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45"/>
  </p:notesMasterIdLst>
  <p:sldIdLst>
    <p:sldId id="256" r:id="rId2"/>
    <p:sldId id="258" r:id="rId3"/>
    <p:sldId id="259" r:id="rId4"/>
    <p:sldId id="260" r:id="rId5"/>
    <p:sldId id="346" r:id="rId6"/>
    <p:sldId id="268" r:id="rId7"/>
    <p:sldId id="347" r:id="rId8"/>
    <p:sldId id="348" r:id="rId9"/>
    <p:sldId id="345" r:id="rId10"/>
    <p:sldId id="349" r:id="rId11"/>
    <p:sldId id="280" r:id="rId12"/>
    <p:sldId id="350" r:id="rId13"/>
    <p:sldId id="351" r:id="rId14"/>
    <p:sldId id="318" r:id="rId15"/>
    <p:sldId id="352" r:id="rId16"/>
    <p:sldId id="353" r:id="rId17"/>
    <p:sldId id="354" r:id="rId18"/>
    <p:sldId id="356" r:id="rId19"/>
    <p:sldId id="357" r:id="rId20"/>
    <p:sldId id="358"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Lst>
  <p:sldSz cx="12192000" cy="6858000"/>
  <p:notesSz cx="6858000" cy="9144000"/>
  <p:embeddedFontLst>
    <p:embeddedFont>
      <p:font typeface="#9Slide03 IcielNovecento sans E" panose="00000900000000000000" pitchFamily="2" charset="0"/>
      <p:bold r:id="rId46"/>
    </p:embeddedFont>
    <p:embeddedFont>
      <p:font typeface=".VnTime" panose="020B0604020202020204"/>
      <p:regular r:id="rId47"/>
      <p:bold r:id="rId48"/>
      <p:italic r:id="rId49"/>
      <p:boldItalic r:id="rId50"/>
    </p:embeddedFont>
    <p:embeddedFont>
      <p:font typeface="Cambria Math" panose="02040503050406030204" pitchFamily="18" charset="0"/>
      <p:regular r:id="rId51"/>
    </p:embeddedFont>
    <p:embeddedFont>
      <p:font typeface="Coming Soon" panose="020B0604020202020204" charset="0"/>
      <p:regular r:id="rId52"/>
    </p:embeddedFont>
    <p:embeddedFont>
      <p:font typeface="Concert One" pitchFamily="2" charset="0"/>
      <p:regular r:id="rId53"/>
    </p:embeddedFont>
    <p:embeddedFont>
      <p:font typeface="Roboto Mono Medium" panose="00000009000000000000" pitchFamily="49"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D4372E-8CB2-459D-9371-891345B6A250}">
  <a:tblStyle styleId="{67D4372E-8CB2-459D-9371-891345B6A2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6" d="100"/>
          <a:sy n="86" d="100"/>
        </p:scale>
        <p:origin x="5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77e31443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77e31443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671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120f6c89457_0_6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120f6c89457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209571f4d9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1209571f4d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801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1406" y="53977"/>
            <a:ext cx="2757900"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7184" y="698684"/>
            <a:ext cx="9397635"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5233" y="3986036"/>
            <a:ext cx="211303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800" y="2304564"/>
            <a:ext cx="8106400" cy="220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30351" y="5025768"/>
            <a:ext cx="1902800" cy="1056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867">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93" name="Google Shape;293;p42"/>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96" name="Google Shape;296;p43"/>
          <p:cNvPicPr preferRelativeResize="0"/>
          <p:nvPr/>
        </p:nvPicPr>
        <p:blipFill rotWithShape="1">
          <a:blip r:embed="rId3">
            <a:alphaModFix/>
          </a:blip>
          <a:srcRect t="29" b="29"/>
          <a:stretch/>
        </p:blipFill>
        <p:spPr>
          <a:xfrm>
            <a:off x="339233" y="268154"/>
            <a:ext cx="11513531" cy="63217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5"/>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2" y="3401200"/>
            <a:ext cx="5064001"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5"/>
            </a:lvl1pPr>
            <a:lvl2pPr lvl="1" algn="ctr">
              <a:spcBef>
                <a:spcPts val="0"/>
              </a:spcBef>
              <a:spcAft>
                <a:spcPts val="0"/>
              </a:spcAft>
              <a:buSzPts val="4000"/>
              <a:buNone/>
              <a:defRPr sz="5335"/>
            </a:lvl2pPr>
            <a:lvl3pPr lvl="2" algn="ctr">
              <a:spcBef>
                <a:spcPts val="0"/>
              </a:spcBef>
              <a:spcAft>
                <a:spcPts val="0"/>
              </a:spcAft>
              <a:buSzPts val="4000"/>
              <a:buNone/>
              <a:defRPr sz="5335"/>
            </a:lvl3pPr>
            <a:lvl4pPr lvl="3" algn="ctr">
              <a:spcBef>
                <a:spcPts val="0"/>
              </a:spcBef>
              <a:spcAft>
                <a:spcPts val="0"/>
              </a:spcAft>
              <a:buSzPts val="4000"/>
              <a:buNone/>
              <a:defRPr sz="5335"/>
            </a:lvl4pPr>
            <a:lvl5pPr lvl="4" algn="ctr">
              <a:spcBef>
                <a:spcPts val="0"/>
              </a:spcBef>
              <a:spcAft>
                <a:spcPts val="0"/>
              </a:spcAft>
              <a:buSzPts val="4000"/>
              <a:buNone/>
              <a:defRPr sz="5335"/>
            </a:lvl5pPr>
            <a:lvl6pPr lvl="5" algn="ctr">
              <a:spcBef>
                <a:spcPts val="0"/>
              </a:spcBef>
              <a:spcAft>
                <a:spcPts val="0"/>
              </a:spcAft>
              <a:buSzPts val="4000"/>
              <a:buNone/>
              <a:defRPr sz="5335"/>
            </a:lvl6pPr>
            <a:lvl7pPr lvl="6" algn="ctr">
              <a:spcBef>
                <a:spcPts val="0"/>
              </a:spcBef>
              <a:spcAft>
                <a:spcPts val="0"/>
              </a:spcAft>
              <a:buSzPts val="4000"/>
              <a:buNone/>
              <a:defRPr sz="5335"/>
            </a:lvl7pPr>
            <a:lvl8pPr lvl="7" algn="ctr">
              <a:spcBef>
                <a:spcPts val="0"/>
              </a:spcBef>
              <a:spcAft>
                <a:spcPts val="0"/>
              </a:spcAft>
              <a:buSzPts val="4000"/>
              <a:buNone/>
              <a:defRPr sz="5335"/>
            </a:lvl8pPr>
            <a:lvl9pPr lvl="8" algn="ctr">
              <a:spcBef>
                <a:spcPts val="0"/>
              </a:spcBef>
              <a:spcAft>
                <a:spcPts val="0"/>
              </a:spcAft>
              <a:buSzPts val="4000"/>
              <a:buNone/>
              <a:defRPr sz="5335"/>
            </a:lvl9pPr>
          </a:lstStyle>
          <a:p>
            <a:endParaRPr/>
          </a:p>
        </p:txBody>
      </p:sp>
      <p:sp>
        <p:nvSpPr>
          <p:cNvPr id="19" name="Google Shape;19;p3"/>
          <p:cNvSpPr txBox="1">
            <a:spLocks noGrp="1"/>
          </p:cNvSpPr>
          <p:nvPr>
            <p:ph type="subTitle" idx="1"/>
          </p:nvPr>
        </p:nvSpPr>
        <p:spPr>
          <a:xfrm>
            <a:off x="3916988" y="4409801"/>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4" y="1871733"/>
            <a:ext cx="21168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38" name="Google Shape;38;p7"/>
          <p:cNvPicPr preferRelativeResize="0"/>
          <p:nvPr/>
        </p:nvPicPr>
        <p:blipFill rotWithShape="1">
          <a:blip r:embed="rId3">
            <a:alphaModFix/>
          </a:blip>
          <a:srcRect t="29" b="29"/>
          <a:stretch/>
        </p:blipFill>
        <p:spPr>
          <a:xfrm>
            <a:off x="339233" y="268154"/>
            <a:ext cx="11513531" cy="6321700"/>
          </a:xfrm>
          <a:prstGeom prst="rect">
            <a:avLst/>
          </a:prstGeom>
          <a:noFill/>
          <a:ln>
            <a:noFill/>
          </a:ln>
        </p:spPr>
      </p:pic>
      <p:sp>
        <p:nvSpPr>
          <p:cNvPr id="39" name="Google Shape;39;p7"/>
          <p:cNvSpPr txBox="1">
            <a:spLocks noGrp="1"/>
          </p:cNvSpPr>
          <p:nvPr>
            <p:ph type="body" idx="1"/>
          </p:nvPr>
        </p:nvSpPr>
        <p:spPr>
          <a:xfrm>
            <a:off x="1328501" y="2534035"/>
            <a:ext cx="3868800" cy="3027200"/>
          </a:xfrm>
          <a:prstGeom prst="rect">
            <a:avLst/>
          </a:prstGeom>
        </p:spPr>
        <p:txBody>
          <a:bodyPr spcFirstLastPara="1" wrap="square" lIns="91425" tIns="91425" rIns="91425" bIns="91425" anchor="t" anchorCtr="0">
            <a:noAutofit/>
          </a:bodyPr>
          <a:lstStyle>
            <a:lvl1pPr marL="609603" lvl="0" indent="-440269">
              <a:lnSpc>
                <a:spcPct val="100000"/>
              </a:lnSpc>
              <a:spcBef>
                <a:spcPts val="0"/>
              </a:spcBef>
              <a:spcAft>
                <a:spcPts val="0"/>
              </a:spcAft>
              <a:buClr>
                <a:schemeClr val="dk2"/>
              </a:buClr>
              <a:buSzPts val="1600"/>
              <a:buChar char="●"/>
              <a:defRPr sz="2133">
                <a:solidFill>
                  <a:schemeClr val="dk2"/>
                </a:solidFill>
              </a:defRPr>
            </a:lvl1pPr>
            <a:lvl2pPr marL="1219206" lvl="1" indent="-440269">
              <a:lnSpc>
                <a:spcPct val="100000"/>
              </a:lnSpc>
              <a:spcBef>
                <a:spcPts val="2133"/>
              </a:spcBef>
              <a:spcAft>
                <a:spcPts val="0"/>
              </a:spcAft>
              <a:buClr>
                <a:schemeClr val="dk2"/>
              </a:buClr>
              <a:buSzPts val="1600"/>
              <a:buChar char="○"/>
              <a:defRPr sz="2133">
                <a:solidFill>
                  <a:schemeClr val="dk2"/>
                </a:solidFill>
              </a:defRPr>
            </a:lvl2pPr>
            <a:lvl3pPr marL="1828809" lvl="2" indent="-440269">
              <a:lnSpc>
                <a:spcPct val="100000"/>
              </a:lnSpc>
              <a:spcBef>
                <a:spcPts val="2133"/>
              </a:spcBef>
              <a:spcAft>
                <a:spcPts val="0"/>
              </a:spcAft>
              <a:buClr>
                <a:schemeClr val="dk2"/>
              </a:buClr>
              <a:buSzPts val="1600"/>
              <a:buChar char="■"/>
              <a:defRPr sz="2133">
                <a:solidFill>
                  <a:schemeClr val="dk2"/>
                </a:solidFill>
              </a:defRPr>
            </a:lvl3pPr>
            <a:lvl4pPr marL="2438412" lvl="3" indent="-440269">
              <a:lnSpc>
                <a:spcPct val="100000"/>
              </a:lnSpc>
              <a:spcBef>
                <a:spcPts val="2133"/>
              </a:spcBef>
              <a:spcAft>
                <a:spcPts val="0"/>
              </a:spcAft>
              <a:buClr>
                <a:schemeClr val="dk2"/>
              </a:buClr>
              <a:buSzPts val="1600"/>
              <a:buChar char="●"/>
              <a:defRPr sz="2133">
                <a:solidFill>
                  <a:schemeClr val="dk2"/>
                </a:solidFill>
              </a:defRPr>
            </a:lvl4pPr>
            <a:lvl5pPr marL="3048013" lvl="4" indent="-440269">
              <a:lnSpc>
                <a:spcPct val="100000"/>
              </a:lnSpc>
              <a:spcBef>
                <a:spcPts val="2133"/>
              </a:spcBef>
              <a:spcAft>
                <a:spcPts val="0"/>
              </a:spcAft>
              <a:buClr>
                <a:schemeClr val="dk2"/>
              </a:buClr>
              <a:buSzPts val="1600"/>
              <a:buChar char="○"/>
              <a:defRPr sz="2133">
                <a:solidFill>
                  <a:schemeClr val="dk2"/>
                </a:solidFill>
              </a:defRPr>
            </a:lvl5pPr>
            <a:lvl6pPr marL="3657617" lvl="5" indent="-440269">
              <a:lnSpc>
                <a:spcPct val="100000"/>
              </a:lnSpc>
              <a:spcBef>
                <a:spcPts val="2133"/>
              </a:spcBef>
              <a:spcAft>
                <a:spcPts val="0"/>
              </a:spcAft>
              <a:buClr>
                <a:schemeClr val="dk2"/>
              </a:buClr>
              <a:buSzPts val="1600"/>
              <a:buChar char="■"/>
              <a:defRPr sz="2133">
                <a:solidFill>
                  <a:schemeClr val="dk2"/>
                </a:solidFill>
              </a:defRPr>
            </a:lvl6pPr>
            <a:lvl7pPr marL="4267220" lvl="6" indent="-440269">
              <a:lnSpc>
                <a:spcPct val="100000"/>
              </a:lnSpc>
              <a:spcBef>
                <a:spcPts val="2133"/>
              </a:spcBef>
              <a:spcAft>
                <a:spcPts val="0"/>
              </a:spcAft>
              <a:buClr>
                <a:schemeClr val="dk2"/>
              </a:buClr>
              <a:buSzPts val="1600"/>
              <a:buChar char="●"/>
              <a:defRPr sz="2133">
                <a:solidFill>
                  <a:schemeClr val="dk2"/>
                </a:solidFill>
              </a:defRPr>
            </a:lvl7pPr>
            <a:lvl8pPr marL="4876822" lvl="7" indent="-440269">
              <a:lnSpc>
                <a:spcPct val="100000"/>
              </a:lnSpc>
              <a:spcBef>
                <a:spcPts val="2133"/>
              </a:spcBef>
              <a:spcAft>
                <a:spcPts val="0"/>
              </a:spcAft>
              <a:buClr>
                <a:schemeClr val="dk2"/>
              </a:buClr>
              <a:buSzPts val="1600"/>
              <a:buChar char="○"/>
              <a:defRPr sz="2133">
                <a:solidFill>
                  <a:schemeClr val="dk2"/>
                </a:solidFill>
              </a:defRPr>
            </a:lvl8pPr>
            <a:lvl9pPr marL="5486426" lvl="8" indent="-440269">
              <a:lnSpc>
                <a:spcPct val="100000"/>
              </a:lnSpc>
              <a:spcBef>
                <a:spcPts val="2133"/>
              </a:spcBef>
              <a:spcAft>
                <a:spcPts val="2133"/>
              </a:spcAft>
              <a:buClr>
                <a:schemeClr val="dk2"/>
              </a:buClr>
              <a:buSzPts val="1600"/>
              <a:buChar char="■"/>
              <a:defRPr sz="2133">
                <a:solidFill>
                  <a:schemeClr val="dk2"/>
                </a:solidFill>
              </a:defRPr>
            </a:lvl9pPr>
          </a:lstStyle>
          <a:p>
            <a:endParaRPr/>
          </a:p>
        </p:txBody>
      </p:sp>
      <p:sp>
        <p:nvSpPr>
          <p:cNvPr id="40" name="Google Shape;40;p7"/>
          <p:cNvSpPr txBox="1">
            <a:spLocks noGrp="1"/>
          </p:cNvSpPr>
          <p:nvPr>
            <p:ph type="title"/>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pic>
        <p:nvPicPr>
          <p:cNvPr id="42" name="Google Shape;42;p8"/>
          <p:cNvPicPr preferRelativeResize="0"/>
          <p:nvPr/>
        </p:nvPicPr>
        <p:blipFill>
          <a:blip r:embed="rId2">
            <a:alphaModFix/>
          </a:blip>
          <a:stretch>
            <a:fillRect/>
          </a:stretch>
        </p:blipFill>
        <p:spPr>
          <a:xfrm rot="896489">
            <a:off x="8123165" y="-1408947"/>
            <a:ext cx="3837345" cy="4486395"/>
          </a:xfrm>
          <a:prstGeom prst="rect">
            <a:avLst/>
          </a:prstGeom>
          <a:noFill/>
          <a:ln>
            <a:noFill/>
          </a:ln>
          <a:effectLst>
            <a:outerShdw blurRad="85725" dist="57150" dir="5400000" algn="bl" rotWithShape="0">
              <a:srgbClr val="000000">
                <a:alpha val="39000"/>
              </a:srgbClr>
            </a:outerShdw>
          </a:effectLst>
        </p:spPr>
      </p:pic>
      <p:sp>
        <p:nvSpPr>
          <p:cNvPr id="43" name="Google Shape;43;p8"/>
          <p:cNvSpPr txBox="1">
            <a:spLocks noGrp="1"/>
          </p:cNvSpPr>
          <p:nvPr>
            <p:ph type="title"/>
          </p:nvPr>
        </p:nvSpPr>
        <p:spPr>
          <a:xfrm rot="877333">
            <a:off x="8385798" y="582185"/>
            <a:ext cx="2874295" cy="2014411"/>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467" b="0"/>
            </a:lvl1pPr>
            <a:lvl2pPr lvl="1" algn="ctr">
              <a:spcBef>
                <a:spcPts val="0"/>
              </a:spcBef>
              <a:spcAft>
                <a:spcPts val="0"/>
              </a:spcAft>
              <a:buSzPts val="5000"/>
              <a:buNone/>
              <a:defRPr sz="6667"/>
            </a:lvl2pPr>
            <a:lvl3pPr lvl="2" algn="ctr">
              <a:spcBef>
                <a:spcPts val="0"/>
              </a:spcBef>
              <a:spcAft>
                <a:spcPts val="0"/>
              </a:spcAft>
              <a:buSzPts val="5000"/>
              <a:buNone/>
              <a:defRPr sz="6667"/>
            </a:lvl3pPr>
            <a:lvl4pPr lvl="3" algn="ctr">
              <a:spcBef>
                <a:spcPts val="0"/>
              </a:spcBef>
              <a:spcAft>
                <a:spcPts val="0"/>
              </a:spcAft>
              <a:buSzPts val="5000"/>
              <a:buNone/>
              <a:defRPr sz="6667"/>
            </a:lvl4pPr>
            <a:lvl5pPr lvl="4" algn="ctr">
              <a:spcBef>
                <a:spcPts val="0"/>
              </a:spcBef>
              <a:spcAft>
                <a:spcPts val="0"/>
              </a:spcAft>
              <a:buSzPts val="5000"/>
              <a:buNone/>
              <a:defRPr sz="6667"/>
            </a:lvl5pPr>
            <a:lvl6pPr lvl="5" algn="ctr">
              <a:spcBef>
                <a:spcPts val="0"/>
              </a:spcBef>
              <a:spcAft>
                <a:spcPts val="0"/>
              </a:spcAft>
              <a:buSzPts val="5000"/>
              <a:buNone/>
              <a:defRPr sz="6667"/>
            </a:lvl6pPr>
            <a:lvl7pPr lvl="6" algn="ctr">
              <a:spcBef>
                <a:spcPts val="0"/>
              </a:spcBef>
              <a:spcAft>
                <a:spcPts val="0"/>
              </a:spcAft>
              <a:buSzPts val="5000"/>
              <a:buNone/>
              <a:defRPr sz="6667"/>
            </a:lvl7pPr>
            <a:lvl8pPr lvl="7" algn="ctr">
              <a:spcBef>
                <a:spcPts val="0"/>
              </a:spcBef>
              <a:spcAft>
                <a:spcPts val="0"/>
              </a:spcAft>
              <a:buSzPts val="5000"/>
              <a:buNone/>
              <a:defRPr sz="6667"/>
            </a:lvl8pPr>
            <a:lvl9pPr lvl="8" algn="ctr">
              <a:spcBef>
                <a:spcPts val="0"/>
              </a:spcBef>
              <a:spcAft>
                <a:spcPts val="0"/>
              </a:spcAft>
              <a:buSzPts val="5000"/>
              <a:buNone/>
              <a:defRPr sz="6667"/>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64" name="Google Shape;64;p13"/>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
        <p:nvSpPr>
          <p:cNvPr id="65" name="Google Shape;65;p13"/>
          <p:cNvSpPr txBox="1">
            <a:spLocks noGrp="1"/>
          </p:cNvSpPr>
          <p:nvPr>
            <p:ph type="title"/>
          </p:nvPr>
        </p:nvSpPr>
        <p:spPr>
          <a:xfrm>
            <a:off x="120996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6" name="Google Shape;66;p13"/>
          <p:cNvSpPr txBox="1">
            <a:spLocks noGrp="1"/>
          </p:cNvSpPr>
          <p:nvPr>
            <p:ph type="subTitle" idx="1"/>
          </p:nvPr>
        </p:nvSpPr>
        <p:spPr>
          <a:xfrm>
            <a:off x="1239133"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7" name="Google Shape;67;p13"/>
          <p:cNvSpPr txBox="1">
            <a:spLocks noGrp="1"/>
          </p:cNvSpPr>
          <p:nvPr>
            <p:ph type="title" idx="2"/>
          </p:nvPr>
        </p:nvSpPr>
        <p:spPr>
          <a:xfrm>
            <a:off x="7091640" y="2273644"/>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68" name="Google Shape;68;p13"/>
          <p:cNvSpPr txBox="1">
            <a:spLocks noGrp="1"/>
          </p:cNvSpPr>
          <p:nvPr>
            <p:ph type="subTitle" idx="3"/>
          </p:nvPr>
        </p:nvSpPr>
        <p:spPr>
          <a:xfrm>
            <a:off x="7120816" y="28817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69" name="Google Shape;69;p13"/>
          <p:cNvSpPr txBox="1">
            <a:spLocks noGrp="1"/>
          </p:cNvSpPr>
          <p:nvPr>
            <p:ph type="title" idx="4"/>
          </p:nvPr>
        </p:nvSpPr>
        <p:spPr>
          <a:xfrm>
            <a:off x="1209960" y="4294799"/>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0" name="Google Shape;70;p13"/>
          <p:cNvSpPr txBox="1">
            <a:spLocks noGrp="1"/>
          </p:cNvSpPr>
          <p:nvPr>
            <p:ph type="subTitle" idx="5"/>
          </p:nvPr>
        </p:nvSpPr>
        <p:spPr>
          <a:xfrm>
            <a:off x="1239133" y="4914501"/>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1" name="Google Shape;71;p13"/>
          <p:cNvSpPr txBox="1">
            <a:spLocks noGrp="1"/>
          </p:cNvSpPr>
          <p:nvPr>
            <p:ph type="title" idx="6"/>
          </p:nvPr>
        </p:nvSpPr>
        <p:spPr>
          <a:xfrm>
            <a:off x="7091640" y="4294799"/>
            <a:ext cx="3890400" cy="65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800"/>
            </a:lvl1pPr>
            <a:lvl2pPr lvl="1" algn="ctr" rtl="0">
              <a:spcBef>
                <a:spcPts val="0"/>
              </a:spcBef>
              <a:spcAft>
                <a:spcPts val="0"/>
              </a:spcAft>
              <a:buSzPts val="3900"/>
              <a:buNone/>
              <a:defRPr sz="5200"/>
            </a:lvl2pPr>
            <a:lvl3pPr lvl="2" algn="ctr" rtl="0">
              <a:spcBef>
                <a:spcPts val="0"/>
              </a:spcBef>
              <a:spcAft>
                <a:spcPts val="0"/>
              </a:spcAft>
              <a:buSzPts val="3900"/>
              <a:buNone/>
              <a:defRPr sz="5200"/>
            </a:lvl3pPr>
            <a:lvl4pPr lvl="3" algn="ctr" rtl="0">
              <a:spcBef>
                <a:spcPts val="0"/>
              </a:spcBef>
              <a:spcAft>
                <a:spcPts val="0"/>
              </a:spcAft>
              <a:buSzPts val="3900"/>
              <a:buNone/>
              <a:defRPr sz="5200"/>
            </a:lvl4pPr>
            <a:lvl5pPr lvl="4" algn="ctr" rtl="0">
              <a:spcBef>
                <a:spcPts val="0"/>
              </a:spcBef>
              <a:spcAft>
                <a:spcPts val="0"/>
              </a:spcAft>
              <a:buSzPts val="3900"/>
              <a:buNone/>
              <a:defRPr sz="5200"/>
            </a:lvl5pPr>
            <a:lvl6pPr lvl="5" algn="ctr" rtl="0">
              <a:spcBef>
                <a:spcPts val="0"/>
              </a:spcBef>
              <a:spcAft>
                <a:spcPts val="0"/>
              </a:spcAft>
              <a:buSzPts val="3900"/>
              <a:buNone/>
              <a:defRPr sz="5200"/>
            </a:lvl6pPr>
            <a:lvl7pPr lvl="6" algn="ctr" rtl="0">
              <a:spcBef>
                <a:spcPts val="0"/>
              </a:spcBef>
              <a:spcAft>
                <a:spcPts val="0"/>
              </a:spcAft>
              <a:buSzPts val="3900"/>
              <a:buNone/>
              <a:defRPr sz="5200"/>
            </a:lvl7pPr>
            <a:lvl8pPr lvl="7" algn="ctr" rtl="0">
              <a:spcBef>
                <a:spcPts val="0"/>
              </a:spcBef>
              <a:spcAft>
                <a:spcPts val="0"/>
              </a:spcAft>
              <a:buSzPts val="3900"/>
              <a:buNone/>
              <a:defRPr sz="5200"/>
            </a:lvl8pPr>
            <a:lvl9pPr lvl="8" algn="ctr" rtl="0">
              <a:spcBef>
                <a:spcPts val="0"/>
              </a:spcBef>
              <a:spcAft>
                <a:spcPts val="0"/>
              </a:spcAft>
              <a:buSzPts val="3900"/>
              <a:buNone/>
              <a:defRPr sz="5200"/>
            </a:lvl9pPr>
          </a:lstStyle>
          <a:p>
            <a:endParaRPr/>
          </a:p>
        </p:txBody>
      </p:sp>
      <p:sp>
        <p:nvSpPr>
          <p:cNvPr id="72" name="Google Shape;72;p13"/>
          <p:cNvSpPr txBox="1">
            <a:spLocks noGrp="1"/>
          </p:cNvSpPr>
          <p:nvPr>
            <p:ph type="subTitle" idx="7"/>
          </p:nvPr>
        </p:nvSpPr>
        <p:spPr>
          <a:xfrm>
            <a:off x="7120816" y="4914500"/>
            <a:ext cx="3832000" cy="9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2133">
                <a:solidFill>
                  <a:schemeClr val="dk2"/>
                </a:solidFill>
              </a:defRPr>
            </a:lvl1pPr>
            <a:lvl2pPr lvl="1" algn="ctr" rtl="0">
              <a:lnSpc>
                <a:spcPct val="100000"/>
              </a:lnSpc>
              <a:spcBef>
                <a:spcPts val="0"/>
              </a:spcBef>
              <a:spcAft>
                <a:spcPts val="0"/>
              </a:spcAft>
              <a:buClr>
                <a:schemeClr val="dk2"/>
              </a:buClr>
              <a:buSzPts val="1600"/>
              <a:buNone/>
              <a:defRPr sz="2133">
                <a:solidFill>
                  <a:schemeClr val="dk2"/>
                </a:solidFill>
              </a:defRPr>
            </a:lvl2pPr>
            <a:lvl3pPr lvl="2" algn="ctr" rtl="0">
              <a:lnSpc>
                <a:spcPct val="100000"/>
              </a:lnSpc>
              <a:spcBef>
                <a:spcPts val="0"/>
              </a:spcBef>
              <a:spcAft>
                <a:spcPts val="0"/>
              </a:spcAft>
              <a:buClr>
                <a:schemeClr val="dk2"/>
              </a:buClr>
              <a:buSzPts val="1600"/>
              <a:buNone/>
              <a:defRPr sz="2133">
                <a:solidFill>
                  <a:schemeClr val="dk2"/>
                </a:solidFill>
              </a:defRPr>
            </a:lvl3pPr>
            <a:lvl4pPr lvl="3" algn="ctr" rtl="0">
              <a:lnSpc>
                <a:spcPct val="100000"/>
              </a:lnSpc>
              <a:spcBef>
                <a:spcPts val="0"/>
              </a:spcBef>
              <a:spcAft>
                <a:spcPts val="0"/>
              </a:spcAft>
              <a:buClr>
                <a:schemeClr val="dk2"/>
              </a:buClr>
              <a:buSzPts val="1600"/>
              <a:buNone/>
              <a:defRPr sz="2133">
                <a:solidFill>
                  <a:schemeClr val="dk2"/>
                </a:solidFill>
              </a:defRPr>
            </a:lvl4pPr>
            <a:lvl5pPr lvl="4" algn="ctr" rtl="0">
              <a:lnSpc>
                <a:spcPct val="100000"/>
              </a:lnSpc>
              <a:spcBef>
                <a:spcPts val="0"/>
              </a:spcBef>
              <a:spcAft>
                <a:spcPts val="0"/>
              </a:spcAft>
              <a:buClr>
                <a:schemeClr val="dk2"/>
              </a:buClr>
              <a:buSzPts val="1600"/>
              <a:buNone/>
              <a:defRPr sz="2133">
                <a:solidFill>
                  <a:schemeClr val="dk2"/>
                </a:solidFill>
              </a:defRPr>
            </a:lvl5pPr>
            <a:lvl6pPr lvl="5" algn="ctr" rtl="0">
              <a:lnSpc>
                <a:spcPct val="100000"/>
              </a:lnSpc>
              <a:spcBef>
                <a:spcPts val="0"/>
              </a:spcBef>
              <a:spcAft>
                <a:spcPts val="0"/>
              </a:spcAft>
              <a:buClr>
                <a:schemeClr val="dk2"/>
              </a:buClr>
              <a:buSzPts val="1600"/>
              <a:buNone/>
              <a:defRPr sz="2133">
                <a:solidFill>
                  <a:schemeClr val="dk2"/>
                </a:solidFill>
              </a:defRPr>
            </a:lvl6pPr>
            <a:lvl7pPr lvl="6" algn="ctr" rtl="0">
              <a:lnSpc>
                <a:spcPct val="100000"/>
              </a:lnSpc>
              <a:spcBef>
                <a:spcPts val="0"/>
              </a:spcBef>
              <a:spcAft>
                <a:spcPts val="0"/>
              </a:spcAft>
              <a:buClr>
                <a:schemeClr val="dk2"/>
              </a:buClr>
              <a:buSzPts val="1600"/>
              <a:buNone/>
              <a:defRPr sz="2133">
                <a:solidFill>
                  <a:schemeClr val="dk2"/>
                </a:solidFill>
              </a:defRPr>
            </a:lvl7pPr>
            <a:lvl8pPr lvl="7" algn="ctr" rtl="0">
              <a:lnSpc>
                <a:spcPct val="100000"/>
              </a:lnSpc>
              <a:spcBef>
                <a:spcPts val="0"/>
              </a:spcBef>
              <a:spcAft>
                <a:spcPts val="0"/>
              </a:spcAft>
              <a:buClr>
                <a:schemeClr val="dk2"/>
              </a:buClr>
              <a:buSzPts val="1600"/>
              <a:buNone/>
              <a:defRPr sz="2133">
                <a:solidFill>
                  <a:schemeClr val="dk2"/>
                </a:solidFill>
              </a:defRPr>
            </a:lvl8pPr>
            <a:lvl9pPr lvl="8" algn="ctr"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3" name="Google Shape;73;p13"/>
          <p:cNvSpPr txBox="1">
            <a:spLocks noGrp="1"/>
          </p:cNvSpPr>
          <p:nvPr>
            <p:ph type="title" idx="8"/>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09" name="Google Shape;109;p20"/>
          <p:cNvPicPr preferRelativeResize="0"/>
          <p:nvPr/>
        </p:nvPicPr>
        <p:blipFill rotWithShape="1">
          <a:blip r:embed="rId3">
            <a:alphaModFix/>
          </a:blip>
          <a:srcRect l="19" r="9"/>
          <a:stretch/>
        </p:blipFill>
        <p:spPr>
          <a:xfrm>
            <a:off x="341036" y="248368"/>
            <a:ext cx="11509931" cy="6361267"/>
          </a:xfrm>
          <a:prstGeom prst="rect">
            <a:avLst/>
          </a:prstGeom>
          <a:noFill/>
          <a:ln>
            <a:noFill/>
          </a:ln>
        </p:spPr>
      </p:pic>
      <p:sp>
        <p:nvSpPr>
          <p:cNvPr id="110" name="Google Shape;110;p20"/>
          <p:cNvSpPr txBox="1">
            <a:spLocks noGrp="1"/>
          </p:cNvSpPr>
          <p:nvPr>
            <p:ph type="title"/>
          </p:nvPr>
        </p:nvSpPr>
        <p:spPr>
          <a:xfrm>
            <a:off x="713201" y="3326685"/>
            <a:ext cx="5064001" cy="10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5335"/>
            </a:lvl1pPr>
            <a:lvl2pPr lvl="1" algn="ctr" rtl="0">
              <a:spcBef>
                <a:spcPts val="0"/>
              </a:spcBef>
              <a:spcAft>
                <a:spcPts val="0"/>
              </a:spcAft>
              <a:buSzPts val="4000"/>
              <a:buNone/>
              <a:defRPr sz="5335"/>
            </a:lvl2pPr>
            <a:lvl3pPr lvl="2" algn="ctr" rtl="0">
              <a:spcBef>
                <a:spcPts val="0"/>
              </a:spcBef>
              <a:spcAft>
                <a:spcPts val="0"/>
              </a:spcAft>
              <a:buSzPts val="4000"/>
              <a:buNone/>
              <a:defRPr sz="5335"/>
            </a:lvl3pPr>
            <a:lvl4pPr lvl="3" algn="ctr" rtl="0">
              <a:spcBef>
                <a:spcPts val="0"/>
              </a:spcBef>
              <a:spcAft>
                <a:spcPts val="0"/>
              </a:spcAft>
              <a:buSzPts val="4000"/>
              <a:buNone/>
              <a:defRPr sz="5335"/>
            </a:lvl4pPr>
            <a:lvl5pPr lvl="4" algn="ctr" rtl="0">
              <a:spcBef>
                <a:spcPts val="0"/>
              </a:spcBef>
              <a:spcAft>
                <a:spcPts val="0"/>
              </a:spcAft>
              <a:buSzPts val="4000"/>
              <a:buNone/>
              <a:defRPr sz="5335"/>
            </a:lvl5pPr>
            <a:lvl6pPr lvl="5" algn="ctr" rtl="0">
              <a:spcBef>
                <a:spcPts val="0"/>
              </a:spcBef>
              <a:spcAft>
                <a:spcPts val="0"/>
              </a:spcAft>
              <a:buSzPts val="4000"/>
              <a:buNone/>
              <a:defRPr sz="5335"/>
            </a:lvl6pPr>
            <a:lvl7pPr lvl="6" algn="ctr" rtl="0">
              <a:spcBef>
                <a:spcPts val="0"/>
              </a:spcBef>
              <a:spcAft>
                <a:spcPts val="0"/>
              </a:spcAft>
              <a:buSzPts val="4000"/>
              <a:buNone/>
              <a:defRPr sz="5335"/>
            </a:lvl7pPr>
            <a:lvl8pPr lvl="7" algn="ctr" rtl="0">
              <a:spcBef>
                <a:spcPts val="0"/>
              </a:spcBef>
              <a:spcAft>
                <a:spcPts val="0"/>
              </a:spcAft>
              <a:buSzPts val="4000"/>
              <a:buNone/>
              <a:defRPr sz="5335"/>
            </a:lvl8pPr>
            <a:lvl9pPr lvl="8" algn="ctr" rtl="0">
              <a:spcBef>
                <a:spcPts val="0"/>
              </a:spcBef>
              <a:spcAft>
                <a:spcPts val="0"/>
              </a:spcAft>
              <a:buSzPts val="4000"/>
              <a:buNone/>
              <a:defRPr sz="5335"/>
            </a:lvl9pPr>
          </a:lstStyle>
          <a:p>
            <a:endParaRPr/>
          </a:p>
        </p:txBody>
      </p:sp>
      <p:sp>
        <p:nvSpPr>
          <p:cNvPr id="111" name="Google Shape;111;p20"/>
          <p:cNvSpPr txBox="1">
            <a:spLocks noGrp="1"/>
          </p:cNvSpPr>
          <p:nvPr>
            <p:ph type="subTitle" idx="1"/>
          </p:nvPr>
        </p:nvSpPr>
        <p:spPr>
          <a:xfrm>
            <a:off x="1066201" y="4321461"/>
            <a:ext cx="4358000" cy="874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2186804" y="1797219"/>
            <a:ext cx="2116801"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513183" y="179868"/>
            <a:ext cx="11165635" cy="6498299"/>
          </a:xfrm>
          <a:prstGeom prst="rect">
            <a:avLst/>
          </a:prstGeom>
          <a:noFill/>
          <a:ln>
            <a:noFill/>
          </a:ln>
        </p:spPr>
      </p:pic>
      <p:sp>
        <p:nvSpPr>
          <p:cNvPr id="116" name="Google Shape;116;p21"/>
          <p:cNvSpPr txBox="1">
            <a:spLocks noGrp="1"/>
          </p:cNvSpPr>
          <p:nvPr>
            <p:ph type="title"/>
          </p:nvPr>
        </p:nvSpPr>
        <p:spPr>
          <a:xfrm>
            <a:off x="2375401" y="948235"/>
            <a:ext cx="7911600" cy="8132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pic>
        <p:nvPicPr>
          <p:cNvPr id="247" name="Google Shape;247;p37"/>
          <p:cNvPicPr preferRelativeResize="0"/>
          <p:nvPr/>
        </p:nvPicPr>
        <p:blipFill rotWithShape="1">
          <a:blip r:embed="rId3">
            <a:alphaModFix/>
          </a:blip>
          <a:srcRect r="1545" b="6838"/>
          <a:stretch/>
        </p:blipFill>
        <p:spPr>
          <a:xfrm>
            <a:off x="513183" y="179868"/>
            <a:ext cx="11165635" cy="6498299"/>
          </a:xfrm>
          <a:prstGeom prst="rect">
            <a:avLst/>
          </a:prstGeom>
          <a:noFill/>
          <a:ln>
            <a:noFill/>
          </a:ln>
        </p:spPr>
      </p:pic>
      <p:sp>
        <p:nvSpPr>
          <p:cNvPr id="248" name="Google Shape;248;p37"/>
          <p:cNvSpPr txBox="1">
            <a:spLocks noGrp="1"/>
          </p:cNvSpPr>
          <p:nvPr>
            <p:ph type="title"/>
          </p:nvPr>
        </p:nvSpPr>
        <p:spPr>
          <a:xfrm>
            <a:off x="2348768" y="948233"/>
            <a:ext cx="7494400" cy="76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330198" y="-249933"/>
            <a:ext cx="12981937" cy="73601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1" y="1499867"/>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9" r:id="rId5"/>
    <p:sldLayoutId id="2147483666" r:id="rId6"/>
    <p:sldLayoutId id="2147483667" r:id="rId7"/>
    <p:sldLayoutId id="2147483683"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9.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4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3.jp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3.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4.jpg"/><Relationship Id="rId1" Type="http://schemas.openxmlformats.org/officeDocument/2006/relationships/slideLayout" Target="../slideLayouts/slideLayout9.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4.jpg"/><Relationship Id="rId1" Type="http://schemas.openxmlformats.org/officeDocument/2006/relationships/slideLayout" Target="../slideLayouts/slideLayout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4.jpg"/><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jp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7"/>
          <p:cNvSpPr txBox="1">
            <a:spLocks noGrp="1"/>
          </p:cNvSpPr>
          <p:nvPr>
            <p:ph type="ctrTitle"/>
          </p:nvPr>
        </p:nvSpPr>
        <p:spPr>
          <a:xfrm>
            <a:off x="2129887" y="2300039"/>
            <a:ext cx="8106400" cy="2206800"/>
          </a:xfrm>
          <a:prstGeom prst="rect">
            <a:avLst/>
          </a:prstGeom>
        </p:spPr>
        <p:txBody>
          <a:bodyPr spcFirstLastPara="1" wrap="square" lIns="121900" tIns="121900" rIns="121900" bIns="121900" anchor="b" anchorCtr="0">
            <a:noAutofit/>
          </a:bodyPr>
          <a:lstStyle/>
          <a:p>
            <a:pPr lvl="0"/>
            <a:r>
              <a:rPr lang="en-US" dirty="0">
                <a:solidFill>
                  <a:srgbClr val="00B050"/>
                </a:solidFill>
                <a:latin typeface="#9Slide03 IcielNovecento sans E" panose="00000900000000000000" pitchFamily="2" charset="0"/>
                <a:cs typeface="Times New Roman" panose="02020603050405020304" pitchFamily="18" charset="0"/>
              </a:rPr>
              <a:t>§9.</a:t>
            </a:r>
            <a:r>
              <a:rPr lang="en-US" dirty="0">
                <a:solidFill>
                  <a:srgbClr val="FF0000"/>
                </a:solidFill>
                <a:latin typeface="#9Slide03 IcielNovecento sans E" panose="00000900000000000000" pitchFamily="2" charset="0"/>
                <a:cs typeface="Times New Roman" panose="02020603050405020304" pitchFamily="18" charset="0"/>
              </a:rPr>
              <a:t> </a:t>
            </a:r>
            <a:r>
              <a:rPr lang="vi-VN" dirty="0">
                <a:latin typeface="#9Slide03 IcielNovecento sans E" panose="00000900000000000000" pitchFamily="2" charset="0"/>
              </a:rPr>
              <a:t>HÌNH ĐỒNG DẠNG</a:t>
            </a:r>
            <a:endParaRPr dirty="0">
              <a:solidFill>
                <a:schemeClr val="accent2"/>
              </a:solidFill>
              <a:latin typeface="#9Slide03 IcielNovecento sans E" panose="00000900000000000000" pitchFamily="2" charset="0"/>
            </a:endParaRPr>
          </a:p>
        </p:txBody>
      </p:sp>
      <p:sp>
        <p:nvSpPr>
          <p:cNvPr id="310" name="Google Shape;310;p47"/>
          <p:cNvSpPr/>
          <p:nvPr/>
        </p:nvSpPr>
        <p:spPr>
          <a:xfrm>
            <a:off x="3520938" y="3905691"/>
            <a:ext cx="822767" cy="21167"/>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11" name="Google Shape;311;p47"/>
          <p:cNvSpPr/>
          <p:nvPr/>
        </p:nvSpPr>
        <p:spPr>
          <a:xfrm>
            <a:off x="7763500" y="3848753"/>
            <a:ext cx="818200" cy="18367"/>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12" name="Google Shape;312;p47"/>
          <p:cNvSpPr/>
          <p:nvPr/>
        </p:nvSpPr>
        <p:spPr>
          <a:xfrm>
            <a:off x="2519867" y="5884672"/>
            <a:ext cx="1323800" cy="1368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13" name="Google Shape;313;p47"/>
          <p:cNvPicPr preferRelativeResize="0"/>
          <p:nvPr/>
        </p:nvPicPr>
        <p:blipFill rotWithShape="1">
          <a:blip r:embed="rId3">
            <a:alphaModFix/>
          </a:blip>
          <a:srcRect t="16970" r="8892" b="21025"/>
          <a:stretch/>
        </p:blipFill>
        <p:spPr>
          <a:xfrm>
            <a:off x="8718900" y="4804297"/>
            <a:ext cx="2715800" cy="1080368"/>
          </a:xfrm>
          <a:prstGeom prst="rect">
            <a:avLst/>
          </a:prstGeom>
          <a:noFill/>
          <a:ln>
            <a:noFill/>
          </a:ln>
        </p:spPr>
      </p:pic>
      <p:pic>
        <p:nvPicPr>
          <p:cNvPr id="314" name="Google Shape;314;p47"/>
          <p:cNvPicPr preferRelativeResize="0"/>
          <p:nvPr/>
        </p:nvPicPr>
        <p:blipFill rotWithShape="1">
          <a:blip r:embed="rId4">
            <a:alphaModFix/>
          </a:blip>
          <a:srcRect t="16734" r="8892" b="18300"/>
          <a:stretch/>
        </p:blipFill>
        <p:spPr>
          <a:xfrm>
            <a:off x="8718900" y="4073468"/>
            <a:ext cx="2715800" cy="1128056"/>
          </a:xfrm>
          <a:prstGeom prst="rect">
            <a:avLst/>
          </a:prstGeom>
          <a:noFill/>
          <a:ln>
            <a:noFill/>
          </a:ln>
        </p:spPr>
      </p:pic>
      <p:sp>
        <p:nvSpPr>
          <p:cNvPr id="4" name="Rectangle 3"/>
          <p:cNvSpPr/>
          <p:nvPr/>
        </p:nvSpPr>
        <p:spPr>
          <a:xfrm>
            <a:off x="6323303" y="1326383"/>
            <a:ext cx="1938992" cy="677108"/>
          </a:xfrm>
          <a:prstGeom prst="rect">
            <a:avLst/>
          </a:prstGeom>
          <a:noFill/>
        </p:spPr>
        <p:txBody>
          <a:bodyPr wrap="none" lIns="121920" tIns="60960" rIns="121920" bIns="6096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TOÁN 8</a:t>
            </a:r>
          </a:p>
        </p:txBody>
      </p:sp>
      <p:sp>
        <p:nvSpPr>
          <p:cNvPr id="3" name="Subtitle 2">
            <a:extLst>
              <a:ext uri="{FF2B5EF4-FFF2-40B4-BE49-F238E27FC236}">
                <a16:creationId xmlns:a16="http://schemas.microsoft.com/office/drawing/2014/main" id="{7FE75B66-6112-126E-545B-D8462A441068}"/>
              </a:ext>
            </a:extLst>
          </p:cNvPr>
          <p:cNvSpPr>
            <a:spLocks noGrp="1"/>
          </p:cNvSpPr>
          <p:nvPr>
            <p:ph type="subTitle" idx="1"/>
          </p:nvPr>
        </p:nvSpPr>
        <p:spPr>
          <a:xfrm>
            <a:off x="4884773" y="5079034"/>
            <a:ext cx="3637789" cy="558286"/>
          </a:xfrm>
        </p:spPr>
        <p:txBody>
          <a:bodyPr/>
          <a:lstStyle/>
          <a:p>
            <a:r>
              <a:rPr lang="en-US" sz="2400" b="1" dirty="0" err="1">
                <a:solidFill>
                  <a:srgbClr val="0070C0"/>
                </a:solidFill>
                <a:latin typeface="Times New Roman" panose="02020603050405020304" pitchFamily="18" charset="0"/>
                <a:cs typeface="Times New Roman" panose="02020603050405020304" pitchFamily="18" charset="0"/>
              </a:rPr>
              <a:t>Năm</a:t>
            </a:r>
            <a:r>
              <a:rPr lang="en-US" sz="2400" b="1" dirty="0">
                <a:solidFill>
                  <a:srgbClr val="0070C0"/>
                </a:solidFill>
                <a:latin typeface="Times New Roman" panose="02020603050405020304" pitchFamily="18" charset="0"/>
                <a:cs typeface="Times New Roman" panose="02020603050405020304" pitchFamily="18" charset="0"/>
              </a:rPr>
              <a:t> học 2023 - 2024</a:t>
            </a:r>
          </a:p>
        </p:txBody>
      </p:sp>
      <p:sp>
        <p:nvSpPr>
          <p:cNvPr id="5" name="Subtitle 2">
            <a:extLst>
              <a:ext uri="{FF2B5EF4-FFF2-40B4-BE49-F238E27FC236}">
                <a16:creationId xmlns:a16="http://schemas.microsoft.com/office/drawing/2014/main" id="{A0AC5D5C-195B-0F36-91FE-26F0D876C104}"/>
              </a:ext>
            </a:extLst>
          </p:cNvPr>
          <p:cNvSpPr txBox="1">
            <a:spLocks/>
          </p:cNvSpPr>
          <p:nvPr/>
        </p:nvSpPr>
        <p:spPr>
          <a:xfrm>
            <a:off x="2214073" y="970153"/>
            <a:ext cx="4470812" cy="5582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90000"/>
              </a:lnSpc>
              <a:spcBef>
                <a:spcPts val="0"/>
              </a:spcBef>
              <a:spcAft>
                <a:spcPts val="0"/>
              </a:spcAft>
              <a:buClr>
                <a:schemeClr val="dk2"/>
              </a:buClr>
              <a:buSzPts val="1400"/>
              <a:buFont typeface="Roboto Mono Medium"/>
              <a:buNone/>
              <a:defRPr sz="1867"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2pPr>
            <a:lvl3pPr marL="1371600" marR="0" lvl="2"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3pPr>
            <a:lvl4pPr marL="1828800" marR="0" lvl="3"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4pPr>
            <a:lvl5pPr marL="2286000" marR="0" lvl="4"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5pPr>
            <a:lvl6pPr marL="2743200" marR="0" lvl="5"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6pPr>
            <a:lvl7pPr marL="3200400" marR="0" lvl="6"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7pPr>
            <a:lvl8pPr marL="3657600" marR="0" lvl="7"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8pPr>
            <a:lvl9pPr marL="4114800" marR="0" lvl="8" indent="-317500" algn="ctr" rtl="0">
              <a:lnSpc>
                <a:spcPct val="90000"/>
              </a:lnSpc>
              <a:spcBef>
                <a:spcPts val="0"/>
              </a:spcBef>
              <a:spcAft>
                <a:spcPts val="0"/>
              </a:spcAft>
              <a:buClr>
                <a:srgbClr val="0B5394"/>
              </a:buClr>
              <a:buSzPts val="1800"/>
              <a:buFont typeface="Coming Soon"/>
              <a:buNone/>
              <a:defRPr sz="2400" b="1" i="0" u="none" strike="noStrike" cap="none">
                <a:solidFill>
                  <a:srgbClr val="0B5394"/>
                </a:solidFill>
                <a:latin typeface="Coming Soon"/>
                <a:ea typeface="Coming Soon"/>
                <a:cs typeface="Coming Soon"/>
                <a:sym typeface="Coming Soon"/>
              </a:defRPr>
            </a:lvl9pPr>
          </a:lstStyle>
          <a:p>
            <a:r>
              <a:rPr lang="en-US" sz="2400" b="1" dirty="0">
                <a:solidFill>
                  <a:srgbClr val="0070C0"/>
                </a:solidFill>
                <a:latin typeface="Times New Roman" panose="02020603050405020304" pitchFamily="18" charset="0"/>
                <a:cs typeface="Times New Roman" panose="02020603050405020304" pitchFamily="18" charset="0"/>
              </a:rPr>
              <a:t>TRƯỜNG THCS LONG BIÊN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 calcmode="lin" valueType="num">
                                      <p:cBhvr additive="base">
                                        <p:cTn id="7" dur="1000"/>
                                        <p:tgtEl>
                                          <p:spTgt spid="3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8000" t="-4000" r="-3000" b="-7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537977-3527-403D-834E-71C85D6A5809}"/>
              </a:ext>
            </a:extLst>
          </p:cNvPr>
          <p:cNvGrpSpPr/>
          <p:nvPr/>
        </p:nvGrpSpPr>
        <p:grpSpPr>
          <a:xfrm>
            <a:off x="6907422" y="1845131"/>
            <a:ext cx="1872673" cy="2242827"/>
            <a:chOff x="5180564" y="1383848"/>
            <a:chExt cx="1404505" cy="1682120"/>
          </a:xfrm>
        </p:grpSpPr>
        <p:sp>
          <p:nvSpPr>
            <p:cNvPr id="5" name="Isosceles Triangle 4">
              <a:extLst>
                <a:ext uri="{FF2B5EF4-FFF2-40B4-BE49-F238E27FC236}">
                  <a16:creationId xmlns:a16="http://schemas.microsoft.com/office/drawing/2014/main" id="{041A0654-298D-4ECD-97C8-95FFA2DBED5F}"/>
                </a:ext>
              </a:extLst>
            </p:cNvPr>
            <p:cNvSpPr/>
            <p:nvPr/>
          </p:nvSpPr>
          <p:spPr>
            <a:xfrm rot="19894128">
              <a:off x="5358724" y="1810030"/>
              <a:ext cx="724976" cy="6249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6" name="TextBox 15">
              <a:extLst>
                <a:ext uri="{FF2B5EF4-FFF2-40B4-BE49-F238E27FC236}">
                  <a16:creationId xmlns:a16="http://schemas.microsoft.com/office/drawing/2014/main" id="{7B4F9361-C429-4B74-B6FE-ED9495F5E612}"/>
                </a:ext>
              </a:extLst>
            </p:cNvPr>
            <p:cNvSpPr txBox="1"/>
            <p:nvPr/>
          </p:nvSpPr>
          <p:spPr>
            <a:xfrm>
              <a:off x="5180564" y="1383848"/>
              <a:ext cx="389744" cy="500090"/>
            </a:xfrm>
            <a:prstGeom prst="rect">
              <a:avLst/>
            </a:prstGeom>
            <a:noFill/>
          </p:spPr>
          <p:txBody>
            <a:bodyPr wrap="square" rtlCol="0">
              <a:spAutoFit/>
            </a:bodyPr>
            <a:lstStyle/>
            <a:p>
              <a:r>
                <a:rPr lang="vi-VN" sz="3733">
                  <a:latin typeface="+mj-lt"/>
                </a:rPr>
                <a:t>M</a:t>
              </a:r>
            </a:p>
          </p:txBody>
        </p:sp>
        <p:sp>
          <p:nvSpPr>
            <p:cNvPr id="17" name="TextBox 16">
              <a:extLst>
                <a:ext uri="{FF2B5EF4-FFF2-40B4-BE49-F238E27FC236}">
                  <a16:creationId xmlns:a16="http://schemas.microsoft.com/office/drawing/2014/main" id="{E1B5DF2E-F38E-4519-9FE0-0362B7AE8E71}"/>
                </a:ext>
              </a:extLst>
            </p:cNvPr>
            <p:cNvSpPr txBox="1"/>
            <p:nvPr/>
          </p:nvSpPr>
          <p:spPr>
            <a:xfrm>
              <a:off x="6195325" y="2052922"/>
              <a:ext cx="389744" cy="500090"/>
            </a:xfrm>
            <a:prstGeom prst="rect">
              <a:avLst/>
            </a:prstGeom>
            <a:noFill/>
          </p:spPr>
          <p:txBody>
            <a:bodyPr wrap="square" rtlCol="0">
              <a:spAutoFit/>
            </a:bodyPr>
            <a:lstStyle/>
            <a:p>
              <a:r>
                <a:rPr lang="vi-VN" sz="3733">
                  <a:latin typeface="+mj-lt"/>
                </a:rPr>
                <a:t>N</a:t>
              </a:r>
            </a:p>
          </p:txBody>
        </p:sp>
        <p:sp>
          <p:nvSpPr>
            <p:cNvPr id="18" name="TextBox 17">
              <a:extLst>
                <a:ext uri="{FF2B5EF4-FFF2-40B4-BE49-F238E27FC236}">
                  <a16:creationId xmlns:a16="http://schemas.microsoft.com/office/drawing/2014/main" id="{F466F054-9D12-4D41-AA53-E3B53C1CF147}"/>
                </a:ext>
              </a:extLst>
            </p:cNvPr>
            <p:cNvSpPr txBox="1"/>
            <p:nvPr/>
          </p:nvSpPr>
          <p:spPr>
            <a:xfrm>
              <a:off x="5303227" y="2565878"/>
              <a:ext cx="389744" cy="500090"/>
            </a:xfrm>
            <a:prstGeom prst="rect">
              <a:avLst/>
            </a:prstGeom>
            <a:noFill/>
          </p:spPr>
          <p:txBody>
            <a:bodyPr wrap="square" rtlCol="0">
              <a:spAutoFit/>
            </a:bodyPr>
            <a:lstStyle/>
            <a:p>
              <a:r>
                <a:rPr lang="vi-VN" sz="3733">
                  <a:latin typeface="+mj-lt"/>
                </a:rPr>
                <a:t>P</a:t>
              </a:r>
            </a:p>
          </p:txBody>
        </p:sp>
      </p:grpSp>
      <p:sp>
        <p:nvSpPr>
          <p:cNvPr id="4" name="Parallelogram 3">
            <a:extLst>
              <a:ext uri="{FF2B5EF4-FFF2-40B4-BE49-F238E27FC236}">
                <a16:creationId xmlns:a16="http://schemas.microsoft.com/office/drawing/2014/main" id="{AE68DE6B-AF67-484C-86AB-C0424CDDC944}"/>
              </a:ext>
            </a:extLst>
          </p:cNvPr>
          <p:cNvSpPr/>
          <p:nvPr/>
        </p:nvSpPr>
        <p:spPr>
          <a:xfrm>
            <a:off x="1018415" y="162025"/>
            <a:ext cx="2641600" cy="551657"/>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00"/>
                </a:solidFill>
                <a:latin typeface="Times New Roman" panose="02020603050405020304" pitchFamily="18" charset="0"/>
                <a:cs typeface="Times New Roman" panose="02020603050405020304" pitchFamily="18" charset="0"/>
              </a:rPr>
              <a:t>VÍ DỤ 2</a:t>
            </a:r>
            <a:endParaRPr lang="vi-VN" sz="3733" b="1">
              <a:solidFill>
                <a:srgbClr val="FFFF00"/>
              </a:solidFill>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B4BC7C85-C586-48AF-B216-03E08A9684B3}"/>
              </a:ext>
            </a:extLst>
          </p:cNvPr>
          <p:cNvSpPr/>
          <p:nvPr/>
        </p:nvSpPr>
        <p:spPr>
          <a:xfrm rot="19894128">
            <a:off x="8622825" y="544439"/>
            <a:ext cx="2846169" cy="2453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cxnSp>
        <p:nvCxnSpPr>
          <p:cNvPr id="9" name="Straight Connector 8">
            <a:extLst>
              <a:ext uri="{FF2B5EF4-FFF2-40B4-BE49-F238E27FC236}">
                <a16:creationId xmlns:a16="http://schemas.microsoft.com/office/drawing/2014/main" id="{6B7299EE-A5AA-43C7-B9FC-C4B4329C3429}"/>
              </a:ext>
            </a:extLst>
          </p:cNvPr>
          <p:cNvCxnSpPr>
            <a:cxnSpLocks/>
            <a:stCxn id="7" idx="2"/>
          </p:cNvCxnSpPr>
          <p:nvPr/>
        </p:nvCxnSpPr>
        <p:spPr>
          <a:xfrm flipH="1" flipV="1">
            <a:off x="6450649" y="3368807"/>
            <a:ext cx="2927897" cy="1588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06C62E-8AC4-4397-96F0-538BA97CDC00}"/>
              </a:ext>
            </a:extLst>
          </p:cNvPr>
          <p:cNvCxnSpPr>
            <a:cxnSpLocks/>
          </p:cNvCxnSpPr>
          <p:nvPr/>
        </p:nvCxnSpPr>
        <p:spPr>
          <a:xfrm flipV="1">
            <a:off x="6415789" y="2152554"/>
            <a:ext cx="5450776" cy="12001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F4479D-C4E4-464E-ABAD-D10E1C9C1660}"/>
              </a:ext>
            </a:extLst>
          </p:cNvPr>
          <p:cNvCxnSpPr>
            <a:endCxn id="7" idx="0"/>
          </p:cNvCxnSpPr>
          <p:nvPr/>
        </p:nvCxnSpPr>
        <p:spPr>
          <a:xfrm flipV="1">
            <a:off x="6430658" y="692404"/>
            <a:ext cx="3031165" cy="26602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1FF0E4-3D8E-4DC1-8706-DF105687366D}"/>
              </a:ext>
            </a:extLst>
          </p:cNvPr>
          <p:cNvSpPr txBox="1"/>
          <p:nvPr/>
        </p:nvSpPr>
        <p:spPr>
          <a:xfrm>
            <a:off x="6188784" y="2973663"/>
            <a:ext cx="650629" cy="1241237"/>
          </a:xfrm>
          <a:prstGeom prst="rect">
            <a:avLst/>
          </a:prstGeom>
          <a:noFill/>
        </p:spPr>
        <p:txBody>
          <a:bodyPr wrap="square" rtlCol="0">
            <a:spAutoFit/>
          </a:bodyPr>
          <a:lstStyle/>
          <a:p>
            <a:r>
              <a:rPr lang="vi-VN" sz="3733">
                <a:latin typeface="+mj-lt"/>
                <a:sym typeface="Symbol" panose="05050102010706020507" pitchFamily="18" charset="2"/>
              </a:rPr>
              <a:t></a:t>
            </a:r>
            <a:endParaRPr lang="vi-VN" sz="3733">
              <a:latin typeface="+mj-lt"/>
            </a:endParaRPr>
          </a:p>
          <a:p>
            <a:r>
              <a:rPr lang="vi-VN" sz="3733">
                <a:latin typeface="+mj-lt"/>
              </a:rPr>
              <a:t>O</a:t>
            </a:r>
          </a:p>
        </p:txBody>
      </p:sp>
      <p:sp>
        <p:nvSpPr>
          <p:cNvPr id="21" name="TextBox 20">
            <a:extLst>
              <a:ext uri="{FF2B5EF4-FFF2-40B4-BE49-F238E27FC236}">
                <a16:creationId xmlns:a16="http://schemas.microsoft.com/office/drawing/2014/main" id="{D1B28A8B-60B7-40EA-A7F0-1BD59F71576E}"/>
              </a:ext>
            </a:extLst>
          </p:cNvPr>
          <p:cNvSpPr txBox="1"/>
          <p:nvPr/>
        </p:nvSpPr>
        <p:spPr>
          <a:xfrm>
            <a:off x="9266522" y="327105"/>
            <a:ext cx="1602201" cy="666786"/>
          </a:xfrm>
          <a:prstGeom prst="rect">
            <a:avLst/>
          </a:prstGeom>
          <a:noFill/>
        </p:spPr>
        <p:txBody>
          <a:bodyPr wrap="square" rtlCol="0">
            <a:spAutoFit/>
          </a:bodyPr>
          <a:lstStyle/>
          <a:p>
            <a:r>
              <a:rPr lang="vi-VN" sz="3733">
                <a:latin typeface="+mj-lt"/>
                <a:sym typeface="Symbol" panose="05050102010706020507" pitchFamily="18" charset="2"/>
              </a:rPr>
              <a:t></a:t>
            </a:r>
            <a:r>
              <a:rPr lang="vi-VN" sz="3733">
                <a:latin typeface="+mj-lt"/>
              </a:rPr>
              <a:t>M’</a:t>
            </a:r>
          </a:p>
        </p:txBody>
      </p:sp>
      <p:sp>
        <p:nvSpPr>
          <p:cNvPr id="22" name="TextBox 21">
            <a:extLst>
              <a:ext uri="{FF2B5EF4-FFF2-40B4-BE49-F238E27FC236}">
                <a16:creationId xmlns:a16="http://schemas.microsoft.com/office/drawing/2014/main" id="{F3638DDB-C885-4706-BAF7-EEA4CD2F892B}"/>
              </a:ext>
            </a:extLst>
          </p:cNvPr>
          <p:cNvSpPr txBox="1"/>
          <p:nvPr/>
        </p:nvSpPr>
        <p:spPr>
          <a:xfrm>
            <a:off x="11645449" y="1784200"/>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3" name="TextBox 22">
            <a:extLst>
              <a:ext uri="{FF2B5EF4-FFF2-40B4-BE49-F238E27FC236}">
                <a16:creationId xmlns:a16="http://schemas.microsoft.com/office/drawing/2014/main" id="{A4571167-826F-42E7-B594-120D4E7B8AF2}"/>
              </a:ext>
            </a:extLst>
          </p:cNvPr>
          <p:cNvSpPr txBox="1"/>
          <p:nvPr/>
        </p:nvSpPr>
        <p:spPr>
          <a:xfrm>
            <a:off x="11467029" y="2245116"/>
            <a:ext cx="918263" cy="666786"/>
          </a:xfrm>
          <a:prstGeom prst="rect">
            <a:avLst/>
          </a:prstGeom>
          <a:noFill/>
        </p:spPr>
        <p:txBody>
          <a:bodyPr wrap="square" rtlCol="0">
            <a:spAutoFit/>
          </a:bodyPr>
          <a:lstStyle/>
          <a:p>
            <a:r>
              <a:rPr lang="vi-VN" sz="3733">
                <a:latin typeface="+mj-lt"/>
                <a:sym typeface="Symbol" panose="05050102010706020507" pitchFamily="18" charset="2"/>
              </a:rPr>
              <a:t>N’</a:t>
            </a:r>
          </a:p>
        </p:txBody>
      </p:sp>
      <p:sp>
        <p:nvSpPr>
          <p:cNvPr id="24" name="TextBox 23">
            <a:extLst>
              <a:ext uri="{FF2B5EF4-FFF2-40B4-BE49-F238E27FC236}">
                <a16:creationId xmlns:a16="http://schemas.microsoft.com/office/drawing/2014/main" id="{E8D2D19E-A89A-4470-8322-96CB85F6F359}"/>
              </a:ext>
            </a:extLst>
          </p:cNvPr>
          <p:cNvSpPr txBox="1"/>
          <p:nvPr/>
        </p:nvSpPr>
        <p:spPr>
          <a:xfrm>
            <a:off x="9162445" y="3152083"/>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5" name="TextBox 24">
            <a:extLst>
              <a:ext uri="{FF2B5EF4-FFF2-40B4-BE49-F238E27FC236}">
                <a16:creationId xmlns:a16="http://schemas.microsoft.com/office/drawing/2014/main" id="{25C93D35-607F-4D94-8A89-E5DFF2C62556}"/>
              </a:ext>
            </a:extLst>
          </p:cNvPr>
          <p:cNvSpPr txBox="1"/>
          <p:nvPr/>
        </p:nvSpPr>
        <p:spPr>
          <a:xfrm>
            <a:off x="9132705" y="3553527"/>
            <a:ext cx="918263" cy="666786"/>
          </a:xfrm>
          <a:prstGeom prst="rect">
            <a:avLst/>
          </a:prstGeom>
          <a:noFill/>
        </p:spPr>
        <p:txBody>
          <a:bodyPr wrap="square" rtlCol="0">
            <a:spAutoFit/>
          </a:bodyPr>
          <a:lstStyle/>
          <a:p>
            <a:r>
              <a:rPr lang="vi-VN" sz="3733">
                <a:latin typeface="+mj-lt"/>
                <a:sym typeface="Symbol" panose="05050102010706020507" pitchFamily="18" charset="2"/>
              </a:rPr>
              <a:t>P’</a:t>
            </a:r>
          </a:p>
        </p:txBody>
      </p:sp>
      <p:sp>
        <p:nvSpPr>
          <p:cNvPr id="26" name="Rectangle 25">
            <a:extLst>
              <a:ext uri="{FF2B5EF4-FFF2-40B4-BE49-F238E27FC236}">
                <a16:creationId xmlns:a16="http://schemas.microsoft.com/office/drawing/2014/main" id="{028974AE-EE40-48B1-873B-D62D419D59D2}"/>
              </a:ext>
            </a:extLst>
          </p:cNvPr>
          <p:cNvSpPr/>
          <p:nvPr/>
        </p:nvSpPr>
        <p:spPr>
          <a:xfrm>
            <a:off x="4654516" y="139527"/>
            <a:ext cx="1938400" cy="666786"/>
          </a:xfrm>
          <a:prstGeom prst="rect">
            <a:avLst/>
          </a:prstGeom>
        </p:spPr>
        <p:txBody>
          <a:bodyPr wrap="square">
            <a:spAutoFit/>
          </a:bodyPr>
          <a:lstStyle/>
          <a:p>
            <a:pPr algn="just"/>
            <a:r>
              <a:rPr lang="vi-VN" sz="3733" b="1" i="1" u="sng">
                <a:solidFill>
                  <a:srgbClr val="0000CC"/>
                </a:solidFill>
                <a:latin typeface="Times New Roman" panose="02020603050405020304" pitchFamily="18" charset="0"/>
                <a:ea typeface="Calibri" panose="020F0502020204030204" pitchFamily="34" charset="0"/>
              </a:rPr>
              <a:t>Giải</a:t>
            </a:r>
          </a:p>
        </p:txBody>
      </p:sp>
      <p:sp>
        <p:nvSpPr>
          <p:cNvPr id="27" name="Rectangle 26">
            <a:extLst>
              <a:ext uri="{FF2B5EF4-FFF2-40B4-BE49-F238E27FC236}">
                <a16:creationId xmlns:a16="http://schemas.microsoft.com/office/drawing/2014/main" id="{D1A823A1-B5CF-4100-BB30-CF82A948953E}"/>
              </a:ext>
            </a:extLst>
          </p:cNvPr>
          <p:cNvSpPr/>
          <p:nvPr/>
        </p:nvSpPr>
        <p:spPr>
          <a:xfrm>
            <a:off x="861143" y="759299"/>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a) Xét </a:t>
            </a:r>
            <a:r>
              <a:rPr lang="vi-VN" sz="3200">
                <a:latin typeface="Times New Roman" panose="02020603050405020304" pitchFamily="18" charset="0"/>
                <a:ea typeface="Calibri" panose="020F0502020204030204" pitchFamily="34" charset="0"/>
                <a:sym typeface="Symbol" panose="05050102010706020507" pitchFamily="18" charset="2"/>
              </a:rPr>
              <a:t>OMN và OM’N’ có:</a:t>
            </a:r>
            <a:endParaRPr lang="vi-VN" sz="320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17D7E713-0D98-42D5-9C0F-D2B6B995AC02}"/>
                  </a:ext>
                </a:extLst>
              </p:cNvPr>
              <p:cNvSpPr/>
              <p:nvPr/>
            </p:nvSpPr>
            <p:spPr>
              <a:xfrm>
                <a:off x="771149" y="1090705"/>
                <a:ext cx="7440843" cy="1915781"/>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d>
                        <m:dPr>
                          <m:begChr m:val="{"/>
                          <m:endChr m:val=""/>
                          <m:ctrlPr>
                            <a:rPr lang="vi-VN" sz="3200" i="1">
                              <a:latin typeface="Cambria Math" panose="02040503050406030204" pitchFamily="18" charset="0"/>
                            </a:rPr>
                          </m:ctrlPr>
                        </m:dPr>
                        <m:e>
                          <m:eqArr>
                            <m:eqArrPr>
                              <m:ctrlPr>
                                <a:rPr lang="vi-VN" sz="3200" i="1">
                                  <a:latin typeface="Cambria Math" panose="02040503050406030204" pitchFamily="18" charset="0"/>
                                </a:rPr>
                              </m:ctrlPr>
                            </m:eqArrPr>
                            <m:e>
                              <m:acc>
                                <m:accPr>
                                  <m:chr m:val="̂"/>
                                  <m:ctrlPr>
                                    <a:rPr lang="vi-VN" sz="3200" i="1">
                                      <a:latin typeface="Cambria Math" panose="02040503050406030204" pitchFamily="18" charset="0"/>
                                    </a:rPr>
                                  </m:ctrlPr>
                                </m:accPr>
                                <m:e>
                                  <m:r>
                                    <a:rPr lang="vi-VN" sz="3200" i="1">
                                      <a:latin typeface="Cambria Math" panose="02040503050406030204" pitchFamily="18" charset="0"/>
                                    </a:rPr>
                                    <m:t>𝑀𝑂𝑁</m:t>
                                  </m:r>
                                </m:e>
                              </m:acc>
                              <m:r>
                                <a:rPr lang="vi-VN" sz="3200" i="1">
                                  <a:latin typeface="Cambria Math" panose="02040503050406030204" pitchFamily="18" charset="0"/>
                                </a:rPr>
                                <m:t> </m:t>
                              </m:r>
                              <m:r>
                                <a:rPr lang="vi-VN" sz="3200" i="1">
                                  <a:latin typeface="Cambria Math" panose="02040503050406030204" pitchFamily="18" charset="0"/>
                                </a:rPr>
                                <m:t>𝑙</m:t>
                              </m:r>
                              <m:r>
                                <a:rPr lang="vi-VN" sz="3200" i="1">
                                  <a:latin typeface="Cambria Math" panose="02040503050406030204" pitchFamily="18" charset="0"/>
                                </a:rPr>
                                <m:t>à </m:t>
                              </m:r>
                              <m:r>
                                <a:rPr lang="vi-VN" sz="3200" i="1">
                                  <a:latin typeface="Cambria Math" panose="02040503050406030204" pitchFamily="18" charset="0"/>
                                </a:rPr>
                                <m:t>𝑔</m:t>
                              </m:r>
                              <m:r>
                                <a:rPr lang="vi-VN" sz="3200" i="1">
                                  <a:latin typeface="Cambria Math" panose="02040503050406030204" pitchFamily="18" charset="0"/>
                                </a:rPr>
                                <m:t>ó</m:t>
                              </m:r>
                              <m:r>
                                <a:rPr lang="vi-VN" sz="3200" i="1">
                                  <a:latin typeface="Cambria Math" panose="02040503050406030204" pitchFamily="18" charset="0"/>
                                </a:rPr>
                                <m:t>𝑐</m:t>
                              </m:r>
                              <m:r>
                                <a:rPr lang="vi-VN" sz="3200" i="1">
                                  <a:latin typeface="Cambria Math" panose="02040503050406030204" pitchFamily="18" charset="0"/>
                                </a:rPr>
                                <m:t> </m:t>
                              </m:r>
                              <m:r>
                                <a:rPr lang="vi-VN" sz="3200" i="1">
                                  <a:latin typeface="Cambria Math" panose="02040503050406030204" pitchFamily="18" charset="0"/>
                                </a:rPr>
                                <m:t>𝑐h𝑢𝑛𝑔</m:t>
                              </m:r>
                            </m:e>
                            <m:e>
                              <m:f>
                                <m:fPr>
                                  <m:ctrlPr>
                                    <a:rPr lang="vi-VN" sz="3200" i="1">
                                      <a:latin typeface="Cambria Math" panose="02040503050406030204" pitchFamily="18" charset="0"/>
                                    </a:rPr>
                                  </m:ctrlPr>
                                </m:fPr>
                                <m:num>
                                  <m:r>
                                    <a:rPr lang="vi-VN" sz="3200" i="1">
                                      <a:latin typeface="Cambria Math" panose="02040503050406030204" pitchFamily="18" charset="0"/>
                                    </a:rPr>
                                    <m:t>𝑂𝑀</m:t>
                                  </m:r>
                                </m:num>
                                <m:den>
                                  <m:r>
                                    <a:rPr lang="vi-VN" sz="3200" i="1">
                                      <a:latin typeface="Cambria Math" panose="02040503050406030204" pitchFamily="18" charset="0"/>
                                    </a:rPr>
                                    <m:t>𝑂𝑀</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𝑂𝑁</m:t>
                                  </m:r>
                                </m:num>
                                <m:den>
                                  <m:r>
                                    <a:rPr lang="vi-VN" sz="3200" i="1">
                                      <a:latin typeface="Cambria Math" panose="02040503050406030204" pitchFamily="18" charset="0"/>
                                    </a:rPr>
                                    <m:t>𝑂𝑁</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e>
                          </m:eqArr>
                        </m:e>
                      </m:d>
                      <m:r>
                        <a:rPr lang="vi-VN" sz="3200" i="1">
                          <a:latin typeface="Cambria Math" panose="02040503050406030204" pitchFamily="18" charset="0"/>
                        </a:rPr>
                        <m:t> </m:t>
                      </m:r>
                    </m:oMath>
                  </m:oMathPara>
                </a14:m>
                <a:endParaRPr lang="vi-VN" sz="3200">
                  <a:latin typeface="Times New Roman" panose="02020603050405020304" pitchFamily="18" charset="0"/>
                </a:endParaRPr>
              </a:p>
            </p:txBody>
          </p:sp>
        </mc:Choice>
        <mc:Fallback xmlns="">
          <p:sp>
            <p:nvSpPr>
              <p:cNvPr id="28" name="Rectangle 27">
                <a:extLst>
                  <a:ext uri="{FF2B5EF4-FFF2-40B4-BE49-F238E27FC236}">
                    <a16:creationId xmlns:a16="http://schemas.microsoft.com/office/drawing/2014/main" id="{17D7E713-0D98-42D5-9C0F-D2B6B995AC02}"/>
                  </a:ext>
                </a:extLst>
              </p:cNvPr>
              <p:cNvSpPr>
                <a:spLocks noRot="1" noChangeAspect="1" noMove="1" noResize="1" noEditPoints="1" noAdjustHandles="1" noChangeArrowheads="1" noChangeShapeType="1" noTextEdit="1"/>
              </p:cNvSpPr>
              <p:nvPr/>
            </p:nvSpPr>
            <p:spPr>
              <a:xfrm>
                <a:off x="771149" y="1090705"/>
                <a:ext cx="7440843" cy="1915781"/>
              </a:xfrm>
              <a:prstGeom prst="rect">
                <a:avLst/>
              </a:prstGeom>
              <a:blipFill>
                <a:blip r:embed="rId3"/>
                <a:stretch>
                  <a:fillRect/>
                </a:stretch>
              </a:blipFill>
            </p:spPr>
            <p:txBody>
              <a:bodyPr/>
              <a:lstStyle/>
              <a:p>
                <a:r>
                  <a:rPr lang="vi-VN">
                    <a:noFill/>
                  </a:rPr>
                  <a:t> </a:t>
                </a:r>
              </a:p>
            </p:txBody>
          </p:sp>
        </mc:Fallback>
      </mc:AlternateContent>
      <p:sp>
        <p:nvSpPr>
          <p:cNvPr id="29" name="Rectangle 28">
            <a:extLst>
              <a:ext uri="{FF2B5EF4-FFF2-40B4-BE49-F238E27FC236}">
                <a16:creationId xmlns:a16="http://schemas.microsoft.com/office/drawing/2014/main" id="{3AF891A1-3BC1-43EB-B448-82C9E243F3FB}"/>
              </a:ext>
            </a:extLst>
          </p:cNvPr>
          <p:cNvSpPr/>
          <p:nvPr/>
        </p:nvSpPr>
        <p:spPr>
          <a:xfrm>
            <a:off x="876012" y="2870597"/>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=&gt;</a:t>
            </a:r>
            <a:r>
              <a:rPr lang="vi-VN" sz="3200">
                <a:latin typeface="Times New Roman" panose="02020603050405020304" pitchFamily="18" charset="0"/>
                <a:ea typeface="Calibri" panose="020F0502020204030204" pitchFamily="34" charset="0"/>
                <a:sym typeface="Symbol" panose="05050102010706020507" pitchFamily="18" charset="2"/>
              </a:rPr>
              <a:t>OMN </a:t>
            </a:r>
            <a:r>
              <a:rPr lang="vi-VN" sz="3200">
                <a:latin typeface="Times New Roman" panose="02020603050405020304" pitchFamily="18" charset="0"/>
                <a:ea typeface="SimHei" panose="02010609060101010101" pitchFamily="49" charset="-122"/>
                <a:sym typeface="Symbol" panose="05050102010706020507" pitchFamily="18" charset="2"/>
              </a:rPr>
              <a:t>∽</a:t>
            </a:r>
            <a:r>
              <a:rPr lang="vi-VN" sz="3200">
                <a:latin typeface="Times New Roman" panose="02020603050405020304" pitchFamily="18" charset="0"/>
                <a:ea typeface="Calibri" panose="020F0502020204030204" pitchFamily="34" charset="0"/>
                <a:sym typeface="Symbol" panose="05050102010706020507" pitchFamily="18" charset="2"/>
              </a:rPr>
              <a:t> OM’N’(cgc)</a:t>
            </a:r>
            <a:endParaRPr lang="vi-VN" sz="3200">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67E2973D-BECF-4C1F-A655-E7E0A659846E}"/>
                  </a:ext>
                </a:extLst>
              </p:cNvPr>
              <p:cNvSpPr/>
              <p:nvPr/>
            </p:nvSpPr>
            <p:spPr>
              <a:xfrm>
                <a:off x="861143" y="3420724"/>
                <a:ext cx="7440843" cy="791563"/>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=&gt;</a:t>
                </a:r>
                <a14:m>
                  <m:oMath xmlns:m="http://schemas.openxmlformats.org/officeDocument/2006/math">
                    <m:f>
                      <m:fPr>
                        <m:ctrlPr>
                          <a:rPr lang="vi-VN" sz="3200" i="1">
                            <a:latin typeface="Cambria Math" panose="02040503050406030204" pitchFamily="18" charset="0"/>
                          </a:rPr>
                        </m:ctrlPr>
                      </m:fPr>
                      <m:num>
                        <m:r>
                          <a:rPr lang="vi-VN" sz="3200" i="1">
                            <a:latin typeface="Cambria Math" panose="02040503050406030204" pitchFamily="18" charset="0"/>
                          </a:rPr>
                          <m:t>𝑀𝑁</m:t>
                        </m:r>
                      </m:num>
                      <m:den>
                        <m:sSup>
                          <m:sSupPr>
                            <m:ctrlPr>
                              <a:rPr lang="vi-VN" sz="3200" i="1">
                                <a:latin typeface="Cambria Math" panose="02040503050406030204" pitchFamily="18" charset="0"/>
                              </a:rPr>
                            </m:ctrlPr>
                          </m:sSupPr>
                          <m:e>
                            <m:r>
                              <a:rPr lang="vi-VN" sz="3200" i="1">
                                <a:latin typeface="Cambria Math" panose="02040503050406030204" pitchFamily="18" charset="0"/>
                              </a:rPr>
                              <m:t>𝑀</m:t>
                            </m:r>
                          </m:e>
                          <m:sup>
                            <m:r>
                              <a:rPr lang="vi-VN" sz="3200" i="1">
                                <a:latin typeface="Cambria Math" panose="02040503050406030204" pitchFamily="18" charset="0"/>
                              </a:rPr>
                              <m:t>′</m:t>
                            </m:r>
                          </m:sup>
                        </m:sSup>
                        <m:r>
                          <a:rPr lang="vi-VN" sz="3200" i="1">
                            <a:latin typeface="Cambria Math" panose="02040503050406030204" pitchFamily="18" charset="0"/>
                          </a:rPr>
                          <m:t>𝑁</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r>
                      <a:rPr lang="vi-VN" sz="3200" i="1">
                        <a:latin typeface="Cambria Math" panose="02040503050406030204" pitchFamily="18" charset="0"/>
                      </a:rPr>
                      <m:t> (1)</m:t>
                    </m:r>
                  </m:oMath>
                </a14:m>
                <a:endParaRPr lang="vi-VN" sz="3200">
                  <a:latin typeface="Times New Roman" panose="02020603050405020304" pitchFamily="18" charset="0"/>
                  <a:ea typeface="Calibri" panose="020F0502020204030204" pitchFamily="34" charset="0"/>
                </a:endParaRPr>
              </a:p>
            </p:txBody>
          </p:sp>
        </mc:Choice>
        <mc:Fallback xmlns="">
          <p:sp>
            <p:nvSpPr>
              <p:cNvPr id="30" name="Rectangle 29">
                <a:extLst>
                  <a:ext uri="{FF2B5EF4-FFF2-40B4-BE49-F238E27FC236}">
                    <a16:creationId xmlns:a16="http://schemas.microsoft.com/office/drawing/2014/main" id="{67E2973D-BECF-4C1F-A655-E7E0A659846E}"/>
                  </a:ext>
                </a:extLst>
              </p:cNvPr>
              <p:cNvSpPr>
                <a:spLocks noRot="1" noChangeAspect="1" noMove="1" noResize="1" noEditPoints="1" noAdjustHandles="1" noChangeArrowheads="1" noChangeShapeType="1" noTextEdit="1"/>
              </p:cNvSpPr>
              <p:nvPr/>
            </p:nvSpPr>
            <p:spPr>
              <a:xfrm>
                <a:off x="861143" y="3420724"/>
                <a:ext cx="7440843" cy="791563"/>
              </a:xfrm>
              <a:prstGeom prst="rect">
                <a:avLst/>
              </a:prstGeom>
              <a:blipFill>
                <a:blip r:embed="rId4"/>
                <a:stretch>
                  <a:fillRect l="-2048" b="-10000"/>
                </a:stretch>
              </a:blipFill>
            </p:spPr>
            <p:txBody>
              <a:bodyPr/>
              <a:lstStyle/>
              <a:p>
                <a:r>
                  <a:rPr lang="vi-VN">
                    <a:noFill/>
                  </a:rPr>
                  <a:t> </a:t>
                </a:r>
              </a:p>
            </p:txBody>
          </p:sp>
        </mc:Fallback>
      </mc:AlternateContent>
      <p:sp>
        <p:nvSpPr>
          <p:cNvPr id="32" name="Rectangle 31">
            <a:extLst>
              <a:ext uri="{FF2B5EF4-FFF2-40B4-BE49-F238E27FC236}">
                <a16:creationId xmlns:a16="http://schemas.microsoft.com/office/drawing/2014/main" id="{F6294542-4453-415B-9842-2468BD2712D1}"/>
              </a:ext>
            </a:extLst>
          </p:cNvPr>
          <p:cNvSpPr/>
          <p:nvPr/>
        </p:nvSpPr>
        <p:spPr>
          <a:xfrm>
            <a:off x="831407" y="4179006"/>
            <a:ext cx="744084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Tương tự ta có:</a:t>
            </a: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B38CC08-421D-45E9-8B8D-A089C85855D9}"/>
                  </a:ext>
                </a:extLst>
              </p:cNvPr>
              <p:cNvSpPr/>
              <p:nvPr/>
            </p:nvSpPr>
            <p:spPr>
              <a:xfrm>
                <a:off x="980089" y="4729135"/>
                <a:ext cx="3272243" cy="1017523"/>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f>
                        <m:fPr>
                          <m:ctrlPr>
                            <a:rPr lang="vi-VN" sz="3200" i="1">
                              <a:latin typeface="Cambria Math" panose="02040503050406030204" pitchFamily="18" charset="0"/>
                            </a:rPr>
                          </m:ctrlPr>
                        </m:fPr>
                        <m:num>
                          <m:r>
                            <a:rPr lang="vi-VN" sz="3200" i="1">
                              <a:latin typeface="Cambria Math" panose="02040503050406030204" pitchFamily="18" charset="0"/>
                            </a:rPr>
                            <m:t>𝑀𝑃</m:t>
                          </m:r>
                        </m:num>
                        <m:den>
                          <m:sSup>
                            <m:sSupPr>
                              <m:ctrlPr>
                                <a:rPr lang="vi-VN" sz="3200" i="1">
                                  <a:latin typeface="Cambria Math" panose="02040503050406030204" pitchFamily="18" charset="0"/>
                                </a:rPr>
                              </m:ctrlPr>
                            </m:sSupPr>
                            <m:e>
                              <m:r>
                                <a:rPr lang="vi-VN" sz="3200" i="1">
                                  <a:latin typeface="Cambria Math" panose="02040503050406030204" pitchFamily="18" charset="0"/>
                                </a:rPr>
                                <m:t>𝑀</m:t>
                              </m:r>
                            </m:e>
                            <m:sup>
                              <m:r>
                                <a:rPr lang="vi-VN" sz="3200" i="1">
                                  <a:latin typeface="Cambria Math" panose="02040503050406030204" pitchFamily="18" charset="0"/>
                                </a:rPr>
                                <m:t>′</m:t>
                              </m:r>
                            </m:sup>
                          </m:sSup>
                          <m:r>
                            <a:rPr lang="vi-VN" sz="3200" i="1">
                              <a:latin typeface="Cambria Math" panose="02040503050406030204" pitchFamily="18" charset="0"/>
                            </a:rPr>
                            <m:t>𝑃</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r>
                        <a:rPr lang="vi-VN" sz="3200" i="1">
                          <a:latin typeface="Cambria Math" panose="02040503050406030204" pitchFamily="18" charset="0"/>
                        </a:rPr>
                        <m:t> (2)</m:t>
                      </m:r>
                    </m:oMath>
                  </m:oMathPara>
                </a14:m>
                <a:endParaRPr lang="vi-VN" sz="3200">
                  <a:latin typeface="Times New Roman" panose="02020603050405020304" pitchFamily="18" charset="0"/>
                  <a:ea typeface="Calibri" panose="020F0502020204030204" pitchFamily="34" charset="0"/>
                </a:endParaRPr>
              </a:p>
            </p:txBody>
          </p:sp>
        </mc:Choice>
        <mc:Fallback xmlns="">
          <p:sp>
            <p:nvSpPr>
              <p:cNvPr id="33" name="Rectangle 32">
                <a:extLst>
                  <a:ext uri="{FF2B5EF4-FFF2-40B4-BE49-F238E27FC236}">
                    <a16:creationId xmlns:a16="http://schemas.microsoft.com/office/drawing/2014/main" id="{0B38CC08-421D-45E9-8B8D-A089C85855D9}"/>
                  </a:ext>
                </a:extLst>
              </p:cNvPr>
              <p:cNvSpPr>
                <a:spLocks noRot="1" noChangeAspect="1" noMove="1" noResize="1" noEditPoints="1" noAdjustHandles="1" noChangeArrowheads="1" noChangeShapeType="1" noTextEdit="1"/>
              </p:cNvSpPr>
              <p:nvPr/>
            </p:nvSpPr>
            <p:spPr>
              <a:xfrm>
                <a:off x="980089" y="4729135"/>
                <a:ext cx="3272243" cy="1017523"/>
              </a:xfrm>
              <a:prstGeom prst="rect">
                <a:avLst/>
              </a:prstGeom>
              <a:blipFill>
                <a:blip r:embed="rId5"/>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88651A1A-C5DB-46FB-8EC7-E83B7A89E812}"/>
                  </a:ext>
                </a:extLst>
              </p:cNvPr>
              <p:cNvSpPr/>
              <p:nvPr/>
            </p:nvSpPr>
            <p:spPr>
              <a:xfrm>
                <a:off x="980088" y="5695574"/>
                <a:ext cx="3272243" cy="1017523"/>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f>
                        <m:fPr>
                          <m:ctrlPr>
                            <a:rPr lang="vi-VN" sz="3200" i="1">
                              <a:latin typeface="Cambria Math" panose="02040503050406030204" pitchFamily="18" charset="0"/>
                            </a:rPr>
                          </m:ctrlPr>
                        </m:fPr>
                        <m:num>
                          <m:r>
                            <a:rPr lang="vi-VN" sz="3200" i="1">
                              <a:latin typeface="Cambria Math" panose="02040503050406030204" pitchFamily="18" charset="0"/>
                            </a:rPr>
                            <m:t>𝑁𝑃</m:t>
                          </m:r>
                        </m:num>
                        <m:den>
                          <m:sSup>
                            <m:sSupPr>
                              <m:ctrlPr>
                                <a:rPr lang="vi-VN" sz="3200" i="1">
                                  <a:latin typeface="Cambria Math" panose="02040503050406030204" pitchFamily="18" charset="0"/>
                                </a:rPr>
                              </m:ctrlPr>
                            </m:sSupPr>
                            <m:e>
                              <m:r>
                                <a:rPr lang="vi-VN" sz="3200" i="1">
                                  <a:latin typeface="Cambria Math" panose="02040503050406030204" pitchFamily="18" charset="0"/>
                                </a:rPr>
                                <m:t>𝑁</m:t>
                              </m:r>
                            </m:e>
                            <m:sup>
                              <m:r>
                                <a:rPr lang="vi-VN" sz="3200" i="1">
                                  <a:latin typeface="Cambria Math" panose="02040503050406030204" pitchFamily="18" charset="0"/>
                                </a:rPr>
                                <m:t>′</m:t>
                              </m:r>
                            </m:sup>
                          </m:sSup>
                          <m:r>
                            <a:rPr lang="vi-VN" sz="3200" i="1">
                              <a:latin typeface="Cambria Math" panose="02040503050406030204" pitchFamily="18" charset="0"/>
                            </a:rPr>
                            <m:t>𝑃</m:t>
                          </m:r>
                          <m:r>
                            <a:rPr lang="vi-VN" sz="3200" i="1">
                              <a:latin typeface="Cambria Math" panose="02040503050406030204" pitchFamily="18" charset="0"/>
                            </a:rPr>
                            <m:t>′</m:t>
                          </m:r>
                        </m:den>
                      </m:f>
                      <m:r>
                        <a:rPr lang="vi-VN" sz="3200" i="1">
                          <a:latin typeface="Cambria Math" panose="02040503050406030204" pitchFamily="18" charset="0"/>
                        </a:rPr>
                        <m:t>=</m:t>
                      </m:r>
                      <m:f>
                        <m:fPr>
                          <m:ctrlPr>
                            <a:rPr lang="vi-VN" sz="3200" i="1">
                              <a:latin typeface="Cambria Math" panose="02040503050406030204" pitchFamily="18" charset="0"/>
                            </a:rPr>
                          </m:ctrlPr>
                        </m:fPr>
                        <m:num>
                          <m:r>
                            <a:rPr lang="vi-VN" sz="3200" i="1">
                              <a:latin typeface="Cambria Math" panose="02040503050406030204" pitchFamily="18" charset="0"/>
                            </a:rPr>
                            <m:t>1</m:t>
                          </m:r>
                        </m:num>
                        <m:den>
                          <m:r>
                            <a:rPr lang="vi-VN" sz="3200" i="1">
                              <a:latin typeface="Cambria Math" panose="02040503050406030204" pitchFamily="18" charset="0"/>
                            </a:rPr>
                            <m:t>3</m:t>
                          </m:r>
                        </m:den>
                      </m:f>
                      <m:r>
                        <a:rPr lang="vi-VN" sz="3200" i="1">
                          <a:latin typeface="Cambria Math" panose="02040503050406030204" pitchFamily="18" charset="0"/>
                        </a:rPr>
                        <m:t> (3)</m:t>
                      </m:r>
                    </m:oMath>
                  </m:oMathPara>
                </a14:m>
                <a:endParaRPr lang="vi-VN" sz="3200">
                  <a:latin typeface="Times New Roman" panose="02020603050405020304" pitchFamily="18" charset="0"/>
                  <a:ea typeface="Calibri" panose="020F0502020204030204" pitchFamily="34" charset="0"/>
                </a:endParaRPr>
              </a:p>
            </p:txBody>
          </p:sp>
        </mc:Choice>
        <mc:Fallback xmlns="">
          <p:sp>
            <p:nvSpPr>
              <p:cNvPr id="34" name="Rectangle 33">
                <a:extLst>
                  <a:ext uri="{FF2B5EF4-FFF2-40B4-BE49-F238E27FC236}">
                    <a16:creationId xmlns:a16="http://schemas.microsoft.com/office/drawing/2014/main" id="{88651A1A-C5DB-46FB-8EC7-E83B7A89E812}"/>
                  </a:ext>
                </a:extLst>
              </p:cNvPr>
              <p:cNvSpPr>
                <a:spLocks noRot="1" noChangeAspect="1" noMove="1" noResize="1" noEditPoints="1" noAdjustHandles="1" noChangeArrowheads="1" noChangeShapeType="1" noTextEdit="1"/>
              </p:cNvSpPr>
              <p:nvPr/>
            </p:nvSpPr>
            <p:spPr>
              <a:xfrm>
                <a:off x="980088" y="5695574"/>
                <a:ext cx="3272243" cy="1017523"/>
              </a:xfrm>
              <a:prstGeom prst="rect">
                <a:avLst/>
              </a:prstGeom>
              <a:blipFill>
                <a:blip r:embed="rId6"/>
                <a:stretch>
                  <a:fillRect/>
                </a:stretch>
              </a:blipFill>
            </p:spPr>
            <p:txBody>
              <a:bodyPr/>
              <a:lstStyle/>
              <a:p>
                <a:r>
                  <a:rPr lang="vi-VN">
                    <a:noFill/>
                  </a:rPr>
                  <a:t> </a:t>
                </a:r>
              </a:p>
            </p:txBody>
          </p:sp>
        </mc:Fallback>
      </mc:AlternateContent>
      <p:cxnSp>
        <p:nvCxnSpPr>
          <p:cNvPr id="8" name="Straight Connector 7">
            <a:extLst>
              <a:ext uri="{FF2B5EF4-FFF2-40B4-BE49-F238E27FC236}">
                <a16:creationId xmlns:a16="http://schemas.microsoft.com/office/drawing/2014/main" id="{AD75AB2C-D308-43C8-B2F3-022BD1ED2A18}"/>
              </a:ext>
            </a:extLst>
          </p:cNvPr>
          <p:cNvCxnSpPr/>
          <p:nvPr/>
        </p:nvCxnSpPr>
        <p:spPr>
          <a:xfrm>
            <a:off x="4148253" y="4445625"/>
            <a:ext cx="0" cy="22599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18390E4C-F5A0-4AC5-9369-6A3C8BF1E8B1}"/>
              </a:ext>
            </a:extLst>
          </p:cNvPr>
          <p:cNvSpPr/>
          <p:nvPr/>
        </p:nvSpPr>
        <p:spPr>
          <a:xfrm>
            <a:off x="4191643" y="4297954"/>
            <a:ext cx="5180283"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rPr>
              <a:t>Từ (1)(2)(3) =&gt;</a:t>
            </a:r>
          </a:p>
        </p:txBody>
      </p:sp>
      <p:sp>
        <p:nvSpPr>
          <p:cNvPr id="36" name="Rectangle 35">
            <a:extLst>
              <a:ext uri="{FF2B5EF4-FFF2-40B4-BE49-F238E27FC236}">
                <a16:creationId xmlns:a16="http://schemas.microsoft.com/office/drawing/2014/main" id="{84897778-DB66-4084-BFDB-A40D654702B4}"/>
              </a:ext>
            </a:extLst>
          </p:cNvPr>
          <p:cNvSpPr/>
          <p:nvPr/>
        </p:nvSpPr>
        <p:spPr>
          <a:xfrm>
            <a:off x="6839419" y="4268215"/>
            <a:ext cx="5055220" cy="584775"/>
          </a:xfrm>
          <a:prstGeom prst="rect">
            <a:avLst/>
          </a:prstGeom>
        </p:spPr>
        <p:txBody>
          <a:bodyPr wrap="square">
            <a:spAutoFit/>
          </a:bodyPr>
          <a:lstStyle/>
          <a:p>
            <a:pPr algn="just"/>
            <a:r>
              <a:rPr lang="vi-VN" sz="3200">
                <a:latin typeface="Times New Roman" panose="02020603050405020304" pitchFamily="18" charset="0"/>
                <a:ea typeface="Calibri" panose="020F0502020204030204" pitchFamily="34" charset="0"/>
                <a:sym typeface="Symbol" panose="05050102010706020507" pitchFamily="18" charset="2"/>
              </a:rPr>
              <a:t>MNP </a:t>
            </a:r>
            <a:r>
              <a:rPr lang="vi-VN" sz="3200">
                <a:latin typeface="Times New Roman" panose="02020603050405020304" pitchFamily="18" charset="0"/>
                <a:ea typeface="SimHei" panose="02010609060101010101" pitchFamily="49" charset="-122"/>
                <a:sym typeface="Symbol" panose="05050102010706020507" pitchFamily="18" charset="2"/>
              </a:rPr>
              <a:t>∽</a:t>
            </a:r>
            <a:r>
              <a:rPr lang="vi-VN" sz="3200">
                <a:latin typeface="Times New Roman" panose="02020603050405020304" pitchFamily="18" charset="0"/>
                <a:ea typeface="Calibri" panose="020F0502020204030204" pitchFamily="34" charset="0"/>
                <a:sym typeface="Symbol" panose="05050102010706020507" pitchFamily="18" charset="2"/>
              </a:rPr>
              <a:t> M’N’P’ (ccc)</a:t>
            </a:r>
            <a:endParaRPr lang="vi-VN" sz="3200">
              <a:latin typeface="Times New Roman" panose="02020603050405020304" pitchFamily="18" charset="0"/>
              <a:ea typeface="Calibri" panose="020F0502020204030204" pitchFamily="34" charset="0"/>
            </a:endParaRPr>
          </a:p>
        </p:txBody>
      </p:sp>
      <p:sp>
        <p:nvSpPr>
          <p:cNvPr id="37" name="Rectangle 36">
            <a:extLst>
              <a:ext uri="{FF2B5EF4-FFF2-40B4-BE49-F238E27FC236}">
                <a16:creationId xmlns:a16="http://schemas.microsoft.com/office/drawing/2014/main" id="{1CE88E23-0227-4EE8-805D-C842361EB6FA}"/>
              </a:ext>
            </a:extLst>
          </p:cNvPr>
          <p:cNvSpPr/>
          <p:nvPr/>
        </p:nvSpPr>
        <p:spPr>
          <a:xfrm>
            <a:off x="4295723" y="4849289"/>
            <a:ext cx="7584047" cy="181569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733">
                <a:solidFill>
                  <a:srgbClr val="FF0000"/>
                </a:solidFill>
                <a:latin typeface="+mj-lt"/>
                <a:ea typeface="Calibri" panose="020F0502020204030204" pitchFamily="34" charset="0"/>
              </a:rPr>
              <a:t>* Nhận xét: Tồn tại một </a:t>
            </a:r>
            <a:r>
              <a:rPr lang="vi-VN" sz="3733">
                <a:solidFill>
                  <a:srgbClr val="FF0000"/>
                </a:solidFill>
                <a:latin typeface="+mj-lt"/>
              </a:rPr>
              <a:t>thao tác “phóng to” đoạn thẳng </a:t>
            </a:r>
            <a:r>
              <a:rPr lang="vi-VN" sz="3733">
                <a:solidFill>
                  <a:srgbClr val="FF0000"/>
                </a:solidFill>
                <a:latin typeface="+mj-lt"/>
                <a:sym typeface="Symbol" panose="05050102010706020507" pitchFamily="18" charset="2"/>
              </a:rPr>
              <a:t></a:t>
            </a:r>
            <a:r>
              <a:rPr lang="vi-VN" sz="3733">
                <a:solidFill>
                  <a:srgbClr val="FF0000"/>
                </a:solidFill>
                <a:latin typeface="+mj-lt"/>
              </a:rPr>
              <a:t>MNP thành </a:t>
            </a:r>
            <a:r>
              <a:rPr lang="vi-VN" sz="3733">
                <a:solidFill>
                  <a:srgbClr val="FF0000"/>
                </a:solidFill>
                <a:latin typeface="+mj-lt"/>
                <a:sym typeface="Symbol" panose="05050102010706020507" pitchFamily="18" charset="2"/>
              </a:rPr>
              <a:t>M’N’P’</a:t>
            </a:r>
            <a:r>
              <a:rPr lang="vi-VN" sz="3733">
                <a:solidFill>
                  <a:srgbClr val="FF0000"/>
                </a:solidFill>
                <a:latin typeface="+mj-lt"/>
              </a:rPr>
              <a:t> với tỉ số phóng to k =3</a:t>
            </a:r>
            <a:endParaRPr lang="vi-VN" sz="3733">
              <a:solidFill>
                <a:srgbClr val="FF0000"/>
              </a:solidFill>
              <a:latin typeface="+mj-lt"/>
              <a:ea typeface="Calibri" panose="020F0502020204030204" pitchFamily="34" charset="0"/>
            </a:endParaRPr>
          </a:p>
        </p:txBody>
      </p:sp>
    </p:spTree>
    <p:extLst>
      <p:ext uri="{BB962C8B-B14F-4D97-AF65-F5344CB8AC3E}">
        <p14:creationId xmlns:p14="http://schemas.microsoft.com/office/powerpoint/2010/main" val="147744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750"/>
                                        <p:tgtEl>
                                          <p:spTgt spid="26"/>
                                        </p:tgtEl>
                                      </p:cBhvr>
                                    </p:animEffect>
                                    <p:anim calcmode="lin" valueType="num">
                                      <p:cBhvr>
                                        <p:cTn id="8" dur="750" fill="hold"/>
                                        <p:tgtEl>
                                          <p:spTgt spid="26"/>
                                        </p:tgtEl>
                                        <p:attrNameLst>
                                          <p:attrName>ppt_x</p:attrName>
                                        </p:attrNameLst>
                                      </p:cBhvr>
                                      <p:tavLst>
                                        <p:tav tm="0">
                                          <p:val>
                                            <p:strVal val="#ppt_x"/>
                                          </p:val>
                                        </p:tav>
                                        <p:tav tm="100000">
                                          <p:val>
                                            <p:strVal val="#ppt_x"/>
                                          </p:val>
                                        </p:tav>
                                      </p:tavLst>
                                    </p:anim>
                                    <p:anim calcmode="lin" valueType="num">
                                      <p:cBhvr>
                                        <p:cTn id="9" dur="75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50"/>
                                        <p:tgtEl>
                                          <p:spTgt spid="27"/>
                                        </p:tgtEl>
                                      </p:cBhvr>
                                    </p:animEffect>
                                    <p:anim calcmode="lin" valueType="num">
                                      <p:cBhvr>
                                        <p:cTn id="15" dur="750" fill="hold"/>
                                        <p:tgtEl>
                                          <p:spTgt spid="27"/>
                                        </p:tgtEl>
                                        <p:attrNameLst>
                                          <p:attrName>ppt_x</p:attrName>
                                        </p:attrNameLst>
                                      </p:cBhvr>
                                      <p:tavLst>
                                        <p:tav tm="0">
                                          <p:val>
                                            <p:strVal val="#ppt_x"/>
                                          </p:val>
                                        </p:tav>
                                        <p:tav tm="100000">
                                          <p:val>
                                            <p:strVal val="#ppt_x"/>
                                          </p:val>
                                        </p:tav>
                                      </p:tavLst>
                                    </p:anim>
                                    <p:anim calcmode="lin" valueType="num">
                                      <p:cBhvr>
                                        <p:cTn id="16" dur="75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750"/>
                                        <p:tgtEl>
                                          <p:spTgt spid="29"/>
                                        </p:tgtEl>
                                      </p:cBhvr>
                                    </p:animEffect>
                                    <p:anim calcmode="lin" valueType="num">
                                      <p:cBhvr>
                                        <p:cTn id="29" dur="750" fill="hold"/>
                                        <p:tgtEl>
                                          <p:spTgt spid="29"/>
                                        </p:tgtEl>
                                        <p:attrNameLst>
                                          <p:attrName>ppt_x</p:attrName>
                                        </p:attrNameLst>
                                      </p:cBhvr>
                                      <p:tavLst>
                                        <p:tav tm="0">
                                          <p:val>
                                            <p:strVal val="#ppt_x"/>
                                          </p:val>
                                        </p:tav>
                                        <p:tav tm="100000">
                                          <p:val>
                                            <p:strVal val="#ppt_x"/>
                                          </p:val>
                                        </p:tav>
                                      </p:tavLst>
                                    </p:anim>
                                    <p:anim calcmode="lin" valueType="num">
                                      <p:cBhvr>
                                        <p:cTn id="30" dur="75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750"/>
                                        <p:tgtEl>
                                          <p:spTgt spid="30"/>
                                        </p:tgtEl>
                                      </p:cBhvr>
                                    </p:animEffect>
                                    <p:anim calcmode="lin" valueType="num">
                                      <p:cBhvr>
                                        <p:cTn id="36" dur="750" fill="hold"/>
                                        <p:tgtEl>
                                          <p:spTgt spid="30"/>
                                        </p:tgtEl>
                                        <p:attrNameLst>
                                          <p:attrName>ppt_x</p:attrName>
                                        </p:attrNameLst>
                                      </p:cBhvr>
                                      <p:tavLst>
                                        <p:tav tm="0">
                                          <p:val>
                                            <p:strVal val="#ppt_x"/>
                                          </p:val>
                                        </p:tav>
                                        <p:tav tm="100000">
                                          <p:val>
                                            <p:strVal val="#ppt_x"/>
                                          </p:val>
                                        </p:tav>
                                      </p:tavLst>
                                    </p:anim>
                                    <p:anim calcmode="lin" valueType="num">
                                      <p:cBhvr>
                                        <p:cTn id="37"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750"/>
                                        <p:tgtEl>
                                          <p:spTgt spid="32"/>
                                        </p:tgtEl>
                                      </p:cBhvr>
                                    </p:animEffect>
                                    <p:anim calcmode="lin" valueType="num">
                                      <p:cBhvr>
                                        <p:cTn id="43" dur="750" fill="hold"/>
                                        <p:tgtEl>
                                          <p:spTgt spid="32"/>
                                        </p:tgtEl>
                                        <p:attrNameLst>
                                          <p:attrName>ppt_x</p:attrName>
                                        </p:attrNameLst>
                                      </p:cBhvr>
                                      <p:tavLst>
                                        <p:tav tm="0">
                                          <p:val>
                                            <p:strVal val="#ppt_x"/>
                                          </p:val>
                                        </p:tav>
                                        <p:tav tm="100000">
                                          <p:val>
                                            <p:strVal val="#ppt_x"/>
                                          </p:val>
                                        </p:tav>
                                      </p:tavLst>
                                    </p:anim>
                                    <p:anim calcmode="lin" valueType="num">
                                      <p:cBhvr>
                                        <p:cTn id="44" dur="75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750"/>
                                        <p:tgtEl>
                                          <p:spTgt spid="33"/>
                                        </p:tgtEl>
                                      </p:cBhvr>
                                    </p:animEffect>
                                    <p:anim calcmode="lin" valueType="num">
                                      <p:cBhvr>
                                        <p:cTn id="50" dur="750" fill="hold"/>
                                        <p:tgtEl>
                                          <p:spTgt spid="33"/>
                                        </p:tgtEl>
                                        <p:attrNameLst>
                                          <p:attrName>ppt_x</p:attrName>
                                        </p:attrNameLst>
                                      </p:cBhvr>
                                      <p:tavLst>
                                        <p:tav tm="0">
                                          <p:val>
                                            <p:strVal val="#ppt_x"/>
                                          </p:val>
                                        </p:tav>
                                        <p:tav tm="100000">
                                          <p:val>
                                            <p:strVal val="#ppt_x"/>
                                          </p:val>
                                        </p:tav>
                                      </p:tavLst>
                                    </p:anim>
                                    <p:anim calcmode="lin" valueType="num">
                                      <p:cBhvr>
                                        <p:cTn id="51" dur="7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750"/>
                                        <p:tgtEl>
                                          <p:spTgt spid="34"/>
                                        </p:tgtEl>
                                      </p:cBhvr>
                                    </p:animEffect>
                                    <p:anim calcmode="lin" valueType="num">
                                      <p:cBhvr>
                                        <p:cTn id="57" dur="750" fill="hold"/>
                                        <p:tgtEl>
                                          <p:spTgt spid="34"/>
                                        </p:tgtEl>
                                        <p:attrNameLst>
                                          <p:attrName>ppt_x</p:attrName>
                                        </p:attrNameLst>
                                      </p:cBhvr>
                                      <p:tavLst>
                                        <p:tav tm="0">
                                          <p:val>
                                            <p:strVal val="#ppt_x"/>
                                          </p:val>
                                        </p:tav>
                                        <p:tav tm="100000">
                                          <p:val>
                                            <p:strVal val="#ppt_x"/>
                                          </p:val>
                                        </p:tav>
                                      </p:tavLst>
                                    </p:anim>
                                    <p:anim calcmode="lin" valueType="num">
                                      <p:cBhvr>
                                        <p:cTn id="58" dur="75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750"/>
                            </p:stCondLst>
                            <p:childTnLst>
                              <p:par>
                                <p:cTn id="60" presetID="6" presetClass="entr" presetSubtype="1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circle(in)">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750"/>
                                        <p:tgtEl>
                                          <p:spTgt spid="35"/>
                                        </p:tgtEl>
                                      </p:cBhvr>
                                    </p:animEffect>
                                    <p:anim calcmode="lin" valueType="num">
                                      <p:cBhvr>
                                        <p:cTn id="68" dur="750" fill="hold"/>
                                        <p:tgtEl>
                                          <p:spTgt spid="35"/>
                                        </p:tgtEl>
                                        <p:attrNameLst>
                                          <p:attrName>ppt_x</p:attrName>
                                        </p:attrNameLst>
                                      </p:cBhvr>
                                      <p:tavLst>
                                        <p:tav tm="0">
                                          <p:val>
                                            <p:strVal val="#ppt_x"/>
                                          </p:val>
                                        </p:tav>
                                        <p:tav tm="100000">
                                          <p:val>
                                            <p:strVal val="#ppt_x"/>
                                          </p:val>
                                        </p:tav>
                                      </p:tavLst>
                                    </p:anim>
                                    <p:anim calcmode="lin" valueType="num">
                                      <p:cBhvr>
                                        <p:cTn id="69" dur="7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750"/>
                                        <p:tgtEl>
                                          <p:spTgt spid="36"/>
                                        </p:tgtEl>
                                      </p:cBhvr>
                                    </p:animEffect>
                                    <p:anim calcmode="lin" valueType="num">
                                      <p:cBhvr>
                                        <p:cTn id="75" dur="750" fill="hold"/>
                                        <p:tgtEl>
                                          <p:spTgt spid="36"/>
                                        </p:tgtEl>
                                        <p:attrNameLst>
                                          <p:attrName>ppt_x</p:attrName>
                                        </p:attrNameLst>
                                      </p:cBhvr>
                                      <p:tavLst>
                                        <p:tav tm="0">
                                          <p:val>
                                            <p:strVal val="#ppt_x"/>
                                          </p:val>
                                        </p:tav>
                                        <p:tav tm="100000">
                                          <p:val>
                                            <p:strVal val="#ppt_x"/>
                                          </p:val>
                                        </p:tav>
                                      </p:tavLst>
                                    </p:anim>
                                    <p:anim calcmode="lin" valueType="num">
                                      <p:cBhvr>
                                        <p:cTn id="76" dur="7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750"/>
                                        <p:tgtEl>
                                          <p:spTgt spid="37"/>
                                        </p:tgtEl>
                                      </p:cBhvr>
                                    </p:animEffect>
                                    <p:anim calcmode="lin" valueType="num">
                                      <p:cBhvr>
                                        <p:cTn id="82" dur="750" fill="hold"/>
                                        <p:tgtEl>
                                          <p:spTgt spid="37"/>
                                        </p:tgtEl>
                                        <p:attrNameLst>
                                          <p:attrName>ppt_x</p:attrName>
                                        </p:attrNameLst>
                                      </p:cBhvr>
                                      <p:tavLst>
                                        <p:tav tm="0">
                                          <p:val>
                                            <p:strVal val="#ppt_x"/>
                                          </p:val>
                                        </p:tav>
                                        <p:tav tm="100000">
                                          <p:val>
                                            <p:strVal val="#ppt_x"/>
                                          </p:val>
                                        </p:tav>
                                      </p:tavLst>
                                    </p:anim>
                                    <p:anim calcmode="lin" valueType="num">
                                      <p:cBhvr>
                                        <p:cTn id="83"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2" grpId="0"/>
      <p:bldP spid="33" grpId="0"/>
      <p:bldP spid="34" grpId="0"/>
      <p:bldP spid="35" grpId="0"/>
      <p:bldP spid="36" grpId="0"/>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6" name="Title 5"/>
          <p:cNvSpPr>
            <a:spLocks noGrp="1"/>
          </p:cNvSpPr>
          <p:nvPr>
            <p:ph type="title"/>
          </p:nvPr>
        </p:nvSpPr>
        <p:spPr>
          <a:xfrm>
            <a:off x="2326380" y="588963"/>
            <a:ext cx="7494400" cy="763600"/>
          </a:xfrm>
        </p:spPr>
        <p:txBody>
          <a:bodyPr/>
          <a:lstStyle/>
          <a:p>
            <a:r>
              <a:rPr lang="vi-VN"/>
              <a:t>Kết luận:</a:t>
            </a:r>
            <a:endParaRPr lang="vi-VN" dirty="0"/>
          </a:p>
        </p:txBody>
      </p:sp>
      <p:sp>
        <p:nvSpPr>
          <p:cNvPr id="3" name="Rectangle 2">
            <a:extLst>
              <a:ext uri="{FF2B5EF4-FFF2-40B4-BE49-F238E27FC236}">
                <a16:creationId xmlns:a16="http://schemas.microsoft.com/office/drawing/2014/main" id="{96D372A1-6B7E-46D0-95FE-6EB59822EBAF}"/>
              </a:ext>
            </a:extLst>
          </p:cNvPr>
          <p:cNvSpPr/>
          <p:nvPr/>
        </p:nvSpPr>
        <p:spPr>
          <a:xfrm>
            <a:off x="1561170" y="1266260"/>
            <a:ext cx="9456236"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mj-lt"/>
                <a:ea typeface="Times New Roman" panose="02020603050405020304" pitchFamily="18" charset="0"/>
                <a:cs typeface="Times New Roman" panose="02020603050405020304" pitchFamily="18" charset="0"/>
              </a:rPr>
              <a:t>Thao tác phóng to một hình H thu được hình H’ là </a:t>
            </a:r>
            <a:r>
              <a:rPr lang="vi-VN" sz="3733" i="1">
                <a:solidFill>
                  <a:srgbClr val="00B0F0"/>
                </a:solidFill>
                <a:latin typeface="+mj-lt"/>
                <a:ea typeface="Times New Roman" panose="02020603050405020304" pitchFamily="18" charset="0"/>
                <a:cs typeface="Times New Roman" panose="02020603050405020304" pitchFamily="18" charset="0"/>
              </a:rPr>
              <a:t>hình đồng dạng phối cảnh (hình vị tự) </a:t>
            </a:r>
            <a:r>
              <a:rPr lang="vi-VN" sz="3733">
                <a:latin typeface="+mj-lt"/>
                <a:ea typeface="Times New Roman" panose="02020603050405020304" pitchFamily="18" charset="0"/>
                <a:cs typeface="Times New Roman" panose="02020603050405020304" pitchFamily="18" charset="0"/>
              </a:rPr>
              <a:t>của hình H </a:t>
            </a:r>
          </a:p>
        </p:txBody>
      </p:sp>
      <p:sp>
        <p:nvSpPr>
          <p:cNvPr id="5" name="Rectangle 4">
            <a:extLst>
              <a:ext uri="{FF2B5EF4-FFF2-40B4-BE49-F238E27FC236}">
                <a16:creationId xmlns:a16="http://schemas.microsoft.com/office/drawing/2014/main" id="{F325DF2E-63C2-4771-923E-1CFDE264FF0F}"/>
              </a:ext>
            </a:extLst>
          </p:cNvPr>
          <p:cNvSpPr/>
          <p:nvPr/>
        </p:nvSpPr>
        <p:spPr>
          <a:xfrm>
            <a:off x="1620647" y="3288347"/>
            <a:ext cx="9753599"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mj-lt"/>
                <a:ea typeface="Times New Roman" panose="02020603050405020304" pitchFamily="18" charset="0"/>
                <a:cs typeface="Times New Roman" panose="02020603050405020304" pitchFamily="18" charset="0"/>
              </a:rPr>
              <a:t>Điểm O ở cả hai hoạt động 1,2 được gọi là </a:t>
            </a:r>
            <a:r>
              <a:rPr lang="vi-VN" sz="3733" i="1">
                <a:solidFill>
                  <a:srgbClr val="00B0F0"/>
                </a:solidFill>
                <a:latin typeface="+mj-lt"/>
                <a:ea typeface="Times New Roman" panose="02020603050405020304" pitchFamily="18" charset="0"/>
                <a:cs typeface="Times New Roman" panose="02020603050405020304" pitchFamily="18" charset="0"/>
              </a:rPr>
              <a:t>tâm đồng dạng phối cảnh</a:t>
            </a:r>
            <a:r>
              <a:rPr lang="vi-VN" sz="3733">
                <a:solidFill>
                  <a:srgbClr val="00B0F0"/>
                </a:solidFill>
                <a:latin typeface="+mj-lt"/>
                <a:ea typeface="Times New Roman" panose="02020603050405020304" pitchFamily="18" charset="0"/>
                <a:cs typeface="Times New Roman" panose="02020603050405020304" pitchFamily="18" charset="0"/>
              </a:rPr>
              <a:t> </a:t>
            </a:r>
            <a:r>
              <a:rPr lang="vi-VN" sz="3733">
                <a:latin typeface="+mj-lt"/>
                <a:ea typeface="Times New Roman" panose="02020603050405020304" pitchFamily="18" charset="0"/>
                <a:cs typeface="Times New Roman" panose="02020603050405020304" pitchFamily="18" charset="0"/>
              </a:rPr>
              <a:t>, tỉ số phóng to k được gọi là </a:t>
            </a:r>
            <a:r>
              <a:rPr lang="vi-VN" sz="3733" i="1">
                <a:solidFill>
                  <a:srgbClr val="00B0F0"/>
                </a:solidFill>
                <a:latin typeface="+mj-lt"/>
                <a:ea typeface="Times New Roman" panose="02020603050405020304" pitchFamily="18" charset="0"/>
                <a:cs typeface="Times New Roman" panose="02020603050405020304" pitchFamily="18" charset="0"/>
              </a:rPr>
              <a:t>tỉ số vị tự</a:t>
            </a:r>
            <a:endParaRPr lang="vi-VN" sz="3733">
              <a:latin typeface="+mj-lt"/>
              <a:ea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B1F91F1-C414-4BAB-B27C-62035E7D4D33}"/>
              </a:ext>
            </a:extLst>
          </p:cNvPr>
          <p:cNvGrpSpPr/>
          <p:nvPr/>
        </p:nvGrpSpPr>
        <p:grpSpPr>
          <a:xfrm>
            <a:off x="2929059" y="639339"/>
            <a:ext cx="6497444" cy="3047998"/>
            <a:chOff x="2196791" y="479503"/>
            <a:chExt cx="4873083" cy="2285998"/>
          </a:xfrm>
        </p:grpSpPr>
        <p:sp>
          <p:nvSpPr>
            <p:cNvPr id="3" name="Thought Bubble: Cloud 2">
              <a:extLst>
                <a:ext uri="{FF2B5EF4-FFF2-40B4-BE49-F238E27FC236}">
                  <a16:creationId xmlns:a16="http://schemas.microsoft.com/office/drawing/2014/main" id="{6C6CDB3A-DFBD-40B7-891D-3CE0A2E68D6D}"/>
                </a:ext>
              </a:extLst>
            </p:cNvPr>
            <p:cNvSpPr/>
            <p:nvPr/>
          </p:nvSpPr>
          <p:spPr>
            <a:xfrm>
              <a:off x="2196791" y="479503"/>
              <a:ext cx="4873083" cy="2285998"/>
            </a:xfrm>
            <a:prstGeom prst="cloudCallout">
              <a:avLst>
                <a:gd name="adj1" fmla="val 43182"/>
                <a:gd name="adj2" fmla="val 61908"/>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3733">
                <a:solidFill>
                  <a:srgbClr val="FFFFFF"/>
                </a:solidFill>
                <a:latin typeface="+mj-lt"/>
              </a:endParaRPr>
            </a:p>
          </p:txBody>
        </p:sp>
        <p:sp>
          <p:nvSpPr>
            <p:cNvPr id="4" name="Rectangle 3">
              <a:extLst>
                <a:ext uri="{FF2B5EF4-FFF2-40B4-BE49-F238E27FC236}">
                  <a16:creationId xmlns:a16="http://schemas.microsoft.com/office/drawing/2014/main" id="{62062CE4-5BDF-4E62-80EF-CF32A9FEF8CB}"/>
                </a:ext>
              </a:extLst>
            </p:cNvPr>
            <p:cNvSpPr/>
            <p:nvPr/>
          </p:nvSpPr>
          <p:spPr>
            <a:xfrm>
              <a:off x="2441653" y="952633"/>
              <a:ext cx="4572000" cy="1361767"/>
            </a:xfrm>
            <a:prstGeom prst="rect">
              <a:avLst/>
            </a:prstGeom>
          </p:spPr>
          <p:txBody>
            <a:bodyPr>
              <a:spAutoFit/>
            </a:bodyPr>
            <a:lstStyle/>
            <a:p>
              <a:pPr algn="ctr"/>
              <a:r>
                <a:rPr lang="vi-VN" sz="3733">
                  <a:solidFill>
                    <a:srgbClr val="FFFFFF"/>
                  </a:solidFill>
                  <a:latin typeface="+mj-lt"/>
                </a:rPr>
                <a:t>Liệu có đồng dạng phối cảnh “thu nhỏ” tam giác M’N’P’ thành tam giác MNP ?</a:t>
              </a:r>
            </a:p>
          </p:txBody>
        </p:sp>
      </p:grpSp>
      <p:pic>
        <p:nvPicPr>
          <p:cNvPr id="5" name="Picture 4" descr="j0232133">
            <a:extLst>
              <a:ext uri="{FF2B5EF4-FFF2-40B4-BE49-F238E27FC236}">
                <a16:creationId xmlns:a16="http://schemas.microsoft.com/office/drawing/2014/main" id="{B166D82F-8D89-49C0-9BCA-E5F61A0DDB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6026" y="4263607"/>
            <a:ext cx="1989617" cy="2063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0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6" name="Title 5"/>
          <p:cNvSpPr>
            <a:spLocks noGrp="1"/>
          </p:cNvSpPr>
          <p:nvPr>
            <p:ph type="title"/>
          </p:nvPr>
        </p:nvSpPr>
        <p:spPr>
          <a:xfrm>
            <a:off x="2326380" y="588963"/>
            <a:ext cx="7494400" cy="763600"/>
          </a:xfrm>
        </p:spPr>
        <p:txBody>
          <a:bodyPr/>
          <a:lstStyle/>
          <a:p>
            <a:r>
              <a:rPr lang="vi-VN"/>
              <a:t>Kết luận:</a:t>
            </a:r>
            <a:endParaRPr lang="vi-VN" dirty="0"/>
          </a:p>
        </p:txBody>
      </p:sp>
      <p:graphicFrame>
        <p:nvGraphicFramePr>
          <p:cNvPr id="12" name="Object 11">
            <a:extLst>
              <a:ext uri="{FF2B5EF4-FFF2-40B4-BE49-F238E27FC236}">
                <a16:creationId xmlns:a16="http://schemas.microsoft.com/office/drawing/2014/main" id="{EB9CBC15-7595-4C69-B680-0FB767D3E602}"/>
              </a:ext>
            </a:extLst>
          </p:cNvPr>
          <p:cNvGraphicFramePr>
            <a:graphicFrameLocks noChangeAspect="1"/>
          </p:cNvGraphicFramePr>
          <p:nvPr>
            <p:extLst>
              <p:ext uri="{D42A27DB-BD31-4B8C-83A1-F6EECF244321}">
                <p14:modId xmlns:p14="http://schemas.microsoft.com/office/powerpoint/2010/main" val="4108706898"/>
              </p:ext>
            </p:extLst>
          </p:nvPr>
        </p:nvGraphicFramePr>
        <p:xfrm>
          <a:off x="2007225" y="1455611"/>
          <a:ext cx="165100" cy="60959"/>
        </p:xfrm>
        <a:graphic>
          <a:graphicData uri="http://schemas.openxmlformats.org/presentationml/2006/ole">
            <mc:AlternateContent xmlns:mc="http://schemas.openxmlformats.org/markup-compatibility/2006">
              <mc:Choice xmlns:v="urn:schemas-microsoft-com:vml" Requires="v">
                <p:oleObj name="Equation" r:id="rId3" imgW="126835" imgH="152202" progId="Equation.DSMT4">
                  <p:embed/>
                </p:oleObj>
              </mc:Choice>
              <mc:Fallback>
                <p:oleObj name="Equation" r:id="rId3" imgW="126835" imgH="152202"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7225" y="1455611"/>
                        <a:ext cx="165100" cy="60959"/>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CE330783-D09C-489A-9165-CBBB83A280FA}"/>
              </a:ext>
            </a:extLst>
          </p:cNvPr>
          <p:cNvGraphicFramePr>
            <a:graphicFrameLocks noChangeAspect="1"/>
          </p:cNvGraphicFramePr>
          <p:nvPr>
            <p:extLst>
              <p:ext uri="{D42A27DB-BD31-4B8C-83A1-F6EECF244321}">
                <p14:modId xmlns:p14="http://schemas.microsoft.com/office/powerpoint/2010/main" val="423017334"/>
              </p:ext>
            </p:extLst>
          </p:nvPr>
        </p:nvGraphicFramePr>
        <p:xfrm>
          <a:off x="2007225" y="1658811"/>
          <a:ext cx="165100" cy="60959"/>
        </p:xfrm>
        <a:graphic>
          <a:graphicData uri="http://schemas.openxmlformats.org/presentationml/2006/ole">
            <mc:AlternateContent xmlns:mc="http://schemas.openxmlformats.org/markup-compatibility/2006">
              <mc:Choice xmlns:v="urn:schemas-microsoft-com:vml" Requires="v">
                <p:oleObj name="Equation" r:id="rId5" imgW="126835" imgH="152202" progId="Equation.DSMT4">
                  <p:embed/>
                </p:oleObj>
              </mc:Choice>
              <mc:Fallback>
                <p:oleObj name="Equation" r:id="rId5" imgW="126835" imgH="152202"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7225" y="1658811"/>
                        <a:ext cx="165100" cy="60959"/>
                      </a:xfrm>
                      <a:prstGeom prst="rect">
                        <a:avLst/>
                      </a:prstGeom>
                      <a:noFill/>
                    </p:spPr>
                  </p:pic>
                </p:oleObj>
              </mc:Fallback>
            </mc:AlternateContent>
          </a:graphicData>
        </a:graphic>
      </p:graphicFrame>
      <p:sp>
        <p:nvSpPr>
          <p:cNvPr id="14" name="Rectangle 8">
            <a:extLst>
              <a:ext uri="{FF2B5EF4-FFF2-40B4-BE49-F238E27FC236}">
                <a16:creationId xmlns:a16="http://schemas.microsoft.com/office/drawing/2014/main" id="{581A317D-19EE-45EB-8EF5-98DFFAFDCB64}"/>
              </a:ext>
            </a:extLst>
          </p:cNvPr>
          <p:cNvSpPr>
            <a:spLocks noChangeArrowheads="1"/>
          </p:cNvSpPr>
          <p:nvPr/>
        </p:nvSpPr>
        <p:spPr bwMode="auto">
          <a:xfrm>
            <a:off x="1784198" y="1098860"/>
            <a:ext cx="9827941" cy="18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eaLnBrk="0" fontAlgn="base" hangingPunct="0">
              <a:spcBef>
                <a:spcPct val="0"/>
              </a:spcBef>
              <a:spcAft>
                <a:spcPct val="0"/>
              </a:spcAft>
              <a:buClrTx/>
            </a:pPr>
            <a:r>
              <a:rPr lang="vi-VN" altLang="vi-VN" sz="3733">
                <a:solidFill>
                  <a:schemeClr val="tx1"/>
                </a:solidFill>
                <a:latin typeface="+mj-lt"/>
                <a:ea typeface="Calibri" panose="020F0502020204030204" pitchFamily="34" charset="0"/>
                <a:cs typeface="Times New Roman" panose="02020603050405020304" pitchFamily="18" charset="0"/>
              </a:rPr>
              <a:t>Thao tác “phóng to”(k≥</a:t>
            </a:r>
            <a:r>
              <a:rPr lang="vi-VN" altLang="vi-VN" sz="3733">
                <a:solidFill>
                  <a:schemeClr val="tx1"/>
                </a:solidFill>
                <a:latin typeface="+mj-lt"/>
                <a:ea typeface="Calibri" panose="020F0502020204030204" pitchFamily="34" charset="0"/>
                <a:cs typeface="Calibri" panose="020F0502020204030204" pitchFamily="34" charset="0"/>
              </a:rPr>
              <a:t>1</a:t>
            </a:r>
            <a:r>
              <a:rPr lang="vi-VN" altLang="vi-VN" sz="3733">
                <a:solidFill>
                  <a:schemeClr val="tx1"/>
                </a:solidFill>
                <a:latin typeface="+mj-lt"/>
                <a:ea typeface="Calibri" panose="020F0502020204030204" pitchFamily="34" charset="0"/>
                <a:cs typeface="Times New Roman" panose="02020603050405020304" pitchFamily="18" charset="0"/>
              </a:rPr>
              <a:t>) hay “thu nhỏ” (0&lt;k&lt;</a:t>
            </a:r>
            <a:r>
              <a:rPr lang="vi-VN" altLang="vi-VN" sz="3733">
                <a:solidFill>
                  <a:schemeClr val="tx1"/>
                </a:solidFill>
                <a:latin typeface="+mj-lt"/>
                <a:ea typeface="Calibri" panose="020F0502020204030204" pitchFamily="34" charset="0"/>
                <a:cs typeface="Calibri" panose="020F0502020204030204" pitchFamily="34" charset="0"/>
              </a:rPr>
              <a:t>1</a:t>
            </a:r>
            <a:r>
              <a:rPr lang="vi-VN" altLang="vi-VN" sz="3733">
                <a:solidFill>
                  <a:schemeClr val="tx1"/>
                </a:solidFill>
                <a:latin typeface="+mj-lt"/>
                <a:ea typeface="Calibri" panose="020F0502020204030204" pitchFamily="34" charset="0"/>
                <a:cs typeface="Times New Roman" panose="02020603050405020304" pitchFamily="18" charset="0"/>
              </a:rPr>
              <a:t>) một hình H thu được hình H’ là </a:t>
            </a:r>
            <a:r>
              <a:rPr lang="vi-VN" altLang="vi-VN" sz="3733" i="1">
                <a:solidFill>
                  <a:srgbClr val="00B0F0"/>
                </a:solidFill>
                <a:latin typeface="+mj-lt"/>
                <a:ea typeface="Calibri" panose="020F0502020204030204" pitchFamily="34" charset="0"/>
                <a:cs typeface="Times New Roman" panose="02020603050405020304" pitchFamily="18" charset="0"/>
              </a:rPr>
              <a:t>hình đồng dạng phối cảnh (hình vị tự) </a:t>
            </a:r>
            <a:r>
              <a:rPr lang="vi-VN" altLang="vi-VN" sz="3733">
                <a:solidFill>
                  <a:schemeClr val="tx1"/>
                </a:solidFill>
                <a:latin typeface="+mj-lt"/>
                <a:ea typeface="Calibri" panose="020F0502020204030204" pitchFamily="34" charset="0"/>
                <a:cs typeface="Times New Roman" panose="02020603050405020304" pitchFamily="18" charset="0"/>
              </a:rPr>
              <a:t>của hình H.</a:t>
            </a:r>
            <a:endParaRPr lang="vi-VN" altLang="vi-VN" sz="3733">
              <a:solidFill>
                <a:schemeClr val="tx1"/>
              </a:solidFill>
              <a:latin typeface="+mj-lt"/>
            </a:endParaRPr>
          </a:p>
        </p:txBody>
      </p:sp>
      <p:sp>
        <p:nvSpPr>
          <p:cNvPr id="16" name="Rectangle 10">
            <a:extLst>
              <a:ext uri="{FF2B5EF4-FFF2-40B4-BE49-F238E27FC236}">
                <a16:creationId xmlns:a16="http://schemas.microsoft.com/office/drawing/2014/main" id="{E6270CE7-2741-4AD5-9D9B-9F16BE1E06A3}"/>
              </a:ext>
            </a:extLst>
          </p:cNvPr>
          <p:cNvSpPr>
            <a:spLocks noChangeArrowheads="1"/>
          </p:cNvSpPr>
          <p:nvPr/>
        </p:nvSpPr>
        <p:spPr bwMode="auto">
          <a:xfrm>
            <a:off x="1680120" y="2852861"/>
            <a:ext cx="366447" cy="6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206" eaLnBrk="0" fontAlgn="base" hangingPunct="0">
              <a:spcBef>
                <a:spcPct val="0"/>
              </a:spcBef>
              <a:spcAft>
                <a:spcPct val="0"/>
              </a:spcAft>
              <a:buClrTx/>
            </a:pPr>
            <a:r>
              <a:rPr lang="vi-VN" altLang="vi-VN" sz="3733">
                <a:solidFill>
                  <a:schemeClr val="tx1"/>
                </a:solidFill>
                <a:latin typeface="+mj-lt"/>
                <a:ea typeface="Calibri" panose="020F0502020204030204" pitchFamily="34" charset="0"/>
                <a:cs typeface="Times New Roman" panose="02020603050405020304" pitchFamily="18" charset="0"/>
              </a:rPr>
              <a:t> </a:t>
            </a:r>
            <a:endParaRPr lang="vi-VN" altLang="vi-VN" sz="3733">
              <a:solidFill>
                <a:schemeClr val="tx1"/>
              </a:solidFill>
              <a:latin typeface="+mj-lt"/>
            </a:endParaRP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9498FEF-3BAF-4EEC-BCC9-4B2AAD716594}"/>
                  </a:ext>
                </a:extLst>
              </p:cNvPr>
              <p:cNvSpPr/>
              <p:nvPr/>
            </p:nvSpPr>
            <p:spPr>
              <a:xfrm>
                <a:off x="1784195" y="3932735"/>
                <a:ext cx="9560312" cy="2055819"/>
              </a:xfrm>
              <a:prstGeom prst="rect">
                <a:avLst/>
              </a:prstGeom>
            </p:spPr>
            <p:txBody>
              <a:bodyPr wrap="square">
                <a:spAutoFit/>
              </a:bodyPr>
              <a:lstStyle/>
              <a:p>
                <a:pPr algn="just"/>
                <a:r>
                  <a:rPr lang="vi-VN" sz="3733" b="1">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Nếu hình H’ là hình đồng dạng phối cảnh của hình H theo tỉ số k thì hình H cũng là hình đồng dạng phối cảnh của hình H’ theo tỉ số </a:t>
                </a:r>
                <a14:m>
                  <m:oMath xmlns:m="http://schemas.openxmlformats.org/officeDocument/2006/math">
                    <m:f>
                      <m:fPr>
                        <m:ctrlPr>
                          <a:rPr lang="vi-VN" sz="3733" i="1">
                            <a:latin typeface="Cambria Math" panose="02040503050406030204" pitchFamily="18" charset="0"/>
                          </a:rPr>
                        </m:ctrlPr>
                      </m:fPr>
                      <m:num>
                        <m:r>
                          <a:rPr lang="vi-VN" sz="3733" i="1">
                            <a:latin typeface="Cambria Math" panose="02040503050406030204" pitchFamily="18" charset="0"/>
                          </a:rPr>
                          <m:t>1</m:t>
                        </m:r>
                      </m:num>
                      <m:den>
                        <m:r>
                          <a:rPr lang="vi-VN" sz="3733" i="1">
                            <a:latin typeface="Cambria Math" panose="02040503050406030204" pitchFamily="18" charset="0"/>
                          </a:rPr>
                          <m:t>𝑘</m:t>
                        </m:r>
                      </m:den>
                    </m:f>
                  </m:oMath>
                </a14:m>
                <a:endParaRPr lang="vi-VN" sz="3733"/>
              </a:p>
            </p:txBody>
          </p:sp>
        </mc:Choice>
        <mc:Fallback xmlns="">
          <p:sp>
            <p:nvSpPr>
              <p:cNvPr id="18" name="Rectangle 17">
                <a:extLst>
                  <a:ext uri="{FF2B5EF4-FFF2-40B4-BE49-F238E27FC236}">
                    <a16:creationId xmlns:a16="http://schemas.microsoft.com/office/drawing/2014/main" id="{79498FEF-3BAF-4EEC-BCC9-4B2AAD716594}"/>
                  </a:ext>
                </a:extLst>
              </p:cNvPr>
              <p:cNvSpPr>
                <a:spLocks noRot="1" noChangeAspect="1" noMove="1" noResize="1" noEditPoints="1" noAdjustHandles="1" noChangeArrowheads="1" noChangeShapeType="1" noTextEdit="1"/>
              </p:cNvSpPr>
              <p:nvPr/>
            </p:nvSpPr>
            <p:spPr>
              <a:xfrm>
                <a:off x="1784195" y="3932735"/>
                <a:ext cx="9560312" cy="2055819"/>
              </a:xfrm>
              <a:prstGeom prst="rect">
                <a:avLst/>
              </a:prstGeom>
              <a:blipFill>
                <a:blip r:embed="rId8"/>
                <a:stretch>
                  <a:fillRect l="-2105" t="-5045" r="-2041" b="-4451"/>
                </a:stretch>
              </a:blipFill>
            </p:spPr>
            <p:txBody>
              <a:bodyPr/>
              <a:lstStyle/>
              <a:p>
                <a:r>
                  <a:rPr lang="vi-VN">
                    <a:noFill/>
                  </a:rPr>
                  <a:t> </a:t>
                </a:r>
              </a:p>
            </p:txBody>
          </p:sp>
        </mc:Fallback>
      </mc:AlternateContent>
      <p:sp>
        <p:nvSpPr>
          <p:cNvPr id="19" name="Rectangle 18">
            <a:extLst>
              <a:ext uri="{FF2B5EF4-FFF2-40B4-BE49-F238E27FC236}">
                <a16:creationId xmlns:a16="http://schemas.microsoft.com/office/drawing/2014/main" id="{61F09D41-0BEA-4079-B4DE-B849AA282964}"/>
              </a:ext>
            </a:extLst>
          </p:cNvPr>
          <p:cNvSpPr/>
          <p:nvPr/>
        </p:nvSpPr>
        <p:spPr>
          <a:xfrm>
            <a:off x="1877280" y="3183188"/>
            <a:ext cx="1580882" cy="6667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sz="3733" b="1">
                <a:latin typeface="Times New Roman" panose="02020603050405020304" pitchFamily="18" charset="0"/>
                <a:ea typeface="Calibri" panose="020F0502020204030204" pitchFamily="34" charset="0"/>
              </a:rPr>
              <a:t>Chú </a:t>
            </a:r>
            <a:r>
              <a:rPr lang="vi-VN" sz="3733" b="1">
                <a:latin typeface="Times New Roman" panose="02020603050405020304" pitchFamily="18" charset="0"/>
                <a:ea typeface="Calibri" panose="020F0502020204030204" pitchFamily="34" charset="0"/>
              </a:rPr>
              <a:t>ý:</a:t>
            </a:r>
            <a:endParaRPr lang="vi-VN" sz="3733"/>
          </a:p>
        </p:txBody>
      </p:sp>
    </p:spTree>
    <p:extLst>
      <p:ext uri="{BB962C8B-B14F-4D97-AF65-F5344CB8AC3E}">
        <p14:creationId xmlns:p14="http://schemas.microsoft.com/office/powerpoint/2010/main" val="234712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mt="73000"/>
          </a:blip>
          <a:tile tx="0" ty="0" sx="100000" sy="100000" flip="none" algn="tl"/>
        </a:blipFill>
        <a:effectLst/>
      </p:bgPr>
    </p:bg>
    <p:spTree>
      <p:nvGrpSpPr>
        <p:cNvPr id="1" name="Shape 1775"/>
        <p:cNvGrpSpPr/>
        <p:nvPr/>
      </p:nvGrpSpPr>
      <p:grpSpPr>
        <a:xfrm>
          <a:off x="0" y="0"/>
          <a:ext cx="0" cy="0"/>
          <a:chOff x="0" y="0"/>
          <a:chExt cx="0" cy="0"/>
        </a:xfrm>
      </p:grpSpPr>
      <p:sp>
        <p:nvSpPr>
          <p:cNvPr id="1795" name="Google Shape;1795;p109"/>
          <p:cNvSpPr/>
          <p:nvPr/>
        </p:nvSpPr>
        <p:spPr>
          <a:xfrm>
            <a:off x="10936000" y="0"/>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sp>
        <p:nvSpPr>
          <p:cNvPr id="5" name="Rectangle 4">
            <a:extLst>
              <a:ext uri="{FF2B5EF4-FFF2-40B4-BE49-F238E27FC236}">
                <a16:creationId xmlns:a16="http://schemas.microsoft.com/office/drawing/2014/main" id="{E087D612-7A98-4535-9918-591CADF29F9B}"/>
              </a:ext>
            </a:extLst>
          </p:cNvPr>
          <p:cNvSpPr/>
          <p:nvPr/>
        </p:nvSpPr>
        <p:spPr>
          <a:xfrm>
            <a:off x="1680119" y="483319"/>
            <a:ext cx="9218343" cy="1280222"/>
          </a:xfrm>
          <a:prstGeom prst="rect">
            <a:avLst/>
          </a:prstGeom>
        </p:spPr>
        <p:txBody>
          <a:bodyPr wrap="square">
            <a:spAutoFit/>
          </a:bodyPr>
          <a:lstStyle/>
          <a:p>
            <a:pPr algn="just">
              <a:lnSpc>
                <a:spcPct val="107000"/>
              </a:lnSpc>
              <a:spcAft>
                <a:spcPts val="1067"/>
              </a:spcAft>
            </a:pPr>
            <a:r>
              <a:rPr lang="vi-VN" sz="3733" b="1">
                <a:latin typeface="Times New Roman" panose="02020603050405020304" pitchFamily="18" charset="0"/>
                <a:ea typeface="Calibri" panose="020F0502020204030204" pitchFamily="34" charset="0"/>
              </a:rPr>
              <a:t>LT1</a:t>
            </a:r>
            <a:r>
              <a:rPr lang="vi-VN" sz="3733">
                <a:latin typeface="Times New Roman" panose="02020603050405020304" pitchFamily="18" charset="0"/>
                <a:ea typeface="Calibri" panose="020F0502020204030204" pitchFamily="34" charset="0"/>
              </a:rPr>
              <a:t>: Sau khi thêm một số yếu tố vào hình ảnh Vịnh Hạ Long ở đầu bài học ta được hình sau: </a:t>
            </a:r>
          </a:p>
        </p:txBody>
      </p:sp>
      <p:sp>
        <p:nvSpPr>
          <p:cNvPr id="7" name="Rectangle 6">
            <a:extLst>
              <a:ext uri="{FF2B5EF4-FFF2-40B4-BE49-F238E27FC236}">
                <a16:creationId xmlns:a16="http://schemas.microsoft.com/office/drawing/2014/main" id="{D1E14E2C-652B-4D29-8E72-E9ECA1D3DE71}"/>
              </a:ext>
            </a:extLst>
          </p:cNvPr>
          <p:cNvSpPr/>
          <p:nvPr/>
        </p:nvSpPr>
        <p:spPr>
          <a:xfrm>
            <a:off x="1427356" y="4824857"/>
            <a:ext cx="9708995" cy="1894878"/>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Hai hình trên có phải hai hình đồng dạng phối cảnh ? Nếu có hãy tìm tâm đồng dạng phối cảnh và tỉ số vị tự.</a:t>
            </a:r>
          </a:p>
        </p:txBody>
      </p:sp>
      <p:grpSp>
        <p:nvGrpSpPr>
          <p:cNvPr id="8" name="Group 7">
            <a:extLst>
              <a:ext uri="{FF2B5EF4-FFF2-40B4-BE49-F238E27FC236}">
                <a16:creationId xmlns:a16="http://schemas.microsoft.com/office/drawing/2014/main" id="{682E9543-6A2F-4470-98D6-D91430CA7699}"/>
              </a:ext>
            </a:extLst>
          </p:cNvPr>
          <p:cNvGrpSpPr/>
          <p:nvPr/>
        </p:nvGrpSpPr>
        <p:grpSpPr>
          <a:xfrm>
            <a:off x="-59469" y="1785429"/>
            <a:ext cx="12248656" cy="2916103"/>
            <a:chOff x="100361" y="1339071"/>
            <a:chExt cx="9186492" cy="2187077"/>
          </a:xfrm>
        </p:grpSpPr>
        <p:cxnSp>
          <p:nvCxnSpPr>
            <p:cNvPr id="28" name="Straight Connector 27">
              <a:extLst>
                <a:ext uri="{FF2B5EF4-FFF2-40B4-BE49-F238E27FC236}">
                  <a16:creationId xmlns:a16="http://schemas.microsoft.com/office/drawing/2014/main" id="{9746E50D-BD19-494E-8C32-0C51B668F918}"/>
                </a:ext>
              </a:extLst>
            </p:cNvPr>
            <p:cNvCxnSpPr>
              <a:cxnSpLocks/>
              <a:stCxn id="38" idx="6"/>
              <a:endCxn id="31" idx="2"/>
            </p:cNvCxnSpPr>
            <p:nvPr/>
          </p:nvCxnSpPr>
          <p:spPr>
            <a:xfrm flipH="1" flipV="1">
              <a:off x="169703" y="2889797"/>
              <a:ext cx="6635733" cy="60467"/>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29" name="Picture 28">
              <a:extLst>
                <a:ext uri="{FF2B5EF4-FFF2-40B4-BE49-F238E27FC236}">
                  <a16:creationId xmlns:a16="http://schemas.microsoft.com/office/drawing/2014/main" id="{41F9649F-0E0F-4F6E-9443-95026F1D6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64621">
              <a:off x="6877420" y="1730595"/>
              <a:ext cx="2204477" cy="1467551"/>
            </a:xfrm>
            <a:prstGeom prst="rect">
              <a:avLst/>
            </a:prstGeom>
          </p:spPr>
        </p:pic>
        <p:pic>
          <p:nvPicPr>
            <p:cNvPr id="30" name="Picture 29">
              <a:extLst>
                <a:ext uri="{FF2B5EF4-FFF2-40B4-BE49-F238E27FC236}">
                  <a16:creationId xmlns:a16="http://schemas.microsoft.com/office/drawing/2014/main" id="{681707DB-CCB0-4CFB-B688-C862B041D5AF}"/>
                </a:ext>
              </a:extLst>
            </p:cNvPr>
            <p:cNvPicPr>
              <a:picLocks noChangeAspect="1"/>
            </p:cNvPicPr>
            <p:nvPr/>
          </p:nvPicPr>
          <p:blipFill>
            <a:blip r:embed="rId5"/>
            <a:stretch>
              <a:fillRect/>
            </a:stretch>
          </p:blipFill>
          <p:spPr>
            <a:xfrm rot="695342">
              <a:off x="4854903" y="2069303"/>
              <a:ext cx="1548190" cy="1031655"/>
            </a:xfrm>
            <a:prstGeom prst="rect">
              <a:avLst/>
            </a:prstGeom>
          </p:spPr>
        </p:pic>
        <p:sp>
          <p:nvSpPr>
            <p:cNvPr id="31" name="Flowchart: Connector 30">
              <a:extLst>
                <a:ext uri="{FF2B5EF4-FFF2-40B4-BE49-F238E27FC236}">
                  <a16:creationId xmlns:a16="http://schemas.microsoft.com/office/drawing/2014/main" id="{5D2B683F-3021-407D-952C-B9D50436946C}"/>
                </a:ext>
              </a:extLst>
            </p:cNvPr>
            <p:cNvSpPr/>
            <p:nvPr/>
          </p:nvSpPr>
          <p:spPr>
            <a:xfrm>
              <a:off x="169703" y="284539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2" name="Flowchart: Connector 31">
              <a:extLst>
                <a:ext uri="{FF2B5EF4-FFF2-40B4-BE49-F238E27FC236}">
                  <a16:creationId xmlns:a16="http://schemas.microsoft.com/office/drawing/2014/main" id="{11EA6627-B10B-4178-9589-B16FE4E87AC8}"/>
                </a:ext>
              </a:extLst>
            </p:cNvPr>
            <p:cNvSpPr/>
            <p:nvPr/>
          </p:nvSpPr>
          <p:spPr>
            <a:xfrm>
              <a:off x="4941509" y="1884745"/>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3" name="Flowchart: Connector 32">
              <a:extLst>
                <a:ext uri="{FF2B5EF4-FFF2-40B4-BE49-F238E27FC236}">
                  <a16:creationId xmlns:a16="http://schemas.microsoft.com/office/drawing/2014/main" id="{AC6755DA-CFB8-4AA8-98AC-D2CF3AF4986B}"/>
                </a:ext>
              </a:extLst>
            </p:cNvPr>
            <p:cNvSpPr/>
            <p:nvPr/>
          </p:nvSpPr>
          <p:spPr>
            <a:xfrm>
              <a:off x="6429864" y="2201266"/>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4" name="Flowchart: Connector 33">
              <a:extLst>
                <a:ext uri="{FF2B5EF4-FFF2-40B4-BE49-F238E27FC236}">
                  <a16:creationId xmlns:a16="http://schemas.microsoft.com/office/drawing/2014/main" id="{FE3A5BF9-2361-41FB-9123-E44F3871D190}"/>
                </a:ext>
              </a:extLst>
            </p:cNvPr>
            <p:cNvSpPr/>
            <p:nvPr/>
          </p:nvSpPr>
          <p:spPr>
            <a:xfrm>
              <a:off x="4743022" y="2880251"/>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5" name="Flowchart: Connector 34">
              <a:extLst>
                <a:ext uri="{FF2B5EF4-FFF2-40B4-BE49-F238E27FC236}">
                  <a16:creationId xmlns:a16="http://schemas.microsoft.com/office/drawing/2014/main" id="{0AD5A193-F052-42B0-9821-487DF856ACB4}"/>
                </a:ext>
              </a:extLst>
            </p:cNvPr>
            <p:cNvSpPr/>
            <p:nvPr/>
          </p:nvSpPr>
          <p:spPr>
            <a:xfrm>
              <a:off x="7023062" y="149916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6" name="Flowchart: Connector 35">
              <a:extLst>
                <a:ext uri="{FF2B5EF4-FFF2-40B4-BE49-F238E27FC236}">
                  <a16:creationId xmlns:a16="http://schemas.microsoft.com/office/drawing/2014/main" id="{F1DF1610-5A64-4AD9-B715-A933BD351E3B}"/>
                </a:ext>
              </a:extLst>
            </p:cNvPr>
            <p:cNvSpPr/>
            <p:nvPr/>
          </p:nvSpPr>
          <p:spPr>
            <a:xfrm>
              <a:off x="9150263" y="192718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7" name="Flowchart: Connector 36">
              <a:extLst>
                <a:ext uri="{FF2B5EF4-FFF2-40B4-BE49-F238E27FC236}">
                  <a16:creationId xmlns:a16="http://schemas.microsoft.com/office/drawing/2014/main" id="{134E07D7-CF15-46D2-B6BF-8E026F76A581}"/>
                </a:ext>
              </a:extLst>
            </p:cNvPr>
            <p:cNvSpPr/>
            <p:nvPr/>
          </p:nvSpPr>
          <p:spPr>
            <a:xfrm>
              <a:off x="6247435" y="319984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8" name="Flowchart: Connector 37">
              <a:extLst>
                <a:ext uri="{FF2B5EF4-FFF2-40B4-BE49-F238E27FC236}">
                  <a16:creationId xmlns:a16="http://schemas.microsoft.com/office/drawing/2014/main" id="{9ADCF785-734D-4F2A-B925-8D74359EEA0F}"/>
                </a:ext>
              </a:extLst>
            </p:cNvPr>
            <p:cNvSpPr/>
            <p:nvPr/>
          </p:nvSpPr>
          <p:spPr>
            <a:xfrm>
              <a:off x="6738201" y="2905860"/>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39" name="Flowchart: Connector 38">
              <a:extLst>
                <a:ext uri="{FF2B5EF4-FFF2-40B4-BE49-F238E27FC236}">
                  <a16:creationId xmlns:a16="http://schemas.microsoft.com/office/drawing/2014/main" id="{63145123-CB8C-4169-ACB8-64C93FB5D06E}"/>
                </a:ext>
              </a:extLst>
            </p:cNvPr>
            <p:cNvSpPr/>
            <p:nvPr/>
          </p:nvSpPr>
          <p:spPr>
            <a:xfrm>
              <a:off x="8861447" y="3341229"/>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40" name="Straight Connector 39">
              <a:extLst>
                <a:ext uri="{FF2B5EF4-FFF2-40B4-BE49-F238E27FC236}">
                  <a16:creationId xmlns:a16="http://schemas.microsoft.com/office/drawing/2014/main" id="{6AE47310-68A4-4F1A-989F-68A71725F5AA}"/>
                </a:ext>
              </a:extLst>
            </p:cNvPr>
            <p:cNvCxnSpPr>
              <a:cxnSpLocks/>
            </p:cNvCxnSpPr>
            <p:nvPr/>
          </p:nvCxnSpPr>
          <p:spPr>
            <a:xfrm flipH="1">
              <a:off x="246218" y="1543527"/>
              <a:ext cx="6825224" cy="1359014"/>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a:extLst>
                <a:ext uri="{FF2B5EF4-FFF2-40B4-BE49-F238E27FC236}">
                  <a16:creationId xmlns:a16="http://schemas.microsoft.com/office/drawing/2014/main" id="{938396F3-EFC4-4C35-8743-B34CE2FF1CD5}"/>
                </a:ext>
              </a:extLst>
            </p:cNvPr>
            <p:cNvCxnSpPr>
              <a:cxnSpLocks/>
            </p:cNvCxnSpPr>
            <p:nvPr/>
          </p:nvCxnSpPr>
          <p:spPr>
            <a:xfrm flipH="1" flipV="1">
              <a:off x="197838" y="2882154"/>
              <a:ext cx="8723058" cy="507816"/>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B70F89FB-4ECD-4C42-B0C9-7BB49EA8E0BC}"/>
                </a:ext>
              </a:extLst>
            </p:cNvPr>
            <p:cNvCxnSpPr>
              <a:cxnSpLocks/>
              <a:endCxn id="31" idx="2"/>
            </p:cNvCxnSpPr>
            <p:nvPr/>
          </p:nvCxnSpPr>
          <p:spPr>
            <a:xfrm flipH="1">
              <a:off x="169703" y="1975840"/>
              <a:ext cx="9005778" cy="913957"/>
            </a:xfrm>
            <a:prstGeom prst="line">
              <a:avLst/>
            </a:prstGeom>
          </p:spPr>
          <p:style>
            <a:lnRef idx="3">
              <a:schemeClr val="dk1"/>
            </a:lnRef>
            <a:fillRef idx="0">
              <a:schemeClr val="dk1"/>
            </a:fillRef>
            <a:effectRef idx="2">
              <a:schemeClr val="dk1"/>
            </a:effectRef>
            <a:fontRef idx="minor">
              <a:schemeClr val="tx1"/>
            </a:fontRef>
          </p:style>
        </p:cxnSp>
        <p:sp>
          <p:nvSpPr>
            <p:cNvPr id="43" name="TextBox 42">
              <a:extLst>
                <a:ext uri="{FF2B5EF4-FFF2-40B4-BE49-F238E27FC236}">
                  <a16:creationId xmlns:a16="http://schemas.microsoft.com/office/drawing/2014/main" id="{D6239872-CA03-4294-9959-209A8744EFE8}"/>
                </a:ext>
              </a:extLst>
            </p:cNvPr>
            <p:cNvSpPr txBox="1"/>
            <p:nvPr/>
          </p:nvSpPr>
          <p:spPr>
            <a:xfrm>
              <a:off x="100361" y="2957954"/>
              <a:ext cx="243096" cy="230833"/>
            </a:xfrm>
            <a:prstGeom prst="rect">
              <a:avLst/>
            </a:prstGeom>
            <a:noFill/>
          </p:spPr>
          <p:txBody>
            <a:bodyPr wrap="none" rtlCol="0">
              <a:spAutoFit/>
            </a:bodyPr>
            <a:lstStyle/>
            <a:p>
              <a:r>
                <a:rPr lang="vi-VN" sz="1400" dirty="0"/>
                <a:t>O</a:t>
              </a:r>
            </a:p>
          </p:txBody>
        </p:sp>
        <p:sp>
          <p:nvSpPr>
            <p:cNvPr id="44" name="TextBox 43">
              <a:extLst>
                <a:ext uri="{FF2B5EF4-FFF2-40B4-BE49-F238E27FC236}">
                  <a16:creationId xmlns:a16="http://schemas.microsoft.com/office/drawing/2014/main" id="{53C6FB41-1E65-4E38-A365-68AA3F7B031C}"/>
                </a:ext>
              </a:extLst>
            </p:cNvPr>
            <p:cNvSpPr txBox="1"/>
            <p:nvPr/>
          </p:nvSpPr>
          <p:spPr>
            <a:xfrm>
              <a:off x="4781290" y="1594271"/>
              <a:ext cx="228669" cy="230833"/>
            </a:xfrm>
            <a:prstGeom prst="rect">
              <a:avLst/>
            </a:prstGeom>
            <a:noFill/>
          </p:spPr>
          <p:txBody>
            <a:bodyPr wrap="none" rtlCol="0">
              <a:spAutoFit/>
            </a:bodyPr>
            <a:lstStyle/>
            <a:p>
              <a:r>
                <a:rPr lang="vi-VN" sz="1400" dirty="0"/>
                <a:t>A</a:t>
              </a:r>
            </a:p>
          </p:txBody>
        </p:sp>
        <p:sp>
          <p:nvSpPr>
            <p:cNvPr id="45" name="TextBox 44">
              <a:extLst>
                <a:ext uri="{FF2B5EF4-FFF2-40B4-BE49-F238E27FC236}">
                  <a16:creationId xmlns:a16="http://schemas.microsoft.com/office/drawing/2014/main" id="{5E6A644C-4EF0-4C1A-9D70-6A49379FEE5C}"/>
                </a:ext>
              </a:extLst>
            </p:cNvPr>
            <p:cNvSpPr txBox="1"/>
            <p:nvPr/>
          </p:nvSpPr>
          <p:spPr>
            <a:xfrm>
              <a:off x="6277313" y="1954665"/>
              <a:ext cx="253916" cy="230833"/>
            </a:xfrm>
            <a:prstGeom prst="rect">
              <a:avLst/>
            </a:prstGeom>
            <a:noFill/>
          </p:spPr>
          <p:txBody>
            <a:bodyPr wrap="square" rtlCol="0">
              <a:spAutoFit/>
            </a:bodyPr>
            <a:lstStyle/>
            <a:p>
              <a:r>
                <a:rPr lang="vi-VN" sz="1400" dirty="0"/>
                <a:t>B</a:t>
              </a:r>
            </a:p>
          </p:txBody>
        </p:sp>
        <p:sp>
          <p:nvSpPr>
            <p:cNvPr id="46" name="TextBox 45">
              <a:extLst>
                <a:ext uri="{FF2B5EF4-FFF2-40B4-BE49-F238E27FC236}">
                  <a16:creationId xmlns:a16="http://schemas.microsoft.com/office/drawing/2014/main" id="{0E69178B-3194-400C-A458-7FF0363F68DD}"/>
                </a:ext>
              </a:extLst>
            </p:cNvPr>
            <p:cNvSpPr txBox="1"/>
            <p:nvPr/>
          </p:nvSpPr>
          <p:spPr>
            <a:xfrm>
              <a:off x="6115668" y="3295315"/>
              <a:ext cx="235883" cy="230833"/>
            </a:xfrm>
            <a:prstGeom prst="rect">
              <a:avLst/>
            </a:prstGeom>
            <a:noFill/>
          </p:spPr>
          <p:txBody>
            <a:bodyPr wrap="none" rtlCol="0">
              <a:spAutoFit/>
            </a:bodyPr>
            <a:lstStyle/>
            <a:p>
              <a:r>
                <a:rPr lang="vi-VN" sz="1400" dirty="0"/>
                <a:t>C</a:t>
              </a:r>
            </a:p>
          </p:txBody>
        </p:sp>
        <p:sp>
          <p:nvSpPr>
            <p:cNvPr id="47" name="TextBox 46">
              <a:extLst>
                <a:ext uri="{FF2B5EF4-FFF2-40B4-BE49-F238E27FC236}">
                  <a16:creationId xmlns:a16="http://schemas.microsoft.com/office/drawing/2014/main" id="{57EC2C17-2AB4-4DA1-A116-83FA354A3157}"/>
                </a:ext>
              </a:extLst>
            </p:cNvPr>
            <p:cNvSpPr txBox="1"/>
            <p:nvPr/>
          </p:nvSpPr>
          <p:spPr>
            <a:xfrm>
              <a:off x="4469871" y="2655300"/>
              <a:ext cx="235883" cy="230833"/>
            </a:xfrm>
            <a:prstGeom prst="rect">
              <a:avLst/>
            </a:prstGeom>
            <a:noFill/>
          </p:spPr>
          <p:txBody>
            <a:bodyPr wrap="none" rtlCol="0">
              <a:spAutoFit/>
            </a:bodyPr>
            <a:lstStyle/>
            <a:p>
              <a:r>
                <a:rPr lang="vi-VN" sz="1400" dirty="0"/>
                <a:t>D</a:t>
              </a:r>
            </a:p>
          </p:txBody>
        </p:sp>
        <p:sp>
          <p:nvSpPr>
            <p:cNvPr id="48" name="TextBox 47">
              <a:extLst>
                <a:ext uri="{FF2B5EF4-FFF2-40B4-BE49-F238E27FC236}">
                  <a16:creationId xmlns:a16="http://schemas.microsoft.com/office/drawing/2014/main" id="{55E52689-E17A-4001-A16D-01EB76373411}"/>
                </a:ext>
              </a:extLst>
            </p:cNvPr>
            <p:cNvSpPr txBox="1"/>
            <p:nvPr/>
          </p:nvSpPr>
          <p:spPr>
            <a:xfrm>
              <a:off x="7038236" y="1339071"/>
              <a:ext cx="258725" cy="230833"/>
            </a:xfrm>
            <a:prstGeom prst="rect">
              <a:avLst/>
            </a:prstGeom>
            <a:noFill/>
          </p:spPr>
          <p:txBody>
            <a:bodyPr wrap="none" rtlCol="0">
              <a:spAutoFit/>
            </a:bodyPr>
            <a:lstStyle/>
            <a:p>
              <a:r>
                <a:rPr lang="vi-VN" sz="1400" dirty="0"/>
                <a:t>A’</a:t>
              </a:r>
            </a:p>
          </p:txBody>
        </p:sp>
        <p:sp>
          <p:nvSpPr>
            <p:cNvPr id="49" name="TextBox 48">
              <a:extLst>
                <a:ext uri="{FF2B5EF4-FFF2-40B4-BE49-F238E27FC236}">
                  <a16:creationId xmlns:a16="http://schemas.microsoft.com/office/drawing/2014/main" id="{1DAD3E4E-D74F-4450-AF3C-C3DCC89BA544}"/>
                </a:ext>
              </a:extLst>
            </p:cNvPr>
            <p:cNvSpPr txBox="1"/>
            <p:nvPr/>
          </p:nvSpPr>
          <p:spPr>
            <a:xfrm>
              <a:off x="9028128" y="1686146"/>
              <a:ext cx="258725" cy="230833"/>
            </a:xfrm>
            <a:prstGeom prst="rect">
              <a:avLst/>
            </a:prstGeom>
            <a:noFill/>
          </p:spPr>
          <p:txBody>
            <a:bodyPr wrap="none" rtlCol="0">
              <a:spAutoFit/>
            </a:bodyPr>
            <a:lstStyle/>
            <a:p>
              <a:r>
                <a:rPr lang="vi-VN" sz="1400" dirty="0"/>
                <a:t>B’</a:t>
              </a:r>
            </a:p>
          </p:txBody>
        </p:sp>
        <p:sp>
          <p:nvSpPr>
            <p:cNvPr id="50" name="TextBox 49">
              <a:extLst>
                <a:ext uri="{FF2B5EF4-FFF2-40B4-BE49-F238E27FC236}">
                  <a16:creationId xmlns:a16="http://schemas.microsoft.com/office/drawing/2014/main" id="{AF52894A-028F-4EA1-9F32-47E5F518D7FA}"/>
                </a:ext>
              </a:extLst>
            </p:cNvPr>
            <p:cNvSpPr txBox="1"/>
            <p:nvPr/>
          </p:nvSpPr>
          <p:spPr>
            <a:xfrm>
              <a:off x="8905647" y="3187541"/>
              <a:ext cx="265938" cy="230833"/>
            </a:xfrm>
            <a:prstGeom prst="rect">
              <a:avLst/>
            </a:prstGeom>
            <a:noFill/>
          </p:spPr>
          <p:txBody>
            <a:bodyPr wrap="none" rtlCol="0">
              <a:spAutoFit/>
            </a:bodyPr>
            <a:lstStyle/>
            <a:p>
              <a:r>
                <a:rPr lang="vi-VN" sz="1400" dirty="0"/>
                <a:t>C’</a:t>
              </a:r>
            </a:p>
          </p:txBody>
        </p:sp>
        <p:sp>
          <p:nvSpPr>
            <p:cNvPr id="51" name="TextBox 50">
              <a:extLst>
                <a:ext uri="{FF2B5EF4-FFF2-40B4-BE49-F238E27FC236}">
                  <a16:creationId xmlns:a16="http://schemas.microsoft.com/office/drawing/2014/main" id="{5E104655-9E9C-47BE-ADFF-54D80B7AE077}"/>
                </a:ext>
              </a:extLst>
            </p:cNvPr>
            <p:cNvSpPr txBox="1"/>
            <p:nvPr/>
          </p:nvSpPr>
          <p:spPr>
            <a:xfrm>
              <a:off x="6551401" y="2685287"/>
              <a:ext cx="265938" cy="230833"/>
            </a:xfrm>
            <a:prstGeom prst="rect">
              <a:avLst/>
            </a:prstGeom>
            <a:noFill/>
          </p:spPr>
          <p:txBody>
            <a:bodyPr wrap="none" rtlCol="0">
              <a:spAutoFit/>
            </a:bodyPr>
            <a:lstStyle/>
            <a:p>
              <a:r>
                <a:rPr lang="vi-VN" sz="1400" dirty="0"/>
                <a:t>D’</a:t>
              </a:r>
            </a:p>
          </p:txBody>
        </p:sp>
        <p:sp>
          <p:nvSpPr>
            <p:cNvPr id="52" name="TextBox 51">
              <a:extLst>
                <a:ext uri="{FF2B5EF4-FFF2-40B4-BE49-F238E27FC236}">
                  <a16:creationId xmlns:a16="http://schemas.microsoft.com/office/drawing/2014/main" id="{DD65EE7F-C60A-42CD-B1C7-1CC6E3D157FF}"/>
                </a:ext>
              </a:extLst>
            </p:cNvPr>
            <p:cNvSpPr txBox="1"/>
            <p:nvPr/>
          </p:nvSpPr>
          <p:spPr>
            <a:xfrm>
              <a:off x="5541461" y="1907615"/>
              <a:ext cx="429445" cy="230833"/>
            </a:xfrm>
            <a:prstGeom prst="rect">
              <a:avLst/>
            </a:prstGeom>
            <a:noFill/>
          </p:spPr>
          <p:txBody>
            <a:bodyPr wrap="none" rtlCol="0">
              <a:spAutoFit/>
            </a:bodyPr>
            <a:lstStyle/>
            <a:p>
              <a:r>
                <a:rPr lang="vi-VN" sz="1400" dirty="0"/>
                <a:t>2 cm</a:t>
              </a:r>
            </a:p>
          </p:txBody>
        </p:sp>
        <p:sp>
          <p:nvSpPr>
            <p:cNvPr id="53" name="TextBox 52">
              <a:extLst>
                <a:ext uri="{FF2B5EF4-FFF2-40B4-BE49-F238E27FC236}">
                  <a16:creationId xmlns:a16="http://schemas.microsoft.com/office/drawing/2014/main" id="{7AABD874-C6C7-4F73-9D62-EB1168625250}"/>
                </a:ext>
              </a:extLst>
            </p:cNvPr>
            <p:cNvSpPr txBox="1"/>
            <p:nvPr/>
          </p:nvSpPr>
          <p:spPr>
            <a:xfrm>
              <a:off x="7863116" y="1542759"/>
              <a:ext cx="429445" cy="230833"/>
            </a:xfrm>
            <a:prstGeom prst="rect">
              <a:avLst/>
            </a:prstGeom>
            <a:noFill/>
          </p:spPr>
          <p:txBody>
            <a:bodyPr wrap="none" rtlCol="0">
              <a:spAutoFit/>
            </a:bodyPr>
            <a:lstStyle/>
            <a:p>
              <a:r>
                <a:rPr lang="vi-VN" sz="1400" dirty="0"/>
                <a:t>8 cm</a:t>
              </a:r>
            </a:p>
          </p:txBody>
        </p:sp>
        <p:sp>
          <p:nvSpPr>
            <p:cNvPr id="54" name="TextBox 53">
              <a:extLst>
                <a:ext uri="{FF2B5EF4-FFF2-40B4-BE49-F238E27FC236}">
                  <a16:creationId xmlns:a16="http://schemas.microsoft.com/office/drawing/2014/main" id="{3D180446-6738-4EB8-91AC-A23C547B8209}"/>
                </a:ext>
              </a:extLst>
            </p:cNvPr>
            <p:cNvSpPr txBox="1"/>
            <p:nvPr/>
          </p:nvSpPr>
          <p:spPr>
            <a:xfrm>
              <a:off x="4284070" y="2181351"/>
              <a:ext cx="615794" cy="230833"/>
            </a:xfrm>
            <a:prstGeom prst="rect">
              <a:avLst/>
            </a:prstGeom>
            <a:noFill/>
          </p:spPr>
          <p:txBody>
            <a:bodyPr wrap="none" rtlCol="0">
              <a:spAutoFit/>
            </a:bodyPr>
            <a:lstStyle/>
            <a:p>
              <a:r>
                <a:rPr lang="vi-VN" sz="1400" dirty="0"/>
                <a:t>1,25 cm</a:t>
              </a:r>
            </a:p>
          </p:txBody>
        </p:sp>
        <p:sp>
          <p:nvSpPr>
            <p:cNvPr id="55" name="TextBox 54">
              <a:extLst>
                <a:ext uri="{FF2B5EF4-FFF2-40B4-BE49-F238E27FC236}">
                  <a16:creationId xmlns:a16="http://schemas.microsoft.com/office/drawing/2014/main" id="{F83FCB43-6E48-4C5E-9C4E-0A571A4E7D76}"/>
                </a:ext>
              </a:extLst>
            </p:cNvPr>
            <p:cNvSpPr txBox="1"/>
            <p:nvPr/>
          </p:nvSpPr>
          <p:spPr>
            <a:xfrm>
              <a:off x="6477780" y="2279488"/>
              <a:ext cx="429445" cy="230833"/>
            </a:xfrm>
            <a:prstGeom prst="rect">
              <a:avLst/>
            </a:prstGeom>
            <a:noFill/>
          </p:spPr>
          <p:txBody>
            <a:bodyPr wrap="none" rtlCol="0">
              <a:spAutoFit/>
            </a:bodyPr>
            <a:lstStyle/>
            <a:p>
              <a:r>
                <a:rPr lang="vi-VN" sz="1400" dirty="0"/>
                <a:t>5 cm</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0000">
              <a:schemeClr val="accent1">
                <a:lumMod val="45000"/>
                <a:lumOff val="55000"/>
              </a:schemeClr>
            </a:gs>
            <a:gs pos="83000">
              <a:schemeClr val="accent1">
                <a:lumMod val="45000"/>
                <a:lumOff val="55000"/>
              </a:schemeClr>
            </a:gs>
            <a:gs pos="100000">
              <a:schemeClr val="bg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0C4D42-B066-4B18-AA05-50884325C4F7}"/>
              </a:ext>
            </a:extLst>
          </p:cNvPr>
          <p:cNvSpPr/>
          <p:nvPr/>
        </p:nvSpPr>
        <p:spPr>
          <a:xfrm>
            <a:off x="0" y="153119"/>
            <a:ext cx="12192000" cy="1280222"/>
          </a:xfrm>
          <a:prstGeom prst="rect">
            <a:avLst/>
          </a:prstGeom>
        </p:spPr>
        <p:txBody>
          <a:bodyPr wrap="square">
            <a:spAutoFit/>
          </a:bodyPr>
          <a:lstStyle/>
          <a:p>
            <a:pPr algn="just">
              <a:lnSpc>
                <a:spcPct val="107000"/>
              </a:lnSpc>
              <a:spcAft>
                <a:spcPts val="1067"/>
              </a:spcAft>
            </a:pPr>
            <a:r>
              <a:rPr lang="vi-VN" sz="3733" b="1">
                <a:latin typeface="Times New Roman" panose="02020603050405020304" pitchFamily="18" charset="0"/>
                <a:ea typeface="Calibri" panose="020F0502020204030204" pitchFamily="34" charset="0"/>
              </a:rPr>
              <a:t>LT1</a:t>
            </a:r>
            <a:r>
              <a:rPr lang="vi-VN" sz="3733">
                <a:latin typeface="Times New Roman" panose="02020603050405020304" pitchFamily="18" charset="0"/>
                <a:ea typeface="Calibri" panose="020F0502020204030204" pitchFamily="34" charset="0"/>
              </a:rPr>
              <a:t>: Sau khi thêm một số yếu tố vào hình ảnh Vịnh Hạ Long ở đầu bài học ta được hình sau: </a:t>
            </a:r>
          </a:p>
        </p:txBody>
      </p:sp>
      <p:sp>
        <p:nvSpPr>
          <p:cNvPr id="3" name="Rectangle 2">
            <a:extLst>
              <a:ext uri="{FF2B5EF4-FFF2-40B4-BE49-F238E27FC236}">
                <a16:creationId xmlns:a16="http://schemas.microsoft.com/office/drawing/2014/main" id="{1C7B3F9F-4329-4679-9D14-BC6C862F2D8A}"/>
              </a:ext>
            </a:extLst>
          </p:cNvPr>
          <p:cNvSpPr/>
          <p:nvPr/>
        </p:nvSpPr>
        <p:spPr>
          <a:xfrm>
            <a:off x="385961" y="4266060"/>
            <a:ext cx="11526644" cy="1421287"/>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Hai hình trên có phải hai hình đồng dạng phối cảnh ? </a:t>
            </a:r>
          </a:p>
          <a:p>
            <a:pPr algn="just">
              <a:lnSpc>
                <a:spcPct val="107000"/>
              </a:lnSpc>
              <a:spcAft>
                <a:spcPts val="1067"/>
              </a:spcAft>
            </a:pPr>
            <a:r>
              <a:rPr lang="vi-VN" sz="3733">
                <a:latin typeface="Times New Roman" panose="02020603050405020304" pitchFamily="18" charset="0"/>
                <a:ea typeface="Calibri" panose="020F0502020204030204" pitchFamily="34" charset="0"/>
              </a:rPr>
              <a:t>Nếu có hãy tìm tâm đồng dạng phối cảnh và tỉ số vị tự.</a:t>
            </a:r>
          </a:p>
        </p:txBody>
      </p:sp>
      <p:grpSp>
        <p:nvGrpSpPr>
          <p:cNvPr id="4" name="Group 3">
            <a:extLst>
              <a:ext uri="{FF2B5EF4-FFF2-40B4-BE49-F238E27FC236}">
                <a16:creationId xmlns:a16="http://schemas.microsoft.com/office/drawing/2014/main" id="{E7B5616C-462C-45AF-98CB-15FD9F3D9143}"/>
              </a:ext>
            </a:extLst>
          </p:cNvPr>
          <p:cNvGrpSpPr/>
          <p:nvPr/>
        </p:nvGrpSpPr>
        <p:grpSpPr>
          <a:xfrm>
            <a:off x="-67412" y="1295013"/>
            <a:ext cx="12266089" cy="2962744"/>
            <a:chOff x="100361" y="1314159"/>
            <a:chExt cx="9186113" cy="2210821"/>
          </a:xfrm>
        </p:grpSpPr>
        <p:cxnSp>
          <p:nvCxnSpPr>
            <p:cNvPr id="5" name="Straight Connector 4">
              <a:extLst>
                <a:ext uri="{FF2B5EF4-FFF2-40B4-BE49-F238E27FC236}">
                  <a16:creationId xmlns:a16="http://schemas.microsoft.com/office/drawing/2014/main" id="{91F2B3A2-19F7-4802-8C96-A8613D56B7BB}"/>
                </a:ext>
              </a:extLst>
            </p:cNvPr>
            <p:cNvCxnSpPr>
              <a:cxnSpLocks/>
              <a:stCxn id="15" idx="6"/>
              <a:endCxn id="8" idx="2"/>
            </p:cNvCxnSpPr>
            <p:nvPr/>
          </p:nvCxnSpPr>
          <p:spPr>
            <a:xfrm flipH="1" flipV="1">
              <a:off x="169703" y="2889797"/>
              <a:ext cx="6635733" cy="60467"/>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030363C2-C9E5-4611-8439-AF8B6D3BB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1">
              <a:off x="6877420" y="1730595"/>
              <a:ext cx="2204477" cy="1467551"/>
            </a:xfrm>
            <a:prstGeom prst="rect">
              <a:avLst/>
            </a:prstGeom>
          </p:spPr>
        </p:pic>
        <p:pic>
          <p:nvPicPr>
            <p:cNvPr id="7" name="Picture 6">
              <a:extLst>
                <a:ext uri="{FF2B5EF4-FFF2-40B4-BE49-F238E27FC236}">
                  <a16:creationId xmlns:a16="http://schemas.microsoft.com/office/drawing/2014/main" id="{A7C60C2E-34E0-4301-A66C-BE9D4A462FAC}"/>
                </a:ext>
              </a:extLst>
            </p:cNvPr>
            <p:cNvPicPr>
              <a:picLocks noChangeAspect="1"/>
            </p:cNvPicPr>
            <p:nvPr/>
          </p:nvPicPr>
          <p:blipFill>
            <a:blip r:embed="rId3"/>
            <a:stretch>
              <a:fillRect/>
            </a:stretch>
          </p:blipFill>
          <p:spPr>
            <a:xfrm rot="695342">
              <a:off x="4854903" y="2069303"/>
              <a:ext cx="1548190" cy="1031655"/>
            </a:xfrm>
            <a:prstGeom prst="rect">
              <a:avLst/>
            </a:prstGeom>
          </p:spPr>
        </p:pic>
        <p:sp>
          <p:nvSpPr>
            <p:cNvPr id="8" name="Flowchart: Connector 7">
              <a:extLst>
                <a:ext uri="{FF2B5EF4-FFF2-40B4-BE49-F238E27FC236}">
                  <a16:creationId xmlns:a16="http://schemas.microsoft.com/office/drawing/2014/main" id="{B643A5F4-E454-413B-91C9-8D38BA7DB811}"/>
                </a:ext>
              </a:extLst>
            </p:cNvPr>
            <p:cNvSpPr/>
            <p:nvPr/>
          </p:nvSpPr>
          <p:spPr>
            <a:xfrm>
              <a:off x="169703" y="284539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9" name="Flowchart: Connector 8">
              <a:extLst>
                <a:ext uri="{FF2B5EF4-FFF2-40B4-BE49-F238E27FC236}">
                  <a16:creationId xmlns:a16="http://schemas.microsoft.com/office/drawing/2014/main" id="{0DEBE9CB-22B5-4B27-A985-ADDC8CD99F0C}"/>
                </a:ext>
              </a:extLst>
            </p:cNvPr>
            <p:cNvSpPr/>
            <p:nvPr/>
          </p:nvSpPr>
          <p:spPr>
            <a:xfrm>
              <a:off x="4941509" y="1884745"/>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0" name="Flowchart: Connector 9">
              <a:extLst>
                <a:ext uri="{FF2B5EF4-FFF2-40B4-BE49-F238E27FC236}">
                  <a16:creationId xmlns:a16="http://schemas.microsoft.com/office/drawing/2014/main" id="{7CDC61B2-510A-47CA-AAD0-1B14E460917E}"/>
                </a:ext>
              </a:extLst>
            </p:cNvPr>
            <p:cNvSpPr/>
            <p:nvPr/>
          </p:nvSpPr>
          <p:spPr>
            <a:xfrm>
              <a:off x="6429864" y="2201266"/>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1" name="Flowchart: Connector 10">
              <a:extLst>
                <a:ext uri="{FF2B5EF4-FFF2-40B4-BE49-F238E27FC236}">
                  <a16:creationId xmlns:a16="http://schemas.microsoft.com/office/drawing/2014/main" id="{3626E058-3F46-4CF0-99C7-9B70E7F731FD}"/>
                </a:ext>
              </a:extLst>
            </p:cNvPr>
            <p:cNvSpPr/>
            <p:nvPr/>
          </p:nvSpPr>
          <p:spPr>
            <a:xfrm>
              <a:off x="4743022" y="2880251"/>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2" name="Flowchart: Connector 11">
              <a:extLst>
                <a:ext uri="{FF2B5EF4-FFF2-40B4-BE49-F238E27FC236}">
                  <a16:creationId xmlns:a16="http://schemas.microsoft.com/office/drawing/2014/main" id="{1E071F0F-B3F5-4606-AD14-340FF717567D}"/>
                </a:ext>
              </a:extLst>
            </p:cNvPr>
            <p:cNvSpPr/>
            <p:nvPr/>
          </p:nvSpPr>
          <p:spPr>
            <a:xfrm>
              <a:off x="7023062" y="149916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3" name="Flowchart: Connector 12">
              <a:extLst>
                <a:ext uri="{FF2B5EF4-FFF2-40B4-BE49-F238E27FC236}">
                  <a16:creationId xmlns:a16="http://schemas.microsoft.com/office/drawing/2014/main" id="{AC6E4822-11AB-4F92-A0BC-A7E3DEC5AB5D}"/>
                </a:ext>
              </a:extLst>
            </p:cNvPr>
            <p:cNvSpPr/>
            <p:nvPr/>
          </p:nvSpPr>
          <p:spPr>
            <a:xfrm>
              <a:off x="9150263" y="1927183"/>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4" name="Flowchart: Connector 13">
              <a:extLst>
                <a:ext uri="{FF2B5EF4-FFF2-40B4-BE49-F238E27FC236}">
                  <a16:creationId xmlns:a16="http://schemas.microsoft.com/office/drawing/2014/main" id="{5313096B-98EB-4093-8FA1-9D3F5865E3D5}"/>
                </a:ext>
              </a:extLst>
            </p:cNvPr>
            <p:cNvSpPr/>
            <p:nvPr/>
          </p:nvSpPr>
          <p:spPr>
            <a:xfrm>
              <a:off x="6247435" y="3199847"/>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5" name="Flowchart: Connector 14">
              <a:extLst>
                <a:ext uri="{FF2B5EF4-FFF2-40B4-BE49-F238E27FC236}">
                  <a16:creationId xmlns:a16="http://schemas.microsoft.com/office/drawing/2014/main" id="{DE16780A-7350-4CA6-92E7-BBC82107AF92}"/>
                </a:ext>
              </a:extLst>
            </p:cNvPr>
            <p:cNvSpPr/>
            <p:nvPr/>
          </p:nvSpPr>
          <p:spPr>
            <a:xfrm>
              <a:off x="6738201" y="2905860"/>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6" name="Flowchart: Connector 15">
              <a:extLst>
                <a:ext uri="{FF2B5EF4-FFF2-40B4-BE49-F238E27FC236}">
                  <a16:creationId xmlns:a16="http://schemas.microsoft.com/office/drawing/2014/main" id="{B455AF4E-578B-4B70-9BF3-B8CB603C6128}"/>
                </a:ext>
              </a:extLst>
            </p:cNvPr>
            <p:cNvSpPr/>
            <p:nvPr/>
          </p:nvSpPr>
          <p:spPr>
            <a:xfrm>
              <a:off x="8861447" y="3341229"/>
              <a:ext cx="67235" cy="888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17" name="Straight Connector 16">
              <a:extLst>
                <a:ext uri="{FF2B5EF4-FFF2-40B4-BE49-F238E27FC236}">
                  <a16:creationId xmlns:a16="http://schemas.microsoft.com/office/drawing/2014/main" id="{2DD6B834-2B65-44CA-9DB8-2A47B9CC7115}"/>
                </a:ext>
              </a:extLst>
            </p:cNvPr>
            <p:cNvCxnSpPr>
              <a:cxnSpLocks/>
            </p:cNvCxnSpPr>
            <p:nvPr/>
          </p:nvCxnSpPr>
          <p:spPr>
            <a:xfrm flipH="1">
              <a:off x="246218" y="1543527"/>
              <a:ext cx="6825224" cy="1359014"/>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F36B68EF-3DCB-4678-B919-8BB42373CB84}"/>
                </a:ext>
              </a:extLst>
            </p:cNvPr>
            <p:cNvCxnSpPr>
              <a:cxnSpLocks/>
            </p:cNvCxnSpPr>
            <p:nvPr/>
          </p:nvCxnSpPr>
          <p:spPr>
            <a:xfrm flipH="1" flipV="1">
              <a:off x="197838" y="2882154"/>
              <a:ext cx="8723058" cy="507816"/>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D2E86054-3811-402B-906E-2F3B8E47EDC7}"/>
                </a:ext>
              </a:extLst>
            </p:cNvPr>
            <p:cNvCxnSpPr>
              <a:cxnSpLocks/>
              <a:endCxn id="8" idx="2"/>
            </p:cNvCxnSpPr>
            <p:nvPr/>
          </p:nvCxnSpPr>
          <p:spPr>
            <a:xfrm flipH="1">
              <a:off x="169703" y="1975840"/>
              <a:ext cx="9005778" cy="913957"/>
            </a:xfrm>
            <a:prstGeom prst="line">
              <a:avLst/>
            </a:prstGeom>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AA80AC74-B908-4767-A2D1-A32E3F3B24AB}"/>
                </a:ext>
              </a:extLst>
            </p:cNvPr>
            <p:cNvSpPr txBox="1"/>
            <p:nvPr/>
          </p:nvSpPr>
          <p:spPr>
            <a:xfrm>
              <a:off x="100361" y="2957954"/>
              <a:ext cx="242740" cy="229665"/>
            </a:xfrm>
            <a:prstGeom prst="rect">
              <a:avLst/>
            </a:prstGeom>
            <a:noFill/>
          </p:spPr>
          <p:txBody>
            <a:bodyPr wrap="none" rtlCol="0">
              <a:spAutoFit/>
            </a:bodyPr>
            <a:lstStyle/>
            <a:p>
              <a:r>
                <a:rPr lang="vi-VN" sz="1400" dirty="0"/>
                <a:t>O</a:t>
              </a:r>
            </a:p>
          </p:txBody>
        </p:sp>
        <p:sp>
          <p:nvSpPr>
            <p:cNvPr id="21" name="TextBox 20">
              <a:extLst>
                <a:ext uri="{FF2B5EF4-FFF2-40B4-BE49-F238E27FC236}">
                  <a16:creationId xmlns:a16="http://schemas.microsoft.com/office/drawing/2014/main" id="{B3ED4C50-33AD-44A3-A596-EDFEF8C72362}"/>
                </a:ext>
              </a:extLst>
            </p:cNvPr>
            <p:cNvSpPr txBox="1"/>
            <p:nvPr/>
          </p:nvSpPr>
          <p:spPr>
            <a:xfrm>
              <a:off x="4781290" y="1594271"/>
              <a:ext cx="228335" cy="229665"/>
            </a:xfrm>
            <a:prstGeom prst="rect">
              <a:avLst/>
            </a:prstGeom>
            <a:noFill/>
          </p:spPr>
          <p:txBody>
            <a:bodyPr wrap="none" rtlCol="0">
              <a:spAutoFit/>
            </a:bodyPr>
            <a:lstStyle/>
            <a:p>
              <a:r>
                <a:rPr lang="vi-VN" sz="1400" dirty="0"/>
                <a:t>A</a:t>
              </a:r>
            </a:p>
          </p:txBody>
        </p:sp>
        <p:sp>
          <p:nvSpPr>
            <p:cNvPr id="22" name="TextBox 21">
              <a:extLst>
                <a:ext uri="{FF2B5EF4-FFF2-40B4-BE49-F238E27FC236}">
                  <a16:creationId xmlns:a16="http://schemas.microsoft.com/office/drawing/2014/main" id="{7AACCA19-EFDD-4518-B3B0-CE9C60AA5030}"/>
                </a:ext>
              </a:extLst>
            </p:cNvPr>
            <p:cNvSpPr txBox="1"/>
            <p:nvPr/>
          </p:nvSpPr>
          <p:spPr>
            <a:xfrm>
              <a:off x="6277313" y="1954665"/>
              <a:ext cx="253916" cy="229665"/>
            </a:xfrm>
            <a:prstGeom prst="rect">
              <a:avLst/>
            </a:prstGeom>
            <a:noFill/>
          </p:spPr>
          <p:txBody>
            <a:bodyPr wrap="square" rtlCol="0">
              <a:spAutoFit/>
            </a:bodyPr>
            <a:lstStyle/>
            <a:p>
              <a:r>
                <a:rPr lang="vi-VN" sz="1400" dirty="0"/>
                <a:t>B</a:t>
              </a:r>
            </a:p>
          </p:txBody>
        </p:sp>
        <p:sp>
          <p:nvSpPr>
            <p:cNvPr id="23" name="TextBox 22">
              <a:extLst>
                <a:ext uri="{FF2B5EF4-FFF2-40B4-BE49-F238E27FC236}">
                  <a16:creationId xmlns:a16="http://schemas.microsoft.com/office/drawing/2014/main" id="{8617052A-467B-45DE-BDE5-9DB6E843D38D}"/>
                </a:ext>
              </a:extLst>
            </p:cNvPr>
            <p:cNvSpPr txBox="1"/>
            <p:nvPr/>
          </p:nvSpPr>
          <p:spPr>
            <a:xfrm>
              <a:off x="6115668" y="3295315"/>
              <a:ext cx="235538" cy="229665"/>
            </a:xfrm>
            <a:prstGeom prst="rect">
              <a:avLst/>
            </a:prstGeom>
            <a:noFill/>
          </p:spPr>
          <p:txBody>
            <a:bodyPr wrap="none" rtlCol="0">
              <a:spAutoFit/>
            </a:bodyPr>
            <a:lstStyle/>
            <a:p>
              <a:r>
                <a:rPr lang="vi-VN" sz="1400" dirty="0"/>
                <a:t>C</a:t>
              </a:r>
            </a:p>
          </p:txBody>
        </p:sp>
        <p:sp>
          <p:nvSpPr>
            <p:cNvPr id="24" name="TextBox 23">
              <a:extLst>
                <a:ext uri="{FF2B5EF4-FFF2-40B4-BE49-F238E27FC236}">
                  <a16:creationId xmlns:a16="http://schemas.microsoft.com/office/drawing/2014/main" id="{D658D541-981A-4CF3-B3B7-9E9B20077F62}"/>
                </a:ext>
              </a:extLst>
            </p:cNvPr>
            <p:cNvSpPr txBox="1"/>
            <p:nvPr/>
          </p:nvSpPr>
          <p:spPr>
            <a:xfrm>
              <a:off x="4469871" y="2655300"/>
              <a:ext cx="235538" cy="229665"/>
            </a:xfrm>
            <a:prstGeom prst="rect">
              <a:avLst/>
            </a:prstGeom>
            <a:noFill/>
          </p:spPr>
          <p:txBody>
            <a:bodyPr wrap="none" rtlCol="0">
              <a:spAutoFit/>
            </a:bodyPr>
            <a:lstStyle/>
            <a:p>
              <a:r>
                <a:rPr lang="vi-VN" sz="1400" dirty="0"/>
                <a:t>D</a:t>
              </a:r>
            </a:p>
          </p:txBody>
        </p:sp>
        <p:sp>
          <p:nvSpPr>
            <p:cNvPr id="25" name="TextBox 24">
              <a:extLst>
                <a:ext uri="{FF2B5EF4-FFF2-40B4-BE49-F238E27FC236}">
                  <a16:creationId xmlns:a16="http://schemas.microsoft.com/office/drawing/2014/main" id="{99A886DF-4598-43F9-94BE-4113C694AAEC}"/>
                </a:ext>
              </a:extLst>
            </p:cNvPr>
            <p:cNvSpPr txBox="1"/>
            <p:nvPr/>
          </p:nvSpPr>
          <p:spPr>
            <a:xfrm>
              <a:off x="7038236" y="1339071"/>
              <a:ext cx="258346" cy="229665"/>
            </a:xfrm>
            <a:prstGeom prst="rect">
              <a:avLst/>
            </a:prstGeom>
            <a:noFill/>
          </p:spPr>
          <p:txBody>
            <a:bodyPr wrap="none" rtlCol="0">
              <a:spAutoFit/>
            </a:bodyPr>
            <a:lstStyle/>
            <a:p>
              <a:r>
                <a:rPr lang="vi-VN" sz="1400" dirty="0"/>
                <a:t>A’</a:t>
              </a:r>
            </a:p>
          </p:txBody>
        </p:sp>
        <p:sp>
          <p:nvSpPr>
            <p:cNvPr id="26" name="TextBox 25">
              <a:extLst>
                <a:ext uri="{FF2B5EF4-FFF2-40B4-BE49-F238E27FC236}">
                  <a16:creationId xmlns:a16="http://schemas.microsoft.com/office/drawing/2014/main" id="{C450B2D9-D797-447C-AED5-6DD266E4D14D}"/>
                </a:ext>
              </a:extLst>
            </p:cNvPr>
            <p:cNvSpPr txBox="1"/>
            <p:nvPr/>
          </p:nvSpPr>
          <p:spPr>
            <a:xfrm>
              <a:off x="9028128" y="1686146"/>
              <a:ext cx="258346" cy="229665"/>
            </a:xfrm>
            <a:prstGeom prst="rect">
              <a:avLst/>
            </a:prstGeom>
            <a:noFill/>
          </p:spPr>
          <p:txBody>
            <a:bodyPr wrap="none" rtlCol="0">
              <a:spAutoFit/>
            </a:bodyPr>
            <a:lstStyle/>
            <a:p>
              <a:r>
                <a:rPr lang="vi-VN" sz="1400" dirty="0"/>
                <a:t>B’</a:t>
              </a:r>
            </a:p>
          </p:txBody>
        </p:sp>
        <p:sp>
          <p:nvSpPr>
            <p:cNvPr id="27" name="TextBox 26">
              <a:extLst>
                <a:ext uri="{FF2B5EF4-FFF2-40B4-BE49-F238E27FC236}">
                  <a16:creationId xmlns:a16="http://schemas.microsoft.com/office/drawing/2014/main" id="{FA4C9E0E-5289-4C06-9EA5-22B390D70696}"/>
                </a:ext>
              </a:extLst>
            </p:cNvPr>
            <p:cNvSpPr txBox="1"/>
            <p:nvPr/>
          </p:nvSpPr>
          <p:spPr>
            <a:xfrm>
              <a:off x="8905647" y="3187541"/>
              <a:ext cx="265549" cy="229665"/>
            </a:xfrm>
            <a:prstGeom prst="rect">
              <a:avLst/>
            </a:prstGeom>
            <a:noFill/>
          </p:spPr>
          <p:txBody>
            <a:bodyPr wrap="none" rtlCol="0">
              <a:spAutoFit/>
            </a:bodyPr>
            <a:lstStyle/>
            <a:p>
              <a:r>
                <a:rPr lang="vi-VN" sz="1400" dirty="0"/>
                <a:t>C’</a:t>
              </a:r>
            </a:p>
          </p:txBody>
        </p:sp>
        <p:sp>
          <p:nvSpPr>
            <p:cNvPr id="28" name="TextBox 27">
              <a:extLst>
                <a:ext uri="{FF2B5EF4-FFF2-40B4-BE49-F238E27FC236}">
                  <a16:creationId xmlns:a16="http://schemas.microsoft.com/office/drawing/2014/main" id="{050AB7CF-B62B-49D6-92E1-093D02C6526F}"/>
                </a:ext>
              </a:extLst>
            </p:cNvPr>
            <p:cNvSpPr txBox="1"/>
            <p:nvPr/>
          </p:nvSpPr>
          <p:spPr>
            <a:xfrm>
              <a:off x="6551401" y="2685287"/>
              <a:ext cx="265549" cy="229665"/>
            </a:xfrm>
            <a:prstGeom prst="rect">
              <a:avLst/>
            </a:prstGeom>
            <a:noFill/>
          </p:spPr>
          <p:txBody>
            <a:bodyPr wrap="none" rtlCol="0">
              <a:spAutoFit/>
            </a:bodyPr>
            <a:lstStyle/>
            <a:p>
              <a:r>
                <a:rPr lang="vi-VN" sz="1400" dirty="0"/>
                <a:t>D’</a:t>
              </a:r>
            </a:p>
          </p:txBody>
        </p:sp>
        <p:sp>
          <p:nvSpPr>
            <p:cNvPr id="29" name="TextBox 28">
              <a:extLst>
                <a:ext uri="{FF2B5EF4-FFF2-40B4-BE49-F238E27FC236}">
                  <a16:creationId xmlns:a16="http://schemas.microsoft.com/office/drawing/2014/main" id="{16C49F5E-898B-4535-8103-1236053356D5}"/>
                </a:ext>
              </a:extLst>
            </p:cNvPr>
            <p:cNvSpPr txBox="1"/>
            <p:nvPr/>
          </p:nvSpPr>
          <p:spPr>
            <a:xfrm rot="843585">
              <a:off x="5508664" y="1672797"/>
              <a:ext cx="915017" cy="497561"/>
            </a:xfrm>
            <a:prstGeom prst="rect">
              <a:avLst/>
            </a:prstGeom>
            <a:noFill/>
          </p:spPr>
          <p:txBody>
            <a:bodyPr wrap="none" rtlCol="0">
              <a:spAutoFit/>
            </a:bodyPr>
            <a:lstStyle/>
            <a:p>
              <a:r>
                <a:rPr lang="vi-VN" sz="3733" dirty="0">
                  <a:solidFill>
                    <a:srgbClr val="FF0000"/>
                  </a:solidFill>
                </a:rPr>
                <a:t>2 cm</a:t>
              </a:r>
            </a:p>
          </p:txBody>
        </p:sp>
        <p:sp>
          <p:nvSpPr>
            <p:cNvPr id="30" name="TextBox 29">
              <a:extLst>
                <a:ext uri="{FF2B5EF4-FFF2-40B4-BE49-F238E27FC236}">
                  <a16:creationId xmlns:a16="http://schemas.microsoft.com/office/drawing/2014/main" id="{D2B56FCE-E811-449F-BAA8-3300FBD18124}"/>
                </a:ext>
              </a:extLst>
            </p:cNvPr>
            <p:cNvSpPr txBox="1"/>
            <p:nvPr/>
          </p:nvSpPr>
          <p:spPr>
            <a:xfrm>
              <a:off x="7767866" y="1314159"/>
              <a:ext cx="915017" cy="497561"/>
            </a:xfrm>
            <a:prstGeom prst="rect">
              <a:avLst/>
            </a:prstGeom>
            <a:noFill/>
          </p:spPr>
          <p:txBody>
            <a:bodyPr wrap="none" rtlCol="0">
              <a:spAutoFit/>
            </a:bodyPr>
            <a:lstStyle/>
            <a:p>
              <a:r>
                <a:rPr lang="vi-VN" sz="3733" dirty="0">
                  <a:solidFill>
                    <a:srgbClr val="FF0000"/>
                  </a:solidFill>
                </a:rPr>
                <a:t>8 cm</a:t>
              </a:r>
            </a:p>
          </p:txBody>
        </p:sp>
        <p:sp>
          <p:nvSpPr>
            <p:cNvPr id="31" name="TextBox 30">
              <a:extLst>
                <a:ext uri="{FF2B5EF4-FFF2-40B4-BE49-F238E27FC236}">
                  <a16:creationId xmlns:a16="http://schemas.microsoft.com/office/drawing/2014/main" id="{A408C17C-E6A8-48CC-B1C4-C596E20B1DBE}"/>
                </a:ext>
              </a:extLst>
            </p:cNvPr>
            <p:cNvSpPr txBox="1"/>
            <p:nvPr/>
          </p:nvSpPr>
          <p:spPr>
            <a:xfrm rot="17027539">
              <a:off x="3778535" y="2059932"/>
              <a:ext cx="1408134" cy="499358"/>
            </a:xfrm>
            <a:prstGeom prst="rect">
              <a:avLst/>
            </a:prstGeom>
            <a:noFill/>
          </p:spPr>
          <p:txBody>
            <a:bodyPr wrap="none" rtlCol="0">
              <a:spAutoFit/>
            </a:bodyPr>
            <a:lstStyle/>
            <a:p>
              <a:r>
                <a:rPr lang="vi-VN" sz="3733" dirty="0">
                  <a:solidFill>
                    <a:srgbClr val="FF0000"/>
                  </a:solidFill>
                </a:rPr>
                <a:t>1,25 cm</a:t>
              </a:r>
            </a:p>
          </p:txBody>
        </p:sp>
        <p:sp>
          <p:nvSpPr>
            <p:cNvPr id="32" name="TextBox 31">
              <a:extLst>
                <a:ext uri="{FF2B5EF4-FFF2-40B4-BE49-F238E27FC236}">
                  <a16:creationId xmlns:a16="http://schemas.microsoft.com/office/drawing/2014/main" id="{FAC9675B-A294-4495-A67A-D9BFAD1F24F9}"/>
                </a:ext>
              </a:extLst>
            </p:cNvPr>
            <p:cNvSpPr txBox="1"/>
            <p:nvPr/>
          </p:nvSpPr>
          <p:spPr>
            <a:xfrm rot="16847711">
              <a:off x="6313281" y="1948518"/>
              <a:ext cx="911723" cy="499358"/>
            </a:xfrm>
            <a:prstGeom prst="rect">
              <a:avLst/>
            </a:prstGeom>
            <a:noFill/>
          </p:spPr>
          <p:txBody>
            <a:bodyPr wrap="none" rtlCol="0">
              <a:spAutoFit/>
            </a:bodyPr>
            <a:lstStyle/>
            <a:p>
              <a:r>
                <a:rPr lang="vi-VN" sz="3733" dirty="0">
                  <a:solidFill>
                    <a:srgbClr val="FF0000"/>
                  </a:solidFill>
                </a:rPr>
                <a:t>5 cm</a:t>
              </a:r>
            </a:p>
          </p:txBody>
        </p:sp>
      </p:grpSp>
      <p:sp>
        <p:nvSpPr>
          <p:cNvPr id="34" name="Rectangle 33">
            <a:extLst>
              <a:ext uri="{FF2B5EF4-FFF2-40B4-BE49-F238E27FC236}">
                <a16:creationId xmlns:a16="http://schemas.microsoft.com/office/drawing/2014/main" id="{6DF08F03-A772-4D0A-B0D8-CD4258C84432}"/>
              </a:ext>
            </a:extLst>
          </p:cNvPr>
          <p:cNvSpPr/>
          <p:nvPr/>
        </p:nvSpPr>
        <p:spPr>
          <a:xfrm>
            <a:off x="203201" y="4212124"/>
            <a:ext cx="11861800" cy="1894878"/>
          </a:xfrm>
          <a:prstGeom prst="rect">
            <a:avLst/>
          </a:prstGeom>
        </p:spPr>
        <p:txBody>
          <a:bodyPr wrap="square">
            <a:spAutoFit/>
          </a:bodyPr>
          <a:lstStyle/>
          <a:p>
            <a:pPr algn="just">
              <a:lnSpc>
                <a:spcPct val="107000"/>
              </a:lnSpc>
              <a:spcAft>
                <a:spcPts val="1067"/>
              </a:spcAft>
            </a:pPr>
            <a:r>
              <a:rPr lang="vi-VN" sz="3733">
                <a:solidFill>
                  <a:srgbClr val="0000CC"/>
                </a:solidFill>
                <a:latin typeface="Times New Roman" panose="02020603050405020304" pitchFamily="18" charset="0"/>
                <a:ea typeface="Calibri" panose="020F0502020204030204" pitchFamily="34" charset="0"/>
              </a:rPr>
              <a:t>Hai hình trên là hai hình đồng dạng phối cảnh có O là tâm đồng dạng phối cảnh và hình 1 đồng dạng phối cảnh với hình 2 theo tỉ số </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9260A4E-FBEC-4B04-A359-0E7ECFC60D30}"/>
                  </a:ext>
                </a:extLst>
              </p:cNvPr>
              <p:cNvSpPr txBox="1"/>
              <p:nvPr/>
            </p:nvSpPr>
            <p:spPr>
              <a:xfrm>
                <a:off x="3686504" y="5595886"/>
                <a:ext cx="6756400" cy="1147237"/>
              </a:xfrm>
              <a:prstGeom prst="rect">
                <a:avLst/>
              </a:prstGeom>
              <a:noFill/>
            </p:spPr>
            <p:txBody>
              <a:bodyPr wrap="square" rtlCol="0">
                <a:spAutoFit/>
              </a:bodyPr>
              <a:lstStyle/>
              <a:p>
                <a:r>
                  <a:rPr lang="vi-VN" sz="3733">
                    <a:solidFill>
                      <a:srgbClr val="0000CC"/>
                    </a:solidFill>
                    <a:latin typeface="+mj-lt"/>
                  </a:rPr>
                  <a:t>k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AD</m:t>
                        </m:r>
                      </m:num>
                      <m:den>
                        <m:sSup>
                          <m:sSupPr>
                            <m:ctrlPr>
                              <a:rPr lang="vi-VN" sz="3733" i="1">
                                <a:solidFill>
                                  <a:srgbClr val="0000CC"/>
                                </a:solidFill>
                                <a:latin typeface="Cambria Math" panose="02040503050406030204" pitchFamily="18" charset="0"/>
                              </a:rPr>
                            </m:ctrlPr>
                          </m:sSupPr>
                          <m:e>
                            <m:r>
                              <m:rPr>
                                <m:nor/>
                              </m:rPr>
                              <a:rPr lang="vi-VN" sz="3733">
                                <a:solidFill>
                                  <a:srgbClr val="0000CC"/>
                                </a:solidFill>
                                <a:latin typeface="Cambria Math" panose="02040503050406030204" pitchFamily="18" charset="0"/>
                              </a:rPr>
                              <m:t>A</m:t>
                            </m:r>
                          </m:e>
                          <m:sup>
                            <m:r>
                              <m:rPr>
                                <m:nor/>
                              </m:rPr>
                              <a:rPr lang="vi-VN" sz="3733">
                                <a:solidFill>
                                  <a:srgbClr val="0000CC"/>
                                </a:solidFill>
                                <a:latin typeface="Cambria Math" panose="02040503050406030204" pitchFamily="18" charset="0"/>
                              </a:rPr>
                              <m:t>′</m:t>
                            </m:r>
                          </m:sup>
                        </m:sSup>
                        <m:r>
                          <m:rPr>
                            <m:nor/>
                          </m:rPr>
                          <a:rPr lang="vi-VN" sz="3733">
                            <a:solidFill>
                              <a:srgbClr val="0000CC"/>
                            </a:solidFill>
                            <a:latin typeface="Cambria Math" panose="02040503050406030204" pitchFamily="18" charset="0"/>
                          </a:rPr>
                          <m:t>D</m:t>
                        </m:r>
                        <m:r>
                          <m:rPr>
                            <m:nor/>
                          </m:rPr>
                          <a:rPr lang="vi-VN" sz="3733">
                            <a:solidFill>
                              <a:srgbClr val="0000CC"/>
                            </a:solidFill>
                            <a:latin typeface="Cambria Math" panose="02040503050406030204" pitchFamily="18" charset="0"/>
                          </a:rPr>
                          <m:t>′</m:t>
                        </m:r>
                      </m:den>
                    </m:f>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sSup>
                          <m:sSupPr>
                            <m:ctrlPr>
                              <a:rPr lang="vi-VN" sz="3733" i="1">
                                <a:solidFill>
                                  <a:srgbClr val="0000CC"/>
                                </a:solidFill>
                                <a:latin typeface="Cambria Math" panose="02040503050406030204" pitchFamily="18" charset="0"/>
                              </a:rPr>
                            </m:ctrlPr>
                          </m:sSupPr>
                          <m:e>
                            <m:r>
                              <m:rPr>
                                <m:nor/>
                              </m:rPr>
                              <a:rPr lang="vi-VN" sz="3733">
                                <a:solidFill>
                                  <a:srgbClr val="0000CC"/>
                                </a:solidFill>
                                <a:latin typeface="Cambria Math" panose="02040503050406030204" pitchFamily="18" charset="0"/>
                              </a:rPr>
                              <m:t>A</m:t>
                            </m:r>
                          </m:e>
                          <m:sup>
                            <m:r>
                              <m:rPr>
                                <m:nor/>
                              </m:rPr>
                              <a:rPr lang="vi-VN" sz="3733">
                                <a:solidFill>
                                  <a:srgbClr val="0000CC"/>
                                </a:solidFill>
                                <a:latin typeface="Cambria Math" panose="02040503050406030204" pitchFamily="18" charset="0"/>
                              </a:rPr>
                              <m:t>′</m:t>
                            </m:r>
                          </m:sup>
                        </m:sSup>
                        <m:r>
                          <m:rPr>
                            <m:nor/>
                          </m:rPr>
                          <a:rPr lang="vi-VN" sz="3733">
                            <a:solidFill>
                              <a:srgbClr val="0000CC"/>
                            </a:solidFill>
                            <a:latin typeface="Cambria Math" panose="02040503050406030204" pitchFamily="18" charset="0"/>
                          </a:rPr>
                          <m:t>B</m:t>
                        </m:r>
                        <m:r>
                          <m:rPr>
                            <m:nor/>
                          </m:rPr>
                          <a:rPr lang="vi-VN" sz="3733">
                            <a:solidFill>
                              <a:srgbClr val="0000CC"/>
                            </a:solidFill>
                            <a:latin typeface="Cambria Math" panose="02040503050406030204" pitchFamily="18" charset="0"/>
                          </a:rPr>
                          <m:t>′</m:t>
                        </m:r>
                      </m:den>
                    </m:f>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1</m:t>
                        </m:r>
                      </m:num>
                      <m:den>
                        <m:r>
                          <m:rPr>
                            <m:nor/>
                          </m:rPr>
                          <a:rPr lang="vi-VN" sz="3733">
                            <a:solidFill>
                              <a:srgbClr val="0000CC"/>
                            </a:solidFill>
                            <a:latin typeface="Cambria Math" panose="02040503050406030204" pitchFamily="18" charset="0"/>
                          </a:rPr>
                          <m:t>4</m:t>
                        </m:r>
                      </m:den>
                    </m:f>
                  </m:oMath>
                </a14:m>
                <a:endParaRPr lang="vi-VN" sz="3733">
                  <a:solidFill>
                    <a:srgbClr val="0000CC"/>
                  </a:solidFill>
                  <a:latin typeface="+mj-lt"/>
                </a:endParaRPr>
              </a:p>
            </p:txBody>
          </p:sp>
        </mc:Choice>
        <mc:Fallback xmlns="">
          <p:sp>
            <p:nvSpPr>
              <p:cNvPr id="35" name="TextBox 34">
                <a:extLst>
                  <a:ext uri="{FF2B5EF4-FFF2-40B4-BE49-F238E27FC236}">
                    <a16:creationId xmlns:a16="http://schemas.microsoft.com/office/drawing/2014/main" id="{F9260A4E-FBEC-4B04-A359-0E7ECFC60D30}"/>
                  </a:ext>
                </a:extLst>
              </p:cNvPr>
              <p:cNvSpPr txBox="1">
                <a:spLocks noRot="1" noChangeAspect="1" noMove="1" noResize="1" noEditPoints="1" noAdjustHandles="1" noChangeArrowheads="1" noChangeShapeType="1" noTextEdit="1"/>
              </p:cNvSpPr>
              <p:nvPr/>
            </p:nvSpPr>
            <p:spPr>
              <a:xfrm>
                <a:off x="3686504" y="5595886"/>
                <a:ext cx="6756400" cy="1147237"/>
              </a:xfrm>
              <a:prstGeom prst="rect">
                <a:avLst/>
              </a:prstGeom>
              <a:blipFill>
                <a:blip r:embed="rId4"/>
                <a:stretch>
                  <a:fillRect l="-2978"/>
                </a:stretch>
              </a:blipFill>
            </p:spPr>
            <p:txBody>
              <a:bodyPr/>
              <a:lstStyle/>
              <a:p>
                <a:r>
                  <a:rPr lang="vi-VN">
                    <a:noFill/>
                  </a:rPr>
                  <a:t> </a:t>
                </a:r>
              </a:p>
            </p:txBody>
          </p:sp>
        </mc:Fallback>
      </mc:AlternateContent>
    </p:spTree>
    <p:extLst>
      <p:ext uri="{BB962C8B-B14F-4D97-AF65-F5344CB8AC3E}">
        <p14:creationId xmlns:p14="http://schemas.microsoft.com/office/powerpoint/2010/main" val="467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ircle(i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59"/>
          <p:cNvPicPr preferRelativeResize="0"/>
          <p:nvPr/>
        </p:nvPicPr>
        <p:blipFill>
          <a:blip r:embed="rId3">
            <a:alphaModFix amt="86000"/>
          </a:blip>
          <a:stretch>
            <a:fillRect/>
          </a:stretch>
        </p:blipFill>
        <p:spPr>
          <a:xfrm rot="9455883" flipH="1">
            <a:off x="2239596" y="850282"/>
            <a:ext cx="1994865" cy="1547533"/>
          </a:xfrm>
          <a:prstGeom prst="rect">
            <a:avLst/>
          </a:prstGeom>
          <a:noFill/>
          <a:ln>
            <a:noFill/>
          </a:ln>
        </p:spPr>
      </p:pic>
      <p:sp>
        <p:nvSpPr>
          <p:cNvPr id="482" name="Google Shape;482;p59"/>
          <p:cNvSpPr txBox="1">
            <a:spLocks noGrp="1"/>
          </p:cNvSpPr>
          <p:nvPr>
            <p:ph type="title"/>
          </p:nvPr>
        </p:nvSpPr>
        <p:spPr>
          <a:xfrm>
            <a:off x="670436" y="2748276"/>
            <a:ext cx="5100577" cy="2679005"/>
          </a:xfrm>
          <a:prstGeom prst="rect">
            <a:avLst/>
          </a:prstGeom>
        </p:spPr>
        <p:txBody>
          <a:bodyPr spcFirstLastPara="1" wrap="square" lIns="121900" tIns="121900" rIns="121900" bIns="121900" anchor="t" anchorCtr="0">
            <a:noAutofit/>
          </a:bodyPr>
          <a:lstStyle/>
          <a:p>
            <a:r>
              <a:rPr lang="vi-VN"/>
              <a:t>II.</a:t>
            </a:r>
            <a:br>
              <a:rPr lang="vi-VN"/>
            </a:br>
            <a:r>
              <a:rPr lang="vi-VN"/>
              <a:t>Hình đồng dạng</a:t>
            </a:r>
            <a:endParaRPr dirty="0"/>
          </a:p>
        </p:txBody>
      </p:sp>
      <p:sp>
        <p:nvSpPr>
          <p:cNvPr id="484" name="Google Shape;484;p59"/>
          <p:cNvSpPr txBox="1">
            <a:spLocks noGrp="1"/>
          </p:cNvSpPr>
          <p:nvPr>
            <p:ph type="title" idx="2"/>
          </p:nvPr>
        </p:nvSpPr>
        <p:spPr>
          <a:xfrm>
            <a:off x="2178624" y="956048"/>
            <a:ext cx="2116800" cy="1336000"/>
          </a:xfrm>
          <a:prstGeom prst="rect">
            <a:avLst/>
          </a:prstGeom>
        </p:spPr>
        <p:txBody>
          <a:bodyPr spcFirstLastPara="1" wrap="square" lIns="121900" tIns="121900" rIns="121900" bIns="121900" anchor="ctr" anchorCtr="0">
            <a:noAutofit/>
          </a:bodyPr>
          <a:lstStyle/>
          <a:p>
            <a:r>
              <a:rPr lang="en"/>
              <a:t>0</a:t>
            </a:r>
            <a:r>
              <a:rPr lang="vi-VN"/>
              <a:t>3</a:t>
            </a:r>
            <a:endParaRPr dirty="0"/>
          </a:p>
        </p:txBody>
      </p:sp>
      <p:sp>
        <p:nvSpPr>
          <p:cNvPr id="488" name="Google Shape;488;p59"/>
          <p:cNvSpPr/>
          <p:nvPr/>
        </p:nvSpPr>
        <p:spPr>
          <a:xfrm>
            <a:off x="10658833" y="209768"/>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pic>
        <p:nvPicPr>
          <p:cNvPr id="489" name="Google Shape;489;p59"/>
          <p:cNvPicPr preferRelativeResize="0"/>
          <p:nvPr/>
        </p:nvPicPr>
        <p:blipFill>
          <a:blip r:embed="rId4">
            <a:alphaModFix/>
          </a:blip>
          <a:stretch>
            <a:fillRect/>
          </a:stretch>
        </p:blipFill>
        <p:spPr>
          <a:xfrm>
            <a:off x="122107" y="5196269"/>
            <a:ext cx="2707416" cy="134880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2080">
            <a:off x="6736583" y="1939575"/>
            <a:ext cx="4545475" cy="3024807"/>
          </a:xfrm>
          <a:prstGeom prst="rect">
            <a:avLst/>
          </a:prstGeom>
        </p:spPr>
      </p:pic>
      <p:sp>
        <p:nvSpPr>
          <p:cNvPr id="486" name="Google Shape;486;p59"/>
          <p:cNvSpPr/>
          <p:nvPr/>
        </p:nvSpPr>
        <p:spPr>
          <a:xfrm rot="-594043">
            <a:off x="6370077" y="1360824"/>
            <a:ext cx="1861295" cy="1504496"/>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sp>
        <p:nvSpPr>
          <p:cNvPr id="487" name="Google Shape;487;p59"/>
          <p:cNvSpPr/>
          <p:nvPr/>
        </p:nvSpPr>
        <p:spPr>
          <a:xfrm rot="-594043">
            <a:off x="10028569" y="4398086"/>
            <a:ext cx="1589744" cy="1330649"/>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a:noFill/>
          </a:ln>
        </p:spPr>
        <p:txBody>
          <a:bodyPr spcFirstLastPara="1" wrap="square" lIns="121900" tIns="121900" rIns="121900" bIns="121900" anchor="ctr" anchorCtr="0">
            <a:noAutofit/>
          </a:bodyPr>
          <a:lstStyle/>
          <a:p>
            <a:endParaRPr sz="2489"/>
          </a:p>
        </p:txBody>
      </p:sp>
    </p:spTree>
    <p:extLst>
      <p:ext uri="{BB962C8B-B14F-4D97-AF65-F5344CB8AC3E}">
        <p14:creationId xmlns:p14="http://schemas.microsoft.com/office/powerpoint/2010/main" val="752762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79AE4BE0-48EA-4223-9451-2E8695984221}"/>
              </a:ext>
            </a:extLst>
          </p:cNvPr>
          <p:cNvSpPr/>
          <p:nvPr/>
        </p:nvSpPr>
        <p:spPr>
          <a:xfrm>
            <a:off x="5245105" y="4546601"/>
            <a:ext cx="1968500" cy="1447800"/>
          </a:xfrm>
          <a:prstGeom prst="rtTriangl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pic>
        <p:nvPicPr>
          <p:cNvPr id="2" name="Picture 1">
            <a:extLst>
              <a:ext uri="{FF2B5EF4-FFF2-40B4-BE49-F238E27FC236}">
                <a16:creationId xmlns:a16="http://schemas.microsoft.com/office/drawing/2014/main" id="{318161A8-91F4-4344-A1D6-3C6E0A230E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2611633" y="5"/>
            <a:ext cx="1294424" cy="686676"/>
          </a:xfrm>
          <a:prstGeom prst="rect">
            <a:avLst/>
          </a:prstGeom>
        </p:spPr>
      </p:pic>
      <p:sp>
        <p:nvSpPr>
          <p:cNvPr id="4" name="Rectangle 3">
            <a:extLst>
              <a:ext uri="{FF2B5EF4-FFF2-40B4-BE49-F238E27FC236}">
                <a16:creationId xmlns:a16="http://schemas.microsoft.com/office/drawing/2014/main" id="{A00D657D-EC60-4AD1-8F74-7FA81336336F}"/>
              </a:ext>
            </a:extLst>
          </p:cNvPr>
          <p:cNvSpPr/>
          <p:nvPr/>
        </p:nvSpPr>
        <p:spPr>
          <a:xfrm>
            <a:off x="1437156" y="626347"/>
            <a:ext cx="10412617" cy="3539046"/>
          </a:xfrm>
          <a:prstGeom prst="rect">
            <a:avLst/>
          </a:prstGeom>
        </p:spPr>
        <p:txBody>
          <a:bodyPr wrap="square">
            <a:spAutoFit/>
          </a:bodyPr>
          <a:lstStyle/>
          <a:p>
            <a:pPr marL="457202" indent="-457202" algn="just">
              <a:buFont typeface="Times New Roman" panose="02020603050405020304" pitchFamily="18" charset="0"/>
              <a:buAutoNum type="alphaLcParenR"/>
            </a:pPr>
            <a:r>
              <a:rPr lang="vi-VN" sz="3733">
                <a:latin typeface="Times New Roman" panose="02020603050405020304" pitchFamily="18" charset="0"/>
                <a:ea typeface="Times New Roman" panose="02020603050405020304" pitchFamily="18" charset="0"/>
                <a:cs typeface="Times New Roman" panose="02020603050405020304" pitchFamily="18" charset="0"/>
              </a:rPr>
              <a:t>Cắt các hình theo yêu cầu sau và cho biết hai hình được tạo thành có đặc điểm gì:</a:t>
            </a:r>
            <a:endParaRPr lang="vi-VN" sz="3733">
              <a:latin typeface=".VnTime" panose="020B7200000000000000" pitchFamily="34" charset="0"/>
              <a:ea typeface="Times New Roman" panose="02020603050405020304" pitchFamily="18" charset="0"/>
              <a:cs typeface="Times New Roman" panose="02020603050405020304" pitchFamily="18" charset="0"/>
            </a:endParaRPr>
          </a:p>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cs typeface="Times New Roman" panose="02020603050405020304" pitchFamily="18" charset="0"/>
              </a:rPr>
              <a:t>Một hình tam giác có độ dài 3 cạnh lần lượt là 3cm, 4cm, 5cm.</a:t>
            </a:r>
            <a:endParaRPr lang="vi-VN" sz="3733">
              <a:latin typeface=".VnTime" panose="020B7200000000000000" pitchFamily="34" charset="0"/>
              <a:ea typeface="Times New Roman" panose="02020603050405020304" pitchFamily="18" charset="0"/>
              <a:cs typeface="Times New Roman" panose="02020603050405020304" pitchFamily="18" charset="0"/>
            </a:endParaRPr>
          </a:p>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cs typeface="Times New Roman" panose="02020603050405020304" pitchFamily="18" charset="0"/>
              </a:rPr>
              <a:t>Một hình được tạo thành bằng cách cắt theo đường chéo của hình chữ nhật có kich thước 3cm x 4 cm.</a:t>
            </a:r>
            <a:endParaRPr lang="vi-VN" sz="3733">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081B8AB-8AD4-4D48-AF3F-E33750C3EEDD}"/>
              </a:ext>
            </a:extLst>
          </p:cNvPr>
          <p:cNvSpPr/>
          <p:nvPr/>
        </p:nvSpPr>
        <p:spPr>
          <a:xfrm>
            <a:off x="5260180" y="4544968"/>
            <a:ext cx="1946443" cy="145448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pic>
        <p:nvPicPr>
          <p:cNvPr id="6" name="Picture 5" descr="Thước Kẻ Gỗ - Cung cấp quà tặng quảng cáo">
            <a:extLst>
              <a:ext uri="{FF2B5EF4-FFF2-40B4-BE49-F238E27FC236}">
                <a16:creationId xmlns:a16="http://schemas.microsoft.com/office/drawing/2014/main" id="{410B88FF-AAC7-4F84-A972-8FDEDECD2D3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rot="5400000">
            <a:off x="7508773" y="6960845"/>
            <a:ext cx="8250467" cy="20383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5A25DC-F18A-486D-9545-FDE0D9852BD6}"/>
              </a:ext>
            </a:extLst>
          </p:cNvPr>
          <p:cNvSpPr txBox="1"/>
          <p:nvPr/>
        </p:nvSpPr>
        <p:spPr>
          <a:xfrm>
            <a:off x="4127505" y="4749801"/>
            <a:ext cx="1308100" cy="666786"/>
          </a:xfrm>
          <a:prstGeom prst="rect">
            <a:avLst/>
          </a:prstGeom>
          <a:noFill/>
        </p:spPr>
        <p:txBody>
          <a:bodyPr wrap="square" rtlCol="0">
            <a:spAutoFit/>
          </a:bodyPr>
          <a:lstStyle/>
          <a:p>
            <a:r>
              <a:rPr lang="vi-VN" sz="3733"/>
              <a:t>3cm</a:t>
            </a:r>
          </a:p>
        </p:txBody>
      </p:sp>
      <p:sp>
        <p:nvSpPr>
          <p:cNvPr id="8" name="TextBox 7">
            <a:extLst>
              <a:ext uri="{FF2B5EF4-FFF2-40B4-BE49-F238E27FC236}">
                <a16:creationId xmlns:a16="http://schemas.microsoft.com/office/drawing/2014/main" id="{FFC6A43D-2C33-42BD-82C5-FA56988B634A}"/>
              </a:ext>
            </a:extLst>
          </p:cNvPr>
          <p:cNvSpPr txBox="1"/>
          <p:nvPr/>
        </p:nvSpPr>
        <p:spPr>
          <a:xfrm>
            <a:off x="5702305" y="5930902"/>
            <a:ext cx="1308100" cy="666786"/>
          </a:xfrm>
          <a:prstGeom prst="rect">
            <a:avLst/>
          </a:prstGeom>
          <a:noFill/>
        </p:spPr>
        <p:txBody>
          <a:bodyPr wrap="square" rtlCol="0">
            <a:spAutoFit/>
          </a:bodyPr>
          <a:lstStyle/>
          <a:p>
            <a:r>
              <a:rPr lang="vi-VN" sz="3733"/>
              <a:t>4cm</a:t>
            </a:r>
          </a:p>
        </p:txBody>
      </p:sp>
      <p:sp>
        <p:nvSpPr>
          <p:cNvPr id="9" name="Right Triangle 8">
            <a:extLst>
              <a:ext uri="{FF2B5EF4-FFF2-40B4-BE49-F238E27FC236}">
                <a16:creationId xmlns:a16="http://schemas.microsoft.com/office/drawing/2014/main" id="{5B325366-D3F9-4754-AFD3-41530466A769}"/>
              </a:ext>
            </a:extLst>
          </p:cNvPr>
          <p:cNvSpPr/>
          <p:nvPr/>
        </p:nvSpPr>
        <p:spPr>
          <a:xfrm>
            <a:off x="2206487" y="4568085"/>
            <a:ext cx="1968500" cy="1447800"/>
          </a:xfrm>
          <a:prstGeom prst="r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0" name="TextBox 9">
            <a:extLst>
              <a:ext uri="{FF2B5EF4-FFF2-40B4-BE49-F238E27FC236}">
                <a16:creationId xmlns:a16="http://schemas.microsoft.com/office/drawing/2014/main" id="{8435BEB2-76B0-4750-849A-C079ED9B7CCD}"/>
              </a:ext>
            </a:extLst>
          </p:cNvPr>
          <p:cNvSpPr txBox="1"/>
          <p:nvPr/>
        </p:nvSpPr>
        <p:spPr>
          <a:xfrm>
            <a:off x="1067402" y="4889503"/>
            <a:ext cx="1308100" cy="666786"/>
          </a:xfrm>
          <a:prstGeom prst="rect">
            <a:avLst/>
          </a:prstGeom>
          <a:noFill/>
        </p:spPr>
        <p:txBody>
          <a:bodyPr wrap="square" rtlCol="0">
            <a:spAutoFit/>
          </a:bodyPr>
          <a:lstStyle/>
          <a:p>
            <a:r>
              <a:rPr lang="vi-VN" sz="3733"/>
              <a:t>3cm</a:t>
            </a:r>
          </a:p>
        </p:txBody>
      </p:sp>
      <p:sp>
        <p:nvSpPr>
          <p:cNvPr id="11" name="TextBox 10">
            <a:extLst>
              <a:ext uri="{FF2B5EF4-FFF2-40B4-BE49-F238E27FC236}">
                <a16:creationId xmlns:a16="http://schemas.microsoft.com/office/drawing/2014/main" id="{AFB989DC-1E20-41EC-9143-4CE62090B455}"/>
              </a:ext>
            </a:extLst>
          </p:cNvPr>
          <p:cNvSpPr txBox="1"/>
          <p:nvPr/>
        </p:nvSpPr>
        <p:spPr>
          <a:xfrm>
            <a:off x="2311405" y="5880102"/>
            <a:ext cx="1308100" cy="666786"/>
          </a:xfrm>
          <a:prstGeom prst="rect">
            <a:avLst/>
          </a:prstGeom>
          <a:noFill/>
        </p:spPr>
        <p:txBody>
          <a:bodyPr wrap="square" rtlCol="0">
            <a:spAutoFit/>
          </a:bodyPr>
          <a:lstStyle/>
          <a:p>
            <a:r>
              <a:rPr lang="vi-VN" sz="3733"/>
              <a:t>4cm</a:t>
            </a:r>
          </a:p>
        </p:txBody>
      </p:sp>
      <p:cxnSp>
        <p:nvCxnSpPr>
          <p:cNvPr id="14" name="Straight Connector 13">
            <a:extLst>
              <a:ext uri="{FF2B5EF4-FFF2-40B4-BE49-F238E27FC236}">
                <a16:creationId xmlns:a16="http://schemas.microsoft.com/office/drawing/2014/main" id="{00379FF2-DE90-42DC-B2B4-9F45D3AAB56F}"/>
              </a:ext>
            </a:extLst>
          </p:cNvPr>
          <p:cNvCxnSpPr>
            <a:cxnSpLocks/>
          </p:cNvCxnSpPr>
          <p:nvPr/>
        </p:nvCxnSpPr>
        <p:spPr>
          <a:xfrm>
            <a:off x="5243690" y="4555070"/>
            <a:ext cx="1958621" cy="14336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1A3E17DF-BDBE-4242-B2DF-B618E5A2AA92}"/>
              </a:ext>
            </a:extLst>
          </p:cNvPr>
          <p:cNvSpPr/>
          <p:nvPr/>
        </p:nvSpPr>
        <p:spPr>
          <a:xfrm>
            <a:off x="1328298" y="1366579"/>
            <a:ext cx="10412617" cy="1241237"/>
          </a:xfrm>
          <a:prstGeom prst="rect">
            <a:avLst/>
          </a:prstGeom>
        </p:spPr>
        <p:txBody>
          <a:bodyPr wrap="square">
            <a:spAutoFit/>
          </a:bodyPr>
          <a:lstStyle/>
          <a:p>
            <a:pPr marL="457202" indent="-457202" algn="just">
              <a:buFont typeface="Times New Roman" panose="02020603050405020304" pitchFamily="18" charset="0"/>
              <a:buAutoNum type="alphaLcParenR"/>
            </a:pPr>
            <a:r>
              <a:rPr lang="vi-VN" sz="3733">
                <a:solidFill>
                  <a:srgbClr val="0000CC"/>
                </a:solidFill>
                <a:latin typeface="+mj-lt"/>
              </a:rPr>
              <a:t>Hai hình được tạo thành giống nhau, “ chồng khít” lên nhau</a:t>
            </a:r>
            <a:r>
              <a:rPr lang="vi-VN" sz="3733">
                <a:solidFill>
                  <a:srgbClr val="0000CC"/>
                </a:solidFill>
                <a:latin typeface="+mj-l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52564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75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5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xit" presetSubtype="3" fill="hold" grpId="0" nodeType="clickEffect">
                                  <p:stCondLst>
                                    <p:cond delay="0"/>
                                  </p:stCondLst>
                                  <p:childTnLst>
                                    <p:animEffect transition="out" filter="strips(upRight)">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xit" presetSubtype="10" fill="hold" grpId="0" nodeType="clickEffect">
                                  <p:stCondLst>
                                    <p:cond delay="0"/>
                                  </p:stCondLst>
                                  <p:childTnLst>
                                    <p:animEffect transition="out" filter="randombar(horizontal)">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1" nodeType="clickEffect">
                                  <p:stCondLst>
                                    <p:cond delay="0"/>
                                  </p:stCondLst>
                                  <p:childTnLst>
                                    <p:animMotion origin="layout" path="M -1.94444E-6 -4.93827E-6 L 0.25 -4.93827E-6 " pathEditMode="relative" rAng="0" ptsTypes="AA">
                                      <p:cBhvr>
                                        <p:cTn id="60" dur="500" fill="hold"/>
                                        <p:tgtEl>
                                          <p:spTgt spid="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animBg="1"/>
      <p:bldP spid="5" grpId="1" animBg="1"/>
      <p:bldP spid="7" grpId="0"/>
      <p:bldP spid="8" grpId="0"/>
      <p:bldP spid="9" grpId="0" animBg="1"/>
      <p:bldP spid="9" grpId="1" animBg="1"/>
      <p:bldP spid="10" grpId="0"/>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7;p71">
            <a:extLst>
              <a:ext uri="{FF2B5EF4-FFF2-40B4-BE49-F238E27FC236}">
                <a16:creationId xmlns:a16="http://schemas.microsoft.com/office/drawing/2014/main" id="{C03A09B6-A787-4BA6-AC33-638B13AE090F}"/>
              </a:ext>
            </a:extLst>
          </p:cNvPr>
          <p:cNvSpPr txBox="1">
            <a:spLocks/>
          </p:cNvSpPr>
          <p:nvPr/>
        </p:nvSpPr>
        <p:spPr>
          <a:xfrm>
            <a:off x="1690158" y="6099420"/>
            <a:ext cx="1745053" cy="717257"/>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Hình 3</a:t>
            </a:r>
            <a:endParaRPr lang="vi-VN" sz="3733" dirty="0">
              <a:solidFill>
                <a:srgbClr val="0000CC"/>
              </a:solidFill>
              <a:latin typeface="+mj-lt"/>
            </a:endParaRPr>
          </a:p>
        </p:txBody>
      </p:sp>
      <p:sp>
        <p:nvSpPr>
          <p:cNvPr id="4" name="Title 5">
            <a:extLst>
              <a:ext uri="{FF2B5EF4-FFF2-40B4-BE49-F238E27FC236}">
                <a16:creationId xmlns:a16="http://schemas.microsoft.com/office/drawing/2014/main" id="{EAB8FD42-5B9F-4F55-A530-3323D4F9011E}"/>
              </a:ext>
            </a:extLst>
          </p:cNvPr>
          <p:cNvSpPr>
            <a:spLocks noGrp="1"/>
          </p:cNvSpPr>
          <p:nvPr>
            <p:ph type="title"/>
          </p:nvPr>
        </p:nvSpPr>
        <p:spPr>
          <a:xfrm>
            <a:off x="2768158" y="485292"/>
            <a:ext cx="7035551" cy="763600"/>
          </a:xfrm>
        </p:spPr>
        <p:txBody>
          <a:bodyPr/>
          <a:lstStyle/>
          <a:p>
            <a:r>
              <a:rPr lang="vi-VN" dirty="0"/>
              <a:t>Quan sát các hình dưới đây và trả lời câu hỏi</a:t>
            </a:r>
          </a:p>
        </p:txBody>
      </p:sp>
      <p:pic>
        <p:nvPicPr>
          <p:cNvPr id="5" name="Picture 4">
            <a:extLst>
              <a:ext uri="{FF2B5EF4-FFF2-40B4-BE49-F238E27FC236}">
                <a16:creationId xmlns:a16="http://schemas.microsoft.com/office/drawing/2014/main" id="{88313290-7C9A-442F-89AE-962288E24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7267" y="4907390"/>
            <a:ext cx="1494368" cy="841828"/>
          </a:xfrm>
          <a:prstGeom prst="rect">
            <a:avLst/>
          </a:prstGeom>
        </p:spPr>
      </p:pic>
      <p:sp>
        <p:nvSpPr>
          <p:cNvPr id="8" name="Google Shape;717;p71">
            <a:extLst>
              <a:ext uri="{FF2B5EF4-FFF2-40B4-BE49-F238E27FC236}">
                <a16:creationId xmlns:a16="http://schemas.microsoft.com/office/drawing/2014/main" id="{F1BE461F-EB6A-422F-9644-ACE3CF3C49CE}"/>
              </a:ext>
            </a:extLst>
          </p:cNvPr>
          <p:cNvSpPr txBox="1">
            <a:spLocks/>
          </p:cNvSpPr>
          <p:nvPr/>
        </p:nvSpPr>
        <p:spPr>
          <a:xfrm>
            <a:off x="4416187" y="6122661"/>
            <a:ext cx="1745053" cy="69401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Hình 4</a:t>
            </a:r>
          </a:p>
        </p:txBody>
      </p:sp>
      <p:sp>
        <p:nvSpPr>
          <p:cNvPr id="11" name="Google Shape;717;p71">
            <a:extLst>
              <a:ext uri="{FF2B5EF4-FFF2-40B4-BE49-F238E27FC236}">
                <a16:creationId xmlns:a16="http://schemas.microsoft.com/office/drawing/2014/main" id="{CD22E310-8E20-4EBE-8270-B8F5E3B97514}"/>
              </a:ext>
            </a:extLst>
          </p:cNvPr>
          <p:cNvSpPr txBox="1">
            <a:spLocks/>
          </p:cNvSpPr>
          <p:nvPr/>
        </p:nvSpPr>
        <p:spPr>
          <a:xfrm>
            <a:off x="2781789" y="4806901"/>
            <a:ext cx="1557743" cy="66917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6 cm</a:t>
            </a:r>
          </a:p>
        </p:txBody>
      </p:sp>
      <p:grpSp>
        <p:nvGrpSpPr>
          <p:cNvPr id="21" name="Group 20">
            <a:extLst>
              <a:ext uri="{FF2B5EF4-FFF2-40B4-BE49-F238E27FC236}">
                <a16:creationId xmlns:a16="http://schemas.microsoft.com/office/drawing/2014/main" id="{4BF683DC-9F54-430D-B9FB-F16A4284748A}"/>
              </a:ext>
            </a:extLst>
          </p:cNvPr>
          <p:cNvGrpSpPr/>
          <p:nvPr/>
        </p:nvGrpSpPr>
        <p:grpSpPr>
          <a:xfrm>
            <a:off x="8130021" y="3902189"/>
            <a:ext cx="4061979" cy="2852491"/>
            <a:chOff x="6097516" y="2926642"/>
            <a:chExt cx="3046484" cy="2139368"/>
          </a:xfrm>
        </p:grpSpPr>
        <p:pic>
          <p:nvPicPr>
            <p:cNvPr id="7" name="Picture 6">
              <a:extLst>
                <a:ext uri="{FF2B5EF4-FFF2-40B4-BE49-F238E27FC236}">
                  <a16:creationId xmlns:a16="http://schemas.microsoft.com/office/drawing/2014/main" id="{28B31535-D2BB-4354-A6BF-5C3A1D9F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516" y="3408692"/>
              <a:ext cx="1850951" cy="1042703"/>
            </a:xfrm>
            <a:prstGeom prst="rect">
              <a:avLst/>
            </a:prstGeom>
          </p:spPr>
        </p:pic>
        <p:sp>
          <p:nvSpPr>
            <p:cNvPr id="9" name="Google Shape;717;p71">
              <a:extLst>
                <a:ext uri="{FF2B5EF4-FFF2-40B4-BE49-F238E27FC236}">
                  <a16:creationId xmlns:a16="http://schemas.microsoft.com/office/drawing/2014/main" id="{9130E0C5-46A9-4769-8FF0-A44E6A81B976}"/>
                </a:ext>
              </a:extLst>
            </p:cNvPr>
            <p:cNvSpPr txBox="1">
              <a:spLocks/>
            </p:cNvSpPr>
            <p:nvPr/>
          </p:nvSpPr>
          <p:spPr>
            <a:xfrm>
              <a:off x="6362870" y="4499008"/>
              <a:ext cx="1308790" cy="56700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buNone/>
              </a:pPr>
              <a:r>
                <a:rPr lang="vi-VN" sz="3733" dirty="0">
                  <a:solidFill>
                    <a:srgbClr val="0000CC"/>
                  </a:solidFill>
                  <a:latin typeface="+mj-lt"/>
                </a:rPr>
                <a:t>Hình 5</a:t>
              </a:r>
            </a:p>
          </p:txBody>
        </p:sp>
        <p:sp>
          <p:nvSpPr>
            <p:cNvPr id="12" name="Google Shape;717;p71">
              <a:extLst>
                <a:ext uri="{FF2B5EF4-FFF2-40B4-BE49-F238E27FC236}">
                  <a16:creationId xmlns:a16="http://schemas.microsoft.com/office/drawing/2014/main" id="{62CC7388-EAA5-478E-B33B-D1E6DE078CB7}"/>
                </a:ext>
              </a:extLst>
            </p:cNvPr>
            <p:cNvSpPr txBox="1">
              <a:spLocks/>
            </p:cNvSpPr>
            <p:nvPr/>
          </p:nvSpPr>
          <p:spPr>
            <a:xfrm>
              <a:off x="7375030" y="3631983"/>
              <a:ext cx="1768970" cy="33558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5cm</a:t>
              </a:r>
              <a:endParaRPr lang="vi-VN" sz="3733" dirty="0">
                <a:solidFill>
                  <a:srgbClr val="0000CC"/>
                </a:solidFill>
                <a:latin typeface="+mj-lt"/>
              </a:endParaRPr>
            </a:p>
          </p:txBody>
        </p:sp>
        <p:sp>
          <p:nvSpPr>
            <p:cNvPr id="13" name="Google Shape;717;p71">
              <a:extLst>
                <a:ext uri="{FF2B5EF4-FFF2-40B4-BE49-F238E27FC236}">
                  <a16:creationId xmlns:a16="http://schemas.microsoft.com/office/drawing/2014/main" id="{C775C7D5-723F-4E5E-9379-BD5F91236E0C}"/>
                </a:ext>
              </a:extLst>
            </p:cNvPr>
            <p:cNvSpPr txBox="1">
              <a:spLocks/>
            </p:cNvSpPr>
            <p:nvPr/>
          </p:nvSpPr>
          <p:spPr>
            <a:xfrm>
              <a:off x="6142783" y="2926642"/>
              <a:ext cx="2377904" cy="1056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7,5cm</a:t>
              </a:r>
              <a:endParaRPr lang="vi-VN" sz="3733" dirty="0">
                <a:solidFill>
                  <a:srgbClr val="0000CC"/>
                </a:solidFill>
                <a:latin typeface="+mj-lt"/>
              </a:endParaRPr>
            </a:p>
          </p:txBody>
        </p:sp>
      </p:grpSp>
      <p:grpSp>
        <p:nvGrpSpPr>
          <p:cNvPr id="22" name="Group 21">
            <a:extLst>
              <a:ext uri="{FF2B5EF4-FFF2-40B4-BE49-F238E27FC236}">
                <a16:creationId xmlns:a16="http://schemas.microsoft.com/office/drawing/2014/main" id="{C5F8257A-E225-4268-A803-142A26006D89}"/>
              </a:ext>
            </a:extLst>
          </p:cNvPr>
          <p:cNvGrpSpPr/>
          <p:nvPr/>
        </p:nvGrpSpPr>
        <p:grpSpPr>
          <a:xfrm>
            <a:off x="5544788" y="3202005"/>
            <a:ext cx="2004995" cy="3174816"/>
            <a:chOff x="2159309" y="3687863"/>
            <a:chExt cx="1503746" cy="2381112"/>
          </a:xfrm>
        </p:grpSpPr>
        <p:pic>
          <p:nvPicPr>
            <p:cNvPr id="6" name="Picture 5">
              <a:extLst>
                <a:ext uri="{FF2B5EF4-FFF2-40B4-BE49-F238E27FC236}">
                  <a16:creationId xmlns:a16="http://schemas.microsoft.com/office/drawing/2014/main" id="{03FCC931-04DB-45B8-B430-F24CC407A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16228" y="4622148"/>
              <a:ext cx="1850951" cy="1042703"/>
            </a:xfrm>
            <a:prstGeom prst="rect">
              <a:avLst/>
            </a:prstGeom>
          </p:spPr>
        </p:pic>
        <p:sp>
          <p:nvSpPr>
            <p:cNvPr id="10" name="Google Shape;717;p71">
              <a:extLst>
                <a:ext uri="{FF2B5EF4-FFF2-40B4-BE49-F238E27FC236}">
                  <a16:creationId xmlns:a16="http://schemas.microsoft.com/office/drawing/2014/main" id="{AD9B14AC-E756-4AFF-B36F-B66D1D73DF61}"/>
                </a:ext>
              </a:extLst>
            </p:cNvPr>
            <p:cNvSpPr txBox="1">
              <a:spLocks/>
            </p:cNvSpPr>
            <p:nvPr/>
          </p:nvSpPr>
          <p:spPr>
            <a:xfrm>
              <a:off x="2159309" y="4752450"/>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n</a:t>
              </a:r>
            </a:p>
          </p:txBody>
        </p:sp>
        <p:sp>
          <p:nvSpPr>
            <p:cNvPr id="14" name="Google Shape;717;p71">
              <a:extLst>
                <a:ext uri="{FF2B5EF4-FFF2-40B4-BE49-F238E27FC236}">
                  <a16:creationId xmlns:a16="http://schemas.microsoft.com/office/drawing/2014/main" id="{A3BA3F56-71F4-4F6F-AEF9-A5DB87725720}"/>
                </a:ext>
              </a:extLst>
            </p:cNvPr>
            <p:cNvSpPr txBox="1">
              <a:spLocks/>
            </p:cNvSpPr>
            <p:nvPr/>
          </p:nvSpPr>
          <p:spPr>
            <a:xfrm>
              <a:off x="2893066" y="3687863"/>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m</a:t>
              </a:r>
            </a:p>
          </p:txBody>
        </p:sp>
      </p:grpSp>
      <p:sp>
        <p:nvSpPr>
          <p:cNvPr id="15" name="Google Shape;717;p71">
            <a:extLst>
              <a:ext uri="{FF2B5EF4-FFF2-40B4-BE49-F238E27FC236}">
                <a16:creationId xmlns:a16="http://schemas.microsoft.com/office/drawing/2014/main" id="{F0C0F9B9-8492-4ECD-AB44-C4D28F030DBD}"/>
              </a:ext>
            </a:extLst>
          </p:cNvPr>
          <p:cNvSpPr txBox="1">
            <a:spLocks/>
          </p:cNvSpPr>
          <p:nvPr/>
        </p:nvSpPr>
        <p:spPr>
          <a:xfrm>
            <a:off x="1741581" y="3929433"/>
            <a:ext cx="1626721" cy="637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4 cm</a:t>
            </a:r>
          </a:p>
        </p:txBody>
      </p:sp>
      <p:pic>
        <p:nvPicPr>
          <p:cNvPr id="16" name="Picture 15">
            <a:extLst>
              <a:ext uri="{FF2B5EF4-FFF2-40B4-BE49-F238E27FC236}">
                <a16:creationId xmlns:a16="http://schemas.microsoft.com/office/drawing/2014/main" id="{E2FE5B69-9771-4837-8042-45238EA435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1325628" y="400837"/>
            <a:ext cx="1294424" cy="686676"/>
          </a:xfrm>
          <a:prstGeom prst="rect">
            <a:avLst/>
          </a:prstGeom>
        </p:spPr>
      </p:pic>
      <mc:AlternateContent xmlns:mc="http://schemas.openxmlformats.org/markup-compatibility/2006" xmlns:a14="http://schemas.microsoft.com/office/drawing/2010/main">
        <mc:Choice Requires="a14">
          <p:sp>
            <p:nvSpPr>
              <p:cNvPr id="18" name="Rectangle 2">
                <a:extLst>
                  <a:ext uri="{FF2B5EF4-FFF2-40B4-BE49-F238E27FC236}">
                    <a16:creationId xmlns:a16="http://schemas.microsoft.com/office/drawing/2014/main" id="{853F152C-5C72-4F3B-A1E0-C3F1CFFC628F}"/>
                  </a:ext>
                </a:extLst>
              </p:cNvPr>
              <p:cNvSpPr>
                <a:spLocks noChangeArrowheads="1"/>
              </p:cNvSpPr>
              <p:nvPr/>
            </p:nvSpPr>
            <p:spPr bwMode="auto">
              <a:xfrm>
                <a:off x="1928889" y="1157908"/>
                <a:ext cx="9105904" cy="30330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1219206">
                  <a:buClrTx/>
                  <a:buFontTx/>
                  <a:buChar char="•"/>
                </a:pPr>
                <a:r>
                  <a:rPr lang="vi-VN" altLang="vi-VN" sz="3467">
                    <a:latin typeface="+mj-lt"/>
                    <a:ea typeface="Times New Roman" panose="02020603050405020304" pitchFamily="18" charset="0"/>
                    <a:cs typeface="Times New Roman" panose="02020603050405020304" pitchFamily="18" charset="0"/>
                  </a:rPr>
                  <a:t>Tìm m,n.</a:t>
                </a:r>
                <a:endParaRPr lang="en-US" altLang="vi-VN" sz="3467">
                  <a:latin typeface="+mj-lt"/>
                  <a:ea typeface="Times New Roman" panose="02020603050405020304" pitchFamily="18" charset="0"/>
                </a:endParaRPr>
              </a:p>
              <a:p>
                <a:pPr algn="just" defTabSz="1219206">
                  <a:buClrTx/>
                  <a:buFontTx/>
                  <a:buChar char="•"/>
                </a:pPr>
                <a:r>
                  <a:rPr lang="vi-VN" altLang="vi-VN" sz="3467">
                    <a:latin typeface="+mj-lt"/>
                    <a:ea typeface="Times New Roman" panose="02020603050405020304" pitchFamily="18" charset="0"/>
                    <a:cs typeface="Times New Roman" panose="02020603050405020304" pitchFamily="18" charset="0"/>
                  </a:rPr>
                  <a:t>Nhận xét sự giống và khác nhau giữa hai hình Hình 4, Hình 5.</a:t>
                </a:r>
                <a:endParaRPr lang="en-US" altLang="vi-VN" sz="3467">
                  <a:latin typeface="+mj-lt"/>
                  <a:ea typeface="Times New Roman" panose="02020603050405020304" pitchFamily="18" charset="0"/>
                </a:endParaRPr>
              </a:p>
              <a:p>
                <a:pPr algn="just" defTabSz="1219206">
                  <a:buClrTx/>
                </a:pPr>
                <a:r>
                  <a:rPr lang="vi-VN" altLang="vi-VN" sz="3467">
                    <a:solidFill>
                      <a:srgbClr val="333333"/>
                    </a:solidFill>
                    <a:latin typeface="+mj-lt"/>
                    <a:ea typeface="Times New Roman" panose="02020603050405020304" pitchFamily="18" charset="0"/>
                  </a:rPr>
                  <a:t>Biết Hình 4 đồng dạng phong cảnh với Hình 3 theo tỉ lệ vị tự k =</a:t>
                </a:r>
                <a14:m>
                  <m:oMath xmlns:m="http://schemas.openxmlformats.org/officeDocument/2006/math">
                    <m:f>
                      <m:fPr>
                        <m:ctrlPr>
                          <a:rPr lang="vi-VN" altLang="vi-VN" sz="3467" i="1">
                            <a:solidFill>
                              <a:srgbClr val="333333"/>
                            </a:solidFill>
                            <a:latin typeface="Cambria Math" panose="02040503050406030204" pitchFamily="18" charset="0"/>
                          </a:rPr>
                        </m:ctrlPr>
                      </m:fPr>
                      <m:num>
                        <m:r>
                          <a:rPr lang="vi-VN" altLang="vi-VN" sz="3467" i="1">
                            <a:solidFill>
                              <a:srgbClr val="333333"/>
                            </a:solidFill>
                            <a:latin typeface="Cambria Math" panose="02040503050406030204" pitchFamily="18" charset="0"/>
                          </a:rPr>
                          <m:t>5</m:t>
                        </m:r>
                      </m:num>
                      <m:den>
                        <m:r>
                          <a:rPr lang="vi-VN" altLang="vi-VN" sz="3467" i="1">
                            <a:solidFill>
                              <a:srgbClr val="333333"/>
                            </a:solidFill>
                            <a:latin typeface="Cambria Math" panose="02040503050406030204" pitchFamily="18" charset="0"/>
                          </a:rPr>
                          <m:t>4</m:t>
                        </m:r>
                      </m:den>
                    </m:f>
                  </m:oMath>
                </a14:m>
                <a:r>
                  <a:rPr lang="vi-VN" altLang="vi-VN" sz="3467">
                    <a:solidFill>
                      <a:srgbClr val="333333"/>
                    </a:solidFill>
                    <a:latin typeface="+mj-lt"/>
                    <a:ea typeface="Times New Roman" panose="02020603050405020304" pitchFamily="18" charset="0"/>
                  </a:rPr>
                  <a:t> </a:t>
                </a:r>
                <a:endParaRPr lang="vi-VN" altLang="vi-VN" sz="3467">
                  <a:latin typeface="+mj-lt"/>
                </a:endParaRPr>
              </a:p>
            </p:txBody>
          </p:sp>
        </mc:Choice>
        <mc:Fallback xmlns="">
          <p:sp>
            <p:nvSpPr>
              <p:cNvPr id="18" name="Rectangle 2">
                <a:extLst>
                  <a:ext uri="{FF2B5EF4-FFF2-40B4-BE49-F238E27FC236}">
                    <a16:creationId xmlns:a16="http://schemas.microsoft.com/office/drawing/2014/main" id="{853F152C-5C72-4F3B-A1E0-C3F1CFFC628F}"/>
                  </a:ext>
                </a:extLst>
              </p:cNvPr>
              <p:cNvSpPr>
                <a:spLocks noRot="1" noChangeAspect="1" noMove="1" noResize="1" noEditPoints="1" noAdjustHandles="1" noChangeArrowheads="1" noChangeShapeType="1" noTextEdit="1"/>
              </p:cNvSpPr>
              <p:nvPr/>
            </p:nvSpPr>
            <p:spPr bwMode="auto">
              <a:xfrm>
                <a:off x="1928889" y="1157908"/>
                <a:ext cx="9105904" cy="3033010"/>
              </a:xfrm>
              <a:prstGeom prst="rect">
                <a:avLst/>
              </a:prstGeom>
              <a:blipFill>
                <a:blip r:embed="rId5"/>
                <a:stretch>
                  <a:fillRect l="-1539" t="-1811" r="-1606" b="-24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20" name="Rectangle 3">
            <a:extLst>
              <a:ext uri="{FF2B5EF4-FFF2-40B4-BE49-F238E27FC236}">
                <a16:creationId xmlns:a16="http://schemas.microsoft.com/office/drawing/2014/main" id="{9CDEDB11-4569-4648-B17A-A3C552164E5F}"/>
              </a:ext>
            </a:extLst>
          </p:cNvPr>
          <p:cNvSpPr>
            <a:spLocks noChangeArrowheads="1"/>
          </p:cNvSpPr>
          <p:nvPr/>
        </p:nvSpPr>
        <p:spPr bwMode="auto">
          <a:xfrm>
            <a:off x="1870558" y="2547359"/>
            <a:ext cx="246286" cy="50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89"/>
          </a:p>
        </p:txBody>
      </p:sp>
    </p:spTree>
    <p:extLst>
      <p:ext uri="{BB962C8B-B14F-4D97-AF65-F5344CB8AC3E}">
        <p14:creationId xmlns:p14="http://schemas.microsoft.com/office/powerpoint/2010/main" val="855404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17;p71">
            <a:extLst>
              <a:ext uri="{FF2B5EF4-FFF2-40B4-BE49-F238E27FC236}">
                <a16:creationId xmlns:a16="http://schemas.microsoft.com/office/drawing/2014/main" id="{C03A09B6-A787-4BA6-AC33-638B13AE090F}"/>
              </a:ext>
            </a:extLst>
          </p:cNvPr>
          <p:cNvSpPr txBox="1">
            <a:spLocks/>
          </p:cNvSpPr>
          <p:nvPr/>
        </p:nvSpPr>
        <p:spPr>
          <a:xfrm>
            <a:off x="1690158" y="6099420"/>
            <a:ext cx="1745053" cy="717257"/>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Hình 3</a:t>
            </a:r>
            <a:endParaRPr lang="vi-VN" sz="3733" dirty="0">
              <a:solidFill>
                <a:srgbClr val="0000CC"/>
              </a:solidFill>
              <a:latin typeface="+mj-lt"/>
            </a:endParaRPr>
          </a:p>
        </p:txBody>
      </p:sp>
      <p:pic>
        <p:nvPicPr>
          <p:cNvPr id="5" name="Picture 4">
            <a:extLst>
              <a:ext uri="{FF2B5EF4-FFF2-40B4-BE49-F238E27FC236}">
                <a16:creationId xmlns:a16="http://schemas.microsoft.com/office/drawing/2014/main" id="{88313290-7C9A-442F-89AE-962288E24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787267" y="4907390"/>
            <a:ext cx="1494368" cy="841828"/>
          </a:xfrm>
          <a:prstGeom prst="rect">
            <a:avLst/>
          </a:prstGeom>
        </p:spPr>
      </p:pic>
      <p:sp>
        <p:nvSpPr>
          <p:cNvPr id="8" name="Google Shape;717;p71">
            <a:extLst>
              <a:ext uri="{FF2B5EF4-FFF2-40B4-BE49-F238E27FC236}">
                <a16:creationId xmlns:a16="http://schemas.microsoft.com/office/drawing/2014/main" id="{F1BE461F-EB6A-422F-9644-ACE3CF3C49CE}"/>
              </a:ext>
            </a:extLst>
          </p:cNvPr>
          <p:cNvSpPr txBox="1">
            <a:spLocks/>
          </p:cNvSpPr>
          <p:nvPr/>
        </p:nvSpPr>
        <p:spPr>
          <a:xfrm>
            <a:off x="4416187" y="6122661"/>
            <a:ext cx="1745053" cy="694011"/>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Hình 4</a:t>
            </a:r>
          </a:p>
        </p:txBody>
      </p:sp>
      <p:sp>
        <p:nvSpPr>
          <p:cNvPr id="11" name="Google Shape;717;p71">
            <a:extLst>
              <a:ext uri="{FF2B5EF4-FFF2-40B4-BE49-F238E27FC236}">
                <a16:creationId xmlns:a16="http://schemas.microsoft.com/office/drawing/2014/main" id="{CD22E310-8E20-4EBE-8270-B8F5E3B97514}"/>
              </a:ext>
            </a:extLst>
          </p:cNvPr>
          <p:cNvSpPr txBox="1">
            <a:spLocks/>
          </p:cNvSpPr>
          <p:nvPr/>
        </p:nvSpPr>
        <p:spPr>
          <a:xfrm>
            <a:off x="2781789" y="4806901"/>
            <a:ext cx="1557743" cy="66917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6 cm</a:t>
            </a:r>
          </a:p>
        </p:txBody>
      </p:sp>
      <p:grpSp>
        <p:nvGrpSpPr>
          <p:cNvPr id="21" name="Group 20">
            <a:extLst>
              <a:ext uri="{FF2B5EF4-FFF2-40B4-BE49-F238E27FC236}">
                <a16:creationId xmlns:a16="http://schemas.microsoft.com/office/drawing/2014/main" id="{4BF683DC-9F54-430D-B9FB-F16A4284748A}"/>
              </a:ext>
            </a:extLst>
          </p:cNvPr>
          <p:cNvGrpSpPr/>
          <p:nvPr/>
        </p:nvGrpSpPr>
        <p:grpSpPr>
          <a:xfrm>
            <a:off x="8130021" y="3902189"/>
            <a:ext cx="4061979" cy="2852491"/>
            <a:chOff x="6097516" y="2926642"/>
            <a:chExt cx="3046484" cy="2139368"/>
          </a:xfrm>
        </p:grpSpPr>
        <p:pic>
          <p:nvPicPr>
            <p:cNvPr id="7" name="Picture 6">
              <a:extLst>
                <a:ext uri="{FF2B5EF4-FFF2-40B4-BE49-F238E27FC236}">
                  <a16:creationId xmlns:a16="http://schemas.microsoft.com/office/drawing/2014/main" id="{28B31535-D2BB-4354-A6BF-5C3A1D9FF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516" y="3408692"/>
              <a:ext cx="1850951" cy="1042703"/>
            </a:xfrm>
            <a:prstGeom prst="rect">
              <a:avLst/>
            </a:prstGeom>
          </p:spPr>
        </p:pic>
        <p:sp>
          <p:nvSpPr>
            <p:cNvPr id="9" name="Google Shape;717;p71">
              <a:extLst>
                <a:ext uri="{FF2B5EF4-FFF2-40B4-BE49-F238E27FC236}">
                  <a16:creationId xmlns:a16="http://schemas.microsoft.com/office/drawing/2014/main" id="{9130E0C5-46A9-4769-8FF0-A44E6A81B976}"/>
                </a:ext>
              </a:extLst>
            </p:cNvPr>
            <p:cNvSpPr txBox="1">
              <a:spLocks/>
            </p:cNvSpPr>
            <p:nvPr/>
          </p:nvSpPr>
          <p:spPr>
            <a:xfrm>
              <a:off x="6362870" y="4499008"/>
              <a:ext cx="1308790" cy="567002"/>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buNone/>
              </a:pPr>
              <a:r>
                <a:rPr lang="vi-VN" sz="3733" dirty="0">
                  <a:solidFill>
                    <a:srgbClr val="0000CC"/>
                  </a:solidFill>
                  <a:latin typeface="+mj-lt"/>
                </a:rPr>
                <a:t>Hình 5</a:t>
              </a:r>
            </a:p>
          </p:txBody>
        </p:sp>
        <p:sp>
          <p:nvSpPr>
            <p:cNvPr id="12" name="Google Shape;717;p71">
              <a:extLst>
                <a:ext uri="{FF2B5EF4-FFF2-40B4-BE49-F238E27FC236}">
                  <a16:creationId xmlns:a16="http://schemas.microsoft.com/office/drawing/2014/main" id="{62CC7388-EAA5-478E-B33B-D1E6DE078CB7}"/>
                </a:ext>
              </a:extLst>
            </p:cNvPr>
            <p:cNvSpPr txBox="1">
              <a:spLocks/>
            </p:cNvSpPr>
            <p:nvPr/>
          </p:nvSpPr>
          <p:spPr>
            <a:xfrm>
              <a:off x="7375030" y="3631983"/>
              <a:ext cx="1768970" cy="33558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5cm</a:t>
              </a:r>
              <a:endParaRPr lang="vi-VN" sz="3733" dirty="0">
                <a:solidFill>
                  <a:srgbClr val="0000CC"/>
                </a:solidFill>
                <a:latin typeface="+mj-lt"/>
              </a:endParaRPr>
            </a:p>
          </p:txBody>
        </p:sp>
        <p:sp>
          <p:nvSpPr>
            <p:cNvPr id="13" name="Google Shape;717;p71">
              <a:extLst>
                <a:ext uri="{FF2B5EF4-FFF2-40B4-BE49-F238E27FC236}">
                  <a16:creationId xmlns:a16="http://schemas.microsoft.com/office/drawing/2014/main" id="{C775C7D5-723F-4E5E-9379-BD5F91236E0C}"/>
                </a:ext>
              </a:extLst>
            </p:cNvPr>
            <p:cNvSpPr txBox="1">
              <a:spLocks/>
            </p:cNvSpPr>
            <p:nvPr/>
          </p:nvSpPr>
          <p:spPr>
            <a:xfrm>
              <a:off x="6142783" y="2926642"/>
              <a:ext cx="2377904" cy="105642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a:solidFill>
                    <a:srgbClr val="0000CC"/>
                  </a:solidFill>
                  <a:latin typeface="+mj-lt"/>
                </a:rPr>
                <a:t>7,5cm</a:t>
              </a:r>
              <a:endParaRPr lang="vi-VN" sz="3733" dirty="0">
                <a:solidFill>
                  <a:srgbClr val="0000CC"/>
                </a:solidFill>
                <a:latin typeface="+mj-lt"/>
              </a:endParaRPr>
            </a:p>
          </p:txBody>
        </p:sp>
      </p:grpSp>
      <p:grpSp>
        <p:nvGrpSpPr>
          <p:cNvPr id="22" name="Group 21">
            <a:extLst>
              <a:ext uri="{FF2B5EF4-FFF2-40B4-BE49-F238E27FC236}">
                <a16:creationId xmlns:a16="http://schemas.microsoft.com/office/drawing/2014/main" id="{C5F8257A-E225-4268-A803-142A26006D89}"/>
              </a:ext>
            </a:extLst>
          </p:cNvPr>
          <p:cNvGrpSpPr/>
          <p:nvPr/>
        </p:nvGrpSpPr>
        <p:grpSpPr>
          <a:xfrm>
            <a:off x="5544788" y="3202005"/>
            <a:ext cx="2004995" cy="3174816"/>
            <a:chOff x="2159309" y="3687863"/>
            <a:chExt cx="1503746" cy="2381112"/>
          </a:xfrm>
        </p:grpSpPr>
        <p:pic>
          <p:nvPicPr>
            <p:cNvPr id="6" name="Picture 5">
              <a:extLst>
                <a:ext uri="{FF2B5EF4-FFF2-40B4-BE49-F238E27FC236}">
                  <a16:creationId xmlns:a16="http://schemas.microsoft.com/office/drawing/2014/main" id="{03FCC931-04DB-45B8-B430-F24CC407A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216228" y="4622148"/>
              <a:ext cx="1850951" cy="1042703"/>
            </a:xfrm>
            <a:prstGeom prst="rect">
              <a:avLst/>
            </a:prstGeom>
          </p:spPr>
        </p:pic>
        <p:sp>
          <p:nvSpPr>
            <p:cNvPr id="10" name="Google Shape;717;p71">
              <a:extLst>
                <a:ext uri="{FF2B5EF4-FFF2-40B4-BE49-F238E27FC236}">
                  <a16:creationId xmlns:a16="http://schemas.microsoft.com/office/drawing/2014/main" id="{AD9B14AC-E756-4AFF-B36F-B66D1D73DF61}"/>
                </a:ext>
              </a:extLst>
            </p:cNvPr>
            <p:cNvSpPr txBox="1">
              <a:spLocks/>
            </p:cNvSpPr>
            <p:nvPr/>
          </p:nvSpPr>
          <p:spPr>
            <a:xfrm>
              <a:off x="2159309" y="4752450"/>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n</a:t>
              </a:r>
            </a:p>
          </p:txBody>
        </p:sp>
        <p:sp>
          <p:nvSpPr>
            <p:cNvPr id="14" name="Google Shape;717;p71">
              <a:extLst>
                <a:ext uri="{FF2B5EF4-FFF2-40B4-BE49-F238E27FC236}">
                  <a16:creationId xmlns:a16="http://schemas.microsoft.com/office/drawing/2014/main" id="{A3BA3F56-71F4-4F6F-AEF9-A5DB87725720}"/>
                </a:ext>
              </a:extLst>
            </p:cNvPr>
            <p:cNvSpPr txBox="1">
              <a:spLocks/>
            </p:cNvSpPr>
            <p:nvPr/>
          </p:nvSpPr>
          <p:spPr>
            <a:xfrm>
              <a:off x="2893066" y="3687863"/>
              <a:ext cx="585749" cy="34814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m</a:t>
              </a:r>
            </a:p>
          </p:txBody>
        </p:sp>
      </p:grpSp>
      <p:sp>
        <p:nvSpPr>
          <p:cNvPr id="15" name="Google Shape;717;p71">
            <a:extLst>
              <a:ext uri="{FF2B5EF4-FFF2-40B4-BE49-F238E27FC236}">
                <a16:creationId xmlns:a16="http://schemas.microsoft.com/office/drawing/2014/main" id="{F0C0F9B9-8492-4ECD-AB44-C4D28F030DBD}"/>
              </a:ext>
            </a:extLst>
          </p:cNvPr>
          <p:cNvSpPr txBox="1">
            <a:spLocks/>
          </p:cNvSpPr>
          <p:nvPr/>
        </p:nvSpPr>
        <p:spPr>
          <a:xfrm>
            <a:off x="1741581" y="3929433"/>
            <a:ext cx="1626721" cy="6374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lgn="ctr">
              <a:spcAft>
                <a:spcPts val="2133"/>
              </a:spcAft>
              <a:buNone/>
            </a:pPr>
            <a:r>
              <a:rPr lang="vi-VN" sz="3733" dirty="0">
                <a:solidFill>
                  <a:srgbClr val="0000CC"/>
                </a:solidFill>
                <a:latin typeface="+mj-lt"/>
              </a:rPr>
              <a:t>4 cm</a:t>
            </a:r>
          </a:p>
        </p:txBody>
      </p:sp>
      <p:pic>
        <p:nvPicPr>
          <p:cNvPr id="16" name="Picture 15">
            <a:extLst>
              <a:ext uri="{FF2B5EF4-FFF2-40B4-BE49-F238E27FC236}">
                <a16:creationId xmlns:a16="http://schemas.microsoft.com/office/drawing/2014/main" id="{E2FE5B69-9771-4837-8042-45238EA4358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1325628" y="400837"/>
            <a:ext cx="1294424" cy="686676"/>
          </a:xfrm>
          <a:prstGeom prst="rect">
            <a:avLst/>
          </a:prstGeom>
        </p:spPr>
      </p:pic>
      <p:sp>
        <p:nvSpPr>
          <p:cNvPr id="20" name="Rectangle 3">
            <a:extLst>
              <a:ext uri="{FF2B5EF4-FFF2-40B4-BE49-F238E27FC236}">
                <a16:creationId xmlns:a16="http://schemas.microsoft.com/office/drawing/2014/main" id="{9CDEDB11-4569-4648-B17A-A3C552164E5F}"/>
              </a:ext>
            </a:extLst>
          </p:cNvPr>
          <p:cNvSpPr>
            <a:spLocks noChangeArrowheads="1"/>
          </p:cNvSpPr>
          <p:nvPr/>
        </p:nvSpPr>
        <p:spPr bwMode="auto">
          <a:xfrm>
            <a:off x="1870558" y="2547359"/>
            <a:ext cx="246286" cy="50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vi-VN" sz="2489"/>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240C2A-06C0-42FA-86B7-4C31F3CAA513}"/>
                  </a:ext>
                </a:extLst>
              </p:cNvPr>
              <p:cNvSpPr txBox="1"/>
              <p:nvPr/>
            </p:nvSpPr>
            <p:spPr>
              <a:xfrm>
                <a:off x="2955015" y="557942"/>
                <a:ext cx="7914468" cy="928203"/>
              </a:xfrm>
              <a:prstGeom prst="rect">
                <a:avLst/>
              </a:prstGeom>
              <a:noFill/>
            </p:spPr>
            <p:txBody>
              <a:bodyPr wrap="square" rtlCol="0">
                <a:spAutoFit/>
              </a:bodyPr>
              <a:lstStyle/>
              <a:p>
                <a:r>
                  <a:rPr lang="vi-VN" sz="3733">
                    <a:solidFill>
                      <a:srgbClr val="0000CC"/>
                    </a:solidFill>
                    <a:latin typeface="+mj-lt"/>
                  </a:rPr>
                  <a:t>m= </a:t>
                </a:r>
                <a14:m>
                  <m:oMath xmlns:m="http://schemas.openxmlformats.org/officeDocument/2006/math">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5</m:t>
                        </m:r>
                      </m:num>
                      <m:den>
                        <m:r>
                          <a:rPr lang="vi-VN" sz="3733" i="1">
                            <a:solidFill>
                              <a:srgbClr val="0000CC"/>
                            </a:solidFill>
                            <a:latin typeface="Cambria Math" panose="02040503050406030204" pitchFamily="18" charset="0"/>
                          </a:rPr>
                          <m:t>4</m:t>
                        </m:r>
                      </m:den>
                    </m:f>
                    <m:r>
                      <a:rPr lang="vi-VN" sz="3733" i="1">
                        <a:solidFill>
                          <a:srgbClr val="0000CC"/>
                        </a:solidFill>
                        <a:latin typeface="Cambria Math" panose="02040503050406030204" pitchFamily="18" charset="0"/>
                      </a:rPr>
                      <m:t>.4</m:t>
                    </m:r>
                  </m:oMath>
                </a14:m>
                <a:r>
                  <a:rPr lang="vi-VN" sz="3733">
                    <a:solidFill>
                      <a:srgbClr val="0000CC"/>
                    </a:solidFill>
                    <a:latin typeface="+mj-lt"/>
                  </a:rPr>
                  <a:t>= 5cm;    n = </a:t>
                </a:r>
                <a14:m>
                  <m:oMath xmlns:m="http://schemas.openxmlformats.org/officeDocument/2006/math">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5</m:t>
                        </m:r>
                      </m:num>
                      <m:den>
                        <m:r>
                          <a:rPr lang="vi-VN" sz="3733" i="1">
                            <a:solidFill>
                              <a:srgbClr val="0000CC"/>
                            </a:solidFill>
                            <a:latin typeface="Cambria Math" panose="02040503050406030204" pitchFamily="18" charset="0"/>
                          </a:rPr>
                          <m:t>4</m:t>
                        </m:r>
                      </m:den>
                    </m:f>
                  </m:oMath>
                </a14:m>
                <a:r>
                  <a:rPr lang="vi-VN" sz="3733">
                    <a:solidFill>
                      <a:srgbClr val="0000CC"/>
                    </a:solidFill>
                    <a:latin typeface="+mj-lt"/>
                  </a:rPr>
                  <a:t>. 6= 7,5cm</a:t>
                </a:r>
              </a:p>
            </p:txBody>
          </p:sp>
        </mc:Choice>
        <mc:Fallback xmlns="">
          <p:sp>
            <p:nvSpPr>
              <p:cNvPr id="28" name="TextBox 27">
                <a:extLst>
                  <a:ext uri="{FF2B5EF4-FFF2-40B4-BE49-F238E27FC236}">
                    <a16:creationId xmlns:a16="http://schemas.microsoft.com/office/drawing/2014/main" id="{A6240C2A-06C0-42FA-86B7-4C31F3CAA513}"/>
                  </a:ext>
                </a:extLst>
              </p:cNvPr>
              <p:cNvSpPr txBox="1">
                <a:spLocks noRot="1" noChangeAspect="1" noMove="1" noResize="1" noEditPoints="1" noAdjustHandles="1" noChangeArrowheads="1" noChangeShapeType="1" noTextEdit="1"/>
              </p:cNvSpPr>
              <p:nvPr/>
            </p:nvSpPr>
            <p:spPr>
              <a:xfrm>
                <a:off x="2955015" y="557942"/>
                <a:ext cx="7914468" cy="928203"/>
              </a:xfrm>
              <a:prstGeom prst="rect">
                <a:avLst/>
              </a:prstGeom>
              <a:blipFill>
                <a:blip r:embed="rId5"/>
                <a:stretch>
                  <a:fillRect l="-2542" b="-11842"/>
                </a:stretch>
              </a:blipFill>
            </p:spPr>
            <p:txBody>
              <a:bodyPr/>
              <a:lstStyle/>
              <a:p>
                <a:r>
                  <a:rPr lang="vi-VN">
                    <a:noFill/>
                  </a:rPr>
                  <a:t> </a:t>
                </a:r>
              </a:p>
            </p:txBody>
          </p:sp>
        </mc:Fallback>
      </mc:AlternateContent>
      <p:sp>
        <p:nvSpPr>
          <p:cNvPr id="30" name="Rectangle 29">
            <a:extLst>
              <a:ext uri="{FF2B5EF4-FFF2-40B4-BE49-F238E27FC236}">
                <a16:creationId xmlns:a16="http://schemas.microsoft.com/office/drawing/2014/main" id="{20488CF6-B563-4622-98AC-5F67EF2E3DBD}"/>
              </a:ext>
            </a:extLst>
          </p:cNvPr>
          <p:cNvSpPr/>
          <p:nvPr/>
        </p:nvSpPr>
        <p:spPr>
          <a:xfrm>
            <a:off x="2683804" y="1611997"/>
            <a:ext cx="8392320"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Hình 5 kích thước giống y hệt Hình 4 nhưng bị nằm ngang</a:t>
            </a:r>
            <a:endParaRPr lang="vi-VN" sz="3733">
              <a:solidFill>
                <a:srgbClr val="0000CC"/>
              </a:solidFill>
            </a:endParaRPr>
          </a:p>
        </p:txBody>
      </p:sp>
    </p:spTree>
    <p:extLst>
      <p:ext uri="{BB962C8B-B14F-4D97-AF65-F5344CB8AC3E}">
        <p14:creationId xmlns:p14="http://schemas.microsoft.com/office/powerpoint/2010/main" val="17695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9"/>
          <p:cNvSpPr txBox="1">
            <a:spLocks noGrp="1"/>
          </p:cNvSpPr>
          <p:nvPr>
            <p:ph type="title" idx="8"/>
          </p:nvPr>
        </p:nvSpPr>
        <p:spPr>
          <a:xfrm>
            <a:off x="1336433" y="948241"/>
            <a:ext cx="3205200" cy="763600"/>
          </a:xfrm>
          <a:prstGeom prst="rect">
            <a:avLst/>
          </a:prstGeom>
        </p:spPr>
        <p:txBody>
          <a:bodyPr spcFirstLastPara="1" wrap="square" lIns="121900" tIns="121900" rIns="121900" bIns="121900" anchor="t" anchorCtr="0">
            <a:noAutofit/>
          </a:bodyPr>
          <a:lstStyle/>
          <a:p>
            <a:r>
              <a:rPr lang="vi-VN" dirty="0"/>
              <a:t>Mục lục!</a:t>
            </a:r>
            <a:endParaRPr dirty="0"/>
          </a:p>
        </p:txBody>
      </p:sp>
      <p:sp>
        <p:nvSpPr>
          <p:cNvPr id="327" name="Google Shape;327;p49"/>
          <p:cNvSpPr/>
          <p:nvPr/>
        </p:nvSpPr>
        <p:spPr>
          <a:xfrm>
            <a:off x="10186104" y="948233"/>
            <a:ext cx="899817" cy="651232"/>
          </a:xfrm>
          <a:custGeom>
            <a:avLst/>
            <a:gdLst/>
            <a:ahLst/>
            <a:cxnLst/>
            <a:rect l="l" t="t" r="r" b="b"/>
            <a:pathLst>
              <a:path w="35347" h="25582" extrusionOk="0">
                <a:moveTo>
                  <a:pt x="32086" y="1331"/>
                </a:moveTo>
                <a:cubicBezTo>
                  <a:pt x="32060" y="1725"/>
                  <a:pt x="32014" y="2116"/>
                  <a:pt x="31884" y="2511"/>
                </a:cubicBezTo>
                <a:cubicBezTo>
                  <a:pt x="31710" y="3037"/>
                  <a:pt x="31422" y="3448"/>
                  <a:pt x="31140" y="3873"/>
                </a:cubicBezTo>
                <a:lnTo>
                  <a:pt x="31140" y="3875"/>
                </a:lnTo>
                <a:cubicBezTo>
                  <a:pt x="31045" y="3802"/>
                  <a:pt x="30957" y="3717"/>
                  <a:pt x="30879" y="3626"/>
                </a:cubicBezTo>
                <a:cubicBezTo>
                  <a:pt x="30960" y="3537"/>
                  <a:pt x="31004" y="3420"/>
                  <a:pt x="31004" y="3300"/>
                </a:cubicBezTo>
                <a:cubicBezTo>
                  <a:pt x="31012" y="2456"/>
                  <a:pt x="31170" y="1364"/>
                  <a:pt x="32086" y="1331"/>
                </a:cubicBezTo>
                <a:close/>
                <a:moveTo>
                  <a:pt x="33448" y="2151"/>
                </a:moveTo>
                <a:lnTo>
                  <a:pt x="33448" y="2151"/>
                </a:lnTo>
                <a:cubicBezTo>
                  <a:pt x="33674" y="2664"/>
                  <a:pt x="33586" y="3318"/>
                  <a:pt x="33167" y="3795"/>
                </a:cubicBezTo>
                <a:cubicBezTo>
                  <a:pt x="33046" y="3933"/>
                  <a:pt x="32896" y="4044"/>
                  <a:pt x="32729" y="4118"/>
                </a:cubicBezTo>
                <a:cubicBezTo>
                  <a:pt x="33098" y="3528"/>
                  <a:pt x="33326" y="2819"/>
                  <a:pt x="33448" y="2151"/>
                </a:cubicBezTo>
                <a:close/>
                <a:moveTo>
                  <a:pt x="32524" y="1387"/>
                </a:moveTo>
                <a:cubicBezTo>
                  <a:pt x="32540" y="1390"/>
                  <a:pt x="32555" y="1392"/>
                  <a:pt x="32571" y="1397"/>
                </a:cubicBezTo>
                <a:cubicBezTo>
                  <a:pt x="32884" y="1486"/>
                  <a:pt x="33123" y="1661"/>
                  <a:pt x="33289" y="1878"/>
                </a:cubicBezTo>
                <a:cubicBezTo>
                  <a:pt x="33081" y="2445"/>
                  <a:pt x="32804" y="2943"/>
                  <a:pt x="32503" y="3432"/>
                </a:cubicBezTo>
                <a:cubicBezTo>
                  <a:pt x="32416" y="3432"/>
                  <a:pt x="32336" y="3480"/>
                  <a:pt x="32295" y="3557"/>
                </a:cubicBezTo>
                <a:cubicBezTo>
                  <a:pt x="32169" y="3777"/>
                  <a:pt x="32049" y="4000"/>
                  <a:pt x="31925" y="4221"/>
                </a:cubicBezTo>
                <a:cubicBezTo>
                  <a:pt x="31817" y="4204"/>
                  <a:pt x="31712" y="4175"/>
                  <a:pt x="31611" y="4138"/>
                </a:cubicBezTo>
                <a:cubicBezTo>
                  <a:pt x="32171" y="3413"/>
                  <a:pt x="32513" y="2340"/>
                  <a:pt x="32524" y="1387"/>
                </a:cubicBezTo>
                <a:close/>
                <a:moveTo>
                  <a:pt x="9407" y="5159"/>
                </a:moveTo>
                <a:cubicBezTo>
                  <a:pt x="10187" y="6580"/>
                  <a:pt x="10603" y="7882"/>
                  <a:pt x="10645" y="9398"/>
                </a:cubicBezTo>
                <a:cubicBezTo>
                  <a:pt x="10279" y="9775"/>
                  <a:pt x="9939" y="10175"/>
                  <a:pt x="9627" y="10596"/>
                </a:cubicBezTo>
                <a:lnTo>
                  <a:pt x="9626" y="10596"/>
                </a:lnTo>
                <a:cubicBezTo>
                  <a:pt x="9570" y="10548"/>
                  <a:pt x="9511" y="10506"/>
                  <a:pt x="9457" y="10455"/>
                </a:cubicBezTo>
                <a:cubicBezTo>
                  <a:pt x="8958" y="9988"/>
                  <a:pt x="8631" y="9478"/>
                  <a:pt x="8445" y="8950"/>
                </a:cubicBezTo>
                <a:cubicBezTo>
                  <a:pt x="8239" y="7563"/>
                  <a:pt x="8522" y="6110"/>
                  <a:pt x="9407" y="5159"/>
                </a:cubicBezTo>
                <a:close/>
                <a:moveTo>
                  <a:pt x="14031" y="4662"/>
                </a:moveTo>
                <a:lnTo>
                  <a:pt x="14031" y="4662"/>
                </a:lnTo>
                <a:cubicBezTo>
                  <a:pt x="15409" y="5488"/>
                  <a:pt x="16195" y="7133"/>
                  <a:pt x="15661" y="8877"/>
                </a:cubicBezTo>
                <a:lnTo>
                  <a:pt x="15659" y="8877"/>
                </a:lnTo>
                <a:cubicBezTo>
                  <a:pt x="15430" y="9624"/>
                  <a:pt x="15018" y="10217"/>
                  <a:pt x="14503" y="10657"/>
                </a:cubicBezTo>
                <a:cubicBezTo>
                  <a:pt x="15162" y="8733"/>
                  <a:pt x="15142" y="6226"/>
                  <a:pt x="14031" y="4662"/>
                </a:cubicBezTo>
                <a:close/>
                <a:moveTo>
                  <a:pt x="12255" y="4111"/>
                </a:moveTo>
                <a:lnTo>
                  <a:pt x="12255" y="4111"/>
                </a:lnTo>
                <a:cubicBezTo>
                  <a:pt x="12734" y="4141"/>
                  <a:pt x="13204" y="4257"/>
                  <a:pt x="13641" y="4456"/>
                </a:cubicBezTo>
                <a:cubicBezTo>
                  <a:pt x="13946" y="5706"/>
                  <a:pt x="14445" y="6784"/>
                  <a:pt x="14438" y="8128"/>
                </a:cubicBezTo>
                <a:cubicBezTo>
                  <a:pt x="14433" y="9221"/>
                  <a:pt x="14153" y="10170"/>
                  <a:pt x="13778" y="11136"/>
                </a:cubicBezTo>
                <a:lnTo>
                  <a:pt x="13777" y="11136"/>
                </a:lnTo>
                <a:cubicBezTo>
                  <a:pt x="13579" y="11237"/>
                  <a:pt x="13371" y="11320"/>
                  <a:pt x="13158" y="11383"/>
                </a:cubicBezTo>
                <a:cubicBezTo>
                  <a:pt x="13508" y="10596"/>
                  <a:pt x="13480" y="9389"/>
                  <a:pt x="13480" y="8738"/>
                </a:cubicBezTo>
                <a:cubicBezTo>
                  <a:pt x="13481" y="7105"/>
                  <a:pt x="13101" y="5512"/>
                  <a:pt x="12255" y="4111"/>
                </a:cubicBezTo>
                <a:close/>
                <a:moveTo>
                  <a:pt x="10574" y="4370"/>
                </a:moveTo>
                <a:cubicBezTo>
                  <a:pt x="11032" y="5394"/>
                  <a:pt x="11434" y="6425"/>
                  <a:pt x="11654" y="7535"/>
                </a:cubicBezTo>
                <a:cubicBezTo>
                  <a:pt x="11731" y="7917"/>
                  <a:pt x="12221" y="10964"/>
                  <a:pt x="11674" y="11503"/>
                </a:cubicBezTo>
                <a:cubicBezTo>
                  <a:pt x="11256" y="11451"/>
                  <a:pt x="10850" y="11331"/>
                  <a:pt x="10471" y="11147"/>
                </a:cubicBezTo>
                <a:cubicBezTo>
                  <a:pt x="10513" y="11076"/>
                  <a:pt x="10551" y="11003"/>
                  <a:pt x="10593" y="10933"/>
                </a:cubicBezTo>
                <a:cubicBezTo>
                  <a:pt x="10613" y="10979"/>
                  <a:pt x="10666" y="11005"/>
                  <a:pt x="10718" y="11005"/>
                </a:cubicBezTo>
                <a:cubicBezTo>
                  <a:pt x="10776" y="11005"/>
                  <a:pt x="10833" y="10974"/>
                  <a:pt x="10849" y="10909"/>
                </a:cubicBezTo>
                <a:cubicBezTo>
                  <a:pt x="10901" y="10692"/>
                  <a:pt x="10939" y="10473"/>
                  <a:pt x="10966" y="10253"/>
                </a:cubicBezTo>
                <a:cubicBezTo>
                  <a:pt x="11086" y="10020"/>
                  <a:pt x="11201" y="9789"/>
                  <a:pt x="11304" y="9554"/>
                </a:cubicBezTo>
                <a:cubicBezTo>
                  <a:pt x="11399" y="9337"/>
                  <a:pt x="11239" y="9113"/>
                  <a:pt x="11045" y="9113"/>
                </a:cubicBezTo>
                <a:cubicBezTo>
                  <a:pt x="11035" y="9113"/>
                  <a:pt x="11025" y="9113"/>
                  <a:pt x="11016" y="9115"/>
                </a:cubicBezTo>
                <a:cubicBezTo>
                  <a:pt x="10959" y="7642"/>
                  <a:pt x="10449" y="6136"/>
                  <a:pt x="9532" y="5039"/>
                </a:cubicBezTo>
                <a:cubicBezTo>
                  <a:pt x="9833" y="4751"/>
                  <a:pt x="10187" y="4523"/>
                  <a:pt x="10574" y="4370"/>
                </a:cubicBezTo>
                <a:close/>
                <a:moveTo>
                  <a:pt x="12017" y="4105"/>
                </a:moveTo>
                <a:cubicBezTo>
                  <a:pt x="12017" y="4115"/>
                  <a:pt x="12020" y="4125"/>
                  <a:pt x="12023" y="4134"/>
                </a:cubicBezTo>
                <a:cubicBezTo>
                  <a:pt x="12459" y="5230"/>
                  <a:pt x="12828" y="6325"/>
                  <a:pt x="12963" y="7502"/>
                </a:cubicBezTo>
                <a:cubicBezTo>
                  <a:pt x="13008" y="7897"/>
                  <a:pt x="13034" y="10935"/>
                  <a:pt x="12588" y="11499"/>
                </a:cubicBezTo>
                <a:lnTo>
                  <a:pt x="12586" y="11499"/>
                </a:lnTo>
                <a:cubicBezTo>
                  <a:pt x="12468" y="11513"/>
                  <a:pt x="12349" y="11524"/>
                  <a:pt x="12230" y="11527"/>
                </a:cubicBezTo>
                <a:cubicBezTo>
                  <a:pt x="12489" y="10895"/>
                  <a:pt x="12334" y="9818"/>
                  <a:pt x="12313" y="9394"/>
                </a:cubicBezTo>
                <a:cubicBezTo>
                  <a:pt x="12224" y="7606"/>
                  <a:pt x="11756" y="5824"/>
                  <a:pt x="10864" y="4269"/>
                </a:cubicBezTo>
                <a:cubicBezTo>
                  <a:pt x="11115" y="4193"/>
                  <a:pt x="11375" y="4142"/>
                  <a:pt x="11637" y="4117"/>
                </a:cubicBezTo>
                <a:cubicBezTo>
                  <a:pt x="11766" y="4105"/>
                  <a:pt x="11891" y="4105"/>
                  <a:pt x="12017" y="4105"/>
                </a:cubicBezTo>
                <a:close/>
                <a:moveTo>
                  <a:pt x="25741" y="16319"/>
                </a:moveTo>
                <a:cubicBezTo>
                  <a:pt x="26033" y="16319"/>
                  <a:pt x="26325" y="16353"/>
                  <a:pt x="26608" y="16425"/>
                </a:cubicBezTo>
                <a:cubicBezTo>
                  <a:pt x="26757" y="16463"/>
                  <a:pt x="26903" y="16513"/>
                  <a:pt x="27044" y="16574"/>
                </a:cubicBezTo>
                <a:cubicBezTo>
                  <a:pt x="28124" y="17916"/>
                  <a:pt x="26413" y="20133"/>
                  <a:pt x="25036" y="20799"/>
                </a:cubicBezTo>
                <a:cubicBezTo>
                  <a:pt x="24616" y="21002"/>
                  <a:pt x="24156" y="21111"/>
                  <a:pt x="23701" y="21111"/>
                </a:cubicBezTo>
                <a:cubicBezTo>
                  <a:pt x="23171" y="21111"/>
                  <a:pt x="22648" y="20963"/>
                  <a:pt x="22200" y="20645"/>
                </a:cubicBezTo>
                <a:cubicBezTo>
                  <a:pt x="21851" y="20398"/>
                  <a:pt x="21618" y="20077"/>
                  <a:pt x="21492" y="19731"/>
                </a:cubicBezTo>
                <a:cubicBezTo>
                  <a:pt x="21476" y="19396"/>
                  <a:pt x="21503" y="19061"/>
                  <a:pt x="21572" y="18733"/>
                </a:cubicBezTo>
                <a:cubicBezTo>
                  <a:pt x="21617" y="18728"/>
                  <a:pt x="21662" y="18715"/>
                  <a:pt x="21702" y="18694"/>
                </a:cubicBezTo>
                <a:cubicBezTo>
                  <a:pt x="22164" y="18440"/>
                  <a:pt x="22446" y="18033"/>
                  <a:pt x="22768" y="17649"/>
                </a:cubicBezTo>
                <a:cubicBezTo>
                  <a:pt x="23416" y="18221"/>
                  <a:pt x="24064" y="18791"/>
                  <a:pt x="24704" y="19359"/>
                </a:cubicBezTo>
                <a:cubicBezTo>
                  <a:pt x="24857" y="19496"/>
                  <a:pt x="25027" y="19554"/>
                  <a:pt x="25190" y="19554"/>
                </a:cubicBezTo>
                <a:cubicBezTo>
                  <a:pt x="25767" y="19554"/>
                  <a:pt x="26268" y="18836"/>
                  <a:pt x="25734" y="18328"/>
                </a:cubicBezTo>
                <a:cubicBezTo>
                  <a:pt x="25166" y="17789"/>
                  <a:pt x="24597" y="17246"/>
                  <a:pt x="24027" y="16699"/>
                </a:cubicBezTo>
                <a:cubicBezTo>
                  <a:pt x="24563" y="16456"/>
                  <a:pt x="25153" y="16319"/>
                  <a:pt x="25741" y="16319"/>
                </a:cubicBezTo>
                <a:close/>
                <a:moveTo>
                  <a:pt x="27895" y="17098"/>
                </a:moveTo>
                <a:cubicBezTo>
                  <a:pt x="28227" y="17383"/>
                  <a:pt x="28508" y="17724"/>
                  <a:pt x="28723" y="18106"/>
                </a:cubicBezTo>
                <a:cubicBezTo>
                  <a:pt x="28458" y="19552"/>
                  <a:pt x="27924" y="20816"/>
                  <a:pt x="26655" y="21718"/>
                </a:cubicBezTo>
                <a:cubicBezTo>
                  <a:pt x="25884" y="22266"/>
                  <a:pt x="25025" y="22582"/>
                  <a:pt x="24076" y="22639"/>
                </a:cubicBezTo>
                <a:cubicBezTo>
                  <a:pt x="24017" y="22642"/>
                  <a:pt x="23950" y="22644"/>
                  <a:pt x="23875" y="22644"/>
                </a:cubicBezTo>
                <a:cubicBezTo>
                  <a:pt x="23571" y="22644"/>
                  <a:pt x="23149" y="22613"/>
                  <a:pt x="22716" y="22526"/>
                </a:cubicBezTo>
                <a:cubicBezTo>
                  <a:pt x="22231" y="22010"/>
                  <a:pt x="21886" y="21431"/>
                  <a:pt x="21690" y="20830"/>
                </a:cubicBezTo>
                <a:lnTo>
                  <a:pt x="21690" y="20830"/>
                </a:lnTo>
                <a:cubicBezTo>
                  <a:pt x="22236" y="21348"/>
                  <a:pt x="23021" y="21617"/>
                  <a:pt x="23774" y="21617"/>
                </a:cubicBezTo>
                <a:cubicBezTo>
                  <a:pt x="23888" y="21617"/>
                  <a:pt x="24001" y="21610"/>
                  <a:pt x="24112" y="21598"/>
                </a:cubicBezTo>
                <a:cubicBezTo>
                  <a:pt x="25882" y="21400"/>
                  <a:pt x="28208" y="18898"/>
                  <a:pt x="27895" y="17098"/>
                </a:cubicBezTo>
                <a:close/>
                <a:moveTo>
                  <a:pt x="4132" y="21347"/>
                </a:moveTo>
                <a:lnTo>
                  <a:pt x="4132" y="21347"/>
                </a:lnTo>
                <a:cubicBezTo>
                  <a:pt x="4450" y="21713"/>
                  <a:pt x="4661" y="22218"/>
                  <a:pt x="4648" y="22688"/>
                </a:cubicBezTo>
                <a:cubicBezTo>
                  <a:pt x="4476" y="22239"/>
                  <a:pt x="4293" y="21798"/>
                  <a:pt x="4132" y="21347"/>
                </a:cubicBezTo>
                <a:close/>
                <a:moveTo>
                  <a:pt x="2094" y="22062"/>
                </a:moveTo>
                <a:cubicBezTo>
                  <a:pt x="2166" y="22580"/>
                  <a:pt x="2241" y="23104"/>
                  <a:pt x="2354" y="23612"/>
                </a:cubicBezTo>
                <a:cubicBezTo>
                  <a:pt x="2209" y="23502"/>
                  <a:pt x="2084" y="23367"/>
                  <a:pt x="1985" y="23213"/>
                </a:cubicBezTo>
                <a:cubicBezTo>
                  <a:pt x="1858" y="23010"/>
                  <a:pt x="1761" y="22723"/>
                  <a:pt x="1712" y="22412"/>
                </a:cubicBezTo>
                <a:cubicBezTo>
                  <a:pt x="1816" y="22378"/>
                  <a:pt x="1908" y="22323"/>
                  <a:pt x="1972" y="22248"/>
                </a:cubicBezTo>
                <a:cubicBezTo>
                  <a:pt x="2019" y="22190"/>
                  <a:pt x="2059" y="22128"/>
                  <a:pt x="2094" y="22062"/>
                </a:cubicBezTo>
                <a:close/>
                <a:moveTo>
                  <a:pt x="29081" y="18929"/>
                </a:moveTo>
                <a:lnTo>
                  <a:pt x="29081" y="18930"/>
                </a:lnTo>
                <a:cubicBezTo>
                  <a:pt x="29363" y="19840"/>
                  <a:pt x="29336" y="20848"/>
                  <a:pt x="28921" y="21706"/>
                </a:cubicBezTo>
                <a:cubicBezTo>
                  <a:pt x="28288" y="23017"/>
                  <a:pt x="26888" y="23727"/>
                  <a:pt x="25492" y="23727"/>
                </a:cubicBezTo>
                <a:cubicBezTo>
                  <a:pt x="24668" y="23727"/>
                  <a:pt x="23846" y="23480"/>
                  <a:pt x="23183" y="22963"/>
                </a:cubicBezTo>
                <a:lnTo>
                  <a:pt x="23183" y="22963"/>
                </a:lnTo>
                <a:cubicBezTo>
                  <a:pt x="23552" y="23022"/>
                  <a:pt x="23905" y="23051"/>
                  <a:pt x="24198" y="23051"/>
                </a:cubicBezTo>
                <a:cubicBezTo>
                  <a:pt x="24347" y="23051"/>
                  <a:pt x="24480" y="23044"/>
                  <a:pt x="24592" y="23029"/>
                </a:cubicBezTo>
                <a:cubicBezTo>
                  <a:pt x="26773" y="22734"/>
                  <a:pt x="28616" y="21040"/>
                  <a:pt x="29081" y="18929"/>
                </a:cubicBezTo>
                <a:close/>
                <a:moveTo>
                  <a:pt x="3135" y="20825"/>
                </a:moveTo>
                <a:cubicBezTo>
                  <a:pt x="3311" y="20825"/>
                  <a:pt x="3491" y="20875"/>
                  <a:pt x="3656" y="20961"/>
                </a:cubicBezTo>
                <a:cubicBezTo>
                  <a:pt x="3657" y="20976"/>
                  <a:pt x="3661" y="20993"/>
                  <a:pt x="3663" y="21009"/>
                </a:cubicBezTo>
                <a:cubicBezTo>
                  <a:pt x="3656" y="21030"/>
                  <a:pt x="3647" y="21051"/>
                  <a:pt x="3641" y="21072"/>
                </a:cubicBezTo>
                <a:cubicBezTo>
                  <a:pt x="3621" y="21137"/>
                  <a:pt x="3651" y="21196"/>
                  <a:pt x="3697" y="21233"/>
                </a:cubicBezTo>
                <a:cubicBezTo>
                  <a:pt x="3821" y="21992"/>
                  <a:pt x="4033" y="22752"/>
                  <a:pt x="4420" y="23383"/>
                </a:cubicBezTo>
                <a:cubicBezTo>
                  <a:pt x="4377" y="23441"/>
                  <a:pt x="4329" y="23494"/>
                  <a:pt x="4277" y="23544"/>
                </a:cubicBezTo>
                <a:lnTo>
                  <a:pt x="4276" y="23544"/>
                </a:lnTo>
                <a:cubicBezTo>
                  <a:pt x="4147" y="23661"/>
                  <a:pt x="3999" y="23755"/>
                  <a:pt x="3838" y="23822"/>
                </a:cubicBezTo>
                <a:cubicBezTo>
                  <a:pt x="3681" y="23377"/>
                  <a:pt x="3463" y="22951"/>
                  <a:pt x="3325" y="22494"/>
                </a:cubicBezTo>
                <a:cubicBezTo>
                  <a:pt x="3162" y="21951"/>
                  <a:pt x="3080" y="21394"/>
                  <a:pt x="2974" y="20839"/>
                </a:cubicBezTo>
                <a:cubicBezTo>
                  <a:pt x="3027" y="20830"/>
                  <a:pt x="3081" y="20825"/>
                  <a:pt x="3135" y="20825"/>
                </a:cubicBezTo>
                <a:close/>
                <a:moveTo>
                  <a:pt x="2618" y="21003"/>
                </a:moveTo>
                <a:lnTo>
                  <a:pt x="2618" y="21003"/>
                </a:lnTo>
                <a:cubicBezTo>
                  <a:pt x="2610" y="21938"/>
                  <a:pt x="2832" y="23104"/>
                  <a:pt x="3325" y="23932"/>
                </a:cubicBezTo>
                <a:cubicBezTo>
                  <a:pt x="3310" y="23933"/>
                  <a:pt x="3294" y="23933"/>
                  <a:pt x="3278" y="23933"/>
                </a:cubicBezTo>
                <a:cubicBezTo>
                  <a:pt x="3134" y="23933"/>
                  <a:pt x="2991" y="23913"/>
                  <a:pt x="2853" y="23872"/>
                </a:cubicBezTo>
                <a:cubicBezTo>
                  <a:pt x="2744" y="23067"/>
                  <a:pt x="2516" y="22253"/>
                  <a:pt x="2314" y="21464"/>
                </a:cubicBezTo>
                <a:cubicBezTo>
                  <a:pt x="2350" y="21361"/>
                  <a:pt x="2400" y="21260"/>
                  <a:pt x="2462" y="21169"/>
                </a:cubicBezTo>
                <a:cubicBezTo>
                  <a:pt x="2506" y="21107"/>
                  <a:pt x="2558" y="21051"/>
                  <a:pt x="2618" y="21003"/>
                </a:cubicBezTo>
                <a:close/>
                <a:moveTo>
                  <a:pt x="32126" y="1"/>
                </a:moveTo>
                <a:cubicBezTo>
                  <a:pt x="31323" y="1"/>
                  <a:pt x="30546" y="369"/>
                  <a:pt x="30075" y="1049"/>
                </a:cubicBezTo>
                <a:cubicBezTo>
                  <a:pt x="29894" y="1313"/>
                  <a:pt x="29762" y="1606"/>
                  <a:pt x="29685" y="1915"/>
                </a:cubicBezTo>
                <a:cubicBezTo>
                  <a:pt x="29466" y="2456"/>
                  <a:pt x="29447" y="3070"/>
                  <a:pt x="29668" y="3630"/>
                </a:cubicBezTo>
                <a:cubicBezTo>
                  <a:pt x="29978" y="4415"/>
                  <a:pt x="30637" y="4960"/>
                  <a:pt x="31382" y="5195"/>
                </a:cubicBezTo>
                <a:cubicBezTo>
                  <a:pt x="30546" y="6732"/>
                  <a:pt x="29755" y="8294"/>
                  <a:pt x="29009" y="9878"/>
                </a:cubicBezTo>
                <a:cubicBezTo>
                  <a:pt x="28225" y="11546"/>
                  <a:pt x="27286" y="13351"/>
                  <a:pt x="26770" y="15158"/>
                </a:cubicBezTo>
                <a:cubicBezTo>
                  <a:pt x="26431" y="15086"/>
                  <a:pt x="26084" y="15051"/>
                  <a:pt x="25737" y="15051"/>
                </a:cubicBezTo>
                <a:cubicBezTo>
                  <a:pt x="25060" y="15051"/>
                  <a:pt x="24380" y="15183"/>
                  <a:pt x="23751" y="15430"/>
                </a:cubicBezTo>
                <a:cubicBezTo>
                  <a:pt x="23471" y="15476"/>
                  <a:pt x="23197" y="15553"/>
                  <a:pt x="22935" y="15660"/>
                </a:cubicBezTo>
                <a:cubicBezTo>
                  <a:pt x="20905" y="13737"/>
                  <a:pt x="18830" y="11837"/>
                  <a:pt x="16633" y="10158"/>
                </a:cubicBezTo>
                <a:cubicBezTo>
                  <a:pt x="16751" y="9931"/>
                  <a:pt x="16852" y="9696"/>
                  <a:pt x="16936" y="9456"/>
                </a:cubicBezTo>
                <a:cubicBezTo>
                  <a:pt x="18116" y="5988"/>
                  <a:pt x="15474" y="2670"/>
                  <a:pt x="12008" y="2670"/>
                </a:cubicBezTo>
                <a:cubicBezTo>
                  <a:pt x="11713" y="2670"/>
                  <a:pt x="11413" y="2694"/>
                  <a:pt x="11109" y="2743"/>
                </a:cubicBezTo>
                <a:cubicBezTo>
                  <a:pt x="7757" y="3292"/>
                  <a:pt x="5808" y="7543"/>
                  <a:pt x="7713" y="10306"/>
                </a:cubicBezTo>
                <a:cubicBezTo>
                  <a:pt x="7866" y="10571"/>
                  <a:pt x="8043" y="10822"/>
                  <a:pt x="8242" y="11054"/>
                </a:cubicBezTo>
                <a:cubicBezTo>
                  <a:pt x="8437" y="11277"/>
                  <a:pt x="8650" y="11485"/>
                  <a:pt x="8877" y="11673"/>
                </a:cubicBezTo>
                <a:cubicBezTo>
                  <a:pt x="8169" y="12760"/>
                  <a:pt x="7533" y="13914"/>
                  <a:pt x="6898" y="14949"/>
                </a:cubicBezTo>
                <a:cubicBezTo>
                  <a:pt x="6032" y="16364"/>
                  <a:pt x="5044" y="17822"/>
                  <a:pt x="4317" y="19357"/>
                </a:cubicBezTo>
                <a:cubicBezTo>
                  <a:pt x="3940" y="19175"/>
                  <a:pt x="3537" y="19084"/>
                  <a:pt x="3136" y="19084"/>
                </a:cubicBezTo>
                <a:cubicBezTo>
                  <a:pt x="2551" y="19084"/>
                  <a:pt x="1971" y="19278"/>
                  <a:pt x="1493" y="19666"/>
                </a:cubicBezTo>
                <a:cubicBezTo>
                  <a:pt x="1421" y="19724"/>
                  <a:pt x="1353" y="19788"/>
                  <a:pt x="1288" y="19853"/>
                </a:cubicBezTo>
                <a:cubicBezTo>
                  <a:pt x="1005" y="19986"/>
                  <a:pt x="760" y="20189"/>
                  <a:pt x="578" y="20442"/>
                </a:cubicBezTo>
                <a:cubicBezTo>
                  <a:pt x="3" y="21266"/>
                  <a:pt x="0" y="22476"/>
                  <a:pt x="318" y="23394"/>
                </a:cubicBezTo>
                <a:cubicBezTo>
                  <a:pt x="793" y="24766"/>
                  <a:pt x="2029" y="25582"/>
                  <a:pt x="3317" y="25582"/>
                </a:cubicBezTo>
                <a:cubicBezTo>
                  <a:pt x="3993" y="25582"/>
                  <a:pt x="4683" y="25357"/>
                  <a:pt x="5286" y="24870"/>
                </a:cubicBezTo>
                <a:cubicBezTo>
                  <a:pt x="6926" y="23545"/>
                  <a:pt x="6474" y="21038"/>
                  <a:pt x="4975" y="19786"/>
                </a:cubicBezTo>
                <a:cubicBezTo>
                  <a:pt x="5861" y="18451"/>
                  <a:pt x="6601" y="16991"/>
                  <a:pt x="7440" y="15647"/>
                </a:cubicBezTo>
                <a:cubicBezTo>
                  <a:pt x="8141" y="14525"/>
                  <a:pt x="8983" y="13408"/>
                  <a:pt x="9754" y="12263"/>
                </a:cubicBezTo>
                <a:cubicBezTo>
                  <a:pt x="10515" y="12669"/>
                  <a:pt x="11345" y="12866"/>
                  <a:pt x="12168" y="12866"/>
                </a:cubicBezTo>
                <a:cubicBezTo>
                  <a:pt x="13591" y="12866"/>
                  <a:pt x="14989" y="12276"/>
                  <a:pt x="15959" y="11158"/>
                </a:cubicBezTo>
                <a:cubicBezTo>
                  <a:pt x="17703" y="13071"/>
                  <a:pt x="19638" y="14863"/>
                  <a:pt x="21595" y="16608"/>
                </a:cubicBezTo>
                <a:cubicBezTo>
                  <a:pt x="20579" y="17737"/>
                  <a:pt x="20201" y="19474"/>
                  <a:pt x="20622" y="21087"/>
                </a:cubicBezTo>
                <a:cubicBezTo>
                  <a:pt x="20529" y="21504"/>
                  <a:pt x="20700" y="21849"/>
                  <a:pt x="21021" y="22127"/>
                </a:cubicBezTo>
                <a:cubicBezTo>
                  <a:pt x="21030" y="22145"/>
                  <a:pt x="21037" y="22162"/>
                  <a:pt x="21047" y="22181"/>
                </a:cubicBezTo>
                <a:cubicBezTo>
                  <a:pt x="21464" y="22969"/>
                  <a:pt x="22080" y="23635"/>
                  <a:pt x="22834" y="24112"/>
                </a:cubicBezTo>
                <a:cubicBezTo>
                  <a:pt x="23111" y="24337"/>
                  <a:pt x="23434" y="24500"/>
                  <a:pt x="23779" y="24592"/>
                </a:cubicBezTo>
                <a:cubicBezTo>
                  <a:pt x="24377" y="24820"/>
                  <a:pt x="25014" y="24938"/>
                  <a:pt x="25653" y="24938"/>
                </a:cubicBezTo>
                <a:cubicBezTo>
                  <a:pt x="26938" y="24938"/>
                  <a:pt x="28232" y="24460"/>
                  <a:pt x="29242" y="23441"/>
                </a:cubicBezTo>
                <a:cubicBezTo>
                  <a:pt x="31489" y="21171"/>
                  <a:pt x="30665" y="17008"/>
                  <a:pt x="27890" y="15554"/>
                </a:cubicBezTo>
                <a:cubicBezTo>
                  <a:pt x="27687" y="15450"/>
                  <a:pt x="27477" y="15363"/>
                  <a:pt x="27260" y="15293"/>
                </a:cubicBezTo>
                <a:cubicBezTo>
                  <a:pt x="28160" y="13554"/>
                  <a:pt x="28800" y="11634"/>
                  <a:pt x="29632" y="9868"/>
                </a:cubicBezTo>
                <a:cubicBezTo>
                  <a:pt x="30359" y="8325"/>
                  <a:pt x="31134" y="6808"/>
                  <a:pt x="31942" y="5308"/>
                </a:cubicBezTo>
                <a:cubicBezTo>
                  <a:pt x="32029" y="5316"/>
                  <a:pt x="32117" y="5321"/>
                  <a:pt x="32204" y="5321"/>
                </a:cubicBezTo>
                <a:cubicBezTo>
                  <a:pt x="32892" y="5321"/>
                  <a:pt x="33575" y="5053"/>
                  <a:pt x="34071" y="4464"/>
                </a:cubicBezTo>
                <a:cubicBezTo>
                  <a:pt x="35347" y="2948"/>
                  <a:pt x="34697" y="521"/>
                  <a:pt x="32711" y="67"/>
                </a:cubicBezTo>
                <a:cubicBezTo>
                  <a:pt x="32517" y="22"/>
                  <a:pt x="32320" y="1"/>
                  <a:pt x="32126"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8" name="Google Shape;328;p49"/>
          <p:cNvSpPr/>
          <p:nvPr/>
        </p:nvSpPr>
        <p:spPr>
          <a:xfrm>
            <a:off x="9501000" y="726537"/>
            <a:ext cx="752045" cy="593831"/>
          </a:xfrm>
          <a:custGeom>
            <a:avLst/>
            <a:gdLst/>
            <a:ahLst/>
            <a:cxnLst/>
            <a:rect l="l" t="t" r="r" b="b"/>
            <a:pathLst>
              <a:path w="39020" h="30811" extrusionOk="0">
                <a:moveTo>
                  <a:pt x="30681" y="3474"/>
                </a:moveTo>
                <a:cubicBezTo>
                  <a:pt x="32090" y="5955"/>
                  <a:pt x="33478" y="8448"/>
                  <a:pt x="34883" y="10930"/>
                </a:cubicBezTo>
                <a:cubicBezTo>
                  <a:pt x="35369" y="11788"/>
                  <a:pt x="35855" y="12647"/>
                  <a:pt x="36340" y="13505"/>
                </a:cubicBezTo>
                <a:cubicBezTo>
                  <a:pt x="34784" y="12409"/>
                  <a:pt x="33095" y="11459"/>
                  <a:pt x="31412" y="10597"/>
                </a:cubicBezTo>
                <a:cubicBezTo>
                  <a:pt x="29978" y="9864"/>
                  <a:pt x="28301" y="8917"/>
                  <a:pt x="26670" y="8527"/>
                </a:cubicBezTo>
                <a:cubicBezTo>
                  <a:pt x="27959" y="6807"/>
                  <a:pt x="29296" y="5122"/>
                  <a:pt x="30681" y="3474"/>
                </a:cubicBezTo>
                <a:close/>
                <a:moveTo>
                  <a:pt x="29411" y="1254"/>
                </a:moveTo>
                <a:cubicBezTo>
                  <a:pt x="29708" y="1768"/>
                  <a:pt x="30001" y="2286"/>
                  <a:pt x="30296" y="2802"/>
                </a:cubicBezTo>
                <a:cubicBezTo>
                  <a:pt x="30250" y="2825"/>
                  <a:pt x="30209" y="2858"/>
                  <a:pt x="30176" y="2898"/>
                </a:cubicBezTo>
                <a:cubicBezTo>
                  <a:pt x="28464" y="4922"/>
                  <a:pt x="26824" y="7005"/>
                  <a:pt x="25256" y="9144"/>
                </a:cubicBezTo>
                <a:cubicBezTo>
                  <a:pt x="24435" y="10273"/>
                  <a:pt x="23639" y="11420"/>
                  <a:pt x="22870" y="12586"/>
                </a:cubicBezTo>
                <a:cubicBezTo>
                  <a:pt x="22370" y="13341"/>
                  <a:pt x="21985" y="14172"/>
                  <a:pt x="21048" y="14438"/>
                </a:cubicBezTo>
                <a:cubicBezTo>
                  <a:pt x="20343" y="14637"/>
                  <a:pt x="19521" y="14657"/>
                  <a:pt x="18799" y="14757"/>
                </a:cubicBezTo>
                <a:cubicBezTo>
                  <a:pt x="15724" y="15183"/>
                  <a:pt x="12643" y="15575"/>
                  <a:pt x="9548" y="15813"/>
                </a:cubicBezTo>
                <a:cubicBezTo>
                  <a:pt x="6956" y="16012"/>
                  <a:pt x="4377" y="15977"/>
                  <a:pt x="1788" y="16009"/>
                </a:cubicBezTo>
                <a:cubicBezTo>
                  <a:pt x="1837" y="15879"/>
                  <a:pt x="1855" y="15736"/>
                  <a:pt x="1816" y="15615"/>
                </a:cubicBezTo>
                <a:cubicBezTo>
                  <a:pt x="1798" y="15556"/>
                  <a:pt x="1778" y="15497"/>
                  <a:pt x="1759" y="15438"/>
                </a:cubicBezTo>
                <a:cubicBezTo>
                  <a:pt x="1745" y="15392"/>
                  <a:pt x="1726" y="15347"/>
                  <a:pt x="1703" y="15306"/>
                </a:cubicBezTo>
                <a:cubicBezTo>
                  <a:pt x="10986" y="10717"/>
                  <a:pt x="20120" y="5833"/>
                  <a:pt x="29411" y="1254"/>
                </a:cubicBezTo>
                <a:close/>
                <a:moveTo>
                  <a:pt x="26395" y="8892"/>
                </a:moveTo>
                <a:cubicBezTo>
                  <a:pt x="28004" y="9838"/>
                  <a:pt x="29911" y="10434"/>
                  <a:pt x="31549" y="11326"/>
                </a:cubicBezTo>
                <a:cubicBezTo>
                  <a:pt x="33390" y="12329"/>
                  <a:pt x="35083" y="13505"/>
                  <a:pt x="36814" y="14674"/>
                </a:cubicBezTo>
                <a:cubicBezTo>
                  <a:pt x="36810" y="14693"/>
                  <a:pt x="36810" y="14712"/>
                  <a:pt x="36805" y="14732"/>
                </a:cubicBezTo>
                <a:cubicBezTo>
                  <a:pt x="36673" y="15199"/>
                  <a:pt x="36153" y="15305"/>
                  <a:pt x="35745" y="15521"/>
                </a:cubicBezTo>
                <a:cubicBezTo>
                  <a:pt x="33939" y="16469"/>
                  <a:pt x="32140" y="17429"/>
                  <a:pt x="30339" y="18384"/>
                </a:cubicBezTo>
                <a:lnTo>
                  <a:pt x="10312" y="29005"/>
                </a:lnTo>
                <a:cubicBezTo>
                  <a:pt x="10650" y="26988"/>
                  <a:pt x="10593" y="24814"/>
                  <a:pt x="10861" y="22800"/>
                </a:cubicBezTo>
                <a:cubicBezTo>
                  <a:pt x="11148" y="20642"/>
                  <a:pt x="11717" y="18486"/>
                  <a:pt x="11935" y="16319"/>
                </a:cubicBezTo>
                <a:cubicBezTo>
                  <a:pt x="14570" y="16042"/>
                  <a:pt x="17185" y="15652"/>
                  <a:pt x="19712" y="15320"/>
                </a:cubicBezTo>
                <a:cubicBezTo>
                  <a:pt x="20602" y="15204"/>
                  <a:pt x="21612" y="15215"/>
                  <a:pt x="22318" y="14591"/>
                </a:cubicBezTo>
                <a:cubicBezTo>
                  <a:pt x="23239" y="13777"/>
                  <a:pt x="23839" y="12448"/>
                  <a:pt x="24543" y="11446"/>
                </a:cubicBezTo>
                <a:cubicBezTo>
                  <a:pt x="25149" y="10585"/>
                  <a:pt x="25769" y="9736"/>
                  <a:pt x="26395" y="8892"/>
                </a:cubicBezTo>
                <a:close/>
                <a:moveTo>
                  <a:pt x="11565" y="16355"/>
                </a:moveTo>
                <a:cubicBezTo>
                  <a:pt x="10848" y="18447"/>
                  <a:pt x="10590" y="20799"/>
                  <a:pt x="10286" y="22960"/>
                </a:cubicBezTo>
                <a:cubicBezTo>
                  <a:pt x="10010" y="24932"/>
                  <a:pt x="9540" y="27177"/>
                  <a:pt x="9673" y="29206"/>
                </a:cubicBezTo>
                <a:cubicBezTo>
                  <a:pt x="8215" y="27203"/>
                  <a:pt x="6825" y="25154"/>
                  <a:pt x="5529" y="23041"/>
                </a:cubicBezTo>
                <a:cubicBezTo>
                  <a:pt x="4815" y="21877"/>
                  <a:pt x="4127" y="20697"/>
                  <a:pt x="3466" y="19503"/>
                </a:cubicBezTo>
                <a:cubicBezTo>
                  <a:pt x="3136" y="18907"/>
                  <a:pt x="2811" y="18305"/>
                  <a:pt x="2495" y="17701"/>
                </a:cubicBezTo>
                <a:cubicBezTo>
                  <a:pt x="2372" y="17469"/>
                  <a:pt x="2008" y="16935"/>
                  <a:pt x="1782" y="16461"/>
                </a:cubicBezTo>
                <a:lnTo>
                  <a:pt x="1782" y="16461"/>
                </a:lnTo>
                <a:cubicBezTo>
                  <a:pt x="3104" y="16615"/>
                  <a:pt x="4445" y="16680"/>
                  <a:pt x="5796" y="16680"/>
                </a:cubicBezTo>
                <a:cubicBezTo>
                  <a:pt x="7709" y="16680"/>
                  <a:pt x="9641" y="16549"/>
                  <a:pt x="11565" y="16355"/>
                </a:cubicBezTo>
                <a:close/>
                <a:moveTo>
                  <a:pt x="29638" y="1"/>
                </a:moveTo>
                <a:cubicBezTo>
                  <a:pt x="29542" y="1"/>
                  <a:pt x="29444" y="23"/>
                  <a:pt x="29354" y="67"/>
                </a:cubicBezTo>
                <a:cubicBezTo>
                  <a:pt x="19808" y="4672"/>
                  <a:pt x="10218" y="9366"/>
                  <a:pt x="1071" y="14724"/>
                </a:cubicBezTo>
                <a:cubicBezTo>
                  <a:pt x="965" y="14785"/>
                  <a:pt x="908" y="14870"/>
                  <a:pt x="886" y="14959"/>
                </a:cubicBezTo>
                <a:cubicBezTo>
                  <a:pt x="700" y="14987"/>
                  <a:pt x="517" y="15082"/>
                  <a:pt x="443" y="15256"/>
                </a:cubicBezTo>
                <a:cubicBezTo>
                  <a:pt x="1" y="16298"/>
                  <a:pt x="752" y="17207"/>
                  <a:pt x="1237" y="18139"/>
                </a:cubicBezTo>
                <a:cubicBezTo>
                  <a:pt x="1987" y="19577"/>
                  <a:pt x="2773" y="20994"/>
                  <a:pt x="3599" y="22390"/>
                </a:cubicBezTo>
                <a:cubicBezTo>
                  <a:pt x="5248" y="25185"/>
                  <a:pt x="7051" y="27880"/>
                  <a:pt x="8980" y="30488"/>
                </a:cubicBezTo>
                <a:cubicBezTo>
                  <a:pt x="9128" y="30689"/>
                  <a:pt x="9332" y="30810"/>
                  <a:pt x="9556" y="30810"/>
                </a:cubicBezTo>
                <a:cubicBezTo>
                  <a:pt x="9661" y="30810"/>
                  <a:pt x="9771" y="30783"/>
                  <a:pt x="9882" y="30724"/>
                </a:cubicBezTo>
                <a:lnTo>
                  <a:pt x="33215" y="18348"/>
                </a:lnTo>
                <a:cubicBezTo>
                  <a:pt x="34116" y="17871"/>
                  <a:pt x="35016" y="17394"/>
                  <a:pt x="35917" y="16917"/>
                </a:cubicBezTo>
                <a:cubicBezTo>
                  <a:pt x="36568" y="16569"/>
                  <a:pt x="37474" y="16245"/>
                  <a:pt x="37968" y="15675"/>
                </a:cubicBezTo>
                <a:cubicBezTo>
                  <a:pt x="39019" y="14464"/>
                  <a:pt x="37236" y="12516"/>
                  <a:pt x="36631" y="11474"/>
                </a:cubicBezTo>
                <a:cubicBezTo>
                  <a:pt x="34460" y="7732"/>
                  <a:pt x="32244" y="4018"/>
                  <a:pt x="30100" y="262"/>
                </a:cubicBezTo>
                <a:cubicBezTo>
                  <a:pt x="29998" y="84"/>
                  <a:pt x="29822" y="1"/>
                  <a:pt x="29638"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9" name="Google Shape;329;p49"/>
          <p:cNvSpPr txBox="1">
            <a:spLocks noGrp="1"/>
          </p:cNvSpPr>
          <p:nvPr>
            <p:ph type="title"/>
          </p:nvPr>
        </p:nvSpPr>
        <p:spPr>
          <a:xfrm>
            <a:off x="1694903" y="4155763"/>
            <a:ext cx="3287919" cy="967247"/>
          </a:xfrm>
          <a:prstGeom prst="rect">
            <a:avLst/>
          </a:prstGeom>
        </p:spPr>
        <p:txBody>
          <a:bodyPr spcFirstLastPara="1" wrap="square" lIns="121900" tIns="121900" rIns="121900" bIns="121900" anchor="b" anchorCtr="0">
            <a:noAutofit/>
          </a:bodyPr>
          <a:lstStyle/>
          <a:p>
            <a:r>
              <a:rPr lang="vi-VN" dirty="0">
                <a:solidFill>
                  <a:schemeClr val="accent6"/>
                </a:solidFill>
                <a:uFill>
                  <a:noFill/>
                </a:uFill>
              </a:rPr>
              <a:t>Hình đồng dạng phối cảnh</a:t>
            </a:r>
            <a:endParaRPr dirty="0">
              <a:solidFill>
                <a:schemeClr val="accent6"/>
              </a:solidFill>
              <a:uFill>
                <a:noFill/>
              </a:uFill>
            </a:endParaRPr>
          </a:p>
        </p:txBody>
      </p:sp>
      <p:sp>
        <p:nvSpPr>
          <p:cNvPr id="331" name="Google Shape;331;p49"/>
          <p:cNvSpPr txBox="1">
            <a:spLocks noGrp="1"/>
          </p:cNvSpPr>
          <p:nvPr>
            <p:ph type="title" idx="2"/>
          </p:nvPr>
        </p:nvSpPr>
        <p:spPr>
          <a:xfrm>
            <a:off x="7091640" y="2273645"/>
            <a:ext cx="3890400" cy="651200"/>
          </a:xfrm>
          <a:prstGeom prst="rect">
            <a:avLst/>
          </a:prstGeom>
        </p:spPr>
        <p:txBody>
          <a:bodyPr spcFirstLastPara="1" wrap="square" lIns="121900" tIns="121900" rIns="121900" bIns="121900" anchor="b" anchorCtr="0">
            <a:noAutofit/>
          </a:bodyPr>
          <a:lstStyle/>
          <a:p>
            <a:r>
              <a:rPr lang="vi-VN" dirty="0">
                <a:solidFill>
                  <a:schemeClr val="accent6"/>
                </a:solidFill>
                <a:uFill>
                  <a:noFill/>
                </a:uFill>
              </a:rPr>
              <a:t>Hình đồng dạng</a:t>
            </a:r>
            <a:endParaRPr dirty="0">
              <a:solidFill>
                <a:schemeClr val="accent6"/>
              </a:solidFill>
            </a:endParaRPr>
          </a:p>
        </p:txBody>
      </p:sp>
      <p:sp>
        <p:nvSpPr>
          <p:cNvPr id="333" name="Google Shape;333;p49"/>
          <p:cNvSpPr txBox="1">
            <a:spLocks noGrp="1"/>
          </p:cNvSpPr>
          <p:nvPr>
            <p:ph type="title" idx="4"/>
          </p:nvPr>
        </p:nvSpPr>
        <p:spPr>
          <a:xfrm>
            <a:off x="7091640" y="4499312"/>
            <a:ext cx="3890400" cy="651200"/>
          </a:xfrm>
          <a:prstGeom prst="rect">
            <a:avLst/>
          </a:prstGeom>
        </p:spPr>
        <p:txBody>
          <a:bodyPr spcFirstLastPara="1" wrap="square" lIns="121900" tIns="121900" rIns="121900" bIns="121900" anchor="b" anchorCtr="0">
            <a:noAutofit/>
          </a:bodyPr>
          <a:lstStyle/>
          <a:p>
            <a:r>
              <a:rPr lang="vi-VN" dirty="0">
                <a:solidFill>
                  <a:schemeClr val="accent6"/>
                </a:solidFill>
              </a:rPr>
              <a:t>Luyện tập</a:t>
            </a:r>
            <a:endParaRPr dirty="0">
              <a:solidFill>
                <a:schemeClr val="accent6"/>
              </a:solidFill>
            </a:endParaRPr>
          </a:p>
        </p:txBody>
      </p:sp>
      <p:sp>
        <p:nvSpPr>
          <p:cNvPr id="335" name="Google Shape;335;p49"/>
          <p:cNvSpPr txBox="1">
            <a:spLocks noGrp="1"/>
          </p:cNvSpPr>
          <p:nvPr>
            <p:ph type="title" idx="6"/>
          </p:nvPr>
        </p:nvSpPr>
        <p:spPr>
          <a:xfrm>
            <a:off x="882751" y="2313029"/>
            <a:ext cx="3890400" cy="651200"/>
          </a:xfrm>
          <a:prstGeom prst="rect">
            <a:avLst/>
          </a:prstGeom>
        </p:spPr>
        <p:txBody>
          <a:bodyPr spcFirstLastPara="1" wrap="square" lIns="121900" tIns="121900" rIns="121900" bIns="121900" anchor="b" anchorCtr="0">
            <a:noAutofit/>
          </a:bodyPr>
          <a:lstStyle/>
          <a:p>
            <a:r>
              <a:rPr lang="vi-VN" dirty="0">
                <a:solidFill>
                  <a:schemeClr val="accent6"/>
                </a:solidFill>
                <a:uFill>
                  <a:noFill/>
                </a:uFill>
              </a:rPr>
              <a:t>Khởi động</a:t>
            </a:r>
            <a:endParaRPr dirty="0">
              <a:solidFill>
                <a:schemeClr val="accent6"/>
              </a:solidFill>
            </a:endParaRPr>
          </a:p>
        </p:txBody>
      </p:sp>
      <p:pic>
        <p:nvPicPr>
          <p:cNvPr id="337" name="Google Shape;337;p49"/>
          <p:cNvPicPr preferRelativeResize="0"/>
          <p:nvPr/>
        </p:nvPicPr>
        <p:blipFill>
          <a:blip r:embed="rId3">
            <a:alphaModFix amt="80000"/>
          </a:blip>
          <a:stretch>
            <a:fillRect/>
          </a:stretch>
        </p:blipFill>
        <p:spPr>
          <a:xfrm rot="5733618">
            <a:off x="1081781" y="1705577"/>
            <a:ext cx="1148577" cy="680041"/>
          </a:xfrm>
          <a:prstGeom prst="rect">
            <a:avLst/>
          </a:prstGeom>
          <a:noFill/>
          <a:ln>
            <a:noFill/>
          </a:ln>
        </p:spPr>
      </p:pic>
      <p:pic>
        <p:nvPicPr>
          <p:cNvPr id="10" name="Google Shape;337;p49">
            <a:extLst>
              <a:ext uri="{FF2B5EF4-FFF2-40B4-BE49-F238E27FC236}">
                <a16:creationId xmlns:a16="http://schemas.microsoft.com/office/drawing/2014/main" id="{9E6B82EF-595C-40E3-8DE4-2AB6EA37C14E}"/>
              </a:ext>
            </a:extLst>
          </p:cNvPr>
          <p:cNvPicPr preferRelativeResize="0"/>
          <p:nvPr/>
        </p:nvPicPr>
        <p:blipFill>
          <a:blip r:embed="rId3">
            <a:alphaModFix amt="80000"/>
          </a:blip>
          <a:stretch>
            <a:fillRect/>
          </a:stretch>
        </p:blipFill>
        <p:spPr>
          <a:xfrm rot="6118689">
            <a:off x="717523" y="3249840"/>
            <a:ext cx="1781575" cy="987200"/>
          </a:xfrm>
          <a:prstGeom prst="rect">
            <a:avLst/>
          </a:prstGeom>
          <a:noFill/>
          <a:ln>
            <a:noFill/>
          </a:ln>
        </p:spPr>
      </p:pic>
      <p:pic>
        <p:nvPicPr>
          <p:cNvPr id="11" name="Google Shape;337;p49">
            <a:extLst>
              <a:ext uri="{FF2B5EF4-FFF2-40B4-BE49-F238E27FC236}">
                <a16:creationId xmlns:a16="http://schemas.microsoft.com/office/drawing/2014/main" id="{934752F0-930D-4FE1-A91E-60D452D38F39}"/>
              </a:ext>
            </a:extLst>
          </p:cNvPr>
          <p:cNvPicPr preferRelativeResize="0"/>
          <p:nvPr/>
        </p:nvPicPr>
        <p:blipFill>
          <a:blip r:embed="rId3">
            <a:alphaModFix amt="80000"/>
          </a:blip>
          <a:stretch>
            <a:fillRect/>
          </a:stretch>
        </p:blipFill>
        <p:spPr>
          <a:xfrm rot="15236580" flipH="1">
            <a:off x="9808203" y="3337802"/>
            <a:ext cx="1499199" cy="680041"/>
          </a:xfrm>
          <a:prstGeom prst="rect">
            <a:avLst/>
          </a:prstGeom>
          <a:noFill/>
          <a:ln>
            <a:noFill/>
          </a:ln>
        </p:spPr>
      </p:pic>
      <p:pic>
        <p:nvPicPr>
          <p:cNvPr id="12" name="Google Shape;337;p49">
            <a:extLst>
              <a:ext uri="{FF2B5EF4-FFF2-40B4-BE49-F238E27FC236}">
                <a16:creationId xmlns:a16="http://schemas.microsoft.com/office/drawing/2014/main" id="{A79CECEA-8FE4-41BE-9C52-DD05C78979E9}"/>
              </a:ext>
            </a:extLst>
          </p:cNvPr>
          <p:cNvPicPr preferRelativeResize="0"/>
          <p:nvPr/>
        </p:nvPicPr>
        <p:blipFill>
          <a:blip r:embed="rId3">
            <a:alphaModFix amt="80000"/>
          </a:blip>
          <a:stretch>
            <a:fillRect/>
          </a:stretch>
        </p:blipFill>
        <p:spPr>
          <a:xfrm rot="20153948">
            <a:off x="5184132" y="3519738"/>
            <a:ext cx="2815571" cy="6800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wipe(up)">
                                      <p:cBhvr>
                                        <p:cTn id="7" dur="500"/>
                                        <p:tgtEl>
                                          <p:spTgt spid="3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5"/>
                                        </p:tgtEl>
                                        <p:attrNameLst>
                                          <p:attrName>style.visibility</p:attrName>
                                        </p:attrNameLst>
                                      </p:cBhvr>
                                      <p:to>
                                        <p:strVal val="visible"/>
                                      </p:to>
                                    </p:set>
                                    <p:animEffect transition="in" filter="wipe(left)">
                                      <p:cBhvr>
                                        <p:cTn id="11" dur="500"/>
                                        <p:tgtEl>
                                          <p:spTgt spid="33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29"/>
                                        </p:tgtEl>
                                        <p:attrNameLst>
                                          <p:attrName>style.visibility</p:attrName>
                                        </p:attrNameLst>
                                      </p:cBhvr>
                                      <p:to>
                                        <p:strVal val="visible"/>
                                      </p:to>
                                    </p:set>
                                    <p:animEffect transition="in" filter="wipe(left)">
                                      <p:cBhvr>
                                        <p:cTn id="19" dur="500"/>
                                        <p:tgtEl>
                                          <p:spTgt spid="32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wipe(left)">
                                      <p:cBhvr>
                                        <p:cTn id="27" dur="500"/>
                                        <p:tgtEl>
                                          <p:spTgt spid="331"/>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3"/>
                                        </p:tgtEl>
                                        <p:attrNameLst>
                                          <p:attrName>style.visibility</p:attrName>
                                        </p:attrNameLst>
                                      </p:cBhvr>
                                      <p:to>
                                        <p:strVal val="visible"/>
                                      </p:to>
                                    </p:set>
                                    <p:animEffect transition="in" filter="wipe(left)">
                                      <p:cBhvr>
                                        <p:cTn id="35"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D80B8-95D8-4711-BE15-161D0A1DE13B}"/>
              </a:ext>
            </a:extLst>
          </p:cNvPr>
          <p:cNvSpPr txBox="1"/>
          <p:nvPr/>
        </p:nvSpPr>
        <p:spPr>
          <a:xfrm>
            <a:off x="2273089" y="433954"/>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a:latin typeface="+mj-lt"/>
              </a:rPr>
              <a:t>Nhận xét</a:t>
            </a:r>
          </a:p>
        </p:txBody>
      </p:sp>
      <p:sp>
        <p:nvSpPr>
          <p:cNvPr id="4" name="Rectangle 3">
            <a:extLst>
              <a:ext uri="{FF2B5EF4-FFF2-40B4-BE49-F238E27FC236}">
                <a16:creationId xmlns:a16="http://schemas.microsoft.com/office/drawing/2014/main" id="{9BA8AA15-0D16-4DA0-9E07-51EE18AEFBF3}"/>
              </a:ext>
            </a:extLst>
          </p:cNvPr>
          <p:cNvSpPr/>
          <p:nvPr/>
        </p:nvSpPr>
        <p:spPr>
          <a:xfrm>
            <a:off x="630267" y="1261722"/>
            <a:ext cx="4866468"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rPr>
              <a:t>Hai hình thu được ở phần a được gọi là hai hình bằng nhau</a:t>
            </a:r>
          </a:p>
        </p:txBody>
      </p:sp>
      <p:sp>
        <p:nvSpPr>
          <p:cNvPr id="6" name="Rectangle 5">
            <a:extLst>
              <a:ext uri="{FF2B5EF4-FFF2-40B4-BE49-F238E27FC236}">
                <a16:creationId xmlns:a16="http://schemas.microsoft.com/office/drawing/2014/main" id="{580021A1-8B5D-4165-8979-F039BC708B49}"/>
              </a:ext>
            </a:extLst>
          </p:cNvPr>
          <p:cNvSpPr/>
          <p:nvPr/>
        </p:nvSpPr>
        <p:spPr>
          <a:xfrm>
            <a:off x="566744" y="3203155"/>
            <a:ext cx="5012649" cy="1815690"/>
          </a:xfrm>
          <a:prstGeom prst="rect">
            <a:avLst/>
          </a:prstGeom>
        </p:spPr>
        <p:txBody>
          <a:bodyPr wrap="square">
            <a:spAutoFit/>
          </a:bodyPr>
          <a:lstStyle/>
          <a:p>
            <a:pPr marL="457202" indent="-457202" algn="just">
              <a:buFont typeface="Times New Roman" panose="02020603050405020304" pitchFamily="18" charset="0"/>
              <a:buChar char="-"/>
            </a:pPr>
            <a:r>
              <a:rPr lang="vi-VN" sz="3733">
                <a:latin typeface="Times New Roman" panose="02020603050405020304" pitchFamily="18" charset="0"/>
                <a:ea typeface="Times New Roman" panose="02020603050405020304" pitchFamily="18" charset="0"/>
              </a:rPr>
              <a:t>Hình 5 được gọi là hình đồng dạng của Hình 3.</a:t>
            </a:r>
          </a:p>
        </p:txBody>
      </p:sp>
      <p:sp>
        <p:nvSpPr>
          <p:cNvPr id="7" name="TextBox 6">
            <a:extLst>
              <a:ext uri="{FF2B5EF4-FFF2-40B4-BE49-F238E27FC236}">
                <a16:creationId xmlns:a16="http://schemas.microsoft.com/office/drawing/2014/main" id="{84F8FE75-2400-4B20-9766-F5FB5F60E0A0}"/>
              </a:ext>
            </a:extLst>
          </p:cNvPr>
          <p:cNvSpPr txBox="1"/>
          <p:nvPr/>
        </p:nvSpPr>
        <p:spPr>
          <a:xfrm>
            <a:off x="7997132" y="454617"/>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a:latin typeface="+mj-lt"/>
              </a:rPr>
              <a:t>Kết luận</a:t>
            </a:r>
          </a:p>
        </p:txBody>
      </p:sp>
      <p:sp>
        <p:nvSpPr>
          <p:cNvPr id="9" name="Rectangle 8">
            <a:extLst>
              <a:ext uri="{FF2B5EF4-FFF2-40B4-BE49-F238E27FC236}">
                <a16:creationId xmlns:a16="http://schemas.microsoft.com/office/drawing/2014/main" id="{B49515BC-6E29-4693-8ECA-162BF1FC7891}"/>
              </a:ext>
            </a:extLst>
          </p:cNvPr>
          <p:cNvSpPr/>
          <p:nvPr/>
        </p:nvSpPr>
        <p:spPr>
          <a:xfrm>
            <a:off x="6581621" y="1282383"/>
            <a:ext cx="4949121" cy="1815690"/>
          </a:xfrm>
          <a:prstGeom prst="rect">
            <a:avLst/>
          </a:prstGeom>
        </p:spPr>
        <p:txBody>
          <a:bodyPr wrap="square">
            <a:spAutoFit/>
          </a:bodyPr>
          <a:lstStyle/>
          <a:p>
            <a:pPr algn="just"/>
            <a:r>
              <a:rPr lang="vi-VN" sz="3733">
                <a:solidFill>
                  <a:srgbClr val="333333"/>
                </a:solidFill>
                <a:latin typeface="Times New Roman" panose="02020603050405020304" pitchFamily="18" charset="0"/>
                <a:ea typeface="Calibri" panose="020F0502020204030204" pitchFamily="34" charset="0"/>
              </a:rPr>
              <a:t>- Hai hình được gọi là “bằng nhau” nếu chúng “ chồng khít” lên nhau</a:t>
            </a:r>
            <a:endParaRPr lang="vi-VN" sz="3733"/>
          </a:p>
        </p:txBody>
      </p:sp>
      <p:sp>
        <p:nvSpPr>
          <p:cNvPr id="11" name="Rectangle 10">
            <a:extLst>
              <a:ext uri="{FF2B5EF4-FFF2-40B4-BE49-F238E27FC236}">
                <a16:creationId xmlns:a16="http://schemas.microsoft.com/office/drawing/2014/main" id="{9527101B-F046-4E59-B889-BA05F57072AC}"/>
              </a:ext>
            </a:extLst>
          </p:cNvPr>
          <p:cNvSpPr/>
          <p:nvPr/>
        </p:nvSpPr>
        <p:spPr>
          <a:xfrm>
            <a:off x="6498965" y="3122544"/>
            <a:ext cx="5279756" cy="2964594"/>
          </a:xfrm>
          <a:prstGeom prst="rect">
            <a:avLst/>
          </a:prstGeom>
        </p:spPr>
        <p:txBody>
          <a:bodyPr wrap="square">
            <a:spAutoFit/>
          </a:bodyPr>
          <a:lstStyle/>
          <a:p>
            <a:r>
              <a:rPr lang="vi-VN" sz="3733">
                <a:solidFill>
                  <a:srgbClr val="333333"/>
                </a:solidFill>
                <a:latin typeface="Times New Roman" panose="02020603050405020304" pitchFamily="18" charset="0"/>
                <a:ea typeface="Calibri" panose="020F0502020204030204" pitchFamily="34" charset="0"/>
              </a:rPr>
              <a:t>- Một hình H’ được gọi là đồng dạng với hình H nếu hình H’ bằng hình H hoặc bằng một hình đồng dạng phối cảnh của hình H</a:t>
            </a:r>
            <a:endParaRPr lang="vi-VN" sz="3733"/>
          </a:p>
        </p:txBody>
      </p:sp>
    </p:spTree>
    <p:extLst>
      <p:ext uri="{BB962C8B-B14F-4D97-AF65-F5344CB8AC3E}">
        <p14:creationId xmlns:p14="http://schemas.microsoft.com/office/powerpoint/2010/main" val="6098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P spid="7" grpId="0" animBg="1"/>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F8FE75-2400-4B20-9766-F5FB5F60E0A0}"/>
              </a:ext>
            </a:extLst>
          </p:cNvPr>
          <p:cNvSpPr txBox="1"/>
          <p:nvPr/>
        </p:nvSpPr>
        <p:spPr>
          <a:xfrm>
            <a:off x="2025117" y="1570496"/>
            <a:ext cx="2500393" cy="6667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733" b="1" i="1" u="sng">
                <a:latin typeface="+mj-lt"/>
              </a:rPr>
              <a:t>Giải</a:t>
            </a:r>
          </a:p>
        </p:txBody>
      </p:sp>
      <p:sp>
        <p:nvSpPr>
          <p:cNvPr id="8" name="Parallelogram 7">
            <a:extLst>
              <a:ext uri="{FF2B5EF4-FFF2-40B4-BE49-F238E27FC236}">
                <a16:creationId xmlns:a16="http://schemas.microsoft.com/office/drawing/2014/main" id="{59DFF825-EC49-4B59-A2EA-750B4BDAC1B3}"/>
              </a:ext>
            </a:extLst>
          </p:cNvPr>
          <p:cNvSpPr/>
          <p:nvPr/>
        </p:nvSpPr>
        <p:spPr>
          <a:xfrm>
            <a:off x="590775" y="473417"/>
            <a:ext cx="4451343" cy="775855"/>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FF"/>
                </a:solidFill>
                <a:latin typeface="Times New Roman" panose="02020603050405020304" pitchFamily="18" charset="0"/>
                <a:cs typeface="Times New Roman" panose="02020603050405020304" pitchFamily="18" charset="0"/>
              </a:rPr>
              <a:t>BT 1(SGK- 89)</a:t>
            </a:r>
            <a:endParaRPr lang="vi-VN" sz="3733" b="1">
              <a:solidFill>
                <a:srgbClr val="FFFF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F8E08B0-32CC-424B-85A0-FE874D4C1FC9}"/>
              </a:ext>
            </a:extLst>
          </p:cNvPr>
          <p:cNvSpPr/>
          <p:nvPr/>
        </p:nvSpPr>
        <p:spPr>
          <a:xfrm>
            <a:off x="581992" y="2500566"/>
            <a:ext cx="5100720"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a) Hình thoi A'B'C'D' bằng hình thoi A''B''C''D''</a:t>
            </a:r>
            <a:endParaRPr lang="vi-VN" sz="3733"/>
          </a:p>
        </p:txBody>
      </p:sp>
      <p:sp>
        <p:nvSpPr>
          <p:cNvPr id="12" name="Rectangle 11">
            <a:extLst>
              <a:ext uri="{FF2B5EF4-FFF2-40B4-BE49-F238E27FC236}">
                <a16:creationId xmlns:a16="http://schemas.microsoft.com/office/drawing/2014/main" id="{336DA690-F680-4FAC-ADA1-ADBF29B18767}"/>
              </a:ext>
            </a:extLst>
          </p:cNvPr>
          <p:cNvSpPr/>
          <p:nvPr/>
        </p:nvSpPr>
        <p:spPr>
          <a:xfrm>
            <a:off x="588939" y="3876309"/>
            <a:ext cx="4990455" cy="1894878"/>
          </a:xfrm>
          <a:prstGeom prst="rect">
            <a:avLst/>
          </a:prstGeom>
        </p:spPr>
        <p:txBody>
          <a:bodyPr wrap="squar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 Hình thoi A''B''C''D'' đồng dạng phối cảnh với hình thoi ABCD </a:t>
            </a:r>
          </a:p>
        </p:txBody>
      </p:sp>
      <p:sp>
        <p:nvSpPr>
          <p:cNvPr id="14" name="Rectangle 13">
            <a:extLst>
              <a:ext uri="{FF2B5EF4-FFF2-40B4-BE49-F238E27FC236}">
                <a16:creationId xmlns:a16="http://schemas.microsoft.com/office/drawing/2014/main" id="{EA866805-F661-4488-B4D8-DCF3BB895010}"/>
              </a:ext>
            </a:extLst>
          </p:cNvPr>
          <p:cNvSpPr/>
          <p:nvPr/>
        </p:nvSpPr>
        <p:spPr>
          <a:xfrm>
            <a:off x="6529954" y="2562815"/>
            <a:ext cx="5104109" cy="1280222"/>
          </a:xfrm>
          <a:prstGeom prst="rect">
            <a:avLst/>
          </a:prstGeom>
        </p:spPr>
        <p:txBody>
          <a:bodyPr wrap="square">
            <a:spAutoFit/>
          </a:bodyPr>
          <a:lstStyle/>
          <a:p>
            <a:pPr>
              <a:lnSpc>
                <a:spcPct val="107000"/>
              </a:lnSpc>
              <a:spcAft>
                <a:spcPts val="1067"/>
              </a:spcAft>
            </a:pPr>
            <a:r>
              <a:rPr lang="vi-VN" sz="3733">
                <a:latin typeface="Times New Roman" panose="02020603050405020304" pitchFamily="18" charset="0"/>
                <a:ea typeface="Calibri" panose="020F0502020204030204" pitchFamily="34" charset="0"/>
              </a:rPr>
              <a:t>Mà hình thoi A'B'C'D' bằng hình thoi A''B''C''D''</a:t>
            </a:r>
          </a:p>
        </p:txBody>
      </p:sp>
      <p:sp>
        <p:nvSpPr>
          <p:cNvPr id="16" name="Rectangle 15">
            <a:extLst>
              <a:ext uri="{FF2B5EF4-FFF2-40B4-BE49-F238E27FC236}">
                <a16:creationId xmlns:a16="http://schemas.microsoft.com/office/drawing/2014/main" id="{6CE775C4-9601-4C19-B042-9D0F020B96B3}"/>
              </a:ext>
            </a:extLst>
          </p:cNvPr>
          <p:cNvSpPr/>
          <p:nvPr/>
        </p:nvSpPr>
        <p:spPr>
          <a:xfrm>
            <a:off x="6591952" y="4153719"/>
            <a:ext cx="4959457" cy="1815690"/>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=&gt; Hình thoi A'B'C'D' đồng dạng với hình thoi ABCD</a:t>
            </a:r>
            <a:endParaRPr lang="vi-VN" sz="3733">
              <a:solidFill>
                <a:srgbClr val="0000CC"/>
              </a:solidFill>
            </a:endParaRPr>
          </a:p>
        </p:txBody>
      </p:sp>
    </p:spTree>
    <p:extLst>
      <p:ext uri="{BB962C8B-B14F-4D97-AF65-F5344CB8AC3E}">
        <p14:creationId xmlns:p14="http://schemas.microsoft.com/office/powerpoint/2010/main" val="22133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2"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4" name="Rectangle 3">
            <a:extLst>
              <a:ext uri="{FF2B5EF4-FFF2-40B4-BE49-F238E27FC236}">
                <a16:creationId xmlns:a16="http://schemas.microsoft.com/office/drawing/2014/main" id="{EF718A6F-0561-485E-9AB5-84B1C166AB3E}"/>
              </a:ext>
            </a:extLst>
          </p:cNvPr>
          <p:cNvSpPr/>
          <p:nvPr/>
        </p:nvSpPr>
        <p:spPr>
          <a:xfrm>
            <a:off x="365760" y="1657791"/>
            <a:ext cx="11541760"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a) Ta có: Tam giác A'B'C' là hình đồng dạng phối cảnh của tam giác ABC</a:t>
            </a:r>
            <a:endParaRPr lang="vi-VN" sz="3733"/>
          </a:p>
        </p:txBody>
      </p:sp>
      <p:sp>
        <p:nvSpPr>
          <p:cNvPr id="6" name="Rectangle 5">
            <a:extLst>
              <a:ext uri="{FF2B5EF4-FFF2-40B4-BE49-F238E27FC236}">
                <a16:creationId xmlns:a16="http://schemas.microsoft.com/office/drawing/2014/main" id="{86579A44-F553-4AF0-AB5C-7EDC3952BA28}"/>
              </a:ext>
            </a:extLst>
          </p:cNvPr>
          <p:cNvSpPr/>
          <p:nvPr/>
        </p:nvSpPr>
        <p:spPr>
          <a:xfrm>
            <a:off x="366105" y="2817675"/>
            <a:ext cx="1056571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Suy ra: Tam giác A'B'C' đồng dạng với tam giác ABC</a:t>
            </a:r>
          </a:p>
        </p:txBody>
      </p:sp>
      <p:sp>
        <p:nvSpPr>
          <p:cNvPr id="8" name="Rectangle 7">
            <a:extLst>
              <a:ext uri="{FF2B5EF4-FFF2-40B4-BE49-F238E27FC236}">
                <a16:creationId xmlns:a16="http://schemas.microsoft.com/office/drawing/2014/main" id="{36095215-5A24-44E9-9A36-1271E82B5A0A}"/>
              </a:ext>
            </a:extLst>
          </p:cNvPr>
          <p:cNvSpPr/>
          <p:nvPr/>
        </p:nvSpPr>
        <p:spPr>
          <a:xfrm>
            <a:off x="381654" y="3427275"/>
            <a:ext cx="7120860"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Do đó: A′B′/AB=B′C′/BC=C′A′/CA</a:t>
            </a:r>
          </a:p>
        </p:txBody>
      </p:sp>
      <p:sp>
        <p:nvSpPr>
          <p:cNvPr id="11" name="Rectangle 10">
            <a:extLst>
              <a:ext uri="{FF2B5EF4-FFF2-40B4-BE49-F238E27FC236}">
                <a16:creationId xmlns:a16="http://schemas.microsoft.com/office/drawing/2014/main" id="{932FC42C-DD0F-4F45-830F-F789C47D8A04}"/>
              </a:ext>
            </a:extLst>
          </p:cNvPr>
          <p:cNvSpPr/>
          <p:nvPr/>
        </p:nvSpPr>
        <p:spPr>
          <a:xfrm>
            <a:off x="7581716" y="3427277"/>
            <a:ext cx="312457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Mà A′B′/AB=3</a:t>
            </a:r>
          </a:p>
        </p:txBody>
      </p:sp>
      <p:sp>
        <p:nvSpPr>
          <p:cNvPr id="13" name="Rectangle 12">
            <a:extLst>
              <a:ext uri="{FF2B5EF4-FFF2-40B4-BE49-F238E27FC236}">
                <a16:creationId xmlns:a16="http://schemas.microsoft.com/office/drawing/2014/main" id="{D475FB15-ACE6-4659-8E6F-BB863D10CDCC}"/>
              </a:ext>
            </a:extLst>
          </p:cNvPr>
          <p:cNvSpPr/>
          <p:nvPr/>
        </p:nvSpPr>
        <p:spPr>
          <a:xfrm>
            <a:off x="341078" y="3996235"/>
            <a:ext cx="5170005"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Nên B′C′/BC=C′A′/CA=3</a:t>
            </a:r>
          </a:p>
        </p:txBody>
      </p:sp>
      <p:sp>
        <p:nvSpPr>
          <p:cNvPr id="15" name="Rectangle 14">
            <a:extLst>
              <a:ext uri="{FF2B5EF4-FFF2-40B4-BE49-F238E27FC236}">
                <a16:creationId xmlns:a16="http://schemas.microsoft.com/office/drawing/2014/main" id="{9D675F97-8C1D-4E47-A49D-8D3EE08AB274}"/>
              </a:ext>
            </a:extLst>
          </p:cNvPr>
          <p:cNvSpPr/>
          <p:nvPr/>
        </p:nvSpPr>
        <p:spPr>
          <a:xfrm>
            <a:off x="322106" y="4524555"/>
            <a:ext cx="7321235"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Ta có: A′B′/AB=3 nên A'B' = 3.3 = 9</a:t>
            </a:r>
          </a:p>
        </p:txBody>
      </p:sp>
      <p:sp>
        <p:nvSpPr>
          <p:cNvPr id="17" name="Rectangle 16">
            <a:extLst>
              <a:ext uri="{FF2B5EF4-FFF2-40B4-BE49-F238E27FC236}">
                <a16:creationId xmlns:a16="http://schemas.microsoft.com/office/drawing/2014/main" id="{FD4150EF-FE12-4EEA-9670-C67BACACC75D}"/>
              </a:ext>
            </a:extLst>
          </p:cNvPr>
          <p:cNvSpPr/>
          <p:nvPr/>
        </p:nvSpPr>
        <p:spPr>
          <a:xfrm>
            <a:off x="361010" y="5093515"/>
            <a:ext cx="6268063"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B′C′/BC=3 nên B'C' = 3.6 = 18 </a:t>
            </a:r>
          </a:p>
        </p:txBody>
      </p:sp>
      <p:sp>
        <p:nvSpPr>
          <p:cNvPr id="19" name="Rectangle 18">
            <a:extLst>
              <a:ext uri="{FF2B5EF4-FFF2-40B4-BE49-F238E27FC236}">
                <a16:creationId xmlns:a16="http://schemas.microsoft.com/office/drawing/2014/main" id="{66192D46-93B0-4E94-A7DC-06449B2D242D}"/>
              </a:ext>
            </a:extLst>
          </p:cNvPr>
          <p:cNvSpPr/>
          <p:nvPr/>
        </p:nvSpPr>
        <p:spPr>
          <a:xfrm>
            <a:off x="314375" y="5743496"/>
            <a:ext cx="6229590"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C′A′/CA=3 nên C'A' = 3.5 = 15</a:t>
            </a:r>
            <a:endParaRPr lang="vi-VN" sz="3733"/>
          </a:p>
        </p:txBody>
      </p:sp>
    </p:spTree>
    <p:extLst>
      <p:ext uri="{BB962C8B-B14F-4D97-AF65-F5344CB8AC3E}">
        <p14:creationId xmlns:p14="http://schemas.microsoft.com/office/powerpoint/2010/main" val="235503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11" grpId="0"/>
      <p:bldP spid="13" grpId="0"/>
      <p:bldP spid="15" grpId="0"/>
      <p:bldP spid="17"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5" name="Rectangle 4">
            <a:extLst>
              <a:ext uri="{FF2B5EF4-FFF2-40B4-BE49-F238E27FC236}">
                <a16:creationId xmlns:a16="http://schemas.microsoft.com/office/drawing/2014/main" id="{A2C90032-08D4-4E0D-B8FA-BB1D9F688E62}"/>
              </a:ext>
            </a:extLst>
          </p:cNvPr>
          <p:cNvSpPr/>
          <p:nvPr/>
        </p:nvSpPr>
        <p:spPr>
          <a:xfrm>
            <a:off x="326574" y="1546402"/>
            <a:ext cx="11713031" cy="1241237"/>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Ta có: Tam giác A''B''C'' là hình đồng dạng phối cảnh của tam giác ABC</a:t>
            </a:r>
          </a:p>
        </p:txBody>
      </p:sp>
      <p:sp>
        <p:nvSpPr>
          <p:cNvPr id="9" name="Rectangle 8">
            <a:extLst>
              <a:ext uri="{FF2B5EF4-FFF2-40B4-BE49-F238E27FC236}">
                <a16:creationId xmlns:a16="http://schemas.microsoft.com/office/drawing/2014/main" id="{9A9EFB68-C5AB-461A-A11D-AA9D45E1E30B}"/>
              </a:ext>
            </a:extLst>
          </p:cNvPr>
          <p:cNvSpPr/>
          <p:nvPr/>
        </p:nvSpPr>
        <p:spPr>
          <a:xfrm>
            <a:off x="378502" y="2723337"/>
            <a:ext cx="10825399"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Suy ra: Tam giác A''B''C'' đồng dạng với tam giác ABC</a:t>
            </a:r>
          </a:p>
        </p:txBody>
      </p:sp>
      <p:sp>
        <p:nvSpPr>
          <p:cNvPr id="12" name="Rectangle 11">
            <a:extLst>
              <a:ext uri="{FF2B5EF4-FFF2-40B4-BE49-F238E27FC236}">
                <a16:creationId xmlns:a16="http://schemas.microsoft.com/office/drawing/2014/main" id="{AC9B8A0A-A0A0-42CC-A333-6988E662DB0C}"/>
              </a:ext>
            </a:extLst>
          </p:cNvPr>
          <p:cNvSpPr/>
          <p:nvPr/>
        </p:nvSpPr>
        <p:spPr>
          <a:xfrm>
            <a:off x="328870" y="3245847"/>
            <a:ext cx="7746031"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Do đó: A′′B′′/AB=B′′C′′/BC=C′′A′′/CA</a:t>
            </a:r>
          </a:p>
        </p:txBody>
      </p:sp>
      <p:sp>
        <p:nvSpPr>
          <p:cNvPr id="16" name="Rectangle 15">
            <a:extLst>
              <a:ext uri="{FF2B5EF4-FFF2-40B4-BE49-F238E27FC236}">
                <a16:creationId xmlns:a16="http://schemas.microsoft.com/office/drawing/2014/main" id="{12858F08-B840-4438-BC16-E2B256E1AEAC}"/>
              </a:ext>
            </a:extLst>
          </p:cNvPr>
          <p:cNvSpPr/>
          <p:nvPr/>
        </p:nvSpPr>
        <p:spPr>
          <a:xfrm>
            <a:off x="336490" y="3790133"/>
            <a:ext cx="3332964"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Mà A′′B′′/AB=3</a:t>
            </a:r>
          </a:p>
        </p:txBody>
      </p:sp>
      <p:sp>
        <p:nvSpPr>
          <p:cNvPr id="20" name="Rectangle 19">
            <a:extLst>
              <a:ext uri="{FF2B5EF4-FFF2-40B4-BE49-F238E27FC236}">
                <a16:creationId xmlns:a16="http://schemas.microsoft.com/office/drawing/2014/main" id="{E73C167C-22CF-48B5-B367-ED4C861C85A1}"/>
              </a:ext>
            </a:extLst>
          </p:cNvPr>
          <p:cNvSpPr/>
          <p:nvPr/>
        </p:nvSpPr>
        <p:spPr>
          <a:xfrm>
            <a:off x="298152" y="4334417"/>
            <a:ext cx="5586786"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Nên B′′C′′/BC=C′′A′′/CA=3</a:t>
            </a:r>
          </a:p>
        </p:txBody>
      </p:sp>
      <p:sp>
        <p:nvSpPr>
          <p:cNvPr id="22" name="Rectangle 21">
            <a:extLst>
              <a:ext uri="{FF2B5EF4-FFF2-40B4-BE49-F238E27FC236}">
                <a16:creationId xmlns:a16="http://schemas.microsoft.com/office/drawing/2014/main" id="{985B71AC-F265-46CA-B0E1-02493A9B1B89}"/>
              </a:ext>
            </a:extLst>
          </p:cNvPr>
          <p:cNvSpPr/>
          <p:nvPr/>
        </p:nvSpPr>
        <p:spPr>
          <a:xfrm>
            <a:off x="263424" y="4878703"/>
            <a:ext cx="7702750"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Ta có: A′′B′′/AB=3 nên A''B'' = 3.3 = 9</a:t>
            </a:r>
          </a:p>
        </p:txBody>
      </p:sp>
      <p:sp>
        <p:nvSpPr>
          <p:cNvPr id="24" name="Rectangle 23">
            <a:extLst>
              <a:ext uri="{FF2B5EF4-FFF2-40B4-BE49-F238E27FC236}">
                <a16:creationId xmlns:a16="http://schemas.microsoft.com/office/drawing/2014/main" id="{C469A4C1-E739-4955-AFE3-97272D9306F7}"/>
              </a:ext>
            </a:extLst>
          </p:cNvPr>
          <p:cNvSpPr/>
          <p:nvPr/>
        </p:nvSpPr>
        <p:spPr>
          <a:xfrm>
            <a:off x="289270" y="5401218"/>
            <a:ext cx="6649577"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B′′C′′/BC=3 nên B''C'' = 3.6 = 18 </a:t>
            </a:r>
          </a:p>
        </p:txBody>
      </p:sp>
      <p:sp>
        <p:nvSpPr>
          <p:cNvPr id="26" name="Rectangle 25">
            <a:extLst>
              <a:ext uri="{FF2B5EF4-FFF2-40B4-BE49-F238E27FC236}">
                <a16:creationId xmlns:a16="http://schemas.microsoft.com/office/drawing/2014/main" id="{CEF3D195-1D04-4682-AB40-F01D037AEBC8}"/>
              </a:ext>
            </a:extLst>
          </p:cNvPr>
          <p:cNvSpPr/>
          <p:nvPr/>
        </p:nvSpPr>
        <p:spPr>
          <a:xfrm>
            <a:off x="226907" y="5945244"/>
            <a:ext cx="6611105"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C′′A′′/CA=3 nên C''A'' = 3.5 = 15</a:t>
            </a:r>
            <a:endParaRPr lang="vi-VN" sz="3733"/>
          </a:p>
        </p:txBody>
      </p:sp>
    </p:spTree>
    <p:extLst>
      <p:ext uri="{BB962C8B-B14F-4D97-AF65-F5344CB8AC3E}">
        <p14:creationId xmlns:p14="http://schemas.microsoft.com/office/powerpoint/2010/main" val="4988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6" grpId="0"/>
      <p:bldP spid="20" grpId="0"/>
      <p:bldP spid="22"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7000" t="-7000" r="-9000" b="-1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544320" y="894081"/>
            <a:ext cx="3820160" cy="666786"/>
          </a:xfrm>
          <a:prstGeom prst="rect">
            <a:avLst/>
          </a:prstGeom>
          <a:noFill/>
        </p:spPr>
        <p:txBody>
          <a:bodyPr wrap="square" rtlCol="0">
            <a:spAutoFit/>
          </a:bodyPr>
          <a:lstStyle/>
          <a:p>
            <a:r>
              <a:rPr lang="vi-VN" sz="3733" b="1">
                <a:solidFill>
                  <a:srgbClr val="FF0000"/>
                </a:solidFill>
                <a:latin typeface="+mj-lt"/>
              </a:rPr>
              <a:t>Bài tập 2</a:t>
            </a:r>
          </a:p>
        </p:txBody>
      </p:sp>
      <p:sp>
        <p:nvSpPr>
          <p:cNvPr id="4" name="Rectangle 3">
            <a:extLst>
              <a:ext uri="{FF2B5EF4-FFF2-40B4-BE49-F238E27FC236}">
                <a16:creationId xmlns:a16="http://schemas.microsoft.com/office/drawing/2014/main" id="{7E203535-9E37-476C-B42F-2D08F1947B00}"/>
              </a:ext>
            </a:extLst>
          </p:cNvPr>
          <p:cNvSpPr/>
          <p:nvPr/>
        </p:nvSpPr>
        <p:spPr>
          <a:xfrm>
            <a:off x="1013629" y="1830445"/>
            <a:ext cx="6086923"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c) Từ kết quả câu a và b ta có: </a:t>
            </a:r>
            <a:endParaRPr lang="vi-VN" sz="3733"/>
          </a:p>
        </p:txBody>
      </p:sp>
      <p:sp>
        <p:nvSpPr>
          <p:cNvPr id="7" name="Rectangle 6">
            <a:extLst>
              <a:ext uri="{FF2B5EF4-FFF2-40B4-BE49-F238E27FC236}">
                <a16:creationId xmlns:a16="http://schemas.microsoft.com/office/drawing/2014/main" id="{E4B2F8D4-B8B9-4123-A685-CFBE1DDC1689}"/>
              </a:ext>
            </a:extLst>
          </p:cNvPr>
          <p:cNvSpPr/>
          <p:nvPr/>
        </p:nvSpPr>
        <p:spPr>
          <a:xfrm>
            <a:off x="801298" y="2636246"/>
            <a:ext cx="7715574" cy="665567"/>
          </a:xfrm>
          <a:prstGeom prst="rect">
            <a:avLst/>
          </a:prstGeom>
        </p:spPr>
        <p:txBody>
          <a:bodyPr wrap="none">
            <a:spAutoFit/>
          </a:bodyPr>
          <a:lstStyle/>
          <a:p>
            <a:pPr algn="just">
              <a:lnSpc>
                <a:spcPct val="107000"/>
              </a:lnSpc>
              <a:spcAft>
                <a:spcPts val="1067"/>
              </a:spcAft>
            </a:pPr>
            <a:r>
              <a:rPr lang="vi-VN" sz="3733">
                <a:latin typeface="Times New Roman" panose="02020603050405020304" pitchFamily="18" charset="0"/>
                <a:ea typeface="Calibri" panose="020F0502020204030204" pitchFamily="34" charset="0"/>
              </a:rPr>
              <a:t>A'B' = A''B''; B'C' = B''C''; C'A' = C''A''</a:t>
            </a:r>
          </a:p>
        </p:txBody>
      </p:sp>
      <p:sp>
        <p:nvSpPr>
          <p:cNvPr id="10" name="Rectangle 9">
            <a:extLst>
              <a:ext uri="{FF2B5EF4-FFF2-40B4-BE49-F238E27FC236}">
                <a16:creationId xmlns:a16="http://schemas.microsoft.com/office/drawing/2014/main" id="{E18CDD3E-8CE9-4CE7-9181-A8B073AA7A42}"/>
              </a:ext>
            </a:extLst>
          </p:cNvPr>
          <p:cNvSpPr/>
          <p:nvPr/>
        </p:nvSpPr>
        <p:spPr>
          <a:xfrm>
            <a:off x="1078695" y="3376216"/>
            <a:ext cx="5570756" cy="666786"/>
          </a:xfrm>
          <a:prstGeom prst="rect">
            <a:avLst/>
          </a:prstGeom>
        </p:spPr>
        <p:txBody>
          <a:bodyPr wrap="none">
            <a:spAutoFit/>
          </a:bodyPr>
          <a:lstStyle/>
          <a:p>
            <a:r>
              <a:rPr lang="vi-VN" sz="3733">
                <a:latin typeface="Times New Roman" panose="02020603050405020304" pitchFamily="18" charset="0"/>
                <a:ea typeface="Calibri" panose="020F0502020204030204" pitchFamily="34" charset="0"/>
              </a:rPr>
              <a:t>Do đó: </a:t>
            </a:r>
            <a:r>
              <a:rPr lang="vi-VN" sz="3733">
                <a:latin typeface="Cambria Math" panose="02040503050406030204" pitchFamily="18" charset="0"/>
                <a:ea typeface="Calibri" panose="020F0502020204030204" pitchFamily="34" charset="0"/>
                <a:cs typeface="Cambria Math" panose="02040503050406030204" pitchFamily="18" charset="0"/>
              </a:rPr>
              <a:t>△</a:t>
            </a:r>
            <a:r>
              <a:rPr lang="vi-VN" sz="3733">
                <a:latin typeface="Times New Roman" panose="02020603050405020304" pitchFamily="18" charset="0"/>
                <a:ea typeface="Calibri" panose="020F0502020204030204" pitchFamily="34" charset="0"/>
              </a:rPr>
              <a:t>A'B'C' = </a:t>
            </a:r>
            <a:r>
              <a:rPr lang="vi-VN" sz="3733">
                <a:latin typeface="Cambria Math" panose="02040503050406030204" pitchFamily="18" charset="0"/>
                <a:ea typeface="Calibri" panose="020F0502020204030204" pitchFamily="34" charset="0"/>
                <a:cs typeface="Cambria Math" panose="02040503050406030204" pitchFamily="18" charset="0"/>
              </a:rPr>
              <a:t>△</a:t>
            </a:r>
            <a:r>
              <a:rPr lang="vi-VN" sz="3733">
                <a:latin typeface="Times New Roman" panose="02020603050405020304" pitchFamily="18" charset="0"/>
                <a:ea typeface="Calibri" panose="020F0502020204030204" pitchFamily="34" charset="0"/>
              </a:rPr>
              <a:t>A''B''C''</a:t>
            </a:r>
            <a:endParaRPr lang="vi-VN" sz="3733"/>
          </a:p>
        </p:txBody>
      </p:sp>
    </p:spTree>
    <p:extLst>
      <p:ext uri="{BB962C8B-B14F-4D97-AF65-F5344CB8AC3E}">
        <p14:creationId xmlns:p14="http://schemas.microsoft.com/office/powerpoint/2010/main" val="243891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07281" cy="666786"/>
          </a:xfrm>
          <a:prstGeom prst="rect">
            <a:avLst/>
          </a:prstGeom>
        </p:spPr>
        <p:txBody>
          <a:bodyPr wrap="none">
            <a:spAutoFit/>
          </a:bodyPr>
          <a:lstStyle/>
          <a:p>
            <a:r>
              <a:rPr lang="vi-VN" sz="3733">
                <a:latin typeface="+mj-lt"/>
              </a:rPr>
              <a:t>a) Ta có: </a:t>
            </a:r>
          </a:p>
        </p:txBody>
      </p:sp>
      <p:sp>
        <p:nvSpPr>
          <p:cNvPr id="7" name="Rectangle 6">
            <a:extLst>
              <a:ext uri="{FF2B5EF4-FFF2-40B4-BE49-F238E27FC236}">
                <a16:creationId xmlns:a16="http://schemas.microsoft.com/office/drawing/2014/main" id="{E4B2F8D4-B8B9-4123-A685-CFBE1DDC1689}"/>
              </a:ext>
            </a:extLst>
          </p:cNvPr>
          <p:cNvSpPr/>
          <p:nvPr/>
        </p:nvSpPr>
        <p:spPr>
          <a:xfrm>
            <a:off x="676090" y="1612984"/>
            <a:ext cx="5793574" cy="666786"/>
          </a:xfrm>
          <a:prstGeom prst="rect">
            <a:avLst/>
          </a:prstGeom>
        </p:spPr>
        <p:txBody>
          <a:bodyPr wrap="none">
            <a:spAutoFit/>
          </a:bodyPr>
          <a:lstStyle/>
          <a:p>
            <a:r>
              <a:rPr lang="vi-VN" sz="3733">
                <a:latin typeface="+mj-lt"/>
              </a:rPr>
              <a:t>AB′′/AB=AC′′/AC=AD′′/AD</a:t>
            </a:r>
          </a:p>
        </p:txBody>
      </p:sp>
      <p:sp>
        <p:nvSpPr>
          <p:cNvPr id="10" name="Rectangle 9">
            <a:extLst>
              <a:ext uri="{FF2B5EF4-FFF2-40B4-BE49-F238E27FC236}">
                <a16:creationId xmlns:a16="http://schemas.microsoft.com/office/drawing/2014/main" id="{E18CDD3E-8CE9-4CE7-9181-A8B073AA7A42}"/>
              </a:ext>
            </a:extLst>
          </p:cNvPr>
          <p:cNvSpPr/>
          <p:nvPr/>
        </p:nvSpPr>
        <p:spPr>
          <a:xfrm>
            <a:off x="534409" y="2570677"/>
            <a:ext cx="10960908" cy="1241237"/>
          </a:xfrm>
          <a:prstGeom prst="rect">
            <a:avLst/>
          </a:prstGeom>
        </p:spPr>
        <p:txBody>
          <a:bodyPr wrap="square">
            <a:spAutoFit/>
          </a:bodyPr>
          <a:lstStyle/>
          <a:p>
            <a:r>
              <a:rPr lang="vi-VN" sz="3733">
                <a:latin typeface="+mj-lt"/>
                <a:ea typeface="Calibri" panose="020F0502020204030204" pitchFamily="34" charset="0"/>
              </a:rPr>
              <a:t>=&gt;</a:t>
            </a:r>
            <a:r>
              <a:rPr lang="vi-VN" sz="3733">
                <a:latin typeface="+mj-lt"/>
              </a:rPr>
              <a:t>Hình chữ nhật AB''C''D'' đồng dạng phối cảnh với hình chữ nhật ABCD. </a:t>
            </a:r>
          </a:p>
        </p:txBody>
      </p:sp>
    </p:spTree>
    <p:extLst>
      <p:ext uri="{BB962C8B-B14F-4D97-AF65-F5344CB8AC3E}">
        <p14:creationId xmlns:p14="http://schemas.microsoft.com/office/powerpoint/2010/main" val="10458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32929" cy="666786"/>
          </a:xfrm>
          <a:prstGeom prst="rect">
            <a:avLst/>
          </a:prstGeom>
        </p:spPr>
        <p:txBody>
          <a:bodyPr wrap="none">
            <a:spAutoFit/>
          </a:bodyPr>
          <a:lstStyle/>
          <a:p>
            <a:r>
              <a:rPr lang="vi-VN" sz="3733">
                <a:latin typeface="+mj-lt"/>
              </a:rPr>
              <a:t>b) Ta có: </a:t>
            </a:r>
          </a:p>
        </p:txBody>
      </p:sp>
      <p:sp>
        <p:nvSpPr>
          <p:cNvPr id="7" name="Rectangle 6">
            <a:extLst>
              <a:ext uri="{FF2B5EF4-FFF2-40B4-BE49-F238E27FC236}">
                <a16:creationId xmlns:a16="http://schemas.microsoft.com/office/drawing/2014/main" id="{E4B2F8D4-B8B9-4123-A685-CFBE1DDC1689}"/>
              </a:ext>
            </a:extLst>
          </p:cNvPr>
          <p:cNvSpPr/>
          <p:nvPr/>
        </p:nvSpPr>
        <p:spPr>
          <a:xfrm>
            <a:off x="436604" y="1504127"/>
            <a:ext cx="7967246" cy="666786"/>
          </a:xfrm>
          <a:prstGeom prst="rect">
            <a:avLst/>
          </a:prstGeom>
        </p:spPr>
        <p:txBody>
          <a:bodyPr wrap="none">
            <a:spAutoFit/>
          </a:bodyPr>
          <a:lstStyle/>
          <a:p>
            <a:r>
              <a:rPr lang="vi-VN" sz="3733">
                <a:latin typeface="+mj-lt"/>
              </a:rPr>
              <a:t>A′B′B′C′=ABBC hay A′B′/AB=B′C′/BC</a:t>
            </a:r>
          </a:p>
        </p:txBody>
      </p:sp>
      <p:sp>
        <p:nvSpPr>
          <p:cNvPr id="10" name="Rectangle 9">
            <a:extLst>
              <a:ext uri="{FF2B5EF4-FFF2-40B4-BE49-F238E27FC236}">
                <a16:creationId xmlns:a16="http://schemas.microsoft.com/office/drawing/2014/main" id="{E18CDD3E-8CE9-4CE7-9181-A8B073AA7A42}"/>
              </a:ext>
            </a:extLst>
          </p:cNvPr>
          <p:cNvSpPr/>
          <p:nvPr/>
        </p:nvSpPr>
        <p:spPr>
          <a:xfrm>
            <a:off x="403779" y="2222333"/>
            <a:ext cx="10960908" cy="666786"/>
          </a:xfrm>
          <a:prstGeom prst="rect">
            <a:avLst/>
          </a:prstGeom>
        </p:spPr>
        <p:txBody>
          <a:bodyPr wrap="square">
            <a:spAutoFit/>
          </a:bodyPr>
          <a:lstStyle/>
          <a:p>
            <a:r>
              <a:rPr lang="vi-VN" sz="3733">
                <a:latin typeface="+mj-lt"/>
              </a:rPr>
              <a:t>Mà AB′′/AB=B′C′/BC (giả thiết)</a:t>
            </a:r>
          </a:p>
        </p:txBody>
      </p:sp>
      <p:sp>
        <p:nvSpPr>
          <p:cNvPr id="8" name="Rectangle 7">
            <a:extLst>
              <a:ext uri="{FF2B5EF4-FFF2-40B4-BE49-F238E27FC236}">
                <a16:creationId xmlns:a16="http://schemas.microsoft.com/office/drawing/2014/main" id="{04335FAF-4016-4E5B-90E0-0586022F5D50}"/>
              </a:ext>
            </a:extLst>
          </p:cNvPr>
          <p:cNvSpPr/>
          <p:nvPr/>
        </p:nvSpPr>
        <p:spPr>
          <a:xfrm>
            <a:off x="393174" y="2853701"/>
            <a:ext cx="7247497" cy="666786"/>
          </a:xfrm>
          <a:prstGeom prst="rect">
            <a:avLst/>
          </a:prstGeom>
        </p:spPr>
        <p:txBody>
          <a:bodyPr wrap="none">
            <a:spAutoFit/>
          </a:bodyPr>
          <a:lstStyle/>
          <a:p>
            <a:r>
              <a:rPr lang="vi-VN" sz="3733">
                <a:latin typeface="+mj-lt"/>
                <a:ea typeface="Calibri" panose="020F0502020204030204" pitchFamily="34" charset="0"/>
                <a:cs typeface="Times New Roman" panose="02020603050405020304" pitchFamily="18" charset="0"/>
                <a:sym typeface="Wingdings" panose="05000000000000000000" pitchFamily="2" charset="2"/>
              </a:rPr>
              <a:t></a:t>
            </a:r>
            <a:r>
              <a:rPr lang="vi-VN" sz="3733">
                <a:latin typeface="+mj-lt"/>
                <a:ea typeface="Calibri" panose="020F0502020204030204" pitchFamily="34" charset="0"/>
              </a:rPr>
              <a:t>A′B′/AB=AB′′/AB </a:t>
            </a:r>
            <a:r>
              <a:rPr lang="vi-VN" sz="3733">
                <a:latin typeface="+mj-lt"/>
                <a:ea typeface="Calibri" panose="020F0502020204030204" pitchFamily="34" charset="0"/>
                <a:cs typeface="Times New Roman" panose="02020603050405020304" pitchFamily="18" charset="0"/>
                <a:sym typeface="Wingdings" panose="05000000000000000000" pitchFamily="2" charset="2"/>
              </a:rPr>
              <a:t></a:t>
            </a:r>
            <a:r>
              <a:rPr lang="vi-VN" sz="3733">
                <a:latin typeface="+mj-lt"/>
                <a:ea typeface="Calibri" panose="020F0502020204030204" pitchFamily="34" charset="0"/>
              </a:rPr>
              <a:t> A'B' = AB''</a:t>
            </a:r>
            <a:endParaRPr lang="vi-VN" sz="3733">
              <a:latin typeface="+mj-lt"/>
            </a:endParaRPr>
          </a:p>
        </p:txBody>
      </p:sp>
      <p:sp>
        <p:nvSpPr>
          <p:cNvPr id="11" name="Rectangle 10">
            <a:extLst>
              <a:ext uri="{FF2B5EF4-FFF2-40B4-BE49-F238E27FC236}">
                <a16:creationId xmlns:a16="http://schemas.microsoft.com/office/drawing/2014/main" id="{3C4EE934-F8AC-4C7E-BCC9-0976D8B60A0A}"/>
              </a:ext>
            </a:extLst>
          </p:cNvPr>
          <p:cNvSpPr/>
          <p:nvPr/>
        </p:nvSpPr>
        <p:spPr>
          <a:xfrm>
            <a:off x="472777" y="3354705"/>
            <a:ext cx="1515158" cy="665567"/>
          </a:xfrm>
          <a:prstGeom prst="rect">
            <a:avLst/>
          </a:prstGeom>
        </p:spPr>
        <p:txBody>
          <a:bodyPr wrap="none">
            <a:spAutoFit/>
          </a:bodyPr>
          <a:lstStyle/>
          <a:p>
            <a:pPr>
              <a:lnSpc>
                <a:spcPct val="107000"/>
              </a:lnSpc>
            </a:pPr>
            <a:r>
              <a:rPr lang="vi-VN" sz="3733">
                <a:latin typeface="+mj-lt"/>
                <a:ea typeface="Calibri" panose="020F0502020204030204" pitchFamily="34" charset="0"/>
              </a:rPr>
              <a:t>Ta có: </a:t>
            </a:r>
          </a:p>
        </p:txBody>
      </p:sp>
      <p:sp>
        <p:nvSpPr>
          <p:cNvPr id="13" name="Rectangle 12">
            <a:extLst>
              <a:ext uri="{FF2B5EF4-FFF2-40B4-BE49-F238E27FC236}">
                <a16:creationId xmlns:a16="http://schemas.microsoft.com/office/drawing/2014/main" id="{6F9D0C82-BE7B-4E09-95E8-94A5D5C02C93}"/>
              </a:ext>
            </a:extLst>
          </p:cNvPr>
          <p:cNvSpPr/>
          <p:nvPr/>
        </p:nvSpPr>
        <p:spPr>
          <a:xfrm>
            <a:off x="1894117" y="3406763"/>
            <a:ext cx="10624457" cy="1241237"/>
          </a:xfrm>
          <a:prstGeom prst="rect">
            <a:avLst/>
          </a:prstGeom>
        </p:spPr>
        <p:txBody>
          <a:bodyPr wrap="square">
            <a:spAutoFit/>
          </a:bodyPr>
          <a:lstStyle/>
          <a:p>
            <a:r>
              <a:rPr lang="vi-VN" sz="3733">
                <a:latin typeface="Times New Roman" panose="02020603050405020304" pitchFamily="18" charset="0"/>
                <a:ea typeface="Calibri" panose="020F0502020204030204" pitchFamily="34" charset="0"/>
              </a:rPr>
              <a:t>Hình chữ nhật AB''C''D'' đồng dạng phối cảnh với hình chữ nhật ABCD</a:t>
            </a:r>
            <a:endParaRPr lang="vi-VN" sz="3733"/>
          </a:p>
        </p:txBody>
      </p:sp>
      <p:sp>
        <p:nvSpPr>
          <p:cNvPr id="15" name="Rectangle 14">
            <a:extLst>
              <a:ext uri="{FF2B5EF4-FFF2-40B4-BE49-F238E27FC236}">
                <a16:creationId xmlns:a16="http://schemas.microsoft.com/office/drawing/2014/main" id="{D1FE3234-BEDA-44D5-ACE9-4537A2A07251}"/>
              </a:ext>
            </a:extLst>
          </p:cNvPr>
          <p:cNvSpPr/>
          <p:nvPr/>
        </p:nvSpPr>
        <p:spPr>
          <a:xfrm>
            <a:off x="29979" y="4574074"/>
            <a:ext cx="4827284" cy="664990"/>
          </a:xfrm>
          <a:prstGeom prst="rect">
            <a:avLst/>
          </a:prstGeom>
        </p:spPr>
        <p:txBody>
          <a:bodyPr wrap="none">
            <a:spAutoFit/>
          </a:bodyPr>
          <a:lstStyle/>
          <a:p>
            <a:pPr marL="360682" algn="just">
              <a:lnSpc>
                <a:spcPct val="107000"/>
              </a:lnSpc>
            </a:pPr>
            <a:r>
              <a:rPr lang="vi-VN" sz="3733">
                <a:latin typeface="+mj-lt"/>
                <a:ea typeface="Calibri" panose="020F0502020204030204" pitchFamily="34" charset="0"/>
                <a:sym typeface="Wingdings" panose="05000000000000000000" pitchFamily="2" charset="2"/>
              </a:rPr>
              <a:t></a:t>
            </a:r>
            <a:r>
              <a:rPr lang="vi-VN" sz="3733">
                <a:latin typeface="+mj-lt"/>
                <a:ea typeface="Calibri" panose="020F0502020204030204" pitchFamily="34" charset="0"/>
              </a:rPr>
              <a:t>B′′C′′/BC=AB′′/AB</a:t>
            </a:r>
          </a:p>
        </p:txBody>
      </p:sp>
      <p:sp>
        <p:nvSpPr>
          <p:cNvPr id="17" name="Rectangle 16">
            <a:extLst>
              <a:ext uri="{FF2B5EF4-FFF2-40B4-BE49-F238E27FC236}">
                <a16:creationId xmlns:a16="http://schemas.microsoft.com/office/drawing/2014/main" id="{139E23E6-2192-4329-81F6-07F80F59AC52}"/>
              </a:ext>
            </a:extLst>
          </p:cNvPr>
          <p:cNvSpPr/>
          <p:nvPr/>
        </p:nvSpPr>
        <p:spPr>
          <a:xfrm>
            <a:off x="27036" y="5161734"/>
            <a:ext cx="6861494" cy="665567"/>
          </a:xfrm>
          <a:prstGeom prst="rect">
            <a:avLst/>
          </a:prstGeom>
        </p:spPr>
        <p:txBody>
          <a:bodyPr wrap="none">
            <a:spAutoFit/>
          </a:bodyPr>
          <a:lstStyle/>
          <a:p>
            <a:pPr marL="360682" algn="just">
              <a:lnSpc>
                <a:spcPct val="107000"/>
              </a:lnSpc>
            </a:pPr>
            <a:r>
              <a:rPr lang="vi-VN" sz="3733">
                <a:latin typeface="+mj-lt"/>
                <a:ea typeface="Calibri" panose="020F0502020204030204" pitchFamily="34" charset="0"/>
              </a:rPr>
              <a:t>Mà AB′′/AB=B′C′/BC (giả thiết)</a:t>
            </a:r>
          </a:p>
        </p:txBody>
      </p:sp>
      <p:sp>
        <p:nvSpPr>
          <p:cNvPr id="19" name="Rectangle 18">
            <a:extLst>
              <a:ext uri="{FF2B5EF4-FFF2-40B4-BE49-F238E27FC236}">
                <a16:creationId xmlns:a16="http://schemas.microsoft.com/office/drawing/2014/main" id="{EC066CC8-EF76-4713-ABE9-2620968F1CEC}"/>
              </a:ext>
            </a:extLst>
          </p:cNvPr>
          <p:cNvSpPr/>
          <p:nvPr/>
        </p:nvSpPr>
        <p:spPr>
          <a:xfrm>
            <a:off x="23835" y="5815044"/>
            <a:ext cx="7438575" cy="664990"/>
          </a:xfrm>
          <a:prstGeom prst="rect">
            <a:avLst/>
          </a:prstGeom>
        </p:spPr>
        <p:txBody>
          <a:bodyPr wrap="none">
            <a:spAutoFit/>
          </a:bodyPr>
          <a:lstStyle/>
          <a:p>
            <a:pPr marL="360682" algn="just">
              <a:lnSpc>
                <a:spcPct val="107000"/>
              </a:lnSpc>
            </a:pPr>
            <a:r>
              <a:rPr lang="vi-VN" sz="3733">
                <a:latin typeface="+mj-lt"/>
                <a:ea typeface="Calibri" panose="020F0502020204030204" pitchFamily="34" charset="0"/>
                <a:sym typeface="Wingdings" panose="05000000000000000000" pitchFamily="2" charset="2"/>
              </a:rPr>
              <a:t></a:t>
            </a:r>
            <a:r>
              <a:rPr lang="vi-VN" sz="3733">
                <a:latin typeface="+mj-lt"/>
                <a:ea typeface="Calibri" panose="020F0502020204030204" pitchFamily="34" charset="0"/>
              </a:rPr>
              <a:t>B′′C′′/BC=B′C′/BC, B''C'' = B'C'.</a:t>
            </a:r>
          </a:p>
        </p:txBody>
      </p:sp>
    </p:spTree>
    <p:extLst>
      <p:ext uri="{BB962C8B-B14F-4D97-AF65-F5344CB8AC3E}">
        <p14:creationId xmlns:p14="http://schemas.microsoft.com/office/powerpoint/2010/main" val="16484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8" grpId="0"/>
      <p:bldP spid="11" grpId="0"/>
      <p:bldP spid="13" grpId="0"/>
      <p:bldP spid="15" grpId="0"/>
      <p:bldP spid="17"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9000" t="-9000" r="-10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CE32D7D-BEB2-4449-9C13-20B74DABCD89}"/>
              </a:ext>
            </a:extLst>
          </p:cNvPr>
          <p:cNvSpPr txBox="1"/>
          <p:nvPr/>
        </p:nvSpPr>
        <p:spPr>
          <a:xfrm>
            <a:off x="1195977" y="175625"/>
            <a:ext cx="3820160" cy="666786"/>
          </a:xfrm>
          <a:prstGeom prst="rect">
            <a:avLst/>
          </a:prstGeom>
          <a:noFill/>
        </p:spPr>
        <p:txBody>
          <a:bodyPr wrap="square" rtlCol="0">
            <a:spAutoFit/>
          </a:bodyPr>
          <a:lstStyle/>
          <a:p>
            <a:r>
              <a:rPr lang="vi-VN" sz="3733" b="1">
                <a:solidFill>
                  <a:srgbClr val="FF0000"/>
                </a:solidFill>
                <a:latin typeface="+mj-lt"/>
              </a:rPr>
              <a:t>Bài tập 3</a:t>
            </a:r>
          </a:p>
        </p:txBody>
      </p:sp>
      <p:sp>
        <p:nvSpPr>
          <p:cNvPr id="4" name="Rectangle 3">
            <a:extLst>
              <a:ext uri="{FF2B5EF4-FFF2-40B4-BE49-F238E27FC236}">
                <a16:creationId xmlns:a16="http://schemas.microsoft.com/office/drawing/2014/main" id="{7E203535-9E37-476C-B42F-2D08F1947B00}"/>
              </a:ext>
            </a:extLst>
          </p:cNvPr>
          <p:cNvSpPr/>
          <p:nvPr/>
        </p:nvSpPr>
        <p:spPr>
          <a:xfrm>
            <a:off x="273399" y="894273"/>
            <a:ext cx="2007281" cy="666786"/>
          </a:xfrm>
          <a:prstGeom prst="rect">
            <a:avLst/>
          </a:prstGeom>
        </p:spPr>
        <p:txBody>
          <a:bodyPr wrap="none">
            <a:spAutoFit/>
          </a:bodyPr>
          <a:lstStyle/>
          <a:p>
            <a:r>
              <a:rPr lang="vi-VN" sz="3733">
                <a:latin typeface="+mj-lt"/>
              </a:rPr>
              <a:t>c) Ta có: </a:t>
            </a:r>
          </a:p>
        </p:txBody>
      </p:sp>
      <p:sp>
        <p:nvSpPr>
          <p:cNvPr id="7" name="Rectangle 6">
            <a:extLst>
              <a:ext uri="{FF2B5EF4-FFF2-40B4-BE49-F238E27FC236}">
                <a16:creationId xmlns:a16="http://schemas.microsoft.com/office/drawing/2014/main" id="{E4B2F8D4-B8B9-4123-A685-CFBE1DDC1689}"/>
              </a:ext>
            </a:extLst>
          </p:cNvPr>
          <p:cNvSpPr/>
          <p:nvPr/>
        </p:nvSpPr>
        <p:spPr>
          <a:xfrm>
            <a:off x="436604" y="1504127"/>
            <a:ext cx="8233344" cy="666786"/>
          </a:xfrm>
          <a:prstGeom prst="rect">
            <a:avLst/>
          </a:prstGeom>
        </p:spPr>
        <p:txBody>
          <a:bodyPr wrap="none">
            <a:spAutoFit/>
          </a:bodyPr>
          <a:lstStyle/>
          <a:p>
            <a:r>
              <a:rPr lang="vi-VN" sz="3733">
                <a:latin typeface="+mj-lt"/>
              </a:rPr>
              <a:t>A′B′/B′C′=AB/BC hay A′B′/AB=B′C′/BC</a:t>
            </a:r>
          </a:p>
        </p:txBody>
      </p:sp>
      <p:sp>
        <p:nvSpPr>
          <p:cNvPr id="11" name="Rectangle 10">
            <a:extLst>
              <a:ext uri="{FF2B5EF4-FFF2-40B4-BE49-F238E27FC236}">
                <a16:creationId xmlns:a16="http://schemas.microsoft.com/office/drawing/2014/main" id="{3C4EE934-F8AC-4C7E-BCC9-0976D8B60A0A}"/>
              </a:ext>
            </a:extLst>
          </p:cNvPr>
          <p:cNvSpPr/>
          <p:nvPr/>
        </p:nvSpPr>
        <p:spPr>
          <a:xfrm>
            <a:off x="-152400" y="2222589"/>
            <a:ext cx="12344400" cy="664990"/>
          </a:xfrm>
          <a:prstGeom prst="rect">
            <a:avLst/>
          </a:prstGeom>
        </p:spPr>
        <p:txBody>
          <a:bodyPr wrap="square">
            <a:spAutoFit/>
          </a:bodyPr>
          <a:lstStyle/>
          <a:p>
            <a:pPr>
              <a:lnSpc>
                <a:spcPct val="107000"/>
              </a:lnSpc>
            </a:pPr>
            <a:r>
              <a:rPr lang="vi-VN" sz="3733">
                <a:latin typeface="+mj-lt"/>
                <a:sym typeface="Wingdings" panose="05000000000000000000" pitchFamily="2" charset="2"/>
              </a:rPr>
              <a:t></a:t>
            </a:r>
            <a:r>
              <a:rPr lang="vi-VN" sz="3733">
                <a:latin typeface="+mj-lt"/>
              </a:rPr>
              <a:t> Hình chữ nhật ABCD đồng dạng với hình chữ nhật A'B'C'D'</a:t>
            </a:r>
            <a:endParaRPr lang="vi-VN" sz="3733">
              <a:latin typeface="+mj-lt"/>
              <a:ea typeface="Calibri" panose="020F0502020204030204" pitchFamily="34" charset="0"/>
            </a:endParaRPr>
          </a:p>
        </p:txBody>
      </p:sp>
    </p:spTree>
    <p:extLst>
      <p:ext uri="{BB962C8B-B14F-4D97-AF65-F5344CB8AC3E}">
        <p14:creationId xmlns:p14="http://schemas.microsoft.com/office/powerpoint/2010/main" val="21006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4" name="Rectangle 3">
            <a:extLst>
              <a:ext uri="{FF2B5EF4-FFF2-40B4-BE49-F238E27FC236}">
                <a16:creationId xmlns:a16="http://schemas.microsoft.com/office/drawing/2014/main" id="{F3AE5A34-D4FB-4BA3-B6DC-B1E399A50FD1}"/>
              </a:ext>
            </a:extLst>
          </p:cNvPr>
          <p:cNvSpPr/>
          <p:nvPr/>
        </p:nvSpPr>
        <p:spPr>
          <a:xfrm>
            <a:off x="-413657" y="629448"/>
            <a:ext cx="12605657" cy="1894878"/>
          </a:xfrm>
          <a:prstGeom prst="rect">
            <a:avLst/>
          </a:prstGeom>
        </p:spPr>
        <p:txBody>
          <a:bodyPr wrap="square">
            <a:spAutoFit/>
          </a:bodyPr>
          <a:lstStyle/>
          <a:p>
            <a:pPr marL="414868">
              <a:lnSpc>
                <a:spcPct val="107000"/>
              </a:lnSpc>
            </a:pPr>
            <a:r>
              <a:rPr lang="vi-VN" sz="3733" b="1">
                <a:solidFill>
                  <a:srgbClr val="FF0000"/>
                </a:solidFill>
                <a:latin typeface="Times New Roman" panose="02020603050405020304" pitchFamily="18" charset="0"/>
                <a:ea typeface="Calibri" panose="020F0502020204030204" pitchFamily="34" charset="0"/>
              </a:rPr>
              <a:t>Bài tập 1:</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tam giác ABC và A'B'C' có AB = 3cm, </a:t>
            </a:r>
          </a:p>
          <a:p>
            <a:pPr marL="414868">
              <a:lnSpc>
                <a:spcPct val="107000"/>
              </a:lnSpc>
            </a:pPr>
            <a:r>
              <a:rPr lang="vi-VN" sz="3733">
                <a:latin typeface="Times New Roman" panose="02020603050405020304" pitchFamily="18" charset="0"/>
                <a:ea typeface="Calibri" panose="020F0502020204030204" pitchFamily="34" charset="0"/>
              </a:rPr>
              <a:t>BC = 4cm, AC = 5cm. Biết rằng tam giác A'B'C' là hình đồng dạng với tam giác ABC. Tính độ dài cạnh B'C'.</a:t>
            </a:r>
          </a:p>
        </p:txBody>
      </p:sp>
      <p:sp>
        <p:nvSpPr>
          <p:cNvPr id="13" name="TextBox 12">
            <a:extLst>
              <a:ext uri="{FF2B5EF4-FFF2-40B4-BE49-F238E27FC236}">
                <a16:creationId xmlns:a16="http://schemas.microsoft.com/office/drawing/2014/main" id="{4813715A-5F25-47FA-9A11-7FB29E38DABB}"/>
              </a:ext>
            </a:extLst>
          </p:cNvPr>
          <p:cNvSpPr txBox="1"/>
          <p:nvPr/>
        </p:nvSpPr>
        <p:spPr>
          <a:xfrm>
            <a:off x="4746171" y="2481945"/>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15" name="Rectangle 14">
            <a:extLst>
              <a:ext uri="{FF2B5EF4-FFF2-40B4-BE49-F238E27FC236}">
                <a16:creationId xmlns:a16="http://schemas.microsoft.com/office/drawing/2014/main" id="{95D5AEBE-6307-47CD-A25E-0E47369E9112}"/>
              </a:ext>
            </a:extLst>
          </p:cNvPr>
          <p:cNvSpPr/>
          <p:nvPr/>
        </p:nvSpPr>
        <p:spPr>
          <a:xfrm>
            <a:off x="4" y="3202047"/>
            <a:ext cx="1172468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Áp dụng tính chất của hình đồng dạng, ta có tỉ số đồng dạng</a:t>
            </a:r>
            <a:endParaRPr lang="vi-VN" sz="3733">
              <a:solidFill>
                <a:srgbClr val="0000CC"/>
              </a:solidFill>
            </a:endParaRPr>
          </a:p>
        </p:txBody>
      </p:sp>
      <p:sp>
        <p:nvSpPr>
          <p:cNvPr id="17" name="Rectangle 16">
            <a:extLst>
              <a:ext uri="{FF2B5EF4-FFF2-40B4-BE49-F238E27FC236}">
                <a16:creationId xmlns:a16="http://schemas.microsoft.com/office/drawing/2014/main" id="{A3A77DB5-A4DE-46A0-B5ED-2732641BCBEE}"/>
              </a:ext>
            </a:extLst>
          </p:cNvPr>
          <p:cNvSpPr/>
          <p:nvPr/>
        </p:nvSpPr>
        <p:spPr>
          <a:xfrm>
            <a:off x="0" y="3876961"/>
            <a:ext cx="5799986"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AB'/AB = BC'/BC = AC'/AC</a:t>
            </a:r>
            <a:endParaRPr lang="vi-VN" sz="3733">
              <a:solidFill>
                <a:srgbClr val="0000CC"/>
              </a:solidFill>
            </a:endParaRPr>
          </a:p>
        </p:txBody>
      </p:sp>
      <p:sp>
        <p:nvSpPr>
          <p:cNvPr id="19" name="Rectangle 18">
            <a:extLst>
              <a:ext uri="{FF2B5EF4-FFF2-40B4-BE49-F238E27FC236}">
                <a16:creationId xmlns:a16="http://schemas.microsoft.com/office/drawing/2014/main" id="{0FC9F7BF-B199-4954-9C95-B924649DEBC9}"/>
              </a:ext>
            </a:extLst>
          </p:cNvPr>
          <p:cNvSpPr/>
          <p:nvPr/>
        </p:nvSpPr>
        <p:spPr>
          <a:xfrm>
            <a:off x="3" y="4530104"/>
            <a:ext cx="1114760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vào các giá trị đã cho, ta có: AB'/3 = BC'/4 = AC'/5</a:t>
            </a:r>
            <a:endParaRPr lang="vi-VN" sz="3733">
              <a:solidFill>
                <a:srgbClr val="0000CC"/>
              </a:solidFill>
            </a:endParaRPr>
          </a:p>
        </p:txBody>
      </p:sp>
      <p:sp>
        <p:nvSpPr>
          <p:cNvPr id="21" name="Rectangle 20">
            <a:extLst>
              <a:ext uri="{FF2B5EF4-FFF2-40B4-BE49-F238E27FC236}">
                <a16:creationId xmlns:a16="http://schemas.microsoft.com/office/drawing/2014/main" id="{33347F35-7CD4-455E-AD12-96EF8CA1007B}"/>
              </a:ext>
            </a:extLst>
          </p:cNvPr>
          <p:cNvSpPr/>
          <p:nvPr/>
        </p:nvSpPr>
        <p:spPr>
          <a:xfrm>
            <a:off x="1" y="5205017"/>
            <a:ext cx="1057212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Từ đó suy ra: BC' = (BC/AC) * AC' = (4/5) * 5 = 4cm</a:t>
            </a:r>
            <a:endParaRPr lang="vi-VN" sz="3733">
              <a:solidFill>
                <a:srgbClr val="0000CC"/>
              </a:solidFill>
            </a:endParaRPr>
          </a:p>
        </p:txBody>
      </p:sp>
    </p:spTree>
    <p:extLst>
      <p:ext uri="{BB962C8B-B14F-4D97-AF65-F5344CB8AC3E}">
        <p14:creationId xmlns:p14="http://schemas.microsoft.com/office/powerpoint/2010/main" val="174529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6" name="Rectangle 5">
            <a:extLst>
              <a:ext uri="{FF2B5EF4-FFF2-40B4-BE49-F238E27FC236}">
                <a16:creationId xmlns:a16="http://schemas.microsoft.com/office/drawing/2014/main" id="{11364182-A2F9-42DB-90F1-809A01887F8B}"/>
              </a:ext>
            </a:extLst>
          </p:cNvPr>
          <p:cNvSpPr/>
          <p:nvPr/>
        </p:nvSpPr>
        <p:spPr>
          <a:xfrm>
            <a:off x="0" y="759425"/>
            <a:ext cx="12039600" cy="1815690"/>
          </a:xfrm>
          <a:prstGeom prst="rect">
            <a:avLst/>
          </a:prstGeom>
        </p:spPr>
        <p:txBody>
          <a:bodyPr wrap="square">
            <a:spAutoFit/>
          </a:bodyPr>
          <a:lstStyle/>
          <a:p>
            <a:pPr algn="just"/>
            <a:r>
              <a:rPr lang="vi-VN" sz="3733" b="1">
                <a:solidFill>
                  <a:srgbClr val="FF0000"/>
                </a:solidFill>
                <a:latin typeface="Times New Roman" panose="02020603050405020304" pitchFamily="18" charset="0"/>
                <a:ea typeface="Calibri" panose="020F0502020204030204" pitchFamily="34" charset="0"/>
              </a:rPr>
              <a:t>Bài tập 2:</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hình chữ nhật ABCD và A'B'C'D' có đường chéo AC và A'C' cắt nhau tại điểm E. Biết rằng AB=6cm, AD = 4cm, và A'B' = 9cm. Tính độ dài AE</a:t>
            </a:r>
            <a:endParaRPr lang="vi-VN" sz="3733"/>
          </a:p>
        </p:txBody>
      </p:sp>
      <p:sp>
        <p:nvSpPr>
          <p:cNvPr id="9" name="TextBox 8">
            <a:extLst>
              <a:ext uri="{FF2B5EF4-FFF2-40B4-BE49-F238E27FC236}">
                <a16:creationId xmlns:a16="http://schemas.microsoft.com/office/drawing/2014/main" id="{FC8E456F-A46B-4332-B97F-2C3FA09B29D5}"/>
              </a:ext>
            </a:extLst>
          </p:cNvPr>
          <p:cNvSpPr txBox="1"/>
          <p:nvPr/>
        </p:nvSpPr>
        <p:spPr>
          <a:xfrm>
            <a:off x="4746171" y="2481945"/>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5" name="Rectangle 4">
            <a:extLst>
              <a:ext uri="{FF2B5EF4-FFF2-40B4-BE49-F238E27FC236}">
                <a16:creationId xmlns:a16="http://schemas.microsoft.com/office/drawing/2014/main" id="{F0884924-5441-4E79-9556-CCAFFBE6BD6D}"/>
              </a:ext>
            </a:extLst>
          </p:cNvPr>
          <p:cNvSpPr/>
          <p:nvPr/>
        </p:nvSpPr>
        <p:spPr>
          <a:xfrm>
            <a:off x="269228" y="3136731"/>
            <a:ext cx="11497058"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Vì hai hình chữ nhật ABCD và A'B'C'D' là hình đồng dạng</a:t>
            </a:r>
            <a:endParaRPr lang="vi-VN" sz="3733">
              <a:solidFill>
                <a:srgbClr val="0000CC"/>
              </a:solidFill>
            </a:endParaRPr>
          </a:p>
        </p:txBody>
      </p:sp>
      <p:sp>
        <p:nvSpPr>
          <p:cNvPr id="11" name="Rectangle 10">
            <a:extLst>
              <a:ext uri="{FF2B5EF4-FFF2-40B4-BE49-F238E27FC236}">
                <a16:creationId xmlns:a16="http://schemas.microsoft.com/office/drawing/2014/main" id="{20D1A940-E353-4959-BA0B-8632D92A6813}"/>
              </a:ext>
            </a:extLst>
          </p:cNvPr>
          <p:cNvSpPr/>
          <p:nvPr/>
        </p:nvSpPr>
        <p:spPr>
          <a:xfrm>
            <a:off x="217721" y="3724559"/>
            <a:ext cx="8888972"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nên ta có tỉ số đồng dạng: AB'/AB = AD'/AD</a:t>
            </a:r>
            <a:endParaRPr lang="vi-VN" sz="3733">
              <a:solidFill>
                <a:srgbClr val="0000CC"/>
              </a:solidFill>
            </a:endParaRPr>
          </a:p>
        </p:txBody>
      </p:sp>
      <p:sp>
        <p:nvSpPr>
          <p:cNvPr id="14" name="Rectangle 13">
            <a:extLst>
              <a:ext uri="{FF2B5EF4-FFF2-40B4-BE49-F238E27FC236}">
                <a16:creationId xmlns:a16="http://schemas.microsoft.com/office/drawing/2014/main" id="{9118F24C-FCCA-4F7A-AEEC-F93B08659F86}"/>
              </a:ext>
            </a:extLst>
          </p:cNvPr>
          <p:cNvSpPr/>
          <p:nvPr/>
        </p:nvSpPr>
        <p:spPr>
          <a:xfrm>
            <a:off x="225099" y="4312388"/>
            <a:ext cx="8808822"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vào giá trị đã cho, ta có: AB'/6 = AD'/4</a:t>
            </a:r>
            <a:endParaRPr lang="vi-VN" sz="3733">
              <a:solidFill>
                <a:srgbClr val="0000CC"/>
              </a:solidFill>
            </a:endParaRPr>
          </a:p>
        </p:txBody>
      </p:sp>
      <p:sp>
        <p:nvSpPr>
          <p:cNvPr id="16" name="Rectangle 15">
            <a:extLst>
              <a:ext uri="{FF2B5EF4-FFF2-40B4-BE49-F238E27FC236}">
                <a16:creationId xmlns:a16="http://schemas.microsoft.com/office/drawing/2014/main" id="{B2E2831F-A654-4F03-AB47-6E74035C6F7E}"/>
              </a:ext>
            </a:extLst>
          </p:cNvPr>
          <p:cNvSpPr/>
          <p:nvPr/>
        </p:nvSpPr>
        <p:spPr>
          <a:xfrm>
            <a:off x="235993" y="4878441"/>
            <a:ext cx="10681129"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Từ đó suy ra: AD' = (AD/AB) * AB' = (4/6) * 9 = 6cm</a:t>
            </a:r>
            <a:endParaRPr lang="vi-VN" sz="3733">
              <a:solidFill>
                <a:srgbClr val="0000CC"/>
              </a:solidFill>
            </a:endParaRPr>
          </a:p>
        </p:txBody>
      </p:sp>
      <p:sp>
        <p:nvSpPr>
          <p:cNvPr id="18" name="Rectangle 17">
            <a:extLst>
              <a:ext uri="{FF2B5EF4-FFF2-40B4-BE49-F238E27FC236}">
                <a16:creationId xmlns:a16="http://schemas.microsoft.com/office/drawing/2014/main" id="{60CB359A-4ADA-4DDC-A426-8906A7004CE4}"/>
              </a:ext>
            </a:extLst>
          </p:cNvPr>
          <p:cNvSpPr/>
          <p:nvPr/>
        </p:nvSpPr>
        <p:spPr>
          <a:xfrm>
            <a:off x="239642" y="5444501"/>
            <a:ext cx="9350637"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Do AE là đường chéo của hình chữ nhật ABCD</a:t>
            </a:r>
            <a:endParaRPr lang="vi-VN" sz="3733">
              <a:solidFill>
                <a:srgbClr val="0000CC"/>
              </a:solidFill>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3726451-D228-4851-B73A-8467AB83C9BE}"/>
                  </a:ext>
                </a:extLst>
              </p:cNvPr>
              <p:cNvSpPr/>
              <p:nvPr/>
            </p:nvSpPr>
            <p:spPr>
              <a:xfrm>
                <a:off x="195947" y="5986197"/>
                <a:ext cx="12823372" cy="737189"/>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nên ta có: AE = AC =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𝐴𝐵</m:t>
                            </m:r>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𝐵𝐶</m:t>
                            </m:r>
                          </m:e>
                          <m:sup>
                            <m:r>
                              <a:rPr lang="vi-VN" sz="3733" i="1">
                                <a:solidFill>
                                  <a:srgbClr val="0000CC"/>
                                </a:solidFill>
                                <a:latin typeface="Cambria Math" panose="02040503050406030204" pitchFamily="18" charset="0"/>
                              </a:rPr>
                              <m:t>2</m:t>
                            </m:r>
                          </m:sup>
                        </m:sSup>
                      </m:e>
                    </m:rad>
                  </m:oMath>
                </a14:m>
                <a:r>
                  <a:rPr lang="vi-VN" sz="3733">
                    <a:solidFill>
                      <a:srgbClr val="0000CC"/>
                    </a:solidFill>
                    <a:latin typeface="Times New Roman" panose="02020603050405020304" pitchFamily="18" charset="0"/>
                    <a:ea typeface="Calibri" panose="020F0502020204030204" pitchFamily="34" charset="0"/>
                  </a:rPr>
                  <a:t> =</a:t>
                </a:r>
                <a:r>
                  <a:rPr lang="vi-VN" sz="3733">
                    <a:solidFill>
                      <a:srgbClr val="0000CC"/>
                    </a:solidFill>
                  </a:rPr>
                  <a:t>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6</m:t>
                            </m:r>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r>
                              <a:rPr lang="vi-VN" sz="3733" i="1">
                                <a:solidFill>
                                  <a:srgbClr val="0000CC"/>
                                </a:solidFill>
                                <a:latin typeface="Cambria Math" panose="02040503050406030204" pitchFamily="18" charset="0"/>
                              </a:rPr>
                              <m:t>4</m:t>
                            </m:r>
                          </m:e>
                          <m:sup>
                            <m:r>
                              <a:rPr lang="vi-VN" sz="3733" i="1">
                                <a:solidFill>
                                  <a:srgbClr val="0000CC"/>
                                </a:solidFill>
                                <a:latin typeface="Cambria Math" panose="02040503050406030204" pitchFamily="18" charset="0"/>
                              </a:rPr>
                              <m:t>2</m:t>
                            </m:r>
                          </m:sup>
                        </m:sSup>
                      </m:e>
                    </m:rad>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rad>
                      <m:radPr>
                        <m:degHide m:val="on"/>
                        <m:ctrlPr>
                          <a:rPr lang="vi-VN" sz="3733" i="1">
                            <a:solidFill>
                              <a:srgbClr val="0000CC"/>
                            </a:solidFill>
                            <a:latin typeface="Cambria Math" panose="02040503050406030204" pitchFamily="18" charset="0"/>
                          </a:rPr>
                        </m:ctrlPr>
                      </m:radPr>
                      <m:deg/>
                      <m:e>
                        <m:r>
                          <a:rPr lang="vi-VN" sz="3733" i="1">
                            <a:solidFill>
                              <a:srgbClr val="0000CC"/>
                            </a:solidFill>
                            <a:latin typeface="Cambria Math" panose="02040503050406030204" pitchFamily="18" charset="0"/>
                          </a:rPr>
                          <m:t>52</m:t>
                        </m:r>
                      </m:e>
                    </m:rad>
                  </m:oMath>
                </a14:m>
                <a:r>
                  <a:rPr lang="vi-VN" sz="3733">
                    <a:solidFill>
                      <a:srgbClr val="0000CC"/>
                    </a:solidFill>
                    <a:latin typeface="Times New Roman" panose="02020603050405020304" pitchFamily="18" charset="0"/>
                    <a:ea typeface="Calibri" panose="020F0502020204030204" pitchFamily="34" charset="0"/>
                  </a:rPr>
                  <a:t> cm</a:t>
                </a:r>
                <a:endParaRPr lang="vi-VN" sz="3733">
                  <a:solidFill>
                    <a:srgbClr val="0000CC"/>
                  </a:solidFill>
                </a:endParaRPr>
              </a:p>
            </p:txBody>
          </p:sp>
        </mc:Choice>
        <mc:Fallback xmlns="">
          <p:sp>
            <p:nvSpPr>
              <p:cNvPr id="20" name="Rectangle 19">
                <a:extLst>
                  <a:ext uri="{FF2B5EF4-FFF2-40B4-BE49-F238E27FC236}">
                    <a16:creationId xmlns:a16="http://schemas.microsoft.com/office/drawing/2014/main" id="{A3726451-D228-4851-B73A-8467AB83C9BE}"/>
                  </a:ext>
                </a:extLst>
              </p:cNvPr>
              <p:cNvSpPr>
                <a:spLocks noRot="1" noChangeAspect="1" noMove="1" noResize="1" noEditPoints="1" noAdjustHandles="1" noChangeArrowheads="1" noChangeShapeType="1" noTextEdit="1"/>
              </p:cNvSpPr>
              <p:nvPr/>
            </p:nvSpPr>
            <p:spPr>
              <a:xfrm>
                <a:off x="195947" y="5986197"/>
                <a:ext cx="12823372" cy="737189"/>
              </a:xfrm>
              <a:prstGeom prst="rect">
                <a:avLst/>
              </a:prstGeom>
              <a:blipFill>
                <a:blip r:embed="rId3"/>
                <a:stretch>
                  <a:fillRect l="-1521" t="-4959" b="-32231"/>
                </a:stretch>
              </a:blipFill>
            </p:spPr>
            <p:txBody>
              <a:bodyPr/>
              <a:lstStyle/>
              <a:p>
                <a:r>
                  <a:rPr lang="vi-VN">
                    <a:noFill/>
                  </a:rPr>
                  <a:t> </a:t>
                </a:r>
              </a:p>
            </p:txBody>
          </p:sp>
        </mc:Fallback>
      </mc:AlternateContent>
    </p:spTree>
    <p:extLst>
      <p:ext uri="{BB962C8B-B14F-4D97-AF65-F5344CB8AC3E}">
        <p14:creationId xmlns:p14="http://schemas.microsoft.com/office/powerpoint/2010/main" val="15839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1" grpId="0"/>
      <p:bldP spid="14" grpId="0"/>
      <p:bldP spid="16" grpId="0"/>
      <p:bldP spid="1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50"/>
          <p:cNvPicPr preferRelativeResize="0"/>
          <p:nvPr/>
        </p:nvPicPr>
        <p:blipFill>
          <a:blip r:embed="rId3">
            <a:alphaModFix amt="86000"/>
          </a:blip>
          <a:stretch>
            <a:fillRect/>
          </a:stretch>
        </p:blipFill>
        <p:spPr>
          <a:xfrm rot="1344117">
            <a:off x="5098572" y="1765968"/>
            <a:ext cx="1994865" cy="1547533"/>
          </a:xfrm>
          <a:prstGeom prst="rect">
            <a:avLst/>
          </a:prstGeom>
          <a:noFill/>
          <a:ln>
            <a:noFill/>
          </a:ln>
        </p:spPr>
      </p:pic>
      <p:sp>
        <p:nvSpPr>
          <p:cNvPr id="343" name="Google Shape;343;p50"/>
          <p:cNvSpPr txBox="1">
            <a:spLocks noGrp="1"/>
          </p:cNvSpPr>
          <p:nvPr>
            <p:ph type="title" idx="2"/>
          </p:nvPr>
        </p:nvSpPr>
        <p:spPr>
          <a:xfrm>
            <a:off x="5037600" y="1871735"/>
            <a:ext cx="2116800" cy="1336000"/>
          </a:xfrm>
          <a:prstGeom prst="rect">
            <a:avLst/>
          </a:prstGeom>
        </p:spPr>
        <p:txBody>
          <a:bodyPr spcFirstLastPara="1" wrap="square" lIns="121900" tIns="121900" rIns="121900" bIns="121900" anchor="ctr" anchorCtr="0">
            <a:noAutofit/>
          </a:bodyPr>
          <a:lstStyle/>
          <a:p>
            <a:r>
              <a:rPr lang="en"/>
              <a:t>01</a:t>
            </a:r>
            <a:endParaRPr/>
          </a:p>
        </p:txBody>
      </p:sp>
      <p:pic>
        <p:nvPicPr>
          <p:cNvPr id="344" name="Google Shape;344;p50"/>
          <p:cNvPicPr preferRelativeResize="0"/>
          <p:nvPr/>
        </p:nvPicPr>
        <p:blipFill rotWithShape="1">
          <a:blip r:embed="rId4">
            <a:alphaModFix/>
          </a:blip>
          <a:srcRect t="16970" r="8892" b="21025"/>
          <a:stretch/>
        </p:blipFill>
        <p:spPr>
          <a:xfrm rot="10800000">
            <a:off x="1111600" y="1634133"/>
            <a:ext cx="2715800" cy="1080368"/>
          </a:xfrm>
          <a:prstGeom prst="rect">
            <a:avLst/>
          </a:prstGeom>
          <a:noFill/>
          <a:ln>
            <a:noFill/>
          </a:ln>
        </p:spPr>
      </p:pic>
      <p:pic>
        <p:nvPicPr>
          <p:cNvPr id="345" name="Google Shape;345;p50"/>
          <p:cNvPicPr preferRelativeResize="0"/>
          <p:nvPr/>
        </p:nvPicPr>
        <p:blipFill rotWithShape="1">
          <a:blip r:embed="rId5">
            <a:alphaModFix/>
          </a:blip>
          <a:srcRect t="16734" r="8892" b="18300"/>
          <a:stretch/>
        </p:blipFill>
        <p:spPr>
          <a:xfrm rot="10800000">
            <a:off x="1111600" y="2317276"/>
            <a:ext cx="2715800" cy="1128056"/>
          </a:xfrm>
          <a:prstGeom prst="rect">
            <a:avLst/>
          </a:prstGeom>
          <a:noFill/>
          <a:ln>
            <a:noFill/>
          </a:ln>
        </p:spPr>
      </p:pic>
      <p:sp>
        <p:nvSpPr>
          <p:cNvPr id="346" name="Google Shape;346;p50"/>
          <p:cNvSpPr txBox="1">
            <a:spLocks noGrp="1"/>
          </p:cNvSpPr>
          <p:nvPr>
            <p:ph type="title"/>
          </p:nvPr>
        </p:nvSpPr>
        <p:spPr>
          <a:xfrm>
            <a:off x="3564001" y="3401201"/>
            <a:ext cx="5064000" cy="1087600"/>
          </a:xfrm>
          <a:prstGeom prst="rect">
            <a:avLst/>
          </a:prstGeom>
        </p:spPr>
        <p:txBody>
          <a:bodyPr spcFirstLastPara="1" wrap="square" lIns="121900" tIns="121900" rIns="121900" bIns="121900" anchor="t" anchorCtr="0">
            <a:noAutofit/>
          </a:bodyPr>
          <a:lstStyle/>
          <a:p>
            <a:r>
              <a:rPr lang="en-US" dirty="0"/>
              <a:t>MỞ ĐẦU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3"/>
                                        </p:tgtEl>
                                        <p:attrNameLst>
                                          <p:attrName>style.visibility</p:attrName>
                                        </p:attrNameLst>
                                      </p:cBhvr>
                                      <p:to>
                                        <p:strVal val="visible"/>
                                      </p:to>
                                    </p:set>
                                    <p:animEffect transition="in" filter="fade">
                                      <p:cBhvr>
                                        <p:cTn id="7" dur="1000"/>
                                        <p:tgtEl>
                                          <p:spTgt spid="343"/>
                                        </p:tgtEl>
                                      </p:cBhvr>
                                    </p:animEffect>
                                  </p:childTnLst>
                                </p:cTn>
                              </p:par>
                              <p:par>
                                <p:cTn id="8" presetID="2" presetClass="entr" presetSubtype="4" fill="hold" nodeType="withEffect">
                                  <p:stCondLst>
                                    <p:cond delay="0"/>
                                  </p:stCondLst>
                                  <p:childTnLst>
                                    <p:set>
                                      <p:cBhvr>
                                        <p:cTn id="9" dur="1" fill="hold">
                                          <p:stCondLst>
                                            <p:cond delay="0"/>
                                          </p:stCondLst>
                                        </p:cTn>
                                        <p:tgtEl>
                                          <p:spTgt spid="346"/>
                                        </p:tgtEl>
                                        <p:attrNameLst>
                                          <p:attrName>style.visibility</p:attrName>
                                        </p:attrNameLst>
                                      </p:cBhvr>
                                      <p:to>
                                        <p:strVal val="visible"/>
                                      </p:to>
                                    </p:set>
                                    <p:anim calcmode="lin" valueType="num">
                                      <p:cBhvr additive="base">
                                        <p:cTn id="10" dur="1000"/>
                                        <p:tgtEl>
                                          <p:spTgt spid="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8" name="Rectangle 7">
            <a:extLst>
              <a:ext uri="{FF2B5EF4-FFF2-40B4-BE49-F238E27FC236}">
                <a16:creationId xmlns:a16="http://schemas.microsoft.com/office/drawing/2014/main" id="{7BBEC60E-5182-43D3-8690-6223903A8BF2}"/>
              </a:ext>
            </a:extLst>
          </p:cNvPr>
          <p:cNvSpPr/>
          <p:nvPr/>
        </p:nvSpPr>
        <p:spPr>
          <a:xfrm>
            <a:off x="-152401" y="651223"/>
            <a:ext cx="12649200" cy="1894878"/>
          </a:xfrm>
          <a:prstGeom prst="rect">
            <a:avLst/>
          </a:prstGeom>
        </p:spPr>
        <p:txBody>
          <a:bodyPr wrap="square">
            <a:spAutoFit/>
          </a:bodyPr>
          <a:lstStyle/>
          <a:p>
            <a:pPr marL="414868">
              <a:lnSpc>
                <a:spcPct val="107000"/>
              </a:lnSpc>
            </a:pPr>
            <a:r>
              <a:rPr lang="vi-VN" sz="3733" b="1">
                <a:solidFill>
                  <a:srgbClr val="FF0000"/>
                </a:solidFill>
                <a:latin typeface="Times New Roman" panose="02020603050405020304" pitchFamily="18" charset="0"/>
                <a:ea typeface="Calibri" panose="020F0502020204030204" pitchFamily="34" charset="0"/>
              </a:rPr>
              <a:t>Bài tập 3:</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ABC và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DEF. Biết rằng AB/DE = 2/3, BC/EF = 4/5 và AC/DF = 3/4. Biết rằng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ABC và </a:t>
            </a:r>
            <a:r>
              <a:rPr lang="vi-VN" sz="3733">
                <a:latin typeface="Times New Roman" panose="02020603050405020304" pitchFamily="18" charset="0"/>
                <a:ea typeface="Calibri" panose="020F0502020204030204" pitchFamily="34" charset="0"/>
                <a:sym typeface="Symbol" panose="05050102010706020507" pitchFamily="18" charset="2"/>
              </a:rPr>
              <a:t></a:t>
            </a:r>
            <a:r>
              <a:rPr lang="vi-VN" sz="3733">
                <a:latin typeface="Times New Roman" panose="02020603050405020304" pitchFamily="18" charset="0"/>
                <a:ea typeface="Calibri" panose="020F0502020204030204" pitchFamily="34" charset="0"/>
              </a:rPr>
              <a:t>DEF là hình đồng dạng. Tính tỉ số diện tích giữa hai tam giác này.</a:t>
            </a:r>
          </a:p>
        </p:txBody>
      </p:sp>
      <p:sp>
        <p:nvSpPr>
          <p:cNvPr id="7" name="TextBox 6">
            <a:extLst>
              <a:ext uri="{FF2B5EF4-FFF2-40B4-BE49-F238E27FC236}">
                <a16:creationId xmlns:a16="http://schemas.microsoft.com/office/drawing/2014/main" id="{08A0C194-5DB3-4089-B360-6BD49E4B78DE}"/>
              </a:ext>
            </a:extLst>
          </p:cNvPr>
          <p:cNvSpPr txBox="1"/>
          <p:nvPr/>
        </p:nvSpPr>
        <p:spPr>
          <a:xfrm>
            <a:off x="4746171" y="2416629"/>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4" name="Rectangle 3">
            <a:extLst>
              <a:ext uri="{FF2B5EF4-FFF2-40B4-BE49-F238E27FC236}">
                <a16:creationId xmlns:a16="http://schemas.microsoft.com/office/drawing/2014/main" id="{B08E582D-E40E-4883-81F9-F8C6D102D811}"/>
              </a:ext>
            </a:extLst>
          </p:cNvPr>
          <p:cNvSpPr/>
          <p:nvPr/>
        </p:nvSpPr>
        <p:spPr>
          <a:xfrm>
            <a:off x="217715" y="3036647"/>
            <a:ext cx="11974285"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Theo tính chất của hình đồng dạng, tỉ số diện tích giữa hai tam giác bằng bình phương tỉ số các cạnh tương ứng</a:t>
            </a:r>
            <a:endParaRPr lang="vi-VN" sz="3733">
              <a:solidFill>
                <a:srgbClr val="0000CC"/>
              </a:solidFill>
            </a:endParaRPr>
          </a:p>
        </p:txBody>
      </p:sp>
      <p:sp>
        <p:nvSpPr>
          <p:cNvPr id="9" name="Rectangle 8">
            <a:extLst>
              <a:ext uri="{FF2B5EF4-FFF2-40B4-BE49-F238E27FC236}">
                <a16:creationId xmlns:a16="http://schemas.microsoft.com/office/drawing/2014/main" id="{8D67B0F9-679D-46E0-B329-639614A73205}"/>
              </a:ext>
            </a:extLst>
          </p:cNvPr>
          <p:cNvSpPr/>
          <p:nvPr/>
        </p:nvSpPr>
        <p:spPr>
          <a:xfrm>
            <a:off x="-316832" y="4160245"/>
            <a:ext cx="10776668" cy="665567"/>
          </a:xfrm>
          <a:prstGeom prst="rect">
            <a:avLst/>
          </a:prstGeom>
        </p:spPr>
        <p:txBody>
          <a:bodyPr wrap="none">
            <a:spAutoFit/>
          </a:bodyPr>
          <a:lstStyle/>
          <a:p>
            <a:pPr marL="414868" indent="130387">
              <a:lnSpc>
                <a:spcPct val="107000"/>
              </a:lnSpc>
            </a:pPr>
            <a:r>
              <a:rPr lang="vi-VN" sz="3733">
                <a:solidFill>
                  <a:srgbClr val="0000CC"/>
                </a:solidFill>
                <a:latin typeface="Times New Roman" panose="02020603050405020304" pitchFamily="18" charset="0"/>
                <a:ea typeface="Calibri" panose="020F0502020204030204" pitchFamily="34" charset="0"/>
              </a:rPr>
              <a:t>Ta có: AB/DE = 2/3, BC/EF = 4/5 và AC/DF = 3/4. </a:t>
            </a:r>
          </a:p>
        </p:txBody>
      </p:sp>
      <p:sp>
        <p:nvSpPr>
          <p:cNvPr id="13" name="Rectangle 12">
            <a:extLst>
              <a:ext uri="{FF2B5EF4-FFF2-40B4-BE49-F238E27FC236}">
                <a16:creationId xmlns:a16="http://schemas.microsoft.com/office/drawing/2014/main" id="{1BC5B50C-360A-4960-8FBA-43813E623358}"/>
              </a:ext>
            </a:extLst>
          </p:cNvPr>
          <p:cNvSpPr/>
          <p:nvPr/>
        </p:nvSpPr>
        <p:spPr>
          <a:xfrm>
            <a:off x="208545" y="4726043"/>
            <a:ext cx="865493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tỉ số diện tích giữa hai tam giác này là: </a:t>
            </a:r>
            <a:endParaRPr lang="vi-VN" sz="3733">
              <a:solidFill>
                <a:srgbClr val="0000CC"/>
              </a:solidFill>
            </a:endParaRPr>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82E0EC9B-E1D1-4C74-969C-A38EF8255CDF}"/>
                  </a:ext>
                </a:extLst>
              </p:cNvPr>
              <p:cNvSpPr/>
              <p:nvPr/>
            </p:nvSpPr>
            <p:spPr>
              <a:xfrm>
                <a:off x="469810" y="5292095"/>
                <a:ext cx="9961445" cy="14965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𝐴𝐵</m:t>
                                  </m:r>
                                </m:num>
                                <m:den>
                                  <m:r>
                                    <a:rPr lang="vi-VN" sz="3733" i="1">
                                      <a:solidFill>
                                        <a:srgbClr val="0000CC"/>
                                      </a:solidFill>
                                      <a:latin typeface="Cambria Math" panose="02040503050406030204" pitchFamily="18" charset="0"/>
                                    </a:rPr>
                                    <m:t>𝐷𝐸</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𝐵𝐸</m:t>
                                  </m:r>
                                </m:num>
                                <m:den>
                                  <m:r>
                                    <a:rPr lang="vi-VN" sz="3733" i="1">
                                      <a:solidFill>
                                        <a:srgbClr val="0000CC"/>
                                      </a:solidFill>
                                      <a:latin typeface="Cambria Math" panose="02040503050406030204" pitchFamily="18" charset="0"/>
                                    </a:rPr>
                                    <m:t>𝐸𝐹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𝐴𝐶</m:t>
                                  </m:r>
                                </m:num>
                                <m:den>
                                  <m:r>
                                    <a:rPr lang="vi-VN" sz="3733" i="1">
                                      <a:solidFill>
                                        <a:srgbClr val="0000CC"/>
                                      </a:solidFill>
                                      <a:latin typeface="Cambria Math" panose="02040503050406030204" pitchFamily="18" charset="0"/>
                                    </a:rPr>
                                    <m:t>𝐷𝐹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2</m:t>
                                  </m:r>
                                </m:num>
                                <m:den>
                                  <m:r>
                                    <a:rPr lang="vi-VN" sz="3733" i="1">
                                      <a:solidFill>
                                        <a:srgbClr val="0000CC"/>
                                      </a:solidFill>
                                      <a:latin typeface="Cambria Math" panose="02040503050406030204" pitchFamily="18" charset="0"/>
                                    </a:rPr>
                                    <m:t>3</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4</m:t>
                                  </m:r>
                                </m:num>
                                <m:den>
                                  <m:r>
                                    <a:rPr lang="vi-VN" sz="3733" i="1">
                                      <a:solidFill>
                                        <a:srgbClr val="0000CC"/>
                                      </a:solidFill>
                                      <a:latin typeface="Cambria Math" panose="02040503050406030204" pitchFamily="18" charset="0"/>
                                    </a:rPr>
                                    <m:t>5</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3</m:t>
                                  </m:r>
                                </m:num>
                                <m:den>
                                  <m:r>
                                    <a:rPr lang="vi-VN" sz="3733" i="1">
                                      <a:solidFill>
                                        <a:srgbClr val="0000CC"/>
                                      </a:solidFill>
                                      <a:latin typeface="Cambria Math" panose="02040503050406030204" pitchFamily="18" charset="0"/>
                                    </a:rPr>
                                    <m:t>4</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12</m:t>
                          </m:r>
                        </m:num>
                        <m:den>
                          <m:r>
                            <a:rPr lang="vi-VN" sz="3733" i="1">
                              <a:solidFill>
                                <a:srgbClr val="0000CC"/>
                              </a:solidFill>
                              <a:latin typeface="Cambria Math" panose="02040503050406030204" pitchFamily="18" charset="0"/>
                            </a:rPr>
                            <m:t>25</m:t>
                          </m:r>
                        </m:den>
                      </m:f>
                    </m:oMath>
                  </m:oMathPara>
                </a14:m>
                <a:endParaRPr lang="vi-VN" sz="3733">
                  <a:solidFill>
                    <a:srgbClr val="0000CC"/>
                  </a:solidFill>
                </a:endParaRPr>
              </a:p>
            </p:txBody>
          </p:sp>
        </mc:Choice>
        <mc:Fallback xmlns="">
          <p:sp>
            <p:nvSpPr>
              <p:cNvPr id="14" name="Rectangle 13">
                <a:extLst>
                  <a:ext uri="{FF2B5EF4-FFF2-40B4-BE49-F238E27FC236}">
                    <a16:creationId xmlns:a16="http://schemas.microsoft.com/office/drawing/2014/main" id="{82E0EC9B-E1D1-4C74-969C-A38EF8255CDF}"/>
                  </a:ext>
                </a:extLst>
              </p:cNvPr>
              <p:cNvSpPr>
                <a:spLocks noRot="1" noChangeAspect="1" noMove="1" noResize="1" noEditPoints="1" noAdjustHandles="1" noChangeArrowheads="1" noChangeShapeType="1" noTextEdit="1"/>
              </p:cNvSpPr>
              <p:nvPr/>
            </p:nvSpPr>
            <p:spPr>
              <a:xfrm>
                <a:off x="469810" y="5292095"/>
                <a:ext cx="9961445" cy="1496500"/>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324462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10" name="Rectangle 9">
            <a:extLst>
              <a:ext uri="{FF2B5EF4-FFF2-40B4-BE49-F238E27FC236}">
                <a16:creationId xmlns:a16="http://schemas.microsoft.com/office/drawing/2014/main" id="{AF89F8E2-3703-41D7-8605-58F290AF3C76}"/>
              </a:ext>
            </a:extLst>
          </p:cNvPr>
          <p:cNvSpPr/>
          <p:nvPr/>
        </p:nvSpPr>
        <p:spPr>
          <a:xfrm>
            <a:off x="174171" y="585241"/>
            <a:ext cx="11713029" cy="1815690"/>
          </a:xfrm>
          <a:prstGeom prst="rect">
            <a:avLst/>
          </a:prstGeom>
        </p:spPr>
        <p:txBody>
          <a:bodyPr wrap="square">
            <a:spAutoFit/>
          </a:bodyPr>
          <a:lstStyle/>
          <a:p>
            <a:pPr algn="just"/>
            <a:r>
              <a:rPr lang="vi-VN" sz="3733" b="1">
                <a:solidFill>
                  <a:srgbClr val="FF0000"/>
                </a:solidFill>
                <a:latin typeface="Times New Roman" panose="02020603050405020304" pitchFamily="18" charset="0"/>
                <a:ea typeface="Calibri" panose="020F0502020204030204" pitchFamily="34" charset="0"/>
              </a:rPr>
              <a:t>Bài tập 4:</a:t>
            </a:r>
            <a:r>
              <a:rPr lang="vi-VN" sz="3733">
                <a:solidFill>
                  <a:srgbClr val="FF0000"/>
                </a:solidFill>
                <a:latin typeface="Times New Roman" panose="02020603050405020304" pitchFamily="18" charset="0"/>
                <a:ea typeface="Calibri" panose="020F0502020204030204" pitchFamily="34" charset="0"/>
              </a:rPr>
              <a:t> </a:t>
            </a:r>
            <a:r>
              <a:rPr lang="vi-VN" sz="3733">
                <a:latin typeface="Times New Roman" panose="02020603050405020304" pitchFamily="18" charset="0"/>
                <a:ea typeface="Calibri" panose="020F0502020204030204" pitchFamily="34" charset="0"/>
              </a:rPr>
              <a:t>Cho hai hình vuông ABCD và A'B'C'D' có DB'=8cm và AD' = 12cm. Biết rằng hai hình vuông là hình đồng dạng. Tính cạnh hình vuông ABCD</a:t>
            </a:r>
            <a:endParaRPr lang="vi-VN" sz="3733"/>
          </a:p>
        </p:txBody>
      </p:sp>
      <p:sp>
        <p:nvSpPr>
          <p:cNvPr id="4" name="Rectangle 3">
            <a:extLst>
              <a:ext uri="{FF2B5EF4-FFF2-40B4-BE49-F238E27FC236}">
                <a16:creationId xmlns:a16="http://schemas.microsoft.com/office/drawing/2014/main" id="{3DF75BA9-842E-4ED9-B31D-899099EC6452}"/>
              </a:ext>
            </a:extLst>
          </p:cNvPr>
          <p:cNvSpPr/>
          <p:nvPr/>
        </p:nvSpPr>
        <p:spPr>
          <a:xfrm>
            <a:off x="224749" y="2897245"/>
            <a:ext cx="732123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Do hai hình vuông là hình đồng dạng</a:t>
            </a:r>
            <a:endParaRPr lang="vi-VN" sz="3733">
              <a:solidFill>
                <a:srgbClr val="0000CC"/>
              </a:solidFill>
            </a:endParaRPr>
          </a:p>
        </p:txBody>
      </p:sp>
      <p:sp>
        <p:nvSpPr>
          <p:cNvPr id="9" name="TextBox 8">
            <a:extLst>
              <a:ext uri="{FF2B5EF4-FFF2-40B4-BE49-F238E27FC236}">
                <a16:creationId xmlns:a16="http://schemas.microsoft.com/office/drawing/2014/main" id="{2DDF5973-3636-473E-8CF8-DEB5CC35705C}"/>
              </a:ext>
            </a:extLst>
          </p:cNvPr>
          <p:cNvSpPr txBox="1"/>
          <p:nvPr/>
        </p:nvSpPr>
        <p:spPr>
          <a:xfrm>
            <a:off x="4746172" y="2242449"/>
            <a:ext cx="2068285" cy="666786"/>
          </a:xfrm>
          <a:prstGeom prst="rect">
            <a:avLst/>
          </a:prstGeom>
          <a:noFill/>
        </p:spPr>
        <p:txBody>
          <a:bodyPr wrap="square" rtlCol="0">
            <a:spAutoFit/>
          </a:bodyPr>
          <a:lstStyle/>
          <a:p>
            <a:r>
              <a:rPr lang="vi-VN" sz="3733" b="1" i="1" u="sng">
                <a:solidFill>
                  <a:srgbClr val="0000CC"/>
                </a:solidFill>
                <a:latin typeface="+mj-lt"/>
              </a:rPr>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7FD4FC3-76DE-4A5F-A53F-B9DA0ED06354}"/>
                  </a:ext>
                </a:extLst>
              </p:cNvPr>
              <p:cNvSpPr/>
              <p:nvPr/>
            </p:nvSpPr>
            <p:spPr>
              <a:xfrm>
                <a:off x="304801" y="3419761"/>
                <a:ext cx="6277681" cy="1086003"/>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ta có tỉ số đồng dạng: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DB</m:t>
                        </m:r>
                        <m:r>
                          <m:rPr>
                            <m:nor/>
                          </m:rPr>
                          <a:rPr lang="vi-VN" sz="3733">
                            <a:solidFill>
                              <a:srgbClr val="0000CC"/>
                            </a:solidFill>
                            <a:latin typeface="Cambria Math" panose="02040503050406030204" pitchFamily="18" charset="0"/>
                          </a:rPr>
                          <m:t>′</m:t>
                        </m:r>
                      </m:num>
                      <m:den>
                        <m:r>
                          <m:rPr>
                            <m:nor/>
                          </m:rPr>
                          <a:rPr lang="vi-VN" sz="3733">
                            <a:solidFill>
                              <a:srgbClr val="0000CC"/>
                            </a:solidFill>
                            <a:latin typeface="Cambria Math" panose="02040503050406030204" pitchFamily="18" charset="0"/>
                          </a:rPr>
                          <m:t>AD</m:t>
                        </m:r>
                        <m:r>
                          <m:rPr>
                            <m:nor/>
                          </m:rPr>
                          <a:rPr lang="vi-VN" sz="3733">
                            <a:solidFill>
                              <a:srgbClr val="0000CC"/>
                            </a:solidFill>
                            <a:latin typeface="Cambria Math" panose="02040503050406030204" pitchFamily="18" charset="0"/>
                          </a:rPr>
                          <m:t>′</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AD</m:t>
                        </m:r>
                      </m:den>
                    </m:f>
                  </m:oMath>
                </a14:m>
                <a:endParaRPr lang="vi-VN" sz="3733">
                  <a:solidFill>
                    <a:srgbClr val="0000CC"/>
                  </a:solidFill>
                </a:endParaRPr>
              </a:p>
            </p:txBody>
          </p:sp>
        </mc:Choice>
        <mc:Fallback xmlns="">
          <p:sp>
            <p:nvSpPr>
              <p:cNvPr id="6" name="Rectangle 5">
                <a:extLst>
                  <a:ext uri="{FF2B5EF4-FFF2-40B4-BE49-F238E27FC236}">
                    <a16:creationId xmlns:a16="http://schemas.microsoft.com/office/drawing/2014/main" id="{A7FD4FC3-76DE-4A5F-A53F-B9DA0ED06354}"/>
                  </a:ext>
                </a:extLst>
              </p:cNvPr>
              <p:cNvSpPr>
                <a:spLocks noRot="1" noChangeAspect="1" noMove="1" noResize="1" noEditPoints="1" noAdjustHandles="1" noChangeArrowheads="1" noChangeShapeType="1" noTextEdit="1"/>
              </p:cNvSpPr>
              <p:nvPr/>
            </p:nvSpPr>
            <p:spPr>
              <a:xfrm>
                <a:off x="304801" y="3419761"/>
                <a:ext cx="6277681" cy="1086003"/>
              </a:xfrm>
              <a:prstGeom prst="rect">
                <a:avLst/>
              </a:prstGeom>
              <a:blipFill>
                <a:blip r:embed="rId3"/>
                <a:stretch>
                  <a:fillRect l="-3107" b="-67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4347FBFA-8AC8-4416-BA46-A35A1DAE9919}"/>
                  </a:ext>
                </a:extLst>
              </p:cNvPr>
              <p:cNvSpPr/>
              <p:nvPr/>
            </p:nvSpPr>
            <p:spPr>
              <a:xfrm>
                <a:off x="326574" y="4377703"/>
                <a:ext cx="6963766" cy="1006814"/>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Thay giá trị đã  cho, ta có: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8</m:t>
                        </m:r>
                      </m:num>
                      <m:den>
                        <m:r>
                          <m:rPr>
                            <m:nor/>
                          </m:rPr>
                          <a:rPr lang="vi-VN" sz="3733">
                            <a:solidFill>
                              <a:srgbClr val="0000CC"/>
                            </a:solidFill>
                            <a:latin typeface="Cambria Math" panose="02040503050406030204" pitchFamily="18" charset="0"/>
                          </a:rPr>
                          <m:t>12</m:t>
                        </m:r>
                      </m:den>
                    </m:f>
                  </m:oMath>
                </a14:m>
                <a:r>
                  <a:rPr lang="vi-VN" sz="3733">
                    <a:solidFill>
                      <a:srgbClr val="0000CC"/>
                    </a:solidFill>
                    <a:latin typeface="Times New Roman" panose="02020603050405020304" pitchFamily="18" charset="0"/>
                    <a:ea typeface="Calibri" panose="020F0502020204030204" pitchFamily="34" charset="0"/>
                  </a:rPr>
                  <a:t> = </a:t>
                </a:r>
                <a14:m>
                  <m:oMath xmlns:m="http://schemas.openxmlformats.org/officeDocument/2006/math">
                    <m:f>
                      <m:fPr>
                        <m:ctrlPr>
                          <a:rPr lang="vi-VN" sz="3733" i="1">
                            <a:solidFill>
                              <a:srgbClr val="0000CC"/>
                            </a:solidFill>
                            <a:latin typeface="Cambria Math" panose="02040503050406030204" pitchFamily="18" charset="0"/>
                          </a:rPr>
                        </m:ctrlPr>
                      </m:fPr>
                      <m:num>
                        <m:r>
                          <m:rPr>
                            <m:nor/>
                          </m:rPr>
                          <a:rPr lang="vi-VN" sz="3733">
                            <a:solidFill>
                              <a:srgbClr val="0000CC"/>
                            </a:solidFill>
                            <a:latin typeface="Cambria Math" panose="02040503050406030204" pitchFamily="18" charset="0"/>
                          </a:rPr>
                          <m:t>AB</m:t>
                        </m:r>
                      </m:num>
                      <m:den>
                        <m:r>
                          <m:rPr>
                            <m:nor/>
                          </m:rPr>
                          <a:rPr lang="vi-VN" sz="3733">
                            <a:solidFill>
                              <a:srgbClr val="0000CC"/>
                            </a:solidFill>
                            <a:latin typeface="Cambria Math" panose="02040503050406030204" pitchFamily="18" charset="0"/>
                          </a:rPr>
                          <m:t>12</m:t>
                        </m:r>
                      </m:den>
                    </m:f>
                  </m:oMath>
                </a14:m>
                <a:endParaRPr lang="vi-VN" sz="3733">
                  <a:solidFill>
                    <a:srgbClr val="0000CC"/>
                  </a:solidFill>
                </a:endParaRPr>
              </a:p>
            </p:txBody>
          </p:sp>
        </mc:Choice>
        <mc:Fallback xmlns="">
          <p:sp>
            <p:nvSpPr>
              <p:cNvPr id="11" name="Rectangle 10">
                <a:extLst>
                  <a:ext uri="{FF2B5EF4-FFF2-40B4-BE49-F238E27FC236}">
                    <a16:creationId xmlns:a16="http://schemas.microsoft.com/office/drawing/2014/main" id="{4347FBFA-8AC8-4416-BA46-A35A1DAE9919}"/>
                  </a:ext>
                </a:extLst>
              </p:cNvPr>
              <p:cNvSpPr>
                <a:spLocks noRot="1" noChangeAspect="1" noMove="1" noResize="1" noEditPoints="1" noAdjustHandles="1" noChangeArrowheads="1" noChangeShapeType="1" noTextEdit="1"/>
              </p:cNvSpPr>
              <p:nvPr/>
            </p:nvSpPr>
            <p:spPr>
              <a:xfrm>
                <a:off x="326574" y="4377703"/>
                <a:ext cx="6963766" cy="1006814"/>
              </a:xfrm>
              <a:prstGeom prst="rect">
                <a:avLst/>
              </a:prstGeom>
              <a:blipFill>
                <a:blip r:embed="rId4"/>
                <a:stretch>
                  <a:fillRect l="-2890" b="-10303"/>
                </a:stretch>
              </a:blipFill>
            </p:spPr>
            <p:txBody>
              <a:bodyPr/>
              <a:lstStyle/>
              <a:p>
                <a:r>
                  <a:rPr lang="vi-VN">
                    <a:noFill/>
                  </a:rPr>
                  <a:t> </a:t>
                </a:r>
              </a:p>
            </p:txBody>
          </p:sp>
        </mc:Fallback>
      </mc:AlternateContent>
      <p:sp>
        <p:nvSpPr>
          <p:cNvPr id="13" name="Rectangle 12">
            <a:extLst>
              <a:ext uri="{FF2B5EF4-FFF2-40B4-BE49-F238E27FC236}">
                <a16:creationId xmlns:a16="http://schemas.microsoft.com/office/drawing/2014/main" id="{6E402A10-2CEB-4D0B-ACCB-418625049959}"/>
              </a:ext>
            </a:extLst>
          </p:cNvPr>
          <p:cNvSpPr/>
          <p:nvPr/>
        </p:nvSpPr>
        <p:spPr>
          <a:xfrm>
            <a:off x="7598230" y="4551873"/>
            <a:ext cx="2842445"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=&gt; AB = 8cm</a:t>
            </a:r>
            <a:endParaRPr lang="vi-VN" sz="3733">
              <a:solidFill>
                <a:srgbClr val="0000CC"/>
              </a:solidFill>
            </a:endParaRPr>
          </a:p>
        </p:txBody>
      </p:sp>
      <p:sp>
        <p:nvSpPr>
          <p:cNvPr id="14" name="Rectangle 13">
            <a:extLst>
              <a:ext uri="{FF2B5EF4-FFF2-40B4-BE49-F238E27FC236}">
                <a16:creationId xmlns:a16="http://schemas.microsoft.com/office/drawing/2014/main" id="{1515E114-1406-433C-8B2B-1B443E82224B}"/>
              </a:ext>
            </a:extLst>
          </p:cNvPr>
          <p:cNvSpPr/>
          <p:nvPr/>
        </p:nvSpPr>
        <p:spPr>
          <a:xfrm>
            <a:off x="363332" y="5531587"/>
            <a:ext cx="9028434"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cạnh hình vuông ABCD có độ dài là 8cm</a:t>
            </a:r>
            <a:endParaRPr lang="vi-VN" sz="3733">
              <a:solidFill>
                <a:srgbClr val="0000CC"/>
              </a:solidFill>
            </a:endParaRPr>
          </a:p>
        </p:txBody>
      </p:sp>
    </p:spTree>
    <p:extLst>
      <p:ext uri="{BB962C8B-B14F-4D97-AF65-F5344CB8AC3E}">
        <p14:creationId xmlns:p14="http://schemas.microsoft.com/office/powerpoint/2010/main" val="18263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6" grpId="0"/>
      <p:bldP spid="11"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10000" b="-4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ED7AD-E63D-4551-AC7C-9E3F23BCDA45}"/>
              </a:ext>
            </a:extLst>
          </p:cNvPr>
          <p:cNvSpPr txBox="1"/>
          <p:nvPr/>
        </p:nvSpPr>
        <p:spPr>
          <a:xfrm>
            <a:off x="3156857" y="2"/>
            <a:ext cx="5246915" cy="666786"/>
          </a:xfrm>
          <a:prstGeom prst="rect">
            <a:avLst/>
          </a:prstGeom>
          <a:noFill/>
        </p:spPr>
        <p:txBody>
          <a:bodyPr wrap="square" rtlCol="0">
            <a:spAutoFit/>
          </a:bodyPr>
          <a:lstStyle/>
          <a:p>
            <a:r>
              <a:rPr lang="vi-VN" sz="3733" b="1">
                <a:latin typeface="+mj-lt"/>
              </a:rPr>
              <a:t>BÀI TẬP VẬN DỤNG</a:t>
            </a:r>
          </a:p>
        </p:txBody>
      </p:sp>
      <p:sp>
        <p:nvSpPr>
          <p:cNvPr id="12" name="Rectangle 11">
            <a:extLst>
              <a:ext uri="{FF2B5EF4-FFF2-40B4-BE49-F238E27FC236}">
                <a16:creationId xmlns:a16="http://schemas.microsoft.com/office/drawing/2014/main" id="{FFF4728F-8C91-49A9-A178-F577FE31AF9F}"/>
              </a:ext>
            </a:extLst>
          </p:cNvPr>
          <p:cNvSpPr/>
          <p:nvPr/>
        </p:nvSpPr>
        <p:spPr>
          <a:xfrm>
            <a:off x="3" y="733415"/>
            <a:ext cx="11908972" cy="2062103"/>
          </a:xfrm>
          <a:prstGeom prst="rect">
            <a:avLst/>
          </a:prstGeom>
        </p:spPr>
        <p:txBody>
          <a:bodyPr wrap="square">
            <a:spAutoFit/>
          </a:bodyPr>
          <a:lstStyle/>
          <a:p>
            <a:pPr algn="just"/>
            <a:r>
              <a:rPr lang="vi-VN" sz="3200" b="1">
                <a:solidFill>
                  <a:srgbClr val="FF0000"/>
                </a:solidFill>
                <a:latin typeface="Times New Roman" panose="02020603050405020304" pitchFamily="18" charset="0"/>
                <a:ea typeface="Calibri" panose="020F0502020204030204" pitchFamily="34" charset="0"/>
              </a:rPr>
              <a:t>Bài tập 5:</a:t>
            </a:r>
            <a:r>
              <a:rPr lang="vi-VN" sz="3200">
                <a:latin typeface="Times New Roman" panose="02020603050405020304" pitchFamily="18" charset="0"/>
                <a:ea typeface="Calibri" panose="020F0502020204030204" pitchFamily="34" charset="0"/>
              </a:rPr>
              <a:t> Cho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ABC và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DEF là hai tam giác có các cạnh lần lượt là AB=10cm, BC = 12cm, CA = 8cm và DE = 15cm, EF = 18cm, FD = 12cm. Biết rằng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ABC và </a:t>
            </a:r>
            <a:r>
              <a:rPr lang="vi-VN" sz="3200">
                <a:latin typeface="Times New Roman" panose="02020603050405020304" pitchFamily="18" charset="0"/>
                <a:ea typeface="Calibri" panose="020F0502020204030204" pitchFamily="34" charset="0"/>
                <a:sym typeface="Symbol" panose="05050102010706020507" pitchFamily="18" charset="2"/>
              </a:rPr>
              <a:t></a:t>
            </a:r>
            <a:r>
              <a:rPr lang="vi-VN" sz="3200">
                <a:latin typeface="Times New Roman" panose="02020603050405020304" pitchFamily="18" charset="0"/>
                <a:ea typeface="Calibri" panose="020F0502020204030204" pitchFamily="34" charset="0"/>
              </a:rPr>
              <a:t>DEF là hình đồng dạng. Tìm tỉ số diện tích giữa hai tam giác này</a:t>
            </a:r>
            <a:endParaRPr lang="vi-VN" sz="3200"/>
          </a:p>
        </p:txBody>
      </p:sp>
      <p:sp>
        <p:nvSpPr>
          <p:cNvPr id="6" name="TextBox 5">
            <a:extLst>
              <a:ext uri="{FF2B5EF4-FFF2-40B4-BE49-F238E27FC236}">
                <a16:creationId xmlns:a16="http://schemas.microsoft.com/office/drawing/2014/main" id="{6E746403-0ABA-41D5-9A42-A2D6FC9C5DDD}"/>
              </a:ext>
            </a:extLst>
          </p:cNvPr>
          <p:cNvSpPr txBox="1"/>
          <p:nvPr/>
        </p:nvSpPr>
        <p:spPr>
          <a:xfrm>
            <a:off x="4942116" y="2503707"/>
            <a:ext cx="2068285" cy="666786"/>
          </a:xfrm>
          <a:prstGeom prst="rect">
            <a:avLst/>
          </a:prstGeom>
          <a:noFill/>
        </p:spPr>
        <p:txBody>
          <a:bodyPr wrap="square" rtlCol="0">
            <a:spAutoFit/>
          </a:bodyPr>
          <a:lstStyle/>
          <a:p>
            <a:r>
              <a:rPr lang="vi-VN" sz="3733" b="1" i="1" u="sng">
                <a:solidFill>
                  <a:srgbClr val="0000CC"/>
                </a:solidFill>
                <a:latin typeface="+mj-lt"/>
              </a:rPr>
              <a:t>GIẢI</a:t>
            </a:r>
          </a:p>
        </p:txBody>
      </p:sp>
      <p:sp>
        <p:nvSpPr>
          <p:cNvPr id="7" name="Rectangle 6">
            <a:extLst>
              <a:ext uri="{FF2B5EF4-FFF2-40B4-BE49-F238E27FC236}">
                <a16:creationId xmlns:a16="http://schemas.microsoft.com/office/drawing/2014/main" id="{6D250E3D-2A21-424C-92A5-7F4BA9CE74E0}"/>
              </a:ext>
            </a:extLst>
          </p:cNvPr>
          <p:cNvSpPr/>
          <p:nvPr/>
        </p:nvSpPr>
        <p:spPr>
          <a:xfrm>
            <a:off x="217715" y="3036647"/>
            <a:ext cx="11974285" cy="1241237"/>
          </a:xfrm>
          <a:prstGeom prst="rect">
            <a:avLst/>
          </a:prstGeom>
        </p:spPr>
        <p:txBody>
          <a:bodyPr wrap="square">
            <a:spAutoFit/>
          </a:bodyPr>
          <a:lstStyle/>
          <a:p>
            <a:r>
              <a:rPr lang="vi-VN" sz="3733">
                <a:solidFill>
                  <a:srgbClr val="0000CC"/>
                </a:solidFill>
                <a:latin typeface="Times New Roman" panose="02020603050405020304" pitchFamily="18" charset="0"/>
                <a:ea typeface="Calibri" panose="020F0502020204030204" pitchFamily="34" charset="0"/>
              </a:rPr>
              <a:t>Theo tính chất của hình đồng dạng, tỉ số diện tích giữa hai tam giác bằng bình phương tỉ số các cạnh tương ứng</a:t>
            </a:r>
            <a:endParaRPr lang="vi-VN" sz="3733">
              <a:solidFill>
                <a:srgbClr val="0000CC"/>
              </a:solidFill>
            </a:endParaRPr>
          </a:p>
        </p:txBody>
      </p:sp>
      <p:sp>
        <p:nvSpPr>
          <p:cNvPr id="9" name="Rectangle 8">
            <a:extLst>
              <a:ext uri="{FF2B5EF4-FFF2-40B4-BE49-F238E27FC236}">
                <a16:creationId xmlns:a16="http://schemas.microsoft.com/office/drawing/2014/main" id="{B8F901D8-9905-4833-A3D5-1B2764E9197C}"/>
              </a:ext>
            </a:extLst>
          </p:cNvPr>
          <p:cNvSpPr/>
          <p:nvPr/>
        </p:nvSpPr>
        <p:spPr>
          <a:xfrm>
            <a:off x="-316832" y="4160245"/>
            <a:ext cx="11970906" cy="665567"/>
          </a:xfrm>
          <a:prstGeom prst="rect">
            <a:avLst/>
          </a:prstGeom>
        </p:spPr>
        <p:txBody>
          <a:bodyPr wrap="none">
            <a:spAutoFit/>
          </a:bodyPr>
          <a:lstStyle/>
          <a:p>
            <a:pPr marL="414868" indent="130387">
              <a:lnSpc>
                <a:spcPct val="107000"/>
              </a:lnSpc>
            </a:pPr>
            <a:r>
              <a:rPr lang="vi-VN" sz="3733">
                <a:solidFill>
                  <a:srgbClr val="0000CC"/>
                </a:solidFill>
                <a:latin typeface="+mj-lt"/>
                <a:ea typeface="Calibri" panose="020F0502020204030204" pitchFamily="34" charset="0"/>
              </a:rPr>
              <a:t>Ta có: </a:t>
            </a:r>
            <a:r>
              <a:rPr lang="vi-VN" sz="3733">
                <a:solidFill>
                  <a:srgbClr val="0000CC"/>
                </a:solidFill>
                <a:latin typeface="+mj-lt"/>
              </a:rPr>
              <a:t>AB/DE = 10/15, BC/EF = 12/18 và CA/FD = 8/12</a:t>
            </a:r>
            <a:r>
              <a:rPr lang="vi-VN" sz="3733">
                <a:solidFill>
                  <a:srgbClr val="0000CC"/>
                </a:solidFill>
                <a:latin typeface="+mj-lt"/>
                <a:ea typeface="Calibri" panose="020F0502020204030204" pitchFamily="34" charset="0"/>
              </a:rPr>
              <a:t>. </a:t>
            </a:r>
          </a:p>
        </p:txBody>
      </p:sp>
      <p:sp>
        <p:nvSpPr>
          <p:cNvPr id="11" name="Rectangle 10">
            <a:extLst>
              <a:ext uri="{FF2B5EF4-FFF2-40B4-BE49-F238E27FC236}">
                <a16:creationId xmlns:a16="http://schemas.microsoft.com/office/drawing/2014/main" id="{D3D22036-4049-4CCC-9216-E41EDE4E8381}"/>
              </a:ext>
            </a:extLst>
          </p:cNvPr>
          <p:cNvSpPr/>
          <p:nvPr/>
        </p:nvSpPr>
        <p:spPr>
          <a:xfrm>
            <a:off x="208545" y="4726043"/>
            <a:ext cx="8654933" cy="666786"/>
          </a:xfrm>
          <a:prstGeom prst="rect">
            <a:avLst/>
          </a:prstGeom>
        </p:spPr>
        <p:txBody>
          <a:bodyPr wrap="none">
            <a:spAutoFit/>
          </a:bodyPr>
          <a:lstStyle/>
          <a:p>
            <a:r>
              <a:rPr lang="vi-VN" sz="3733">
                <a:solidFill>
                  <a:srgbClr val="0000CC"/>
                </a:solidFill>
                <a:latin typeface="Times New Roman" panose="02020603050405020304" pitchFamily="18" charset="0"/>
                <a:ea typeface="Calibri" panose="020F0502020204030204" pitchFamily="34" charset="0"/>
              </a:rPr>
              <a:t>Vậy tỉ số diện tích giữa hai tam giác này là: </a:t>
            </a:r>
            <a:endParaRPr lang="vi-VN" sz="3733">
              <a:solidFill>
                <a:srgbClr val="0000CC"/>
              </a:solidFill>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2D8EEF2F-CD50-4049-8F14-582BE4670782}"/>
                  </a:ext>
                </a:extLst>
              </p:cNvPr>
              <p:cNvSpPr/>
              <p:nvPr/>
            </p:nvSpPr>
            <p:spPr>
              <a:xfrm>
                <a:off x="469809" y="5292095"/>
                <a:ext cx="11095602" cy="14965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𝐴𝐵</m:t>
                                  </m:r>
                                </m:num>
                                <m:den>
                                  <m:r>
                                    <a:rPr lang="vi-VN" sz="3733" i="1">
                                      <a:solidFill>
                                        <a:srgbClr val="0000CC"/>
                                      </a:solidFill>
                                      <a:latin typeface="Cambria Math" panose="02040503050406030204" pitchFamily="18" charset="0"/>
                                    </a:rPr>
                                    <m:t>𝐷𝐸</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𝐵𝐸</m:t>
                                  </m:r>
                                </m:num>
                                <m:den>
                                  <m:r>
                                    <a:rPr lang="vi-VN" sz="3733" i="1">
                                      <a:solidFill>
                                        <a:srgbClr val="0000CC"/>
                                      </a:solidFill>
                                      <a:latin typeface="Cambria Math" panose="02040503050406030204" pitchFamily="18" charset="0"/>
                                    </a:rPr>
                                    <m:t>𝐸𝐹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𝐴𝐶</m:t>
                                  </m:r>
                                </m:num>
                                <m:den>
                                  <m:r>
                                    <a:rPr lang="vi-VN" sz="3733" i="1">
                                      <a:solidFill>
                                        <a:srgbClr val="0000CC"/>
                                      </a:solidFill>
                                      <a:latin typeface="Cambria Math" panose="02040503050406030204" pitchFamily="18" charset="0"/>
                                    </a:rPr>
                                    <m:t>𝐷𝐹</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10</m:t>
                                  </m:r>
                                </m:num>
                                <m:den>
                                  <m:r>
                                    <a:rPr lang="vi-VN" sz="3733" i="1">
                                      <a:solidFill>
                                        <a:srgbClr val="0000CC"/>
                                      </a:solidFill>
                                      <a:latin typeface="Cambria Math" panose="02040503050406030204" pitchFamily="18" charset="0"/>
                                    </a:rPr>
                                    <m:t>15</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12</m:t>
                                  </m:r>
                                </m:num>
                                <m:den>
                                  <m:r>
                                    <a:rPr lang="vi-VN" sz="3733" i="1">
                                      <a:solidFill>
                                        <a:srgbClr val="0000CC"/>
                                      </a:solidFill>
                                      <a:latin typeface="Cambria Math" panose="02040503050406030204" pitchFamily="18" charset="0"/>
                                    </a:rPr>
                                    <m:t>18</m:t>
                                  </m:r>
                                </m:den>
                              </m:f>
                            </m:e>
                          </m:d>
                        </m:e>
                        <m:sup>
                          <m:r>
                            <a:rPr lang="vi-VN" sz="3733" i="1">
                              <a:solidFill>
                                <a:srgbClr val="0000CC"/>
                              </a:solidFill>
                              <a:latin typeface="Cambria Math" panose="02040503050406030204" pitchFamily="18" charset="0"/>
                            </a:rPr>
                            <m:t>2</m:t>
                          </m:r>
                        </m:sup>
                      </m:sSup>
                      <m:sSup>
                        <m:sSupPr>
                          <m:ctrlPr>
                            <a:rPr lang="vi-VN" sz="3733" i="1">
                              <a:solidFill>
                                <a:srgbClr val="0000CC"/>
                              </a:solidFill>
                              <a:latin typeface="Cambria Math" panose="02040503050406030204" pitchFamily="18" charset="0"/>
                            </a:rPr>
                          </m:ctrlPr>
                        </m:sSupPr>
                        <m:e>
                          <m:d>
                            <m:dPr>
                              <m:ctrlPr>
                                <a:rPr lang="vi-VN" sz="3733" i="1">
                                  <a:solidFill>
                                    <a:srgbClr val="0000CC"/>
                                  </a:solidFill>
                                  <a:latin typeface="Cambria Math" panose="02040503050406030204" pitchFamily="18" charset="0"/>
                                </a:rPr>
                              </m:ctrlPr>
                            </m:dPr>
                            <m:e>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8</m:t>
                                  </m:r>
                                </m:num>
                                <m:den>
                                  <m:r>
                                    <a:rPr lang="vi-VN" sz="3733" i="1">
                                      <a:solidFill>
                                        <a:srgbClr val="0000CC"/>
                                      </a:solidFill>
                                      <a:latin typeface="Cambria Math" panose="02040503050406030204" pitchFamily="18" charset="0"/>
                                    </a:rPr>
                                    <m:t>12</m:t>
                                  </m:r>
                                </m:den>
                              </m:f>
                            </m:e>
                          </m:d>
                        </m:e>
                        <m:sup>
                          <m:r>
                            <a:rPr lang="vi-VN" sz="3733" i="1">
                              <a:solidFill>
                                <a:srgbClr val="0000CC"/>
                              </a:solidFill>
                              <a:latin typeface="Cambria Math" panose="02040503050406030204" pitchFamily="18" charset="0"/>
                            </a:rPr>
                            <m:t>2</m:t>
                          </m:r>
                        </m:sup>
                      </m:sSup>
                      <m:r>
                        <a:rPr lang="vi-VN" sz="3733" i="1">
                          <a:solidFill>
                            <a:srgbClr val="0000CC"/>
                          </a:solidFill>
                          <a:latin typeface="Cambria Math" panose="02040503050406030204" pitchFamily="18" charset="0"/>
                        </a:rPr>
                        <m:t>=</m:t>
                      </m:r>
                      <m:f>
                        <m:fPr>
                          <m:ctrlPr>
                            <a:rPr lang="vi-VN" sz="3733" i="1">
                              <a:solidFill>
                                <a:srgbClr val="0000CC"/>
                              </a:solidFill>
                              <a:latin typeface="Cambria Math" panose="02040503050406030204" pitchFamily="18" charset="0"/>
                            </a:rPr>
                          </m:ctrlPr>
                        </m:fPr>
                        <m:num>
                          <m:r>
                            <a:rPr lang="vi-VN" sz="3733" i="1">
                              <a:solidFill>
                                <a:srgbClr val="0000CC"/>
                              </a:solidFill>
                              <a:latin typeface="Cambria Math" panose="02040503050406030204" pitchFamily="18" charset="0"/>
                            </a:rPr>
                            <m:t>400</m:t>
                          </m:r>
                        </m:num>
                        <m:den>
                          <m:r>
                            <a:rPr lang="vi-VN" sz="3733" i="1">
                              <a:solidFill>
                                <a:srgbClr val="0000CC"/>
                              </a:solidFill>
                              <a:latin typeface="Cambria Math" panose="02040503050406030204" pitchFamily="18" charset="0"/>
                            </a:rPr>
                            <m:t>972</m:t>
                          </m:r>
                        </m:den>
                      </m:f>
                    </m:oMath>
                  </m:oMathPara>
                </a14:m>
                <a:endParaRPr lang="vi-VN" sz="3733">
                  <a:solidFill>
                    <a:srgbClr val="0000CC"/>
                  </a:solidFill>
                </a:endParaRPr>
              </a:p>
            </p:txBody>
          </p:sp>
        </mc:Choice>
        <mc:Fallback xmlns="">
          <p:sp>
            <p:nvSpPr>
              <p:cNvPr id="13" name="Rectangle 12">
                <a:extLst>
                  <a:ext uri="{FF2B5EF4-FFF2-40B4-BE49-F238E27FC236}">
                    <a16:creationId xmlns:a16="http://schemas.microsoft.com/office/drawing/2014/main" id="{2D8EEF2F-CD50-4049-8F14-582BE4670782}"/>
                  </a:ext>
                </a:extLst>
              </p:cNvPr>
              <p:cNvSpPr>
                <a:spLocks noRot="1" noChangeAspect="1" noMove="1" noResize="1" noEditPoints="1" noAdjustHandles="1" noChangeArrowheads="1" noChangeShapeType="1" noTextEdit="1"/>
              </p:cNvSpPr>
              <p:nvPr/>
            </p:nvSpPr>
            <p:spPr>
              <a:xfrm>
                <a:off x="469809" y="5292095"/>
                <a:ext cx="11095602" cy="1496500"/>
              </a:xfrm>
              <a:prstGeom prst="rect">
                <a:avLst/>
              </a:prstGeom>
              <a:blipFill>
                <a:blip r:embed="rId3"/>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3499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38" name="Hexagon 37">
            <a:extLst>
              <a:ext uri="{FF2B5EF4-FFF2-40B4-BE49-F238E27FC236}">
                <a16:creationId xmlns:a16="http://schemas.microsoft.com/office/drawing/2014/main" id="{705242FF-819F-4B7E-93C0-6DD6F5BA4EE2}"/>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34449" y="1572976"/>
              <a:ext cx="9550658" cy="1713189"/>
            </a:xfrm>
            <a:prstGeom prst="rect">
              <a:avLst/>
            </a:prstGeom>
            <a:ln w="28575">
              <a:noFill/>
            </a:ln>
          </p:spPr>
          <p:txBody>
            <a:bodyPr wrap="square">
              <a:spAutoFit/>
            </a:bodyPr>
            <a:lstStyle/>
            <a:p>
              <a:pPr algn="ctr"/>
              <a:r>
                <a:rPr lang="vi-VN" sz="4000" b="1">
                  <a:latin typeface="+mj-lt"/>
                  <a:sym typeface="Symbol" panose="05050102010706020507" pitchFamily="18" charset="2"/>
                </a:rPr>
                <a:t>Cho </a:t>
              </a:r>
              <a:r>
                <a:rPr lang="vi-VN" sz="4000" b="1">
                  <a:latin typeface="+mj-lt"/>
                </a:rPr>
                <a:t>ABC và </a:t>
              </a:r>
              <a:r>
                <a:rPr lang="vi-VN" sz="4000" b="1">
                  <a:latin typeface="+mj-lt"/>
                  <a:sym typeface="Symbol" panose="05050102010706020507" pitchFamily="18" charset="2"/>
                </a:rPr>
                <a:t></a:t>
              </a:r>
              <a:r>
                <a:rPr lang="vi-VN" sz="4000" b="1">
                  <a:latin typeface="+mj-lt"/>
                </a:rPr>
                <a:t>DEF là hình đồng dạng. </a:t>
              </a:r>
            </a:p>
            <a:p>
              <a:pPr algn="ctr"/>
              <a:r>
                <a:rPr lang="vi-VN" sz="4000" b="1">
                  <a:latin typeface="+mj-lt"/>
                </a:rPr>
                <a:t>Nếu AB = 5cm và DE = 8cm, </a:t>
              </a:r>
            </a:p>
            <a:p>
              <a:pPr algn="ctr"/>
              <a:r>
                <a:rPr lang="vi-VN" sz="4000" b="1">
                  <a:latin typeface="+mj-lt"/>
                </a:rPr>
                <a:t>thì tỉ số độ dài cạnh tương ứng là: </a:t>
              </a:r>
              <a:endParaRPr lang="fr-FR" sz="40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64</m:t>
                        </m:r>
                      </m:num>
                      <m:den>
                        <m:r>
                          <m:rPr>
                            <m:nor/>
                          </m:rPr>
                          <a:rPr lang="vi-VN" sz="4267" b="1" i="0" smtClean="0">
                            <a:latin typeface="Cambria Math" panose="02040503050406030204" pitchFamily="18" charset="0"/>
                            <a:cs typeface="Times New Roman" panose="02020603050405020304" pitchFamily="18" charset="0"/>
                          </a:rPr>
                          <m:t>25</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152303"/>
              </a:xfrm>
              <a:prstGeom prst="rect">
                <a:avLst/>
              </a:prstGeom>
              <a:blipFill>
                <a:blip r:embed="rId3"/>
                <a:stretch>
                  <a:fillRect l="-9535" b="-105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75678" y="3616568"/>
                <a:ext cx="1939122"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5</m:t>
                        </m:r>
                      </m:num>
                      <m:den>
                        <m:r>
                          <m:rPr>
                            <m:nor/>
                          </m:rPr>
                          <a:rPr lang="vi-VN" sz="4267" b="1" i="0" smtClean="0">
                            <a:latin typeface="Cambria Math" panose="02040503050406030204" pitchFamily="18" charset="0"/>
                            <a:cs typeface="Times New Roman" panose="02020603050405020304" pitchFamily="18" charset="0"/>
                          </a:rPr>
                          <m:t>8</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75678" y="3616568"/>
                <a:ext cx="1939122" cy="1157817"/>
              </a:xfrm>
              <a:prstGeom prst="rect">
                <a:avLst/>
              </a:prstGeom>
              <a:blipFill>
                <a:blip r:embed="rId4"/>
                <a:stretch>
                  <a:fillRect l="-12264" b="-110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191468" y="3664692"/>
                <a:ext cx="4851400" cy="115230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8</m:t>
                        </m:r>
                      </m:num>
                      <m:den>
                        <m:r>
                          <m:rPr>
                            <m:nor/>
                          </m:rPr>
                          <a:rPr lang="vi-VN" sz="4267" b="1" i="0" smtClean="0">
                            <a:latin typeface="Cambria Math" panose="02040503050406030204" pitchFamily="18" charset="0"/>
                            <a:cs typeface="Times New Roman" panose="02020603050405020304" pitchFamily="18" charset="0"/>
                          </a:rPr>
                          <m:t>5</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191468" y="3664692"/>
                <a:ext cx="4851400" cy="1152303"/>
              </a:xfrm>
              <a:prstGeom prst="rect">
                <a:avLst/>
              </a:prstGeom>
              <a:blipFill>
                <a:blip r:embed="rId5"/>
                <a:stretch>
                  <a:fillRect l="-4899" b="-1058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157817"/>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m:rPr>
                            <m:nor/>
                          </m:rPr>
                          <a:rPr lang="vi-VN" sz="4267" b="1" i="0" smtClean="0">
                            <a:latin typeface="Cambria Math" panose="02040503050406030204" pitchFamily="18" charset="0"/>
                            <a:cs typeface="Times New Roman" panose="02020603050405020304" pitchFamily="18" charset="0"/>
                          </a:rPr>
                          <m:t>25</m:t>
                        </m:r>
                      </m:num>
                      <m:den>
                        <m:r>
                          <m:rPr>
                            <m:nor/>
                          </m:rPr>
                          <a:rPr lang="vi-VN" sz="4267" b="1" i="0" smtClean="0">
                            <a:latin typeface="Cambria Math" panose="02040503050406030204" pitchFamily="18" charset="0"/>
                            <a:cs typeface="Times New Roman" panose="02020603050405020304" pitchFamily="18" charset="0"/>
                          </a:rPr>
                          <m:t>64</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157817"/>
              </a:xfrm>
              <a:prstGeom prst="rect">
                <a:avLst/>
              </a:prstGeom>
              <a:blipFill>
                <a:blip r:embed="rId6"/>
                <a:stretch>
                  <a:fillRect l="-9443" b="-10526"/>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588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C00CC9D-0DE1-40AF-A01D-9598A09DF15E}"/>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171943"/>
            <a:chOff x="900309" y="1515979"/>
            <a:chExt cx="10407425" cy="1919009"/>
          </a:xfrm>
        </p:grpSpPr>
        <p:sp>
          <p:nvSpPr>
            <p:cNvPr id="4" name="Rectangle 3">
              <a:extLst>
                <a:ext uri="{FF2B5EF4-FFF2-40B4-BE49-F238E27FC236}">
                  <a16:creationId xmlns:a16="http://schemas.microsoft.com/office/drawing/2014/main" id="{8BBC9C81-5FE9-4F1D-8312-4F1C7F4DA379}"/>
                </a:ext>
              </a:extLst>
            </p:cNvPr>
            <p:cNvSpPr/>
            <p:nvPr/>
          </p:nvSpPr>
          <p:spPr>
            <a:xfrm>
              <a:off x="1324390" y="1721802"/>
              <a:ext cx="9565118" cy="1713186"/>
            </a:xfrm>
            <a:prstGeom prst="rect">
              <a:avLst/>
            </a:prstGeom>
            <a:ln w="28575">
              <a:noFill/>
            </a:ln>
          </p:spPr>
          <p:txBody>
            <a:bodyPr wrap="square">
              <a:spAutoFit/>
            </a:bodyPr>
            <a:lstStyle/>
            <a:p>
              <a:pPr algn="ctr"/>
              <a:r>
                <a:rPr lang="vi-VN" sz="4000" b="1">
                  <a:latin typeface="+mj-lt"/>
                </a:rPr>
                <a:t>Đường tròn O</a:t>
              </a:r>
              <a:r>
                <a:rPr lang="vi-VN" sz="4000" b="1" baseline="-25000">
                  <a:latin typeface="+mj-lt"/>
                </a:rPr>
                <a:t>1</a:t>
              </a:r>
              <a:r>
                <a:rPr lang="vi-VN" sz="4000" b="1">
                  <a:latin typeface="+mj-lt"/>
                </a:rPr>
                <a:t> có bán kính là r</a:t>
              </a:r>
              <a:r>
                <a:rPr lang="vi-VN" sz="4000" b="1" baseline="-25000">
                  <a:latin typeface="+mj-lt"/>
                </a:rPr>
                <a:t>1</a:t>
              </a:r>
              <a:r>
                <a:rPr lang="vi-VN" sz="4000" b="1">
                  <a:latin typeface="+mj-lt"/>
                </a:rPr>
                <a:t> và đường tròn O</a:t>
              </a:r>
              <a:r>
                <a:rPr lang="vi-VN" sz="4000" b="1" baseline="-25000">
                  <a:latin typeface="+mj-lt"/>
                </a:rPr>
                <a:t>2</a:t>
              </a:r>
              <a:r>
                <a:rPr lang="vi-VN" sz="4000" b="1">
                  <a:latin typeface="+mj-lt"/>
                </a:rPr>
                <a:t> có bán kính là r</a:t>
              </a:r>
              <a:r>
                <a:rPr lang="vi-VN" sz="4000" b="1" baseline="-25000">
                  <a:latin typeface="+mj-lt"/>
                </a:rPr>
                <a:t>2</a:t>
              </a:r>
              <a:r>
                <a:rPr lang="vi-VN" sz="4000" b="1">
                  <a:latin typeface="+mj-lt"/>
                </a:rPr>
                <a:t>. Biết rằng r</a:t>
              </a:r>
              <a:r>
                <a:rPr lang="vi-VN" sz="4000" b="1" baseline="-25000">
                  <a:latin typeface="+mj-lt"/>
                </a:rPr>
                <a:t>1</a:t>
              </a:r>
              <a:r>
                <a:rPr lang="vi-VN" sz="4000" b="1">
                  <a:latin typeface="+mj-lt"/>
                </a:rPr>
                <a:t>/r</a:t>
              </a:r>
              <a:r>
                <a:rPr lang="vi-VN" sz="4000" b="1" baseline="-25000">
                  <a:latin typeface="+mj-lt"/>
                </a:rPr>
                <a:t>2</a:t>
              </a:r>
              <a:r>
                <a:rPr lang="vi-VN" sz="4000" b="1">
                  <a:latin typeface="+mj-lt"/>
                </a:rPr>
                <a:t> = 3/4. </a:t>
              </a:r>
            </a:p>
            <a:p>
              <a:pPr algn="ctr"/>
              <a:r>
                <a:rPr lang="vi-VN" sz="4000" b="1">
                  <a:latin typeface="+mj-lt"/>
                </a:rPr>
                <a:t>Tỉ số diện tích giữa hai hình tròn là</a:t>
              </a:r>
              <a:endParaRPr lang="fr-FR" sz="40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48426" y="5128537"/>
                <a:ext cx="2491237"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𝟒</m:t>
                                </m:r>
                              </m:num>
                              <m:den>
                                <m:r>
                                  <a:rPr lang="vi-VN" sz="4267" b="1" i="1">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48426" y="5128537"/>
                <a:ext cx="2491237" cy="1221553"/>
              </a:xfrm>
              <a:prstGeom prst="rect">
                <a:avLst/>
              </a:prstGeom>
              <a:blipFill>
                <a:blip r:embed="rId3"/>
                <a:stretch>
                  <a:fillRect l="-9535" r="-1711"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24521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sSup>
                      <m:sSupPr>
                        <m:ctrlPr>
                          <a:rPr lang="vi-VN" sz="4267" b="1" i="1" smtClean="0">
                            <a:latin typeface="Cambria Math" panose="02040503050406030204" pitchFamily="18" charset="0"/>
                            <a:cs typeface="Times New Roman" panose="02020603050405020304" pitchFamily="18" charset="0"/>
                          </a:rPr>
                        </m:ctrlPr>
                      </m:sSupPr>
                      <m:e>
                        <m:d>
                          <m:dPr>
                            <m:ctrlPr>
                              <a:rPr lang="vi-VN" sz="4267" b="1" i="1" smtClean="0">
                                <a:latin typeface="Cambria Math" panose="02040503050406030204" pitchFamily="18" charset="0"/>
                                <a:cs typeface="Times New Roman" panose="02020603050405020304" pitchFamily="18" charset="0"/>
                              </a:rPr>
                            </m:ctrlPr>
                          </m:dPr>
                          <m:e>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𝟒</m:t>
                                </m:r>
                              </m:den>
                            </m:f>
                          </m:e>
                        </m:d>
                      </m:e>
                      <m:sup>
                        <m:r>
                          <a:rPr lang="vi-VN" sz="4267" b="1" i="1" smtClean="0">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245213"/>
              </a:xfrm>
              <a:prstGeom prst="rect">
                <a:avLst/>
              </a:prstGeom>
              <a:blipFill>
                <a:blip r:embed="rId4"/>
                <a:stretch>
                  <a:fillRect l="-10456" b="-682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 </a:t>
                </a: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221553"/>
              </a:xfrm>
              <a:prstGeom prst="rect">
                <a:avLst/>
              </a:prstGeom>
              <a:blipFill>
                <a:blip r:embed="rId5"/>
                <a:stretch>
                  <a:fillRect l="-4899"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77016" y="5131209"/>
                <a:ext cx="2515299"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a:latin typeface="Cambria Math" panose="02040503050406030204" pitchFamily="18" charset="0"/>
                                    <a:cs typeface="Times New Roman" panose="02020603050405020304" pitchFamily="18" charset="0"/>
                                  </a:rPr>
                                  <m:t>𝟒</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el-GR" sz="4267" b="1">
                    <a:latin typeface="Times New Roman" panose="02020603050405020304" pitchFamily="18" charset="0"/>
                    <a:cs typeface="Times New Roman" panose="02020603050405020304" pitchFamily="18" charset="0"/>
                  </a:rPr>
                  <a:t>π</a:t>
                </a:r>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77016" y="5131209"/>
                <a:ext cx="2515299" cy="1221553"/>
              </a:xfrm>
              <a:prstGeom prst="rect">
                <a:avLst/>
              </a:prstGeom>
              <a:blipFill>
                <a:blip r:embed="rId6"/>
                <a:stretch>
                  <a:fillRect l="-9443" r="-969" b="-9000"/>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327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18CB11E-87AF-4ED3-A2D4-E78286128FAB}"/>
              </a:ext>
            </a:extLst>
          </p:cNvPr>
          <p:cNvSpPr/>
          <p:nvPr/>
        </p:nvSpPr>
        <p:spPr>
          <a:xfrm>
            <a:off x="6676753" y="3636099"/>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572976"/>
              <a:ext cx="9565118" cy="1550025"/>
            </a:xfrm>
            <a:prstGeom prst="rect">
              <a:avLst/>
            </a:prstGeom>
            <a:ln w="28575">
              <a:noFill/>
            </a:ln>
          </p:spPr>
          <p:txBody>
            <a:bodyPr wrap="square">
              <a:spAutoFit/>
            </a:bodyPr>
            <a:lstStyle/>
            <a:p>
              <a:pPr algn="ctr"/>
              <a:r>
                <a:rPr lang="vi-VN" sz="3600" b="1">
                  <a:latin typeface="+mj-lt"/>
                </a:rPr>
                <a:t>Cho hai hình vuông ABCD và EFGH. Biết rằng cạnh của hình vuông ABCD gấp đôi cạnh của hình vuông EFGH. Tỉ số diện tích giữa hai hình vuông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144679" y="5321042"/>
                <a:ext cx="2491237"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a:t>
                </a:r>
                <a14:m>
                  <m:oMath xmlns:m="http://schemas.openxmlformats.org/officeDocument/2006/math">
                    <m:r>
                      <a:rPr lang="vi-VN" sz="4267" b="1" i="1" smtClean="0">
                        <a:latin typeface="Cambria Math" panose="02040503050406030204" pitchFamily="18" charset="0"/>
                        <a:cs typeface="Times New Roman" panose="02020603050405020304" pitchFamily="18" charset="0"/>
                      </a:rPr>
                      <m:t>𝟒</m:t>
                    </m:r>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144679" y="5321042"/>
                <a:ext cx="2491237" cy="748988"/>
              </a:xfrm>
              <a:prstGeom prst="rect">
                <a:avLst/>
              </a:prstGeom>
              <a:blipFill>
                <a:blip r:embed="rId3"/>
                <a:stretch>
                  <a:fillRect l="-9535" t="-16260" b="-365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103489" y="3544379"/>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103489" y="3544379"/>
                <a:ext cx="2276006" cy="1037400"/>
              </a:xfrm>
              <a:prstGeom prst="rect">
                <a:avLst/>
              </a:prstGeom>
              <a:blipFill>
                <a:blip r:embed="rId4"/>
                <a:stretch>
                  <a:fillRect l="-10456" b="-1228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71153" y="3568440"/>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71153" y="3568440"/>
                <a:ext cx="4851400" cy="1037400"/>
              </a:xfrm>
              <a:prstGeom prst="rect">
                <a:avLst/>
              </a:prstGeom>
              <a:blipFill>
                <a:blip r:embed="rId5"/>
                <a:stretch>
                  <a:fillRect l="-4899" b="-12281"/>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201079" y="5323714"/>
            <a:ext cx="2515299"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2</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00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4E8AA963-EEC8-451C-A332-3A8F197CB45B}"/>
              </a:ext>
            </a:extLst>
          </p:cNvPr>
          <p:cNvSpPr/>
          <p:nvPr/>
        </p:nvSpPr>
        <p:spPr>
          <a:xfrm>
            <a:off x="6676753" y="3636099"/>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Tam giác ABC có đỉnh A(2, 3), B(5, 7), C(8, 4). Biết rằng tam giác ABC là hình đồng dạng với tam giác A'B'C'. Tọa độ của đỉnh B' của tam giác A'B'C'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144679" y="5321042"/>
            <a:ext cx="2491237"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(12,6)</a:t>
            </a:r>
          </a:p>
        </p:txBody>
      </p:sp>
      <p:sp>
        <p:nvSpPr>
          <p:cNvPr id="22" name="TextBox 21">
            <a:extLst>
              <a:ext uri="{FF2B5EF4-FFF2-40B4-BE49-F238E27FC236}">
                <a16:creationId xmlns:a16="http://schemas.microsoft.com/office/drawing/2014/main" id="{1DAD903F-715D-4052-9798-8D642C4ECCE0}"/>
              </a:ext>
            </a:extLst>
          </p:cNvPr>
          <p:cNvSpPr txBox="1"/>
          <p:nvPr/>
        </p:nvSpPr>
        <p:spPr>
          <a:xfrm>
            <a:off x="2127553" y="3881263"/>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(4,7)</a:t>
            </a:r>
          </a:p>
        </p:txBody>
      </p:sp>
      <p:sp>
        <p:nvSpPr>
          <p:cNvPr id="23" name="TextBox 22">
            <a:extLst>
              <a:ext uri="{FF2B5EF4-FFF2-40B4-BE49-F238E27FC236}">
                <a16:creationId xmlns:a16="http://schemas.microsoft.com/office/drawing/2014/main" id="{90737144-71AA-4A7A-9CEB-0931DC299BE4}"/>
              </a:ext>
            </a:extLst>
          </p:cNvPr>
          <p:cNvSpPr txBox="1"/>
          <p:nvPr/>
        </p:nvSpPr>
        <p:spPr>
          <a:xfrm>
            <a:off x="8095217" y="3905324"/>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(6, 11)</a:t>
            </a:r>
          </a:p>
        </p:txBody>
      </p:sp>
      <p:sp>
        <p:nvSpPr>
          <p:cNvPr id="24" name="TextBox 23">
            <a:extLst>
              <a:ext uri="{FF2B5EF4-FFF2-40B4-BE49-F238E27FC236}">
                <a16:creationId xmlns:a16="http://schemas.microsoft.com/office/drawing/2014/main" id="{3E98559C-4824-4274-B27E-BF09DC47BA22}"/>
              </a:ext>
            </a:extLst>
          </p:cNvPr>
          <p:cNvSpPr txBox="1"/>
          <p:nvPr/>
        </p:nvSpPr>
        <p:spPr>
          <a:xfrm>
            <a:off x="1984511" y="5347777"/>
            <a:ext cx="2515299"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(10, 8)</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82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6" name="Hexagon 25">
            <a:extLst>
              <a:ext uri="{FF2B5EF4-FFF2-40B4-BE49-F238E27FC236}">
                <a16:creationId xmlns:a16="http://schemas.microsoft.com/office/drawing/2014/main" id="{389B45E7-EA44-4AE0-975E-637DC6A1F5A7}"/>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Hai hình chữ nhật ABCD và PQRS có tỉ số chiều dài các cạnh là AB/PQ = 3/5 và BC/QR = 4/7. </a:t>
              </a:r>
            </a:p>
            <a:p>
              <a:pPr algn="ctr"/>
              <a:r>
                <a:rPr lang="vi-VN" sz="3600" b="1">
                  <a:latin typeface="+mj-lt"/>
                </a:rPr>
                <a:t>Tỉ số diện tích giữa hai hình chữ nhật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7470910" y="5056347"/>
                <a:ext cx="4047321"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𝟓</m:t>
                                </m:r>
                              </m:num>
                              <m:den>
                                <m:r>
                                  <a:rPr lang="vi-VN" sz="4267" b="1" i="1" smtClean="0">
                                    <a:latin typeface="Cambria Math" panose="02040503050406030204" pitchFamily="18" charset="0"/>
                                    <a:cs typeface="Times New Roman" panose="02020603050405020304" pitchFamily="18" charset="0"/>
                                  </a:rPr>
                                  <m:t>𝟑</m:t>
                                </m:r>
                              </m:den>
                            </m:f>
                          </m:e>
                        </m:d>
                      </m:e>
                      <m:sup>
                        <m:r>
                          <a:rPr lang="vi-VN" sz="4267" b="1" i="1">
                            <a:latin typeface="Cambria Math" panose="02040503050406030204" pitchFamily="18" charset="0"/>
                            <a:cs typeface="Times New Roman" panose="02020603050405020304" pitchFamily="18" charset="0"/>
                          </a:rPr>
                          <m:t>𝟐</m:t>
                        </m:r>
                      </m:sup>
                    </m:sSup>
                    <m:r>
                      <a:rPr lang="vi-VN" sz="4267" b="1" i="1" smtClean="0">
                        <a:latin typeface="Cambria Math" panose="02040503050406030204" pitchFamily="18" charset="0"/>
                        <a:cs typeface="Times New Roman" panose="02020603050405020304" pitchFamily="18" charset="0"/>
                      </a:rPr>
                      <m:t>.</m:t>
                    </m:r>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𝟕</m:t>
                                </m:r>
                              </m:num>
                              <m:den>
                                <m:r>
                                  <a:rPr lang="vi-VN" sz="4267" b="1" i="1">
                                    <a:latin typeface="Cambria Math" panose="02040503050406030204" pitchFamily="18" charset="0"/>
                                    <a:cs typeface="Times New Roman" panose="02020603050405020304" pitchFamily="18" charset="0"/>
                                  </a:rPr>
                                  <m:t>𝟒</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7470910" y="5056347"/>
                <a:ext cx="4047321" cy="1221553"/>
              </a:xfrm>
              <a:prstGeom prst="rect">
                <a:avLst/>
              </a:prstGeom>
              <a:blipFill>
                <a:blip r:embed="rId3"/>
                <a:stretch>
                  <a:fillRect l="-5882"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1453789" y="3592505"/>
                <a:ext cx="2276006"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𝟓</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1453789" y="3592505"/>
                <a:ext cx="2276006" cy="1221553"/>
              </a:xfrm>
              <a:prstGeom prst="rect">
                <a:avLst/>
              </a:prstGeom>
              <a:blipFill>
                <a:blip r:embed="rId4"/>
                <a:stretch>
                  <a:fillRect l="-10428"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7445513" y="3592503"/>
                <a:ext cx="4851400"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𝟕</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7445513" y="3592503"/>
                <a:ext cx="4851400" cy="1221553"/>
              </a:xfrm>
              <a:prstGeom prst="rect">
                <a:avLst/>
              </a:prstGeom>
              <a:blipFill>
                <a:blip r:embed="rId5"/>
                <a:stretch>
                  <a:fillRect l="-4899" b="-895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1503250" y="5083082"/>
                <a:ext cx="3453762" cy="1221553"/>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a:latin typeface="Cambria Math" panose="02040503050406030204" pitchFamily="18" charset="0"/>
                                    <a:cs typeface="Times New Roman" panose="02020603050405020304" pitchFamily="18" charset="0"/>
                                  </a:rPr>
                                  <m:t>𝟑</m:t>
                                </m:r>
                              </m:num>
                              <m:den>
                                <m:r>
                                  <a:rPr lang="vi-VN" sz="4267" b="1" i="1" smtClean="0">
                                    <a:latin typeface="Cambria Math" panose="02040503050406030204" pitchFamily="18" charset="0"/>
                                    <a:cs typeface="Times New Roman" panose="02020603050405020304" pitchFamily="18" charset="0"/>
                                  </a:rPr>
                                  <m:t>𝟓</m:t>
                                </m:r>
                              </m:den>
                            </m:f>
                          </m:e>
                        </m:d>
                      </m:e>
                      <m:sup>
                        <m:r>
                          <a:rPr lang="vi-VN" sz="4267" b="1" i="1">
                            <a:latin typeface="Cambria Math" panose="02040503050406030204" pitchFamily="18" charset="0"/>
                            <a:cs typeface="Times New Roman" panose="02020603050405020304" pitchFamily="18" charset="0"/>
                          </a:rPr>
                          <m:t>𝟐</m:t>
                        </m:r>
                      </m:sup>
                    </m:sSup>
                  </m:oMath>
                </a14:m>
                <a:r>
                  <a:rPr lang="vi-VN" sz="4267" b="1">
                    <a:latin typeface="Times New Roman" panose="02020603050405020304" pitchFamily="18" charset="0"/>
                    <a:cs typeface="Times New Roman" panose="02020603050405020304" pitchFamily="18" charset="0"/>
                  </a:rPr>
                  <a:t>.</a:t>
                </a:r>
                <a:r>
                  <a:rPr lang="vi-VN" sz="4267" b="1">
                    <a:cs typeface="Times New Roman" panose="02020603050405020304" pitchFamily="18" charset="0"/>
                  </a:rPr>
                  <a:t> </a:t>
                </a:r>
                <a14:m>
                  <m:oMath xmlns:m="http://schemas.openxmlformats.org/officeDocument/2006/math">
                    <m:sSup>
                      <m:sSupPr>
                        <m:ctrlPr>
                          <a:rPr lang="vi-VN" sz="4267" b="1" i="1">
                            <a:latin typeface="Cambria Math" panose="02040503050406030204" pitchFamily="18" charset="0"/>
                            <a:cs typeface="Times New Roman" panose="02020603050405020304" pitchFamily="18" charset="0"/>
                          </a:rPr>
                        </m:ctrlPr>
                      </m:sSupPr>
                      <m:e>
                        <m:d>
                          <m:dPr>
                            <m:ctrlPr>
                              <a:rPr lang="vi-VN" sz="4267" b="1" i="1">
                                <a:latin typeface="Cambria Math" panose="02040503050406030204" pitchFamily="18" charset="0"/>
                                <a:cs typeface="Times New Roman" panose="02020603050405020304" pitchFamily="18" charset="0"/>
                              </a:rPr>
                            </m:ctrlPr>
                          </m:dPr>
                          <m:e>
                            <m:f>
                              <m:fPr>
                                <m:ctrlPr>
                                  <a:rPr lang="vi-VN" sz="4267" b="1" i="1">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𝟕</m:t>
                                </m:r>
                              </m:den>
                            </m:f>
                          </m:e>
                        </m:d>
                      </m:e>
                      <m:sup>
                        <m:r>
                          <a:rPr lang="vi-VN" sz="4267" b="1" i="1">
                            <a:latin typeface="Cambria Math" panose="02040503050406030204" pitchFamily="18" charset="0"/>
                            <a:cs typeface="Times New Roman" panose="02020603050405020304" pitchFamily="18" charset="0"/>
                          </a:rPr>
                          <m:t>𝟐</m:t>
                        </m:r>
                      </m:sup>
                    </m:sSup>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1503250" y="5083082"/>
                <a:ext cx="3453762" cy="1221553"/>
              </a:xfrm>
              <a:prstGeom prst="rect">
                <a:avLst/>
              </a:prstGeom>
              <a:blipFill>
                <a:blip r:embed="rId6"/>
                <a:stretch>
                  <a:fillRect l="-6890" b="-9000"/>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497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1638BF4-AA9B-4322-9F7B-44F31549472B}"/>
              </a:ext>
            </a:extLst>
          </p:cNvPr>
          <p:cNvSpPr/>
          <p:nvPr/>
        </p:nvSpPr>
        <p:spPr>
          <a:xfrm>
            <a:off x="6724880" y="5128015"/>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324390" y="1679280"/>
              <a:ext cx="9565118" cy="1550025"/>
            </a:xfrm>
            <a:prstGeom prst="rect">
              <a:avLst/>
            </a:prstGeom>
            <a:ln w="28575">
              <a:noFill/>
            </a:ln>
          </p:spPr>
          <p:txBody>
            <a:bodyPr wrap="square">
              <a:spAutoFit/>
            </a:bodyPr>
            <a:lstStyle/>
            <a:p>
              <a:pPr algn="ctr"/>
              <a:r>
                <a:rPr lang="vi-VN" sz="3600" b="1">
                  <a:latin typeface="+mj-lt"/>
                </a:rPr>
                <a:t>Cho hai tam giác đều ABC và DEF. Biết rằng cạnh của tam giác ABC gấp ba lần cạnh của tam giác DEF. Tỉ số diện tích giữa hai tam giác là:</a:t>
              </a:r>
              <a:endParaRPr lang="fr-FR" sz="3600" b="1">
                <a:solidFill>
                  <a:srgbClr val="0000CC"/>
                </a:solidFill>
                <a:latin typeface="+mj-lt"/>
                <a:cs typeface="Times New Roman" panose="02020603050405020304" pitchFamily="18" charset="0"/>
              </a:endParaRP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72489" y="5152599"/>
                <a:ext cx="4047321"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𝟖𝟏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72489" y="5152599"/>
                <a:ext cx="4047321" cy="1037400"/>
              </a:xfrm>
              <a:prstGeom prst="rect">
                <a:avLst/>
              </a:prstGeom>
              <a:blipFill>
                <a:blip r:embed="rId3"/>
                <a:stretch>
                  <a:fillRect l="-5873"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688757"/>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𝟗</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688757"/>
                <a:ext cx="2276006" cy="1037400"/>
              </a:xfrm>
              <a:prstGeom prst="rect">
                <a:avLst/>
              </a:prstGeom>
              <a:blipFill>
                <a:blip r:embed="rId4"/>
                <a:stretch>
                  <a:fillRect l="-10428"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688755"/>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𝟑</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688755"/>
                <a:ext cx="4851400" cy="1037400"/>
              </a:xfrm>
              <a:prstGeom prst="rect">
                <a:avLst/>
              </a:prstGeom>
              <a:blipFill>
                <a:blip r:embed="rId5"/>
                <a:stretch>
                  <a:fillRect l="-4899"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04829" y="5179334"/>
                <a:ext cx="3453762"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𝟐𝟕</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04829" y="5179334"/>
                <a:ext cx="3453762" cy="1037400"/>
              </a:xfrm>
              <a:prstGeom prst="rect">
                <a:avLst/>
              </a:prstGeom>
              <a:blipFill>
                <a:blip r:embed="rId6"/>
                <a:stretch>
                  <a:fillRect l="-6878" b="-1235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698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C245BB4C-1940-4430-A69D-83B8DBF91F3D}"/>
              </a:ext>
            </a:extLst>
          </p:cNvPr>
          <p:cNvSpPr/>
          <p:nvPr/>
        </p:nvSpPr>
        <p:spPr>
          <a:xfrm>
            <a:off x="6724880" y="5128015"/>
            <a:ext cx="514085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79280"/>
              <a:ext cx="9565118" cy="1550025"/>
            </a:xfrm>
            <a:prstGeom prst="rect">
              <a:avLst/>
            </a:prstGeom>
            <a:ln w="28575">
              <a:noFill/>
            </a:ln>
          </p:spPr>
          <p:txBody>
            <a:bodyPr wrap="square">
              <a:spAutoFit/>
            </a:bodyPr>
            <a:lstStyle/>
            <a:p>
              <a:r>
                <a:rPr lang="vi-VN" sz="3600" b="1">
                  <a:latin typeface="+mj-lt"/>
                </a:rPr>
                <a:t>Hình vuông ABCD có cạnh là a. Hình vuông EFGH được tạo từ hình vuông ABCD bằng cách tăng cạnh lên gấp đôi. Tỉ số diện tích giữa hai hình vuông là: </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E02E46-5A08-43B1-A2AC-A03BFADF3010}"/>
                  </a:ext>
                </a:extLst>
              </p:cNvPr>
              <p:cNvSpPr txBox="1"/>
              <p:nvPr/>
            </p:nvSpPr>
            <p:spPr>
              <a:xfrm>
                <a:off x="8072489" y="5152599"/>
                <a:ext cx="4047321" cy="103566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𝟒</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07E02E46-5A08-43B1-A2AC-A03BFADF3010}"/>
                  </a:ext>
                </a:extLst>
              </p:cNvPr>
              <p:cNvSpPr txBox="1">
                <a:spLocks noRot="1" noChangeAspect="1" noMove="1" noResize="1" noEditPoints="1" noAdjustHandles="1" noChangeArrowheads="1" noChangeShapeType="1" noTextEdit="1"/>
              </p:cNvSpPr>
              <p:nvPr/>
            </p:nvSpPr>
            <p:spPr>
              <a:xfrm>
                <a:off x="8072489" y="5152599"/>
                <a:ext cx="4047321" cy="1035668"/>
              </a:xfrm>
              <a:prstGeom prst="rect">
                <a:avLst/>
              </a:prstGeom>
              <a:blipFill>
                <a:blip r:embed="rId3"/>
                <a:stretch>
                  <a:fillRect l="-5873"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688757"/>
                <a:ext cx="2276006"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𝟐</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688757"/>
                <a:ext cx="2276006" cy="1037400"/>
              </a:xfrm>
              <a:prstGeom prst="rect">
                <a:avLst/>
              </a:prstGeom>
              <a:blipFill>
                <a:blip r:embed="rId4"/>
                <a:stretch>
                  <a:fillRect l="-10428"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688755"/>
                <a:ext cx="4851400"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𝟏</m:t>
                        </m:r>
                      </m:num>
                      <m:den>
                        <m:r>
                          <a:rPr lang="vi-VN" sz="4267" b="1" i="1" smtClean="0">
                            <a:latin typeface="Cambria Math" panose="02040503050406030204" pitchFamily="18" charset="0"/>
                            <a:cs typeface="Times New Roman" panose="02020603050405020304" pitchFamily="18" charset="0"/>
                          </a:rPr>
                          <m:t>𝟒</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688755"/>
                <a:ext cx="4851400" cy="1037400"/>
              </a:xfrm>
              <a:prstGeom prst="rect">
                <a:avLst/>
              </a:prstGeom>
              <a:blipFill>
                <a:blip r:embed="rId5"/>
                <a:stretch>
                  <a:fillRect l="-4899" b="-1294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E98559C-4824-4274-B27E-BF09DC47BA22}"/>
                  </a:ext>
                </a:extLst>
              </p:cNvPr>
              <p:cNvSpPr txBox="1"/>
              <p:nvPr/>
            </p:nvSpPr>
            <p:spPr>
              <a:xfrm>
                <a:off x="2104829" y="5179334"/>
                <a:ext cx="3453762" cy="1037400"/>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a:t>
                </a:r>
                <a14:m>
                  <m:oMath xmlns:m="http://schemas.openxmlformats.org/officeDocument/2006/math">
                    <m:f>
                      <m:fPr>
                        <m:ctrlPr>
                          <a:rPr lang="vi-VN" sz="4267" b="1" i="1" smtClean="0">
                            <a:latin typeface="Cambria Math" panose="02040503050406030204" pitchFamily="18" charset="0"/>
                            <a:cs typeface="Times New Roman" panose="02020603050405020304" pitchFamily="18" charset="0"/>
                          </a:rPr>
                        </m:ctrlPr>
                      </m:fPr>
                      <m:num>
                        <m:r>
                          <a:rPr lang="vi-VN" sz="4267" b="1" i="1" smtClean="0">
                            <a:latin typeface="Cambria Math" panose="02040503050406030204" pitchFamily="18" charset="0"/>
                            <a:cs typeface="Times New Roman" panose="02020603050405020304" pitchFamily="18" charset="0"/>
                          </a:rPr>
                          <m:t>𝟐</m:t>
                        </m:r>
                      </m:num>
                      <m:den>
                        <m:r>
                          <a:rPr lang="vi-VN" sz="4267" b="1" i="1" smtClean="0">
                            <a:latin typeface="Cambria Math" panose="02040503050406030204" pitchFamily="18" charset="0"/>
                            <a:cs typeface="Times New Roman" panose="02020603050405020304" pitchFamily="18" charset="0"/>
                          </a:rPr>
                          <m:t>𝟏</m:t>
                        </m:r>
                      </m:den>
                    </m:f>
                  </m:oMath>
                </a14:m>
                <a:endParaRPr lang="vi-VN" sz="4267" b="1">
                  <a:latin typeface="Times New Roman" panose="02020603050405020304" pitchFamily="18" charset="0"/>
                  <a:cs typeface="Times New Roman" panose="02020603050405020304" pitchFamily="18" charset="0"/>
                </a:endParaRPr>
              </a:p>
            </p:txBody>
          </p:sp>
        </mc:Choice>
        <mc:Fallback xmlns="">
          <p:sp>
            <p:nvSpPr>
              <p:cNvPr id="24" name="TextBox 23">
                <a:extLst>
                  <a:ext uri="{FF2B5EF4-FFF2-40B4-BE49-F238E27FC236}">
                    <a16:creationId xmlns:a16="http://schemas.microsoft.com/office/drawing/2014/main" id="{3E98559C-4824-4274-B27E-BF09DC47BA22}"/>
                  </a:ext>
                </a:extLst>
              </p:cNvPr>
              <p:cNvSpPr txBox="1">
                <a:spLocks noRot="1" noChangeAspect="1" noMove="1" noResize="1" noEditPoints="1" noAdjustHandles="1" noChangeArrowheads="1" noChangeShapeType="1" noTextEdit="1"/>
              </p:cNvSpPr>
              <p:nvPr/>
            </p:nvSpPr>
            <p:spPr>
              <a:xfrm>
                <a:off x="2104829" y="5179334"/>
                <a:ext cx="3453762" cy="1037400"/>
              </a:xfrm>
              <a:prstGeom prst="rect">
                <a:avLst/>
              </a:prstGeom>
              <a:blipFill>
                <a:blip r:embed="rId6"/>
                <a:stretch>
                  <a:fillRect l="-6878" b="-1235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220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body" idx="1"/>
          </p:nvPr>
        </p:nvSpPr>
        <p:spPr>
          <a:xfrm>
            <a:off x="1328500" y="2534033"/>
            <a:ext cx="3868800" cy="3027200"/>
          </a:xfrm>
          <a:prstGeom prst="rect">
            <a:avLst/>
          </a:prstGeom>
        </p:spPr>
        <p:txBody>
          <a:bodyPr spcFirstLastPara="1" wrap="square" lIns="121900" tIns="121900" rIns="121900" bIns="121900" anchor="t" anchorCtr="0">
            <a:noAutofit/>
          </a:bodyPr>
          <a:lstStyle/>
          <a:p>
            <a:pPr marL="0" indent="0">
              <a:spcAft>
                <a:spcPts val="2133"/>
              </a:spcAft>
              <a:buNone/>
            </a:pPr>
            <a:r>
              <a:rPr lang="vi-VN" sz="2667" dirty="0"/>
              <a:t>Tìm điểm khác biệt giữa hai hình bên</a:t>
            </a:r>
            <a:endParaRPr sz="2667" dirty="0"/>
          </a:p>
        </p:txBody>
      </p:sp>
      <p:sp>
        <p:nvSpPr>
          <p:cNvPr id="353" name="Google Shape;353;p51"/>
          <p:cNvSpPr txBox="1">
            <a:spLocks noGrp="1"/>
          </p:cNvSpPr>
          <p:nvPr>
            <p:ph type="title"/>
          </p:nvPr>
        </p:nvSpPr>
        <p:spPr>
          <a:xfrm>
            <a:off x="1336433" y="948241"/>
            <a:ext cx="3205200" cy="763600"/>
          </a:xfrm>
          <a:prstGeom prst="rect">
            <a:avLst/>
          </a:prstGeom>
        </p:spPr>
        <p:txBody>
          <a:bodyPr spcFirstLastPara="1" wrap="square" lIns="121900" tIns="121900" rIns="121900" bIns="121900" anchor="t" anchorCtr="0">
            <a:noAutofit/>
          </a:bodyPr>
          <a:lstStyle/>
          <a:p>
            <a:r>
              <a:rPr lang="vi-VN" dirty="0"/>
              <a:t>Khởi động</a:t>
            </a:r>
            <a:endParaRPr dirty="0"/>
          </a:p>
        </p:txBody>
      </p:sp>
      <p:pic>
        <p:nvPicPr>
          <p:cNvPr id="354" name="Google Shape;354;p51"/>
          <p:cNvPicPr preferRelativeResize="0"/>
          <p:nvPr/>
        </p:nvPicPr>
        <p:blipFill>
          <a:blip r:embed="rId3">
            <a:alphaModFix amt="56000"/>
          </a:blip>
          <a:stretch>
            <a:fillRect/>
          </a:stretch>
        </p:blipFill>
        <p:spPr>
          <a:xfrm rot="10800000">
            <a:off x="1498904" y="1471533"/>
            <a:ext cx="2558433" cy="288267"/>
          </a:xfrm>
          <a:prstGeom prst="rect">
            <a:avLst/>
          </a:prstGeom>
          <a:noFill/>
          <a:ln>
            <a:noFill/>
          </a:ln>
        </p:spPr>
      </p:pic>
      <p:pic>
        <p:nvPicPr>
          <p:cNvPr id="360" name="Google Shape;360;p51"/>
          <p:cNvPicPr preferRelativeResize="0"/>
          <p:nvPr/>
        </p:nvPicPr>
        <p:blipFill>
          <a:blip r:embed="rId4">
            <a:alphaModFix amt="80000"/>
          </a:blip>
          <a:stretch>
            <a:fillRect/>
          </a:stretch>
        </p:blipFill>
        <p:spPr>
          <a:xfrm rot="6023610" flipH="1">
            <a:off x="6054075" y="2795516"/>
            <a:ext cx="2105888" cy="955257"/>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3595" y="1566856"/>
            <a:ext cx="2174021" cy="1447277"/>
          </a:xfrm>
          <a:prstGeom prst="rect">
            <a:avLst/>
          </a:prstGeom>
        </p:spPr>
      </p:pic>
      <p:sp>
        <p:nvSpPr>
          <p:cNvPr id="359" name="Google Shape;359;p51"/>
          <p:cNvSpPr/>
          <p:nvPr/>
        </p:nvSpPr>
        <p:spPr>
          <a:xfrm>
            <a:off x="9615709" y="981997"/>
            <a:ext cx="1163811" cy="1314919"/>
          </a:xfrm>
          <a:custGeom>
            <a:avLst/>
            <a:gdLst/>
            <a:ahLst/>
            <a:cxnLst/>
            <a:rect l="l" t="t" r="r" b="b"/>
            <a:pathLst>
              <a:path w="28231" h="36727" extrusionOk="0">
                <a:moveTo>
                  <a:pt x="9835" y="1"/>
                </a:moveTo>
                <a:cubicBezTo>
                  <a:pt x="9835" y="1"/>
                  <a:pt x="9694" y="1552"/>
                  <a:pt x="8877" y="2031"/>
                </a:cubicBezTo>
                <a:cubicBezTo>
                  <a:pt x="8631" y="2175"/>
                  <a:pt x="8359" y="2226"/>
                  <a:pt x="8099" y="2226"/>
                </a:cubicBezTo>
                <a:cubicBezTo>
                  <a:pt x="7495" y="2226"/>
                  <a:pt x="6956" y="1955"/>
                  <a:pt x="6956" y="1955"/>
                </a:cubicBezTo>
                <a:cubicBezTo>
                  <a:pt x="6956" y="1955"/>
                  <a:pt x="6815" y="3468"/>
                  <a:pt x="5944" y="3979"/>
                </a:cubicBezTo>
                <a:cubicBezTo>
                  <a:pt x="5694" y="4127"/>
                  <a:pt x="5367" y="4179"/>
                  <a:pt x="5027" y="4179"/>
                </a:cubicBezTo>
                <a:cubicBezTo>
                  <a:pt x="4189" y="4179"/>
                  <a:pt x="3277" y="3860"/>
                  <a:pt x="3277" y="3860"/>
                </a:cubicBezTo>
                <a:cubicBezTo>
                  <a:pt x="3277" y="3860"/>
                  <a:pt x="2940" y="5492"/>
                  <a:pt x="2363" y="5830"/>
                </a:cubicBezTo>
                <a:cubicBezTo>
                  <a:pt x="2184" y="5936"/>
                  <a:pt x="1888" y="5973"/>
                  <a:pt x="1566" y="5973"/>
                </a:cubicBezTo>
                <a:cubicBezTo>
                  <a:pt x="850" y="5973"/>
                  <a:pt x="1" y="5792"/>
                  <a:pt x="1" y="5792"/>
                </a:cubicBezTo>
                <a:lnTo>
                  <a:pt x="1" y="5792"/>
                </a:lnTo>
                <a:lnTo>
                  <a:pt x="18233" y="36726"/>
                </a:lnTo>
                <a:cubicBezTo>
                  <a:pt x="18569" y="35013"/>
                  <a:pt x="19849" y="34712"/>
                  <a:pt x="20707" y="34712"/>
                </a:cubicBezTo>
                <a:cubicBezTo>
                  <a:pt x="21170" y="34712"/>
                  <a:pt x="21509" y="34800"/>
                  <a:pt x="21509" y="34800"/>
                </a:cubicBezTo>
                <a:cubicBezTo>
                  <a:pt x="21509" y="34800"/>
                  <a:pt x="22048" y="33624"/>
                  <a:pt x="22685" y="33053"/>
                </a:cubicBezTo>
                <a:cubicBezTo>
                  <a:pt x="22886" y="32873"/>
                  <a:pt x="23195" y="32811"/>
                  <a:pt x="23525" y="32811"/>
                </a:cubicBezTo>
                <a:cubicBezTo>
                  <a:pt x="24241" y="32811"/>
                  <a:pt x="25052" y="33102"/>
                  <a:pt x="25052" y="33102"/>
                </a:cubicBezTo>
                <a:cubicBezTo>
                  <a:pt x="25052" y="33102"/>
                  <a:pt x="25237" y="31431"/>
                  <a:pt x="25961" y="31006"/>
                </a:cubicBezTo>
                <a:cubicBezTo>
                  <a:pt x="26140" y="30901"/>
                  <a:pt x="26369" y="30861"/>
                  <a:pt x="26614" y="30861"/>
                </a:cubicBezTo>
                <a:cubicBezTo>
                  <a:pt x="27354" y="30861"/>
                  <a:pt x="28231" y="31224"/>
                  <a:pt x="28231" y="31224"/>
                </a:cubicBezTo>
                <a:lnTo>
                  <a:pt x="9835" y="1"/>
                </a:lnTo>
                <a:close/>
              </a:path>
            </a:pathLst>
          </a:custGeom>
          <a:solidFill>
            <a:schemeClr val="dk1">
              <a:alpha val="26789"/>
            </a:schemeClr>
          </a:solidFill>
          <a:ln>
            <a:noFill/>
          </a:ln>
        </p:spPr>
        <p:txBody>
          <a:bodyPr spcFirstLastPara="1" wrap="square" lIns="121900" tIns="121900" rIns="121900" bIns="121900" anchor="ctr" anchorCtr="0">
            <a:noAutofit/>
          </a:bodyPr>
          <a:lstStyle/>
          <a:p>
            <a:endParaRPr sz="2489">
              <a:solidFill>
                <a:schemeClr val="dk2"/>
              </a:solidFill>
            </a:endParaRPr>
          </a:p>
        </p:txBody>
      </p:sp>
      <p:sp>
        <p:nvSpPr>
          <p:cNvPr id="358" name="Google Shape;358;p51"/>
          <p:cNvSpPr/>
          <p:nvPr/>
        </p:nvSpPr>
        <p:spPr>
          <a:xfrm rot="-2148808">
            <a:off x="7554211" y="1334553"/>
            <a:ext cx="1161708" cy="526656"/>
          </a:xfrm>
          <a:custGeom>
            <a:avLst/>
            <a:gdLst/>
            <a:ahLst/>
            <a:cxnLst/>
            <a:rect l="l" t="t" r="r" b="b"/>
            <a:pathLst>
              <a:path w="36226" h="14902" extrusionOk="0">
                <a:moveTo>
                  <a:pt x="991" y="1"/>
                </a:moveTo>
                <a:lnTo>
                  <a:pt x="36226" y="3565"/>
                </a:lnTo>
                <a:cubicBezTo>
                  <a:pt x="36226" y="3565"/>
                  <a:pt x="34800" y="4452"/>
                  <a:pt x="34729" y="5291"/>
                </a:cubicBezTo>
                <a:cubicBezTo>
                  <a:pt x="34658" y="6123"/>
                  <a:pt x="35905" y="7244"/>
                  <a:pt x="35905" y="7244"/>
                </a:cubicBezTo>
                <a:cubicBezTo>
                  <a:pt x="35905" y="7244"/>
                  <a:pt x="34397" y="8289"/>
                  <a:pt x="34495" y="9138"/>
                </a:cubicBezTo>
                <a:cubicBezTo>
                  <a:pt x="34588" y="9993"/>
                  <a:pt x="35230" y="11114"/>
                  <a:pt x="35230" y="11114"/>
                </a:cubicBezTo>
                <a:cubicBezTo>
                  <a:pt x="35230" y="11114"/>
                  <a:pt x="33053" y="12943"/>
                  <a:pt x="34903" y="14902"/>
                </a:cubicBezTo>
                <a:lnTo>
                  <a:pt x="1" y="11364"/>
                </a:lnTo>
                <a:cubicBezTo>
                  <a:pt x="1" y="11364"/>
                  <a:pt x="1345" y="10134"/>
                  <a:pt x="1400" y="9465"/>
                </a:cubicBezTo>
                <a:cubicBezTo>
                  <a:pt x="1460" y="8801"/>
                  <a:pt x="333" y="7576"/>
                  <a:pt x="333" y="7576"/>
                </a:cubicBezTo>
                <a:cubicBezTo>
                  <a:pt x="333" y="7576"/>
                  <a:pt x="1884" y="6477"/>
                  <a:pt x="1977" y="5476"/>
                </a:cubicBezTo>
                <a:cubicBezTo>
                  <a:pt x="2064" y="4469"/>
                  <a:pt x="915" y="3473"/>
                  <a:pt x="915" y="3473"/>
                </a:cubicBezTo>
                <a:cubicBezTo>
                  <a:pt x="915" y="3473"/>
                  <a:pt x="2015" y="2901"/>
                  <a:pt x="2091" y="1954"/>
                </a:cubicBezTo>
                <a:cubicBezTo>
                  <a:pt x="2172" y="1007"/>
                  <a:pt x="991" y="1"/>
                  <a:pt x="991" y="1"/>
                </a:cubicBezTo>
                <a:close/>
              </a:path>
            </a:pathLst>
          </a:custGeom>
          <a:solidFill>
            <a:schemeClr val="dk1">
              <a:alpha val="26789"/>
            </a:schemeClr>
          </a:solidFill>
          <a:ln>
            <a:noFill/>
          </a:ln>
          <a:effectLst>
            <a:outerShdw blurRad="57150" dist="19050" dir="5400000" algn="bl" rotWithShape="0">
              <a:srgbClr val="000000">
                <a:alpha val="31000"/>
              </a:srgbClr>
            </a:outerShdw>
          </a:effectLst>
        </p:spPr>
        <p:txBody>
          <a:bodyPr spcFirstLastPara="1" wrap="square" lIns="121900" tIns="121900" rIns="121900" bIns="121900" anchor="ctr" anchorCtr="0">
            <a:noAutofit/>
          </a:bodyPr>
          <a:lstStyle/>
          <a:p>
            <a:endParaRPr sz="2489">
              <a:solidFill>
                <a:schemeClr val="dk2"/>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704" y="3391655"/>
            <a:ext cx="3748989" cy="2495756"/>
          </a:xfrm>
          <a:prstGeom prst="rect">
            <a:avLst/>
          </a:prstGeom>
        </p:spPr>
      </p:pic>
      <p:sp>
        <p:nvSpPr>
          <p:cNvPr id="356" name="Google Shape;356;p51"/>
          <p:cNvSpPr/>
          <p:nvPr/>
        </p:nvSpPr>
        <p:spPr>
          <a:xfrm rot="-391042">
            <a:off x="7124136" y="3112859"/>
            <a:ext cx="1798915" cy="1042900"/>
          </a:xfrm>
          <a:custGeom>
            <a:avLst/>
            <a:gdLst/>
            <a:ahLst/>
            <a:cxnLst/>
            <a:rect l="l" t="t" r="r" b="b"/>
            <a:pathLst>
              <a:path w="44052" h="25961" extrusionOk="0">
                <a:moveTo>
                  <a:pt x="0" y="15402"/>
                </a:moveTo>
                <a:lnTo>
                  <a:pt x="40035" y="0"/>
                </a:lnTo>
                <a:cubicBezTo>
                  <a:pt x="40035" y="0"/>
                  <a:pt x="39175" y="1442"/>
                  <a:pt x="39491" y="2221"/>
                </a:cubicBezTo>
                <a:cubicBezTo>
                  <a:pt x="39806" y="2993"/>
                  <a:pt x="41434" y="3418"/>
                  <a:pt x="41434" y="3418"/>
                </a:cubicBezTo>
                <a:cubicBezTo>
                  <a:pt x="41434" y="3418"/>
                  <a:pt x="40574" y="5040"/>
                  <a:pt x="41047" y="5753"/>
                </a:cubicBezTo>
                <a:cubicBezTo>
                  <a:pt x="41521" y="6466"/>
                  <a:pt x="42609" y="7168"/>
                  <a:pt x="42609" y="7168"/>
                </a:cubicBezTo>
                <a:cubicBezTo>
                  <a:pt x="42609" y="7168"/>
                  <a:pt x="41510" y="9791"/>
                  <a:pt x="44051" y="10684"/>
                </a:cubicBezTo>
                <a:lnTo>
                  <a:pt x="4327" y="25960"/>
                </a:lnTo>
                <a:cubicBezTo>
                  <a:pt x="4327" y="25960"/>
                  <a:pt x="4958" y="24252"/>
                  <a:pt x="4703" y="23631"/>
                </a:cubicBezTo>
                <a:cubicBezTo>
                  <a:pt x="4447" y="23011"/>
                  <a:pt x="2885" y="22439"/>
                  <a:pt x="2885" y="22439"/>
                </a:cubicBezTo>
                <a:cubicBezTo>
                  <a:pt x="2885" y="22439"/>
                  <a:pt x="3767" y="20752"/>
                  <a:pt x="3380" y="19816"/>
                </a:cubicBezTo>
                <a:cubicBezTo>
                  <a:pt x="2999" y="18885"/>
                  <a:pt x="1524" y="18526"/>
                  <a:pt x="1524" y="18526"/>
                </a:cubicBezTo>
                <a:cubicBezTo>
                  <a:pt x="1524" y="18526"/>
                  <a:pt x="2237" y="17514"/>
                  <a:pt x="1873" y="16638"/>
                </a:cubicBezTo>
                <a:cubicBezTo>
                  <a:pt x="1513" y="15761"/>
                  <a:pt x="0" y="15402"/>
                  <a:pt x="0" y="15402"/>
                </a:cubicBezTo>
                <a:close/>
              </a:path>
            </a:pathLst>
          </a:cu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grpSp>
        <p:nvGrpSpPr>
          <p:cNvPr id="7" name="Group 6">
            <a:extLst>
              <a:ext uri="{FF2B5EF4-FFF2-40B4-BE49-F238E27FC236}">
                <a16:creationId xmlns:a16="http://schemas.microsoft.com/office/drawing/2014/main" id="{1D5B8DA2-569D-4365-8BE7-B9EBF525C7A5}"/>
              </a:ext>
            </a:extLst>
          </p:cNvPr>
          <p:cNvGrpSpPr/>
          <p:nvPr/>
        </p:nvGrpSpPr>
        <p:grpSpPr>
          <a:xfrm>
            <a:off x="1143940" y="1911584"/>
            <a:ext cx="4274725" cy="2799645"/>
            <a:chOff x="857955" y="1433688"/>
            <a:chExt cx="3206044" cy="2099734"/>
          </a:xfrm>
        </p:grpSpPr>
        <p:sp>
          <p:nvSpPr>
            <p:cNvPr id="6" name="Thought Bubble: Cloud 5">
              <a:extLst>
                <a:ext uri="{FF2B5EF4-FFF2-40B4-BE49-F238E27FC236}">
                  <a16:creationId xmlns:a16="http://schemas.microsoft.com/office/drawing/2014/main" id="{9C32BB17-10CC-416E-8CBC-E456F3E9E9F9}"/>
                </a:ext>
              </a:extLst>
            </p:cNvPr>
            <p:cNvSpPr/>
            <p:nvPr/>
          </p:nvSpPr>
          <p:spPr>
            <a:xfrm>
              <a:off x="857955" y="1433688"/>
              <a:ext cx="3206044" cy="2099734"/>
            </a:xfrm>
            <a:prstGeom prst="cloudCallout">
              <a:avLst>
                <a:gd name="adj1" fmla="val -38087"/>
                <a:gd name="adj2" fmla="val 538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5" name="Rectangle 4">
              <a:extLst>
                <a:ext uri="{FF2B5EF4-FFF2-40B4-BE49-F238E27FC236}">
                  <a16:creationId xmlns:a16="http://schemas.microsoft.com/office/drawing/2014/main" id="{68CDA17C-B227-4299-9920-FE33B838E697}"/>
                </a:ext>
              </a:extLst>
            </p:cNvPr>
            <p:cNvSpPr/>
            <p:nvPr/>
          </p:nvSpPr>
          <p:spPr>
            <a:xfrm>
              <a:off x="1187616" y="1740529"/>
              <a:ext cx="2582873" cy="1361768"/>
            </a:xfrm>
            <a:prstGeom prst="rect">
              <a:avLst/>
            </a:prstGeom>
          </p:spPr>
          <p:txBody>
            <a:bodyPr wrap="square">
              <a:spAutoFit/>
            </a:bodyPr>
            <a:lstStyle/>
            <a:p>
              <a:pPr lvl="0" algn="just"/>
              <a:r>
                <a:rPr lang="vi-VN" sz="3733" b="1" i="1">
                  <a:latin typeface="Times New Roman" panose="02020603050405020304" pitchFamily="18" charset="0"/>
                  <a:ea typeface="Calibri" panose="020F0502020204030204" pitchFamily="34" charset="0"/>
                  <a:cs typeface="Times New Roman" panose="02020603050405020304" pitchFamily="18" charset="0"/>
                </a:rPr>
                <a:t>Hai hình ảnh khác nhau về kích thước</a:t>
              </a:r>
              <a:r>
                <a:rPr lang="en-US" sz="3733" b="1" i="1">
                  <a:latin typeface="Times New Roman" panose="02020603050405020304" pitchFamily="18" charset="0"/>
                  <a:ea typeface="Calibri" panose="020F0502020204030204" pitchFamily="34" charset="0"/>
                  <a:cs typeface="Times New Roman" panose="02020603050405020304" pitchFamily="18" charset="0"/>
                </a:rPr>
                <a:t>.</a:t>
              </a:r>
              <a:endParaRPr lang="vi-VN" sz="3733" b="1">
                <a:latin typeface=".VnTime" panose="020B7200000000000000" pitchFamily="34" charset="0"/>
                <a:ea typeface="Times New Roman" panose="02020603050405020304" pitchFamily="18" charset="0"/>
                <a:cs typeface="Times New Roman" panose="02020603050405020304" pitchFamily="18" charset="0"/>
              </a:endParaRPr>
            </a:p>
          </p:txBody>
        </p:sp>
      </p:grpSp>
      <p:pic>
        <p:nvPicPr>
          <p:cNvPr id="1026" name="Picture 2" descr="Chọn r, d hoặc gi thay cho ô vuông:">
            <a:extLst>
              <a:ext uri="{FF2B5EF4-FFF2-40B4-BE49-F238E27FC236}">
                <a16:creationId xmlns:a16="http://schemas.microsoft.com/office/drawing/2014/main" id="{EBBFA8F8-9527-4B12-82C2-A7AD44B35A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997" y="4786493"/>
            <a:ext cx="1481647" cy="1494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Effect transition="in" filter="fade">
                                      <p:cBhvr>
                                        <p:cTn id="7" dur="1000"/>
                                        <p:tgtEl>
                                          <p:spTgt spid="356"/>
                                        </p:tgtEl>
                                      </p:cBhvr>
                                    </p:animEffect>
                                  </p:childTnLst>
                                </p:cTn>
                              </p:par>
                              <p:par>
                                <p:cTn id="8" presetID="10" presetClass="entr" presetSubtype="0" fill="hold" nodeType="withEffect">
                                  <p:stCondLst>
                                    <p:cond delay="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1000"/>
                                        <p:tgtEl>
                                          <p:spTgt spid="358"/>
                                        </p:tgtEl>
                                      </p:cBhvr>
                                    </p:animEffect>
                                  </p:childTnLst>
                                </p:cTn>
                              </p:par>
                              <p:par>
                                <p:cTn id="11" presetID="10" presetClass="entr" presetSubtype="0"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fade">
                                      <p:cBhvr>
                                        <p:cTn id="13" dur="1000"/>
                                        <p:tgtEl>
                                          <p:spTgt spid="35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352">
                                            <p:txEl>
                                              <p:pRg st="0" end="0"/>
                                            </p:txEl>
                                          </p:spTgt>
                                        </p:tgtEl>
                                        <p:attrNameLst>
                                          <p:attrName>ppt_x</p:attrName>
                                        </p:attrNameLst>
                                      </p:cBhvr>
                                      <p:tavLst>
                                        <p:tav tm="0">
                                          <p:val>
                                            <p:strVal val="ppt_x"/>
                                          </p:val>
                                        </p:tav>
                                        <p:tav tm="100000">
                                          <p:val>
                                            <p:strVal val="ppt_x"/>
                                          </p:val>
                                        </p:tav>
                                      </p:tavLst>
                                    </p:anim>
                                    <p:anim calcmode="lin" valueType="num">
                                      <p:cBhvr additive="base">
                                        <p:cTn id="18" dur="500"/>
                                        <p:tgtEl>
                                          <p:spTgt spid="352">
                                            <p:txEl>
                                              <p:pRg st="0" end="0"/>
                                            </p:txEl>
                                          </p:spTgt>
                                        </p:tgtEl>
                                        <p:attrNameLst>
                                          <p:attrName>ppt_y</p:attrName>
                                        </p:attrNameLst>
                                      </p:cBhvr>
                                      <p:tavLst>
                                        <p:tav tm="0">
                                          <p:val>
                                            <p:strVal val="ppt_y"/>
                                          </p:val>
                                        </p:tav>
                                        <p:tav tm="100000">
                                          <p:val>
                                            <p:strVal val="1+ppt_h/2"/>
                                          </p:val>
                                        </p:tav>
                                      </p:tavLst>
                                    </p:anim>
                                    <p:set>
                                      <p:cBhvr>
                                        <p:cTn id="19" dur="1" fill="hold">
                                          <p:stCondLst>
                                            <p:cond delay="499"/>
                                          </p:stCondLst>
                                        </p:cTn>
                                        <p:tgtEl>
                                          <p:spTgt spid="352">
                                            <p:txEl>
                                              <p:pRg st="0" end="0"/>
                                            </p:txEl>
                                          </p:spTgt>
                                        </p:tgtEl>
                                        <p:attrNameLst>
                                          <p:attrName>style.visibility</p:attrName>
                                        </p:attrNameLst>
                                      </p:cBhvr>
                                      <p:to>
                                        <p:strVal val="hidden"/>
                                      </p:to>
                                    </p:se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4"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60EE4BFA-759D-4C11-903F-CB24878374F6}"/>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5"/>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79280"/>
              <a:ext cx="9565118" cy="1550025"/>
            </a:xfrm>
            <a:prstGeom prst="rect">
              <a:avLst/>
            </a:prstGeom>
            <a:ln w="28575">
              <a:noFill/>
            </a:ln>
          </p:spPr>
          <p:txBody>
            <a:bodyPr wrap="square">
              <a:spAutoFit/>
            </a:bodyPr>
            <a:lstStyle/>
            <a:p>
              <a:pPr algn="ctr"/>
              <a:r>
                <a:rPr lang="vi-VN" sz="3600" b="1">
                  <a:latin typeface="+mj-lt"/>
                </a:rPr>
                <a:t>Hai tam giác ABC và PQR là hình đồng dạng. </a:t>
              </a:r>
            </a:p>
            <a:p>
              <a:pPr algn="ctr"/>
              <a:r>
                <a:rPr lang="vi-VN" sz="3600" b="1">
                  <a:latin typeface="+mj-lt"/>
                </a:rPr>
                <a:t>Biết rằng AB = 3cm, AC = 5cm và PQ = 6cm. </a:t>
              </a:r>
            </a:p>
            <a:p>
              <a:pPr algn="ctr"/>
              <a:r>
                <a:rPr lang="vi-VN" sz="3600" b="1">
                  <a:latin typeface="+mj-lt"/>
                </a:rPr>
                <a:t>Độ dài cạnh PR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25cm</a:t>
            </a:r>
          </a:p>
        </p:txBody>
      </p:sp>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2cm</a:t>
            </a:r>
          </a:p>
        </p:txBody>
      </p:sp>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4cm</a:t>
            </a:r>
          </a:p>
        </p:txBody>
      </p:sp>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10cm</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256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F54ECFAF-26DB-4C24-8831-DD5E2E04F737}"/>
              </a:ext>
            </a:extLst>
          </p:cNvPr>
          <p:cNvSpPr/>
          <p:nvPr/>
        </p:nvSpPr>
        <p:spPr>
          <a:xfrm>
            <a:off x="494505" y="3679084"/>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174740"/>
            <a:chOff x="900309" y="1515979"/>
            <a:chExt cx="10407425" cy="1921479"/>
          </a:xfrm>
        </p:grpSpPr>
        <p:sp>
          <p:nvSpPr>
            <p:cNvPr id="4" name="Rectangle 3">
              <a:extLst>
                <a:ext uri="{FF2B5EF4-FFF2-40B4-BE49-F238E27FC236}">
                  <a16:creationId xmlns:a16="http://schemas.microsoft.com/office/drawing/2014/main" id="{8BBC9C81-5FE9-4F1D-8312-4F1C7F4DA379}"/>
                </a:ext>
              </a:extLst>
            </p:cNvPr>
            <p:cNvSpPr/>
            <p:nvPr/>
          </p:nvSpPr>
          <p:spPr>
            <a:xfrm>
              <a:off x="1412437" y="1615498"/>
              <a:ext cx="9565118" cy="1821960"/>
            </a:xfrm>
            <a:prstGeom prst="rect">
              <a:avLst/>
            </a:prstGeom>
            <a:ln w="28575">
              <a:noFill/>
            </a:ln>
          </p:spPr>
          <p:txBody>
            <a:bodyPr wrap="square">
              <a:spAutoFit/>
            </a:bodyPr>
            <a:lstStyle/>
            <a:p>
              <a:pPr algn="ctr"/>
              <a:r>
                <a:rPr lang="vi-VN" sz="3200" b="1">
                  <a:latin typeface="+mj-lt"/>
                </a:rPr>
                <a:t>Đường tròn O</a:t>
              </a:r>
              <a:r>
                <a:rPr lang="vi-VN" sz="3200" b="1" baseline="-25000">
                  <a:latin typeface="+mj-lt"/>
                </a:rPr>
                <a:t>1</a:t>
              </a:r>
              <a:r>
                <a:rPr lang="vi-VN" sz="3200" b="1">
                  <a:latin typeface="+mj-lt"/>
                </a:rPr>
                <a:t> có bán kính là r</a:t>
              </a:r>
              <a:r>
                <a:rPr lang="vi-VN" sz="3200" b="1" baseline="-25000">
                  <a:latin typeface="+mj-lt"/>
                </a:rPr>
                <a:t>1</a:t>
              </a:r>
              <a:r>
                <a:rPr lang="vi-VN" sz="3200" b="1">
                  <a:latin typeface="+mj-lt"/>
                </a:rPr>
                <a:t> và đường tròn O</a:t>
              </a:r>
              <a:r>
                <a:rPr lang="vi-VN" sz="3200" b="1" baseline="-25000">
                  <a:latin typeface="+mj-lt"/>
                </a:rPr>
                <a:t>2</a:t>
              </a:r>
              <a:r>
                <a:rPr lang="vi-VN" sz="3200" b="1">
                  <a:latin typeface="+mj-lt"/>
                </a:rPr>
                <a:t> có bán kính là r</a:t>
              </a:r>
              <a:r>
                <a:rPr lang="vi-VN" sz="3200" b="1" baseline="-25000">
                  <a:latin typeface="+mj-lt"/>
                </a:rPr>
                <a:t>2</a:t>
              </a:r>
              <a:r>
                <a:rPr lang="vi-VN" sz="3200" b="1">
                  <a:latin typeface="+mj-lt"/>
                </a:rPr>
                <a:t>. Biết rằng diện tích của đường tròn O</a:t>
              </a:r>
              <a:r>
                <a:rPr lang="vi-VN" sz="3200" b="1" baseline="-25000">
                  <a:latin typeface="+mj-lt"/>
                </a:rPr>
                <a:t>2</a:t>
              </a:r>
              <a:r>
                <a:rPr lang="vi-VN" sz="3200" b="1">
                  <a:latin typeface="+mj-lt"/>
                </a:rPr>
                <a:t> gấp ba lần diện tích của đường tròn O</a:t>
              </a:r>
              <a:r>
                <a:rPr lang="vi-VN" sz="3200" b="1" baseline="-25000">
                  <a:latin typeface="+mj-lt"/>
                </a:rPr>
                <a:t>1</a:t>
              </a:r>
              <a:r>
                <a:rPr lang="vi-VN" sz="3200" b="1">
                  <a:latin typeface="+mj-lt"/>
                </a:rPr>
                <a:t>. </a:t>
              </a:r>
            </a:p>
            <a:p>
              <a:pPr algn="ctr"/>
              <a:r>
                <a:rPr lang="vi-VN" sz="3200" b="1">
                  <a:latin typeface="+mj-lt"/>
                </a:rPr>
                <a:t>Tỉ số bán kính giữa hai đường tròn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1/3</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905324"/>
                <a:ext cx="2276006" cy="841128"/>
              </a:xfrm>
              <a:prstGeom prst="rect">
                <a:avLst/>
              </a:prstGeom>
              <a:blipFill>
                <a:blip r:embed="rId3"/>
                <a:stretch>
                  <a:fillRect l="-10428" t="-7246" b="-2898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84112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1/</a:t>
                </a:r>
                <a14:m>
                  <m:oMath xmlns:m="http://schemas.openxmlformats.org/officeDocument/2006/math">
                    <m:rad>
                      <m:radPr>
                        <m:degHide m:val="on"/>
                        <m:ctrlPr>
                          <a:rPr lang="vi-VN" sz="4267" b="1" i="1" smtClean="0">
                            <a:latin typeface="Cambria Math" panose="02040503050406030204" pitchFamily="18" charset="0"/>
                            <a:cs typeface="Times New Roman" panose="02020603050405020304" pitchFamily="18" charset="0"/>
                          </a:rPr>
                        </m:ctrlPr>
                      </m:radPr>
                      <m:deg/>
                      <m:e>
                        <m:r>
                          <a:rPr lang="vi-VN" sz="4267" b="1" i="1" smtClean="0">
                            <a:latin typeface="Cambria Math" panose="02040503050406030204" pitchFamily="18" charset="0"/>
                            <a:cs typeface="Times New Roman" panose="02020603050405020304" pitchFamily="18" charset="0"/>
                          </a:rPr>
                          <m:t>𝟑</m:t>
                        </m:r>
                      </m:e>
                    </m:rad>
                  </m:oMath>
                </a14:m>
                <a:endParaRPr lang="vi-VN" sz="4267" b="1">
                  <a:latin typeface="Times New Roman" panose="02020603050405020304" pitchFamily="18" charset="0"/>
                  <a:cs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90737144-71AA-4A7A-9CEB-0931DC299BE4}"/>
                  </a:ext>
                </a:extLst>
              </p:cNvPr>
              <p:cNvSpPr txBox="1">
                <a:spLocks noRot="1" noChangeAspect="1" noMove="1" noResize="1" noEditPoints="1" noAdjustHandles="1" noChangeArrowheads="1" noChangeShapeType="1" noTextEdit="1"/>
              </p:cNvSpPr>
              <p:nvPr/>
            </p:nvSpPr>
            <p:spPr>
              <a:xfrm>
                <a:off x="8047092" y="3905322"/>
                <a:ext cx="4851400" cy="841128"/>
              </a:xfrm>
              <a:prstGeom prst="rect">
                <a:avLst/>
              </a:prstGeom>
              <a:blipFill>
                <a:blip r:embed="rId4"/>
                <a:stretch>
                  <a:fillRect l="-4899" t="-7246" b="-28986"/>
                </a:stretch>
              </a:blipFill>
            </p:spPr>
            <p:txBody>
              <a:bodyPr/>
              <a:lstStyle/>
              <a:p>
                <a:r>
                  <a:rPr lang="vi-VN">
                    <a:noFill/>
                  </a:rPr>
                  <a:t> </a:t>
                </a:r>
              </a:p>
            </p:txBody>
          </p:sp>
        </mc:Fallback>
      </mc:AlternateContent>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3</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913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9000"/>
          </a:stretch>
        </a:blipFill>
        <a:effectLst/>
      </p:bgPr>
    </p:bg>
    <p:spTree>
      <p:nvGrpSpPr>
        <p:cNvPr id="1" name=""/>
        <p:cNvGrpSpPr/>
        <p:nvPr/>
      </p:nvGrpSpPr>
      <p:grpSpPr>
        <a:xfrm>
          <a:off x="0" y="0"/>
          <a:ext cx="0" cy="0"/>
          <a:chOff x="0" y="0"/>
          <a:chExt cx="0" cy="0"/>
        </a:xfrm>
      </p:grpSpPr>
      <p:sp>
        <p:nvSpPr>
          <p:cNvPr id="25" name="Hexagon 24">
            <a:extLst>
              <a:ext uri="{FF2B5EF4-FFF2-40B4-BE49-F238E27FC236}">
                <a16:creationId xmlns:a16="http://schemas.microsoft.com/office/drawing/2014/main" id="{CC7D283C-C5F4-43AA-B4B5-9690C36408CF}"/>
              </a:ext>
            </a:extLst>
          </p:cNvPr>
          <p:cNvSpPr/>
          <p:nvPr/>
        </p:nvSpPr>
        <p:spPr>
          <a:xfrm>
            <a:off x="550041" y="5167302"/>
            <a:ext cx="5075500" cy="1143000"/>
          </a:xfrm>
          <a:prstGeom prst="hexagon">
            <a:avLst>
              <a:gd name="adj" fmla="val 58333"/>
              <a:gd name="vf" fmla="val 115470"/>
            </a:avLst>
          </a:prstGeom>
          <a:solidFill>
            <a:schemeClr val="accent3">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2" name="TextBox 1">
            <a:extLst>
              <a:ext uri="{FF2B5EF4-FFF2-40B4-BE49-F238E27FC236}">
                <a16:creationId xmlns:a16="http://schemas.microsoft.com/office/drawing/2014/main" id="{07098B8F-088C-4F82-834B-661E6AE10B92}"/>
              </a:ext>
            </a:extLst>
          </p:cNvPr>
          <p:cNvSpPr txBox="1"/>
          <p:nvPr/>
        </p:nvSpPr>
        <p:spPr>
          <a:xfrm>
            <a:off x="4127760" y="304669"/>
            <a:ext cx="4098323" cy="713945"/>
          </a:xfrm>
          <a:prstGeom prst="rect">
            <a:avLst/>
          </a:prstGeom>
          <a:noFill/>
        </p:spPr>
        <p:txBody>
          <a:bodyPr wrap="square" rtlCol="0">
            <a:prstTxWarp prst="textWave1">
              <a:avLst>
                <a:gd name="adj1" fmla="val 0"/>
                <a:gd name="adj2" fmla="val -2500"/>
              </a:avLst>
            </a:prstTxWarp>
            <a:spAutoFit/>
          </a:bodyPr>
          <a:lstStyle/>
          <a:p>
            <a:r>
              <a:rPr lang="en-US" sz="4267"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4267"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3" name="Group 2">
            <a:extLst>
              <a:ext uri="{FF2B5EF4-FFF2-40B4-BE49-F238E27FC236}">
                <a16:creationId xmlns:a16="http://schemas.microsoft.com/office/drawing/2014/main" id="{40B4A337-A96C-40D0-8B9A-7A39EFD65814}"/>
              </a:ext>
            </a:extLst>
          </p:cNvPr>
          <p:cNvGrpSpPr/>
          <p:nvPr/>
        </p:nvGrpSpPr>
        <p:grpSpPr>
          <a:xfrm>
            <a:off x="389590" y="1196884"/>
            <a:ext cx="11377295" cy="2075706"/>
            <a:chOff x="900309" y="1515979"/>
            <a:chExt cx="10407425" cy="1833978"/>
          </a:xfrm>
        </p:grpSpPr>
        <p:sp>
          <p:nvSpPr>
            <p:cNvPr id="4" name="Rectangle 3">
              <a:extLst>
                <a:ext uri="{FF2B5EF4-FFF2-40B4-BE49-F238E27FC236}">
                  <a16:creationId xmlns:a16="http://schemas.microsoft.com/office/drawing/2014/main" id="{8BBC9C81-5FE9-4F1D-8312-4F1C7F4DA379}"/>
                </a:ext>
              </a:extLst>
            </p:cNvPr>
            <p:cNvSpPr/>
            <p:nvPr/>
          </p:nvSpPr>
          <p:spPr>
            <a:xfrm>
              <a:off x="1412437" y="1615498"/>
              <a:ext cx="9565118" cy="1550025"/>
            </a:xfrm>
            <a:prstGeom prst="rect">
              <a:avLst/>
            </a:prstGeom>
            <a:ln w="28575">
              <a:noFill/>
            </a:ln>
          </p:spPr>
          <p:txBody>
            <a:bodyPr wrap="square">
              <a:spAutoFit/>
            </a:bodyPr>
            <a:lstStyle/>
            <a:p>
              <a:pPr algn="ctr"/>
              <a:r>
                <a:rPr lang="vi-VN" sz="3600" b="1">
                  <a:latin typeface="+mj-lt"/>
                </a:rPr>
                <a:t>Hai tam giác ABC và PQR là hình đồng dạng. </a:t>
              </a:r>
            </a:p>
            <a:p>
              <a:pPr algn="ctr"/>
              <a:r>
                <a:rPr lang="vi-VN" sz="3600" b="1">
                  <a:latin typeface="+mj-lt"/>
                </a:rPr>
                <a:t>Biết rằng tỉ số diện tích giữa hai tam giác này là 4/9. </a:t>
              </a:r>
            </a:p>
            <a:p>
              <a:pPr algn="ctr"/>
              <a:r>
                <a:rPr lang="vi-VN" sz="3600" b="1">
                  <a:latin typeface="+mj-lt"/>
                </a:rPr>
                <a:t>Nếu cạnh PQ = 12cm, cạnh AB là:</a:t>
              </a:r>
            </a:p>
          </p:txBody>
        </p:sp>
        <p:sp>
          <p:nvSpPr>
            <p:cNvPr id="5" name="Hexagon 4">
              <a:extLst>
                <a:ext uri="{FF2B5EF4-FFF2-40B4-BE49-F238E27FC236}">
                  <a16:creationId xmlns:a16="http://schemas.microsoft.com/office/drawing/2014/main" id="{DAD5C598-5759-4764-A4F4-012583B719FF}"/>
                </a:ext>
              </a:extLst>
            </p:cNvPr>
            <p:cNvSpPr/>
            <p:nvPr/>
          </p:nvSpPr>
          <p:spPr>
            <a:xfrm>
              <a:off x="900309" y="1515979"/>
              <a:ext cx="10407425" cy="1833978"/>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grpSp>
      <p:cxnSp>
        <p:nvCxnSpPr>
          <p:cNvPr id="6" name="Straight Connector 5">
            <a:extLst>
              <a:ext uri="{FF2B5EF4-FFF2-40B4-BE49-F238E27FC236}">
                <a16:creationId xmlns:a16="http://schemas.microsoft.com/office/drawing/2014/main" id="{B0DCFD07-6110-4803-BC7B-D4556EFF91BA}"/>
              </a:ext>
            </a:extLst>
          </p:cNvPr>
          <p:cNvCxnSpPr>
            <a:cxnSpLocks/>
            <a:stCxn id="5" idx="0"/>
          </p:cNvCxnSpPr>
          <p:nvPr/>
        </p:nvCxnSpPr>
        <p:spPr>
          <a:xfrm>
            <a:off x="11766885" y="2234737"/>
            <a:ext cx="55345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960D48-B93D-4D93-B419-FB41DE8F304C}"/>
              </a:ext>
            </a:extLst>
          </p:cNvPr>
          <p:cNvCxnSpPr>
            <a:cxnSpLocks/>
            <a:stCxn id="5" idx="3"/>
          </p:cNvCxnSpPr>
          <p:nvPr/>
        </p:nvCxnSpPr>
        <p:spPr>
          <a:xfrm flipH="1">
            <a:off x="-962526" y="2234737"/>
            <a:ext cx="135211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4D80B107-DB2E-49E0-84D8-D1774BF0E8A6}"/>
              </a:ext>
            </a:extLst>
          </p:cNvPr>
          <p:cNvGrpSpPr/>
          <p:nvPr/>
        </p:nvGrpSpPr>
        <p:grpSpPr>
          <a:xfrm>
            <a:off x="-810824" y="3641964"/>
            <a:ext cx="13941288" cy="1168400"/>
            <a:chOff x="0" y="3638550"/>
            <a:chExt cx="12192000" cy="876300"/>
          </a:xfrm>
        </p:grpSpPr>
        <p:cxnSp>
          <p:nvCxnSpPr>
            <p:cNvPr id="9" name="Straight Connector 8">
              <a:extLst>
                <a:ext uri="{FF2B5EF4-FFF2-40B4-BE49-F238E27FC236}">
                  <a16:creationId xmlns:a16="http://schemas.microsoft.com/office/drawing/2014/main" id="{851006BC-1F8B-4C6E-B706-53B3D538B060}"/>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EDE42A-3663-4482-83DE-B12266D5AD11}"/>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Hexagon 10">
              <a:extLst>
                <a:ext uri="{FF2B5EF4-FFF2-40B4-BE49-F238E27FC236}">
                  <a16:creationId xmlns:a16="http://schemas.microsoft.com/office/drawing/2014/main" id="{081BAFCA-B602-4972-A9F4-E89FCD723989}"/>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12" name="Hexagon 11">
              <a:extLst>
                <a:ext uri="{FF2B5EF4-FFF2-40B4-BE49-F238E27FC236}">
                  <a16:creationId xmlns:a16="http://schemas.microsoft.com/office/drawing/2014/main" id="{672355D8-68E4-4632-81AA-275B5F2D096A}"/>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13" name="Straight Connector 12">
              <a:extLst>
                <a:ext uri="{FF2B5EF4-FFF2-40B4-BE49-F238E27FC236}">
                  <a16:creationId xmlns:a16="http://schemas.microsoft.com/office/drawing/2014/main" id="{7FF80817-91B0-4EFF-964F-98C5FB7B23E9}"/>
                </a:ext>
              </a:extLst>
            </p:cNvPr>
            <p:cNvCxnSpPr>
              <a:cxnSpLocks/>
              <a:stCxn id="12" idx="3"/>
              <a:endCxn id="11"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07E02E46-5A08-43B1-A2AC-A03BFADF3010}"/>
              </a:ext>
            </a:extLst>
          </p:cNvPr>
          <p:cNvSpPr txBox="1"/>
          <p:nvPr/>
        </p:nvSpPr>
        <p:spPr>
          <a:xfrm>
            <a:off x="8072489" y="5369166"/>
            <a:ext cx="4047321"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D . 16cm</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DAD903F-715D-4052-9798-8D642C4ECCE0}"/>
                  </a:ext>
                </a:extLst>
              </p:cNvPr>
              <p:cNvSpPr txBox="1"/>
              <p:nvPr/>
            </p:nvSpPr>
            <p:spPr>
              <a:xfrm>
                <a:off x="2055368" y="3905324"/>
                <a:ext cx="2276006"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A . </a:t>
                </a:r>
                <a14:m>
                  <m:oMath xmlns:m="http://schemas.openxmlformats.org/officeDocument/2006/math">
                    <m:r>
                      <a:rPr lang="vi-VN" sz="4267" b="1" i="1" smtClean="0">
                        <a:latin typeface="Cambria Math" panose="02040503050406030204" pitchFamily="18" charset="0"/>
                        <a:cs typeface="Times New Roman" panose="02020603050405020304" pitchFamily="18" charset="0"/>
                      </a:rPr>
                      <m:t>𝟔</m:t>
                    </m:r>
                    <m:r>
                      <a:rPr lang="vi-VN" sz="4267" b="1" i="1" smtClean="0">
                        <a:latin typeface="Cambria Math" panose="02040503050406030204" pitchFamily="18" charset="0"/>
                        <a:cs typeface="Times New Roman" panose="02020603050405020304" pitchFamily="18" charset="0"/>
                      </a:rPr>
                      <m:t>𝒄𝒎</m:t>
                    </m:r>
                  </m:oMath>
                </a14:m>
                <a:endParaRPr lang="vi-VN" sz="4267" b="1">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1DAD903F-715D-4052-9798-8D642C4ECCE0}"/>
                  </a:ext>
                </a:extLst>
              </p:cNvPr>
              <p:cNvSpPr txBox="1">
                <a:spLocks noRot="1" noChangeAspect="1" noMove="1" noResize="1" noEditPoints="1" noAdjustHandles="1" noChangeArrowheads="1" noChangeShapeType="1" noTextEdit="1"/>
              </p:cNvSpPr>
              <p:nvPr/>
            </p:nvSpPr>
            <p:spPr>
              <a:xfrm>
                <a:off x="2055368" y="3905324"/>
                <a:ext cx="2276006" cy="748988"/>
              </a:xfrm>
              <a:prstGeom prst="rect">
                <a:avLst/>
              </a:prstGeom>
              <a:blipFill>
                <a:blip r:embed="rId3"/>
                <a:stretch>
                  <a:fillRect l="-10428" t="-16260" b="-36585"/>
                </a:stretch>
              </a:blipFill>
            </p:spPr>
            <p:txBody>
              <a:bodyPr/>
              <a:lstStyle/>
              <a:p>
                <a:r>
                  <a:rPr lang="vi-VN">
                    <a:noFill/>
                  </a:rPr>
                  <a:t> </a:t>
                </a:r>
              </a:p>
            </p:txBody>
          </p:sp>
        </mc:Fallback>
      </mc:AlternateContent>
      <p:sp>
        <p:nvSpPr>
          <p:cNvPr id="23" name="TextBox 22">
            <a:extLst>
              <a:ext uri="{FF2B5EF4-FFF2-40B4-BE49-F238E27FC236}">
                <a16:creationId xmlns:a16="http://schemas.microsoft.com/office/drawing/2014/main" id="{90737144-71AA-4A7A-9CEB-0931DC299BE4}"/>
              </a:ext>
            </a:extLst>
          </p:cNvPr>
          <p:cNvSpPr txBox="1"/>
          <p:nvPr/>
        </p:nvSpPr>
        <p:spPr>
          <a:xfrm>
            <a:off x="8047092" y="3905322"/>
            <a:ext cx="4851400"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B . 8cm</a:t>
            </a:r>
          </a:p>
        </p:txBody>
      </p:sp>
      <p:sp>
        <p:nvSpPr>
          <p:cNvPr id="24" name="TextBox 23">
            <a:extLst>
              <a:ext uri="{FF2B5EF4-FFF2-40B4-BE49-F238E27FC236}">
                <a16:creationId xmlns:a16="http://schemas.microsoft.com/office/drawing/2014/main" id="{3E98559C-4824-4274-B27E-BF09DC47BA22}"/>
              </a:ext>
            </a:extLst>
          </p:cNvPr>
          <p:cNvSpPr txBox="1"/>
          <p:nvPr/>
        </p:nvSpPr>
        <p:spPr>
          <a:xfrm>
            <a:off x="2104829" y="5395901"/>
            <a:ext cx="3453762" cy="748988"/>
          </a:xfrm>
          <a:prstGeom prst="rect">
            <a:avLst/>
          </a:prstGeom>
          <a:noFill/>
        </p:spPr>
        <p:txBody>
          <a:bodyPr wrap="square" rtlCol="0">
            <a:spAutoFit/>
          </a:bodyPr>
          <a:lstStyle/>
          <a:p>
            <a:r>
              <a:rPr lang="vi-VN" sz="4267" b="1">
                <a:latin typeface="Times New Roman" panose="02020603050405020304" pitchFamily="18" charset="0"/>
                <a:cs typeface="Times New Roman" panose="02020603050405020304" pitchFamily="18" charset="0"/>
              </a:rPr>
              <a:t>C. 9cm</a:t>
            </a:r>
          </a:p>
        </p:txBody>
      </p:sp>
      <p:grpSp>
        <p:nvGrpSpPr>
          <p:cNvPr id="27" name="Group 26">
            <a:extLst>
              <a:ext uri="{FF2B5EF4-FFF2-40B4-BE49-F238E27FC236}">
                <a16:creationId xmlns:a16="http://schemas.microsoft.com/office/drawing/2014/main" id="{E37FD2A9-E8FA-4865-9985-50B05279627A}"/>
              </a:ext>
            </a:extLst>
          </p:cNvPr>
          <p:cNvGrpSpPr/>
          <p:nvPr/>
        </p:nvGrpSpPr>
        <p:grpSpPr>
          <a:xfrm>
            <a:off x="-762697" y="5133880"/>
            <a:ext cx="13941288" cy="1168400"/>
            <a:chOff x="0" y="3638550"/>
            <a:chExt cx="12192000" cy="876300"/>
          </a:xfrm>
        </p:grpSpPr>
        <p:cxnSp>
          <p:nvCxnSpPr>
            <p:cNvPr id="28" name="Straight Connector 27">
              <a:extLst>
                <a:ext uri="{FF2B5EF4-FFF2-40B4-BE49-F238E27FC236}">
                  <a16:creationId xmlns:a16="http://schemas.microsoft.com/office/drawing/2014/main" id="{8B38D595-6BA4-475D-A740-75EA79AC5C52}"/>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5C842E-9F2D-42F1-A445-458932817AA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Hexagon 29">
              <a:extLst>
                <a:ext uri="{FF2B5EF4-FFF2-40B4-BE49-F238E27FC236}">
                  <a16:creationId xmlns:a16="http://schemas.microsoft.com/office/drawing/2014/main" id="{2D88AC05-CA7D-40F1-A869-F342B8231CF8}"/>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sp>
          <p:nvSpPr>
            <p:cNvPr id="31" name="Hexagon 30">
              <a:extLst>
                <a:ext uri="{FF2B5EF4-FFF2-40B4-BE49-F238E27FC236}">
                  <a16:creationId xmlns:a16="http://schemas.microsoft.com/office/drawing/2014/main" id="{50BB1F8A-1D90-43D3-B11C-849F09EFF598}"/>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89"/>
            </a:p>
          </p:txBody>
        </p:sp>
        <p:cxnSp>
          <p:nvCxnSpPr>
            <p:cNvPr id="32" name="Straight Connector 31">
              <a:extLst>
                <a:ext uri="{FF2B5EF4-FFF2-40B4-BE49-F238E27FC236}">
                  <a16:creationId xmlns:a16="http://schemas.microsoft.com/office/drawing/2014/main" id="{E3EAC926-EDB1-4C85-AF4A-FF9D610CDFA7}"/>
                </a:ext>
              </a:extLst>
            </p:cNvPr>
            <p:cNvCxnSpPr>
              <a:cxnSpLocks/>
              <a:stCxn id="31" idx="3"/>
              <a:endCxn id="30"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304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2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89883A-C9A5-4273-B9D8-1885086B3BF1}"/>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89E45CB-78D9-4B16-A429-4B59C1476A63}"/>
              </a:ext>
            </a:extLst>
          </p:cNvPr>
          <p:cNvSpPr/>
          <p:nvPr/>
        </p:nvSpPr>
        <p:spPr>
          <a:xfrm>
            <a:off x="1500554" y="1422011"/>
            <a:ext cx="8962291" cy="3046988"/>
          </a:xfrm>
          <a:prstGeom prst="rect">
            <a:avLst/>
          </a:prstGeom>
        </p:spPr>
        <p:txBody>
          <a:bodyPr wrap="square">
            <a:spAutoFit/>
          </a:bodyPr>
          <a:lstStyle/>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 </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vi-VN" sz="3200" b="1">
                <a:latin typeface="Times New Roman" panose="02020603050405020304" pitchFamily="18" charset="0"/>
                <a:ea typeface="Times New Roman" panose="02020603050405020304" pitchFamily="18" charset="0"/>
                <a:cs typeface="Times New Roman" panose="02020603050405020304" pitchFamily="18" charset="0"/>
              </a:rPr>
              <a:t>Mỗi nhóm về nhà làm mô hình hoặc lấy mẫu vật về hình đồng dạng trong thực tế.</a:t>
            </a:r>
            <a:endParaRPr lang="vi-VN" sz="3200" b="1">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vi-VN" sz="3200" b="1">
                <a:latin typeface="Times New Roman" panose="02020603050405020304" pitchFamily="18" charset="0"/>
                <a:ea typeface="Times New Roman" panose="02020603050405020304" pitchFamily="18" charset="0"/>
                <a:cs typeface="Times New Roman" panose="02020603050405020304" pitchFamily="18" charset="0"/>
              </a:rPr>
              <a:t>      </a:t>
            </a:r>
            <a:r>
              <a:rPr lang="pt-BR" sz="3200" b="1">
                <a:latin typeface="Times New Roman" panose="02020603050405020304" pitchFamily="18" charset="0"/>
                <a:ea typeface="Times New Roman" panose="02020603050405020304" pitchFamily="18" charset="0"/>
                <a:cs typeface="Times New Roman" panose="02020603050405020304" pitchFamily="18" charset="0"/>
              </a:rPr>
              <a:t>"Bài </a:t>
            </a:r>
            <a:r>
              <a:rPr lang="vi-VN" sz="3200" b="1">
                <a:latin typeface="Times New Roman" panose="02020603050405020304" pitchFamily="18" charset="0"/>
                <a:ea typeface="Times New Roman" panose="02020603050405020304" pitchFamily="18" charset="0"/>
                <a:cs typeface="Times New Roman" panose="02020603050405020304" pitchFamily="18" charset="0"/>
              </a:rPr>
              <a:t>10</a:t>
            </a:r>
            <a:r>
              <a:rPr lang="pt-BR" sz="3200" b="1">
                <a:latin typeface="Times New Roman" panose="02020603050405020304" pitchFamily="18" charset="0"/>
                <a:ea typeface="Times New Roman" panose="02020603050405020304" pitchFamily="18" charset="0"/>
                <a:cs typeface="Times New Roman" panose="02020603050405020304" pitchFamily="18" charset="0"/>
              </a:rPr>
              <a:t>: </a:t>
            </a:r>
            <a:r>
              <a:rPr lang="vi-VN" sz="3200" b="1">
                <a:latin typeface="Times New Roman" panose="02020603050405020304" pitchFamily="18" charset="0"/>
                <a:ea typeface="Times New Roman" panose="02020603050405020304" pitchFamily="18" charset="0"/>
                <a:cs typeface="Times New Roman" panose="02020603050405020304" pitchFamily="18" charset="0"/>
              </a:rPr>
              <a:t>Hình đồng dạng trong thực tiễn</a:t>
            </a:r>
            <a:r>
              <a:rPr lang="pt-BR" sz="3200" b="1">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20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39555A90-AACD-4AF3-9D93-FFE8AF6ABA92}"/>
              </a:ext>
            </a:extLst>
          </p:cNvPr>
          <p:cNvCxnSpPr>
            <a:cxnSpLocks/>
            <a:stCxn id="14" idx="6"/>
            <a:endCxn id="7" idx="2"/>
          </p:cNvCxnSpPr>
          <p:nvPr/>
        </p:nvCxnSpPr>
        <p:spPr>
          <a:xfrm flipH="1" flipV="1">
            <a:off x="5" y="5429106"/>
            <a:ext cx="8847644" cy="80623"/>
          </a:xfrm>
          <a:prstGeom prst="line">
            <a:avLst/>
          </a:prstGeom>
          <a:ln>
            <a:prstDash val="sysDash"/>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64621">
            <a:off x="8943629" y="3883503"/>
            <a:ext cx="2939303" cy="1956735"/>
          </a:xfrm>
          <a:prstGeom prst="rect">
            <a:avLst/>
          </a:prstGeom>
        </p:spPr>
      </p:pic>
      <p:pic>
        <p:nvPicPr>
          <p:cNvPr id="6" name="Picture 5"/>
          <p:cNvPicPr>
            <a:picLocks noChangeAspect="1"/>
          </p:cNvPicPr>
          <p:nvPr/>
        </p:nvPicPr>
        <p:blipFill>
          <a:blip r:embed="rId3"/>
          <a:stretch>
            <a:fillRect/>
          </a:stretch>
        </p:blipFill>
        <p:spPr>
          <a:xfrm rot="695342">
            <a:off x="6246935" y="4335114"/>
            <a:ext cx="2064253" cy="1375540"/>
          </a:xfrm>
          <a:prstGeom prst="rect">
            <a:avLst/>
          </a:prstGeom>
        </p:spPr>
      </p:pic>
      <p:sp>
        <p:nvSpPr>
          <p:cNvPr id="7" name="Flowchart: Connector 6"/>
          <p:cNvSpPr/>
          <p:nvPr/>
        </p:nvSpPr>
        <p:spPr>
          <a:xfrm>
            <a:off x="5" y="5369897"/>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8" name="Flowchart: Connector 7"/>
          <p:cNvSpPr/>
          <p:nvPr/>
        </p:nvSpPr>
        <p:spPr>
          <a:xfrm>
            <a:off x="6362414" y="4089035"/>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9" name="Flowchart: Connector 8"/>
          <p:cNvSpPr/>
          <p:nvPr/>
        </p:nvSpPr>
        <p:spPr>
          <a:xfrm>
            <a:off x="8346887" y="451106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0" name="Flowchart: Connector 9"/>
          <p:cNvSpPr/>
          <p:nvPr/>
        </p:nvSpPr>
        <p:spPr>
          <a:xfrm>
            <a:off x="6097765" y="5416375"/>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1" name="Flowchart: Connector 10"/>
          <p:cNvSpPr/>
          <p:nvPr/>
        </p:nvSpPr>
        <p:spPr>
          <a:xfrm>
            <a:off x="9137818" y="357493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2" name="Flowchart: Connector 11"/>
          <p:cNvSpPr/>
          <p:nvPr/>
        </p:nvSpPr>
        <p:spPr>
          <a:xfrm>
            <a:off x="11974085" y="4145617"/>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3" name="Flowchart: Connector 12"/>
          <p:cNvSpPr/>
          <p:nvPr/>
        </p:nvSpPr>
        <p:spPr>
          <a:xfrm>
            <a:off x="8103649" y="5842503"/>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4" name="Flowchart: Connector 13"/>
          <p:cNvSpPr/>
          <p:nvPr/>
        </p:nvSpPr>
        <p:spPr>
          <a:xfrm>
            <a:off x="8758003" y="5450521"/>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sp>
        <p:nvSpPr>
          <p:cNvPr id="16" name="Flowchart: Connector 15"/>
          <p:cNvSpPr/>
          <p:nvPr/>
        </p:nvSpPr>
        <p:spPr>
          <a:xfrm>
            <a:off x="11588997" y="6031012"/>
            <a:ext cx="89647" cy="118411"/>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vi-VN" sz="1400">
              <a:solidFill>
                <a:srgbClr val="FF0000"/>
              </a:solidFill>
            </a:endParaRPr>
          </a:p>
        </p:txBody>
      </p:sp>
      <p:cxnSp>
        <p:nvCxnSpPr>
          <p:cNvPr id="24" name="Straight Connector 23"/>
          <p:cNvCxnSpPr>
            <a:cxnSpLocks/>
          </p:cNvCxnSpPr>
          <p:nvPr/>
        </p:nvCxnSpPr>
        <p:spPr>
          <a:xfrm flipH="1">
            <a:off x="57417" y="3619207"/>
            <a:ext cx="9100299" cy="1812019"/>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a:cxnSpLocks/>
          </p:cNvCxnSpPr>
          <p:nvPr/>
        </p:nvCxnSpPr>
        <p:spPr>
          <a:xfrm flipH="1" flipV="1">
            <a:off x="37515" y="5418912"/>
            <a:ext cx="11630744" cy="677088"/>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a:cxnSpLocks/>
            <a:endCxn id="7" idx="2"/>
          </p:cNvCxnSpPr>
          <p:nvPr/>
        </p:nvCxnSpPr>
        <p:spPr>
          <a:xfrm flipH="1">
            <a:off x="1" y="4210497"/>
            <a:ext cx="12007704" cy="1218609"/>
          </a:xfrm>
          <a:prstGeom prst="line">
            <a:avLst/>
          </a:prstGeom>
        </p:spPr>
        <p:style>
          <a:lnRef idx="3">
            <a:schemeClr val="dk1"/>
          </a:lnRef>
          <a:fillRef idx="0">
            <a:schemeClr val="dk1"/>
          </a:fillRef>
          <a:effectRef idx="2">
            <a:schemeClr val="dk1"/>
          </a:effectRef>
          <a:fontRef idx="minor">
            <a:schemeClr val="tx1"/>
          </a:fontRef>
        </p:style>
      </p:cxnSp>
      <p:sp>
        <p:nvSpPr>
          <p:cNvPr id="40" name="TextBox 39"/>
          <p:cNvSpPr txBox="1"/>
          <p:nvPr/>
        </p:nvSpPr>
        <p:spPr>
          <a:xfrm>
            <a:off x="-92455" y="5519980"/>
            <a:ext cx="324128" cy="307777"/>
          </a:xfrm>
          <a:prstGeom prst="rect">
            <a:avLst/>
          </a:prstGeom>
          <a:noFill/>
        </p:spPr>
        <p:txBody>
          <a:bodyPr wrap="none" rtlCol="0">
            <a:spAutoFit/>
          </a:bodyPr>
          <a:lstStyle/>
          <a:p>
            <a:r>
              <a:rPr lang="vi-VN" sz="1400" dirty="0"/>
              <a:t>O</a:t>
            </a:r>
          </a:p>
        </p:txBody>
      </p:sp>
      <p:sp>
        <p:nvSpPr>
          <p:cNvPr id="41" name="TextBox 40"/>
          <p:cNvSpPr txBox="1"/>
          <p:nvPr/>
        </p:nvSpPr>
        <p:spPr>
          <a:xfrm>
            <a:off x="6148784" y="3701734"/>
            <a:ext cx="304892" cy="307777"/>
          </a:xfrm>
          <a:prstGeom prst="rect">
            <a:avLst/>
          </a:prstGeom>
          <a:noFill/>
        </p:spPr>
        <p:txBody>
          <a:bodyPr wrap="none" rtlCol="0">
            <a:spAutoFit/>
          </a:bodyPr>
          <a:lstStyle/>
          <a:p>
            <a:r>
              <a:rPr lang="vi-VN" sz="1400" dirty="0"/>
              <a:t>A</a:t>
            </a:r>
          </a:p>
        </p:txBody>
      </p:sp>
      <p:sp>
        <p:nvSpPr>
          <p:cNvPr id="42" name="TextBox 41"/>
          <p:cNvSpPr txBox="1"/>
          <p:nvPr/>
        </p:nvSpPr>
        <p:spPr>
          <a:xfrm>
            <a:off x="8143481" y="4182261"/>
            <a:ext cx="338555" cy="307777"/>
          </a:xfrm>
          <a:prstGeom prst="rect">
            <a:avLst/>
          </a:prstGeom>
          <a:noFill/>
        </p:spPr>
        <p:txBody>
          <a:bodyPr wrap="square" rtlCol="0">
            <a:spAutoFit/>
          </a:bodyPr>
          <a:lstStyle/>
          <a:p>
            <a:r>
              <a:rPr lang="vi-VN" sz="1400" dirty="0"/>
              <a:t>B</a:t>
            </a:r>
          </a:p>
        </p:txBody>
      </p:sp>
      <p:sp>
        <p:nvSpPr>
          <p:cNvPr id="43" name="TextBox 42"/>
          <p:cNvSpPr txBox="1"/>
          <p:nvPr/>
        </p:nvSpPr>
        <p:spPr>
          <a:xfrm>
            <a:off x="7927956" y="5969793"/>
            <a:ext cx="314510" cy="307777"/>
          </a:xfrm>
          <a:prstGeom prst="rect">
            <a:avLst/>
          </a:prstGeom>
          <a:noFill/>
        </p:spPr>
        <p:txBody>
          <a:bodyPr wrap="none" rtlCol="0">
            <a:spAutoFit/>
          </a:bodyPr>
          <a:lstStyle/>
          <a:p>
            <a:r>
              <a:rPr lang="vi-VN" sz="1400" dirty="0"/>
              <a:t>C</a:t>
            </a:r>
          </a:p>
        </p:txBody>
      </p:sp>
      <p:sp>
        <p:nvSpPr>
          <p:cNvPr id="45" name="TextBox 44"/>
          <p:cNvSpPr txBox="1"/>
          <p:nvPr/>
        </p:nvSpPr>
        <p:spPr>
          <a:xfrm>
            <a:off x="5733559" y="5116441"/>
            <a:ext cx="314510" cy="307777"/>
          </a:xfrm>
          <a:prstGeom prst="rect">
            <a:avLst/>
          </a:prstGeom>
          <a:noFill/>
        </p:spPr>
        <p:txBody>
          <a:bodyPr wrap="none" rtlCol="0">
            <a:spAutoFit/>
          </a:bodyPr>
          <a:lstStyle/>
          <a:p>
            <a:r>
              <a:rPr lang="vi-VN" sz="1400" dirty="0"/>
              <a:t>D</a:t>
            </a:r>
          </a:p>
        </p:txBody>
      </p:sp>
      <p:sp>
        <p:nvSpPr>
          <p:cNvPr id="46" name="TextBox 45"/>
          <p:cNvSpPr txBox="1"/>
          <p:nvPr/>
        </p:nvSpPr>
        <p:spPr>
          <a:xfrm>
            <a:off x="9083704" y="3153312"/>
            <a:ext cx="344966" cy="307777"/>
          </a:xfrm>
          <a:prstGeom prst="rect">
            <a:avLst/>
          </a:prstGeom>
          <a:noFill/>
        </p:spPr>
        <p:txBody>
          <a:bodyPr wrap="none" rtlCol="0">
            <a:spAutoFit/>
          </a:bodyPr>
          <a:lstStyle/>
          <a:p>
            <a:r>
              <a:rPr lang="vi-VN" sz="1400" dirty="0"/>
              <a:t>A’</a:t>
            </a:r>
          </a:p>
        </p:txBody>
      </p:sp>
      <p:sp>
        <p:nvSpPr>
          <p:cNvPr id="47" name="TextBox 46"/>
          <p:cNvSpPr txBox="1"/>
          <p:nvPr/>
        </p:nvSpPr>
        <p:spPr>
          <a:xfrm>
            <a:off x="11811235" y="3824236"/>
            <a:ext cx="344966" cy="307777"/>
          </a:xfrm>
          <a:prstGeom prst="rect">
            <a:avLst/>
          </a:prstGeom>
          <a:noFill/>
        </p:spPr>
        <p:txBody>
          <a:bodyPr wrap="none" rtlCol="0">
            <a:spAutoFit/>
          </a:bodyPr>
          <a:lstStyle/>
          <a:p>
            <a:r>
              <a:rPr lang="vi-VN" sz="1400" dirty="0"/>
              <a:t>B’</a:t>
            </a:r>
          </a:p>
        </p:txBody>
      </p:sp>
      <p:sp>
        <p:nvSpPr>
          <p:cNvPr id="48" name="TextBox 47"/>
          <p:cNvSpPr txBox="1"/>
          <p:nvPr/>
        </p:nvSpPr>
        <p:spPr>
          <a:xfrm>
            <a:off x="11647927" y="5826096"/>
            <a:ext cx="354584" cy="307777"/>
          </a:xfrm>
          <a:prstGeom prst="rect">
            <a:avLst/>
          </a:prstGeom>
          <a:noFill/>
        </p:spPr>
        <p:txBody>
          <a:bodyPr wrap="none" rtlCol="0">
            <a:spAutoFit/>
          </a:bodyPr>
          <a:lstStyle/>
          <a:p>
            <a:r>
              <a:rPr lang="vi-VN" sz="1400" dirty="0"/>
              <a:t>C’</a:t>
            </a:r>
          </a:p>
        </p:txBody>
      </p:sp>
      <p:sp>
        <p:nvSpPr>
          <p:cNvPr id="49" name="TextBox 48"/>
          <p:cNvSpPr txBox="1"/>
          <p:nvPr/>
        </p:nvSpPr>
        <p:spPr>
          <a:xfrm>
            <a:off x="8508932" y="5156424"/>
            <a:ext cx="354584" cy="307777"/>
          </a:xfrm>
          <a:prstGeom prst="rect">
            <a:avLst/>
          </a:prstGeom>
          <a:noFill/>
        </p:spPr>
        <p:txBody>
          <a:bodyPr wrap="none" rtlCol="0">
            <a:spAutoFit/>
          </a:bodyPr>
          <a:lstStyle/>
          <a:p>
            <a:r>
              <a:rPr lang="vi-VN" sz="1400" dirty="0"/>
              <a:t>D’</a:t>
            </a:r>
          </a:p>
        </p:txBody>
      </p:sp>
      <p:sp>
        <p:nvSpPr>
          <p:cNvPr id="50" name="TextBox 49"/>
          <p:cNvSpPr txBox="1"/>
          <p:nvPr/>
        </p:nvSpPr>
        <p:spPr>
          <a:xfrm>
            <a:off x="7162345" y="4119528"/>
            <a:ext cx="572593" cy="307777"/>
          </a:xfrm>
          <a:prstGeom prst="rect">
            <a:avLst/>
          </a:prstGeom>
          <a:noFill/>
        </p:spPr>
        <p:txBody>
          <a:bodyPr wrap="none" rtlCol="0">
            <a:spAutoFit/>
          </a:bodyPr>
          <a:lstStyle/>
          <a:p>
            <a:r>
              <a:rPr lang="vi-VN" sz="1400" dirty="0"/>
              <a:t>2 cm</a:t>
            </a:r>
          </a:p>
        </p:txBody>
      </p:sp>
      <p:sp>
        <p:nvSpPr>
          <p:cNvPr id="51" name="TextBox 50"/>
          <p:cNvSpPr txBox="1"/>
          <p:nvPr/>
        </p:nvSpPr>
        <p:spPr>
          <a:xfrm>
            <a:off x="10257886" y="3633052"/>
            <a:ext cx="572593" cy="307777"/>
          </a:xfrm>
          <a:prstGeom prst="rect">
            <a:avLst/>
          </a:prstGeom>
          <a:noFill/>
        </p:spPr>
        <p:txBody>
          <a:bodyPr wrap="none" rtlCol="0">
            <a:spAutoFit/>
          </a:bodyPr>
          <a:lstStyle/>
          <a:p>
            <a:r>
              <a:rPr lang="vi-VN" sz="1400" dirty="0"/>
              <a:t>8 cm</a:t>
            </a:r>
          </a:p>
        </p:txBody>
      </p:sp>
      <p:sp>
        <p:nvSpPr>
          <p:cNvPr id="52" name="TextBox 51"/>
          <p:cNvSpPr txBox="1"/>
          <p:nvPr/>
        </p:nvSpPr>
        <p:spPr>
          <a:xfrm>
            <a:off x="5485825" y="4484509"/>
            <a:ext cx="821059" cy="307777"/>
          </a:xfrm>
          <a:prstGeom prst="rect">
            <a:avLst/>
          </a:prstGeom>
          <a:noFill/>
        </p:spPr>
        <p:txBody>
          <a:bodyPr wrap="none" rtlCol="0">
            <a:spAutoFit/>
          </a:bodyPr>
          <a:lstStyle/>
          <a:p>
            <a:r>
              <a:rPr lang="vi-VN" sz="1400" dirty="0"/>
              <a:t>1,25 cm</a:t>
            </a:r>
          </a:p>
        </p:txBody>
      </p:sp>
      <p:sp>
        <p:nvSpPr>
          <p:cNvPr id="53" name="TextBox 52"/>
          <p:cNvSpPr txBox="1"/>
          <p:nvPr/>
        </p:nvSpPr>
        <p:spPr>
          <a:xfrm>
            <a:off x="8410770" y="4615358"/>
            <a:ext cx="572593" cy="307777"/>
          </a:xfrm>
          <a:prstGeom prst="rect">
            <a:avLst/>
          </a:prstGeom>
          <a:noFill/>
        </p:spPr>
        <p:txBody>
          <a:bodyPr wrap="none" rtlCol="0">
            <a:spAutoFit/>
          </a:bodyPr>
          <a:lstStyle/>
          <a:p>
            <a:r>
              <a:rPr lang="vi-VN" sz="1400" dirty="0"/>
              <a:t>5 cm</a:t>
            </a:r>
          </a:p>
        </p:txBody>
      </p:sp>
      <p:sp>
        <p:nvSpPr>
          <p:cNvPr id="54" name="Rectangle 53"/>
          <p:cNvSpPr/>
          <p:nvPr/>
        </p:nvSpPr>
        <p:spPr>
          <a:xfrm>
            <a:off x="2521504" y="6665478"/>
            <a:ext cx="6792344" cy="2696507"/>
          </a:xfrm>
          <a:prstGeom prst="rect">
            <a:avLst/>
          </a:prstGeom>
        </p:spPr>
        <p:txBody>
          <a:bodyPr wrap="square">
            <a:spAutoFit/>
          </a:bodyPr>
          <a:lstStyle/>
          <a:p>
            <a:pPr algn="just">
              <a:lnSpc>
                <a:spcPct val="107000"/>
              </a:lnSpc>
              <a:spcAft>
                <a:spcPts val="800"/>
              </a:spcAft>
            </a:pPr>
            <a:r>
              <a:rPr lang="vi-VN" sz="3200" dirty="0">
                <a:solidFill>
                  <a:schemeClr val="dk2"/>
                </a:solidFill>
                <a:latin typeface="Roboto Mono Medium"/>
                <a:ea typeface="Roboto Mono Medium"/>
                <a:cs typeface="Roboto Mono Medium"/>
                <a:sym typeface="Roboto Mono Medium"/>
              </a:rPr>
              <a:t>Hai hình dưới đây có phải hai hình đồng dạng phối cảnh ? Nếu có hãy tìm tâm đồng dạng phối cảnh và tỉ số vị tự.</a:t>
            </a:r>
          </a:p>
        </p:txBody>
      </p:sp>
      <p:sp>
        <p:nvSpPr>
          <p:cNvPr id="2" name="Title 1"/>
          <p:cNvSpPr>
            <a:spLocks noGrp="1"/>
          </p:cNvSpPr>
          <p:nvPr>
            <p:ph type="title"/>
          </p:nvPr>
        </p:nvSpPr>
        <p:spPr>
          <a:xfrm rot="877333">
            <a:off x="8492125" y="487363"/>
            <a:ext cx="2866123" cy="1906960"/>
          </a:xfrm>
        </p:spPr>
        <p:txBody>
          <a:bodyPr/>
          <a:lstStyle/>
          <a:p>
            <a:r>
              <a:rPr lang="vi-VN" sz="4800" dirty="0"/>
              <a:t>Đố bạn ?</a:t>
            </a:r>
          </a:p>
        </p:txBody>
      </p:sp>
      <p:pic>
        <p:nvPicPr>
          <p:cNvPr id="32" name="Picture 31">
            <a:extLst>
              <a:ext uri="{FF2B5EF4-FFF2-40B4-BE49-F238E27FC236}">
                <a16:creationId xmlns:a16="http://schemas.microsoft.com/office/drawing/2014/main" id="{CA89EFFA-5604-4328-95BF-95D3FE94F86E}"/>
              </a:ext>
            </a:extLst>
          </p:cNvPr>
          <p:cNvPicPr>
            <a:picLocks noChangeAspect="1"/>
          </p:cNvPicPr>
          <p:nvPr/>
        </p:nvPicPr>
        <p:blipFill>
          <a:blip r:embed="rId4"/>
          <a:stretch>
            <a:fillRect/>
          </a:stretch>
        </p:blipFill>
        <p:spPr>
          <a:xfrm>
            <a:off x="0" y="2992775"/>
            <a:ext cx="1330861" cy="2055007"/>
          </a:xfrm>
          <a:prstGeom prst="rect">
            <a:avLst/>
          </a:prstGeom>
        </p:spPr>
      </p:pic>
      <p:grpSp>
        <p:nvGrpSpPr>
          <p:cNvPr id="15" name="Group 14">
            <a:extLst>
              <a:ext uri="{FF2B5EF4-FFF2-40B4-BE49-F238E27FC236}">
                <a16:creationId xmlns:a16="http://schemas.microsoft.com/office/drawing/2014/main" id="{22541F15-6ECA-440E-BDA1-03B037D1C36B}"/>
              </a:ext>
            </a:extLst>
          </p:cNvPr>
          <p:cNvGrpSpPr/>
          <p:nvPr/>
        </p:nvGrpSpPr>
        <p:grpSpPr>
          <a:xfrm>
            <a:off x="267066" y="200167"/>
            <a:ext cx="7539457" cy="2984029"/>
            <a:chOff x="200297" y="150125"/>
            <a:chExt cx="5654593" cy="2173975"/>
          </a:xfrm>
        </p:grpSpPr>
        <p:sp>
          <p:nvSpPr>
            <p:cNvPr id="3" name="Thought Bubble: Cloud 2">
              <a:extLst>
                <a:ext uri="{FF2B5EF4-FFF2-40B4-BE49-F238E27FC236}">
                  <a16:creationId xmlns:a16="http://schemas.microsoft.com/office/drawing/2014/main" id="{DF12DA47-DABC-4728-A613-039950A54B9F}"/>
                </a:ext>
              </a:extLst>
            </p:cNvPr>
            <p:cNvSpPr/>
            <p:nvPr/>
          </p:nvSpPr>
          <p:spPr>
            <a:xfrm>
              <a:off x="200297" y="150125"/>
              <a:ext cx="5654593" cy="2173975"/>
            </a:xfrm>
            <a:prstGeom prst="cloud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733">
                <a:solidFill>
                  <a:schemeClr val="tx1"/>
                </a:solidFill>
              </a:endParaRPr>
            </a:p>
          </p:txBody>
        </p:sp>
        <p:sp>
          <p:nvSpPr>
            <p:cNvPr id="4" name="Rectangle 3">
              <a:extLst>
                <a:ext uri="{FF2B5EF4-FFF2-40B4-BE49-F238E27FC236}">
                  <a16:creationId xmlns:a16="http://schemas.microsoft.com/office/drawing/2014/main" id="{E9308F7D-7ECA-421F-B153-89DD9F1223AE}"/>
                </a:ext>
              </a:extLst>
            </p:cNvPr>
            <p:cNvSpPr/>
            <p:nvPr/>
          </p:nvSpPr>
          <p:spPr>
            <a:xfrm>
              <a:off x="837686" y="494039"/>
              <a:ext cx="4211985" cy="1322797"/>
            </a:xfrm>
            <a:prstGeom prst="rect">
              <a:avLst/>
            </a:prstGeom>
          </p:spPr>
          <p:txBody>
            <a:bodyPr wrap="square">
              <a:spAutoFit/>
            </a:bodyPr>
            <a:lstStyle/>
            <a:p>
              <a:pPr algn="ctr"/>
              <a:r>
                <a:rPr lang="vi-VN" sz="3733">
                  <a:solidFill>
                    <a:schemeClr val="tx1"/>
                  </a:solidFill>
                </a:rPr>
                <a:t>Hai hình khác nhau về kích thước gợi lên hình có những mối liên hệ gì?</a:t>
              </a:r>
            </a:p>
          </p:txBody>
        </p:sp>
      </p:grpSp>
    </p:spTree>
    <p:extLst>
      <p:ext uri="{BB962C8B-B14F-4D97-AF65-F5344CB8AC3E}">
        <p14:creationId xmlns:p14="http://schemas.microsoft.com/office/powerpoint/2010/main" val="40726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Google Shape;481;p59"/>
          <p:cNvPicPr preferRelativeResize="0"/>
          <p:nvPr/>
        </p:nvPicPr>
        <p:blipFill>
          <a:blip r:embed="rId3">
            <a:alphaModFix amt="86000"/>
          </a:blip>
          <a:stretch>
            <a:fillRect/>
          </a:stretch>
        </p:blipFill>
        <p:spPr>
          <a:xfrm rot="9455883" flipH="1">
            <a:off x="2239596" y="850282"/>
            <a:ext cx="1994865" cy="1547533"/>
          </a:xfrm>
          <a:prstGeom prst="rect">
            <a:avLst/>
          </a:prstGeom>
          <a:noFill/>
          <a:ln>
            <a:noFill/>
          </a:ln>
        </p:spPr>
      </p:pic>
      <p:sp>
        <p:nvSpPr>
          <p:cNvPr id="482" name="Google Shape;482;p59"/>
          <p:cNvSpPr txBox="1">
            <a:spLocks noGrp="1"/>
          </p:cNvSpPr>
          <p:nvPr>
            <p:ph type="title"/>
          </p:nvPr>
        </p:nvSpPr>
        <p:spPr>
          <a:xfrm>
            <a:off x="670436" y="2131670"/>
            <a:ext cx="5100577" cy="2679005"/>
          </a:xfrm>
          <a:prstGeom prst="rect">
            <a:avLst/>
          </a:prstGeom>
        </p:spPr>
        <p:txBody>
          <a:bodyPr spcFirstLastPara="1" wrap="square" lIns="121900" tIns="121900" rIns="121900" bIns="121900" anchor="t" anchorCtr="0">
            <a:noAutofit/>
          </a:bodyPr>
          <a:lstStyle/>
          <a:p>
            <a:r>
              <a:rPr lang="vi-VN"/>
              <a:t>I.</a:t>
            </a:r>
            <a:br>
              <a:rPr lang="vi-VN"/>
            </a:br>
            <a:r>
              <a:rPr lang="vi-VN"/>
              <a:t>Hình </a:t>
            </a:r>
            <a:r>
              <a:rPr lang="vi-VN" dirty="0"/>
              <a:t>đồng dạng phối cảnh </a:t>
            </a:r>
            <a:br>
              <a:rPr lang="vi-VN" dirty="0"/>
            </a:br>
            <a:r>
              <a:rPr lang="vi-VN" dirty="0"/>
              <a:t>(hình vị tự)</a:t>
            </a:r>
            <a:endParaRPr dirty="0"/>
          </a:p>
        </p:txBody>
      </p:sp>
      <p:sp>
        <p:nvSpPr>
          <p:cNvPr id="484" name="Google Shape;484;p59"/>
          <p:cNvSpPr txBox="1">
            <a:spLocks noGrp="1"/>
          </p:cNvSpPr>
          <p:nvPr>
            <p:ph type="title" idx="2"/>
          </p:nvPr>
        </p:nvSpPr>
        <p:spPr>
          <a:xfrm>
            <a:off x="2178624" y="956048"/>
            <a:ext cx="2116800" cy="1336000"/>
          </a:xfrm>
          <a:prstGeom prst="rect">
            <a:avLst/>
          </a:prstGeom>
        </p:spPr>
        <p:txBody>
          <a:bodyPr spcFirstLastPara="1" wrap="square" lIns="121900" tIns="121900" rIns="121900" bIns="121900" anchor="ctr" anchorCtr="0">
            <a:noAutofit/>
          </a:bodyPr>
          <a:lstStyle/>
          <a:p>
            <a:r>
              <a:rPr lang="en" dirty="0"/>
              <a:t>02</a:t>
            </a:r>
            <a:endParaRPr dirty="0"/>
          </a:p>
        </p:txBody>
      </p:sp>
      <p:sp>
        <p:nvSpPr>
          <p:cNvPr id="488" name="Google Shape;488;p59"/>
          <p:cNvSpPr/>
          <p:nvPr/>
        </p:nvSpPr>
        <p:spPr>
          <a:xfrm>
            <a:off x="10658833" y="209768"/>
            <a:ext cx="1256000" cy="1256000"/>
          </a:xfrm>
          <a:prstGeom prst="star12">
            <a:avLst>
              <a:gd name="adj" fmla="val 37500"/>
            </a:avLst>
          </a:prstGeom>
          <a:solidFill>
            <a:srgbClr val="00FF00"/>
          </a:solidFill>
          <a:ln w="9525" cap="flat" cmpd="sng">
            <a:solidFill>
              <a:srgbClr val="7623F7"/>
            </a:solidFill>
            <a:prstDash val="solid"/>
            <a:round/>
            <a:headEnd type="none" w="sm" len="sm"/>
            <a:tailEnd type="none" w="sm" len="sm"/>
          </a:ln>
        </p:spPr>
        <p:txBody>
          <a:bodyPr spcFirstLastPara="1" wrap="square" lIns="121900" tIns="121900" rIns="121900" bIns="121900" anchor="ctr" anchorCtr="0">
            <a:noAutofit/>
          </a:bodyPr>
          <a:lstStyle/>
          <a:p>
            <a:pPr algn="ctr"/>
            <a:r>
              <a:rPr lang="en" sz="2489" b="1"/>
              <a:t>XL</a:t>
            </a:r>
            <a:endParaRPr sz="2489" b="1"/>
          </a:p>
        </p:txBody>
      </p:sp>
      <p:pic>
        <p:nvPicPr>
          <p:cNvPr id="489" name="Google Shape;489;p59"/>
          <p:cNvPicPr preferRelativeResize="0"/>
          <p:nvPr/>
        </p:nvPicPr>
        <p:blipFill>
          <a:blip r:embed="rId4">
            <a:alphaModFix/>
          </a:blip>
          <a:stretch>
            <a:fillRect/>
          </a:stretch>
        </p:blipFill>
        <p:spPr>
          <a:xfrm>
            <a:off x="122107" y="5196269"/>
            <a:ext cx="2707416" cy="1348800"/>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2080">
            <a:off x="6736583" y="1939575"/>
            <a:ext cx="4545475" cy="3024807"/>
          </a:xfrm>
          <a:prstGeom prst="rect">
            <a:avLst/>
          </a:prstGeom>
        </p:spPr>
      </p:pic>
      <p:sp>
        <p:nvSpPr>
          <p:cNvPr id="486" name="Google Shape;486;p59"/>
          <p:cNvSpPr/>
          <p:nvPr/>
        </p:nvSpPr>
        <p:spPr>
          <a:xfrm rot="-594043">
            <a:off x="6370077" y="1360824"/>
            <a:ext cx="1861295" cy="1504496"/>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3500000" scaled="1"/>
            <a:tileRect/>
          </a:gradFill>
          <a:ln>
            <a:noFill/>
          </a:ln>
        </p:spPr>
        <p:txBody>
          <a:bodyPr spcFirstLastPara="1" wrap="square" lIns="121900" tIns="121900" rIns="121900" bIns="121900" anchor="ctr" anchorCtr="0">
            <a:noAutofit/>
          </a:bodyPr>
          <a:lstStyle/>
          <a:p>
            <a:endParaRPr sz="2489"/>
          </a:p>
        </p:txBody>
      </p:sp>
      <p:sp>
        <p:nvSpPr>
          <p:cNvPr id="487" name="Google Shape;487;p59"/>
          <p:cNvSpPr/>
          <p:nvPr/>
        </p:nvSpPr>
        <p:spPr>
          <a:xfrm rot="-594043">
            <a:off x="10028569" y="4398086"/>
            <a:ext cx="1589744" cy="1330649"/>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18900000" scaled="1"/>
            <a:tileRect/>
          </a:gradFill>
          <a:ln>
            <a:noFill/>
          </a:ln>
        </p:spPr>
        <p:txBody>
          <a:bodyPr spcFirstLastPara="1" wrap="square" lIns="121900" tIns="121900" rIns="121900" bIns="121900" anchor="ctr" anchorCtr="0">
            <a:noAutofit/>
          </a:bodyPr>
          <a:lstStyle/>
          <a:p>
            <a:endParaRPr sz="2489"/>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10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4C2FA-6B7A-4532-98F8-40A35223F165}"/>
              </a:ext>
            </a:extLst>
          </p:cNvPr>
          <p:cNvSpPr/>
          <p:nvPr/>
        </p:nvSpPr>
        <p:spPr>
          <a:xfrm>
            <a:off x="355621" y="922849"/>
            <a:ext cx="7440843" cy="2390141"/>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Cho tam giác OAB vuông tại O, OA=3cm, OB=4cm. Trên tia OA, OB lần lượt lấy 2 điểm C, D sao cho OC=7,5cm; OD = 10 cm.</a:t>
            </a:r>
          </a:p>
        </p:txBody>
      </p:sp>
      <p:pic>
        <p:nvPicPr>
          <p:cNvPr id="3" name="Picture 2">
            <a:extLst>
              <a:ext uri="{FF2B5EF4-FFF2-40B4-BE49-F238E27FC236}">
                <a16:creationId xmlns:a16="http://schemas.microsoft.com/office/drawing/2014/main" id="{1BA72825-E942-462F-A7FE-A80C6C0C28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5914" y="376498"/>
            <a:ext cx="1492559" cy="699425"/>
          </a:xfrm>
          <a:prstGeom prst="rect">
            <a:avLst/>
          </a:prstGeom>
        </p:spPr>
      </p:pic>
      <p:pic>
        <p:nvPicPr>
          <p:cNvPr id="5" name="Picture 4" descr="Thước Kẻ Gỗ - Cung cấp quà tặng quảng cáo">
            <a:extLst>
              <a:ext uri="{FF2B5EF4-FFF2-40B4-BE49-F238E27FC236}">
                <a16:creationId xmlns:a16="http://schemas.microsoft.com/office/drawing/2014/main" id="{5F82BF09-02FD-4DAE-96FC-86F73186961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13412331" y="4792602"/>
            <a:ext cx="6428059" cy="15881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038AB50-D72C-43D9-B497-D1B5C9B3F49F}"/>
              </a:ext>
            </a:extLst>
          </p:cNvPr>
          <p:cNvGrpSpPr/>
          <p:nvPr/>
        </p:nvGrpSpPr>
        <p:grpSpPr>
          <a:xfrm>
            <a:off x="7984308" y="274040"/>
            <a:ext cx="4182582" cy="5381790"/>
            <a:chOff x="5958250" y="505327"/>
            <a:chExt cx="3136937" cy="4036342"/>
          </a:xfrm>
        </p:grpSpPr>
        <p:sp>
          <p:nvSpPr>
            <p:cNvPr id="4" name="Right Triangle 3">
              <a:extLst>
                <a:ext uri="{FF2B5EF4-FFF2-40B4-BE49-F238E27FC236}">
                  <a16:creationId xmlns:a16="http://schemas.microsoft.com/office/drawing/2014/main" id="{DCA97DD1-79D9-4CAF-8869-40FF129F7115}"/>
                </a:ext>
              </a:extLst>
            </p:cNvPr>
            <p:cNvSpPr/>
            <p:nvPr/>
          </p:nvSpPr>
          <p:spPr>
            <a:xfrm>
              <a:off x="6831874" y="2583180"/>
              <a:ext cx="875212" cy="112667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6" name="TextBox 5">
              <a:extLst>
                <a:ext uri="{FF2B5EF4-FFF2-40B4-BE49-F238E27FC236}">
                  <a16:creationId xmlns:a16="http://schemas.microsoft.com/office/drawing/2014/main" id="{B485ED91-4DB9-4351-9DF5-3AEB1C81F3D2}"/>
                </a:ext>
              </a:extLst>
            </p:cNvPr>
            <p:cNvSpPr txBox="1"/>
            <p:nvPr/>
          </p:nvSpPr>
          <p:spPr>
            <a:xfrm>
              <a:off x="6492240" y="3592287"/>
              <a:ext cx="457200" cy="500089"/>
            </a:xfrm>
            <a:prstGeom prst="rect">
              <a:avLst/>
            </a:prstGeom>
            <a:noFill/>
          </p:spPr>
          <p:txBody>
            <a:bodyPr wrap="square" rtlCol="0">
              <a:spAutoFit/>
            </a:bodyPr>
            <a:lstStyle/>
            <a:p>
              <a:r>
                <a:rPr lang="vi-VN" sz="3733">
                  <a:latin typeface="+mj-lt"/>
                </a:rPr>
                <a:t>O</a:t>
              </a:r>
            </a:p>
          </p:txBody>
        </p:sp>
        <p:sp>
          <p:nvSpPr>
            <p:cNvPr id="7" name="TextBox 6">
              <a:extLst>
                <a:ext uri="{FF2B5EF4-FFF2-40B4-BE49-F238E27FC236}">
                  <a16:creationId xmlns:a16="http://schemas.microsoft.com/office/drawing/2014/main" id="{93B4EF3E-606C-4C47-BD53-B85A75FECCDE}"/>
                </a:ext>
              </a:extLst>
            </p:cNvPr>
            <p:cNvSpPr txBox="1"/>
            <p:nvPr/>
          </p:nvSpPr>
          <p:spPr>
            <a:xfrm>
              <a:off x="7747650" y="3621507"/>
              <a:ext cx="457200" cy="500089"/>
            </a:xfrm>
            <a:prstGeom prst="rect">
              <a:avLst/>
            </a:prstGeom>
            <a:noFill/>
          </p:spPr>
          <p:txBody>
            <a:bodyPr wrap="square" rtlCol="0">
              <a:spAutoFit/>
            </a:bodyPr>
            <a:lstStyle/>
            <a:p>
              <a:r>
                <a:rPr lang="vi-VN" sz="3733">
                  <a:latin typeface="+mj-lt"/>
                </a:rPr>
                <a:t>A</a:t>
              </a:r>
            </a:p>
          </p:txBody>
        </p:sp>
        <p:sp>
          <p:nvSpPr>
            <p:cNvPr id="8" name="TextBox 7">
              <a:extLst>
                <a:ext uri="{FF2B5EF4-FFF2-40B4-BE49-F238E27FC236}">
                  <a16:creationId xmlns:a16="http://schemas.microsoft.com/office/drawing/2014/main" id="{AB40D74F-F412-41C8-9D88-E3B9C156B461}"/>
                </a:ext>
              </a:extLst>
            </p:cNvPr>
            <p:cNvSpPr txBox="1"/>
            <p:nvPr/>
          </p:nvSpPr>
          <p:spPr>
            <a:xfrm>
              <a:off x="6387737" y="2351315"/>
              <a:ext cx="457200" cy="500089"/>
            </a:xfrm>
            <a:prstGeom prst="rect">
              <a:avLst/>
            </a:prstGeom>
            <a:noFill/>
          </p:spPr>
          <p:txBody>
            <a:bodyPr wrap="square" rtlCol="0">
              <a:spAutoFit/>
            </a:bodyPr>
            <a:lstStyle/>
            <a:p>
              <a:r>
                <a:rPr lang="vi-VN" sz="3733">
                  <a:latin typeface="+mj-lt"/>
                </a:rPr>
                <a:t>B</a:t>
              </a:r>
            </a:p>
          </p:txBody>
        </p:sp>
        <p:sp>
          <p:nvSpPr>
            <p:cNvPr id="9" name="TextBox 8">
              <a:extLst>
                <a:ext uri="{FF2B5EF4-FFF2-40B4-BE49-F238E27FC236}">
                  <a16:creationId xmlns:a16="http://schemas.microsoft.com/office/drawing/2014/main" id="{32E74D1A-B370-492C-9CFF-CC132EA644E2}"/>
                </a:ext>
              </a:extLst>
            </p:cNvPr>
            <p:cNvSpPr txBox="1"/>
            <p:nvPr/>
          </p:nvSpPr>
          <p:spPr>
            <a:xfrm>
              <a:off x="6885158" y="3572349"/>
              <a:ext cx="839116" cy="500089"/>
            </a:xfrm>
            <a:prstGeom prst="rect">
              <a:avLst/>
            </a:prstGeom>
            <a:noFill/>
          </p:spPr>
          <p:txBody>
            <a:bodyPr wrap="square" rtlCol="0">
              <a:spAutoFit/>
            </a:bodyPr>
            <a:lstStyle/>
            <a:p>
              <a:r>
                <a:rPr lang="vi-VN" sz="3733">
                  <a:latin typeface="+mj-lt"/>
                </a:rPr>
                <a:t>3cm</a:t>
              </a:r>
            </a:p>
          </p:txBody>
        </p:sp>
        <p:sp>
          <p:nvSpPr>
            <p:cNvPr id="11" name="TextBox 10">
              <a:extLst>
                <a:ext uri="{FF2B5EF4-FFF2-40B4-BE49-F238E27FC236}">
                  <a16:creationId xmlns:a16="http://schemas.microsoft.com/office/drawing/2014/main" id="{B8193892-829D-4462-BDF0-AF708B20D612}"/>
                </a:ext>
              </a:extLst>
            </p:cNvPr>
            <p:cNvSpPr txBox="1"/>
            <p:nvPr/>
          </p:nvSpPr>
          <p:spPr>
            <a:xfrm rot="16200000">
              <a:off x="6027133" y="2691171"/>
              <a:ext cx="1293222" cy="500090"/>
            </a:xfrm>
            <a:prstGeom prst="rect">
              <a:avLst/>
            </a:prstGeom>
            <a:noFill/>
          </p:spPr>
          <p:txBody>
            <a:bodyPr wrap="square" rtlCol="0">
              <a:spAutoFit/>
            </a:bodyPr>
            <a:lstStyle/>
            <a:p>
              <a:r>
                <a:rPr lang="vi-VN" sz="3733">
                  <a:latin typeface="+mj-lt"/>
                </a:rPr>
                <a:t>4cm</a:t>
              </a:r>
            </a:p>
          </p:txBody>
        </p:sp>
        <p:sp>
          <p:nvSpPr>
            <p:cNvPr id="12" name="Right Triangle 11">
              <a:extLst>
                <a:ext uri="{FF2B5EF4-FFF2-40B4-BE49-F238E27FC236}">
                  <a16:creationId xmlns:a16="http://schemas.microsoft.com/office/drawing/2014/main" id="{1E109491-9401-42C3-82E1-9FC77DE80EFF}"/>
                </a:ext>
              </a:extLst>
            </p:cNvPr>
            <p:cNvSpPr/>
            <p:nvPr/>
          </p:nvSpPr>
          <p:spPr>
            <a:xfrm>
              <a:off x="6838406" y="862148"/>
              <a:ext cx="2161216" cy="284770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3" name="TextBox 12">
              <a:extLst>
                <a:ext uri="{FF2B5EF4-FFF2-40B4-BE49-F238E27FC236}">
                  <a16:creationId xmlns:a16="http://schemas.microsoft.com/office/drawing/2014/main" id="{22310D4B-B99F-4D5E-90B5-092E44150D6E}"/>
                </a:ext>
              </a:extLst>
            </p:cNvPr>
            <p:cNvSpPr txBox="1"/>
            <p:nvPr/>
          </p:nvSpPr>
          <p:spPr>
            <a:xfrm>
              <a:off x="7462673" y="4041580"/>
              <a:ext cx="1293222" cy="500089"/>
            </a:xfrm>
            <a:prstGeom prst="rect">
              <a:avLst/>
            </a:prstGeom>
            <a:noFill/>
          </p:spPr>
          <p:txBody>
            <a:bodyPr wrap="square" rtlCol="0">
              <a:spAutoFit/>
            </a:bodyPr>
            <a:lstStyle/>
            <a:p>
              <a:r>
                <a:rPr lang="vi-VN" sz="3733">
                  <a:latin typeface="+mj-lt"/>
                </a:rPr>
                <a:t>7,5cm</a:t>
              </a:r>
            </a:p>
          </p:txBody>
        </p:sp>
        <p:sp>
          <p:nvSpPr>
            <p:cNvPr id="14" name="TextBox 13">
              <a:extLst>
                <a:ext uri="{FF2B5EF4-FFF2-40B4-BE49-F238E27FC236}">
                  <a16:creationId xmlns:a16="http://schemas.microsoft.com/office/drawing/2014/main" id="{F237A7C5-7F16-481F-9646-0FDF3BF7DD2C}"/>
                </a:ext>
              </a:extLst>
            </p:cNvPr>
            <p:cNvSpPr txBox="1"/>
            <p:nvPr/>
          </p:nvSpPr>
          <p:spPr>
            <a:xfrm>
              <a:off x="8637987" y="3669633"/>
              <a:ext cx="457200" cy="500089"/>
            </a:xfrm>
            <a:prstGeom prst="rect">
              <a:avLst/>
            </a:prstGeom>
            <a:noFill/>
          </p:spPr>
          <p:txBody>
            <a:bodyPr wrap="square" rtlCol="0">
              <a:spAutoFit/>
            </a:bodyPr>
            <a:lstStyle/>
            <a:p>
              <a:r>
                <a:rPr lang="vi-VN" sz="3733">
                  <a:latin typeface="+mj-lt"/>
                </a:rPr>
                <a:t>C</a:t>
              </a:r>
            </a:p>
          </p:txBody>
        </p:sp>
        <p:sp>
          <p:nvSpPr>
            <p:cNvPr id="15" name="TextBox 14">
              <a:extLst>
                <a:ext uri="{FF2B5EF4-FFF2-40B4-BE49-F238E27FC236}">
                  <a16:creationId xmlns:a16="http://schemas.microsoft.com/office/drawing/2014/main" id="{F0616756-70CB-474A-92DC-8C42C0BBB1EA}"/>
                </a:ext>
              </a:extLst>
            </p:cNvPr>
            <p:cNvSpPr txBox="1"/>
            <p:nvPr/>
          </p:nvSpPr>
          <p:spPr>
            <a:xfrm>
              <a:off x="6388082" y="505327"/>
              <a:ext cx="457200" cy="500089"/>
            </a:xfrm>
            <a:prstGeom prst="rect">
              <a:avLst/>
            </a:prstGeom>
            <a:noFill/>
          </p:spPr>
          <p:txBody>
            <a:bodyPr wrap="square" rtlCol="0">
              <a:spAutoFit/>
            </a:bodyPr>
            <a:lstStyle/>
            <a:p>
              <a:r>
                <a:rPr lang="vi-VN" sz="3733">
                  <a:latin typeface="+mj-lt"/>
                </a:rPr>
                <a:t>D</a:t>
              </a:r>
            </a:p>
          </p:txBody>
        </p:sp>
        <p:sp>
          <p:nvSpPr>
            <p:cNvPr id="16" name="TextBox 15">
              <a:extLst>
                <a:ext uri="{FF2B5EF4-FFF2-40B4-BE49-F238E27FC236}">
                  <a16:creationId xmlns:a16="http://schemas.microsoft.com/office/drawing/2014/main" id="{AE1C7817-BA8E-4B52-8360-7EBB68E19CC4}"/>
                </a:ext>
              </a:extLst>
            </p:cNvPr>
            <p:cNvSpPr txBox="1"/>
            <p:nvPr/>
          </p:nvSpPr>
          <p:spPr>
            <a:xfrm rot="16200000">
              <a:off x="5561684" y="1646829"/>
              <a:ext cx="1293222" cy="500090"/>
            </a:xfrm>
            <a:prstGeom prst="rect">
              <a:avLst/>
            </a:prstGeom>
            <a:noFill/>
          </p:spPr>
          <p:txBody>
            <a:bodyPr wrap="square" rtlCol="0">
              <a:spAutoFit/>
            </a:bodyPr>
            <a:lstStyle/>
            <a:p>
              <a:r>
                <a:rPr lang="vi-VN" sz="3733">
                  <a:latin typeface="+mj-lt"/>
                </a:rPr>
                <a:t>10cm</a:t>
              </a:r>
            </a:p>
          </p:txBody>
        </p:sp>
      </p:grpSp>
      <p:sp>
        <p:nvSpPr>
          <p:cNvPr id="18" name="Rectangle 17">
            <a:extLst>
              <a:ext uri="{FF2B5EF4-FFF2-40B4-BE49-F238E27FC236}">
                <a16:creationId xmlns:a16="http://schemas.microsoft.com/office/drawing/2014/main" id="{4FC1FCF2-86DA-4A06-A054-F6D7F45F95B5}"/>
              </a:ext>
            </a:extLst>
          </p:cNvPr>
          <p:cNvSpPr/>
          <p:nvPr/>
        </p:nvSpPr>
        <p:spPr>
          <a:xfrm>
            <a:off x="451873" y="3265000"/>
            <a:ext cx="7440843" cy="1241237"/>
          </a:xfrm>
          <a:prstGeom prst="rect">
            <a:avLst/>
          </a:prstGeom>
        </p:spPr>
        <p:txBody>
          <a:bodyPr wrap="square">
            <a:spAutoFit/>
          </a:bodyPr>
          <a:lstStyle/>
          <a:p>
            <a:pPr marL="685803" indent="-685803" algn="just">
              <a:buAutoNum type="alphaLcParenR"/>
            </a:pPr>
            <a:r>
              <a:rPr lang="vi-VN" sz="3733">
                <a:latin typeface="Times New Roman" panose="02020603050405020304" pitchFamily="18" charset="0"/>
                <a:ea typeface="Calibri" panose="020F0502020204030204" pitchFamily="34" charset="0"/>
              </a:rPr>
              <a:t>AB có song song với CD không? </a:t>
            </a:r>
          </a:p>
          <a:p>
            <a:pPr algn="just"/>
            <a:r>
              <a:rPr lang="vi-VN" sz="3733">
                <a:latin typeface="Times New Roman" panose="02020603050405020304" pitchFamily="18" charset="0"/>
                <a:ea typeface="Calibri" panose="020F0502020204030204" pitchFamily="34" charset="0"/>
              </a:rPr>
              <a:t>Nếu có hãy chứng minh.</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487B395-CEFB-495B-A432-2ED4D132FEFF}"/>
                  </a:ext>
                </a:extLst>
              </p:cNvPr>
              <p:cNvSpPr/>
              <p:nvPr/>
            </p:nvSpPr>
            <p:spPr>
              <a:xfrm>
                <a:off x="451873" y="4403989"/>
                <a:ext cx="7440843" cy="1010598"/>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Tìm tỉ số của </a:t>
                </a:r>
                <a14:m>
                  <m:oMath xmlns:m="http://schemas.openxmlformats.org/officeDocument/2006/math">
                    <m:f>
                      <m:fPr>
                        <m:ctrlPr>
                          <a:rPr lang="vi-VN" sz="3733" i="1">
                            <a:latin typeface="Cambria Math" panose="02040503050406030204" pitchFamily="18" charset="0"/>
                          </a:rPr>
                        </m:ctrlPr>
                      </m:fPr>
                      <m:num>
                        <m:r>
                          <m:rPr>
                            <m:nor/>
                          </m:rPr>
                          <a:rPr lang="vi-VN" sz="3733">
                            <a:latin typeface="Cambria Math" panose="02040503050406030204" pitchFamily="18" charset="0"/>
                          </a:rPr>
                          <m:t>AB</m:t>
                        </m:r>
                      </m:num>
                      <m:den>
                        <m:r>
                          <m:rPr>
                            <m:nor/>
                          </m:rPr>
                          <a:rPr lang="vi-VN" sz="3733">
                            <a:latin typeface="Cambria Math" panose="02040503050406030204" pitchFamily="18" charset="0"/>
                          </a:rPr>
                          <m:t>CD</m:t>
                        </m:r>
                      </m:den>
                    </m:f>
                  </m:oMath>
                </a14:m>
                <a:r>
                  <a:rPr lang="vi-VN" sz="3733">
                    <a:latin typeface="Times New Roman" panose="02020603050405020304" pitchFamily="18" charset="0"/>
                    <a:ea typeface="Calibri" panose="020F0502020204030204" pitchFamily="34" charset="0"/>
                  </a:rPr>
                  <a:t> ?</a:t>
                </a:r>
              </a:p>
            </p:txBody>
          </p:sp>
        </mc:Choice>
        <mc:Fallback xmlns="">
          <p:sp>
            <p:nvSpPr>
              <p:cNvPr id="19" name="Rectangle 18">
                <a:extLst>
                  <a:ext uri="{FF2B5EF4-FFF2-40B4-BE49-F238E27FC236}">
                    <a16:creationId xmlns:a16="http://schemas.microsoft.com/office/drawing/2014/main" id="{8487B395-CEFB-495B-A432-2ED4D132FEFF}"/>
                  </a:ext>
                </a:extLst>
              </p:cNvPr>
              <p:cNvSpPr>
                <a:spLocks noRot="1" noChangeAspect="1" noMove="1" noResize="1" noEditPoints="1" noAdjustHandles="1" noChangeArrowheads="1" noChangeShapeType="1" noTextEdit="1"/>
              </p:cNvSpPr>
              <p:nvPr/>
            </p:nvSpPr>
            <p:spPr>
              <a:xfrm>
                <a:off x="451873" y="4403989"/>
                <a:ext cx="7440843" cy="1010598"/>
              </a:xfrm>
              <a:prstGeom prst="rect">
                <a:avLst/>
              </a:prstGeom>
              <a:blipFill>
                <a:blip r:embed="rId7"/>
                <a:stretch>
                  <a:fillRect l="-2621" b="-9639"/>
                </a:stretch>
              </a:blipFill>
            </p:spPr>
            <p:txBody>
              <a:bodyPr/>
              <a:lstStyle/>
              <a:p>
                <a:r>
                  <a:rPr lang="vi-VN">
                    <a:noFill/>
                  </a:rPr>
                  <a:t> </a:t>
                </a:r>
              </a:p>
            </p:txBody>
          </p:sp>
        </mc:Fallback>
      </mc:AlternateContent>
    </p:spTree>
    <p:extLst>
      <p:ext uri="{BB962C8B-B14F-4D97-AF65-F5344CB8AC3E}">
        <p14:creationId xmlns:p14="http://schemas.microsoft.com/office/powerpoint/2010/main" val="83477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750"/>
                                        <p:tgtEl>
                                          <p:spTgt spid="18"/>
                                        </p:tgtEl>
                                      </p:cBhvr>
                                    </p:animEffect>
                                    <p:anim calcmode="lin" valueType="num">
                                      <p:cBhvr>
                                        <p:cTn id="18" dur="750" fill="hold"/>
                                        <p:tgtEl>
                                          <p:spTgt spid="18"/>
                                        </p:tgtEl>
                                        <p:attrNameLst>
                                          <p:attrName>ppt_x</p:attrName>
                                        </p:attrNameLst>
                                      </p:cBhvr>
                                      <p:tavLst>
                                        <p:tav tm="0">
                                          <p:val>
                                            <p:strVal val="#ppt_x"/>
                                          </p:val>
                                        </p:tav>
                                        <p:tav tm="100000">
                                          <p:val>
                                            <p:strVal val="#ppt_x"/>
                                          </p:val>
                                        </p:tav>
                                      </p:tavLst>
                                    </p:anim>
                                    <p:anim calcmode="lin" valueType="num">
                                      <p:cBhvr>
                                        <p:cTn id="19" dur="75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anim calcmode="lin" valueType="num">
                                      <p:cBhvr>
                                        <p:cTn id="23" dur="750" fill="hold"/>
                                        <p:tgtEl>
                                          <p:spTgt spid="19"/>
                                        </p:tgtEl>
                                        <p:attrNameLst>
                                          <p:attrName>ppt_x</p:attrName>
                                        </p:attrNameLst>
                                      </p:cBhvr>
                                      <p:tavLst>
                                        <p:tav tm="0">
                                          <p:val>
                                            <p:strVal val="#ppt_x"/>
                                          </p:val>
                                        </p:tav>
                                        <p:tav tm="100000">
                                          <p:val>
                                            <p:strVal val="#ppt_x"/>
                                          </p:val>
                                        </p:tav>
                                      </p:tavLst>
                                    </p:anim>
                                    <p:anim calcmode="lin" valueType="num">
                                      <p:cBhvr>
                                        <p:cTn id="24" dur="75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10000" b="-8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A72825-E942-462F-A7FE-A80C6C0C28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05914" y="376498"/>
            <a:ext cx="1492559" cy="699425"/>
          </a:xfrm>
          <a:prstGeom prst="rect">
            <a:avLst/>
          </a:prstGeom>
        </p:spPr>
      </p:pic>
      <p:pic>
        <p:nvPicPr>
          <p:cNvPr id="5" name="Picture 4" descr="Thước Kẻ Gỗ - Cung cấp quà tặng quảng cáo">
            <a:extLst>
              <a:ext uri="{FF2B5EF4-FFF2-40B4-BE49-F238E27FC236}">
                <a16:creationId xmlns:a16="http://schemas.microsoft.com/office/drawing/2014/main" id="{5F82BF09-02FD-4DAE-96FC-86F73186961E}"/>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30857" b="51429" l="13429" r="97429"/>
                    </a14:imgEffect>
                  </a14:imgLayer>
                </a14:imgProps>
              </a:ext>
              <a:ext uri="{28A0092B-C50C-407E-A947-70E740481C1C}">
                <a14:useLocalDpi xmlns:a14="http://schemas.microsoft.com/office/drawing/2010/main" val="0"/>
              </a:ext>
            </a:extLst>
          </a:blip>
          <a:srcRect l="15000" t="30714" b="48286"/>
          <a:stretch/>
        </p:blipFill>
        <p:spPr bwMode="auto">
          <a:xfrm>
            <a:off x="13412331" y="4792602"/>
            <a:ext cx="6428059" cy="1588109"/>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038AB50-D72C-43D9-B497-D1B5C9B3F49F}"/>
              </a:ext>
            </a:extLst>
          </p:cNvPr>
          <p:cNvGrpSpPr/>
          <p:nvPr/>
        </p:nvGrpSpPr>
        <p:grpSpPr>
          <a:xfrm>
            <a:off x="7969446" y="274036"/>
            <a:ext cx="4182582" cy="5261868"/>
            <a:chOff x="5958250" y="505327"/>
            <a:chExt cx="3136937" cy="3946402"/>
          </a:xfrm>
        </p:grpSpPr>
        <p:sp>
          <p:nvSpPr>
            <p:cNvPr id="4" name="Right Triangle 3">
              <a:extLst>
                <a:ext uri="{FF2B5EF4-FFF2-40B4-BE49-F238E27FC236}">
                  <a16:creationId xmlns:a16="http://schemas.microsoft.com/office/drawing/2014/main" id="{DCA97DD1-79D9-4CAF-8869-40FF129F7115}"/>
                </a:ext>
              </a:extLst>
            </p:cNvPr>
            <p:cNvSpPr/>
            <p:nvPr/>
          </p:nvSpPr>
          <p:spPr>
            <a:xfrm>
              <a:off x="6831874" y="2583180"/>
              <a:ext cx="875212" cy="1126671"/>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6" name="TextBox 5">
              <a:extLst>
                <a:ext uri="{FF2B5EF4-FFF2-40B4-BE49-F238E27FC236}">
                  <a16:creationId xmlns:a16="http://schemas.microsoft.com/office/drawing/2014/main" id="{B485ED91-4DB9-4351-9DF5-3AEB1C81F3D2}"/>
                </a:ext>
              </a:extLst>
            </p:cNvPr>
            <p:cNvSpPr txBox="1"/>
            <p:nvPr/>
          </p:nvSpPr>
          <p:spPr>
            <a:xfrm>
              <a:off x="6492240" y="3592287"/>
              <a:ext cx="457200" cy="500090"/>
            </a:xfrm>
            <a:prstGeom prst="rect">
              <a:avLst/>
            </a:prstGeom>
            <a:noFill/>
          </p:spPr>
          <p:txBody>
            <a:bodyPr wrap="square" rtlCol="0">
              <a:spAutoFit/>
            </a:bodyPr>
            <a:lstStyle/>
            <a:p>
              <a:r>
                <a:rPr lang="vi-VN" sz="3733">
                  <a:latin typeface="+mj-lt"/>
                </a:rPr>
                <a:t>O</a:t>
              </a:r>
            </a:p>
          </p:txBody>
        </p:sp>
        <p:sp>
          <p:nvSpPr>
            <p:cNvPr id="7" name="TextBox 6">
              <a:extLst>
                <a:ext uri="{FF2B5EF4-FFF2-40B4-BE49-F238E27FC236}">
                  <a16:creationId xmlns:a16="http://schemas.microsoft.com/office/drawing/2014/main" id="{93B4EF3E-606C-4C47-BD53-B85A75FECCDE}"/>
                </a:ext>
              </a:extLst>
            </p:cNvPr>
            <p:cNvSpPr txBox="1"/>
            <p:nvPr/>
          </p:nvSpPr>
          <p:spPr>
            <a:xfrm>
              <a:off x="7747650" y="3621507"/>
              <a:ext cx="457200" cy="500090"/>
            </a:xfrm>
            <a:prstGeom prst="rect">
              <a:avLst/>
            </a:prstGeom>
            <a:noFill/>
          </p:spPr>
          <p:txBody>
            <a:bodyPr wrap="square" rtlCol="0">
              <a:spAutoFit/>
            </a:bodyPr>
            <a:lstStyle/>
            <a:p>
              <a:r>
                <a:rPr lang="vi-VN" sz="3733">
                  <a:latin typeface="+mj-lt"/>
                </a:rPr>
                <a:t>A</a:t>
              </a:r>
            </a:p>
          </p:txBody>
        </p:sp>
        <p:sp>
          <p:nvSpPr>
            <p:cNvPr id="8" name="TextBox 7">
              <a:extLst>
                <a:ext uri="{FF2B5EF4-FFF2-40B4-BE49-F238E27FC236}">
                  <a16:creationId xmlns:a16="http://schemas.microsoft.com/office/drawing/2014/main" id="{AB40D74F-F412-41C8-9D88-E3B9C156B461}"/>
                </a:ext>
              </a:extLst>
            </p:cNvPr>
            <p:cNvSpPr txBox="1"/>
            <p:nvPr/>
          </p:nvSpPr>
          <p:spPr>
            <a:xfrm>
              <a:off x="6387737" y="2351315"/>
              <a:ext cx="457200" cy="500090"/>
            </a:xfrm>
            <a:prstGeom prst="rect">
              <a:avLst/>
            </a:prstGeom>
            <a:noFill/>
          </p:spPr>
          <p:txBody>
            <a:bodyPr wrap="square" rtlCol="0">
              <a:spAutoFit/>
            </a:bodyPr>
            <a:lstStyle/>
            <a:p>
              <a:r>
                <a:rPr lang="vi-VN" sz="3733">
                  <a:latin typeface="+mj-lt"/>
                </a:rPr>
                <a:t>B</a:t>
              </a:r>
            </a:p>
          </p:txBody>
        </p:sp>
        <p:sp>
          <p:nvSpPr>
            <p:cNvPr id="9" name="TextBox 8">
              <a:extLst>
                <a:ext uri="{FF2B5EF4-FFF2-40B4-BE49-F238E27FC236}">
                  <a16:creationId xmlns:a16="http://schemas.microsoft.com/office/drawing/2014/main" id="{32E74D1A-B370-492C-9CFF-CC132EA644E2}"/>
                </a:ext>
              </a:extLst>
            </p:cNvPr>
            <p:cNvSpPr txBox="1"/>
            <p:nvPr/>
          </p:nvSpPr>
          <p:spPr>
            <a:xfrm>
              <a:off x="6885158" y="3572349"/>
              <a:ext cx="839116" cy="500090"/>
            </a:xfrm>
            <a:prstGeom prst="rect">
              <a:avLst/>
            </a:prstGeom>
            <a:noFill/>
          </p:spPr>
          <p:txBody>
            <a:bodyPr wrap="square" rtlCol="0">
              <a:spAutoFit/>
            </a:bodyPr>
            <a:lstStyle/>
            <a:p>
              <a:r>
                <a:rPr lang="vi-VN" sz="3733">
                  <a:latin typeface="+mj-lt"/>
                </a:rPr>
                <a:t>3cm</a:t>
              </a:r>
            </a:p>
          </p:txBody>
        </p:sp>
        <p:sp>
          <p:nvSpPr>
            <p:cNvPr id="11" name="TextBox 10">
              <a:extLst>
                <a:ext uri="{FF2B5EF4-FFF2-40B4-BE49-F238E27FC236}">
                  <a16:creationId xmlns:a16="http://schemas.microsoft.com/office/drawing/2014/main" id="{B8193892-829D-4462-BDF0-AF708B20D612}"/>
                </a:ext>
              </a:extLst>
            </p:cNvPr>
            <p:cNvSpPr txBox="1"/>
            <p:nvPr/>
          </p:nvSpPr>
          <p:spPr>
            <a:xfrm rot="16200000">
              <a:off x="6027133" y="2691173"/>
              <a:ext cx="1293222" cy="500090"/>
            </a:xfrm>
            <a:prstGeom prst="rect">
              <a:avLst/>
            </a:prstGeom>
            <a:noFill/>
          </p:spPr>
          <p:txBody>
            <a:bodyPr wrap="square" rtlCol="0">
              <a:spAutoFit/>
            </a:bodyPr>
            <a:lstStyle/>
            <a:p>
              <a:r>
                <a:rPr lang="vi-VN" sz="3733">
                  <a:latin typeface="+mj-lt"/>
                </a:rPr>
                <a:t>4cm</a:t>
              </a:r>
            </a:p>
          </p:txBody>
        </p:sp>
        <p:sp>
          <p:nvSpPr>
            <p:cNvPr id="12" name="Right Triangle 11">
              <a:extLst>
                <a:ext uri="{FF2B5EF4-FFF2-40B4-BE49-F238E27FC236}">
                  <a16:creationId xmlns:a16="http://schemas.microsoft.com/office/drawing/2014/main" id="{1E109491-9401-42C3-82E1-9FC77DE80EFF}"/>
                </a:ext>
              </a:extLst>
            </p:cNvPr>
            <p:cNvSpPr/>
            <p:nvPr/>
          </p:nvSpPr>
          <p:spPr>
            <a:xfrm>
              <a:off x="6838406" y="862148"/>
              <a:ext cx="2161216" cy="2847703"/>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3" name="TextBox 12">
              <a:extLst>
                <a:ext uri="{FF2B5EF4-FFF2-40B4-BE49-F238E27FC236}">
                  <a16:creationId xmlns:a16="http://schemas.microsoft.com/office/drawing/2014/main" id="{22310D4B-B99F-4D5E-90B5-092E44150D6E}"/>
                </a:ext>
              </a:extLst>
            </p:cNvPr>
            <p:cNvSpPr txBox="1"/>
            <p:nvPr/>
          </p:nvSpPr>
          <p:spPr>
            <a:xfrm>
              <a:off x="7477663" y="3951639"/>
              <a:ext cx="1293222" cy="500090"/>
            </a:xfrm>
            <a:prstGeom prst="rect">
              <a:avLst/>
            </a:prstGeom>
            <a:noFill/>
          </p:spPr>
          <p:txBody>
            <a:bodyPr wrap="square" rtlCol="0">
              <a:spAutoFit/>
            </a:bodyPr>
            <a:lstStyle/>
            <a:p>
              <a:r>
                <a:rPr lang="vi-VN" sz="3733">
                  <a:latin typeface="+mj-lt"/>
                </a:rPr>
                <a:t>7,5cm</a:t>
              </a:r>
            </a:p>
          </p:txBody>
        </p:sp>
        <p:sp>
          <p:nvSpPr>
            <p:cNvPr id="14" name="TextBox 13">
              <a:extLst>
                <a:ext uri="{FF2B5EF4-FFF2-40B4-BE49-F238E27FC236}">
                  <a16:creationId xmlns:a16="http://schemas.microsoft.com/office/drawing/2014/main" id="{F237A7C5-7F16-481F-9646-0FDF3BF7DD2C}"/>
                </a:ext>
              </a:extLst>
            </p:cNvPr>
            <p:cNvSpPr txBox="1"/>
            <p:nvPr/>
          </p:nvSpPr>
          <p:spPr>
            <a:xfrm>
              <a:off x="8637987" y="3669633"/>
              <a:ext cx="457200" cy="500090"/>
            </a:xfrm>
            <a:prstGeom prst="rect">
              <a:avLst/>
            </a:prstGeom>
            <a:noFill/>
          </p:spPr>
          <p:txBody>
            <a:bodyPr wrap="square" rtlCol="0">
              <a:spAutoFit/>
            </a:bodyPr>
            <a:lstStyle/>
            <a:p>
              <a:r>
                <a:rPr lang="vi-VN" sz="3733">
                  <a:latin typeface="+mj-lt"/>
                </a:rPr>
                <a:t>C</a:t>
              </a:r>
            </a:p>
          </p:txBody>
        </p:sp>
        <p:sp>
          <p:nvSpPr>
            <p:cNvPr id="15" name="TextBox 14">
              <a:extLst>
                <a:ext uri="{FF2B5EF4-FFF2-40B4-BE49-F238E27FC236}">
                  <a16:creationId xmlns:a16="http://schemas.microsoft.com/office/drawing/2014/main" id="{F0616756-70CB-474A-92DC-8C42C0BBB1EA}"/>
                </a:ext>
              </a:extLst>
            </p:cNvPr>
            <p:cNvSpPr txBox="1"/>
            <p:nvPr/>
          </p:nvSpPr>
          <p:spPr>
            <a:xfrm>
              <a:off x="6388082" y="505327"/>
              <a:ext cx="457200" cy="500090"/>
            </a:xfrm>
            <a:prstGeom prst="rect">
              <a:avLst/>
            </a:prstGeom>
            <a:noFill/>
          </p:spPr>
          <p:txBody>
            <a:bodyPr wrap="square" rtlCol="0">
              <a:spAutoFit/>
            </a:bodyPr>
            <a:lstStyle/>
            <a:p>
              <a:r>
                <a:rPr lang="vi-VN" sz="3733">
                  <a:latin typeface="+mj-lt"/>
                </a:rPr>
                <a:t>D</a:t>
              </a:r>
            </a:p>
          </p:txBody>
        </p:sp>
        <p:sp>
          <p:nvSpPr>
            <p:cNvPr id="16" name="TextBox 15">
              <a:extLst>
                <a:ext uri="{FF2B5EF4-FFF2-40B4-BE49-F238E27FC236}">
                  <a16:creationId xmlns:a16="http://schemas.microsoft.com/office/drawing/2014/main" id="{AE1C7817-BA8E-4B52-8360-7EBB68E19CC4}"/>
                </a:ext>
              </a:extLst>
            </p:cNvPr>
            <p:cNvSpPr txBox="1"/>
            <p:nvPr/>
          </p:nvSpPr>
          <p:spPr>
            <a:xfrm rot="16200000">
              <a:off x="5561684" y="1646830"/>
              <a:ext cx="1293222" cy="500090"/>
            </a:xfrm>
            <a:prstGeom prst="rect">
              <a:avLst/>
            </a:prstGeom>
            <a:noFill/>
          </p:spPr>
          <p:txBody>
            <a:bodyPr wrap="square" rtlCol="0">
              <a:spAutoFit/>
            </a:bodyPr>
            <a:lstStyle/>
            <a:p>
              <a:r>
                <a:rPr lang="vi-VN" sz="3733">
                  <a:latin typeface="+mj-lt"/>
                </a:rPr>
                <a:t>10cm</a:t>
              </a:r>
            </a:p>
          </p:txBody>
        </p:sp>
      </p:grpSp>
      <p:sp>
        <p:nvSpPr>
          <p:cNvPr id="20" name="Rectangle 19">
            <a:extLst>
              <a:ext uri="{FF2B5EF4-FFF2-40B4-BE49-F238E27FC236}">
                <a16:creationId xmlns:a16="http://schemas.microsoft.com/office/drawing/2014/main" id="{B175643D-005A-4CB4-890D-7A8D501A1E6B}"/>
              </a:ext>
            </a:extLst>
          </p:cNvPr>
          <p:cNvSpPr/>
          <p:nvPr/>
        </p:nvSpPr>
        <p:spPr>
          <a:xfrm>
            <a:off x="3836759" y="377420"/>
            <a:ext cx="1938400" cy="666786"/>
          </a:xfrm>
          <a:prstGeom prst="rect">
            <a:avLst/>
          </a:prstGeom>
        </p:spPr>
        <p:txBody>
          <a:bodyPr wrap="square">
            <a:spAutoFit/>
          </a:bodyPr>
          <a:lstStyle/>
          <a:p>
            <a:pPr algn="just"/>
            <a:r>
              <a:rPr lang="vi-VN" sz="3733" b="1" i="1" u="sng">
                <a:solidFill>
                  <a:srgbClr val="0000CC"/>
                </a:solidFill>
                <a:latin typeface="Times New Roman" panose="02020603050405020304" pitchFamily="18" charset="0"/>
                <a:ea typeface="Calibri" panose="020F0502020204030204" pitchFamily="34" charset="0"/>
              </a:rPr>
              <a:t>Giải</a:t>
            </a:r>
          </a:p>
        </p:txBody>
      </p:sp>
      <p:sp>
        <p:nvSpPr>
          <p:cNvPr id="21" name="Rectangle 20">
            <a:extLst>
              <a:ext uri="{FF2B5EF4-FFF2-40B4-BE49-F238E27FC236}">
                <a16:creationId xmlns:a16="http://schemas.microsoft.com/office/drawing/2014/main" id="{15C28216-F49D-4374-AB2C-194391632087}"/>
              </a:ext>
            </a:extLst>
          </p:cNvPr>
          <p:cNvSpPr/>
          <p:nvPr/>
        </p:nvSpPr>
        <p:spPr>
          <a:xfrm>
            <a:off x="355621" y="922852"/>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a) Xét </a:t>
            </a:r>
            <a:r>
              <a:rPr lang="vi-VN" sz="3733">
                <a:latin typeface="Times New Roman" panose="02020603050405020304" pitchFamily="18" charset="0"/>
                <a:ea typeface="Calibri" panose="020F0502020204030204" pitchFamily="34" charset="0"/>
                <a:sym typeface="Symbol" panose="05050102010706020507" pitchFamily="18" charset="2"/>
              </a:rPr>
              <a:t>OAB và OCD có:</a:t>
            </a:r>
            <a:endParaRPr lang="vi-VN" sz="3733">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9AF9E77-2441-4898-A95A-21FEEB525E20}"/>
                  </a:ext>
                </a:extLst>
              </p:cNvPr>
              <p:cNvSpPr/>
              <p:nvPr/>
            </p:nvSpPr>
            <p:spPr>
              <a:xfrm>
                <a:off x="548125" y="1388068"/>
                <a:ext cx="7440843" cy="2219454"/>
              </a:xfrm>
              <a:prstGeom prst="rect">
                <a:avLst/>
              </a:prstGeom>
            </p:spPr>
            <p:txBody>
              <a:bodyPr wrap="square">
                <a:spAutoFit/>
              </a:bodyPr>
              <a:lstStyle/>
              <a:p>
                <a:pPr algn="just"/>
                <a14:m>
                  <m:oMathPara xmlns:m="http://schemas.openxmlformats.org/officeDocument/2006/math">
                    <m:oMathParaPr>
                      <m:jc m:val="left"/>
                    </m:oMathParaPr>
                    <m:oMath xmlns:m="http://schemas.openxmlformats.org/officeDocument/2006/math">
                      <m:d>
                        <m:dPr>
                          <m:begChr m:val="{"/>
                          <m:endChr m:val=""/>
                          <m:ctrlPr>
                            <a:rPr lang="vi-VN" sz="3733" i="1">
                              <a:latin typeface="Cambria Math" panose="02040503050406030204" pitchFamily="18" charset="0"/>
                            </a:rPr>
                          </m:ctrlPr>
                        </m:dPr>
                        <m:e>
                          <m:eqArr>
                            <m:eqArrPr>
                              <m:ctrlPr>
                                <a:rPr lang="vi-VN" sz="3733" i="1">
                                  <a:latin typeface="Cambria Math" panose="02040503050406030204" pitchFamily="18" charset="0"/>
                                </a:rPr>
                              </m:ctrlPr>
                            </m:eqArrPr>
                            <m:e>
                              <m:acc>
                                <m:accPr>
                                  <m:chr m:val="̂"/>
                                  <m:ctrlPr>
                                    <a:rPr lang="vi-VN" sz="3733" i="1">
                                      <a:latin typeface="Cambria Math" panose="02040503050406030204" pitchFamily="18" charset="0"/>
                                    </a:rPr>
                                  </m:ctrlPr>
                                </m:accPr>
                                <m:e>
                                  <m:r>
                                    <a:rPr lang="vi-VN" sz="3733" i="1">
                                      <a:latin typeface="Cambria Math" panose="02040503050406030204" pitchFamily="18" charset="0"/>
                                    </a:rPr>
                                    <m:t>𝐵𝑂𝐷</m:t>
                                  </m:r>
                                </m:e>
                              </m:acc>
                              <m:r>
                                <a:rPr lang="vi-VN" sz="3733" i="1">
                                  <a:latin typeface="Cambria Math" panose="02040503050406030204" pitchFamily="18" charset="0"/>
                                </a:rPr>
                                <m:t> </m:t>
                              </m:r>
                              <m:r>
                                <a:rPr lang="vi-VN" sz="3733" i="1">
                                  <a:latin typeface="Cambria Math" panose="02040503050406030204" pitchFamily="18" charset="0"/>
                                </a:rPr>
                                <m:t>𝑙</m:t>
                              </m:r>
                              <m:r>
                                <a:rPr lang="vi-VN" sz="3733" i="1">
                                  <a:latin typeface="Cambria Math" panose="02040503050406030204" pitchFamily="18" charset="0"/>
                                </a:rPr>
                                <m:t>à </m:t>
                              </m:r>
                              <m:r>
                                <a:rPr lang="vi-VN" sz="3733" i="1">
                                  <a:latin typeface="Cambria Math" panose="02040503050406030204" pitchFamily="18" charset="0"/>
                                </a:rPr>
                                <m:t>𝑔</m:t>
                              </m:r>
                              <m:r>
                                <a:rPr lang="vi-VN" sz="3733" i="1">
                                  <a:latin typeface="Cambria Math" panose="02040503050406030204" pitchFamily="18" charset="0"/>
                                </a:rPr>
                                <m:t>ó</m:t>
                              </m:r>
                              <m:r>
                                <a:rPr lang="vi-VN" sz="3733" i="1">
                                  <a:latin typeface="Cambria Math" panose="02040503050406030204" pitchFamily="18" charset="0"/>
                                </a:rPr>
                                <m:t>𝑐</m:t>
                              </m:r>
                              <m:r>
                                <a:rPr lang="vi-VN" sz="3733" i="1">
                                  <a:latin typeface="Cambria Math" panose="02040503050406030204" pitchFamily="18" charset="0"/>
                                </a:rPr>
                                <m:t> </m:t>
                              </m:r>
                              <m:r>
                                <a:rPr lang="vi-VN" sz="3733" i="1">
                                  <a:latin typeface="Cambria Math" panose="02040503050406030204" pitchFamily="18" charset="0"/>
                                </a:rPr>
                                <m:t>𝑐h𝑢𝑛𝑔</m:t>
                              </m:r>
                            </m:e>
                            <m:e>
                              <m:f>
                                <m:fPr>
                                  <m:ctrlPr>
                                    <a:rPr lang="vi-VN" sz="3733" i="1">
                                      <a:latin typeface="Cambria Math" panose="02040503050406030204" pitchFamily="18" charset="0"/>
                                    </a:rPr>
                                  </m:ctrlPr>
                                </m:fPr>
                                <m:num>
                                  <m:r>
                                    <a:rPr lang="vi-VN" sz="3733" i="1">
                                      <a:latin typeface="Cambria Math" panose="02040503050406030204" pitchFamily="18" charset="0"/>
                                    </a:rPr>
                                    <m:t>𝑂𝐴</m:t>
                                  </m:r>
                                </m:num>
                                <m:den>
                                  <m:r>
                                    <a:rPr lang="vi-VN" sz="3733" i="1">
                                      <a:latin typeface="Cambria Math" panose="02040503050406030204" pitchFamily="18" charset="0"/>
                                    </a:rPr>
                                    <m:t>𝑂𝐶</m:t>
                                  </m:r>
                                </m:den>
                              </m:f>
                              <m:r>
                                <a:rPr lang="vi-VN" sz="3733" i="1">
                                  <a:latin typeface="Cambria Math" panose="02040503050406030204" pitchFamily="18" charset="0"/>
                                </a:rPr>
                                <m:t>=</m:t>
                              </m:r>
                              <m:f>
                                <m:fPr>
                                  <m:ctrlPr>
                                    <a:rPr lang="vi-VN" sz="3733" i="1">
                                      <a:latin typeface="Cambria Math" panose="02040503050406030204" pitchFamily="18" charset="0"/>
                                    </a:rPr>
                                  </m:ctrlPr>
                                </m:fPr>
                                <m:num>
                                  <m:r>
                                    <a:rPr lang="vi-VN" sz="3733" i="1">
                                      <a:latin typeface="Cambria Math" panose="02040503050406030204" pitchFamily="18" charset="0"/>
                                    </a:rPr>
                                    <m:t>𝑂𝐵</m:t>
                                  </m:r>
                                </m:num>
                                <m:den>
                                  <m:r>
                                    <a:rPr lang="vi-VN" sz="3733" i="1">
                                      <a:latin typeface="Cambria Math" panose="02040503050406030204" pitchFamily="18" charset="0"/>
                                    </a:rPr>
                                    <m:t>𝑂𝐷</m:t>
                                  </m:r>
                                </m:den>
                              </m:f>
                              <m:r>
                                <a:rPr lang="vi-VN" sz="3733" i="1">
                                  <a:latin typeface="Cambria Math" panose="02040503050406030204" pitchFamily="18" charset="0"/>
                                </a:rPr>
                                <m:t>=</m:t>
                              </m:r>
                              <m:f>
                                <m:fPr>
                                  <m:ctrlPr>
                                    <a:rPr lang="vi-VN" sz="3733" i="1">
                                      <a:latin typeface="Cambria Math" panose="02040503050406030204" pitchFamily="18" charset="0"/>
                                    </a:rPr>
                                  </m:ctrlPr>
                                </m:fPr>
                                <m:num>
                                  <m:r>
                                    <a:rPr lang="vi-VN" sz="3733" i="1">
                                      <a:latin typeface="Cambria Math" panose="02040503050406030204" pitchFamily="18" charset="0"/>
                                    </a:rPr>
                                    <m:t>2</m:t>
                                  </m:r>
                                </m:num>
                                <m:den>
                                  <m:r>
                                    <a:rPr lang="vi-VN" sz="3733" i="1">
                                      <a:latin typeface="Cambria Math" panose="02040503050406030204" pitchFamily="18" charset="0"/>
                                    </a:rPr>
                                    <m:t>5</m:t>
                                  </m:r>
                                </m:den>
                              </m:f>
                            </m:e>
                          </m:eqArr>
                        </m:e>
                      </m:d>
                      <m:r>
                        <a:rPr lang="vi-VN" sz="3733" i="1">
                          <a:latin typeface="Cambria Math" panose="02040503050406030204" pitchFamily="18" charset="0"/>
                        </a:rPr>
                        <m:t> </m:t>
                      </m:r>
                    </m:oMath>
                  </m:oMathPara>
                </a14:m>
                <a:endParaRPr lang="vi-VN" sz="3733">
                  <a:latin typeface="Times New Roman" panose="02020603050405020304" pitchFamily="18" charset="0"/>
                </a:endParaRPr>
              </a:p>
            </p:txBody>
          </p:sp>
        </mc:Choice>
        <mc:Fallback xmlns="">
          <p:sp>
            <p:nvSpPr>
              <p:cNvPr id="22" name="Rectangle 21">
                <a:extLst>
                  <a:ext uri="{FF2B5EF4-FFF2-40B4-BE49-F238E27FC236}">
                    <a16:creationId xmlns:a16="http://schemas.microsoft.com/office/drawing/2014/main" id="{E9AF9E77-2441-4898-A95A-21FEEB525E20}"/>
                  </a:ext>
                </a:extLst>
              </p:cNvPr>
              <p:cNvSpPr>
                <a:spLocks noRot="1" noChangeAspect="1" noMove="1" noResize="1" noEditPoints="1" noAdjustHandles="1" noChangeArrowheads="1" noChangeShapeType="1" noTextEdit="1"/>
              </p:cNvSpPr>
              <p:nvPr/>
            </p:nvSpPr>
            <p:spPr>
              <a:xfrm>
                <a:off x="548125" y="1388068"/>
                <a:ext cx="7440843" cy="2219454"/>
              </a:xfrm>
              <a:prstGeom prst="rect">
                <a:avLst/>
              </a:prstGeom>
              <a:blipFill>
                <a:blip r:embed="rId7"/>
                <a:stretch>
                  <a:fillRect/>
                </a:stretch>
              </a:blipFill>
            </p:spPr>
            <p:txBody>
              <a:bodyPr/>
              <a:lstStyle/>
              <a:p>
                <a:r>
                  <a:rPr lang="vi-VN">
                    <a:noFill/>
                  </a:rPr>
                  <a:t> </a:t>
                </a:r>
              </a:p>
            </p:txBody>
          </p:sp>
        </mc:Fallback>
      </mc:AlternateContent>
      <p:sp>
        <p:nvSpPr>
          <p:cNvPr id="23" name="Rectangle 22">
            <a:extLst>
              <a:ext uri="{FF2B5EF4-FFF2-40B4-BE49-F238E27FC236}">
                <a16:creationId xmlns:a16="http://schemas.microsoft.com/office/drawing/2014/main" id="{84104929-DD38-4888-AD6B-88AF83684753}"/>
              </a:ext>
            </a:extLst>
          </p:cNvPr>
          <p:cNvSpPr/>
          <p:nvPr/>
        </p:nvSpPr>
        <p:spPr>
          <a:xfrm>
            <a:off x="724587" y="3377292"/>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=&gt; </a:t>
            </a:r>
            <a:r>
              <a:rPr lang="vi-VN" sz="3733">
                <a:latin typeface="Times New Roman" panose="02020603050405020304" pitchFamily="18" charset="0"/>
                <a:ea typeface="Calibri" panose="020F0502020204030204" pitchFamily="34" charset="0"/>
                <a:sym typeface="Symbol" panose="05050102010706020507" pitchFamily="18" charset="2"/>
              </a:rPr>
              <a:t>OAB </a:t>
            </a:r>
            <a:r>
              <a:rPr lang="vi-VN" sz="3733">
                <a:latin typeface="Times New Roman" panose="02020603050405020304" pitchFamily="18" charset="0"/>
                <a:ea typeface="SimHei" panose="02010609060101010101" pitchFamily="49" charset="-122"/>
                <a:sym typeface="Symbol" panose="05050102010706020507" pitchFamily="18" charset="2"/>
              </a:rPr>
              <a:t>∽</a:t>
            </a:r>
            <a:r>
              <a:rPr lang="vi-VN" sz="3733">
                <a:latin typeface="Times New Roman" panose="02020603050405020304" pitchFamily="18" charset="0"/>
                <a:ea typeface="Calibri" panose="020F0502020204030204" pitchFamily="34" charset="0"/>
                <a:sym typeface="Symbol" panose="05050102010706020507" pitchFamily="18" charset="2"/>
              </a:rPr>
              <a:t> OCD (cgc)</a:t>
            </a:r>
            <a:endParaRPr lang="vi-VN" sz="3733">
              <a:latin typeface="Times New Roman" panose="02020603050405020304" pitchFamily="18" charset="0"/>
              <a:ea typeface="Calibri" panose="020F0502020204030204" pitchFamily="34" charset="0"/>
            </a:endParaRPr>
          </a:p>
        </p:txBody>
      </p:sp>
      <p:sp>
        <p:nvSpPr>
          <p:cNvPr id="24" name="Rectangle 23">
            <a:extLst>
              <a:ext uri="{FF2B5EF4-FFF2-40B4-BE49-F238E27FC236}">
                <a16:creationId xmlns:a16="http://schemas.microsoft.com/office/drawing/2014/main" id="{155A4558-2F57-4A11-B081-4830126ED60B}"/>
              </a:ext>
            </a:extLst>
          </p:cNvPr>
          <p:cNvSpPr/>
          <p:nvPr/>
        </p:nvSpPr>
        <p:spPr>
          <a:xfrm>
            <a:off x="467915" y="3970850"/>
            <a:ext cx="7440843" cy="66678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b) Vì </a:t>
            </a:r>
            <a:r>
              <a:rPr lang="vi-VN" sz="3733">
                <a:latin typeface="Times New Roman" panose="02020603050405020304" pitchFamily="18" charset="0"/>
                <a:ea typeface="Calibri" panose="020F0502020204030204" pitchFamily="34" charset="0"/>
                <a:sym typeface="Symbol" panose="05050102010706020507" pitchFamily="18" charset="2"/>
              </a:rPr>
              <a:t>OAB </a:t>
            </a:r>
            <a:r>
              <a:rPr lang="vi-VN" sz="3733">
                <a:latin typeface="Times New Roman" panose="02020603050405020304" pitchFamily="18" charset="0"/>
                <a:ea typeface="SimHei" panose="02010609060101010101" pitchFamily="49" charset="-122"/>
                <a:sym typeface="Symbol" panose="05050102010706020507" pitchFamily="18" charset="2"/>
              </a:rPr>
              <a:t>∽</a:t>
            </a:r>
            <a:r>
              <a:rPr lang="vi-VN" sz="3733">
                <a:latin typeface="Times New Roman" panose="02020603050405020304" pitchFamily="18" charset="0"/>
                <a:ea typeface="Calibri" panose="020F0502020204030204" pitchFamily="34" charset="0"/>
                <a:sym typeface="Symbol" panose="05050102010706020507" pitchFamily="18" charset="2"/>
              </a:rPr>
              <a:t> OCD (cmt)</a:t>
            </a:r>
            <a:endParaRPr lang="vi-VN" sz="3733">
              <a:latin typeface="Times New Roman" panose="02020603050405020304" pitchFamily="18"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E53CEC4-FD6A-4015-BA40-82AD63CCCFCA}"/>
                  </a:ext>
                </a:extLst>
              </p:cNvPr>
              <p:cNvSpPr/>
              <p:nvPr/>
            </p:nvSpPr>
            <p:spPr>
              <a:xfrm>
                <a:off x="500000" y="4532320"/>
                <a:ext cx="7440843" cy="1013996"/>
              </a:xfrm>
              <a:prstGeom prst="rect">
                <a:avLst/>
              </a:prstGeom>
            </p:spPr>
            <p:txBody>
              <a:bodyPr wrap="square">
                <a:spAutoFit/>
              </a:bodyPr>
              <a:lstStyle/>
              <a:p>
                <a:pPr algn="just"/>
                <a:r>
                  <a:rPr lang="vi-VN" sz="3733">
                    <a:latin typeface="Times New Roman" panose="02020603050405020304" pitchFamily="18" charset="0"/>
                    <a:ea typeface="Calibri" panose="020F0502020204030204" pitchFamily="34" charset="0"/>
                  </a:rPr>
                  <a:t>=&gt;</a:t>
                </a:r>
                <a14:m>
                  <m:oMath xmlns:m="http://schemas.openxmlformats.org/officeDocument/2006/math">
                    <m:f>
                      <m:fPr>
                        <m:ctrlPr>
                          <a:rPr lang="vi-VN" sz="3733" i="1">
                            <a:latin typeface="Cambria Math" panose="02040503050406030204" pitchFamily="18" charset="0"/>
                          </a:rPr>
                        </m:ctrlPr>
                      </m:fPr>
                      <m:num>
                        <m:r>
                          <m:rPr>
                            <m:nor/>
                          </m:rPr>
                          <a:rPr lang="vi-VN" sz="3733">
                            <a:latin typeface="Cambria Math" panose="02040503050406030204" pitchFamily="18" charset="0"/>
                          </a:rPr>
                          <m:t>OA</m:t>
                        </m:r>
                      </m:num>
                      <m:den>
                        <m:r>
                          <m:rPr>
                            <m:nor/>
                          </m:rPr>
                          <a:rPr lang="vi-VN" sz="3733">
                            <a:latin typeface="Cambria Math" panose="02040503050406030204" pitchFamily="18" charset="0"/>
                          </a:rPr>
                          <m:t>OC</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OB</m:t>
                        </m:r>
                      </m:num>
                      <m:den>
                        <m:r>
                          <m:rPr>
                            <m:nor/>
                          </m:rPr>
                          <a:rPr lang="vi-VN" sz="3733">
                            <a:latin typeface="Cambria Math" panose="02040503050406030204" pitchFamily="18" charset="0"/>
                          </a:rPr>
                          <m:t>OD</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AB</m:t>
                        </m:r>
                      </m:num>
                      <m:den>
                        <m:r>
                          <m:rPr>
                            <m:nor/>
                          </m:rPr>
                          <a:rPr lang="vi-VN" sz="3733">
                            <a:latin typeface="Cambria Math" panose="02040503050406030204" pitchFamily="18" charset="0"/>
                          </a:rPr>
                          <m:t>CD</m:t>
                        </m:r>
                      </m:den>
                    </m:f>
                    <m:r>
                      <m:rPr>
                        <m:nor/>
                      </m:rPr>
                      <a:rPr lang="vi-VN" sz="3733">
                        <a:latin typeface="Cambria Math" panose="02040503050406030204" pitchFamily="18" charset="0"/>
                      </a:rPr>
                      <m:t>=</m:t>
                    </m:r>
                    <m:f>
                      <m:fPr>
                        <m:ctrlPr>
                          <a:rPr lang="vi-VN" sz="3733" i="1">
                            <a:latin typeface="Cambria Math" panose="02040503050406030204" pitchFamily="18" charset="0"/>
                          </a:rPr>
                        </m:ctrlPr>
                      </m:fPr>
                      <m:num>
                        <m:r>
                          <m:rPr>
                            <m:nor/>
                          </m:rPr>
                          <a:rPr lang="vi-VN" sz="3733">
                            <a:latin typeface="Cambria Math" panose="02040503050406030204" pitchFamily="18" charset="0"/>
                          </a:rPr>
                          <m:t>2</m:t>
                        </m:r>
                      </m:num>
                      <m:den>
                        <m:r>
                          <m:rPr>
                            <m:nor/>
                          </m:rPr>
                          <a:rPr lang="vi-VN" sz="3733">
                            <a:latin typeface="Cambria Math" panose="02040503050406030204" pitchFamily="18" charset="0"/>
                          </a:rPr>
                          <m:t>5</m:t>
                        </m:r>
                      </m:den>
                    </m:f>
                  </m:oMath>
                </a14:m>
                <a:endParaRPr lang="vi-VN" sz="3733">
                  <a:latin typeface="Times New Roman" panose="02020603050405020304" pitchFamily="18" charset="0"/>
                  <a:ea typeface="Calibri" panose="020F0502020204030204" pitchFamily="34" charset="0"/>
                </a:endParaRPr>
              </a:p>
            </p:txBody>
          </p:sp>
        </mc:Choice>
        <mc:Fallback xmlns="">
          <p:sp>
            <p:nvSpPr>
              <p:cNvPr id="25" name="Rectangle 24">
                <a:extLst>
                  <a:ext uri="{FF2B5EF4-FFF2-40B4-BE49-F238E27FC236}">
                    <a16:creationId xmlns:a16="http://schemas.microsoft.com/office/drawing/2014/main" id="{5E53CEC4-FD6A-4015-BA40-82AD63CCCFCA}"/>
                  </a:ext>
                </a:extLst>
              </p:cNvPr>
              <p:cNvSpPr>
                <a:spLocks noRot="1" noChangeAspect="1" noMove="1" noResize="1" noEditPoints="1" noAdjustHandles="1" noChangeArrowheads="1" noChangeShapeType="1" noTextEdit="1"/>
              </p:cNvSpPr>
              <p:nvPr/>
            </p:nvSpPr>
            <p:spPr>
              <a:xfrm>
                <a:off x="500000" y="4532320"/>
                <a:ext cx="7440843" cy="1013996"/>
              </a:xfrm>
              <a:prstGeom prst="rect">
                <a:avLst/>
              </a:prstGeom>
              <a:blipFill>
                <a:blip r:embed="rId8"/>
                <a:stretch>
                  <a:fillRect l="-2621" b="-8982"/>
                </a:stretch>
              </a:blipFill>
            </p:spPr>
            <p:txBody>
              <a:bodyPr/>
              <a:lstStyle/>
              <a:p>
                <a:r>
                  <a:rPr lang="vi-VN">
                    <a:noFill/>
                  </a:rPr>
                  <a:t> </a:t>
                </a:r>
              </a:p>
            </p:txBody>
          </p:sp>
        </mc:Fallback>
      </mc:AlternateContent>
      <p:sp>
        <p:nvSpPr>
          <p:cNvPr id="26" name="Rectangle 25">
            <a:extLst>
              <a:ext uri="{FF2B5EF4-FFF2-40B4-BE49-F238E27FC236}">
                <a16:creationId xmlns:a16="http://schemas.microsoft.com/office/drawing/2014/main" id="{9F40D047-9EB6-4B63-9B3C-06D185E9FC9C}"/>
              </a:ext>
            </a:extLst>
          </p:cNvPr>
          <p:cNvSpPr/>
          <p:nvPr/>
        </p:nvSpPr>
        <p:spPr>
          <a:xfrm>
            <a:off x="355621" y="5579797"/>
            <a:ext cx="11616523" cy="12412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vi-VN" sz="3733">
                <a:solidFill>
                  <a:srgbClr val="FF0000"/>
                </a:solidFill>
                <a:latin typeface="+mj-lt"/>
                <a:ea typeface="Calibri" panose="020F0502020204030204" pitchFamily="34" charset="0"/>
              </a:rPr>
              <a:t>* Nhận xét: Tồn tại một </a:t>
            </a:r>
            <a:r>
              <a:rPr lang="vi-VN" sz="3733">
                <a:solidFill>
                  <a:srgbClr val="FF0000"/>
                </a:solidFill>
                <a:latin typeface="+mj-lt"/>
              </a:rPr>
              <a:t>thao tác “phóng to” đoạn thẳng AB thành CD sao cho CD = 2,5 AB </a:t>
            </a:r>
            <a:r>
              <a:rPr lang="vi-VN" sz="3733">
                <a:solidFill>
                  <a:srgbClr val="FF0000"/>
                </a:solidFill>
                <a:latin typeface="+mj-lt"/>
                <a:sym typeface="Wingdings" panose="05000000000000000000" pitchFamily="2" charset="2"/>
              </a:rPr>
              <a:t></a:t>
            </a:r>
            <a:r>
              <a:rPr lang="vi-VN" sz="3733">
                <a:solidFill>
                  <a:srgbClr val="FF0000"/>
                </a:solidFill>
                <a:latin typeface="+mj-lt"/>
              </a:rPr>
              <a:t> tỉ số phóng to k =2,5</a:t>
            </a:r>
            <a:endParaRPr lang="vi-VN" sz="3733">
              <a:solidFill>
                <a:srgbClr val="FF0000"/>
              </a:solidFill>
              <a:latin typeface="+mj-lt"/>
              <a:ea typeface="Calibri" panose="020F0502020204030204" pitchFamily="34" charset="0"/>
            </a:endParaRPr>
          </a:p>
        </p:txBody>
      </p:sp>
    </p:spTree>
    <p:extLst>
      <p:ext uri="{BB962C8B-B14F-4D97-AF65-F5344CB8AC3E}">
        <p14:creationId xmlns:p14="http://schemas.microsoft.com/office/powerpoint/2010/main" val="364769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750"/>
                                        <p:tgtEl>
                                          <p:spTgt spid="21"/>
                                        </p:tgtEl>
                                      </p:cBhvr>
                                    </p:animEffect>
                                    <p:anim calcmode="lin" valueType="num">
                                      <p:cBhvr>
                                        <p:cTn id="15" dur="750" fill="hold"/>
                                        <p:tgtEl>
                                          <p:spTgt spid="21"/>
                                        </p:tgtEl>
                                        <p:attrNameLst>
                                          <p:attrName>ppt_x</p:attrName>
                                        </p:attrNameLst>
                                      </p:cBhvr>
                                      <p:tavLst>
                                        <p:tav tm="0">
                                          <p:val>
                                            <p:strVal val="#ppt_x"/>
                                          </p:val>
                                        </p:tav>
                                        <p:tav tm="100000">
                                          <p:val>
                                            <p:strVal val="#ppt_x"/>
                                          </p:val>
                                        </p:tav>
                                      </p:tavLst>
                                    </p:anim>
                                    <p:anim calcmode="lin" valueType="num">
                                      <p:cBhvr>
                                        <p:cTn id="16"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750"/>
                                        <p:tgtEl>
                                          <p:spTgt spid="22"/>
                                        </p:tgtEl>
                                      </p:cBhvr>
                                    </p:animEffect>
                                    <p:anim calcmode="lin" valueType="num">
                                      <p:cBhvr>
                                        <p:cTn id="22" dur="750" fill="hold"/>
                                        <p:tgtEl>
                                          <p:spTgt spid="22"/>
                                        </p:tgtEl>
                                        <p:attrNameLst>
                                          <p:attrName>ppt_x</p:attrName>
                                        </p:attrNameLst>
                                      </p:cBhvr>
                                      <p:tavLst>
                                        <p:tav tm="0">
                                          <p:val>
                                            <p:strVal val="#ppt_x"/>
                                          </p:val>
                                        </p:tav>
                                        <p:tav tm="100000">
                                          <p:val>
                                            <p:strVal val="#ppt_x"/>
                                          </p:val>
                                        </p:tav>
                                      </p:tavLst>
                                    </p:anim>
                                    <p:anim calcmode="lin" valueType="num">
                                      <p:cBhvr>
                                        <p:cTn id="23" dur="7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anim calcmode="lin" valueType="num">
                                      <p:cBhvr>
                                        <p:cTn id="29" dur="750" fill="hold"/>
                                        <p:tgtEl>
                                          <p:spTgt spid="23"/>
                                        </p:tgtEl>
                                        <p:attrNameLst>
                                          <p:attrName>ppt_x</p:attrName>
                                        </p:attrNameLst>
                                      </p:cBhvr>
                                      <p:tavLst>
                                        <p:tav tm="0">
                                          <p:val>
                                            <p:strVal val="#ppt_x"/>
                                          </p:val>
                                        </p:tav>
                                        <p:tav tm="100000">
                                          <p:val>
                                            <p:strVal val="#ppt_x"/>
                                          </p:val>
                                        </p:tav>
                                      </p:tavLst>
                                    </p:anim>
                                    <p:anim calcmode="lin" valueType="num">
                                      <p:cBhvr>
                                        <p:cTn id="30" dur="7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750"/>
                                        <p:tgtEl>
                                          <p:spTgt spid="24"/>
                                        </p:tgtEl>
                                      </p:cBhvr>
                                    </p:animEffect>
                                    <p:anim calcmode="lin" valueType="num">
                                      <p:cBhvr>
                                        <p:cTn id="36" dur="750" fill="hold"/>
                                        <p:tgtEl>
                                          <p:spTgt spid="24"/>
                                        </p:tgtEl>
                                        <p:attrNameLst>
                                          <p:attrName>ppt_x</p:attrName>
                                        </p:attrNameLst>
                                      </p:cBhvr>
                                      <p:tavLst>
                                        <p:tav tm="0">
                                          <p:val>
                                            <p:strVal val="#ppt_x"/>
                                          </p:val>
                                        </p:tav>
                                        <p:tav tm="100000">
                                          <p:val>
                                            <p:strVal val="#ppt_x"/>
                                          </p:val>
                                        </p:tav>
                                      </p:tavLst>
                                    </p:anim>
                                    <p:anim calcmode="lin" valueType="num">
                                      <p:cBhvr>
                                        <p:cTn id="37"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750"/>
                                        <p:tgtEl>
                                          <p:spTgt spid="25"/>
                                        </p:tgtEl>
                                      </p:cBhvr>
                                    </p:animEffect>
                                    <p:anim calcmode="lin" valueType="num">
                                      <p:cBhvr>
                                        <p:cTn id="43" dur="750" fill="hold"/>
                                        <p:tgtEl>
                                          <p:spTgt spid="25"/>
                                        </p:tgtEl>
                                        <p:attrNameLst>
                                          <p:attrName>ppt_x</p:attrName>
                                        </p:attrNameLst>
                                      </p:cBhvr>
                                      <p:tavLst>
                                        <p:tav tm="0">
                                          <p:val>
                                            <p:strVal val="#ppt_x"/>
                                          </p:val>
                                        </p:tav>
                                        <p:tav tm="100000">
                                          <p:val>
                                            <p:strVal val="#ppt_x"/>
                                          </p:val>
                                        </p:tav>
                                      </p:tavLst>
                                    </p:anim>
                                    <p:anim calcmode="lin" valueType="num">
                                      <p:cBhvr>
                                        <p:cTn id="44"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750"/>
                                        <p:tgtEl>
                                          <p:spTgt spid="26"/>
                                        </p:tgtEl>
                                      </p:cBhvr>
                                    </p:animEffect>
                                    <p:anim calcmode="lin" valueType="num">
                                      <p:cBhvr>
                                        <p:cTn id="50" dur="750" fill="hold"/>
                                        <p:tgtEl>
                                          <p:spTgt spid="26"/>
                                        </p:tgtEl>
                                        <p:attrNameLst>
                                          <p:attrName>ppt_x</p:attrName>
                                        </p:attrNameLst>
                                      </p:cBhvr>
                                      <p:tavLst>
                                        <p:tav tm="0">
                                          <p:val>
                                            <p:strVal val="#ppt_x"/>
                                          </p:val>
                                        </p:tav>
                                        <p:tav tm="100000">
                                          <p:val>
                                            <p:strVal val="#ppt_x"/>
                                          </p:val>
                                        </p:tav>
                                      </p:tavLst>
                                    </p:anim>
                                    <p:anim calcmode="lin" valueType="num">
                                      <p:cBhvr>
                                        <p:cTn id="51" dur="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l="-8000" t="-4000" r="-3000" b="-7000"/>
          </a:stretch>
        </a:blip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537977-3527-403D-834E-71C85D6A5809}"/>
              </a:ext>
            </a:extLst>
          </p:cNvPr>
          <p:cNvGrpSpPr/>
          <p:nvPr/>
        </p:nvGrpSpPr>
        <p:grpSpPr>
          <a:xfrm>
            <a:off x="6907422" y="1845131"/>
            <a:ext cx="1872673" cy="2242827"/>
            <a:chOff x="5180564" y="1383848"/>
            <a:chExt cx="1404505" cy="1682120"/>
          </a:xfrm>
        </p:grpSpPr>
        <p:sp>
          <p:nvSpPr>
            <p:cNvPr id="5" name="Isosceles Triangle 4">
              <a:extLst>
                <a:ext uri="{FF2B5EF4-FFF2-40B4-BE49-F238E27FC236}">
                  <a16:creationId xmlns:a16="http://schemas.microsoft.com/office/drawing/2014/main" id="{041A0654-298D-4ECD-97C8-95FFA2DBED5F}"/>
                </a:ext>
              </a:extLst>
            </p:cNvPr>
            <p:cNvSpPr/>
            <p:nvPr/>
          </p:nvSpPr>
          <p:spPr>
            <a:xfrm rot="19894128">
              <a:off x="5358724" y="1810030"/>
              <a:ext cx="724976" cy="6249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sp>
          <p:nvSpPr>
            <p:cNvPr id="16" name="TextBox 15">
              <a:extLst>
                <a:ext uri="{FF2B5EF4-FFF2-40B4-BE49-F238E27FC236}">
                  <a16:creationId xmlns:a16="http://schemas.microsoft.com/office/drawing/2014/main" id="{7B4F9361-C429-4B74-B6FE-ED9495F5E612}"/>
                </a:ext>
              </a:extLst>
            </p:cNvPr>
            <p:cNvSpPr txBox="1"/>
            <p:nvPr/>
          </p:nvSpPr>
          <p:spPr>
            <a:xfrm>
              <a:off x="5180564" y="1383848"/>
              <a:ext cx="389744" cy="500090"/>
            </a:xfrm>
            <a:prstGeom prst="rect">
              <a:avLst/>
            </a:prstGeom>
            <a:noFill/>
          </p:spPr>
          <p:txBody>
            <a:bodyPr wrap="square" rtlCol="0">
              <a:spAutoFit/>
            </a:bodyPr>
            <a:lstStyle/>
            <a:p>
              <a:r>
                <a:rPr lang="vi-VN" sz="3733">
                  <a:latin typeface="+mj-lt"/>
                </a:rPr>
                <a:t>M</a:t>
              </a:r>
            </a:p>
          </p:txBody>
        </p:sp>
        <p:sp>
          <p:nvSpPr>
            <p:cNvPr id="17" name="TextBox 16">
              <a:extLst>
                <a:ext uri="{FF2B5EF4-FFF2-40B4-BE49-F238E27FC236}">
                  <a16:creationId xmlns:a16="http://schemas.microsoft.com/office/drawing/2014/main" id="{E1B5DF2E-F38E-4519-9FE0-0362B7AE8E71}"/>
                </a:ext>
              </a:extLst>
            </p:cNvPr>
            <p:cNvSpPr txBox="1"/>
            <p:nvPr/>
          </p:nvSpPr>
          <p:spPr>
            <a:xfrm>
              <a:off x="6195325" y="2052922"/>
              <a:ext cx="389744" cy="500090"/>
            </a:xfrm>
            <a:prstGeom prst="rect">
              <a:avLst/>
            </a:prstGeom>
            <a:noFill/>
          </p:spPr>
          <p:txBody>
            <a:bodyPr wrap="square" rtlCol="0">
              <a:spAutoFit/>
            </a:bodyPr>
            <a:lstStyle/>
            <a:p>
              <a:r>
                <a:rPr lang="vi-VN" sz="3733">
                  <a:latin typeface="+mj-lt"/>
                </a:rPr>
                <a:t>N</a:t>
              </a:r>
            </a:p>
          </p:txBody>
        </p:sp>
        <p:sp>
          <p:nvSpPr>
            <p:cNvPr id="18" name="TextBox 17">
              <a:extLst>
                <a:ext uri="{FF2B5EF4-FFF2-40B4-BE49-F238E27FC236}">
                  <a16:creationId xmlns:a16="http://schemas.microsoft.com/office/drawing/2014/main" id="{F466F054-9D12-4D41-AA53-E3B53C1CF147}"/>
                </a:ext>
              </a:extLst>
            </p:cNvPr>
            <p:cNvSpPr txBox="1"/>
            <p:nvPr/>
          </p:nvSpPr>
          <p:spPr>
            <a:xfrm>
              <a:off x="5303227" y="2565878"/>
              <a:ext cx="389744" cy="500090"/>
            </a:xfrm>
            <a:prstGeom prst="rect">
              <a:avLst/>
            </a:prstGeom>
            <a:noFill/>
          </p:spPr>
          <p:txBody>
            <a:bodyPr wrap="square" rtlCol="0">
              <a:spAutoFit/>
            </a:bodyPr>
            <a:lstStyle/>
            <a:p>
              <a:r>
                <a:rPr lang="vi-VN" sz="3733">
                  <a:latin typeface="+mj-lt"/>
                </a:rPr>
                <a:t>P</a:t>
              </a:r>
            </a:p>
          </p:txBody>
        </p:sp>
      </p:grpSp>
      <p:sp>
        <p:nvSpPr>
          <p:cNvPr id="2" name="Rectangle 1">
            <a:extLst>
              <a:ext uri="{FF2B5EF4-FFF2-40B4-BE49-F238E27FC236}">
                <a16:creationId xmlns:a16="http://schemas.microsoft.com/office/drawing/2014/main" id="{28011686-4A33-4216-86A5-2C861E2441B7}"/>
              </a:ext>
            </a:extLst>
          </p:cNvPr>
          <p:cNvSpPr/>
          <p:nvPr/>
        </p:nvSpPr>
        <p:spPr>
          <a:xfrm>
            <a:off x="941626" y="927879"/>
            <a:ext cx="5214340" cy="5582810"/>
          </a:xfrm>
          <a:prstGeom prst="rect">
            <a:avLst/>
          </a:prstGeom>
        </p:spPr>
        <p:txBody>
          <a:bodyPr wrap="square">
            <a:spAutoFit/>
          </a:bodyPr>
          <a:lstStyle/>
          <a:p>
            <a:pPr algn="just">
              <a:lnSpc>
                <a:spcPct val="107000"/>
              </a:lnSpc>
              <a:spcAft>
                <a:spcPts val="1067"/>
              </a:spcAft>
            </a:pPr>
            <a:r>
              <a:rPr lang="vi-VN" sz="3733">
                <a:latin typeface="+mj-lt"/>
              </a:rPr>
              <a:t>Cho tam giác đều MNP và một điểm O nằm ngoài tam giác MNP. Trên OM, ON, OP lần lượt các điểm M’,N’,P’ sao cho OM’=3OM, ON’=3ON, OP’=3OP. Chứng minh tam giác MNP đồng dạng với tam giác M’N’P’</a:t>
            </a:r>
            <a:endParaRPr lang="vi-VN" sz="3733">
              <a:latin typeface="+mj-lt"/>
              <a:ea typeface="Calibri" panose="020F0502020204030204" pitchFamily="34" charset="0"/>
            </a:endParaRPr>
          </a:p>
        </p:txBody>
      </p:sp>
      <p:sp>
        <p:nvSpPr>
          <p:cNvPr id="4" name="Parallelogram 3">
            <a:extLst>
              <a:ext uri="{FF2B5EF4-FFF2-40B4-BE49-F238E27FC236}">
                <a16:creationId xmlns:a16="http://schemas.microsoft.com/office/drawing/2014/main" id="{AE68DE6B-AF67-484C-86AB-C0424CDDC944}"/>
              </a:ext>
            </a:extLst>
          </p:cNvPr>
          <p:cNvSpPr/>
          <p:nvPr/>
        </p:nvSpPr>
        <p:spPr>
          <a:xfrm>
            <a:off x="1018415" y="162023"/>
            <a:ext cx="2641600" cy="551656"/>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33" b="1">
                <a:solidFill>
                  <a:srgbClr val="FFFF00"/>
                </a:solidFill>
                <a:latin typeface="Times New Roman" panose="02020603050405020304" pitchFamily="18" charset="0"/>
                <a:cs typeface="Times New Roman" panose="02020603050405020304" pitchFamily="18" charset="0"/>
              </a:rPr>
              <a:t>VÍ DỤ 2</a:t>
            </a:r>
            <a:endParaRPr lang="vi-VN" sz="3733" b="1">
              <a:solidFill>
                <a:srgbClr val="FFFF00"/>
              </a:solidFill>
              <a:latin typeface="Times New Roman" panose="020206030504050203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B4BC7C85-C586-48AF-B216-03E08A9684B3}"/>
              </a:ext>
            </a:extLst>
          </p:cNvPr>
          <p:cNvSpPr/>
          <p:nvPr/>
        </p:nvSpPr>
        <p:spPr>
          <a:xfrm rot="19894128">
            <a:off x="8622825" y="544439"/>
            <a:ext cx="2846169" cy="24535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vi-VN" sz="2489"/>
          </a:p>
        </p:txBody>
      </p:sp>
      <p:cxnSp>
        <p:nvCxnSpPr>
          <p:cNvPr id="9" name="Straight Connector 8">
            <a:extLst>
              <a:ext uri="{FF2B5EF4-FFF2-40B4-BE49-F238E27FC236}">
                <a16:creationId xmlns:a16="http://schemas.microsoft.com/office/drawing/2014/main" id="{6B7299EE-A5AA-43C7-B9FC-C4B4329C3429}"/>
              </a:ext>
            </a:extLst>
          </p:cNvPr>
          <p:cNvCxnSpPr>
            <a:cxnSpLocks/>
            <a:stCxn id="7" idx="2"/>
          </p:cNvCxnSpPr>
          <p:nvPr/>
        </p:nvCxnSpPr>
        <p:spPr>
          <a:xfrm flipH="1" flipV="1">
            <a:off x="6450649" y="3368807"/>
            <a:ext cx="2927897" cy="1588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F06C62E-8AC4-4397-96F0-538BA97CDC00}"/>
              </a:ext>
            </a:extLst>
          </p:cNvPr>
          <p:cNvCxnSpPr>
            <a:cxnSpLocks/>
          </p:cNvCxnSpPr>
          <p:nvPr/>
        </p:nvCxnSpPr>
        <p:spPr>
          <a:xfrm flipV="1">
            <a:off x="6415789" y="2152554"/>
            <a:ext cx="5450776" cy="120012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3F4479D-C4E4-464E-ABAD-D10E1C9C1660}"/>
              </a:ext>
            </a:extLst>
          </p:cNvPr>
          <p:cNvCxnSpPr>
            <a:endCxn id="7" idx="0"/>
          </p:cNvCxnSpPr>
          <p:nvPr/>
        </p:nvCxnSpPr>
        <p:spPr>
          <a:xfrm flipV="1">
            <a:off x="6430658" y="692404"/>
            <a:ext cx="3031165" cy="266027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41FF0E4-3D8E-4DC1-8706-DF105687366D}"/>
              </a:ext>
            </a:extLst>
          </p:cNvPr>
          <p:cNvSpPr txBox="1"/>
          <p:nvPr/>
        </p:nvSpPr>
        <p:spPr>
          <a:xfrm>
            <a:off x="6188784" y="2973663"/>
            <a:ext cx="650629" cy="1241237"/>
          </a:xfrm>
          <a:prstGeom prst="rect">
            <a:avLst/>
          </a:prstGeom>
          <a:noFill/>
        </p:spPr>
        <p:txBody>
          <a:bodyPr wrap="square" rtlCol="0">
            <a:spAutoFit/>
          </a:bodyPr>
          <a:lstStyle/>
          <a:p>
            <a:r>
              <a:rPr lang="vi-VN" sz="3733">
                <a:latin typeface="+mj-lt"/>
                <a:sym typeface="Symbol" panose="05050102010706020507" pitchFamily="18" charset="2"/>
              </a:rPr>
              <a:t></a:t>
            </a:r>
            <a:endParaRPr lang="vi-VN" sz="3733">
              <a:latin typeface="+mj-lt"/>
            </a:endParaRPr>
          </a:p>
          <a:p>
            <a:r>
              <a:rPr lang="vi-VN" sz="3733">
                <a:latin typeface="+mj-lt"/>
              </a:rPr>
              <a:t>O</a:t>
            </a:r>
          </a:p>
        </p:txBody>
      </p:sp>
      <p:sp>
        <p:nvSpPr>
          <p:cNvPr id="21" name="TextBox 20">
            <a:extLst>
              <a:ext uri="{FF2B5EF4-FFF2-40B4-BE49-F238E27FC236}">
                <a16:creationId xmlns:a16="http://schemas.microsoft.com/office/drawing/2014/main" id="{D1B28A8B-60B7-40EA-A7F0-1BD59F71576E}"/>
              </a:ext>
            </a:extLst>
          </p:cNvPr>
          <p:cNvSpPr txBox="1"/>
          <p:nvPr/>
        </p:nvSpPr>
        <p:spPr>
          <a:xfrm>
            <a:off x="9266522" y="327105"/>
            <a:ext cx="1602201" cy="666786"/>
          </a:xfrm>
          <a:prstGeom prst="rect">
            <a:avLst/>
          </a:prstGeom>
          <a:noFill/>
        </p:spPr>
        <p:txBody>
          <a:bodyPr wrap="square" rtlCol="0">
            <a:spAutoFit/>
          </a:bodyPr>
          <a:lstStyle/>
          <a:p>
            <a:r>
              <a:rPr lang="vi-VN" sz="3733">
                <a:latin typeface="+mj-lt"/>
                <a:sym typeface="Symbol" panose="05050102010706020507" pitchFamily="18" charset="2"/>
              </a:rPr>
              <a:t></a:t>
            </a:r>
            <a:r>
              <a:rPr lang="vi-VN" sz="3733">
                <a:latin typeface="+mj-lt"/>
              </a:rPr>
              <a:t>M’</a:t>
            </a:r>
          </a:p>
        </p:txBody>
      </p:sp>
      <p:sp>
        <p:nvSpPr>
          <p:cNvPr id="22" name="TextBox 21">
            <a:extLst>
              <a:ext uri="{FF2B5EF4-FFF2-40B4-BE49-F238E27FC236}">
                <a16:creationId xmlns:a16="http://schemas.microsoft.com/office/drawing/2014/main" id="{F3638DDB-C885-4706-BAF7-EEA4CD2F892B}"/>
              </a:ext>
            </a:extLst>
          </p:cNvPr>
          <p:cNvSpPr txBox="1"/>
          <p:nvPr/>
        </p:nvSpPr>
        <p:spPr>
          <a:xfrm>
            <a:off x="11645449" y="1784200"/>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3" name="TextBox 22">
            <a:extLst>
              <a:ext uri="{FF2B5EF4-FFF2-40B4-BE49-F238E27FC236}">
                <a16:creationId xmlns:a16="http://schemas.microsoft.com/office/drawing/2014/main" id="{A4571167-826F-42E7-B594-120D4E7B8AF2}"/>
              </a:ext>
            </a:extLst>
          </p:cNvPr>
          <p:cNvSpPr txBox="1"/>
          <p:nvPr/>
        </p:nvSpPr>
        <p:spPr>
          <a:xfrm>
            <a:off x="11467029" y="2245116"/>
            <a:ext cx="918263" cy="666786"/>
          </a:xfrm>
          <a:prstGeom prst="rect">
            <a:avLst/>
          </a:prstGeom>
          <a:noFill/>
        </p:spPr>
        <p:txBody>
          <a:bodyPr wrap="square" rtlCol="0">
            <a:spAutoFit/>
          </a:bodyPr>
          <a:lstStyle/>
          <a:p>
            <a:r>
              <a:rPr lang="vi-VN" sz="3733">
                <a:latin typeface="+mj-lt"/>
                <a:sym typeface="Symbol" panose="05050102010706020507" pitchFamily="18" charset="2"/>
              </a:rPr>
              <a:t>N’</a:t>
            </a:r>
          </a:p>
        </p:txBody>
      </p:sp>
      <p:sp>
        <p:nvSpPr>
          <p:cNvPr id="24" name="TextBox 23">
            <a:extLst>
              <a:ext uri="{FF2B5EF4-FFF2-40B4-BE49-F238E27FC236}">
                <a16:creationId xmlns:a16="http://schemas.microsoft.com/office/drawing/2014/main" id="{E8D2D19E-A89A-4470-8322-96CB85F6F359}"/>
              </a:ext>
            </a:extLst>
          </p:cNvPr>
          <p:cNvSpPr txBox="1"/>
          <p:nvPr/>
        </p:nvSpPr>
        <p:spPr>
          <a:xfrm>
            <a:off x="9162445" y="3152083"/>
            <a:ext cx="442476" cy="666786"/>
          </a:xfrm>
          <a:prstGeom prst="rect">
            <a:avLst/>
          </a:prstGeom>
          <a:noFill/>
        </p:spPr>
        <p:txBody>
          <a:bodyPr wrap="square" rtlCol="0">
            <a:spAutoFit/>
          </a:bodyPr>
          <a:lstStyle/>
          <a:p>
            <a:r>
              <a:rPr lang="vi-VN" sz="3733">
                <a:latin typeface="+mj-lt"/>
                <a:sym typeface="Symbol" panose="05050102010706020507" pitchFamily="18" charset="2"/>
              </a:rPr>
              <a:t></a:t>
            </a:r>
          </a:p>
        </p:txBody>
      </p:sp>
      <p:sp>
        <p:nvSpPr>
          <p:cNvPr id="25" name="TextBox 24">
            <a:extLst>
              <a:ext uri="{FF2B5EF4-FFF2-40B4-BE49-F238E27FC236}">
                <a16:creationId xmlns:a16="http://schemas.microsoft.com/office/drawing/2014/main" id="{25C93D35-607F-4D94-8A89-E5DFF2C62556}"/>
              </a:ext>
            </a:extLst>
          </p:cNvPr>
          <p:cNvSpPr txBox="1"/>
          <p:nvPr/>
        </p:nvSpPr>
        <p:spPr>
          <a:xfrm>
            <a:off x="9132705" y="3553527"/>
            <a:ext cx="918263" cy="666786"/>
          </a:xfrm>
          <a:prstGeom prst="rect">
            <a:avLst/>
          </a:prstGeom>
          <a:noFill/>
        </p:spPr>
        <p:txBody>
          <a:bodyPr wrap="square" rtlCol="0">
            <a:spAutoFit/>
          </a:bodyPr>
          <a:lstStyle/>
          <a:p>
            <a:r>
              <a:rPr lang="vi-VN" sz="3733">
                <a:latin typeface="+mj-lt"/>
                <a:sym typeface="Symbol" panose="05050102010706020507" pitchFamily="18" charset="2"/>
              </a:rPr>
              <a:t>P’</a:t>
            </a:r>
          </a:p>
        </p:txBody>
      </p:sp>
    </p:spTree>
    <p:extLst>
      <p:ext uri="{BB962C8B-B14F-4D97-AF65-F5344CB8AC3E}">
        <p14:creationId xmlns:p14="http://schemas.microsoft.com/office/powerpoint/2010/main" val="62220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5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ircle(in)">
                                      <p:cBhvr>
                                        <p:cTn id="30" dur="500"/>
                                        <p:tgtEl>
                                          <p:spTgt spid="2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in)">
                                      <p:cBhvr>
                                        <p:cTn id="33" dur="500"/>
                                        <p:tgtEl>
                                          <p:spTgt spid="2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500"/>
                                        <p:tgtEl>
                                          <p:spTgt spid="2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circle(i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circle(i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p:bldP spid="21" grpId="0"/>
      <p:bldP spid="22" grpId="0"/>
      <p:bldP spid="23" grpId="0"/>
      <p:bldP spid="24" grpId="0"/>
      <p:bldP spid="25" grpId="0"/>
    </p:bldLst>
  </p:timing>
</p:sld>
</file>

<file path=ppt/theme/theme1.xml><?xml version="1.0" encoding="utf-8"?>
<a:theme xmlns:a="http://schemas.openxmlformats.org/drawingml/2006/main" name="Notebook Lesson by Slidesgo">
  <a:themeElements>
    <a:clrScheme name="Simple Light">
      <a:dk1>
        <a:srgbClr val="595959"/>
      </a:dk1>
      <a:lt1>
        <a:srgbClr val="F18632"/>
      </a:lt1>
      <a:dk2>
        <a:srgbClr val="595959"/>
      </a:dk2>
      <a:lt2>
        <a:srgbClr val="AF8CD6"/>
      </a:lt2>
      <a:accent1>
        <a:srgbClr val="F18632"/>
      </a:accent1>
      <a:accent2>
        <a:srgbClr val="41B45D"/>
      </a:accent2>
      <a:accent3>
        <a:srgbClr val="F18632"/>
      </a:accent3>
      <a:accent4>
        <a:srgbClr val="77DF70"/>
      </a:accent4>
      <a:accent5>
        <a:srgbClr val="84649E"/>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2043</TotalTime>
  <Words>2899</Words>
  <Application>Microsoft Office PowerPoint</Application>
  <PresentationFormat>Widescreen</PresentationFormat>
  <Paragraphs>340</Paragraphs>
  <Slides>43</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5" baseType="lpstr">
      <vt:lpstr>Cambria Math</vt:lpstr>
      <vt:lpstr>Concert One</vt:lpstr>
      <vt:lpstr>Roboto Mono Medium</vt:lpstr>
      <vt:lpstr>.VnTime</vt:lpstr>
      <vt:lpstr>#9Slide03 IcielNovecento sans E</vt:lpstr>
      <vt:lpstr>Arial</vt:lpstr>
      <vt:lpstr>Symbol</vt:lpstr>
      <vt:lpstr>Times New Roman</vt:lpstr>
      <vt:lpstr>Coming Soon</vt:lpstr>
      <vt:lpstr>Calibri</vt:lpstr>
      <vt:lpstr>Notebook Lesson by Slidesgo</vt:lpstr>
      <vt:lpstr>Equation</vt:lpstr>
      <vt:lpstr>§9. HÌNH ĐỒNG DẠNG</vt:lpstr>
      <vt:lpstr>Mục lục!</vt:lpstr>
      <vt:lpstr>01</vt:lpstr>
      <vt:lpstr>Khởi động</vt:lpstr>
      <vt:lpstr>Đố bạn ?</vt:lpstr>
      <vt:lpstr>I. Hình đồng dạng phối cảnh  (hình vị tự)</vt:lpstr>
      <vt:lpstr>PowerPoint Presentation</vt:lpstr>
      <vt:lpstr>PowerPoint Presentation</vt:lpstr>
      <vt:lpstr>PowerPoint Presentation</vt:lpstr>
      <vt:lpstr>PowerPoint Presentation</vt:lpstr>
      <vt:lpstr>Kết luận:</vt:lpstr>
      <vt:lpstr>PowerPoint Presentation</vt:lpstr>
      <vt:lpstr>Kết luận:</vt:lpstr>
      <vt:lpstr>PowerPoint Presentation</vt:lpstr>
      <vt:lpstr>PowerPoint Presentation</vt:lpstr>
      <vt:lpstr>II. Hình đồng dạng</vt:lpstr>
      <vt:lpstr>PowerPoint Presentation</vt:lpstr>
      <vt:lpstr>Quan sát các hình dưới đây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HÌNH ĐỒNG DẠNG</dc:title>
  <dc:creator>ASUS</dc:creator>
  <cp:lastModifiedBy>CHU THU</cp:lastModifiedBy>
  <cp:revision>65</cp:revision>
  <dcterms:modified xsi:type="dcterms:W3CDTF">2024-07-31T05:51:09Z</dcterms:modified>
</cp:coreProperties>
</file>