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pn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2.jpg" ContentType="image/jpeg"/>
  <Override PartName="/ppt/media/image5.jpg" ContentType="image/jpeg"/>
  <Override PartName="/ppt/media/image8.jpg" ContentType="image/jpeg"/>
  <Override PartName="/ppt/media/image15.jpg" ContentType="image/jpeg"/>
  <Override PartName="/ppt/media/image23.jpg" ContentType="image/jpeg"/>
  <Override PartName="/ppt/media/image24.jpg" ContentType="image/jpeg"/>
  <Override PartName="/ppt/media/image25.jpg" ContentType="image/jpeg"/>
  <Override PartName="/ppt/media/image30.jpg" ContentType="image/jpeg"/>
  <Override PartName="/ppt/media/image31.jpg"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59"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7" r:id="rId18"/>
    <p:sldId id="278" r:id="rId19"/>
    <p:sldId id="279" r:id="rId20"/>
    <p:sldId id="280" r:id="rId21"/>
    <p:sldId id="281" r:id="rId22"/>
    <p:sldId id="274" r:id="rId23"/>
    <p:sldId id="282" r:id="rId24"/>
    <p:sldId id="283" r:id="rId25"/>
    <p:sldId id="284" r:id="rId26"/>
    <p:sldId id="285" r:id="rId27"/>
    <p:sldId id="286" r:id="rId28"/>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49800"/>
    <a:srgbClr val="88B900"/>
    <a:srgbClr val="F66B79"/>
    <a:srgbClr val="17A6C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242" autoAdjust="0"/>
    <p:restoredTop sz="94660"/>
  </p:normalViewPr>
  <p:slideViewPr>
    <p:cSldViewPr snapToGrid="0">
      <p:cViewPr varScale="1">
        <p:scale>
          <a:sx n="86" d="100"/>
          <a:sy n="86" d="100"/>
        </p:scale>
        <p:origin x="720"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BD57C-047C-4982-B62F-F56890AA4B8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33DFB8A0-882D-435E-9413-B71E0C660C8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15F89988-550E-4183-80AE-A26B8B235815}"/>
              </a:ext>
            </a:extLst>
          </p:cNvPr>
          <p:cNvSpPr>
            <a:spLocks noGrp="1"/>
          </p:cNvSpPr>
          <p:nvPr>
            <p:ph type="dt" sz="half" idx="10"/>
          </p:nvPr>
        </p:nvSpPr>
        <p:spPr/>
        <p:txBody>
          <a:bodyPr/>
          <a:lstStyle/>
          <a:p>
            <a:fld id="{F47CBF7E-C41A-42AC-9C20-FDBD5F1419A5}" type="datetimeFigureOut">
              <a:rPr lang="vi-VN" smtClean="0"/>
              <a:t>31/07/2024</a:t>
            </a:fld>
            <a:endParaRPr lang="vi-VN"/>
          </a:p>
        </p:txBody>
      </p:sp>
      <p:sp>
        <p:nvSpPr>
          <p:cNvPr id="5" name="Footer Placeholder 4">
            <a:extLst>
              <a:ext uri="{FF2B5EF4-FFF2-40B4-BE49-F238E27FC236}">
                <a16:creationId xmlns:a16="http://schemas.microsoft.com/office/drawing/2014/main" id="{DAD5259C-3C6B-4330-8D46-4032EC133752}"/>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78C00DBF-ABB2-48A8-92A9-E164C34351B2}"/>
              </a:ext>
            </a:extLst>
          </p:cNvPr>
          <p:cNvSpPr>
            <a:spLocks noGrp="1"/>
          </p:cNvSpPr>
          <p:nvPr>
            <p:ph type="sldNum" sz="quarter" idx="12"/>
          </p:nvPr>
        </p:nvSpPr>
        <p:spPr/>
        <p:txBody>
          <a:bodyPr/>
          <a:lstStyle/>
          <a:p>
            <a:fld id="{9C734274-35C0-46DB-A36F-B53811275D77}" type="slidenum">
              <a:rPr lang="vi-VN" smtClean="0"/>
              <a:t>‹#›</a:t>
            </a:fld>
            <a:endParaRPr lang="vi-VN"/>
          </a:p>
        </p:txBody>
      </p:sp>
    </p:spTree>
    <p:extLst>
      <p:ext uri="{BB962C8B-B14F-4D97-AF65-F5344CB8AC3E}">
        <p14:creationId xmlns:p14="http://schemas.microsoft.com/office/powerpoint/2010/main" val="8056842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D3C8D-6FC9-49BF-ADA5-C3EEFC14EEAC}"/>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9A464F50-00B0-48E0-A84F-AC67E8A9D62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B63B366A-2EE7-42AE-8630-6A2B774E2288}"/>
              </a:ext>
            </a:extLst>
          </p:cNvPr>
          <p:cNvSpPr>
            <a:spLocks noGrp="1"/>
          </p:cNvSpPr>
          <p:nvPr>
            <p:ph type="dt" sz="half" idx="10"/>
          </p:nvPr>
        </p:nvSpPr>
        <p:spPr/>
        <p:txBody>
          <a:bodyPr/>
          <a:lstStyle/>
          <a:p>
            <a:fld id="{F47CBF7E-C41A-42AC-9C20-FDBD5F1419A5}" type="datetimeFigureOut">
              <a:rPr lang="vi-VN" smtClean="0"/>
              <a:t>31/07/2024</a:t>
            </a:fld>
            <a:endParaRPr lang="vi-VN"/>
          </a:p>
        </p:txBody>
      </p:sp>
      <p:sp>
        <p:nvSpPr>
          <p:cNvPr id="5" name="Footer Placeholder 4">
            <a:extLst>
              <a:ext uri="{FF2B5EF4-FFF2-40B4-BE49-F238E27FC236}">
                <a16:creationId xmlns:a16="http://schemas.microsoft.com/office/drawing/2014/main" id="{D4788E94-9D26-4AEE-9C07-9E0836945FE1}"/>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B30E28A6-9B02-4B8A-958F-55B44093BB5E}"/>
              </a:ext>
            </a:extLst>
          </p:cNvPr>
          <p:cNvSpPr>
            <a:spLocks noGrp="1"/>
          </p:cNvSpPr>
          <p:nvPr>
            <p:ph type="sldNum" sz="quarter" idx="12"/>
          </p:nvPr>
        </p:nvSpPr>
        <p:spPr/>
        <p:txBody>
          <a:bodyPr/>
          <a:lstStyle/>
          <a:p>
            <a:fld id="{9C734274-35C0-46DB-A36F-B53811275D77}" type="slidenum">
              <a:rPr lang="vi-VN" smtClean="0"/>
              <a:t>‹#›</a:t>
            </a:fld>
            <a:endParaRPr lang="vi-VN"/>
          </a:p>
        </p:txBody>
      </p:sp>
    </p:spTree>
    <p:extLst>
      <p:ext uri="{BB962C8B-B14F-4D97-AF65-F5344CB8AC3E}">
        <p14:creationId xmlns:p14="http://schemas.microsoft.com/office/powerpoint/2010/main" val="506378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4EB6260-7663-43CA-8958-1669A1CB928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2B489137-159D-4D96-AE21-4A1E993F63F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1130FC72-0DF5-4960-A5A4-A7C2772166C1}"/>
              </a:ext>
            </a:extLst>
          </p:cNvPr>
          <p:cNvSpPr>
            <a:spLocks noGrp="1"/>
          </p:cNvSpPr>
          <p:nvPr>
            <p:ph type="dt" sz="half" idx="10"/>
          </p:nvPr>
        </p:nvSpPr>
        <p:spPr/>
        <p:txBody>
          <a:bodyPr/>
          <a:lstStyle/>
          <a:p>
            <a:fld id="{F47CBF7E-C41A-42AC-9C20-FDBD5F1419A5}" type="datetimeFigureOut">
              <a:rPr lang="vi-VN" smtClean="0"/>
              <a:t>31/07/2024</a:t>
            </a:fld>
            <a:endParaRPr lang="vi-VN"/>
          </a:p>
        </p:txBody>
      </p:sp>
      <p:sp>
        <p:nvSpPr>
          <p:cNvPr id="5" name="Footer Placeholder 4">
            <a:extLst>
              <a:ext uri="{FF2B5EF4-FFF2-40B4-BE49-F238E27FC236}">
                <a16:creationId xmlns:a16="http://schemas.microsoft.com/office/drawing/2014/main" id="{FCCDB04E-6F9C-4674-8FB2-25649153FF1F}"/>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0861651C-D058-40D6-B0D8-6082A98D4E2F}"/>
              </a:ext>
            </a:extLst>
          </p:cNvPr>
          <p:cNvSpPr>
            <a:spLocks noGrp="1"/>
          </p:cNvSpPr>
          <p:nvPr>
            <p:ph type="sldNum" sz="quarter" idx="12"/>
          </p:nvPr>
        </p:nvSpPr>
        <p:spPr/>
        <p:txBody>
          <a:bodyPr/>
          <a:lstStyle/>
          <a:p>
            <a:fld id="{9C734274-35C0-46DB-A36F-B53811275D77}" type="slidenum">
              <a:rPr lang="vi-VN" smtClean="0"/>
              <a:t>‹#›</a:t>
            </a:fld>
            <a:endParaRPr lang="vi-VN"/>
          </a:p>
        </p:txBody>
      </p:sp>
    </p:spTree>
    <p:extLst>
      <p:ext uri="{BB962C8B-B14F-4D97-AF65-F5344CB8AC3E}">
        <p14:creationId xmlns:p14="http://schemas.microsoft.com/office/powerpoint/2010/main" val="2344276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5E480-15CB-4F4E-AB67-BA4C1DF478EE}"/>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A689D089-DB15-47E6-935B-3B06415DFFB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EA9C5D0E-0167-43D9-8E51-F9203DE452A8}"/>
              </a:ext>
            </a:extLst>
          </p:cNvPr>
          <p:cNvSpPr>
            <a:spLocks noGrp="1"/>
          </p:cNvSpPr>
          <p:nvPr>
            <p:ph type="dt" sz="half" idx="10"/>
          </p:nvPr>
        </p:nvSpPr>
        <p:spPr/>
        <p:txBody>
          <a:bodyPr/>
          <a:lstStyle/>
          <a:p>
            <a:fld id="{F47CBF7E-C41A-42AC-9C20-FDBD5F1419A5}" type="datetimeFigureOut">
              <a:rPr lang="vi-VN" smtClean="0"/>
              <a:t>31/07/2024</a:t>
            </a:fld>
            <a:endParaRPr lang="vi-VN"/>
          </a:p>
        </p:txBody>
      </p:sp>
      <p:sp>
        <p:nvSpPr>
          <p:cNvPr id="5" name="Footer Placeholder 4">
            <a:extLst>
              <a:ext uri="{FF2B5EF4-FFF2-40B4-BE49-F238E27FC236}">
                <a16:creationId xmlns:a16="http://schemas.microsoft.com/office/drawing/2014/main" id="{3604623B-5516-4F35-A041-038F4DC1A430}"/>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2BFB9489-DDF2-4C68-BDDE-CEFB7818236A}"/>
              </a:ext>
            </a:extLst>
          </p:cNvPr>
          <p:cNvSpPr>
            <a:spLocks noGrp="1"/>
          </p:cNvSpPr>
          <p:nvPr>
            <p:ph type="sldNum" sz="quarter" idx="12"/>
          </p:nvPr>
        </p:nvSpPr>
        <p:spPr/>
        <p:txBody>
          <a:bodyPr/>
          <a:lstStyle/>
          <a:p>
            <a:fld id="{9C734274-35C0-46DB-A36F-B53811275D77}" type="slidenum">
              <a:rPr lang="vi-VN" smtClean="0"/>
              <a:t>‹#›</a:t>
            </a:fld>
            <a:endParaRPr lang="vi-VN"/>
          </a:p>
        </p:txBody>
      </p:sp>
    </p:spTree>
    <p:extLst>
      <p:ext uri="{BB962C8B-B14F-4D97-AF65-F5344CB8AC3E}">
        <p14:creationId xmlns:p14="http://schemas.microsoft.com/office/powerpoint/2010/main" val="1543211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D489D-BEF6-449B-897F-ADDA09CEEFD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914D95BB-536E-4EDA-9EB7-3307E7CD79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A5CA820-6DBA-4271-A36D-1067A110F5A2}"/>
              </a:ext>
            </a:extLst>
          </p:cNvPr>
          <p:cNvSpPr>
            <a:spLocks noGrp="1"/>
          </p:cNvSpPr>
          <p:nvPr>
            <p:ph type="dt" sz="half" idx="10"/>
          </p:nvPr>
        </p:nvSpPr>
        <p:spPr/>
        <p:txBody>
          <a:bodyPr/>
          <a:lstStyle/>
          <a:p>
            <a:fld id="{F47CBF7E-C41A-42AC-9C20-FDBD5F1419A5}" type="datetimeFigureOut">
              <a:rPr lang="vi-VN" smtClean="0"/>
              <a:t>31/07/2024</a:t>
            </a:fld>
            <a:endParaRPr lang="vi-VN"/>
          </a:p>
        </p:txBody>
      </p:sp>
      <p:sp>
        <p:nvSpPr>
          <p:cNvPr id="5" name="Footer Placeholder 4">
            <a:extLst>
              <a:ext uri="{FF2B5EF4-FFF2-40B4-BE49-F238E27FC236}">
                <a16:creationId xmlns:a16="http://schemas.microsoft.com/office/drawing/2014/main" id="{318C7233-6219-4B4B-9279-C9640D70E450}"/>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B092924E-E63B-4101-860B-30821BF378FF}"/>
              </a:ext>
            </a:extLst>
          </p:cNvPr>
          <p:cNvSpPr>
            <a:spLocks noGrp="1"/>
          </p:cNvSpPr>
          <p:nvPr>
            <p:ph type="sldNum" sz="quarter" idx="12"/>
          </p:nvPr>
        </p:nvSpPr>
        <p:spPr/>
        <p:txBody>
          <a:bodyPr/>
          <a:lstStyle/>
          <a:p>
            <a:fld id="{9C734274-35C0-46DB-A36F-B53811275D77}" type="slidenum">
              <a:rPr lang="vi-VN" smtClean="0"/>
              <a:t>‹#›</a:t>
            </a:fld>
            <a:endParaRPr lang="vi-VN"/>
          </a:p>
        </p:txBody>
      </p:sp>
    </p:spTree>
    <p:extLst>
      <p:ext uri="{BB962C8B-B14F-4D97-AF65-F5344CB8AC3E}">
        <p14:creationId xmlns:p14="http://schemas.microsoft.com/office/powerpoint/2010/main" val="1685526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11A05-DC66-44C4-8EDB-31233C8C2D65}"/>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AB120014-2E39-4A7E-AAC6-6285D3EAA90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B102CF6A-C9A5-4194-BDBD-62E5AFE7388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C752C6BF-51BA-485F-A40A-34D4F45D2A99}"/>
              </a:ext>
            </a:extLst>
          </p:cNvPr>
          <p:cNvSpPr>
            <a:spLocks noGrp="1"/>
          </p:cNvSpPr>
          <p:nvPr>
            <p:ph type="dt" sz="half" idx="10"/>
          </p:nvPr>
        </p:nvSpPr>
        <p:spPr/>
        <p:txBody>
          <a:bodyPr/>
          <a:lstStyle/>
          <a:p>
            <a:fld id="{F47CBF7E-C41A-42AC-9C20-FDBD5F1419A5}" type="datetimeFigureOut">
              <a:rPr lang="vi-VN" smtClean="0"/>
              <a:t>31/07/2024</a:t>
            </a:fld>
            <a:endParaRPr lang="vi-VN"/>
          </a:p>
        </p:txBody>
      </p:sp>
      <p:sp>
        <p:nvSpPr>
          <p:cNvPr id="6" name="Footer Placeholder 5">
            <a:extLst>
              <a:ext uri="{FF2B5EF4-FFF2-40B4-BE49-F238E27FC236}">
                <a16:creationId xmlns:a16="http://schemas.microsoft.com/office/drawing/2014/main" id="{F988DC89-8F72-4A74-AC2E-740095927A29}"/>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045D970D-2C0A-4925-B038-167CCF565AE4}"/>
              </a:ext>
            </a:extLst>
          </p:cNvPr>
          <p:cNvSpPr>
            <a:spLocks noGrp="1"/>
          </p:cNvSpPr>
          <p:nvPr>
            <p:ph type="sldNum" sz="quarter" idx="12"/>
          </p:nvPr>
        </p:nvSpPr>
        <p:spPr/>
        <p:txBody>
          <a:bodyPr/>
          <a:lstStyle/>
          <a:p>
            <a:fld id="{9C734274-35C0-46DB-A36F-B53811275D77}" type="slidenum">
              <a:rPr lang="vi-VN" smtClean="0"/>
              <a:t>‹#›</a:t>
            </a:fld>
            <a:endParaRPr lang="vi-VN"/>
          </a:p>
        </p:txBody>
      </p:sp>
    </p:spTree>
    <p:extLst>
      <p:ext uri="{BB962C8B-B14F-4D97-AF65-F5344CB8AC3E}">
        <p14:creationId xmlns:p14="http://schemas.microsoft.com/office/powerpoint/2010/main" val="3437195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82340-2C4B-489E-B947-35071F3759F6}"/>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AF20AF64-6BAD-4409-9941-CEA61F9F97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1952BE4-5AC2-4D05-99B9-83FCE1E0EEC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0C360C89-57F0-4BA2-9565-5E2E58B6C6C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6C01239-19D7-4D87-B5B6-CB2B8819083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FDAE7C24-34EB-4B5C-ABA1-47FD74C960FE}"/>
              </a:ext>
            </a:extLst>
          </p:cNvPr>
          <p:cNvSpPr>
            <a:spLocks noGrp="1"/>
          </p:cNvSpPr>
          <p:nvPr>
            <p:ph type="dt" sz="half" idx="10"/>
          </p:nvPr>
        </p:nvSpPr>
        <p:spPr/>
        <p:txBody>
          <a:bodyPr/>
          <a:lstStyle/>
          <a:p>
            <a:fld id="{F47CBF7E-C41A-42AC-9C20-FDBD5F1419A5}" type="datetimeFigureOut">
              <a:rPr lang="vi-VN" smtClean="0"/>
              <a:t>31/07/2024</a:t>
            </a:fld>
            <a:endParaRPr lang="vi-VN"/>
          </a:p>
        </p:txBody>
      </p:sp>
      <p:sp>
        <p:nvSpPr>
          <p:cNvPr id="8" name="Footer Placeholder 7">
            <a:extLst>
              <a:ext uri="{FF2B5EF4-FFF2-40B4-BE49-F238E27FC236}">
                <a16:creationId xmlns:a16="http://schemas.microsoft.com/office/drawing/2014/main" id="{5528FCA7-E306-4B79-9921-374AA3BFD859}"/>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F9A30367-8739-46EC-8F2A-57554C0A84B7}"/>
              </a:ext>
            </a:extLst>
          </p:cNvPr>
          <p:cNvSpPr>
            <a:spLocks noGrp="1"/>
          </p:cNvSpPr>
          <p:nvPr>
            <p:ph type="sldNum" sz="quarter" idx="12"/>
          </p:nvPr>
        </p:nvSpPr>
        <p:spPr/>
        <p:txBody>
          <a:bodyPr/>
          <a:lstStyle/>
          <a:p>
            <a:fld id="{9C734274-35C0-46DB-A36F-B53811275D77}" type="slidenum">
              <a:rPr lang="vi-VN" smtClean="0"/>
              <a:t>‹#›</a:t>
            </a:fld>
            <a:endParaRPr lang="vi-VN"/>
          </a:p>
        </p:txBody>
      </p:sp>
    </p:spTree>
    <p:extLst>
      <p:ext uri="{BB962C8B-B14F-4D97-AF65-F5344CB8AC3E}">
        <p14:creationId xmlns:p14="http://schemas.microsoft.com/office/powerpoint/2010/main" val="1262687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6A1ED-7079-4F42-ACB7-CBF72A7ECDC4}"/>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4E701250-4F56-43F8-A75E-E36B0B6909CF}"/>
              </a:ext>
            </a:extLst>
          </p:cNvPr>
          <p:cNvSpPr>
            <a:spLocks noGrp="1"/>
          </p:cNvSpPr>
          <p:nvPr>
            <p:ph type="dt" sz="half" idx="10"/>
          </p:nvPr>
        </p:nvSpPr>
        <p:spPr/>
        <p:txBody>
          <a:bodyPr/>
          <a:lstStyle/>
          <a:p>
            <a:fld id="{F47CBF7E-C41A-42AC-9C20-FDBD5F1419A5}" type="datetimeFigureOut">
              <a:rPr lang="vi-VN" smtClean="0"/>
              <a:t>31/07/2024</a:t>
            </a:fld>
            <a:endParaRPr lang="vi-VN"/>
          </a:p>
        </p:txBody>
      </p:sp>
      <p:sp>
        <p:nvSpPr>
          <p:cNvPr id="4" name="Footer Placeholder 3">
            <a:extLst>
              <a:ext uri="{FF2B5EF4-FFF2-40B4-BE49-F238E27FC236}">
                <a16:creationId xmlns:a16="http://schemas.microsoft.com/office/drawing/2014/main" id="{3DB41D03-2D5D-4091-8230-713E88955272}"/>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BF45284D-4046-42D5-83E2-1970B6BAE012}"/>
              </a:ext>
            </a:extLst>
          </p:cNvPr>
          <p:cNvSpPr>
            <a:spLocks noGrp="1"/>
          </p:cNvSpPr>
          <p:nvPr>
            <p:ph type="sldNum" sz="quarter" idx="12"/>
          </p:nvPr>
        </p:nvSpPr>
        <p:spPr/>
        <p:txBody>
          <a:bodyPr/>
          <a:lstStyle/>
          <a:p>
            <a:fld id="{9C734274-35C0-46DB-A36F-B53811275D77}" type="slidenum">
              <a:rPr lang="vi-VN" smtClean="0"/>
              <a:t>‹#›</a:t>
            </a:fld>
            <a:endParaRPr lang="vi-VN"/>
          </a:p>
        </p:txBody>
      </p:sp>
    </p:spTree>
    <p:extLst>
      <p:ext uri="{BB962C8B-B14F-4D97-AF65-F5344CB8AC3E}">
        <p14:creationId xmlns:p14="http://schemas.microsoft.com/office/powerpoint/2010/main" val="3082203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440EE64-E0C1-4BE7-8E7D-C45E9230360E}"/>
              </a:ext>
            </a:extLst>
          </p:cNvPr>
          <p:cNvSpPr>
            <a:spLocks noGrp="1"/>
          </p:cNvSpPr>
          <p:nvPr>
            <p:ph type="dt" sz="half" idx="10"/>
          </p:nvPr>
        </p:nvSpPr>
        <p:spPr/>
        <p:txBody>
          <a:bodyPr/>
          <a:lstStyle/>
          <a:p>
            <a:fld id="{F47CBF7E-C41A-42AC-9C20-FDBD5F1419A5}" type="datetimeFigureOut">
              <a:rPr lang="vi-VN" smtClean="0"/>
              <a:t>31/07/2024</a:t>
            </a:fld>
            <a:endParaRPr lang="vi-VN"/>
          </a:p>
        </p:txBody>
      </p:sp>
      <p:sp>
        <p:nvSpPr>
          <p:cNvPr id="3" name="Footer Placeholder 2">
            <a:extLst>
              <a:ext uri="{FF2B5EF4-FFF2-40B4-BE49-F238E27FC236}">
                <a16:creationId xmlns:a16="http://schemas.microsoft.com/office/drawing/2014/main" id="{7AF7A3A0-C807-454C-B750-BC6106C4B42A}"/>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70B7A110-8669-4EF2-A1D4-FAAA823D461F}"/>
              </a:ext>
            </a:extLst>
          </p:cNvPr>
          <p:cNvSpPr>
            <a:spLocks noGrp="1"/>
          </p:cNvSpPr>
          <p:nvPr>
            <p:ph type="sldNum" sz="quarter" idx="12"/>
          </p:nvPr>
        </p:nvSpPr>
        <p:spPr/>
        <p:txBody>
          <a:bodyPr/>
          <a:lstStyle/>
          <a:p>
            <a:fld id="{9C734274-35C0-46DB-A36F-B53811275D77}" type="slidenum">
              <a:rPr lang="vi-VN" smtClean="0"/>
              <a:t>‹#›</a:t>
            </a:fld>
            <a:endParaRPr lang="vi-VN"/>
          </a:p>
        </p:txBody>
      </p:sp>
    </p:spTree>
    <p:extLst>
      <p:ext uri="{BB962C8B-B14F-4D97-AF65-F5344CB8AC3E}">
        <p14:creationId xmlns:p14="http://schemas.microsoft.com/office/powerpoint/2010/main" val="487958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9AAFD-B7C8-4AAA-A4E9-67A1B1B004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D6D41061-A65C-4A77-9F7D-78BC53D064A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DCFE7E95-3E0B-4433-BCBE-CE82D4CA54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52009B2-23D7-456E-A516-4800D789A35D}"/>
              </a:ext>
            </a:extLst>
          </p:cNvPr>
          <p:cNvSpPr>
            <a:spLocks noGrp="1"/>
          </p:cNvSpPr>
          <p:nvPr>
            <p:ph type="dt" sz="half" idx="10"/>
          </p:nvPr>
        </p:nvSpPr>
        <p:spPr/>
        <p:txBody>
          <a:bodyPr/>
          <a:lstStyle/>
          <a:p>
            <a:fld id="{F47CBF7E-C41A-42AC-9C20-FDBD5F1419A5}" type="datetimeFigureOut">
              <a:rPr lang="vi-VN" smtClean="0"/>
              <a:t>31/07/2024</a:t>
            </a:fld>
            <a:endParaRPr lang="vi-VN"/>
          </a:p>
        </p:txBody>
      </p:sp>
      <p:sp>
        <p:nvSpPr>
          <p:cNvPr id="6" name="Footer Placeholder 5">
            <a:extLst>
              <a:ext uri="{FF2B5EF4-FFF2-40B4-BE49-F238E27FC236}">
                <a16:creationId xmlns:a16="http://schemas.microsoft.com/office/drawing/2014/main" id="{EFDD5E48-8E5B-4CD1-945D-DD71A6A56517}"/>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F8C3A21F-3E2E-42DA-BAE3-D68BFB297EA4}"/>
              </a:ext>
            </a:extLst>
          </p:cNvPr>
          <p:cNvSpPr>
            <a:spLocks noGrp="1"/>
          </p:cNvSpPr>
          <p:nvPr>
            <p:ph type="sldNum" sz="quarter" idx="12"/>
          </p:nvPr>
        </p:nvSpPr>
        <p:spPr/>
        <p:txBody>
          <a:bodyPr/>
          <a:lstStyle/>
          <a:p>
            <a:fld id="{9C734274-35C0-46DB-A36F-B53811275D77}" type="slidenum">
              <a:rPr lang="vi-VN" smtClean="0"/>
              <a:t>‹#›</a:t>
            </a:fld>
            <a:endParaRPr lang="vi-VN"/>
          </a:p>
        </p:txBody>
      </p:sp>
    </p:spTree>
    <p:extLst>
      <p:ext uri="{BB962C8B-B14F-4D97-AF65-F5344CB8AC3E}">
        <p14:creationId xmlns:p14="http://schemas.microsoft.com/office/powerpoint/2010/main" val="37987403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6CB94-4673-4B3F-A7AF-D93BCED4D4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74D8D5C3-0830-46DF-BC34-260A0EA0CB1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BDF2190C-5613-420A-9ECD-8DA0CDD449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DBDB75-4C22-49F2-A0E6-C922F4ED715A}"/>
              </a:ext>
            </a:extLst>
          </p:cNvPr>
          <p:cNvSpPr>
            <a:spLocks noGrp="1"/>
          </p:cNvSpPr>
          <p:nvPr>
            <p:ph type="dt" sz="half" idx="10"/>
          </p:nvPr>
        </p:nvSpPr>
        <p:spPr/>
        <p:txBody>
          <a:bodyPr/>
          <a:lstStyle/>
          <a:p>
            <a:fld id="{F47CBF7E-C41A-42AC-9C20-FDBD5F1419A5}" type="datetimeFigureOut">
              <a:rPr lang="vi-VN" smtClean="0"/>
              <a:t>31/07/2024</a:t>
            </a:fld>
            <a:endParaRPr lang="vi-VN"/>
          </a:p>
        </p:txBody>
      </p:sp>
      <p:sp>
        <p:nvSpPr>
          <p:cNvPr id="6" name="Footer Placeholder 5">
            <a:extLst>
              <a:ext uri="{FF2B5EF4-FFF2-40B4-BE49-F238E27FC236}">
                <a16:creationId xmlns:a16="http://schemas.microsoft.com/office/drawing/2014/main" id="{3CADEB94-2CA7-44C6-A624-B4C11848B53E}"/>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36E11484-597D-43E5-A10C-8A27CA656138}"/>
              </a:ext>
            </a:extLst>
          </p:cNvPr>
          <p:cNvSpPr>
            <a:spLocks noGrp="1"/>
          </p:cNvSpPr>
          <p:nvPr>
            <p:ph type="sldNum" sz="quarter" idx="12"/>
          </p:nvPr>
        </p:nvSpPr>
        <p:spPr/>
        <p:txBody>
          <a:bodyPr/>
          <a:lstStyle/>
          <a:p>
            <a:fld id="{9C734274-35C0-46DB-A36F-B53811275D77}" type="slidenum">
              <a:rPr lang="vi-VN" smtClean="0"/>
              <a:t>‹#›</a:t>
            </a:fld>
            <a:endParaRPr lang="vi-VN"/>
          </a:p>
        </p:txBody>
      </p:sp>
    </p:spTree>
    <p:extLst>
      <p:ext uri="{BB962C8B-B14F-4D97-AF65-F5344CB8AC3E}">
        <p14:creationId xmlns:p14="http://schemas.microsoft.com/office/powerpoint/2010/main" val="25090564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D6A6B3-CB62-4B92-8DA2-C27F8F5BA03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EEDD966C-317A-4A7F-9C05-C616DECD613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A81EB013-AD76-4DB4-B753-B65B6EC2E0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7CBF7E-C41A-42AC-9C20-FDBD5F1419A5}" type="datetimeFigureOut">
              <a:rPr lang="vi-VN" smtClean="0"/>
              <a:t>31/07/2024</a:t>
            </a:fld>
            <a:endParaRPr lang="vi-VN"/>
          </a:p>
        </p:txBody>
      </p:sp>
      <p:sp>
        <p:nvSpPr>
          <p:cNvPr id="5" name="Footer Placeholder 4">
            <a:extLst>
              <a:ext uri="{FF2B5EF4-FFF2-40B4-BE49-F238E27FC236}">
                <a16:creationId xmlns:a16="http://schemas.microsoft.com/office/drawing/2014/main" id="{10339D75-54D5-4D44-82B3-2293033547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AED842C1-B098-4E8C-A448-9A4CD097A33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734274-35C0-46DB-A36F-B53811275D77}" type="slidenum">
              <a:rPr lang="vi-VN" smtClean="0"/>
              <a:t>‹#›</a:t>
            </a:fld>
            <a:endParaRPr lang="vi-VN"/>
          </a:p>
        </p:txBody>
      </p:sp>
    </p:spTree>
    <p:extLst>
      <p:ext uri="{BB962C8B-B14F-4D97-AF65-F5344CB8AC3E}">
        <p14:creationId xmlns:p14="http://schemas.microsoft.com/office/powerpoint/2010/main" val="25427885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7.xml"/><Relationship Id="rId6" Type="http://schemas.microsoft.com/office/2007/relationships/hdphoto" Target="../media/hdphoto12.wdp"/><Relationship Id="rId5" Type="http://schemas.openxmlformats.org/officeDocument/2006/relationships/image" Target="../media/image20.png"/><Relationship Id="rId4" Type="http://schemas.microsoft.com/office/2007/relationships/hdphoto" Target="../media/hdphoto10.wdp"/></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jpg"/><Relationship Id="rId1" Type="http://schemas.openxmlformats.org/officeDocument/2006/relationships/slideLayout" Target="../slideLayouts/slideLayout7.xml"/><Relationship Id="rId4" Type="http://schemas.microsoft.com/office/2007/relationships/hdphoto" Target="../media/hdphoto8.wdp"/></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5.jpg"/><Relationship Id="rId1" Type="http://schemas.openxmlformats.org/officeDocument/2006/relationships/slideLayout" Target="../slideLayouts/slideLayout7.xml"/><Relationship Id="rId4" Type="http://schemas.microsoft.com/office/2007/relationships/hdphoto" Target="../media/hdphoto13.wdp"/></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5.jp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microsoft.com/office/2007/relationships/hdphoto" Target="../media/hdphoto14.wdp"/></Relationships>
</file>

<file path=ppt/slides/_rels/slide1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g"/><Relationship Id="rId1" Type="http://schemas.openxmlformats.org/officeDocument/2006/relationships/slideLayout" Target="../slideLayouts/slideLayout7.xml"/><Relationship Id="rId6" Type="http://schemas.microsoft.com/office/2007/relationships/hdphoto" Target="../media/hdphoto16.wdp"/><Relationship Id="rId5" Type="http://schemas.openxmlformats.org/officeDocument/2006/relationships/image" Target="../media/image28.png"/><Relationship Id="rId4" Type="http://schemas.microsoft.com/office/2007/relationships/hdphoto" Target="../media/hdphoto15.wdp"/></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g"/><Relationship Id="rId1" Type="http://schemas.openxmlformats.org/officeDocument/2006/relationships/slideLayout" Target="../slideLayouts/slideLayout7.xml"/><Relationship Id="rId4" Type="http://schemas.microsoft.com/office/2007/relationships/hdphoto" Target="../media/hdphoto15.wdp"/></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5.jpg"/><Relationship Id="rId1" Type="http://schemas.openxmlformats.org/officeDocument/2006/relationships/slideLayout" Target="../slideLayouts/slideLayout7.xml"/><Relationship Id="rId6" Type="http://schemas.openxmlformats.org/officeDocument/2006/relationships/image" Target="../media/image29.wmf"/><Relationship Id="rId5" Type="http://schemas.openxmlformats.org/officeDocument/2006/relationships/oleObject" Target="../embeddings/oleObject1.bin"/><Relationship Id="rId4" Type="http://schemas.microsoft.com/office/2007/relationships/hdphoto" Target="../media/hdphoto16.wdp"/></Relationships>
</file>

<file path=ppt/slides/_rels/slide26.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7.xml"/><Relationship Id="rId6" Type="http://schemas.microsoft.com/office/2007/relationships/hdphoto" Target="../media/hdphoto4.wdp"/><Relationship Id="rId5" Type="http://schemas.openxmlformats.org/officeDocument/2006/relationships/image" Target="../media/image7.png"/><Relationship Id="rId4" Type="http://schemas.microsoft.com/office/2007/relationships/hdphoto" Target="../media/hdphoto3.wdp"/></Relationships>
</file>

<file path=ppt/slides/_rels/slide4.xml.rels><?xml version="1.0" encoding="UTF-8" standalone="yes"?>
<Relationships xmlns="http://schemas.openxmlformats.org/package/2006/relationships"><Relationship Id="rId8" Type="http://schemas.microsoft.com/office/2007/relationships/hdphoto" Target="../media/hdphoto7.wdp"/><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image" Target="../media/image8.jpg"/><Relationship Id="rId1" Type="http://schemas.openxmlformats.org/officeDocument/2006/relationships/slideLayout" Target="../slideLayouts/slideLayout7.xml"/><Relationship Id="rId6" Type="http://schemas.microsoft.com/office/2007/relationships/hdphoto" Target="../media/hdphoto6.wdp"/><Relationship Id="rId5" Type="http://schemas.openxmlformats.org/officeDocument/2006/relationships/image" Target="../media/image10.png"/><Relationship Id="rId4" Type="http://schemas.microsoft.com/office/2007/relationships/hdphoto" Target="../media/hdphoto5.wdp"/><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7.xml"/><Relationship Id="rId6" Type="http://schemas.microsoft.com/office/2007/relationships/hdphoto" Target="../media/hdphoto8.wdp"/><Relationship Id="rId5" Type="http://schemas.openxmlformats.org/officeDocument/2006/relationships/image" Target="../media/image13.png"/><Relationship Id="rId4" Type="http://schemas.microsoft.com/office/2007/relationships/hdphoto" Target="../media/hdphoto5.wdp"/></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8.jpg"/><Relationship Id="rId1" Type="http://schemas.openxmlformats.org/officeDocument/2006/relationships/slideLayout" Target="../slideLayouts/slideLayout7.xml"/><Relationship Id="rId6" Type="http://schemas.openxmlformats.org/officeDocument/2006/relationships/image" Target="../media/image17.png"/><Relationship Id="rId5" Type="http://schemas.microsoft.com/office/2007/relationships/hdphoto" Target="../media/hdphoto9.wdp"/><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7.xml"/><Relationship Id="rId6" Type="http://schemas.microsoft.com/office/2007/relationships/hdphoto" Target="../media/hdphoto11.wdp"/><Relationship Id="rId5" Type="http://schemas.openxmlformats.org/officeDocument/2006/relationships/image" Target="../media/image18.png"/><Relationship Id="rId4" Type="http://schemas.microsoft.com/office/2007/relationships/hdphoto" Target="../media/hdphoto10.wdp"/></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7.xml"/><Relationship Id="rId5" Type="http://schemas.openxmlformats.org/officeDocument/2006/relationships/image" Target="../media/image19.png"/><Relationship Id="rId4" Type="http://schemas.microsoft.com/office/2007/relationships/hdphoto" Target="../media/hdphoto10.wdp"/></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r="-2000" b="-28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30A9339-9807-447D-8CB5-D6E66CCDFA46}"/>
              </a:ext>
            </a:extLst>
          </p:cNvPr>
          <p:cNvSpPr txBox="1"/>
          <p:nvPr/>
        </p:nvSpPr>
        <p:spPr>
          <a:xfrm>
            <a:off x="3815277" y="1696851"/>
            <a:ext cx="5389418" cy="646331"/>
          </a:xfrm>
          <a:prstGeom prst="rect">
            <a:avLst/>
          </a:prstGeom>
          <a:noFill/>
        </p:spPr>
        <p:txBody>
          <a:bodyPr wrap="square" rtlCol="0">
            <a:spAutoFit/>
          </a:bodyPr>
          <a:lstStyle/>
          <a:p>
            <a:r>
              <a:rPr lang="vi-VN" sz="3600" b="1" dirty="0">
                <a:ln w="22225">
                  <a:solidFill>
                    <a:schemeClr val="accent2"/>
                  </a:solidFill>
                  <a:prstDash val="solid"/>
                </a:ln>
                <a:solidFill>
                  <a:schemeClr val="accent2">
                    <a:lumMod val="40000"/>
                    <a:lumOff val="60000"/>
                  </a:schemeClr>
                </a:solidFill>
              </a:rPr>
              <a:t>§</a:t>
            </a:r>
            <a:r>
              <a:rPr lang="en-US" sz="3600" b="1" dirty="0">
                <a:ln w="22225">
                  <a:solidFill>
                    <a:schemeClr val="accent2"/>
                  </a:solidFill>
                  <a:prstDash val="solid"/>
                </a:ln>
                <a:solidFill>
                  <a:schemeClr val="accent2">
                    <a:lumMod val="40000"/>
                    <a:lumOff val="60000"/>
                  </a:schemeClr>
                </a:solidFill>
              </a:rPr>
              <a:t> 1. ĐỊNH LÝ PYTHAGORE</a:t>
            </a:r>
            <a:endParaRPr lang="vi-VN" sz="3600" b="1" dirty="0">
              <a:ln w="22225">
                <a:solidFill>
                  <a:schemeClr val="accent2"/>
                </a:solidFill>
                <a:prstDash val="solid"/>
              </a:ln>
              <a:solidFill>
                <a:schemeClr val="accent2">
                  <a:lumMod val="40000"/>
                  <a:lumOff val="60000"/>
                </a:schemeClr>
              </a:solidFill>
            </a:endParaRPr>
          </a:p>
        </p:txBody>
      </p:sp>
      <p:sp>
        <p:nvSpPr>
          <p:cNvPr id="5" name="TextBox 4">
            <a:extLst>
              <a:ext uri="{FF2B5EF4-FFF2-40B4-BE49-F238E27FC236}">
                <a16:creationId xmlns:a16="http://schemas.microsoft.com/office/drawing/2014/main" id="{CAA505A9-5C5A-4588-B78F-0CEBB4763FC7}"/>
              </a:ext>
            </a:extLst>
          </p:cNvPr>
          <p:cNvSpPr txBox="1"/>
          <p:nvPr/>
        </p:nvSpPr>
        <p:spPr>
          <a:xfrm>
            <a:off x="3249219" y="579251"/>
            <a:ext cx="7128495" cy="769441"/>
          </a:xfrm>
          <a:prstGeom prst="rect">
            <a:avLst/>
          </a:prstGeom>
          <a:noFill/>
        </p:spPr>
        <p:txBody>
          <a:bodyPr wrap="square" rtlCol="0">
            <a:spAutoFit/>
          </a:bodyPr>
          <a:lstStyle/>
          <a:p>
            <a:r>
              <a:rPr lang="vi-VN" sz="4400" b="1">
                <a:ln w="22225">
                  <a:solidFill>
                    <a:schemeClr val="accent2"/>
                  </a:solidFill>
                  <a:prstDash val="solid"/>
                </a:ln>
                <a:solidFill>
                  <a:srgbClr val="FFFF00"/>
                </a:solidFill>
                <a:effectLst>
                  <a:reflection blurRad="6350" stA="60000" endA="900" endPos="58000" dir="5400000" sy="-100000" algn="bl" rotWithShape="0"/>
                </a:effectLst>
              </a:rPr>
              <a:t>CHƯƠNG V : TAM GIÁC</a:t>
            </a:r>
          </a:p>
        </p:txBody>
      </p:sp>
    </p:spTree>
    <p:extLst>
      <p:ext uri="{BB962C8B-B14F-4D97-AF65-F5344CB8AC3E}">
        <p14:creationId xmlns:p14="http://schemas.microsoft.com/office/powerpoint/2010/main" val="28736432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t="-9000" r="-6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1ABA4B8-9FF3-4D8E-9D95-19101CFA4DF4}"/>
              </a:ext>
            </a:extLst>
          </p:cNvPr>
          <p:cNvGrpSpPr/>
          <p:nvPr/>
        </p:nvGrpSpPr>
        <p:grpSpPr>
          <a:xfrm>
            <a:off x="3601338" y="92434"/>
            <a:ext cx="5009262" cy="604299"/>
            <a:chOff x="1410588" y="206734"/>
            <a:chExt cx="4004249" cy="604299"/>
          </a:xfrm>
        </p:grpSpPr>
        <p:sp>
          <p:nvSpPr>
            <p:cNvPr id="3" name="Hexagon 2">
              <a:extLst>
                <a:ext uri="{FF2B5EF4-FFF2-40B4-BE49-F238E27FC236}">
                  <a16:creationId xmlns:a16="http://schemas.microsoft.com/office/drawing/2014/main" id="{A99A6A8A-B9DD-4B27-9968-11C44C45C6D9}"/>
                </a:ext>
              </a:extLst>
            </p:cNvPr>
            <p:cNvSpPr/>
            <p:nvPr/>
          </p:nvSpPr>
          <p:spPr>
            <a:xfrm>
              <a:off x="1410588" y="206734"/>
              <a:ext cx="4004249" cy="604299"/>
            </a:xfrm>
            <a:prstGeom prst="hexagon">
              <a:avLst/>
            </a:prstGeom>
            <a:solidFill>
              <a:schemeClr val="accent1">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vi-VN"/>
            </a:p>
          </p:txBody>
        </p:sp>
        <p:sp>
          <p:nvSpPr>
            <p:cNvPr id="4" name="TextBox 3">
              <a:extLst>
                <a:ext uri="{FF2B5EF4-FFF2-40B4-BE49-F238E27FC236}">
                  <a16:creationId xmlns:a16="http://schemas.microsoft.com/office/drawing/2014/main" id="{C84245EE-B8C6-4ECC-87B2-1D1A35D98DA5}"/>
                </a:ext>
              </a:extLst>
            </p:cNvPr>
            <p:cNvSpPr txBox="1"/>
            <p:nvPr/>
          </p:nvSpPr>
          <p:spPr>
            <a:xfrm>
              <a:off x="1534600" y="222635"/>
              <a:ext cx="3649650" cy="584775"/>
            </a:xfrm>
            <a:prstGeom prst="rect">
              <a:avLst/>
            </a:prstGeom>
            <a:noFill/>
          </p:spPr>
          <p:txBody>
            <a:bodyPr wrap="square" rtlCol="0">
              <a:spAutoFit/>
            </a:bodyPr>
            <a:lstStyle/>
            <a:p>
              <a:r>
                <a:rPr lang="en-US" sz="3200" dirty="0">
                  <a:solidFill>
                    <a:srgbClr val="FFFF00"/>
                  </a:solidFill>
                  <a:latin typeface="Times New Roman" panose="02020603050405020304" pitchFamily="18" charset="0"/>
                  <a:cs typeface="Times New Roman" panose="02020603050405020304" pitchFamily="18" charset="0"/>
                </a:rPr>
                <a:t>2. Định </a:t>
              </a:r>
              <a:r>
                <a:rPr lang="en-US" sz="3200" dirty="0" err="1">
                  <a:solidFill>
                    <a:srgbClr val="FFFF00"/>
                  </a:solidFill>
                  <a:latin typeface="Times New Roman" panose="02020603050405020304" pitchFamily="18" charset="0"/>
                  <a:cs typeface="Times New Roman" panose="02020603050405020304" pitchFamily="18" charset="0"/>
                </a:rPr>
                <a:t>lý</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Pythagore</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đảo</a:t>
              </a:r>
              <a:endParaRPr lang="vi-VN" sz="3200" dirty="0">
                <a:solidFill>
                  <a:srgbClr val="FFFF00"/>
                </a:solidFill>
                <a:latin typeface="Times New Roman" panose="02020603050405020304" pitchFamily="18" charset="0"/>
                <a:cs typeface="Times New Roman" panose="02020603050405020304" pitchFamily="18" charset="0"/>
              </a:endParaRPr>
            </a:p>
          </p:txBody>
        </p:sp>
      </p:grpSp>
      <p:pic>
        <p:nvPicPr>
          <p:cNvPr id="5" name="Picture 4">
            <a:extLst>
              <a:ext uri="{FF2B5EF4-FFF2-40B4-BE49-F238E27FC236}">
                <a16:creationId xmlns:a16="http://schemas.microsoft.com/office/drawing/2014/main" id="{DB1F658E-2501-4480-9B2F-6E3C102D8E4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78423" y="479120"/>
            <a:ext cx="1419237" cy="840337"/>
          </a:xfrm>
          <a:prstGeom prst="rect">
            <a:avLst/>
          </a:prstGeom>
        </p:spPr>
      </p:pic>
      <p:sp>
        <p:nvSpPr>
          <p:cNvPr id="6" name="TextBox 5">
            <a:extLst>
              <a:ext uri="{FF2B5EF4-FFF2-40B4-BE49-F238E27FC236}">
                <a16:creationId xmlns:a16="http://schemas.microsoft.com/office/drawing/2014/main" id="{C4DCFF45-3C55-4FB5-AE36-0068274B0C6E}"/>
              </a:ext>
            </a:extLst>
          </p:cNvPr>
          <p:cNvSpPr txBox="1"/>
          <p:nvPr/>
        </p:nvSpPr>
        <p:spPr>
          <a:xfrm>
            <a:off x="1543050" y="741948"/>
            <a:ext cx="4991100"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Thực hiện các hoạt động sau:</a:t>
            </a:r>
            <a:endParaRPr lang="vi-VN" sz="2800" b="1">
              <a:latin typeface="Times New Roman" panose="02020603050405020304" pitchFamily="18" charset="0"/>
              <a:cs typeface="Times New Roman" panose="02020603050405020304" pitchFamily="18" charset="0"/>
            </a:endParaRPr>
          </a:p>
        </p:txBody>
      </p:sp>
      <p:sp>
        <p:nvSpPr>
          <p:cNvPr id="16" name="Flowchart: Process 15">
            <a:extLst>
              <a:ext uri="{FF2B5EF4-FFF2-40B4-BE49-F238E27FC236}">
                <a16:creationId xmlns:a16="http://schemas.microsoft.com/office/drawing/2014/main" id="{39AEA537-FB89-478E-B177-A85394282EDC}"/>
              </a:ext>
            </a:extLst>
          </p:cNvPr>
          <p:cNvSpPr/>
          <p:nvPr/>
        </p:nvSpPr>
        <p:spPr>
          <a:xfrm>
            <a:off x="8285856" y="2405155"/>
            <a:ext cx="1231491" cy="1187245"/>
          </a:xfrm>
          <a:prstGeom prst="flowChartProcess">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7" name="Flowchart: Process 16">
            <a:extLst>
              <a:ext uri="{FF2B5EF4-FFF2-40B4-BE49-F238E27FC236}">
                <a16:creationId xmlns:a16="http://schemas.microsoft.com/office/drawing/2014/main" id="{CC6FF73E-1CB6-454E-B3AF-573EE30F116B}"/>
              </a:ext>
            </a:extLst>
          </p:cNvPr>
          <p:cNvSpPr/>
          <p:nvPr/>
        </p:nvSpPr>
        <p:spPr>
          <a:xfrm>
            <a:off x="9522004" y="3585413"/>
            <a:ext cx="1507052" cy="1290095"/>
          </a:xfrm>
          <a:prstGeom prst="flowChartProcess">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8" name="Rectangle 17">
            <a:extLst>
              <a:ext uri="{FF2B5EF4-FFF2-40B4-BE49-F238E27FC236}">
                <a16:creationId xmlns:a16="http://schemas.microsoft.com/office/drawing/2014/main" id="{B58F71DA-DBA5-4A82-AF87-3BBBE267D25C}"/>
              </a:ext>
            </a:extLst>
          </p:cNvPr>
          <p:cNvSpPr/>
          <p:nvPr/>
        </p:nvSpPr>
        <p:spPr>
          <a:xfrm rot="18473209">
            <a:off x="9920727" y="1289868"/>
            <a:ext cx="1865671" cy="194008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19" name="Group 18">
            <a:extLst>
              <a:ext uri="{FF2B5EF4-FFF2-40B4-BE49-F238E27FC236}">
                <a16:creationId xmlns:a16="http://schemas.microsoft.com/office/drawing/2014/main" id="{1F0EB98A-F805-4846-A142-B8DD1F3DCAFC}"/>
              </a:ext>
            </a:extLst>
          </p:cNvPr>
          <p:cNvGrpSpPr/>
          <p:nvPr/>
        </p:nvGrpSpPr>
        <p:grpSpPr>
          <a:xfrm>
            <a:off x="8982022" y="2133819"/>
            <a:ext cx="2269474" cy="1812542"/>
            <a:chOff x="9922526" y="2930486"/>
            <a:chExt cx="2269474" cy="1812542"/>
          </a:xfrm>
        </p:grpSpPr>
        <p:sp>
          <p:nvSpPr>
            <p:cNvPr id="20" name="Right Triangle 19">
              <a:extLst>
                <a:ext uri="{FF2B5EF4-FFF2-40B4-BE49-F238E27FC236}">
                  <a16:creationId xmlns:a16="http://schemas.microsoft.com/office/drawing/2014/main" id="{40C3F568-C160-4E9D-BEF3-1ADDF5D40AE9}"/>
                </a:ext>
              </a:extLst>
            </p:cNvPr>
            <p:cNvSpPr/>
            <p:nvPr/>
          </p:nvSpPr>
          <p:spPr>
            <a:xfrm>
              <a:off x="10461434" y="3202237"/>
              <a:ext cx="1504950" cy="1181100"/>
            </a:xfrm>
            <a:prstGeom prst="rtTriangl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1" name="TextBox 20">
              <a:extLst>
                <a:ext uri="{FF2B5EF4-FFF2-40B4-BE49-F238E27FC236}">
                  <a16:creationId xmlns:a16="http://schemas.microsoft.com/office/drawing/2014/main" id="{6AE3B47C-81D5-4834-B39C-A06EDE87B68B}"/>
                </a:ext>
              </a:extLst>
            </p:cNvPr>
            <p:cNvSpPr txBox="1"/>
            <p:nvPr/>
          </p:nvSpPr>
          <p:spPr>
            <a:xfrm>
              <a:off x="10212636" y="4263527"/>
              <a:ext cx="385591" cy="369332"/>
            </a:xfrm>
            <a:prstGeom prst="rect">
              <a:avLst/>
            </a:prstGeom>
            <a:noFill/>
          </p:spPr>
          <p:txBody>
            <a:bodyPr wrap="square" rtlCol="0">
              <a:spAutoFit/>
            </a:bodyPr>
            <a:lstStyle/>
            <a:p>
              <a:r>
                <a:rPr lang="en-US">
                  <a:latin typeface="Times New Roman" panose="02020603050405020304" pitchFamily="18" charset="0"/>
                  <a:cs typeface="Times New Roman" panose="02020603050405020304" pitchFamily="18" charset="0"/>
                </a:rPr>
                <a:t>A</a:t>
              </a:r>
              <a:endParaRPr lang="vi-VN">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4FE348BB-046F-4138-989F-D7ED9C94802E}"/>
                </a:ext>
              </a:extLst>
            </p:cNvPr>
            <p:cNvSpPr txBox="1"/>
            <p:nvPr/>
          </p:nvSpPr>
          <p:spPr>
            <a:xfrm>
              <a:off x="10157552" y="2930486"/>
              <a:ext cx="385591" cy="369332"/>
            </a:xfrm>
            <a:prstGeom prst="rect">
              <a:avLst/>
            </a:prstGeom>
            <a:noFill/>
          </p:spPr>
          <p:txBody>
            <a:bodyPr wrap="square" rtlCol="0">
              <a:spAutoFit/>
            </a:bodyPr>
            <a:lstStyle/>
            <a:p>
              <a:r>
                <a:rPr lang="en-US">
                  <a:latin typeface="Times New Roman" panose="02020603050405020304" pitchFamily="18" charset="0"/>
                  <a:cs typeface="Times New Roman" panose="02020603050405020304" pitchFamily="18" charset="0"/>
                </a:rPr>
                <a:t>B</a:t>
              </a:r>
              <a:endParaRPr lang="vi-VN">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51673A12-CDC4-4296-B9D4-3090E6C46A47}"/>
                </a:ext>
              </a:extLst>
            </p:cNvPr>
            <p:cNvSpPr txBox="1"/>
            <p:nvPr/>
          </p:nvSpPr>
          <p:spPr>
            <a:xfrm>
              <a:off x="11806409" y="4373696"/>
              <a:ext cx="385591" cy="369332"/>
            </a:xfrm>
            <a:prstGeom prst="rect">
              <a:avLst/>
            </a:prstGeom>
            <a:noFill/>
          </p:spPr>
          <p:txBody>
            <a:bodyPr wrap="square" rtlCol="0">
              <a:spAutoFit/>
            </a:bodyPr>
            <a:lstStyle/>
            <a:p>
              <a:r>
                <a:rPr lang="en-US">
                  <a:latin typeface="Times New Roman" panose="02020603050405020304" pitchFamily="18" charset="0"/>
                  <a:cs typeface="Times New Roman" panose="02020603050405020304" pitchFamily="18" charset="0"/>
                </a:rPr>
                <a:t>C</a:t>
              </a:r>
              <a:endParaRPr lang="vi-VN">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6DEFC4B8-0FC9-4869-B722-3B990985AB43}"/>
                </a:ext>
              </a:extLst>
            </p:cNvPr>
            <p:cNvSpPr txBox="1"/>
            <p:nvPr/>
          </p:nvSpPr>
          <p:spPr>
            <a:xfrm>
              <a:off x="11497937" y="3756752"/>
              <a:ext cx="675701" cy="369332"/>
            </a:xfrm>
            <a:prstGeom prst="rect">
              <a:avLst/>
            </a:prstGeom>
            <a:noFill/>
          </p:spPr>
          <p:txBody>
            <a:bodyPr wrap="square" rtlCol="0">
              <a:spAutoFit/>
            </a:bodyPr>
            <a:lstStyle/>
            <a:p>
              <a:r>
                <a:rPr lang="en-US">
                  <a:latin typeface="Times New Roman" panose="02020603050405020304" pitchFamily="18" charset="0"/>
                  <a:cs typeface="Times New Roman" panose="02020603050405020304" pitchFamily="18" charset="0"/>
                </a:rPr>
                <a:t>5cm</a:t>
              </a:r>
              <a:endParaRPr lang="vi-VN">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9153E39F-9E35-4BCA-861F-0CBA3D9A264B}"/>
                </a:ext>
              </a:extLst>
            </p:cNvPr>
            <p:cNvSpPr txBox="1"/>
            <p:nvPr/>
          </p:nvSpPr>
          <p:spPr>
            <a:xfrm>
              <a:off x="9922526" y="3767771"/>
              <a:ext cx="675701" cy="369332"/>
            </a:xfrm>
            <a:prstGeom prst="rect">
              <a:avLst/>
            </a:prstGeom>
            <a:noFill/>
          </p:spPr>
          <p:txBody>
            <a:bodyPr wrap="square" rtlCol="0">
              <a:spAutoFit/>
            </a:bodyPr>
            <a:lstStyle/>
            <a:p>
              <a:r>
                <a:rPr lang="en-US">
                  <a:latin typeface="Times New Roman" panose="02020603050405020304" pitchFamily="18" charset="0"/>
                  <a:cs typeface="Times New Roman" panose="02020603050405020304" pitchFamily="18" charset="0"/>
                </a:rPr>
                <a:t>3cm</a:t>
              </a:r>
              <a:endParaRPr lang="vi-VN">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B520CF08-2734-496F-A577-214B28D7DC6B}"/>
                </a:ext>
              </a:extLst>
            </p:cNvPr>
            <p:cNvSpPr txBox="1"/>
            <p:nvPr/>
          </p:nvSpPr>
          <p:spPr>
            <a:xfrm>
              <a:off x="10936077" y="4340646"/>
              <a:ext cx="675701" cy="369332"/>
            </a:xfrm>
            <a:prstGeom prst="rect">
              <a:avLst/>
            </a:prstGeom>
            <a:noFill/>
          </p:spPr>
          <p:txBody>
            <a:bodyPr wrap="square" rtlCol="0">
              <a:spAutoFit/>
            </a:bodyPr>
            <a:lstStyle/>
            <a:p>
              <a:r>
                <a:rPr lang="en-US">
                  <a:latin typeface="Times New Roman" panose="02020603050405020304" pitchFamily="18" charset="0"/>
                  <a:cs typeface="Times New Roman" panose="02020603050405020304" pitchFamily="18" charset="0"/>
                </a:rPr>
                <a:t>4cm</a:t>
              </a:r>
              <a:endParaRPr lang="vi-VN">
                <a:latin typeface="Times New Roman" panose="02020603050405020304" pitchFamily="18" charset="0"/>
                <a:cs typeface="Times New Roman" panose="02020603050405020304" pitchFamily="18" charset="0"/>
              </a:endParaRPr>
            </a:p>
          </p:txBody>
        </p:sp>
      </p:grpSp>
      <p:sp>
        <p:nvSpPr>
          <p:cNvPr id="29" name="TextBox 28">
            <a:extLst>
              <a:ext uri="{FF2B5EF4-FFF2-40B4-BE49-F238E27FC236}">
                <a16:creationId xmlns:a16="http://schemas.microsoft.com/office/drawing/2014/main" id="{A62FFAC5-273C-4EE1-B484-DC09846A89EA}"/>
              </a:ext>
            </a:extLst>
          </p:cNvPr>
          <p:cNvSpPr txBox="1"/>
          <p:nvPr/>
        </p:nvSpPr>
        <p:spPr>
          <a:xfrm>
            <a:off x="8425112" y="2476503"/>
            <a:ext cx="654719" cy="523220"/>
          </a:xfrm>
          <a:prstGeom prst="rect">
            <a:avLst/>
          </a:prstGeom>
          <a:noFill/>
        </p:spPr>
        <p:txBody>
          <a:bodyPr wrap="square" rtlCol="0">
            <a:spAutoFit/>
          </a:bodyPr>
          <a:lstStyle/>
          <a:p>
            <a:r>
              <a:rPr lang="en-US" sz="2800" b="1" i="1">
                <a:solidFill>
                  <a:srgbClr val="0000CC"/>
                </a:solidFill>
                <a:latin typeface="Times New Roman" panose="02020603050405020304" pitchFamily="18" charset="0"/>
                <a:cs typeface="Times New Roman" panose="02020603050405020304" pitchFamily="18" charset="0"/>
              </a:rPr>
              <a:t>S</a:t>
            </a:r>
            <a:r>
              <a:rPr lang="en-US" sz="2800" b="1" i="1" baseline="-25000">
                <a:solidFill>
                  <a:srgbClr val="0000CC"/>
                </a:solidFill>
                <a:latin typeface="Times New Roman" panose="02020603050405020304" pitchFamily="18" charset="0"/>
                <a:cs typeface="Times New Roman" panose="02020603050405020304" pitchFamily="18" charset="0"/>
              </a:rPr>
              <a:t>1</a:t>
            </a:r>
            <a:endParaRPr lang="en-US" sz="2800" b="1" i="1">
              <a:solidFill>
                <a:srgbClr val="0000CC"/>
              </a:solidFill>
              <a:latin typeface="Times New Roman" panose="02020603050405020304" pitchFamily="18" charset="0"/>
              <a:cs typeface="Times New Roman" panose="02020603050405020304" pitchFamily="18" charset="0"/>
            </a:endParaRPr>
          </a:p>
        </p:txBody>
      </p:sp>
      <p:sp>
        <p:nvSpPr>
          <p:cNvPr id="31" name="TextBox 30">
            <a:extLst>
              <a:ext uri="{FF2B5EF4-FFF2-40B4-BE49-F238E27FC236}">
                <a16:creationId xmlns:a16="http://schemas.microsoft.com/office/drawing/2014/main" id="{1E4E22E4-EB19-4CB5-A374-99FE35E3C2BA}"/>
              </a:ext>
            </a:extLst>
          </p:cNvPr>
          <p:cNvSpPr txBox="1"/>
          <p:nvPr/>
        </p:nvSpPr>
        <p:spPr>
          <a:xfrm>
            <a:off x="9804733" y="3954382"/>
            <a:ext cx="911394" cy="523220"/>
          </a:xfrm>
          <a:prstGeom prst="rect">
            <a:avLst/>
          </a:prstGeom>
          <a:noFill/>
        </p:spPr>
        <p:txBody>
          <a:bodyPr wrap="square" rtlCol="0">
            <a:spAutoFit/>
          </a:bodyPr>
          <a:lstStyle/>
          <a:p>
            <a:r>
              <a:rPr lang="en-US" sz="2800" b="1" i="1">
                <a:solidFill>
                  <a:srgbClr val="0000CC"/>
                </a:solidFill>
                <a:latin typeface="Times New Roman" panose="02020603050405020304" pitchFamily="18" charset="0"/>
                <a:cs typeface="Times New Roman" panose="02020603050405020304" pitchFamily="18" charset="0"/>
              </a:rPr>
              <a:t>S</a:t>
            </a:r>
            <a:r>
              <a:rPr lang="en-US" sz="2800" b="1" i="1" baseline="-25000">
                <a:solidFill>
                  <a:srgbClr val="0000CC"/>
                </a:solidFill>
                <a:latin typeface="Times New Roman" panose="02020603050405020304" pitchFamily="18" charset="0"/>
                <a:cs typeface="Times New Roman" panose="02020603050405020304" pitchFamily="18" charset="0"/>
              </a:rPr>
              <a:t>2</a:t>
            </a:r>
            <a:endParaRPr lang="en-US" sz="2800" b="1" i="1">
              <a:solidFill>
                <a:srgbClr val="0000CC"/>
              </a:solidFill>
              <a:latin typeface="Times New Roman" panose="02020603050405020304" pitchFamily="18" charset="0"/>
              <a:cs typeface="Times New Roman" panose="02020603050405020304" pitchFamily="18" charset="0"/>
            </a:endParaRPr>
          </a:p>
        </p:txBody>
      </p:sp>
      <p:sp>
        <p:nvSpPr>
          <p:cNvPr id="32" name="TextBox 31">
            <a:extLst>
              <a:ext uri="{FF2B5EF4-FFF2-40B4-BE49-F238E27FC236}">
                <a16:creationId xmlns:a16="http://schemas.microsoft.com/office/drawing/2014/main" id="{AA3D6365-0157-451B-8FF0-E7A6D3D2533F}"/>
              </a:ext>
            </a:extLst>
          </p:cNvPr>
          <p:cNvSpPr txBox="1"/>
          <p:nvPr/>
        </p:nvSpPr>
        <p:spPr>
          <a:xfrm>
            <a:off x="11280606" y="1836825"/>
            <a:ext cx="911394" cy="523220"/>
          </a:xfrm>
          <a:prstGeom prst="rect">
            <a:avLst/>
          </a:prstGeom>
          <a:noFill/>
        </p:spPr>
        <p:txBody>
          <a:bodyPr wrap="square" rtlCol="0">
            <a:spAutoFit/>
          </a:bodyPr>
          <a:lstStyle/>
          <a:p>
            <a:r>
              <a:rPr lang="en-US" sz="2800" b="1" i="1">
                <a:solidFill>
                  <a:srgbClr val="0000CC"/>
                </a:solidFill>
                <a:latin typeface="Times New Roman" panose="02020603050405020304" pitchFamily="18" charset="0"/>
                <a:cs typeface="Times New Roman" panose="02020603050405020304" pitchFamily="18" charset="0"/>
              </a:rPr>
              <a:t>S</a:t>
            </a:r>
            <a:r>
              <a:rPr lang="en-US" sz="2800" b="1" i="1" baseline="-25000">
                <a:solidFill>
                  <a:srgbClr val="0000CC"/>
                </a:solidFill>
                <a:latin typeface="Times New Roman" panose="02020603050405020304" pitchFamily="18" charset="0"/>
                <a:cs typeface="Times New Roman" panose="02020603050405020304" pitchFamily="18" charset="0"/>
              </a:rPr>
              <a:t>3</a:t>
            </a:r>
            <a:endParaRPr lang="en-US" sz="2800" b="1" i="1">
              <a:solidFill>
                <a:srgbClr val="0000CC"/>
              </a:solidFill>
              <a:latin typeface="Times New Roman" panose="02020603050405020304" pitchFamily="18" charset="0"/>
              <a:cs typeface="Times New Roman" panose="02020603050405020304" pitchFamily="18" charset="0"/>
            </a:endParaRPr>
          </a:p>
        </p:txBody>
      </p:sp>
      <p:pic>
        <p:nvPicPr>
          <p:cNvPr id="34" name="Picture 2" descr="Êke học sinh 20cm (1501, 1411) Siêu thị Đức Thành">
            <a:extLst>
              <a:ext uri="{FF2B5EF4-FFF2-40B4-BE49-F238E27FC236}">
                <a16:creationId xmlns:a16="http://schemas.microsoft.com/office/drawing/2014/main" id="{14885888-3775-4C72-8A45-6B3C5685F5A4}"/>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97400" l="25300" r="83800"/>
                    </a14:imgEffect>
                  </a14:imgLayer>
                </a14:imgProps>
              </a:ext>
              <a:ext uri="{28A0092B-C50C-407E-A947-70E740481C1C}">
                <a14:useLocalDpi xmlns:a14="http://schemas.microsoft.com/office/drawing/2010/main" val="0"/>
              </a:ext>
            </a:extLst>
          </a:blip>
          <a:srcRect/>
          <a:stretch>
            <a:fillRect/>
          </a:stretch>
        </p:blipFill>
        <p:spPr bwMode="auto">
          <a:xfrm rot="-60000">
            <a:off x="8932227" y="1386357"/>
            <a:ext cx="2257926" cy="2257926"/>
          </a:xfrm>
          <a:prstGeom prst="rect">
            <a:avLst/>
          </a:prstGeom>
          <a:noFill/>
          <a:extLst>
            <a:ext uri="{909E8E84-426E-40DD-AFC4-6F175D3DCCD1}">
              <a14:hiddenFill xmlns:a14="http://schemas.microsoft.com/office/drawing/2010/main">
                <a:solidFill>
                  <a:srgbClr val="FFFFFF"/>
                </a:solidFill>
              </a14:hiddenFill>
            </a:ext>
          </a:extLst>
        </p:spPr>
      </p:pic>
      <p:sp>
        <p:nvSpPr>
          <p:cNvPr id="37" name="TextBox 36">
            <a:extLst>
              <a:ext uri="{FF2B5EF4-FFF2-40B4-BE49-F238E27FC236}">
                <a16:creationId xmlns:a16="http://schemas.microsoft.com/office/drawing/2014/main" id="{6040E2CB-0D14-49BC-BD65-0979CC78A981}"/>
              </a:ext>
            </a:extLst>
          </p:cNvPr>
          <p:cNvSpPr txBox="1"/>
          <p:nvPr/>
        </p:nvSpPr>
        <p:spPr>
          <a:xfrm>
            <a:off x="314825" y="1275348"/>
            <a:ext cx="7553827" cy="1384995"/>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b) Tính tổng diện tích của hình vuông có cạnh BC với tổng diện tích của hai hình vuông t</a:t>
            </a:r>
            <a:r>
              <a:rPr lang="vi-VN" sz="2800">
                <a:latin typeface="Times New Roman" panose="02020603050405020304" pitchFamily="18" charset="0"/>
                <a:cs typeface="Times New Roman" panose="02020603050405020304" pitchFamily="18" charset="0"/>
              </a:rPr>
              <a:t>ương ứng có cạnh AB và AC ( Hình 6)</a:t>
            </a:r>
            <a:endParaRPr lang="en-US" sz="2800">
              <a:latin typeface="Times New Roman" panose="02020603050405020304" pitchFamily="18" charset="0"/>
              <a:cs typeface="Times New Roman" panose="02020603050405020304" pitchFamily="18" charset="0"/>
            </a:endParaRPr>
          </a:p>
        </p:txBody>
      </p:sp>
      <p:sp>
        <p:nvSpPr>
          <p:cNvPr id="38" name="Rectangle 37">
            <a:extLst>
              <a:ext uri="{FF2B5EF4-FFF2-40B4-BE49-F238E27FC236}">
                <a16:creationId xmlns:a16="http://schemas.microsoft.com/office/drawing/2014/main" id="{E1F5C587-B419-42B9-9582-7A3FA87132D2}"/>
              </a:ext>
            </a:extLst>
          </p:cNvPr>
          <p:cNvSpPr/>
          <p:nvPr/>
        </p:nvSpPr>
        <p:spPr>
          <a:xfrm>
            <a:off x="736053" y="1263135"/>
            <a:ext cx="2725426" cy="523220"/>
          </a:xfrm>
          <a:prstGeom prst="rect">
            <a:avLst/>
          </a:prstGeom>
        </p:spPr>
        <p:txBody>
          <a:bodyPr wrap="none">
            <a:spAutoFit/>
          </a:bodyPr>
          <a:lstStyle/>
          <a:p>
            <a:r>
              <a:rPr lang="en-US" sz="2800">
                <a:solidFill>
                  <a:srgbClr val="0000CC"/>
                </a:solidFill>
                <a:latin typeface="Times New Roman" panose="02020603050405020304" pitchFamily="18" charset="0"/>
                <a:ea typeface="Times New Roman" panose="02020603050405020304" pitchFamily="18" charset="0"/>
              </a:rPr>
              <a:t>S</a:t>
            </a:r>
            <a:r>
              <a:rPr lang="en-US" sz="2800" baseline="-25000">
                <a:solidFill>
                  <a:srgbClr val="0000CC"/>
                </a:solidFill>
                <a:latin typeface="Times New Roman" panose="02020603050405020304" pitchFamily="18" charset="0"/>
                <a:ea typeface="Times New Roman" panose="02020603050405020304" pitchFamily="18" charset="0"/>
              </a:rPr>
              <a:t>1</a:t>
            </a:r>
            <a:r>
              <a:rPr lang="en-US" sz="2800">
                <a:solidFill>
                  <a:srgbClr val="0000CC"/>
                </a:solidFill>
                <a:latin typeface="Times New Roman" panose="02020603050405020304" pitchFamily="18" charset="0"/>
                <a:ea typeface="Times New Roman" panose="02020603050405020304" pitchFamily="18" charset="0"/>
              </a:rPr>
              <a:t> = 3</a:t>
            </a:r>
            <a:r>
              <a:rPr lang="en-US" sz="2800" baseline="30000">
                <a:solidFill>
                  <a:srgbClr val="0000CC"/>
                </a:solidFill>
                <a:latin typeface="Times New Roman" panose="02020603050405020304" pitchFamily="18" charset="0"/>
                <a:ea typeface="Times New Roman" panose="02020603050405020304" pitchFamily="18" charset="0"/>
              </a:rPr>
              <a:t>2</a:t>
            </a:r>
            <a:r>
              <a:rPr lang="en-US" sz="2800">
                <a:solidFill>
                  <a:srgbClr val="0000CC"/>
                </a:solidFill>
                <a:latin typeface="Times New Roman" panose="02020603050405020304" pitchFamily="18" charset="0"/>
                <a:ea typeface="Times New Roman" panose="02020603050405020304" pitchFamily="18" charset="0"/>
              </a:rPr>
              <a:t> = 9 (cm</a:t>
            </a:r>
            <a:r>
              <a:rPr lang="en-US" sz="2800" baseline="30000">
                <a:solidFill>
                  <a:srgbClr val="0000CC"/>
                </a:solidFill>
                <a:latin typeface="Times New Roman" panose="02020603050405020304" pitchFamily="18" charset="0"/>
                <a:ea typeface="Times New Roman" panose="02020603050405020304" pitchFamily="18" charset="0"/>
              </a:rPr>
              <a:t>2</a:t>
            </a:r>
            <a:r>
              <a:rPr lang="en-US" sz="2800">
                <a:solidFill>
                  <a:srgbClr val="0000CC"/>
                </a:solidFill>
                <a:latin typeface="Times New Roman" panose="02020603050405020304" pitchFamily="18" charset="0"/>
                <a:ea typeface="Times New Roman" panose="02020603050405020304" pitchFamily="18" charset="0"/>
              </a:rPr>
              <a:t>).</a:t>
            </a:r>
            <a:endParaRPr lang="vi-VN" sz="2800">
              <a:solidFill>
                <a:srgbClr val="0000CC"/>
              </a:solidFill>
            </a:endParaRPr>
          </a:p>
        </p:txBody>
      </p:sp>
      <p:sp>
        <p:nvSpPr>
          <p:cNvPr id="39" name="Rectangle 38">
            <a:extLst>
              <a:ext uri="{FF2B5EF4-FFF2-40B4-BE49-F238E27FC236}">
                <a16:creationId xmlns:a16="http://schemas.microsoft.com/office/drawing/2014/main" id="{19441ED3-E6A5-41BA-8C14-0E46331B97B7}"/>
              </a:ext>
            </a:extLst>
          </p:cNvPr>
          <p:cNvSpPr/>
          <p:nvPr/>
        </p:nvSpPr>
        <p:spPr>
          <a:xfrm>
            <a:off x="710430" y="1760439"/>
            <a:ext cx="2904962" cy="523220"/>
          </a:xfrm>
          <a:prstGeom prst="rect">
            <a:avLst/>
          </a:prstGeom>
        </p:spPr>
        <p:txBody>
          <a:bodyPr wrap="none">
            <a:spAutoFit/>
          </a:bodyPr>
          <a:lstStyle/>
          <a:p>
            <a:r>
              <a:rPr lang="en-US" sz="2800">
                <a:solidFill>
                  <a:srgbClr val="0000CC"/>
                </a:solidFill>
                <a:latin typeface="Times New Roman" panose="02020603050405020304" pitchFamily="18" charset="0"/>
                <a:ea typeface="Times New Roman" panose="02020603050405020304" pitchFamily="18" charset="0"/>
              </a:rPr>
              <a:t>S</a:t>
            </a:r>
            <a:r>
              <a:rPr lang="en-US" sz="2800" baseline="-25000">
                <a:solidFill>
                  <a:srgbClr val="0000CC"/>
                </a:solidFill>
                <a:latin typeface="Times New Roman" panose="02020603050405020304" pitchFamily="18" charset="0"/>
                <a:ea typeface="Times New Roman" panose="02020603050405020304" pitchFamily="18" charset="0"/>
              </a:rPr>
              <a:t>2</a:t>
            </a:r>
            <a:r>
              <a:rPr lang="en-US" sz="2800">
                <a:solidFill>
                  <a:srgbClr val="0000CC"/>
                </a:solidFill>
                <a:latin typeface="Times New Roman" panose="02020603050405020304" pitchFamily="18" charset="0"/>
                <a:ea typeface="Times New Roman" panose="02020603050405020304" pitchFamily="18" charset="0"/>
              </a:rPr>
              <a:t> = 4</a:t>
            </a:r>
            <a:r>
              <a:rPr lang="en-US" sz="2800" baseline="30000">
                <a:solidFill>
                  <a:srgbClr val="0000CC"/>
                </a:solidFill>
                <a:latin typeface="Times New Roman" panose="02020603050405020304" pitchFamily="18" charset="0"/>
                <a:ea typeface="Times New Roman" panose="02020603050405020304" pitchFamily="18" charset="0"/>
              </a:rPr>
              <a:t>2</a:t>
            </a:r>
            <a:r>
              <a:rPr lang="en-US" sz="2800">
                <a:solidFill>
                  <a:srgbClr val="0000CC"/>
                </a:solidFill>
                <a:latin typeface="Times New Roman" panose="02020603050405020304" pitchFamily="18" charset="0"/>
                <a:ea typeface="Times New Roman" panose="02020603050405020304" pitchFamily="18" charset="0"/>
              </a:rPr>
              <a:t> = 16 (cm</a:t>
            </a:r>
            <a:r>
              <a:rPr lang="en-US" sz="2800" baseline="30000">
                <a:solidFill>
                  <a:srgbClr val="0000CC"/>
                </a:solidFill>
                <a:latin typeface="Times New Roman" panose="02020603050405020304" pitchFamily="18" charset="0"/>
                <a:ea typeface="Times New Roman" panose="02020603050405020304" pitchFamily="18" charset="0"/>
              </a:rPr>
              <a:t>2</a:t>
            </a:r>
            <a:r>
              <a:rPr lang="en-US" sz="2800">
                <a:solidFill>
                  <a:srgbClr val="0000CC"/>
                </a:solidFill>
                <a:latin typeface="Times New Roman" panose="02020603050405020304" pitchFamily="18" charset="0"/>
                <a:ea typeface="Times New Roman" panose="02020603050405020304" pitchFamily="18" charset="0"/>
              </a:rPr>
              <a:t>).</a:t>
            </a:r>
            <a:endParaRPr lang="vi-VN" sz="2800">
              <a:solidFill>
                <a:srgbClr val="0000CC"/>
              </a:solidFill>
            </a:endParaRPr>
          </a:p>
        </p:txBody>
      </p:sp>
      <p:sp>
        <p:nvSpPr>
          <p:cNvPr id="40" name="Rectangle 39">
            <a:extLst>
              <a:ext uri="{FF2B5EF4-FFF2-40B4-BE49-F238E27FC236}">
                <a16:creationId xmlns:a16="http://schemas.microsoft.com/office/drawing/2014/main" id="{A5A9E6A3-21F8-4062-935B-2E8B0A51B963}"/>
              </a:ext>
            </a:extLst>
          </p:cNvPr>
          <p:cNvSpPr/>
          <p:nvPr/>
        </p:nvSpPr>
        <p:spPr>
          <a:xfrm>
            <a:off x="3490036" y="1423556"/>
            <a:ext cx="4682692" cy="523220"/>
          </a:xfrm>
          <a:prstGeom prst="rect">
            <a:avLst/>
          </a:prstGeom>
        </p:spPr>
        <p:txBody>
          <a:bodyPr wrap="none">
            <a:spAutoFit/>
          </a:bodyPr>
          <a:lstStyle/>
          <a:p>
            <a:r>
              <a:rPr lang="en-US" sz="2800">
                <a:solidFill>
                  <a:srgbClr val="0000CC"/>
                </a:solidFill>
                <a:latin typeface="Times New Roman" panose="02020603050405020304" pitchFamily="18" charset="0"/>
                <a:ea typeface="Times New Roman" panose="02020603050405020304" pitchFamily="18" charset="0"/>
              </a:rPr>
              <a:t>=&gt; S</a:t>
            </a:r>
            <a:r>
              <a:rPr lang="en-US" sz="2800" baseline="-25000">
                <a:solidFill>
                  <a:srgbClr val="0000CC"/>
                </a:solidFill>
                <a:latin typeface="Times New Roman" panose="02020603050405020304" pitchFamily="18" charset="0"/>
                <a:ea typeface="Times New Roman" panose="02020603050405020304" pitchFamily="18" charset="0"/>
              </a:rPr>
              <a:t>1 + </a:t>
            </a:r>
            <a:r>
              <a:rPr lang="en-US" sz="2800">
                <a:solidFill>
                  <a:srgbClr val="0000CC"/>
                </a:solidFill>
                <a:latin typeface="Times New Roman" panose="02020603050405020304" pitchFamily="18" charset="0"/>
                <a:ea typeface="Times New Roman" panose="02020603050405020304" pitchFamily="18" charset="0"/>
              </a:rPr>
              <a:t>S</a:t>
            </a:r>
            <a:r>
              <a:rPr lang="en-US" sz="2800" baseline="-25000">
                <a:solidFill>
                  <a:srgbClr val="0000CC"/>
                </a:solidFill>
                <a:latin typeface="Times New Roman" panose="02020603050405020304" pitchFamily="18" charset="0"/>
                <a:ea typeface="Times New Roman" panose="02020603050405020304" pitchFamily="18" charset="0"/>
              </a:rPr>
              <a:t>2</a:t>
            </a:r>
            <a:r>
              <a:rPr lang="en-US" sz="2800">
                <a:solidFill>
                  <a:srgbClr val="0000CC"/>
                </a:solidFill>
                <a:latin typeface="Times New Roman" panose="02020603050405020304" pitchFamily="18" charset="0"/>
                <a:ea typeface="Times New Roman" panose="02020603050405020304" pitchFamily="18" charset="0"/>
              </a:rPr>
              <a:t>  = 9 + 16 = 25 (cm</a:t>
            </a:r>
            <a:r>
              <a:rPr lang="en-US" sz="2800" baseline="30000">
                <a:solidFill>
                  <a:srgbClr val="0000CC"/>
                </a:solidFill>
                <a:latin typeface="Times New Roman" panose="02020603050405020304" pitchFamily="18" charset="0"/>
                <a:ea typeface="Times New Roman" panose="02020603050405020304" pitchFamily="18" charset="0"/>
              </a:rPr>
              <a:t>2</a:t>
            </a:r>
            <a:r>
              <a:rPr lang="en-US" sz="2800">
                <a:solidFill>
                  <a:srgbClr val="0000CC"/>
                </a:solidFill>
                <a:latin typeface="Times New Roman" panose="02020603050405020304" pitchFamily="18" charset="0"/>
                <a:ea typeface="Times New Roman" panose="02020603050405020304" pitchFamily="18" charset="0"/>
              </a:rPr>
              <a:t>).</a:t>
            </a:r>
            <a:endParaRPr lang="vi-VN" sz="2800">
              <a:solidFill>
                <a:srgbClr val="0000CC"/>
              </a:solidFill>
            </a:endParaRPr>
          </a:p>
        </p:txBody>
      </p:sp>
      <p:sp>
        <p:nvSpPr>
          <p:cNvPr id="41" name="Rectangle 40">
            <a:extLst>
              <a:ext uri="{FF2B5EF4-FFF2-40B4-BE49-F238E27FC236}">
                <a16:creationId xmlns:a16="http://schemas.microsoft.com/office/drawing/2014/main" id="{42BC892C-54EE-4C17-8A69-3D3205754DD3}"/>
              </a:ext>
            </a:extLst>
          </p:cNvPr>
          <p:cNvSpPr/>
          <p:nvPr/>
        </p:nvSpPr>
        <p:spPr>
          <a:xfrm>
            <a:off x="3999061" y="2129409"/>
            <a:ext cx="2904962" cy="523220"/>
          </a:xfrm>
          <a:prstGeom prst="rect">
            <a:avLst/>
          </a:prstGeom>
        </p:spPr>
        <p:txBody>
          <a:bodyPr wrap="none">
            <a:spAutoFit/>
          </a:bodyPr>
          <a:lstStyle/>
          <a:p>
            <a:r>
              <a:rPr lang="en-US" sz="2800">
                <a:solidFill>
                  <a:srgbClr val="0000CC"/>
                </a:solidFill>
                <a:latin typeface="Times New Roman" panose="02020603050405020304" pitchFamily="18" charset="0"/>
                <a:ea typeface="Times New Roman" panose="02020603050405020304" pitchFamily="18" charset="0"/>
              </a:rPr>
              <a:t>S</a:t>
            </a:r>
            <a:r>
              <a:rPr lang="en-US" sz="2800" baseline="-25000">
                <a:solidFill>
                  <a:srgbClr val="0000CC"/>
                </a:solidFill>
                <a:latin typeface="Times New Roman" panose="02020603050405020304" pitchFamily="18" charset="0"/>
                <a:ea typeface="Times New Roman" panose="02020603050405020304" pitchFamily="18" charset="0"/>
              </a:rPr>
              <a:t>3</a:t>
            </a:r>
            <a:r>
              <a:rPr lang="en-US" sz="2800">
                <a:solidFill>
                  <a:srgbClr val="0000CC"/>
                </a:solidFill>
                <a:latin typeface="Times New Roman" panose="02020603050405020304" pitchFamily="18" charset="0"/>
                <a:ea typeface="Times New Roman" panose="02020603050405020304" pitchFamily="18" charset="0"/>
              </a:rPr>
              <a:t> = 5</a:t>
            </a:r>
            <a:r>
              <a:rPr lang="en-US" sz="2800" baseline="30000">
                <a:solidFill>
                  <a:srgbClr val="0000CC"/>
                </a:solidFill>
                <a:latin typeface="Times New Roman" panose="02020603050405020304" pitchFamily="18" charset="0"/>
                <a:ea typeface="Times New Roman" panose="02020603050405020304" pitchFamily="18" charset="0"/>
              </a:rPr>
              <a:t>2</a:t>
            </a:r>
            <a:r>
              <a:rPr lang="en-US" sz="2800">
                <a:solidFill>
                  <a:srgbClr val="0000CC"/>
                </a:solidFill>
                <a:latin typeface="Times New Roman" panose="02020603050405020304" pitchFamily="18" charset="0"/>
                <a:ea typeface="Times New Roman" panose="02020603050405020304" pitchFamily="18" charset="0"/>
              </a:rPr>
              <a:t> = 25 (cm</a:t>
            </a:r>
            <a:r>
              <a:rPr lang="en-US" sz="2800" baseline="30000">
                <a:solidFill>
                  <a:srgbClr val="0000CC"/>
                </a:solidFill>
                <a:latin typeface="Times New Roman" panose="02020603050405020304" pitchFamily="18" charset="0"/>
                <a:ea typeface="Times New Roman" panose="02020603050405020304" pitchFamily="18" charset="0"/>
              </a:rPr>
              <a:t>2</a:t>
            </a:r>
            <a:r>
              <a:rPr lang="en-US" sz="2800">
                <a:solidFill>
                  <a:srgbClr val="0000CC"/>
                </a:solidFill>
                <a:latin typeface="Times New Roman" panose="02020603050405020304" pitchFamily="18" charset="0"/>
                <a:ea typeface="Times New Roman" panose="02020603050405020304" pitchFamily="18" charset="0"/>
              </a:rPr>
              <a:t>).</a:t>
            </a:r>
            <a:endParaRPr lang="vi-VN" sz="2800">
              <a:solidFill>
                <a:srgbClr val="0000CC"/>
              </a:solidFill>
            </a:endParaRPr>
          </a:p>
        </p:txBody>
      </p:sp>
      <p:sp>
        <p:nvSpPr>
          <p:cNvPr id="42" name="TextBox 41">
            <a:extLst>
              <a:ext uri="{FF2B5EF4-FFF2-40B4-BE49-F238E27FC236}">
                <a16:creationId xmlns:a16="http://schemas.microsoft.com/office/drawing/2014/main" id="{EB6E7169-C423-425B-915E-2E6DB618DD5A}"/>
              </a:ext>
            </a:extLst>
          </p:cNvPr>
          <p:cNvSpPr txBox="1"/>
          <p:nvPr/>
        </p:nvSpPr>
        <p:spPr>
          <a:xfrm>
            <a:off x="2066423" y="4626141"/>
            <a:ext cx="7542798" cy="954107"/>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c) Kiểm tra xem Â của </a:t>
            </a:r>
            <a:r>
              <a:rPr lang="en-US" sz="2800">
                <a:latin typeface="Times New Roman" panose="02020603050405020304" pitchFamily="18" charset="0"/>
                <a:cs typeface="Times New Roman" panose="02020603050405020304" pitchFamily="18" charset="0"/>
                <a:sym typeface="Symbol" panose="05050102010706020507" pitchFamily="18" charset="2"/>
              </a:rPr>
              <a:t>ABC có là góc vuông </a:t>
            </a:r>
            <a:r>
              <a:rPr lang="en-US" sz="2800">
                <a:latin typeface="Times New Roman" panose="02020603050405020304" pitchFamily="18" charset="0"/>
                <a:cs typeface="Times New Roman" panose="02020603050405020304" pitchFamily="18" charset="0"/>
              </a:rPr>
              <a:t>hay không?</a:t>
            </a:r>
          </a:p>
        </p:txBody>
      </p:sp>
      <p:sp>
        <p:nvSpPr>
          <p:cNvPr id="43" name="Rectangle 42">
            <a:extLst>
              <a:ext uri="{FF2B5EF4-FFF2-40B4-BE49-F238E27FC236}">
                <a16:creationId xmlns:a16="http://schemas.microsoft.com/office/drawing/2014/main" id="{89D6BFD2-FDF8-4EAA-B3CD-8896887FA348}"/>
              </a:ext>
            </a:extLst>
          </p:cNvPr>
          <p:cNvSpPr/>
          <p:nvPr/>
        </p:nvSpPr>
        <p:spPr>
          <a:xfrm>
            <a:off x="320843" y="3290320"/>
            <a:ext cx="8967536" cy="954107"/>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wrap="square">
            <a:spAutoFit/>
          </a:bodyPr>
          <a:lstStyle/>
          <a:p>
            <a:r>
              <a:rPr lang="en-US" sz="2800">
                <a:solidFill>
                  <a:srgbClr val="000000"/>
                </a:solidFill>
                <a:latin typeface="Times New Roman" panose="02020603050405020304" pitchFamily="18" charset="0"/>
                <a:ea typeface="Times New Roman" panose="02020603050405020304" pitchFamily="18" charset="0"/>
              </a:rPr>
              <a:t>Vậy diện tích của hình vuông có cạnh BC bằng tổng diện tích của hai hình vuông tương ứng có cạnh AB và AC</a:t>
            </a:r>
            <a:endParaRPr lang="vi-VN" sz="2800"/>
          </a:p>
        </p:txBody>
      </p:sp>
      <p:sp>
        <p:nvSpPr>
          <p:cNvPr id="44" name="Rectangle 43">
            <a:extLst>
              <a:ext uri="{FF2B5EF4-FFF2-40B4-BE49-F238E27FC236}">
                <a16:creationId xmlns:a16="http://schemas.microsoft.com/office/drawing/2014/main" id="{FD8701C2-BD3E-4D0E-956D-ECD8A64E8915}"/>
              </a:ext>
            </a:extLst>
          </p:cNvPr>
          <p:cNvSpPr/>
          <p:nvPr/>
        </p:nvSpPr>
        <p:spPr>
          <a:xfrm>
            <a:off x="2135255" y="4769338"/>
            <a:ext cx="6495398" cy="52322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4"/>
          </a:lnRef>
          <a:fillRef idx="3">
            <a:schemeClr val="accent4"/>
          </a:fillRef>
          <a:effectRef idx="3">
            <a:schemeClr val="accent4"/>
          </a:effectRef>
          <a:fontRef idx="minor">
            <a:schemeClr val="lt1"/>
          </a:fontRef>
        </p:style>
        <p:txBody>
          <a:bodyPr wrap="square">
            <a:spAutoFit/>
          </a:bodyPr>
          <a:lstStyle/>
          <a:p>
            <a:pPr algn="ctr"/>
            <a:r>
              <a:rPr lang="en-US" sz="2800">
                <a:solidFill>
                  <a:srgbClr val="FF0000"/>
                </a:solidFill>
                <a:latin typeface="Times New Roman" panose="02020603050405020304" pitchFamily="18" charset="0"/>
                <a:cs typeface="Times New Roman" panose="02020603050405020304" pitchFamily="18" charset="0"/>
              </a:rPr>
              <a:t>Â của tam giác ABC là góc vuông                                    </a:t>
            </a:r>
            <a:endParaRPr lang="vi-VN" sz="2800">
              <a:solidFill>
                <a:srgbClr val="FF0000"/>
              </a:solidFill>
            </a:endParaRPr>
          </a:p>
        </p:txBody>
      </p:sp>
    </p:spTree>
    <p:extLst>
      <p:ext uri="{BB962C8B-B14F-4D97-AF65-F5344CB8AC3E}">
        <p14:creationId xmlns:p14="http://schemas.microsoft.com/office/powerpoint/2010/main" val="2923847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grpId="0" nodeType="after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childTnLst>
                          </p:cTn>
                        </p:par>
                        <p:par>
                          <p:cTn id="22" fill="hold">
                            <p:stCondLst>
                              <p:cond delay="500"/>
                            </p:stCondLst>
                            <p:childTnLst>
                              <p:par>
                                <p:cTn id="23" presetID="22" presetClass="entr" presetSubtype="4" fill="hold" grpId="0" nodeType="after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wipe(down)">
                                      <p:cBhvr>
                                        <p:cTn id="25" dur="250"/>
                                        <p:tgtEl>
                                          <p:spTgt spid="29"/>
                                        </p:tgtEl>
                                      </p:cBhvr>
                                    </p:animEffect>
                                  </p:childTnLst>
                                </p:cTn>
                              </p:par>
                            </p:childTnLst>
                          </p:cTn>
                        </p:par>
                        <p:par>
                          <p:cTn id="26" fill="hold">
                            <p:stCondLst>
                              <p:cond delay="750"/>
                            </p:stCondLst>
                            <p:childTnLst>
                              <p:par>
                                <p:cTn id="27" presetID="22" presetClass="entr" presetSubtype="4"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down)">
                                      <p:cBhvr>
                                        <p:cTn id="29" dur="250"/>
                                        <p:tgtEl>
                                          <p:spTgt spid="31"/>
                                        </p:tgtEl>
                                      </p:cBhvr>
                                    </p:animEffect>
                                  </p:childTnLst>
                                </p:cTn>
                              </p:par>
                            </p:childTnLst>
                          </p:cTn>
                        </p:par>
                        <p:par>
                          <p:cTn id="30" fill="hold">
                            <p:stCondLst>
                              <p:cond delay="1000"/>
                            </p:stCondLst>
                            <p:childTnLst>
                              <p:par>
                                <p:cTn id="31" presetID="2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down)">
                                      <p:cBhvr>
                                        <p:cTn id="33" dur="250"/>
                                        <p:tgtEl>
                                          <p:spTgt spid="32"/>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xit" presetSubtype="21" fill="hold" grpId="1" nodeType="clickEffect">
                                  <p:stCondLst>
                                    <p:cond delay="0"/>
                                  </p:stCondLst>
                                  <p:childTnLst>
                                    <p:animEffect transition="out" filter="barn(inVertical)">
                                      <p:cBhvr>
                                        <p:cTn id="37" dur="500"/>
                                        <p:tgtEl>
                                          <p:spTgt spid="37"/>
                                        </p:tgtEl>
                                      </p:cBhvr>
                                    </p:animEffect>
                                    <p:set>
                                      <p:cBhvr>
                                        <p:cTn id="38" dur="1" fill="hold">
                                          <p:stCondLst>
                                            <p:cond delay="499"/>
                                          </p:stCondLst>
                                        </p:cTn>
                                        <p:tgtEl>
                                          <p:spTgt spid="37"/>
                                        </p:tgtEl>
                                        <p:attrNameLst>
                                          <p:attrName>style.visibility</p:attrName>
                                        </p:attrNameLst>
                                      </p:cBhvr>
                                      <p:to>
                                        <p:strVal val="hidden"/>
                                      </p:to>
                                    </p:se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wipe(left)">
                                      <p:cBhvr>
                                        <p:cTn id="42" dur="500"/>
                                        <p:tgtEl>
                                          <p:spTgt spid="3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Effect transition="in" filter="wipe(left)">
                                      <p:cBhvr>
                                        <p:cTn id="45" dur="500"/>
                                        <p:tgtEl>
                                          <p:spTgt spid="39"/>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40"/>
                                        </p:tgtEl>
                                        <p:attrNameLst>
                                          <p:attrName>style.visibility</p:attrName>
                                        </p:attrNameLst>
                                      </p:cBhvr>
                                      <p:to>
                                        <p:strVal val="visible"/>
                                      </p:to>
                                    </p:set>
                                    <p:animEffect transition="in" filter="wipe(left)">
                                      <p:cBhvr>
                                        <p:cTn id="50" dur="500"/>
                                        <p:tgtEl>
                                          <p:spTgt spid="40"/>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xit" presetSubtype="32" fill="hold" grpId="1" nodeType="clickEffect">
                                  <p:stCondLst>
                                    <p:cond delay="0"/>
                                  </p:stCondLst>
                                  <p:childTnLst>
                                    <p:anim calcmode="lin" valueType="num">
                                      <p:cBhvr>
                                        <p:cTn id="59" dur="500"/>
                                        <p:tgtEl>
                                          <p:spTgt spid="16"/>
                                        </p:tgtEl>
                                        <p:attrNameLst>
                                          <p:attrName>ppt_w</p:attrName>
                                        </p:attrNameLst>
                                      </p:cBhvr>
                                      <p:tavLst>
                                        <p:tav tm="0">
                                          <p:val>
                                            <p:strVal val="ppt_w"/>
                                          </p:val>
                                        </p:tav>
                                        <p:tav tm="100000">
                                          <p:val>
                                            <p:fltVal val="0"/>
                                          </p:val>
                                        </p:tav>
                                      </p:tavLst>
                                    </p:anim>
                                    <p:anim calcmode="lin" valueType="num">
                                      <p:cBhvr>
                                        <p:cTn id="60" dur="500"/>
                                        <p:tgtEl>
                                          <p:spTgt spid="16"/>
                                        </p:tgtEl>
                                        <p:attrNameLst>
                                          <p:attrName>ppt_h</p:attrName>
                                        </p:attrNameLst>
                                      </p:cBhvr>
                                      <p:tavLst>
                                        <p:tav tm="0">
                                          <p:val>
                                            <p:strVal val="ppt_h"/>
                                          </p:val>
                                        </p:tav>
                                        <p:tav tm="100000">
                                          <p:val>
                                            <p:fltVal val="0"/>
                                          </p:val>
                                        </p:tav>
                                      </p:tavLst>
                                    </p:anim>
                                    <p:animEffect transition="out" filter="fade">
                                      <p:cBhvr>
                                        <p:cTn id="61" dur="500"/>
                                        <p:tgtEl>
                                          <p:spTgt spid="16"/>
                                        </p:tgtEl>
                                      </p:cBhvr>
                                    </p:animEffect>
                                    <p:set>
                                      <p:cBhvr>
                                        <p:cTn id="62" dur="1" fill="hold">
                                          <p:stCondLst>
                                            <p:cond delay="499"/>
                                          </p:stCondLst>
                                        </p:cTn>
                                        <p:tgtEl>
                                          <p:spTgt spid="16"/>
                                        </p:tgtEl>
                                        <p:attrNameLst>
                                          <p:attrName>style.visibility</p:attrName>
                                        </p:attrNameLst>
                                      </p:cBhvr>
                                      <p:to>
                                        <p:strVal val="hidden"/>
                                      </p:to>
                                    </p:set>
                                  </p:childTnLst>
                                </p:cTn>
                              </p:par>
                              <p:par>
                                <p:cTn id="63" presetID="53" presetClass="exit" presetSubtype="32" fill="hold" grpId="1" nodeType="withEffect">
                                  <p:stCondLst>
                                    <p:cond delay="0"/>
                                  </p:stCondLst>
                                  <p:childTnLst>
                                    <p:anim calcmode="lin" valueType="num">
                                      <p:cBhvr>
                                        <p:cTn id="64" dur="500"/>
                                        <p:tgtEl>
                                          <p:spTgt spid="17"/>
                                        </p:tgtEl>
                                        <p:attrNameLst>
                                          <p:attrName>ppt_w</p:attrName>
                                        </p:attrNameLst>
                                      </p:cBhvr>
                                      <p:tavLst>
                                        <p:tav tm="0">
                                          <p:val>
                                            <p:strVal val="ppt_w"/>
                                          </p:val>
                                        </p:tav>
                                        <p:tav tm="100000">
                                          <p:val>
                                            <p:fltVal val="0"/>
                                          </p:val>
                                        </p:tav>
                                      </p:tavLst>
                                    </p:anim>
                                    <p:anim calcmode="lin" valueType="num">
                                      <p:cBhvr>
                                        <p:cTn id="65" dur="500"/>
                                        <p:tgtEl>
                                          <p:spTgt spid="17"/>
                                        </p:tgtEl>
                                        <p:attrNameLst>
                                          <p:attrName>ppt_h</p:attrName>
                                        </p:attrNameLst>
                                      </p:cBhvr>
                                      <p:tavLst>
                                        <p:tav tm="0">
                                          <p:val>
                                            <p:strVal val="ppt_h"/>
                                          </p:val>
                                        </p:tav>
                                        <p:tav tm="100000">
                                          <p:val>
                                            <p:fltVal val="0"/>
                                          </p:val>
                                        </p:tav>
                                      </p:tavLst>
                                    </p:anim>
                                    <p:animEffect transition="out" filter="fade">
                                      <p:cBhvr>
                                        <p:cTn id="66" dur="500"/>
                                        <p:tgtEl>
                                          <p:spTgt spid="17"/>
                                        </p:tgtEl>
                                      </p:cBhvr>
                                    </p:animEffect>
                                    <p:set>
                                      <p:cBhvr>
                                        <p:cTn id="67" dur="1" fill="hold">
                                          <p:stCondLst>
                                            <p:cond delay="499"/>
                                          </p:stCondLst>
                                        </p:cTn>
                                        <p:tgtEl>
                                          <p:spTgt spid="17"/>
                                        </p:tgtEl>
                                        <p:attrNameLst>
                                          <p:attrName>style.visibility</p:attrName>
                                        </p:attrNameLst>
                                      </p:cBhvr>
                                      <p:to>
                                        <p:strVal val="hidden"/>
                                      </p:to>
                                    </p:set>
                                  </p:childTnLst>
                                </p:cTn>
                              </p:par>
                              <p:par>
                                <p:cTn id="68" presetID="53" presetClass="exit" presetSubtype="32" fill="hold" grpId="1" nodeType="withEffect">
                                  <p:stCondLst>
                                    <p:cond delay="0"/>
                                  </p:stCondLst>
                                  <p:childTnLst>
                                    <p:anim calcmode="lin" valueType="num">
                                      <p:cBhvr>
                                        <p:cTn id="69" dur="500"/>
                                        <p:tgtEl>
                                          <p:spTgt spid="18"/>
                                        </p:tgtEl>
                                        <p:attrNameLst>
                                          <p:attrName>ppt_w</p:attrName>
                                        </p:attrNameLst>
                                      </p:cBhvr>
                                      <p:tavLst>
                                        <p:tav tm="0">
                                          <p:val>
                                            <p:strVal val="ppt_w"/>
                                          </p:val>
                                        </p:tav>
                                        <p:tav tm="100000">
                                          <p:val>
                                            <p:fltVal val="0"/>
                                          </p:val>
                                        </p:tav>
                                      </p:tavLst>
                                    </p:anim>
                                    <p:anim calcmode="lin" valueType="num">
                                      <p:cBhvr>
                                        <p:cTn id="70" dur="500"/>
                                        <p:tgtEl>
                                          <p:spTgt spid="18"/>
                                        </p:tgtEl>
                                        <p:attrNameLst>
                                          <p:attrName>ppt_h</p:attrName>
                                        </p:attrNameLst>
                                      </p:cBhvr>
                                      <p:tavLst>
                                        <p:tav tm="0">
                                          <p:val>
                                            <p:strVal val="ppt_h"/>
                                          </p:val>
                                        </p:tav>
                                        <p:tav tm="100000">
                                          <p:val>
                                            <p:fltVal val="0"/>
                                          </p:val>
                                        </p:tav>
                                      </p:tavLst>
                                    </p:anim>
                                    <p:animEffect transition="out" filter="fade">
                                      <p:cBhvr>
                                        <p:cTn id="71" dur="500"/>
                                        <p:tgtEl>
                                          <p:spTgt spid="18"/>
                                        </p:tgtEl>
                                      </p:cBhvr>
                                    </p:animEffect>
                                    <p:set>
                                      <p:cBhvr>
                                        <p:cTn id="72" dur="1" fill="hold">
                                          <p:stCondLst>
                                            <p:cond delay="499"/>
                                          </p:stCondLst>
                                        </p:cTn>
                                        <p:tgtEl>
                                          <p:spTgt spid="18"/>
                                        </p:tgtEl>
                                        <p:attrNameLst>
                                          <p:attrName>style.visibility</p:attrName>
                                        </p:attrNameLst>
                                      </p:cBhvr>
                                      <p:to>
                                        <p:strVal val="hidden"/>
                                      </p:to>
                                    </p:set>
                                  </p:childTnLst>
                                </p:cTn>
                              </p:par>
                              <p:par>
                                <p:cTn id="73" presetID="53" presetClass="exit" presetSubtype="32" fill="hold" grpId="1" nodeType="withEffect">
                                  <p:stCondLst>
                                    <p:cond delay="0"/>
                                  </p:stCondLst>
                                  <p:childTnLst>
                                    <p:anim calcmode="lin" valueType="num">
                                      <p:cBhvr>
                                        <p:cTn id="74" dur="500"/>
                                        <p:tgtEl>
                                          <p:spTgt spid="29"/>
                                        </p:tgtEl>
                                        <p:attrNameLst>
                                          <p:attrName>ppt_w</p:attrName>
                                        </p:attrNameLst>
                                      </p:cBhvr>
                                      <p:tavLst>
                                        <p:tav tm="0">
                                          <p:val>
                                            <p:strVal val="ppt_w"/>
                                          </p:val>
                                        </p:tav>
                                        <p:tav tm="100000">
                                          <p:val>
                                            <p:fltVal val="0"/>
                                          </p:val>
                                        </p:tav>
                                      </p:tavLst>
                                    </p:anim>
                                    <p:anim calcmode="lin" valueType="num">
                                      <p:cBhvr>
                                        <p:cTn id="75" dur="500"/>
                                        <p:tgtEl>
                                          <p:spTgt spid="29"/>
                                        </p:tgtEl>
                                        <p:attrNameLst>
                                          <p:attrName>ppt_h</p:attrName>
                                        </p:attrNameLst>
                                      </p:cBhvr>
                                      <p:tavLst>
                                        <p:tav tm="0">
                                          <p:val>
                                            <p:strVal val="ppt_h"/>
                                          </p:val>
                                        </p:tav>
                                        <p:tav tm="100000">
                                          <p:val>
                                            <p:fltVal val="0"/>
                                          </p:val>
                                        </p:tav>
                                      </p:tavLst>
                                    </p:anim>
                                    <p:animEffect transition="out" filter="fade">
                                      <p:cBhvr>
                                        <p:cTn id="76" dur="500"/>
                                        <p:tgtEl>
                                          <p:spTgt spid="29"/>
                                        </p:tgtEl>
                                      </p:cBhvr>
                                    </p:animEffect>
                                    <p:set>
                                      <p:cBhvr>
                                        <p:cTn id="77" dur="1" fill="hold">
                                          <p:stCondLst>
                                            <p:cond delay="499"/>
                                          </p:stCondLst>
                                        </p:cTn>
                                        <p:tgtEl>
                                          <p:spTgt spid="29"/>
                                        </p:tgtEl>
                                        <p:attrNameLst>
                                          <p:attrName>style.visibility</p:attrName>
                                        </p:attrNameLst>
                                      </p:cBhvr>
                                      <p:to>
                                        <p:strVal val="hidden"/>
                                      </p:to>
                                    </p:set>
                                  </p:childTnLst>
                                </p:cTn>
                              </p:par>
                              <p:par>
                                <p:cTn id="78" presetID="53" presetClass="exit" presetSubtype="32" fill="hold" grpId="1" nodeType="withEffect">
                                  <p:stCondLst>
                                    <p:cond delay="0"/>
                                  </p:stCondLst>
                                  <p:childTnLst>
                                    <p:anim calcmode="lin" valueType="num">
                                      <p:cBhvr>
                                        <p:cTn id="79" dur="500"/>
                                        <p:tgtEl>
                                          <p:spTgt spid="31"/>
                                        </p:tgtEl>
                                        <p:attrNameLst>
                                          <p:attrName>ppt_w</p:attrName>
                                        </p:attrNameLst>
                                      </p:cBhvr>
                                      <p:tavLst>
                                        <p:tav tm="0">
                                          <p:val>
                                            <p:strVal val="ppt_w"/>
                                          </p:val>
                                        </p:tav>
                                        <p:tav tm="100000">
                                          <p:val>
                                            <p:fltVal val="0"/>
                                          </p:val>
                                        </p:tav>
                                      </p:tavLst>
                                    </p:anim>
                                    <p:anim calcmode="lin" valueType="num">
                                      <p:cBhvr>
                                        <p:cTn id="80" dur="500"/>
                                        <p:tgtEl>
                                          <p:spTgt spid="31"/>
                                        </p:tgtEl>
                                        <p:attrNameLst>
                                          <p:attrName>ppt_h</p:attrName>
                                        </p:attrNameLst>
                                      </p:cBhvr>
                                      <p:tavLst>
                                        <p:tav tm="0">
                                          <p:val>
                                            <p:strVal val="ppt_h"/>
                                          </p:val>
                                        </p:tav>
                                        <p:tav tm="100000">
                                          <p:val>
                                            <p:fltVal val="0"/>
                                          </p:val>
                                        </p:tav>
                                      </p:tavLst>
                                    </p:anim>
                                    <p:animEffect transition="out" filter="fade">
                                      <p:cBhvr>
                                        <p:cTn id="81" dur="500"/>
                                        <p:tgtEl>
                                          <p:spTgt spid="31"/>
                                        </p:tgtEl>
                                      </p:cBhvr>
                                    </p:animEffect>
                                    <p:set>
                                      <p:cBhvr>
                                        <p:cTn id="82" dur="1" fill="hold">
                                          <p:stCondLst>
                                            <p:cond delay="499"/>
                                          </p:stCondLst>
                                        </p:cTn>
                                        <p:tgtEl>
                                          <p:spTgt spid="31"/>
                                        </p:tgtEl>
                                        <p:attrNameLst>
                                          <p:attrName>style.visibility</p:attrName>
                                        </p:attrNameLst>
                                      </p:cBhvr>
                                      <p:to>
                                        <p:strVal val="hidden"/>
                                      </p:to>
                                    </p:set>
                                  </p:childTnLst>
                                </p:cTn>
                              </p:par>
                              <p:par>
                                <p:cTn id="83" presetID="53" presetClass="exit" presetSubtype="32" fill="hold" grpId="1" nodeType="withEffect">
                                  <p:stCondLst>
                                    <p:cond delay="0"/>
                                  </p:stCondLst>
                                  <p:childTnLst>
                                    <p:anim calcmode="lin" valueType="num">
                                      <p:cBhvr>
                                        <p:cTn id="84" dur="500"/>
                                        <p:tgtEl>
                                          <p:spTgt spid="32"/>
                                        </p:tgtEl>
                                        <p:attrNameLst>
                                          <p:attrName>ppt_w</p:attrName>
                                        </p:attrNameLst>
                                      </p:cBhvr>
                                      <p:tavLst>
                                        <p:tav tm="0">
                                          <p:val>
                                            <p:strVal val="ppt_w"/>
                                          </p:val>
                                        </p:tav>
                                        <p:tav tm="100000">
                                          <p:val>
                                            <p:fltVal val="0"/>
                                          </p:val>
                                        </p:tav>
                                      </p:tavLst>
                                    </p:anim>
                                    <p:anim calcmode="lin" valueType="num">
                                      <p:cBhvr>
                                        <p:cTn id="85" dur="500"/>
                                        <p:tgtEl>
                                          <p:spTgt spid="32"/>
                                        </p:tgtEl>
                                        <p:attrNameLst>
                                          <p:attrName>ppt_h</p:attrName>
                                        </p:attrNameLst>
                                      </p:cBhvr>
                                      <p:tavLst>
                                        <p:tav tm="0">
                                          <p:val>
                                            <p:strVal val="ppt_h"/>
                                          </p:val>
                                        </p:tav>
                                        <p:tav tm="100000">
                                          <p:val>
                                            <p:fltVal val="0"/>
                                          </p:val>
                                        </p:tav>
                                      </p:tavLst>
                                    </p:anim>
                                    <p:animEffect transition="out" filter="fade">
                                      <p:cBhvr>
                                        <p:cTn id="86" dur="500"/>
                                        <p:tgtEl>
                                          <p:spTgt spid="32"/>
                                        </p:tgtEl>
                                      </p:cBhvr>
                                    </p:animEffect>
                                    <p:set>
                                      <p:cBhvr>
                                        <p:cTn id="87" dur="1" fill="hold">
                                          <p:stCondLst>
                                            <p:cond delay="499"/>
                                          </p:stCondLst>
                                        </p:cTn>
                                        <p:tgtEl>
                                          <p:spTgt spid="32"/>
                                        </p:tgtEl>
                                        <p:attrNameLst>
                                          <p:attrName>style.visibility</p:attrName>
                                        </p:attrNameLst>
                                      </p:cBhvr>
                                      <p:to>
                                        <p:strVal val="hidden"/>
                                      </p:to>
                                    </p:set>
                                  </p:childTnLst>
                                </p:cTn>
                              </p:par>
                            </p:childTnLst>
                          </p:cTn>
                        </p:par>
                      </p:childTnLst>
                    </p:cTn>
                  </p:par>
                  <p:par>
                    <p:cTn id="88" fill="hold">
                      <p:stCondLst>
                        <p:cond delay="indefinite"/>
                      </p:stCondLst>
                      <p:childTnLst>
                        <p:par>
                          <p:cTn id="89" fill="hold">
                            <p:stCondLst>
                              <p:cond delay="0"/>
                            </p:stCondLst>
                            <p:childTnLst>
                              <p:par>
                                <p:cTn id="90" presetID="22" presetClass="entr" presetSubtype="4" fill="hold" grpId="0" nodeType="click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wipe(down)">
                                      <p:cBhvr>
                                        <p:cTn id="92" dur="500"/>
                                        <p:tgtEl>
                                          <p:spTgt spid="43"/>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childTnLst>
                    </p:cTn>
                  </p:par>
                  <p:par>
                    <p:cTn id="98" fill="hold">
                      <p:stCondLst>
                        <p:cond delay="indefinite"/>
                      </p:stCondLst>
                      <p:childTnLst>
                        <p:par>
                          <p:cTn id="99" fill="hold">
                            <p:stCondLst>
                              <p:cond delay="0"/>
                            </p:stCondLst>
                            <p:childTnLst>
                              <p:par>
                                <p:cTn id="100" presetID="42" presetClass="exit" presetSubtype="0" fill="hold" grpId="1" nodeType="clickEffect">
                                  <p:stCondLst>
                                    <p:cond delay="0"/>
                                  </p:stCondLst>
                                  <p:childTnLst>
                                    <p:animEffect transition="out" filter="fade">
                                      <p:cBhvr>
                                        <p:cTn id="101" dur="1000"/>
                                        <p:tgtEl>
                                          <p:spTgt spid="42"/>
                                        </p:tgtEl>
                                      </p:cBhvr>
                                    </p:animEffect>
                                    <p:anim calcmode="lin" valueType="num">
                                      <p:cBhvr>
                                        <p:cTn id="102" dur="1000"/>
                                        <p:tgtEl>
                                          <p:spTgt spid="42"/>
                                        </p:tgtEl>
                                        <p:attrNameLst>
                                          <p:attrName>ppt_x</p:attrName>
                                        </p:attrNameLst>
                                      </p:cBhvr>
                                      <p:tavLst>
                                        <p:tav tm="0">
                                          <p:val>
                                            <p:strVal val="ppt_x"/>
                                          </p:val>
                                        </p:tav>
                                        <p:tav tm="100000">
                                          <p:val>
                                            <p:strVal val="ppt_x"/>
                                          </p:val>
                                        </p:tav>
                                      </p:tavLst>
                                    </p:anim>
                                    <p:anim calcmode="lin" valueType="num">
                                      <p:cBhvr>
                                        <p:cTn id="103" dur="1000"/>
                                        <p:tgtEl>
                                          <p:spTgt spid="42"/>
                                        </p:tgtEl>
                                        <p:attrNameLst>
                                          <p:attrName>ppt_y</p:attrName>
                                        </p:attrNameLst>
                                      </p:cBhvr>
                                      <p:tavLst>
                                        <p:tav tm="0">
                                          <p:val>
                                            <p:strVal val="ppt_y"/>
                                          </p:val>
                                        </p:tav>
                                        <p:tav tm="100000">
                                          <p:val>
                                            <p:strVal val="ppt_y+.1"/>
                                          </p:val>
                                        </p:tav>
                                      </p:tavLst>
                                    </p:anim>
                                    <p:set>
                                      <p:cBhvr>
                                        <p:cTn id="104" dur="1" fill="hold">
                                          <p:stCondLst>
                                            <p:cond delay="999"/>
                                          </p:stCondLst>
                                        </p:cTn>
                                        <p:tgtEl>
                                          <p:spTgt spid="42"/>
                                        </p:tgtEl>
                                        <p:attrNameLst>
                                          <p:attrName>style.visibility</p:attrName>
                                        </p:attrNameLst>
                                      </p:cBhvr>
                                      <p:to>
                                        <p:strVal val="hidden"/>
                                      </p:to>
                                    </p:set>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nodeType="clickEffect">
                                  <p:stCondLst>
                                    <p:cond delay="0"/>
                                  </p:stCondLst>
                                  <p:childTnLst>
                                    <p:set>
                                      <p:cBhvr>
                                        <p:cTn id="108" dur="1" fill="hold">
                                          <p:stCondLst>
                                            <p:cond delay="0"/>
                                          </p:stCondLst>
                                        </p:cTn>
                                        <p:tgtEl>
                                          <p:spTgt spid="34"/>
                                        </p:tgtEl>
                                        <p:attrNameLst>
                                          <p:attrName>style.visibility</p:attrName>
                                        </p:attrNameLst>
                                      </p:cBhvr>
                                      <p:to>
                                        <p:strVal val="visible"/>
                                      </p:to>
                                    </p:set>
                                    <p:anim calcmode="lin" valueType="num">
                                      <p:cBhvr additive="base">
                                        <p:cTn id="109" dur="750" fill="hold"/>
                                        <p:tgtEl>
                                          <p:spTgt spid="34"/>
                                        </p:tgtEl>
                                        <p:attrNameLst>
                                          <p:attrName>ppt_x</p:attrName>
                                        </p:attrNameLst>
                                      </p:cBhvr>
                                      <p:tavLst>
                                        <p:tav tm="0">
                                          <p:val>
                                            <p:strVal val="#ppt_x"/>
                                          </p:val>
                                        </p:tav>
                                        <p:tav tm="100000">
                                          <p:val>
                                            <p:strVal val="#ppt_x"/>
                                          </p:val>
                                        </p:tav>
                                      </p:tavLst>
                                    </p:anim>
                                    <p:anim calcmode="lin" valueType="num">
                                      <p:cBhvr additive="base">
                                        <p:cTn id="110" dur="75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42" presetClass="entr" presetSubtype="0" fill="hold" grpId="0" nodeType="clickEffect">
                                  <p:stCondLst>
                                    <p:cond delay="0"/>
                                  </p:stCondLst>
                                  <p:childTnLst>
                                    <p:set>
                                      <p:cBhvr>
                                        <p:cTn id="114" dur="1" fill="hold">
                                          <p:stCondLst>
                                            <p:cond delay="0"/>
                                          </p:stCondLst>
                                        </p:cTn>
                                        <p:tgtEl>
                                          <p:spTgt spid="44"/>
                                        </p:tgtEl>
                                        <p:attrNameLst>
                                          <p:attrName>style.visibility</p:attrName>
                                        </p:attrNameLst>
                                      </p:cBhvr>
                                      <p:to>
                                        <p:strVal val="visible"/>
                                      </p:to>
                                    </p:set>
                                    <p:animEffect transition="in" filter="fade">
                                      <p:cBhvr>
                                        <p:cTn id="115" dur="1000"/>
                                        <p:tgtEl>
                                          <p:spTgt spid="44"/>
                                        </p:tgtEl>
                                      </p:cBhvr>
                                    </p:animEffect>
                                    <p:anim calcmode="lin" valueType="num">
                                      <p:cBhvr>
                                        <p:cTn id="116" dur="1000" fill="hold"/>
                                        <p:tgtEl>
                                          <p:spTgt spid="44"/>
                                        </p:tgtEl>
                                        <p:attrNameLst>
                                          <p:attrName>ppt_x</p:attrName>
                                        </p:attrNameLst>
                                      </p:cBhvr>
                                      <p:tavLst>
                                        <p:tav tm="0">
                                          <p:val>
                                            <p:strVal val="#ppt_x"/>
                                          </p:val>
                                        </p:tav>
                                        <p:tav tm="100000">
                                          <p:val>
                                            <p:strVal val="#ppt_x"/>
                                          </p:val>
                                        </p:tav>
                                      </p:tavLst>
                                    </p:anim>
                                    <p:anim calcmode="lin" valueType="num">
                                      <p:cBhvr>
                                        <p:cTn id="11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17" grpId="0" animBg="1"/>
      <p:bldP spid="17" grpId="1" animBg="1"/>
      <p:bldP spid="18" grpId="0" animBg="1"/>
      <p:bldP spid="18" grpId="1" animBg="1"/>
      <p:bldP spid="29" grpId="0"/>
      <p:bldP spid="29" grpId="1"/>
      <p:bldP spid="31" grpId="0"/>
      <p:bldP spid="31" grpId="1"/>
      <p:bldP spid="32" grpId="0"/>
      <p:bldP spid="32" grpId="1"/>
      <p:bldP spid="37" grpId="0"/>
      <p:bldP spid="37" grpId="1"/>
      <p:bldP spid="38" grpId="0"/>
      <p:bldP spid="39" grpId="0"/>
      <p:bldP spid="40" grpId="0"/>
      <p:bldP spid="41" grpId="0"/>
      <p:bldP spid="42" grpId="0"/>
      <p:bldP spid="42" grpId="1"/>
      <p:bldP spid="43" grpId="0" animBg="1"/>
      <p:bldP spid="4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t="-9000" r="-6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1ABA4B8-9FF3-4D8E-9D95-19101CFA4DF4}"/>
              </a:ext>
            </a:extLst>
          </p:cNvPr>
          <p:cNvGrpSpPr/>
          <p:nvPr/>
        </p:nvGrpSpPr>
        <p:grpSpPr>
          <a:xfrm>
            <a:off x="3601338" y="92434"/>
            <a:ext cx="5009262" cy="604299"/>
            <a:chOff x="1410588" y="206734"/>
            <a:chExt cx="4004249" cy="604299"/>
          </a:xfrm>
        </p:grpSpPr>
        <p:sp>
          <p:nvSpPr>
            <p:cNvPr id="3" name="Hexagon 2">
              <a:extLst>
                <a:ext uri="{FF2B5EF4-FFF2-40B4-BE49-F238E27FC236}">
                  <a16:creationId xmlns:a16="http://schemas.microsoft.com/office/drawing/2014/main" id="{A99A6A8A-B9DD-4B27-9968-11C44C45C6D9}"/>
                </a:ext>
              </a:extLst>
            </p:cNvPr>
            <p:cNvSpPr/>
            <p:nvPr/>
          </p:nvSpPr>
          <p:spPr>
            <a:xfrm>
              <a:off x="1410588" y="206734"/>
              <a:ext cx="4004249" cy="604299"/>
            </a:xfrm>
            <a:prstGeom prst="hexagon">
              <a:avLst/>
            </a:prstGeom>
            <a:solidFill>
              <a:schemeClr val="accent1">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vi-VN"/>
            </a:p>
          </p:txBody>
        </p:sp>
        <p:sp>
          <p:nvSpPr>
            <p:cNvPr id="4" name="TextBox 3">
              <a:extLst>
                <a:ext uri="{FF2B5EF4-FFF2-40B4-BE49-F238E27FC236}">
                  <a16:creationId xmlns:a16="http://schemas.microsoft.com/office/drawing/2014/main" id="{C84245EE-B8C6-4ECC-87B2-1D1A35D98DA5}"/>
                </a:ext>
              </a:extLst>
            </p:cNvPr>
            <p:cNvSpPr txBox="1"/>
            <p:nvPr/>
          </p:nvSpPr>
          <p:spPr>
            <a:xfrm>
              <a:off x="1534600" y="222635"/>
              <a:ext cx="3649650" cy="584775"/>
            </a:xfrm>
            <a:prstGeom prst="rect">
              <a:avLst/>
            </a:prstGeom>
            <a:noFill/>
          </p:spPr>
          <p:txBody>
            <a:bodyPr wrap="square" rtlCol="0">
              <a:spAutoFit/>
            </a:bodyPr>
            <a:lstStyle/>
            <a:p>
              <a:r>
                <a:rPr lang="en-US" sz="3200" dirty="0">
                  <a:solidFill>
                    <a:srgbClr val="FFFF00"/>
                  </a:solidFill>
                  <a:latin typeface="Times New Roman" panose="02020603050405020304" pitchFamily="18" charset="0"/>
                  <a:cs typeface="Times New Roman" panose="02020603050405020304" pitchFamily="18" charset="0"/>
                </a:rPr>
                <a:t>2. Định </a:t>
              </a:r>
              <a:r>
                <a:rPr lang="en-US" sz="3200" dirty="0" err="1">
                  <a:solidFill>
                    <a:srgbClr val="FFFF00"/>
                  </a:solidFill>
                  <a:latin typeface="Times New Roman" panose="02020603050405020304" pitchFamily="18" charset="0"/>
                  <a:cs typeface="Times New Roman" panose="02020603050405020304" pitchFamily="18" charset="0"/>
                </a:rPr>
                <a:t>lý</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Pythagore</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đảo</a:t>
              </a:r>
              <a:endParaRPr lang="vi-VN" sz="3200" dirty="0">
                <a:solidFill>
                  <a:srgbClr val="FFFF00"/>
                </a:solidFill>
                <a:latin typeface="Times New Roman" panose="02020603050405020304" pitchFamily="18" charset="0"/>
                <a:cs typeface="Times New Roman" panose="02020603050405020304" pitchFamily="18" charset="0"/>
              </a:endParaRPr>
            </a:p>
          </p:txBody>
        </p:sp>
      </p:grpSp>
      <p:sp>
        <p:nvSpPr>
          <p:cNvPr id="30" name="TextBox 29">
            <a:extLst>
              <a:ext uri="{FF2B5EF4-FFF2-40B4-BE49-F238E27FC236}">
                <a16:creationId xmlns:a16="http://schemas.microsoft.com/office/drawing/2014/main" id="{20323659-FD24-4C7C-9D5E-E0830F8F6879}"/>
              </a:ext>
            </a:extLst>
          </p:cNvPr>
          <p:cNvSpPr txBox="1"/>
          <p:nvPr/>
        </p:nvSpPr>
        <p:spPr>
          <a:xfrm>
            <a:off x="571500" y="1155032"/>
            <a:ext cx="5781174" cy="523220"/>
          </a:xfrm>
          <a:prstGeom prst="rect">
            <a:avLst/>
          </a:prstGeom>
          <a:noFill/>
        </p:spPr>
        <p:txBody>
          <a:bodyPr wrap="square" rtlCol="0">
            <a:spAutoFit/>
          </a:bodyPr>
          <a:lstStyle/>
          <a:p>
            <a:r>
              <a:rPr lang="en-US" sz="2800" b="1" i="1" dirty="0">
                <a:latin typeface="Times New Roman" panose="02020603050405020304" pitchFamily="18" charset="0"/>
                <a:cs typeface="Times New Roman" panose="02020603050405020304" pitchFamily="18" charset="0"/>
              </a:rPr>
              <a:t>*Định </a:t>
            </a:r>
            <a:r>
              <a:rPr lang="en-US" sz="2800" b="1" i="1" dirty="0" err="1">
                <a:latin typeface="Times New Roman" panose="02020603050405020304" pitchFamily="18" charset="0"/>
                <a:cs typeface="Times New Roman" panose="02020603050405020304" pitchFamily="18" charset="0"/>
              </a:rPr>
              <a:t>lý</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Pythagore</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đảo</a:t>
            </a:r>
            <a:r>
              <a:rPr lang="en-US" sz="2800" b="1" i="1" dirty="0">
                <a:latin typeface="Times New Roman" panose="02020603050405020304" pitchFamily="18" charset="0"/>
                <a:cs typeface="Times New Roman" panose="02020603050405020304" pitchFamily="18" charset="0"/>
              </a:rPr>
              <a:t> (SGK- 95)</a:t>
            </a:r>
            <a:endParaRPr lang="vi-VN" sz="2800" b="1" i="1" dirty="0">
              <a:latin typeface="Times New Roman" panose="02020603050405020304" pitchFamily="18" charset="0"/>
              <a:cs typeface="Times New Roman" panose="02020603050405020304" pitchFamily="18" charset="0"/>
            </a:endParaRPr>
          </a:p>
        </p:txBody>
      </p:sp>
      <p:grpSp>
        <p:nvGrpSpPr>
          <p:cNvPr id="33" name="Group 32">
            <a:extLst>
              <a:ext uri="{FF2B5EF4-FFF2-40B4-BE49-F238E27FC236}">
                <a16:creationId xmlns:a16="http://schemas.microsoft.com/office/drawing/2014/main" id="{0341A23E-E838-4E7B-AEE0-5C4F074703E3}"/>
              </a:ext>
            </a:extLst>
          </p:cNvPr>
          <p:cNvGrpSpPr/>
          <p:nvPr/>
        </p:nvGrpSpPr>
        <p:grpSpPr>
          <a:xfrm>
            <a:off x="266700" y="1692742"/>
            <a:ext cx="11520370" cy="1852564"/>
            <a:chOff x="0" y="1776585"/>
            <a:chExt cx="11520370" cy="2316642"/>
          </a:xfrm>
        </p:grpSpPr>
        <p:grpSp>
          <p:nvGrpSpPr>
            <p:cNvPr id="35" name="Group 34">
              <a:extLst>
                <a:ext uri="{FF2B5EF4-FFF2-40B4-BE49-F238E27FC236}">
                  <a16:creationId xmlns:a16="http://schemas.microsoft.com/office/drawing/2014/main" id="{62B9E253-7FA0-49AA-BBCC-867E806136BE}"/>
                </a:ext>
              </a:extLst>
            </p:cNvPr>
            <p:cNvGrpSpPr/>
            <p:nvPr/>
          </p:nvGrpSpPr>
          <p:grpSpPr>
            <a:xfrm>
              <a:off x="0" y="1776585"/>
              <a:ext cx="11444037" cy="2316642"/>
              <a:chOff x="-157227" y="2625290"/>
              <a:chExt cx="17732999" cy="3304979"/>
            </a:xfrm>
          </p:grpSpPr>
          <p:sp>
            <p:nvSpPr>
              <p:cNvPr id="45" name="Rectangle: Rounded Corners 44">
                <a:extLst>
                  <a:ext uri="{FF2B5EF4-FFF2-40B4-BE49-F238E27FC236}">
                    <a16:creationId xmlns:a16="http://schemas.microsoft.com/office/drawing/2014/main" id="{D37A824D-F57C-4793-85AC-D8BEF5CD154C}"/>
                  </a:ext>
                </a:extLst>
              </p:cNvPr>
              <p:cNvSpPr/>
              <p:nvPr/>
            </p:nvSpPr>
            <p:spPr>
              <a:xfrm>
                <a:off x="101597" y="2728685"/>
                <a:ext cx="17474175" cy="3201584"/>
              </a:xfrm>
              <a:prstGeom prst="roundRect">
                <a:avLst/>
              </a:prstGeom>
              <a:solidFill>
                <a:schemeClr val="accent5">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6" name="Rectangle 45">
                <a:extLst>
                  <a:ext uri="{FF2B5EF4-FFF2-40B4-BE49-F238E27FC236}">
                    <a16:creationId xmlns:a16="http://schemas.microsoft.com/office/drawing/2014/main" id="{78FE7B4F-8713-483B-93FD-A5098A2FFC21}"/>
                  </a:ext>
                </a:extLst>
              </p:cNvPr>
              <p:cNvSpPr/>
              <p:nvPr/>
            </p:nvSpPr>
            <p:spPr>
              <a:xfrm>
                <a:off x="101597" y="2714173"/>
                <a:ext cx="17474175" cy="714829"/>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47" name="Picture 46">
                <a:extLst>
                  <a:ext uri="{FF2B5EF4-FFF2-40B4-BE49-F238E27FC236}">
                    <a16:creationId xmlns:a16="http://schemas.microsoft.com/office/drawing/2014/main" id="{241F81AA-C856-4E47-98E9-E4A5B7F276A2}"/>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57227" y="2625290"/>
                <a:ext cx="1347395" cy="1607419"/>
              </a:xfrm>
              <a:prstGeom prst="rect">
                <a:avLst/>
              </a:prstGeom>
            </p:spPr>
          </p:pic>
        </p:grpSp>
        <p:sp>
          <p:nvSpPr>
            <p:cNvPr id="36" name="TextBox 35">
              <a:extLst>
                <a:ext uri="{FF2B5EF4-FFF2-40B4-BE49-F238E27FC236}">
                  <a16:creationId xmlns:a16="http://schemas.microsoft.com/office/drawing/2014/main" id="{4E292A03-2990-4207-A176-A6A20F948033}"/>
                </a:ext>
              </a:extLst>
            </p:cNvPr>
            <p:cNvSpPr txBox="1"/>
            <p:nvPr/>
          </p:nvSpPr>
          <p:spPr>
            <a:xfrm>
              <a:off x="494297" y="2344991"/>
              <a:ext cx="11026073" cy="1635083"/>
            </a:xfrm>
            <a:prstGeom prst="rect">
              <a:avLst/>
            </a:prstGeom>
            <a:noFill/>
          </p:spPr>
          <p:txBody>
            <a:bodyPr wrap="square" rtlCol="0">
              <a:spAutoFit/>
            </a:bodyPr>
            <a:lstStyle/>
            <a:p>
              <a:pPr>
                <a:lnSpc>
                  <a:spcPct val="150000"/>
                </a:lnSpc>
                <a:spcAft>
                  <a:spcPts val="1200"/>
                </a:spcAft>
              </a:pPr>
              <a:r>
                <a:rPr lang="en-US" sz="2800" b="1" i="1">
                  <a:latin typeface="Times New Roman" panose="02020603050405020304" pitchFamily="18" charset="0"/>
                  <a:cs typeface="Times New Roman" panose="02020603050405020304" pitchFamily="18" charset="0"/>
                </a:rPr>
                <a:t>Nếu một tam giác có bình ph</a:t>
              </a:r>
              <a:r>
                <a:rPr lang="vi-VN" sz="2800" b="1" i="1">
                  <a:latin typeface="Times New Roman" panose="02020603050405020304" pitchFamily="18" charset="0"/>
                  <a:cs typeface="Times New Roman" panose="02020603050405020304" pitchFamily="18" charset="0"/>
                </a:rPr>
                <a:t>ương của một cạnh bằng tổng bình phương của hai cạnh còn lại thì tam giác đó là tam giác vuông.</a:t>
              </a:r>
              <a:endParaRPr lang="vi-VN" sz="2800">
                <a:latin typeface="Times New Roman" panose="02020603050405020304" pitchFamily="18" charset="0"/>
                <a:cs typeface="Times New Roman" panose="02020603050405020304" pitchFamily="18" charset="0"/>
              </a:endParaRPr>
            </a:p>
          </p:txBody>
        </p:sp>
      </p:grpSp>
      <p:sp>
        <p:nvSpPr>
          <p:cNvPr id="48" name="TextBox 47">
            <a:extLst>
              <a:ext uri="{FF2B5EF4-FFF2-40B4-BE49-F238E27FC236}">
                <a16:creationId xmlns:a16="http://schemas.microsoft.com/office/drawing/2014/main" id="{31331141-7852-4301-AE0E-608D72182213}"/>
              </a:ext>
            </a:extLst>
          </p:cNvPr>
          <p:cNvSpPr txBox="1"/>
          <p:nvPr/>
        </p:nvSpPr>
        <p:spPr>
          <a:xfrm>
            <a:off x="780048" y="3689684"/>
            <a:ext cx="2364205" cy="523220"/>
          </a:xfrm>
          <a:prstGeom prst="rect">
            <a:avLst/>
          </a:prstGeom>
          <a:noFill/>
        </p:spPr>
        <p:txBody>
          <a:bodyPr wrap="square" rtlCol="0">
            <a:spAutoFit/>
          </a:bodyPr>
          <a:lstStyle/>
          <a:p>
            <a:r>
              <a:rPr lang="en-US" sz="2800" b="1" i="1">
                <a:latin typeface="Times New Roman" panose="02020603050405020304" pitchFamily="18" charset="0"/>
                <a:cs typeface="Times New Roman" panose="02020603050405020304" pitchFamily="18" charset="0"/>
              </a:rPr>
              <a:t>*Chẳng hạn: </a:t>
            </a:r>
            <a:endParaRPr lang="vi-VN" sz="2800" b="1" i="1">
              <a:latin typeface="Times New Roman" panose="02020603050405020304" pitchFamily="18" charset="0"/>
              <a:cs typeface="Times New Roman" panose="02020603050405020304" pitchFamily="18" charset="0"/>
            </a:endParaRPr>
          </a:p>
        </p:txBody>
      </p:sp>
      <p:sp>
        <p:nvSpPr>
          <p:cNvPr id="49" name="TextBox 48">
            <a:extLst>
              <a:ext uri="{FF2B5EF4-FFF2-40B4-BE49-F238E27FC236}">
                <a16:creationId xmlns:a16="http://schemas.microsoft.com/office/drawing/2014/main" id="{98EED947-7AA0-4AA4-A309-91AF85D170DE}"/>
              </a:ext>
            </a:extLst>
          </p:cNvPr>
          <p:cNvSpPr txBox="1"/>
          <p:nvPr/>
        </p:nvSpPr>
        <p:spPr>
          <a:xfrm>
            <a:off x="2977816" y="3721768"/>
            <a:ext cx="5331995"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sym typeface="Symbol" panose="05050102010706020507" pitchFamily="18" charset="2"/>
              </a:rPr>
              <a:t>ABC có BC</a:t>
            </a:r>
            <a:r>
              <a:rPr lang="en-US" sz="2800" baseline="30000">
                <a:latin typeface="Times New Roman" panose="02020603050405020304" pitchFamily="18" charset="0"/>
                <a:cs typeface="Times New Roman" panose="02020603050405020304" pitchFamily="18" charset="0"/>
                <a:sym typeface="Symbol" panose="05050102010706020507" pitchFamily="18" charset="2"/>
              </a:rPr>
              <a:t>2</a:t>
            </a:r>
            <a:r>
              <a:rPr lang="en-US" sz="2800">
                <a:latin typeface="Times New Roman" panose="02020603050405020304" pitchFamily="18" charset="0"/>
                <a:cs typeface="Times New Roman" panose="02020603050405020304" pitchFamily="18" charset="0"/>
                <a:sym typeface="Symbol" panose="05050102010706020507" pitchFamily="18" charset="2"/>
              </a:rPr>
              <a:t> = AB</a:t>
            </a:r>
            <a:r>
              <a:rPr lang="en-US" sz="2800" baseline="30000">
                <a:latin typeface="Times New Roman" panose="02020603050405020304" pitchFamily="18" charset="0"/>
                <a:cs typeface="Times New Roman" panose="02020603050405020304" pitchFamily="18" charset="0"/>
                <a:sym typeface="Symbol" panose="05050102010706020507" pitchFamily="18" charset="2"/>
              </a:rPr>
              <a:t>2</a:t>
            </a:r>
            <a:r>
              <a:rPr lang="en-US" sz="2800">
                <a:latin typeface="Times New Roman" panose="02020603050405020304" pitchFamily="18" charset="0"/>
                <a:cs typeface="Times New Roman" panose="02020603050405020304" pitchFamily="18" charset="0"/>
                <a:sym typeface="Symbol" panose="05050102010706020507" pitchFamily="18" charset="2"/>
              </a:rPr>
              <a:t> +AC</a:t>
            </a:r>
            <a:r>
              <a:rPr lang="en-US" sz="2800" baseline="30000">
                <a:latin typeface="Times New Roman" panose="02020603050405020304" pitchFamily="18" charset="0"/>
                <a:cs typeface="Times New Roman" panose="02020603050405020304" pitchFamily="18" charset="0"/>
                <a:sym typeface="Symbol" panose="05050102010706020507" pitchFamily="18" charset="2"/>
              </a:rPr>
              <a:t>2</a:t>
            </a:r>
            <a:endParaRPr lang="vi-VN" sz="2800">
              <a:latin typeface="Times New Roman" panose="02020603050405020304" pitchFamily="18" charset="0"/>
              <a:cs typeface="Times New Roman" panose="02020603050405020304" pitchFamily="18" charset="0"/>
            </a:endParaRPr>
          </a:p>
        </p:txBody>
      </p:sp>
      <p:sp>
        <p:nvSpPr>
          <p:cNvPr id="50" name="TextBox 49">
            <a:extLst>
              <a:ext uri="{FF2B5EF4-FFF2-40B4-BE49-F238E27FC236}">
                <a16:creationId xmlns:a16="http://schemas.microsoft.com/office/drawing/2014/main" id="{C590203B-248C-4F6F-B6B9-2CC4A169692D}"/>
              </a:ext>
            </a:extLst>
          </p:cNvPr>
          <p:cNvSpPr txBox="1"/>
          <p:nvPr/>
        </p:nvSpPr>
        <p:spPr>
          <a:xfrm>
            <a:off x="4100763" y="4203032"/>
            <a:ext cx="292568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sym typeface="Symbol" panose="05050102010706020507" pitchFamily="18" charset="2"/>
              </a:rPr>
              <a:t>hay a</a:t>
            </a:r>
            <a:r>
              <a:rPr lang="en-US" sz="2800" baseline="30000">
                <a:latin typeface="Times New Roman" panose="02020603050405020304" pitchFamily="18" charset="0"/>
                <a:cs typeface="Times New Roman" panose="02020603050405020304" pitchFamily="18" charset="0"/>
                <a:sym typeface="Symbol" panose="05050102010706020507" pitchFamily="18" charset="2"/>
              </a:rPr>
              <a:t>2</a:t>
            </a:r>
            <a:r>
              <a:rPr lang="en-US" sz="2800">
                <a:latin typeface="Times New Roman" panose="02020603050405020304" pitchFamily="18" charset="0"/>
                <a:cs typeface="Times New Roman" panose="02020603050405020304" pitchFamily="18" charset="0"/>
                <a:sym typeface="Symbol" panose="05050102010706020507" pitchFamily="18" charset="2"/>
              </a:rPr>
              <a:t> = b</a:t>
            </a:r>
            <a:r>
              <a:rPr lang="en-US" sz="2800" baseline="30000">
                <a:latin typeface="Times New Roman" panose="02020603050405020304" pitchFamily="18" charset="0"/>
                <a:cs typeface="Times New Roman" panose="02020603050405020304" pitchFamily="18" charset="0"/>
                <a:sym typeface="Symbol" panose="05050102010706020507" pitchFamily="18" charset="2"/>
              </a:rPr>
              <a:t>2</a:t>
            </a:r>
            <a:r>
              <a:rPr lang="en-US" sz="2800">
                <a:latin typeface="Times New Roman" panose="02020603050405020304" pitchFamily="18" charset="0"/>
                <a:cs typeface="Times New Roman" panose="02020603050405020304" pitchFamily="18" charset="0"/>
                <a:sym typeface="Symbol" panose="05050102010706020507" pitchFamily="18" charset="2"/>
              </a:rPr>
              <a:t> +c</a:t>
            </a:r>
            <a:r>
              <a:rPr lang="en-US" sz="2800" baseline="30000">
                <a:latin typeface="Times New Roman" panose="02020603050405020304" pitchFamily="18" charset="0"/>
                <a:cs typeface="Times New Roman" panose="02020603050405020304" pitchFamily="18" charset="0"/>
                <a:sym typeface="Symbol" panose="05050102010706020507" pitchFamily="18" charset="2"/>
              </a:rPr>
              <a:t>2</a:t>
            </a:r>
            <a:endParaRPr lang="vi-VN" sz="2800">
              <a:latin typeface="Times New Roman" panose="02020603050405020304" pitchFamily="18" charset="0"/>
              <a:cs typeface="Times New Roman" panose="02020603050405020304" pitchFamily="18" charset="0"/>
            </a:endParaRPr>
          </a:p>
        </p:txBody>
      </p:sp>
      <p:sp>
        <p:nvSpPr>
          <p:cNvPr id="52" name="TextBox 51">
            <a:extLst>
              <a:ext uri="{FF2B5EF4-FFF2-40B4-BE49-F238E27FC236}">
                <a16:creationId xmlns:a16="http://schemas.microsoft.com/office/drawing/2014/main" id="{2004B242-06D3-4FF2-B1E3-ADD94AD71CF1}"/>
              </a:ext>
            </a:extLst>
          </p:cNvPr>
          <p:cNvSpPr txBox="1"/>
          <p:nvPr/>
        </p:nvSpPr>
        <p:spPr>
          <a:xfrm>
            <a:off x="2785311" y="4748463"/>
            <a:ext cx="5331995"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sym typeface="Symbol" panose="05050102010706020507" pitchFamily="18" charset="2"/>
              </a:rPr>
              <a:t>=&gt;ABC vuông tại A</a:t>
            </a:r>
            <a:endParaRPr lang="vi-VN" sz="2800">
              <a:latin typeface="Times New Roman" panose="02020603050405020304" pitchFamily="18" charset="0"/>
              <a:cs typeface="Times New Roman" panose="02020603050405020304" pitchFamily="18" charset="0"/>
            </a:endParaRPr>
          </a:p>
        </p:txBody>
      </p:sp>
      <p:grpSp>
        <p:nvGrpSpPr>
          <p:cNvPr id="56" name="Group 55">
            <a:extLst>
              <a:ext uri="{FF2B5EF4-FFF2-40B4-BE49-F238E27FC236}">
                <a16:creationId xmlns:a16="http://schemas.microsoft.com/office/drawing/2014/main" id="{C29A34C1-409E-49A7-B857-035E81FC97A0}"/>
              </a:ext>
            </a:extLst>
          </p:cNvPr>
          <p:cNvGrpSpPr/>
          <p:nvPr/>
        </p:nvGrpSpPr>
        <p:grpSpPr>
          <a:xfrm>
            <a:off x="8753544" y="3786156"/>
            <a:ext cx="3021362" cy="1812542"/>
            <a:chOff x="10157552" y="2930486"/>
            <a:chExt cx="2034448" cy="1812542"/>
          </a:xfrm>
        </p:grpSpPr>
        <p:sp>
          <p:nvSpPr>
            <p:cNvPr id="57" name="Right Triangle 56">
              <a:extLst>
                <a:ext uri="{FF2B5EF4-FFF2-40B4-BE49-F238E27FC236}">
                  <a16:creationId xmlns:a16="http://schemas.microsoft.com/office/drawing/2014/main" id="{1BF7AB90-E427-4A58-A74C-2CD68669CCD9}"/>
                </a:ext>
              </a:extLst>
            </p:cNvPr>
            <p:cNvSpPr/>
            <p:nvPr/>
          </p:nvSpPr>
          <p:spPr>
            <a:xfrm>
              <a:off x="10461434" y="3202237"/>
              <a:ext cx="1504950" cy="1181100"/>
            </a:xfrm>
            <a:prstGeom prst="rtTriangl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8" name="TextBox 57">
              <a:extLst>
                <a:ext uri="{FF2B5EF4-FFF2-40B4-BE49-F238E27FC236}">
                  <a16:creationId xmlns:a16="http://schemas.microsoft.com/office/drawing/2014/main" id="{417091E9-B1BC-451B-92EA-A4FD6AD76B12}"/>
                </a:ext>
              </a:extLst>
            </p:cNvPr>
            <p:cNvSpPr txBox="1"/>
            <p:nvPr/>
          </p:nvSpPr>
          <p:spPr>
            <a:xfrm>
              <a:off x="10212636" y="4263527"/>
              <a:ext cx="385591" cy="369332"/>
            </a:xfrm>
            <a:prstGeom prst="rect">
              <a:avLst/>
            </a:prstGeom>
            <a:noFill/>
          </p:spPr>
          <p:txBody>
            <a:bodyPr wrap="square" rtlCol="0">
              <a:spAutoFit/>
            </a:bodyPr>
            <a:lstStyle/>
            <a:p>
              <a:r>
                <a:rPr lang="en-US">
                  <a:latin typeface="Times New Roman" panose="02020603050405020304" pitchFamily="18" charset="0"/>
                  <a:cs typeface="Times New Roman" panose="02020603050405020304" pitchFamily="18" charset="0"/>
                </a:rPr>
                <a:t>A</a:t>
              </a:r>
              <a:endParaRPr lang="vi-VN">
                <a:latin typeface="Times New Roman" panose="02020603050405020304" pitchFamily="18" charset="0"/>
                <a:cs typeface="Times New Roman" panose="02020603050405020304" pitchFamily="18" charset="0"/>
              </a:endParaRPr>
            </a:p>
          </p:txBody>
        </p:sp>
        <p:sp>
          <p:nvSpPr>
            <p:cNvPr id="59" name="TextBox 58">
              <a:extLst>
                <a:ext uri="{FF2B5EF4-FFF2-40B4-BE49-F238E27FC236}">
                  <a16:creationId xmlns:a16="http://schemas.microsoft.com/office/drawing/2014/main" id="{17D9CD2B-34C8-4806-BF3F-9132C25D740E}"/>
                </a:ext>
              </a:extLst>
            </p:cNvPr>
            <p:cNvSpPr txBox="1"/>
            <p:nvPr/>
          </p:nvSpPr>
          <p:spPr>
            <a:xfrm>
              <a:off x="10157552" y="2930486"/>
              <a:ext cx="385591" cy="369332"/>
            </a:xfrm>
            <a:prstGeom prst="rect">
              <a:avLst/>
            </a:prstGeom>
            <a:noFill/>
          </p:spPr>
          <p:txBody>
            <a:bodyPr wrap="square" rtlCol="0">
              <a:spAutoFit/>
            </a:bodyPr>
            <a:lstStyle/>
            <a:p>
              <a:r>
                <a:rPr lang="en-US">
                  <a:latin typeface="Times New Roman" panose="02020603050405020304" pitchFamily="18" charset="0"/>
                  <a:cs typeface="Times New Roman" panose="02020603050405020304" pitchFamily="18" charset="0"/>
                </a:rPr>
                <a:t>B</a:t>
              </a:r>
              <a:endParaRPr lang="vi-VN">
                <a:latin typeface="Times New Roman" panose="02020603050405020304" pitchFamily="18" charset="0"/>
                <a:cs typeface="Times New Roman" panose="02020603050405020304" pitchFamily="18" charset="0"/>
              </a:endParaRPr>
            </a:p>
          </p:txBody>
        </p:sp>
        <p:sp>
          <p:nvSpPr>
            <p:cNvPr id="60" name="TextBox 59">
              <a:extLst>
                <a:ext uri="{FF2B5EF4-FFF2-40B4-BE49-F238E27FC236}">
                  <a16:creationId xmlns:a16="http://schemas.microsoft.com/office/drawing/2014/main" id="{4F885EA8-CC8E-4A96-8E72-6851B42D94B5}"/>
                </a:ext>
              </a:extLst>
            </p:cNvPr>
            <p:cNvSpPr txBox="1"/>
            <p:nvPr/>
          </p:nvSpPr>
          <p:spPr>
            <a:xfrm>
              <a:off x="11806409" y="4373696"/>
              <a:ext cx="385591" cy="369332"/>
            </a:xfrm>
            <a:prstGeom prst="rect">
              <a:avLst/>
            </a:prstGeom>
            <a:noFill/>
          </p:spPr>
          <p:txBody>
            <a:bodyPr wrap="square" rtlCol="0">
              <a:spAutoFit/>
            </a:bodyPr>
            <a:lstStyle/>
            <a:p>
              <a:r>
                <a:rPr lang="en-US">
                  <a:latin typeface="Times New Roman" panose="02020603050405020304" pitchFamily="18" charset="0"/>
                  <a:cs typeface="Times New Roman" panose="02020603050405020304" pitchFamily="18" charset="0"/>
                </a:rPr>
                <a:t>C</a:t>
              </a:r>
              <a:endParaRPr lang="vi-VN">
                <a:latin typeface="Times New Roman" panose="02020603050405020304" pitchFamily="18" charset="0"/>
                <a:cs typeface="Times New Roman" panose="02020603050405020304" pitchFamily="18" charset="0"/>
              </a:endParaRPr>
            </a:p>
          </p:txBody>
        </p:sp>
        <p:sp>
          <p:nvSpPr>
            <p:cNvPr id="61" name="TextBox 60">
              <a:extLst>
                <a:ext uri="{FF2B5EF4-FFF2-40B4-BE49-F238E27FC236}">
                  <a16:creationId xmlns:a16="http://schemas.microsoft.com/office/drawing/2014/main" id="{D7FBD0C5-236A-4536-8638-FEF1885D92D0}"/>
                </a:ext>
              </a:extLst>
            </p:cNvPr>
            <p:cNvSpPr txBox="1"/>
            <p:nvPr/>
          </p:nvSpPr>
          <p:spPr>
            <a:xfrm>
              <a:off x="11130668" y="3419868"/>
              <a:ext cx="675701" cy="369332"/>
            </a:xfrm>
            <a:prstGeom prst="rect">
              <a:avLst/>
            </a:prstGeom>
            <a:noFill/>
          </p:spPr>
          <p:txBody>
            <a:bodyPr wrap="square" rtlCol="0">
              <a:spAutoFit/>
            </a:bodyPr>
            <a:lstStyle/>
            <a:p>
              <a:r>
                <a:rPr lang="en-US">
                  <a:latin typeface="Times New Roman" panose="02020603050405020304" pitchFamily="18" charset="0"/>
                  <a:cs typeface="Times New Roman" panose="02020603050405020304" pitchFamily="18" charset="0"/>
                </a:rPr>
                <a:t>a</a:t>
              </a:r>
              <a:endParaRPr lang="vi-VN">
                <a:latin typeface="Times New Roman" panose="02020603050405020304" pitchFamily="18" charset="0"/>
                <a:cs typeface="Times New Roman" panose="02020603050405020304" pitchFamily="18" charset="0"/>
              </a:endParaRPr>
            </a:p>
          </p:txBody>
        </p:sp>
        <p:sp>
          <p:nvSpPr>
            <p:cNvPr id="62" name="TextBox 61">
              <a:extLst>
                <a:ext uri="{FF2B5EF4-FFF2-40B4-BE49-F238E27FC236}">
                  <a16:creationId xmlns:a16="http://schemas.microsoft.com/office/drawing/2014/main" id="{6279F6B4-66B2-452A-ADC9-1C3ED8356336}"/>
                </a:ext>
              </a:extLst>
            </p:cNvPr>
            <p:cNvSpPr txBox="1"/>
            <p:nvPr/>
          </p:nvSpPr>
          <p:spPr>
            <a:xfrm>
              <a:off x="10278993" y="3575267"/>
              <a:ext cx="238693" cy="369332"/>
            </a:xfrm>
            <a:prstGeom prst="rect">
              <a:avLst/>
            </a:prstGeom>
            <a:noFill/>
          </p:spPr>
          <p:txBody>
            <a:bodyPr wrap="square" rtlCol="0">
              <a:spAutoFit/>
            </a:bodyPr>
            <a:lstStyle/>
            <a:p>
              <a:r>
                <a:rPr lang="en-US">
                  <a:latin typeface="Times New Roman" panose="02020603050405020304" pitchFamily="18" charset="0"/>
                  <a:cs typeface="Times New Roman" panose="02020603050405020304" pitchFamily="18" charset="0"/>
                </a:rPr>
                <a:t>c</a:t>
              </a:r>
              <a:endParaRPr lang="vi-VN">
                <a:latin typeface="Times New Roman" panose="02020603050405020304" pitchFamily="18" charset="0"/>
                <a:cs typeface="Times New Roman" panose="02020603050405020304" pitchFamily="18" charset="0"/>
              </a:endParaRPr>
            </a:p>
          </p:txBody>
        </p:sp>
        <p:sp>
          <p:nvSpPr>
            <p:cNvPr id="63" name="TextBox 62">
              <a:extLst>
                <a:ext uri="{FF2B5EF4-FFF2-40B4-BE49-F238E27FC236}">
                  <a16:creationId xmlns:a16="http://schemas.microsoft.com/office/drawing/2014/main" id="{BCA51D4E-B008-4420-AA05-1F038219936D}"/>
                </a:ext>
              </a:extLst>
            </p:cNvPr>
            <p:cNvSpPr txBox="1"/>
            <p:nvPr/>
          </p:nvSpPr>
          <p:spPr>
            <a:xfrm>
              <a:off x="10936077" y="4340645"/>
              <a:ext cx="262136" cy="369332"/>
            </a:xfrm>
            <a:prstGeom prst="rect">
              <a:avLst/>
            </a:prstGeom>
            <a:noFill/>
          </p:spPr>
          <p:txBody>
            <a:bodyPr wrap="square" rtlCol="0">
              <a:spAutoFit/>
            </a:bodyPr>
            <a:lstStyle/>
            <a:p>
              <a:r>
                <a:rPr lang="en-US">
                  <a:latin typeface="Times New Roman" panose="02020603050405020304" pitchFamily="18" charset="0"/>
                  <a:cs typeface="Times New Roman" panose="02020603050405020304" pitchFamily="18" charset="0"/>
                </a:rPr>
                <a:t>b</a:t>
              </a:r>
              <a:endParaRPr lang="vi-VN">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389746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500"/>
                                        <p:tgtEl>
                                          <p:spTgt spid="33"/>
                                        </p:tgtEl>
                                      </p:cBhvr>
                                    </p:animEffect>
                                    <p:anim calcmode="lin" valueType="num">
                                      <p:cBhvr>
                                        <p:cTn id="12" dur="500" fill="hold"/>
                                        <p:tgtEl>
                                          <p:spTgt spid="33"/>
                                        </p:tgtEl>
                                        <p:attrNameLst>
                                          <p:attrName>ppt_x</p:attrName>
                                        </p:attrNameLst>
                                      </p:cBhvr>
                                      <p:tavLst>
                                        <p:tav tm="0">
                                          <p:val>
                                            <p:strVal val="#ppt_x"/>
                                          </p:val>
                                        </p:tav>
                                        <p:tav tm="100000">
                                          <p:val>
                                            <p:strVal val="#ppt_x"/>
                                          </p:val>
                                        </p:tav>
                                      </p:tavLst>
                                    </p:anim>
                                    <p:anim calcmode="lin" valueType="num">
                                      <p:cBhvr>
                                        <p:cTn id="13" dur="5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left)">
                                      <p:cBhvr>
                                        <p:cTn id="18" dur="500"/>
                                        <p:tgtEl>
                                          <p:spTgt spid="48"/>
                                        </p:tgtEl>
                                      </p:cBhvr>
                                    </p:animEffect>
                                  </p:childTnLst>
                                </p:cTn>
                              </p:par>
                            </p:childTnLst>
                          </p:cTn>
                        </p:par>
                        <p:par>
                          <p:cTn id="19" fill="hold">
                            <p:stCondLst>
                              <p:cond delay="500"/>
                            </p:stCondLst>
                            <p:childTnLst>
                              <p:par>
                                <p:cTn id="20" presetID="1" presetClass="entr" presetSubtype="0"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49"/>
                                        </p:tgtEl>
                                        <p:attrNameLst>
                                          <p:attrName>style.visibility</p:attrName>
                                        </p:attrNameLst>
                                      </p:cBhvr>
                                      <p:to>
                                        <p:strVal val="visible"/>
                                      </p:to>
                                    </p:set>
                                    <p:animEffect transition="in" filter="wipe(left)">
                                      <p:cBhvr>
                                        <p:cTn id="26" dur="500"/>
                                        <p:tgtEl>
                                          <p:spTgt spid="4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50"/>
                                        </p:tgtEl>
                                        <p:attrNameLst>
                                          <p:attrName>style.visibility</p:attrName>
                                        </p:attrNameLst>
                                      </p:cBhvr>
                                      <p:to>
                                        <p:strVal val="visible"/>
                                      </p:to>
                                    </p:set>
                                    <p:animEffect transition="in" filter="wipe(left)">
                                      <p:cBhvr>
                                        <p:cTn id="31" dur="500"/>
                                        <p:tgtEl>
                                          <p:spTgt spid="50"/>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wipe(left)">
                                      <p:cBhvr>
                                        <p:cTn id="36"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48" grpId="0"/>
      <p:bldP spid="49" grpId="0"/>
      <p:bldP spid="50" grpId="0"/>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t="-9000" r="-6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1ABA4B8-9FF3-4D8E-9D95-19101CFA4DF4}"/>
              </a:ext>
            </a:extLst>
          </p:cNvPr>
          <p:cNvGrpSpPr/>
          <p:nvPr/>
        </p:nvGrpSpPr>
        <p:grpSpPr>
          <a:xfrm>
            <a:off x="3601338" y="92434"/>
            <a:ext cx="5009262" cy="604299"/>
            <a:chOff x="1410588" y="206734"/>
            <a:chExt cx="4004249" cy="604299"/>
          </a:xfrm>
        </p:grpSpPr>
        <p:sp>
          <p:nvSpPr>
            <p:cNvPr id="3" name="Hexagon 2">
              <a:extLst>
                <a:ext uri="{FF2B5EF4-FFF2-40B4-BE49-F238E27FC236}">
                  <a16:creationId xmlns:a16="http://schemas.microsoft.com/office/drawing/2014/main" id="{A99A6A8A-B9DD-4B27-9968-11C44C45C6D9}"/>
                </a:ext>
              </a:extLst>
            </p:cNvPr>
            <p:cNvSpPr/>
            <p:nvPr/>
          </p:nvSpPr>
          <p:spPr>
            <a:xfrm>
              <a:off x="1410588" y="206734"/>
              <a:ext cx="4004249" cy="604299"/>
            </a:xfrm>
            <a:prstGeom prst="hexagon">
              <a:avLst/>
            </a:prstGeom>
            <a:solidFill>
              <a:schemeClr val="accent1">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vi-VN"/>
            </a:p>
          </p:txBody>
        </p:sp>
        <p:sp>
          <p:nvSpPr>
            <p:cNvPr id="4" name="TextBox 3">
              <a:extLst>
                <a:ext uri="{FF2B5EF4-FFF2-40B4-BE49-F238E27FC236}">
                  <a16:creationId xmlns:a16="http://schemas.microsoft.com/office/drawing/2014/main" id="{C84245EE-B8C6-4ECC-87B2-1D1A35D98DA5}"/>
                </a:ext>
              </a:extLst>
            </p:cNvPr>
            <p:cNvSpPr txBox="1"/>
            <p:nvPr/>
          </p:nvSpPr>
          <p:spPr>
            <a:xfrm>
              <a:off x="1534600" y="222635"/>
              <a:ext cx="3649650" cy="584775"/>
            </a:xfrm>
            <a:prstGeom prst="rect">
              <a:avLst/>
            </a:prstGeom>
            <a:noFill/>
          </p:spPr>
          <p:txBody>
            <a:bodyPr wrap="square" rtlCol="0">
              <a:spAutoFit/>
            </a:bodyPr>
            <a:lstStyle/>
            <a:p>
              <a:r>
                <a:rPr lang="en-US" sz="3200" dirty="0">
                  <a:solidFill>
                    <a:srgbClr val="FFFF00"/>
                  </a:solidFill>
                  <a:latin typeface="Times New Roman" panose="02020603050405020304" pitchFamily="18" charset="0"/>
                  <a:cs typeface="Times New Roman" panose="02020603050405020304" pitchFamily="18" charset="0"/>
                </a:rPr>
                <a:t>2. Định </a:t>
              </a:r>
              <a:r>
                <a:rPr lang="en-US" sz="3200" dirty="0" err="1">
                  <a:solidFill>
                    <a:srgbClr val="FFFF00"/>
                  </a:solidFill>
                  <a:latin typeface="Times New Roman" panose="02020603050405020304" pitchFamily="18" charset="0"/>
                  <a:cs typeface="Times New Roman" panose="02020603050405020304" pitchFamily="18" charset="0"/>
                </a:rPr>
                <a:t>lý</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Pythagore</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đảo</a:t>
              </a:r>
              <a:endParaRPr lang="vi-VN" sz="3200" dirty="0">
                <a:solidFill>
                  <a:srgbClr val="FFFF00"/>
                </a:solidFill>
                <a:latin typeface="Times New Roman" panose="02020603050405020304" pitchFamily="18" charset="0"/>
                <a:cs typeface="Times New Roman" panose="02020603050405020304" pitchFamily="18" charset="0"/>
              </a:endParaRPr>
            </a:p>
          </p:txBody>
        </p:sp>
      </p:grpSp>
      <p:sp>
        <p:nvSpPr>
          <p:cNvPr id="48" name="TextBox 47">
            <a:extLst>
              <a:ext uri="{FF2B5EF4-FFF2-40B4-BE49-F238E27FC236}">
                <a16:creationId xmlns:a16="http://schemas.microsoft.com/office/drawing/2014/main" id="{31331141-7852-4301-AE0E-608D72182213}"/>
              </a:ext>
            </a:extLst>
          </p:cNvPr>
          <p:cNvSpPr txBox="1"/>
          <p:nvPr/>
        </p:nvSpPr>
        <p:spPr>
          <a:xfrm>
            <a:off x="2284998" y="1327484"/>
            <a:ext cx="8040102" cy="954107"/>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Cho </a:t>
            </a:r>
            <a:r>
              <a:rPr lang="en-US" sz="2800">
                <a:latin typeface="Times New Roman" panose="02020603050405020304" pitchFamily="18" charset="0"/>
                <a:cs typeface="Times New Roman" panose="02020603050405020304" pitchFamily="18" charset="0"/>
                <a:sym typeface="Symbol" panose="05050102010706020507" pitchFamily="18" charset="2"/>
              </a:rPr>
              <a:t>DEF có DE = 7cm, DG = 24cm và EG = 25cm.</a:t>
            </a:r>
          </a:p>
          <a:p>
            <a:r>
              <a:rPr lang="en-US" sz="2800">
                <a:latin typeface="Times New Roman" panose="02020603050405020304" pitchFamily="18" charset="0"/>
                <a:cs typeface="Times New Roman" panose="02020603050405020304" pitchFamily="18" charset="0"/>
                <a:sym typeface="Symbol" panose="05050102010706020507" pitchFamily="18" charset="2"/>
              </a:rPr>
              <a:t> DEG có phải là tam giác vuông hay không?</a:t>
            </a:r>
            <a:endParaRPr lang="vi-VN" sz="2800">
              <a:latin typeface="Times New Roman" panose="02020603050405020304" pitchFamily="18" charset="0"/>
              <a:cs typeface="Times New Roman" panose="02020603050405020304" pitchFamily="18" charset="0"/>
            </a:endParaRPr>
          </a:p>
        </p:txBody>
      </p:sp>
      <p:sp>
        <p:nvSpPr>
          <p:cNvPr id="49" name="TextBox 48">
            <a:extLst>
              <a:ext uri="{FF2B5EF4-FFF2-40B4-BE49-F238E27FC236}">
                <a16:creationId xmlns:a16="http://schemas.microsoft.com/office/drawing/2014/main" id="{98EED947-7AA0-4AA4-A309-91AF85D170DE}"/>
              </a:ext>
            </a:extLst>
          </p:cNvPr>
          <p:cNvSpPr txBox="1"/>
          <p:nvPr/>
        </p:nvSpPr>
        <p:spPr>
          <a:xfrm>
            <a:off x="2577766" y="2864518"/>
            <a:ext cx="5331995"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Xét DEF  có:</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50" name="TextBox 49">
            <a:extLst>
              <a:ext uri="{FF2B5EF4-FFF2-40B4-BE49-F238E27FC236}">
                <a16:creationId xmlns:a16="http://schemas.microsoft.com/office/drawing/2014/main" id="{C590203B-248C-4F6F-B6B9-2CC4A169692D}"/>
              </a:ext>
            </a:extLst>
          </p:cNvPr>
          <p:cNvSpPr txBox="1"/>
          <p:nvPr/>
        </p:nvSpPr>
        <p:spPr>
          <a:xfrm>
            <a:off x="3643563" y="3345782"/>
            <a:ext cx="2925680"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EG</a:t>
            </a:r>
            <a:r>
              <a:rPr lang="en-US" sz="2800"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r>
              <a:rPr lang="en-US" sz="28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 = 25</a:t>
            </a:r>
            <a:r>
              <a:rPr lang="en-US" sz="2800"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r>
              <a:rPr lang="en-US" sz="28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 = 625 </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52" name="TextBox 51">
            <a:extLst>
              <a:ext uri="{FF2B5EF4-FFF2-40B4-BE49-F238E27FC236}">
                <a16:creationId xmlns:a16="http://schemas.microsoft.com/office/drawing/2014/main" id="{2004B242-06D3-4FF2-B1E3-ADD94AD71CF1}"/>
              </a:ext>
            </a:extLst>
          </p:cNvPr>
          <p:cNvSpPr txBox="1"/>
          <p:nvPr/>
        </p:nvSpPr>
        <p:spPr>
          <a:xfrm>
            <a:off x="2747211" y="5053263"/>
            <a:ext cx="5331995"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=&gt;DEG vuông tại D</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26" name="Parallelogram 25">
            <a:extLst>
              <a:ext uri="{FF2B5EF4-FFF2-40B4-BE49-F238E27FC236}">
                <a16:creationId xmlns:a16="http://schemas.microsoft.com/office/drawing/2014/main" id="{0A32E5BD-D479-4311-B940-F30E96B3CD58}"/>
              </a:ext>
            </a:extLst>
          </p:cNvPr>
          <p:cNvSpPr/>
          <p:nvPr/>
        </p:nvSpPr>
        <p:spPr>
          <a:xfrm>
            <a:off x="321676" y="706678"/>
            <a:ext cx="1981200" cy="581891"/>
          </a:xfrm>
          <a:prstGeom prst="parallelogram">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VÍ DỤ 2</a:t>
            </a:r>
            <a:endParaRPr lang="vi-VN" sz="2800" b="1">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id="{11631EF9-6E28-4537-8F15-A6CE530AC544}"/>
              </a:ext>
            </a:extLst>
          </p:cNvPr>
          <p:cNvSpPr txBox="1"/>
          <p:nvPr/>
        </p:nvSpPr>
        <p:spPr>
          <a:xfrm>
            <a:off x="5257800" y="2419350"/>
            <a:ext cx="1314450" cy="523220"/>
          </a:xfrm>
          <a:prstGeom prst="rect">
            <a:avLst/>
          </a:prstGeom>
          <a:noFill/>
        </p:spPr>
        <p:txBody>
          <a:bodyPr wrap="square" rtlCol="0">
            <a:spAutoFit/>
          </a:bodyPr>
          <a:lstStyle/>
          <a:p>
            <a:r>
              <a:rPr lang="en-US" sz="2800" b="1" i="1" u="sng">
                <a:solidFill>
                  <a:srgbClr val="0000CC"/>
                </a:solidFill>
                <a:latin typeface="Times New Roman" panose="02020603050405020304" pitchFamily="18" charset="0"/>
                <a:cs typeface="Times New Roman" panose="02020603050405020304" pitchFamily="18" charset="0"/>
                <a:sym typeface="Symbol" panose="05050102010706020507" pitchFamily="18" charset="2"/>
              </a:rPr>
              <a:t>Giải:</a:t>
            </a:r>
            <a:endParaRPr lang="vi-VN" sz="2800" b="1" i="1" u="sng">
              <a:solidFill>
                <a:srgbClr val="0000CC"/>
              </a:solidFill>
              <a:latin typeface="Times New Roman" panose="02020603050405020304" pitchFamily="18" charset="0"/>
              <a:cs typeface="Times New Roman" panose="02020603050405020304" pitchFamily="18" charset="0"/>
            </a:endParaRPr>
          </a:p>
        </p:txBody>
      </p:sp>
      <p:sp>
        <p:nvSpPr>
          <p:cNvPr id="28" name="TextBox 27">
            <a:extLst>
              <a:ext uri="{FF2B5EF4-FFF2-40B4-BE49-F238E27FC236}">
                <a16:creationId xmlns:a16="http://schemas.microsoft.com/office/drawing/2014/main" id="{29B3A6B9-D26B-4620-9FDA-6D3E7869B0E4}"/>
              </a:ext>
            </a:extLst>
          </p:cNvPr>
          <p:cNvSpPr txBox="1"/>
          <p:nvPr/>
        </p:nvSpPr>
        <p:spPr>
          <a:xfrm>
            <a:off x="3605462" y="3917282"/>
            <a:ext cx="5709987"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DE</a:t>
            </a:r>
            <a:r>
              <a:rPr lang="en-US" sz="2800"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r>
              <a:rPr lang="en-US" sz="28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 + DG</a:t>
            </a:r>
            <a:r>
              <a:rPr lang="en-US" sz="2800"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 </a:t>
            </a:r>
            <a:r>
              <a:rPr lang="en-US" sz="28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 7</a:t>
            </a:r>
            <a:r>
              <a:rPr lang="en-US" sz="2800"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r>
              <a:rPr lang="en-US" sz="28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 + 24</a:t>
            </a:r>
            <a:r>
              <a:rPr lang="en-US" sz="2800"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 </a:t>
            </a:r>
            <a:r>
              <a:rPr lang="en-US" sz="28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 625 </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29" name="TextBox 28">
            <a:extLst>
              <a:ext uri="{FF2B5EF4-FFF2-40B4-BE49-F238E27FC236}">
                <a16:creationId xmlns:a16="http://schemas.microsoft.com/office/drawing/2014/main" id="{E0872184-A2CE-4E62-B8BD-3927A33E968A}"/>
              </a:ext>
            </a:extLst>
          </p:cNvPr>
          <p:cNvSpPr txBox="1"/>
          <p:nvPr/>
        </p:nvSpPr>
        <p:spPr>
          <a:xfrm>
            <a:off x="2767262" y="4450682"/>
            <a:ext cx="8072187"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=&gt; EG</a:t>
            </a:r>
            <a:r>
              <a:rPr lang="en-US" sz="2800"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r>
              <a:rPr lang="en-US" sz="28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 = DE</a:t>
            </a:r>
            <a:r>
              <a:rPr lang="en-US" sz="2800"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r>
              <a:rPr lang="en-US" sz="28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 + DG</a:t>
            </a:r>
            <a:r>
              <a:rPr lang="en-US" sz="2800"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 </a:t>
            </a:r>
            <a:endParaRPr lang="vi-VN" sz="280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30091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anim calcmode="lin" valueType="num">
                                      <p:cBhvr>
                                        <p:cTn id="13" dur="500" fill="hold"/>
                                        <p:tgtEl>
                                          <p:spTgt spid="27"/>
                                        </p:tgtEl>
                                        <p:attrNameLst>
                                          <p:attrName>ppt_x</p:attrName>
                                        </p:attrNameLst>
                                      </p:cBhvr>
                                      <p:tavLst>
                                        <p:tav tm="0">
                                          <p:val>
                                            <p:strVal val="#ppt_x"/>
                                          </p:val>
                                        </p:tav>
                                        <p:tav tm="100000">
                                          <p:val>
                                            <p:strVal val="#ppt_x"/>
                                          </p:val>
                                        </p:tav>
                                      </p:tavLst>
                                    </p:anim>
                                    <p:anim calcmode="lin" valueType="num">
                                      <p:cBhvr>
                                        <p:cTn id="14" dur="5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49"/>
                                        </p:tgtEl>
                                        <p:attrNameLst>
                                          <p:attrName>style.visibility</p:attrName>
                                        </p:attrNameLst>
                                      </p:cBhvr>
                                      <p:to>
                                        <p:strVal val="visible"/>
                                      </p:to>
                                    </p:set>
                                    <p:animEffect transition="in" filter="wipe(left)">
                                      <p:cBhvr>
                                        <p:cTn id="19" dur="500"/>
                                        <p:tgtEl>
                                          <p:spTgt spid="4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50"/>
                                        </p:tgtEl>
                                        <p:attrNameLst>
                                          <p:attrName>style.visibility</p:attrName>
                                        </p:attrNameLst>
                                      </p:cBhvr>
                                      <p:to>
                                        <p:strVal val="visible"/>
                                      </p:to>
                                    </p:set>
                                    <p:animEffect transition="in" filter="wipe(left)">
                                      <p:cBhvr>
                                        <p:cTn id="24" dur="500"/>
                                        <p:tgtEl>
                                          <p:spTgt spid="5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left)">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wipe(left)">
                                      <p:cBhvr>
                                        <p:cTn id="39"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52" grpId="0"/>
      <p:bldP spid="27" grpId="0"/>
      <p:bldP spid="28" grpId="0"/>
      <p:bldP spid="2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t="-9000" r="-6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1ABA4B8-9FF3-4D8E-9D95-19101CFA4DF4}"/>
              </a:ext>
            </a:extLst>
          </p:cNvPr>
          <p:cNvGrpSpPr/>
          <p:nvPr/>
        </p:nvGrpSpPr>
        <p:grpSpPr>
          <a:xfrm>
            <a:off x="3601338" y="92434"/>
            <a:ext cx="5009262" cy="604299"/>
            <a:chOff x="1410588" y="206734"/>
            <a:chExt cx="4004249" cy="604299"/>
          </a:xfrm>
        </p:grpSpPr>
        <p:sp>
          <p:nvSpPr>
            <p:cNvPr id="3" name="Hexagon 2">
              <a:extLst>
                <a:ext uri="{FF2B5EF4-FFF2-40B4-BE49-F238E27FC236}">
                  <a16:creationId xmlns:a16="http://schemas.microsoft.com/office/drawing/2014/main" id="{A99A6A8A-B9DD-4B27-9968-11C44C45C6D9}"/>
                </a:ext>
              </a:extLst>
            </p:cNvPr>
            <p:cNvSpPr/>
            <p:nvPr/>
          </p:nvSpPr>
          <p:spPr>
            <a:xfrm>
              <a:off x="1410588" y="206734"/>
              <a:ext cx="4004249" cy="604299"/>
            </a:xfrm>
            <a:prstGeom prst="hexagon">
              <a:avLst/>
            </a:prstGeom>
            <a:solidFill>
              <a:schemeClr val="accent1">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vi-VN"/>
            </a:p>
          </p:txBody>
        </p:sp>
        <p:sp>
          <p:nvSpPr>
            <p:cNvPr id="4" name="TextBox 3">
              <a:extLst>
                <a:ext uri="{FF2B5EF4-FFF2-40B4-BE49-F238E27FC236}">
                  <a16:creationId xmlns:a16="http://schemas.microsoft.com/office/drawing/2014/main" id="{C84245EE-B8C6-4ECC-87B2-1D1A35D98DA5}"/>
                </a:ext>
              </a:extLst>
            </p:cNvPr>
            <p:cNvSpPr txBox="1"/>
            <p:nvPr/>
          </p:nvSpPr>
          <p:spPr>
            <a:xfrm>
              <a:off x="1534600" y="222635"/>
              <a:ext cx="3649650" cy="584775"/>
            </a:xfrm>
            <a:prstGeom prst="rect">
              <a:avLst/>
            </a:prstGeom>
            <a:noFill/>
          </p:spPr>
          <p:txBody>
            <a:bodyPr wrap="square" rtlCol="0">
              <a:spAutoFit/>
            </a:bodyPr>
            <a:lstStyle/>
            <a:p>
              <a:r>
                <a:rPr lang="en-US" sz="3200" dirty="0">
                  <a:solidFill>
                    <a:srgbClr val="FFFF00"/>
                  </a:solidFill>
                  <a:latin typeface="Times New Roman" panose="02020603050405020304" pitchFamily="18" charset="0"/>
                  <a:cs typeface="Times New Roman" panose="02020603050405020304" pitchFamily="18" charset="0"/>
                </a:rPr>
                <a:t>2. Định </a:t>
              </a:r>
              <a:r>
                <a:rPr lang="en-US" sz="3200" dirty="0" err="1">
                  <a:solidFill>
                    <a:srgbClr val="FFFF00"/>
                  </a:solidFill>
                  <a:latin typeface="Times New Roman" panose="02020603050405020304" pitchFamily="18" charset="0"/>
                  <a:cs typeface="Times New Roman" panose="02020603050405020304" pitchFamily="18" charset="0"/>
                </a:rPr>
                <a:t>lý</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Pythagore</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đảo</a:t>
              </a:r>
              <a:endParaRPr lang="vi-VN" sz="3200" dirty="0">
                <a:solidFill>
                  <a:srgbClr val="FFFF00"/>
                </a:solidFill>
                <a:latin typeface="Times New Roman" panose="02020603050405020304" pitchFamily="18" charset="0"/>
                <a:cs typeface="Times New Roman" panose="02020603050405020304" pitchFamily="18" charset="0"/>
              </a:endParaRPr>
            </a:p>
          </p:txBody>
        </p:sp>
      </p:grpSp>
      <p:sp>
        <p:nvSpPr>
          <p:cNvPr id="48" name="TextBox 47">
            <a:extLst>
              <a:ext uri="{FF2B5EF4-FFF2-40B4-BE49-F238E27FC236}">
                <a16:creationId xmlns:a16="http://schemas.microsoft.com/office/drawing/2014/main" id="{31331141-7852-4301-AE0E-608D72182213}"/>
              </a:ext>
            </a:extLst>
          </p:cNvPr>
          <p:cNvSpPr txBox="1"/>
          <p:nvPr/>
        </p:nvSpPr>
        <p:spPr>
          <a:xfrm>
            <a:off x="2094498" y="1079834"/>
            <a:ext cx="8040102" cy="954107"/>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Cho </a:t>
            </a:r>
            <a:r>
              <a:rPr lang="en-US" sz="2800">
                <a:latin typeface="Times New Roman" panose="02020603050405020304" pitchFamily="18" charset="0"/>
                <a:cs typeface="Times New Roman" panose="02020603050405020304" pitchFamily="18" charset="0"/>
                <a:sym typeface="Symbol" panose="05050102010706020507" pitchFamily="18" charset="2"/>
              </a:rPr>
              <a:t>tam giác có 3 cạnh 20cm, 21cm, 29cm có phải là tam giác vuông hay không?</a:t>
            </a:r>
            <a:endParaRPr lang="vi-VN" sz="2800">
              <a:latin typeface="Times New Roman" panose="02020603050405020304" pitchFamily="18" charset="0"/>
              <a:cs typeface="Times New Roman" panose="02020603050405020304" pitchFamily="18" charset="0"/>
            </a:endParaRPr>
          </a:p>
        </p:txBody>
      </p:sp>
      <p:sp>
        <p:nvSpPr>
          <p:cNvPr id="49" name="TextBox 48">
            <a:extLst>
              <a:ext uri="{FF2B5EF4-FFF2-40B4-BE49-F238E27FC236}">
                <a16:creationId xmlns:a16="http://schemas.microsoft.com/office/drawing/2014/main" id="{98EED947-7AA0-4AA4-A309-91AF85D170DE}"/>
              </a:ext>
            </a:extLst>
          </p:cNvPr>
          <p:cNvSpPr txBox="1"/>
          <p:nvPr/>
        </p:nvSpPr>
        <p:spPr>
          <a:xfrm>
            <a:off x="1739566" y="3514036"/>
            <a:ext cx="5331995"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Xét ABC  có:</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50" name="TextBox 49">
            <a:extLst>
              <a:ext uri="{FF2B5EF4-FFF2-40B4-BE49-F238E27FC236}">
                <a16:creationId xmlns:a16="http://schemas.microsoft.com/office/drawing/2014/main" id="{C590203B-248C-4F6F-B6B9-2CC4A169692D}"/>
              </a:ext>
            </a:extLst>
          </p:cNvPr>
          <p:cNvSpPr txBox="1"/>
          <p:nvPr/>
        </p:nvSpPr>
        <p:spPr>
          <a:xfrm>
            <a:off x="2329112" y="4071500"/>
            <a:ext cx="4662237"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BC</a:t>
            </a:r>
            <a:r>
              <a:rPr lang="en-US" sz="2800"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r>
              <a:rPr lang="en-US" sz="28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 = 29</a:t>
            </a:r>
            <a:r>
              <a:rPr lang="en-US" sz="2800"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r>
              <a:rPr lang="en-US" sz="28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 = 841 (cm</a:t>
            </a:r>
            <a:r>
              <a:rPr lang="en-US" sz="2800"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r>
              <a:rPr lang="en-US" sz="28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 </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52" name="TextBox 51">
            <a:extLst>
              <a:ext uri="{FF2B5EF4-FFF2-40B4-BE49-F238E27FC236}">
                <a16:creationId xmlns:a16="http://schemas.microsoft.com/office/drawing/2014/main" id="{2004B242-06D3-4FF2-B1E3-ADD94AD71CF1}"/>
              </a:ext>
            </a:extLst>
          </p:cNvPr>
          <p:cNvSpPr txBox="1"/>
          <p:nvPr/>
        </p:nvSpPr>
        <p:spPr>
          <a:xfrm>
            <a:off x="7609497" y="4976159"/>
            <a:ext cx="5331995"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=&gt;ABC vuông tại A</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id="{11631EF9-6E28-4537-8F15-A6CE530AC544}"/>
              </a:ext>
            </a:extLst>
          </p:cNvPr>
          <p:cNvSpPr txBox="1"/>
          <p:nvPr/>
        </p:nvSpPr>
        <p:spPr>
          <a:xfrm>
            <a:off x="4953000" y="1943100"/>
            <a:ext cx="1314450" cy="523220"/>
          </a:xfrm>
          <a:prstGeom prst="rect">
            <a:avLst/>
          </a:prstGeom>
          <a:noFill/>
        </p:spPr>
        <p:txBody>
          <a:bodyPr wrap="square" rtlCol="0">
            <a:spAutoFit/>
          </a:bodyPr>
          <a:lstStyle/>
          <a:p>
            <a:r>
              <a:rPr lang="en-US" sz="2800" b="1" i="1" u="sng">
                <a:solidFill>
                  <a:srgbClr val="0000CC"/>
                </a:solidFill>
                <a:latin typeface="Times New Roman" panose="02020603050405020304" pitchFamily="18" charset="0"/>
                <a:cs typeface="Times New Roman" panose="02020603050405020304" pitchFamily="18" charset="0"/>
                <a:sym typeface="Symbol" panose="05050102010706020507" pitchFamily="18" charset="2"/>
              </a:rPr>
              <a:t>Giải:</a:t>
            </a:r>
            <a:endParaRPr lang="vi-VN" sz="2800" b="1" i="1" u="sng">
              <a:solidFill>
                <a:srgbClr val="0000CC"/>
              </a:solidFill>
              <a:latin typeface="Times New Roman" panose="02020603050405020304" pitchFamily="18" charset="0"/>
              <a:cs typeface="Times New Roman" panose="02020603050405020304" pitchFamily="18" charset="0"/>
            </a:endParaRPr>
          </a:p>
        </p:txBody>
      </p:sp>
      <p:sp>
        <p:nvSpPr>
          <p:cNvPr id="28" name="TextBox 27">
            <a:extLst>
              <a:ext uri="{FF2B5EF4-FFF2-40B4-BE49-F238E27FC236}">
                <a16:creationId xmlns:a16="http://schemas.microsoft.com/office/drawing/2014/main" id="{29B3A6B9-D26B-4620-9FDA-6D3E7869B0E4}"/>
              </a:ext>
            </a:extLst>
          </p:cNvPr>
          <p:cNvSpPr txBox="1"/>
          <p:nvPr/>
        </p:nvSpPr>
        <p:spPr>
          <a:xfrm>
            <a:off x="2271962" y="4623950"/>
            <a:ext cx="5709987"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AB</a:t>
            </a:r>
            <a:r>
              <a:rPr lang="en-US" sz="2800"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r>
              <a:rPr lang="en-US" sz="28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 + AC</a:t>
            </a:r>
            <a:r>
              <a:rPr lang="en-US" sz="2800"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 </a:t>
            </a:r>
            <a:r>
              <a:rPr lang="en-US" sz="28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 20</a:t>
            </a:r>
            <a:r>
              <a:rPr lang="en-US" sz="2800"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r>
              <a:rPr lang="en-US" sz="28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 + 21</a:t>
            </a:r>
            <a:r>
              <a:rPr lang="en-US" sz="2800"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 </a:t>
            </a:r>
            <a:r>
              <a:rPr lang="en-US" sz="28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 841(cm</a:t>
            </a:r>
            <a:r>
              <a:rPr lang="en-US" sz="2800"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r>
              <a:rPr lang="en-US" sz="28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 </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29" name="TextBox 28">
            <a:extLst>
              <a:ext uri="{FF2B5EF4-FFF2-40B4-BE49-F238E27FC236}">
                <a16:creationId xmlns:a16="http://schemas.microsoft.com/office/drawing/2014/main" id="{E0872184-A2CE-4E62-B8BD-3927A33E968A}"/>
              </a:ext>
            </a:extLst>
          </p:cNvPr>
          <p:cNvSpPr txBox="1"/>
          <p:nvPr/>
        </p:nvSpPr>
        <p:spPr>
          <a:xfrm>
            <a:off x="7607695" y="4404009"/>
            <a:ext cx="3709738"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=&gt; BC</a:t>
            </a:r>
            <a:r>
              <a:rPr lang="en-US" sz="2800"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r>
              <a:rPr lang="en-US" sz="28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 = AB</a:t>
            </a:r>
            <a:r>
              <a:rPr lang="en-US" sz="2800"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r>
              <a:rPr lang="en-US" sz="28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 + AC</a:t>
            </a:r>
            <a:r>
              <a:rPr lang="en-US" sz="2800"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 </a:t>
            </a:r>
            <a:endParaRPr lang="vi-VN" sz="2800">
              <a:solidFill>
                <a:srgbClr val="0000CC"/>
              </a:solidFill>
              <a:latin typeface="Times New Roman" panose="02020603050405020304" pitchFamily="18" charset="0"/>
              <a:cs typeface="Times New Roman" panose="02020603050405020304" pitchFamily="18" charset="0"/>
            </a:endParaRPr>
          </a:p>
        </p:txBody>
      </p:sp>
      <p:pic>
        <p:nvPicPr>
          <p:cNvPr id="13" name="Picture 12">
            <a:extLst>
              <a:ext uri="{FF2B5EF4-FFF2-40B4-BE49-F238E27FC236}">
                <a16:creationId xmlns:a16="http://schemas.microsoft.com/office/drawing/2014/main" id="{65E280BF-89BA-4A8B-A865-08B713C9BF6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270246" y="251460"/>
            <a:ext cx="1371601" cy="1526458"/>
          </a:xfrm>
          <a:prstGeom prst="rect">
            <a:avLst/>
          </a:prstGeom>
        </p:spPr>
      </p:pic>
      <p:grpSp>
        <p:nvGrpSpPr>
          <p:cNvPr id="14" name="Group 13">
            <a:extLst>
              <a:ext uri="{FF2B5EF4-FFF2-40B4-BE49-F238E27FC236}">
                <a16:creationId xmlns:a16="http://schemas.microsoft.com/office/drawing/2014/main" id="{0BF893D6-7120-4398-BFC2-53B0628BBF9B}"/>
              </a:ext>
            </a:extLst>
          </p:cNvPr>
          <p:cNvGrpSpPr/>
          <p:nvPr/>
        </p:nvGrpSpPr>
        <p:grpSpPr>
          <a:xfrm>
            <a:off x="8729718" y="1809749"/>
            <a:ext cx="3064242" cy="2609335"/>
            <a:chOff x="10128679" y="2930486"/>
            <a:chExt cx="2063321" cy="1966430"/>
          </a:xfrm>
        </p:grpSpPr>
        <p:sp>
          <p:nvSpPr>
            <p:cNvPr id="15" name="Right Triangle 14">
              <a:extLst>
                <a:ext uri="{FF2B5EF4-FFF2-40B4-BE49-F238E27FC236}">
                  <a16:creationId xmlns:a16="http://schemas.microsoft.com/office/drawing/2014/main" id="{8F2EFD5D-85FA-4F74-9BD0-482D4A7A28EE}"/>
                </a:ext>
              </a:extLst>
            </p:cNvPr>
            <p:cNvSpPr/>
            <p:nvPr/>
          </p:nvSpPr>
          <p:spPr>
            <a:xfrm>
              <a:off x="10461434" y="3202237"/>
              <a:ext cx="1504950" cy="1181100"/>
            </a:xfrm>
            <a:prstGeom prst="rtTriangl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a:p>
          </p:txBody>
        </p:sp>
        <p:sp>
          <p:nvSpPr>
            <p:cNvPr id="16" name="TextBox 15">
              <a:extLst>
                <a:ext uri="{FF2B5EF4-FFF2-40B4-BE49-F238E27FC236}">
                  <a16:creationId xmlns:a16="http://schemas.microsoft.com/office/drawing/2014/main" id="{71D5BBA8-FA06-4EEE-8E4C-D0FCD5934F84}"/>
                </a:ext>
              </a:extLst>
            </p:cNvPr>
            <p:cNvSpPr txBox="1"/>
            <p:nvPr/>
          </p:nvSpPr>
          <p:spPr>
            <a:xfrm>
              <a:off x="10212636" y="4263527"/>
              <a:ext cx="38559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A</a:t>
              </a:r>
              <a:endParaRPr lang="vi-VN" sz="2800">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E2742670-147A-48C7-B841-6CD2A3E59115}"/>
                </a:ext>
              </a:extLst>
            </p:cNvPr>
            <p:cNvSpPr txBox="1"/>
            <p:nvPr/>
          </p:nvSpPr>
          <p:spPr>
            <a:xfrm>
              <a:off x="10157552" y="2930486"/>
              <a:ext cx="38559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B</a:t>
              </a:r>
              <a:endParaRPr lang="vi-VN" sz="2800">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C5E94CDE-DB58-47D1-9E00-6037E8D136DD}"/>
                </a:ext>
              </a:extLst>
            </p:cNvPr>
            <p:cNvSpPr txBox="1"/>
            <p:nvPr/>
          </p:nvSpPr>
          <p:spPr>
            <a:xfrm>
              <a:off x="11806409" y="4373696"/>
              <a:ext cx="38559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C</a:t>
              </a:r>
              <a:endParaRPr lang="vi-VN" sz="2800">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69939F6F-D301-4C3C-A642-777063017A08}"/>
                </a:ext>
              </a:extLst>
            </p:cNvPr>
            <p:cNvSpPr txBox="1"/>
            <p:nvPr/>
          </p:nvSpPr>
          <p:spPr>
            <a:xfrm>
              <a:off x="11130668" y="3419868"/>
              <a:ext cx="67570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29cm</a:t>
              </a:r>
              <a:endParaRPr lang="vi-VN" sz="280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2117660D-35A0-4C29-A55D-A1DEFA7B016E}"/>
                </a:ext>
              </a:extLst>
            </p:cNvPr>
            <p:cNvSpPr txBox="1"/>
            <p:nvPr/>
          </p:nvSpPr>
          <p:spPr>
            <a:xfrm rot="16200000">
              <a:off x="9852740" y="3464838"/>
              <a:ext cx="904191" cy="352313"/>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20cm</a:t>
              </a:r>
              <a:endParaRPr lang="vi-VN" sz="2800">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7900CBAE-818B-41E9-9A13-5F91EDAFC47E}"/>
                </a:ext>
              </a:extLst>
            </p:cNvPr>
            <p:cNvSpPr txBox="1"/>
            <p:nvPr/>
          </p:nvSpPr>
          <p:spPr>
            <a:xfrm>
              <a:off x="10936077" y="4340645"/>
              <a:ext cx="818439"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21cm</a:t>
              </a:r>
              <a:endParaRPr lang="vi-VN" sz="2800">
                <a:latin typeface="Times New Roman" panose="02020603050405020304" pitchFamily="18" charset="0"/>
                <a:cs typeface="Times New Roman" panose="02020603050405020304" pitchFamily="18" charset="0"/>
              </a:endParaRPr>
            </a:p>
          </p:txBody>
        </p:sp>
      </p:grpSp>
      <p:sp>
        <p:nvSpPr>
          <p:cNvPr id="22" name="TextBox 21">
            <a:extLst>
              <a:ext uri="{FF2B5EF4-FFF2-40B4-BE49-F238E27FC236}">
                <a16:creationId xmlns:a16="http://schemas.microsoft.com/office/drawing/2014/main" id="{EE290FD9-4A85-4B23-A811-9D144F2EF365}"/>
              </a:ext>
            </a:extLst>
          </p:cNvPr>
          <p:cNvSpPr txBox="1"/>
          <p:nvPr/>
        </p:nvSpPr>
        <p:spPr>
          <a:xfrm>
            <a:off x="1758616" y="2466286"/>
            <a:ext cx="7480634" cy="954107"/>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Giả sử A</a:t>
            </a:r>
            <a:r>
              <a:rPr lang="en-US" sz="2800">
                <a:solidFill>
                  <a:srgbClr val="0000CC"/>
                </a:solidFill>
                <a:latin typeface="Times New Roman" panose="02020603050405020304" pitchFamily="18" charset="0"/>
                <a:cs typeface="Times New Roman" panose="02020603050405020304" pitchFamily="18" charset="0"/>
              </a:rPr>
              <a:t>BC có </a:t>
            </a:r>
            <a:endParaRPr lang="vi-VN" sz="2800">
              <a:solidFill>
                <a:srgbClr val="0000CC"/>
              </a:solidFill>
              <a:latin typeface="Times New Roman" panose="02020603050405020304" pitchFamily="18" charset="0"/>
              <a:cs typeface="Times New Roman" panose="02020603050405020304" pitchFamily="18" charset="0"/>
            </a:endParaRPr>
          </a:p>
          <a:p>
            <a:r>
              <a:rPr lang="en-US" sz="2800">
                <a:solidFill>
                  <a:srgbClr val="0000CC"/>
                </a:solidFill>
                <a:latin typeface="Times New Roman" panose="02020603050405020304" pitchFamily="18" charset="0"/>
                <a:cs typeface="Times New Roman" panose="02020603050405020304" pitchFamily="18" charset="0"/>
              </a:rPr>
              <a:t>AB = 20 cm, AC = 21 cm, BC = 29 cm.</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6" name="Right Brace 5">
            <a:extLst>
              <a:ext uri="{FF2B5EF4-FFF2-40B4-BE49-F238E27FC236}">
                <a16:creationId xmlns:a16="http://schemas.microsoft.com/office/drawing/2014/main" id="{620E1278-489F-4208-8A0A-8CE32822106F}"/>
              </a:ext>
            </a:extLst>
          </p:cNvPr>
          <p:cNvSpPr/>
          <p:nvPr/>
        </p:nvSpPr>
        <p:spPr>
          <a:xfrm>
            <a:off x="7413912" y="4450773"/>
            <a:ext cx="143741" cy="704850"/>
          </a:xfrm>
          <a:prstGeom prst="rightBrace">
            <a:avLst>
              <a:gd name="adj1" fmla="val 77083"/>
              <a:gd name="adj2" fmla="val 50000"/>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sp>
        <p:nvSpPr>
          <p:cNvPr id="8" name="Rectangle 7">
            <a:extLst>
              <a:ext uri="{FF2B5EF4-FFF2-40B4-BE49-F238E27FC236}">
                <a16:creationId xmlns:a16="http://schemas.microsoft.com/office/drawing/2014/main" id="{EF6887F6-D885-4AB1-A260-817D95451D8E}"/>
              </a:ext>
            </a:extLst>
          </p:cNvPr>
          <p:cNvSpPr/>
          <p:nvPr/>
        </p:nvSpPr>
        <p:spPr>
          <a:xfrm>
            <a:off x="4891314" y="5645835"/>
            <a:ext cx="7300686" cy="954107"/>
          </a:xfrm>
          <a:prstGeom prst="rect">
            <a:avLst/>
          </a:prstGeom>
          <a:solidFill>
            <a:schemeClr val="accent6">
              <a:lumMod val="40000"/>
              <a:lumOff val="60000"/>
            </a:schemeClr>
          </a:solidFill>
        </p:spPr>
        <p:txBody>
          <a:bodyPr wrap="square">
            <a:spAutoFit/>
          </a:bodyPr>
          <a:lstStyle/>
          <a:p>
            <a:r>
              <a:rPr lang="en-US" sz="2800">
                <a:solidFill>
                  <a:srgbClr val="000000"/>
                </a:solidFill>
                <a:latin typeface="Times New Roman" panose="02020603050405020304" pitchFamily="18" charset="0"/>
                <a:ea typeface="Times New Roman" panose="02020603050405020304" pitchFamily="18" charset="0"/>
              </a:rPr>
              <a:t>Vậy tam giác có ba cạnh là 20 cm, 21 cm, 29 cm là tam giác vuông</a:t>
            </a:r>
            <a:endParaRPr lang="vi-VN" sz="2800"/>
          </a:p>
        </p:txBody>
      </p:sp>
    </p:spTree>
    <p:extLst>
      <p:ext uri="{BB962C8B-B14F-4D97-AF65-F5344CB8AC3E}">
        <p14:creationId xmlns:p14="http://schemas.microsoft.com/office/powerpoint/2010/main" val="918922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anim calcmode="lin" valueType="num">
                                      <p:cBhvr>
                                        <p:cTn id="13" dur="500" fill="hold"/>
                                        <p:tgtEl>
                                          <p:spTgt spid="27"/>
                                        </p:tgtEl>
                                        <p:attrNameLst>
                                          <p:attrName>ppt_x</p:attrName>
                                        </p:attrNameLst>
                                      </p:cBhvr>
                                      <p:tavLst>
                                        <p:tav tm="0">
                                          <p:val>
                                            <p:strVal val="#ppt_x"/>
                                          </p:val>
                                        </p:tav>
                                        <p:tav tm="100000">
                                          <p:val>
                                            <p:strVal val="#ppt_x"/>
                                          </p:val>
                                        </p:tav>
                                      </p:tavLst>
                                    </p:anim>
                                    <p:anim calcmode="lin" valueType="num">
                                      <p:cBhvr>
                                        <p:cTn id="14" dur="5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wipe(left)">
                                      <p:cBhvr>
                                        <p:cTn id="19" dur="500"/>
                                        <p:tgtEl>
                                          <p:spTgt spid="22"/>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wipe(left)">
                                      <p:cBhvr>
                                        <p:cTn id="33" dur="500"/>
                                        <p:tgtEl>
                                          <p:spTgt spid="50"/>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wipe(left)">
                                      <p:cBhvr>
                                        <p:cTn id="38" dur="500"/>
                                        <p:tgtEl>
                                          <p:spTgt spid="28"/>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barn(inVertical)">
                                      <p:cBhvr>
                                        <p:cTn id="43" dur="500"/>
                                        <p:tgtEl>
                                          <p:spTgt spid="6"/>
                                        </p:tgtEl>
                                      </p:cBhvr>
                                    </p:animEffect>
                                  </p:childTnLst>
                                </p:cTn>
                              </p:par>
                            </p:childTnLst>
                          </p:cTn>
                        </p:par>
                        <p:par>
                          <p:cTn id="44" fill="hold">
                            <p:stCondLst>
                              <p:cond delay="5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wipe(left)">
                                      <p:cBhvr>
                                        <p:cTn id="52" dur="500"/>
                                        <p:tgtEl>
                                          <p:spTgt spid="52"/>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wipe(up)">
                                      <p:cBhvr>
                                        <p:cTn id="5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52" grpId="0"/>
      <p:bldP spid="27" grpId="0"/>
      <p:bldP spid="28" grpId="0"/>
      <p:bldP spid="29" grpId="0"/>
      <p:bldP spid="22" grpId="0"/>
      <p:bldP spid="6"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t="-9000" r="-6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1ABA4B8-9FF3-4D8E-9D95-19101CFA4DF4}"/>
              </a:ext>
            </a:extLst>
          </p:cNvPr>
          <p:cNvGrpSpPr/>
          <p:nvPr/>
        </p:nvGrpSpPr>
        <p:grpSpPr>
          <a:xfrm>
            <a:off x="3601338" y="92434"/>
            <a:ext cx="5009262" cy="604299"/>
            <a:chOff x="1410588" y="206734"/>
            <a:chExt cx="4004249" cy="604299"/>
          </a:xfrm>
        </p:grpSpPr>
        <p:sp>
          <p:nvSpPr>
            <p:cNvPr id="3" name="Hexagon 2">
              <a:extLst>
                <a:ext uri="{FF2B5EF4-FFF2-40B4-BE49-F238E27FC236}">
                  <a16:creationId xmlns:a16="http://schemas.microsoft.com/office/drawing/2014/main" id="{A99A6A8A-B9DD-4B27-9968-11C44C45C6D9}"/>
                </a:ext>
              </a:extLst>
            </p:cNvPr>
            <p:cNvSpPr/>
            <p:nvPr/>
          </p:nvSpPr>
          <p:spPr>
            <a:xfrm>
              <a:off x="1410588" y="206734"/>
              <a:ext cx="4004249" cy="604299"/>
            </a:xfrm>
            <a:prstGeom prst="hexagon">
              <a:avLst/>
            </a:prstGeom>
            <a:solidFill>
              <a:schemeClr val="accent1">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vi-VN"/>
            </a:p>
          </p:txBody>
        </p:sp>
        <p:sp>
          <p:nvSpPr>
            <p:cNvPr id="4" name="TextBox 3">
              <a:extLst>
                <a:ext uri="{FF2B5EF4-FFF2-40B4-BE49-F238E27FC236}">
                  <a16:creationId xmlns:a16="http://schemas.microsoft.com/office/drawing/2014/main" id="{C84245EE-B8C6-4ECC-87B2-1D1A35D98DA5}"/>
                </a:ext>
              </a:extLst>
            </p:cNvPr>
            <p:cNvSpPr txBox="1"/>
            <p:nvPr/>
          </p:nvSpPr>
          <p:spPr>
            <a:xfrm>
              <a:off x="1534600" y="222635"/>
              <a:ext cx="3649650" cy="584775"/>
            </a:xfrm>
            <a:prstGeom prst="rect">
              <a:avLst/>
            </a:prstGeom>
            <a:noFill/>
          </p:spPr>
          <p:txBody>
            <a:bodyPr wrap="square" rtlCol="0">
              <a:spAutoFit/>
            </a:bodyPr>
            <a:lstStyle/>
            <a:p>
              <a:r>
                <a:rPr lang="en-US" sz="3200" dirty="0">
                  <a:solidFill>
                    <a:srgbClr val="FFFF00"/>
                  </a:solidFill>
                  <a:latin typeface="Times New Roman" panose="02020603050405020304" pitchFamily="18" charset="0"/>
                  <a:cs typeface="Times New Roman" panose="02020603050405020304" pitchFamily="18" charset="0"/>
                </a:rPr>
                <a:t>2. Định </a:t>
              </a:r>
              <a:r>
                <a:rPr lang="en-US" sz="3200" dirty="0" err="1">
                  <a:solidFill>
                    <a:srgbClr val="FFFF00"/>
                  </a:solidFill>
                  <a:latin typeface="Times New Roman" panose="02020603050405020304" pitchFamily="18" charset="0"/>
                  <a:cs typeface="Times New Roman" panose="02020603050405020304" pitchFamily="18" charset="0"/>
                </a:rPr>
                <a:t>lý</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Pythagore</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đảo</a:t>
              </a:r>
              <a:endParaRPr lang="vi-VN" sz="3200" dirty="0">
                <a:solidFill>
                  <a:srgbClr val="FFFF00"/>
                </a:solidFill>
                <a:latin typeface="Times New Roman" panose="02020603050405020304" pitchFamily="18" charset="0"/>
                <a:cs typeface="Times New Roman" panose="02020603050405020304" pitchFamily="18" charset="0"/>
              </a:endParaRPr>
            </a:p>
          </p:txBody>
        </p:sp>
      </p:grpSp>
      <p:sp>
        <p:nvSpPr>
          <p:cNvPr id="48" name="TextBox 47">
            <a:extLst>
              <a:ext uri="{FF2B5EF4-FFF2-40B4-BE49-F238E27FC236}">
                <a16:creationId xmlns:a16="http://schemas.microsoft.com/office/drawing/2014/main" id="{31331141-7852-4301-AE0E-608D72182213}"/>
              </a:ext>
            </a:extLst>
          </p:cNvPr>
          <p:cNvSpPr txBox="1"/>
          <p:nvPr/>
        </p:nvSpPr>
        <p:spPr>
          <a:xfrm>
            <a:off x="437148" y="1175084"/>
            <a:ext cx="8040102" cy="1815882"/>
          </a:xfrm>
          <a:prstGeom prst="rect">
            <a:avLst/>
          </a:prstGeom>
          <a:noFill/>
        </p:spPr>
        <p:txBody>
          <a:bodyPr wrap="square" rtlCol="0">
            <a:spAutoFit/>
          </a:bodyPr>
          <a:lstStyle/>
          <a:p>
            <a:pPr algn="just"/>
            <a:r>
              <a:rPr lang="en-US" sz="2800">
                <a:latin typeface="Times New Roman" panose="02020603050405020304" pitchFamily="18" charset="0"/>
                <a:cs typeface="Times New Roman" panose="02020603050405020304" pitchFamily="18" charset="0"/>
              </a:rPr>
              <a:t>Hình 8 mô tả một cánh buồm có dạng tam giác vuông, được buộc vào cột buồm thẳng đứng, với độ dài hai cạnh góc vuông là 12m và 5m. </a:t>
            </a:r>
          </a:p>
          <a:p>
            <a:pPr algn="just"/>
            <a:r>
              <a:rPr lang="en-US" sz="2800">
                <a:latin typeface="Times New Roman" panose="02020603050405020304" pitchFamily="18" charset="0"/>
                <a:cs typeface="Times New Roman" panose="02020603050405020304" pitchFamily="18" charset="0"/>
              </a:rPr>
              <a:t>Tính chu vi và diện tích của cánh buồm đó.</a:t>
            </a:r>
            <a:endParaRPr lang="vi-VN" sz="2800">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id="{11631EF9-6E28-4537-8F15-A6CE530AC544}"/>
              </a:ext>
            </a:extLst>
          </p:cNvPr>
          <p:cNvSpPr txBox="1"/>
          <p:nvPr/>
        </p:nvSpPr>
        <p:spPr>
          <a:xfrm>
            <a:off x="4667250" y="2857500"/>
            <a:ext cx="1314450" cy="523220"/>
          </a:xfrm>
          <a:prstGeom prst="rect">
            <a:avLst/>
          </a:prstGeom>
          <a:noFill/>
        </p:spPr>
        <p:txBody>
          <a:bodyPr wrap="square" rtlCol="0">
            <a:spAutoFit/>
          </a:bodyPr>
          <a:lstStyle/>
          <a:p>
            <a:r>
              <a:rPr lang="en-US" sz="2800" b="1" i="1" u="sng">
                <a:solidFill>
                  <a:srgbClr val="0000CC"/>
                </a:solidFill>
                <a:latin typeface="Times New Roman" panose="02020603050405020304" pitchFamily="18" charset="0"/>
                <a:cs typeface="Times New Roman" panose="02020603050405020304" pitchFamily="18" charset="0"/>
                <a:sym typeface="Symbol" panose="05050102010706020507" pitchFamily="18" charset="2"/>
              </a:rPr>
              <a:t>Giải:</a:t>
            </a:r>
            <a:endParaRPr lang="vi-VN" sz="2800" b="1" i="1" u="sng">
              <a:solidFill>
                <a:srgbClr val="0000CC"/>
              </a:solidFill>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EE290FD9-4A85-4B23-A811-9D144F2EF365}"/>
              </a:ext>
            </a:extLst>
          </p:cNvPr>
          <p:cNvSpPr txBox="1"/>
          <p:nvPr/>
        </p:nvSpPr>
        <p:spPr>
          <a:xfrm>
            <a:off x="1758616" y="3342586"/>
            <a:ext cx="7480634" cy="1815882"/>
          </a:xfrm>
          <a:prstGeom prst="rect">
            <a:avLst/>
          </a:prstGeom>
          <a:noFill/>
        </p:spPr>
        <p:txBody>
          <a:bodyPr wrap="square" rtlCol="0">
            <a:spAutoFit/>
          </a:bodyPr>
          <a:lstStyle/>
          <a:p>
            <a:pPr algn="just"/>
            <a:r>
              <a:rPr lang="en-US" sz="28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Do cánh buồm có dạng tam giác vuông với </a:t>
            </a:r>
            <a:r>
              <a:rPr lang="en-US" sz="2800">
                <a:solidFill>
                  <a:srgbClr val="0000CC"/>
                </a:solidFill>
                <a:latin typeface="Times New Roman" panose="02020603050405020304" pitchFamily="18" charset="0"/>
                <a:cs typeface="Times New Roman" panose="02020603050405020304" pitchFamily="18" charset="0"/>
              </a:rPr>
              <a:t>độ dài hai cạnh góc vuông là 12m và 5m. Nên theo định lý Pythagoer ta có độ dài cạnh huyền của cánh buồm là : </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24" name="Parallelogram 23">
            <a:extLst>
              <a:ext uri="{FF2B5EF4-FFF2-40B4-BE49-F238E27FC236}">
                <a16:creationId xmlns:a16="http://schemas.microsoft.com/office/drawing/2014/main" id="{2782A936-A684-47B3-841D-E3F0BBB100A7}"/>
              </a:ext>
            </a:extLst>
          </p:cNvPr>
          <p:cNvSpPr/>
          <p:nvPr/>
        </p:nvSpPr>
        <p:spPr>
          <a:xfrm>
            <a:off x="226426" y="439978"/>
            <a:ext cx="1981200" cy="581891"/>
          </a:xfrm>
          <a:prstGeom prst="parallelogram">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VÍ DỤ 3</a:t>
            </a:r>
            <a:endParaRPr lang="vi-VN" sz="2800" b="1">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C52CA3FE-17A2-4C9B-9379-FF85337E7EF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3101" b="99612" l="0" r="90000">
                        <a14:foregroundMark x1="58182" y1="51550" x2="70909" y2="74806"/>
                        <a14:foregroundMark x1="31818" y1="68605" x2="30000" y2="11240"/>
                        <a14:foregroundMark x1="30909" y1="27519" x2="20909" y2="29845"/>
                        <a14:foregroundMark x1="19091" y1="29845" x2="19091" y2="48450"/>
                        <a14:foregroundMark x1="20909" y1="47674" x2="31818" y2="47674"/>
                        <a14:foregroundMark x1="35455" y1="89535" x2="35455" y2="99612"/>
                        <a14:foregroundMark x1="62727" y1="91085" x2="62727" y2="99612"/>
                      </a14:backgroundRemoval>
                    </a14:imgEffect>
                  </a14:imgLayer>
                </a14:imgProps>
              </a:ext>
            </a:extLst>
          </a:blip>
          <a:stretch>
            <a:fillRect/>
          </a:stretch>
        </p:blipFill>
        <p:spPr>
          <a:xfrm>
            <a:off x="9163049" y="771524"/>
            <a:ext cx="3273205" cy="3838576"/>
          </a:xfrm>
          <a:prstGeom prst="rect">
            <a:avLst/>
          </a:prstGeom>
        </p:spPr>
      </p:pic>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6D3A9E93-74EE-4E3F-8AF4-2A39F0A60EBE}"/>
                  </a:ext>
                </a:extLst>
              </p:cNvPr>
              <p:cNvSpPr txBox="1"/>
              <p:nvPr/>
            </p:nvSpPr>
            <p:spPr>
              <a:xfrm>
                <a:off x="1491916" y="4637986"/>
                <a:ext cx="7480634" cy="645177"/>
              </a:xfrm>
              <a:prstGeom prst="rect">
                <a:avLst/>
              </a:prstGeom>
              <a:noFill/>
            </p:spPr>
            <p:txBody>
              <a:bodyPr wrap="square" rtlCol="0">
                <a:spAutoFit/>
              </a:bodyPr>
              <a:lstStyle/>
              <a:p>
                <a:pPr algn="just"/>
                <a14:m>
                  <m:oMathPara xmlns:m="http://schemas.openxmlformats.org/officeDocument/2006/math">
                    <m:oMathParaPr>
                      <m:jc m:val="centerGroup"/>
                    </m:oMathParaPr>
                    <m:oMath xmlns:m="http://schemas.openxmlformats.org/officeDocument/2006/math">
                      <m:rad>
                        <m:radPr>
                          <m:degHide m:val="on"/>
                          <m:ctrlPr>
                            <a:rPr lang="vi-VN" sz="2800" i="1" smtClean="0">
                              <a:solidFill>
                                <a:srgbClr val="0000CC"/>
                              </a:solidFill>
                              <a:latin typeface="Cambria Math" panose="02040503050406030204" pitchFamily="18" charset="0"/>
                              <a:cs typeface="Times New Roman" panose="02020603050405020304" pitchFamily="18" charset="0"/>
                            </a:rPr>
                          </m:ctrlPr>
                        </m:radPr>
                        <m:deg/>
                        <m:e>
                          <m:sSup>
                            <m:sSupPr>
                              <m:ctrlPr>
                                <a:rPr lang="vi-VN" sz="2800" i="1" smtClean="0">
                                  <a:solidFill>
                                    <a:srgbClr val="0000CC"/>
                                  </a:solidFill>
                                  <a:latin typeface="Cambria Math" panose="02040503050406030204" pitchFamily="18" charset="0"/>
                                  <a:cs typeface="Times New Roman" panose="02020603050405020304" pitchFamily="18" charset="0"/>
                                </a:rPr>
                              </m:ctrlPr>
                            </m:sSupPr>
                            <m:e>
                              <m:r>
                                <a:rPr lang="vi-VN" sz="2800" b="0" i="1" smtClean="0">
                                  <a:solidFill>
                                    <a:srgbClr val="0000CC"/>
                                  </a:solidFill>
                                  <a:latin typeface="Cambria Math" panose="02040503050406030204" pitchFamily="18" charset="0"/>
                                  <a:cs typeface="Times New Roman" panose="02020603050405020304" pitchFamily="18" charset="0"/>
                                </a:rPr>
                                <m:t>12</m:t>
                              </m:r>
                            </m:e>
                            <m:sup>
                              <m:r>
                                <a:rPr lang="vi-VN" sz="2800" b="0" i="1" smtClean="0">
                                  <a:solidFill>
                                    <a:srgbClr val="0000CC"/>
                                  </a:solidFill>
                                  <a:latin typeface="Cambria Math" panose="02040503050406030204" pitchFamily="18" charset="0"/>
                                  <a:cs typeface="Times New Roman" panose="02020603050405020304" pitchFamily="18" charset="0"/>
                                </a:rPr>
                                <m:t>2</m:t>
                              </m:r>
                            </m:sup>
                          </m:sSup>
                          <m:r>
                            <a:rPr lang="vi-VN" sz="2800" b="0" i="1" smtClean="0">
                              <a:solidFill>
                                <a:srgbClr val="0000CC"/>
                              </a:solidFill>
                              <a:latin typeface="Cambria Math" panose="02040503050406030204" pitchFamily="18" charset="0"/>
                              <a:cs typeface="Times New Roman" panose="02020603050405020304" pitchFamily="18" charset="0"/>
                            </a:rPr>
                            <m:t>+</m:t>
                          </m:r>
                          <m:sSup>
                            <m:sSupPr>
                              <m:ctrlPr>
                                <a:rPr lang="vi-VN" sz="2800" b="0" i="1" smtClean="0">
                                  <a:solidFill>
                                    <a:srgbClr val="0000CC"/>
                                  </a:solidFill>
                                  <a:latin typeface="Cambria Math" panose="02040503050406030204" pitchFamily="18" charset="0"/>
                                  <a:cs typeface="Times New Roman" panose="02020603050405020304" pitchFamily="18" charset="0"/>
                                </a:rPr>
                              </m:ctrlPr>
                            </m:sSupPr>
                            <m:e>
                              <m:r>
                                <a:rPr lang="vi-VN" sz="2800" b="0" i="1" smtClean="0">
                                  <a:solidFill>
                                    <a:srgbClr val="0000CC"/>
                                  </a:solidFill>
                                  <a:latin typeface="Cambria Math" panose="02040503050406030204" pitchFamily="18" charset="0"/>
                                  <a:cs typeface="Times New Roman" panose="02020603050405020304" pitchFamily="18" charset="0"/>
                                </a:rPr>
                                <m:t>5</m:t>
                              </m:r>
                            </m:e>
                            <m:sup>
                              <m:r>
                                <a:rPr lang="vi-VN" sz="2800" b="0" i="1" smtClean="0">
                                  <a:solidFill>
                                    <a:srgbClr val="0000CC"/>
                                  </a:solidFill>
                                  <a:latin typeface="Cambria Math" panose="02040503050406030204" pitchFamily="18" charset="0"/>
                                  <a:cs typeface="Times New Roman" panose="02020603050405020304" pitchFamily="18" charset="0"/>
                                </a:rPr>
                                <m:t>2</m:t>
                              </m:r>
                            </m:sup>
                          </m:sSup>
                        </m:e>
                      </m:rad>
                      <m:r>
                        <a:rPr lang="vi-VN" sz="2800" b="0" i="1" smtClean="0">
                          <a:solidFill>
                            <a:srgbClr val="0000CC"/>
                          </a:solidFill>
                          <a:latin typeface="Cambria Math" panose="02040503050406030204" pitchFamily="18" charset="0"/>
                          <a:cs typeface="Times New Roman" panose="02020603050405020304" pitchFamily="18" charset="0"/>
                        </a:rPr>
                        <m:t>=13 (</m:t>
                      </m:r>
                      <m:r>
                        <a:rPr lang="vi-VN" sz="2800" b="0" i="1" smtClean="0">
                          <a:solidFill>
                            <a:srgbClr val="0000CC"/>
                          </a:solidFill>
                          <a:latin typeface="Cambria Math" panose="02040503050406030204" pitchFamily="18" charset="0"/>
                          <a:cs typeface="Times New Roman" panose="02020603050405020304" pitchFamily="18" charset="0"/>
                        </a:rPr>
                        <m:t>𝑚</m:t>
                      </m:r>
                      <m:r>
                        <a:rPr lang="vi-VN" sz="2800" b="0" i="1" smtClean="0">
                          <a:solidFill>
                            <a:srgbClr val="0000CC"/>
                          </a:solidFill>
                          <a:latin typeface="Cambria Math" panose="02040503050406030204" pitchFamily="18" charset="0"/>
                          <a:cs typeface="Times New Roman" panose="02020603050405020304" pitchFamily="18" charset="0"/>
                        </a:rPr>
                        <m:t>)</m:t>
                      </m:r>
                    </m:oMath>
                  </m:oMathPara>
                </a14:m>
                <a:endParaRPr lang="vi-VN" sz="2800">
                  <a:solidFill>
                    <a:srgbClr val="0000CC"/>
                  </a:solidFill>
                  <a:latin typeface="Times New Roman" panose="02020603050405020304" pitchFamily="18" charset="0"/>
                  <a:cs typeface="Times New Roman" panose="02020603050405020304" pitchFamily="18" charset="0"/>
                </a:endParaRPr>
              </a:p>
            </p:txBody>
          </p:sp>
        </mc:Choice>
        <mc:Fallback xmlns="">
          <p:sp>
            <p:nvSpPr>
              <p:cNvPr id="30" name="TextBox 29">
                <a:extLst>
                  <a:ext uri="{FF2B5EF4-FFF2-40B4-BE49-F238E27FC236}">
                    <a16:creationId xmlns:a16="http://schemas.microsoft.com/office/drawing/2014/main" id="{6D3A9E93-74EE-4E3F-8AF4-2A39F0A60EBE}"/>
                  </a:ext>
                </a:extLst>
              </p:cNvPr>
              <p:cNvSpPr txBox="1">
                <a:spLocks noRot="1" noChangeAspect="1" noMove="1" noResize="1" noEditPoints="1" noAdjustHandles="1" noChangeArrowheads="1" noChangeShapeType="1" noTextEdit="1"/>
              </p:cNvSpPr>
              <p:nvPr/>
            </p:nvSpPr>
            <p:spPr>
              <a:xfrm>
                <a:off x="1491916" y="4637986"/>
                <a:ext cx="7480634" cy="645177"/>
              </a:xfrm>
              <a:prstGeom prst="rect">
                <a:avLst/>
              </a:prstGeom>
              <a:blipFill>
                <a:blip r:embed="rId5"/>
                <a:stretch>
                  <a:fillRect/>
                </a:stretch>
              </a:blipFill>
            </p:spPr>
            <p:txBody>
              <a:bodyPr/>
              <a:lstStyle/>
              <a:p>
                <a:r>
                  <a:rPr lang="vi-VN">
                    <a:noFill/>
                  </a:rPr>
                  <a:t> </a:t>
                </a:r>
              </a:p>
            </p:txBody>
          </p:sp>
        </mc:Fallback>
      </mc:AlternateContent>
      <p:sp>
        <p:nvSpPr>
          <p:cNvPr id="31" name="TextBox 30">
            <a:extLst>
              <a:ext uri="{FF2B5EF4-FFF2-40B4-BE49-F238E27FC236}">
                <a16:creationId xmlns:a16="http://schemas.microsoft.com/office/drawing/2014/main" id="{7823C7D5-2EBB-4226-B955-76492885346B}"/>
              </a:ext>
            </a:extLst>
          </p:cNvPr>
          <p:cNvSpPr txBox="1"/>
          <p:nvPr/>
        </p:nvSpPr>
        <p:spPr>
          <a:xfrm>
            <a:off x="4787566" y="5270718"/>
            <a:ext cx="7480634" cy="523220"/>
          </a:xfrm>
          <a:prstGeom prst="rect">
            <a:avLst/>
          </a:prstGeom>
          <a:noFill/>
        </p:spPr>
        <p:txBody>
          <a:bodyPr wrap="square" rtlCol="0">
            <a:spAutoFit/>
          </a:bodyPr>
          <a:lstStyle/>
          <a:p>
            <a:pPr algn="just"/>
            <a:r>
              <a:rPr lang="en-US" sz="28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Chu vi của cánh buồm là: 12+5 +13 = 30(m)</a:t>
            </a:r>
            <a:endParaRPr lang="vi-VN" sz="2800">
              <a:solidFill>
                <a:srgbClr val="0000CC"/>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E7F82ACC-33E5-45B8-BE8F-91F8DC8773FA}"/>
                  </a:ext>
                </a:extLst>
              </p:cNvPr>
              <p:cNvSpPr txBox="1"/>
              <p:nvPr/>
            </p:nvSpPr>
            <p:spPr>
              <a:xfrm>
                <a:off x="4806616" y="5861268"/>
                <a:ext cx="7480634" cy="786754"/>
              </a:xfrm>
              <a:prstGeom prst="rect">
                <a:avLst/>
              </a:prstGeom>
              <a:noFill/>
            </p:spPr>
            <p:txBody>
              <a:bodyPr wrap="square" rtlCol="0">
                <a:spAutoFit/>
              </a:bodyPr>
              <a:lstStyle/>
              <a:p>
                <a:pPr algn="just"/>
                <a:r>
                  <a:rPr lang="en-US" sz="28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Diện tích của cánh buồm là: </a:t>
                </a:r>
                <a14:m>
                  <m:oMath xmlns:m="http://schemas.openxmlformats.org/officeDocument/2006/math">
                    <m:f>
                      <m:fPr>
                        <m:ctrlPr>
                          <a:rPr lang="en-US" sz="2800" i="1" smtClean="0">
                            <a:solidFill>
                              <a:srgbClr val="0000CC"/>
                            </a:solidFill>
                            <a:latin typeface="Cambria Math" panose="02040503050406030204" pitchFamily="18" charset="0"/>
                            <a:cs typeface="Times New Roman" panose="02020603050405020304" pitchFamily="18" charset="0"/>
                            <a:sym typeface="Symbol" panose="05050102010706020507" pitchFamily="18" charset="2"/>
                          </a:rPr>
                        </m:ctrlPr>
                      </m:fPr>
                      <m:num>
                        <m:r>
                          <m:rPr>
                            <m:nor/>
                          </m:rPr>
                          <a:rPr lang="en-US" sz="2800" b="0" i="0" smtClean="0">
                            <a:solidFill>
                              <a:srgbClr val="0000CC"/>
                            </a:solidFill>
                            <a:latin typeface="Cambria Math" panose="02040503050406030204" pitchFamily="18" charset="0"/>
                            <a:cs typeface="Times New Roman" panose="02020603050405020304" pitchFamily="18" charset="0"/>
                            <a:sym typeface="Symbol" panose="05050102010706020507" pitchFamily="18" charset="2"/>
                          </a:rPr>
                          <m:t>12 . 5</m:t>
                        </m:r>
                      </m:num>
                      <m:den>
                        <m:r>
                          <m:rPr>
                            <m:nor/>
                          </m:rPr>
                          <a:rPr lang="en-US" sz="2800" b="0" i="0" smtClean="0">
                            <a:solidFill>
                              <a:srgbClr val="0000CC"/>
                            </a:solidFill>
                            <a:latin typeface="Cambria Math" panose="02040503050406030204" pitchFamily="18" charset="0"/>
                            <a:cs typeface="Times New Roman" panose="02020603050405020304" pitchFamily="18" charset="0"/>
                            <a:sym typeface="Symbol" panose="05050102010706020507" pitchFamily="18" charset="2"/>
                          </a:rPr>
                          <m:t>2</m:t>
                        </m:r>
                      </m:den>
                    </m:f>
                  </m:oMath>
                </a14:m>
                <a:r>
                  <a:rPr lang="en-US" sz="28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 30(m</a:t>
                </a:r>
                <a:r>
                  <a:rPr lang="en-US" sz="2800"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r>
                  <a:rPr lang="en-US" sz="28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a:t>
                </a:r>
                <a:endParaRPr lang="vi-VN" sz="2800">
                  <a:solidFill>
                    <a:srgbClr val="0000CC"/>
                  </a:solidFill>
                  <a:latin typeface="Times New Roman" panose="02020603050405020304" pitchFamily="18" charset="0"/>
                  <a:cs typeface="Times New Roman" panose="02020603050405020304" pitchFamily="18" charset="0"/>
                </a:endParaRPr>
              </a:p>
            </p:txBody>
          </p:sp>
        </mc:Choice>
        <mc:Fallback xmlns="">
          <p:sp>
            <p:nvSpPr>
              <p:cNvPr id="32" name="TextBox 31">
                <a:extLst>
                  <a:ext uri="{FF2B5EF4-FFF2-40B4-BE49-F238E27FC236}">
                    <a16:creationId xmlns:a16="http://schemas.microsoft.com/office/drawing/2014/main" id="{E7F82ACC-33E5-45B8-BE8F-91F8DC8773FA}"/>
                  </a:ext>
                </a:extLst>
              </p:cNvPr>
              <p:cNvSpPr txBox="1">
                <a:spLocks noRot="1" noChangeAspect="1" noMove="1" noResize="1" noEditPoints="1" noAdjustHandles="1" noChangeArrowheads="1" noChangeShapeType="1" noTextEdit="1"/>
              </p:cNvSpPr>
              <p:nvPr/>
            </p:nvSpPr>
            <p:spPr>
              <a:xfrm>
                <a:off x="4806616" y="5861268"/>
                <a:ext cx="7480634" cy="786754"/>
              </a:xfrm>
              <a:prstGeom prst="rect">
                <a:avLst/>
              </a:prstGeom>
              <a:blipFill>
                <a:blip r:embed="rId6"/>
                <a:stretch>
                  <a:fillRect l="-1629" b="-7692"/>
                </a:stretch>
              </a:blipFill>
            </p:spPr>
            <p:txBody>
              <a:bodyPr/>
              <a:lstStyle/>
              <a:p>
                <a:r>
                  <a:rPr lang="vi-VN">
                    <a:noFill/>
                  </a:rPr>
                  <a:t> </a:t>
                </a:r>
              </a:p>
            </p:txBody>
          </p:sp>
        </mc:Fallback>
      </mc:AlternateContent>
    </p:spTree>
    <p:extLst>
      <p:ext uri="{BB962C8B-B14F-4D97-AF65-F5344CB8AC3E}">
        <p14:creationId xmlns:p14="http://schemas.microsoft.com/office/powerpoint/2010/main" val="3165085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anim calcmode="lin" valueType="num">
                                      <p:cBhvr>
                                        <p:cTn id="13" dur="500" fill="hold"/>
                                        <p:tgtEl>
                                          <p:spTgt spid="27"/>
                                        </p:tgtEl>
                                        <p:attrNameLst>
                                          <p:attrName>ppt_x</p:attrName>
                                        </p:attrNameLst>
                                      </p:cBhvr>
                                      <p:tavLst>
                                        <p:tav tm="0">
                                          <p:val>
                                            <p:strVal val="#ppt_x"/>
                                          </p:val>
                                        </p:tav>
                                        <p:tav tm="100000">
                                          <p:val>
                                            <p:strVal val="#ppt_x"/>
                                          </p:val>
                                        </p:tav>
                                      </p:tavLst>
                                    </p:anim>
                                    <p:anim calcmode="lin" valueType="num">
                                      <p:cBhvr>
                                        <p:cTn id="14" dur="5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wipe(left)">
                                      <p:cBhvr>
                                        <p:cTn id="19" dur="500"/>
                                        <p:tgtEl>
                                          <p:spTgt spid="2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left)">
                                      <p:cBhvr>
                                        <p:cTn id="3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27" grpId="0"/>
      <p:bldP spid="22" grpId="0"/>
      <p:bldP spid="30" grpId="0"/>
      <p:bldP spid="31" grpId="0"/>
      <p:bldP spid="3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11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FF07945-971D-4702-826C-ADE279901259}"/>
              </a:ext>
            </a:extLst>
          </p:cNvPr>
          <p:cNvSpPr txBox="1"/>
          <p:nvPr/>
        </p:nvSpPr>
        <p:spPr>
          <a:xfrm>
            <a:off x="4533900" y="781050"/>
            <a:ext cx="3200400" cy="830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48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TẬP</a:t>
            </a:r>
            <a:endParaRPr lang="vi-VN" sz="48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649620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6000"/>
            <a:lum/>
          </a:blip>
          <a:srcRect/>
          <a:stretch>
            <a:fillRect l="-36000" t="-11000" r="-35000" b="-25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10B2F88-1417-4035-B701-2E2E6591AD77}"/>
              </a:ext>
            </a:extLst>
          </p:cNvPr>
          <p:cNvSpPr txBox="1"/>
          <p:nvPr/>
        </p:nvSpPr>
        <p:spPr>
          <a:xfrm>
            <a:off x="838200" y="1143000"/>
            <a:ext cx="5257800" cy="1384995"/>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 Cho tam giác ABC vuông tại A. </a:t>
            </a:r>
          </a:p>
          <a:p>
            <a:r>
              <a:rPr lang="en-US" sz="2800" b="1">
                <a:latin typeface="Times New Roman" panose="02020603050405020304" pitchFamily="18" charset="0"/>
                <a:cs typeface="Times New Roman" panose="02020603050405020304" pitchFamily="18" charset="0"/>
              </a:rPr>
              <a:t>Tìm độ dài cạnh còn lại trong mỗi tr</a:t>
            </a:r>
            <a:r>
              <a:rPr lang="vi-VN" sz="2800" b="1">
                <a:latin typeface="Times New Roman" panose="02020603050405020304" pitchFamily="18" charset="0"/>
                <a:cs typeface="Times New Roman" panose="02020603050405020304" pitchFamily="18" charset="0"/>
              </a:rPr>
              <a:t>ường hợp sau:</a:t>
            </a:r>
          </a:p>
        </p:txBody>
      </p:sp>
      <p:sp>
        <p:nvSpPr>
          <p:cNvPr id="4" name="Rectangle 3">
            <a:extLst>
              <a:ext uri="{FF2B5EF4-FFF2-40B4-BE49-F238E27FC236}">
                <a16:creationId xmlns:a16="http://schemas.microsoft.com/office/drawing/2014/main" id="{61CC191B-E032-4310-97D7-D96CE1FAECF1}"/>
              </a:ext>
            </a:extLst>
          </p:cNvPr>
          <p:cNvSpPr/>
          <p:nvPr/>
        </p:nvSpPr>
        <p:spPr>
          <a:xfrm>
            <a:off x="1457544" y="139184"/>
            <a:ext cx="1221809" cy="584775"/>
          </a:xfrm>
          <a:prstGeom prst="rect">
            <a:avLst/>
          </a:prstGeom>
        </p:spPr>
        <p:style>
          <a:lnRef idx="0">
            <a:schemeClr val="accent6"/>
          </a:lnRef>
          <a:fillRef idx="3">
            <a:schemeClr val="accent6"/>
          </a:fillRef>
          <a:effectRef idx="3">
            <a:schemeClr val="accent6"/>
          </a:effectRef>
          <a:fontRef idx="minor">
            <a:schemeClr val="lt1"/>
          </a:fontRef>
        </p:style>
        <p:txBody>
          <a:bodyPr wrap="none">
            <a:spAutoFit/>
          </a:bodyPr>
          <a:lstStyle/>
          <a:p>
            <a:pPr algn="ctr"/>
            <a:r>
              <a:rPr lang="en-US" sz="3200" b="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1:</a:t>
            </a:r>
            <a:endParaRPr lang="vi-VN" sz="3200" b="1">
              <a:solidFill>
                <a:srgbClr val="FFFF00"/>
              </a:solidFill>
              <a:effectLst>
                <a:outerShdw blurRad="38100" dist="38100" dir="2700000" algn="tl">
                  <a:srgbClr val="000000">
                    <a:alpha val="43137"/>
                  </a:srgbClr>
                </a:outerShdw>
              </a:effectLst>
            </a:endParaRPr>
          </a:p>
        </p:txBody>
      </p:sp>
      <p:sp>
        <p:nvSpPr>
          <p:cNvPr id="5" name="TextBox 4">
            <a:extLst>
              <a:ext uri="{FF2B5EF4-FFF2-40B4-BE49-F238E27FC236}">
                <a16:creationId xmlns:a16="http://schemas.microsoft.com/office/drawing/2014/main" id="{216C6E8E-BB99-4081-93C8-694FA990829F}"/>
              </a:ext>
            </a:extLst>
          </p:cNvPr>
          <p:cNvSpPr txBox="1"/>
          <p:nvPr/>
        </p:nvSpPr>
        <p:spPr>
          <a:xfrm>
            <a:off x="914400" y="2590800"/>
            <a:ext cx="5257800"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 a) AB = 8cm; BC = 17cm</a:t>
            </a:r>
            <a:endParaRPr lang="vi-VN" sz="2800" b="1">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F60CBD7B-3099-435B-A610-EFA926F1A861}"/>
              </a:ext>
            </a:extLst>
          </p:cNvPr>
          <p:cNvSpPr txBox="1"/>
          <p:nvPr/>
        </p:nvSpPr>
        <p:spPr>
          <a:xfrm>
            <a:off x="914400" y="3238500"/>
            <a:ext cx="5257800"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 b) AB = 20cm; AC = 21cm</a:t>
            </a:r>
            <a:endParaRPr lang="vi-VN" sz="2800" b="1">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137ED71B-26F7-41F9-A589-1EE4E722F790}"/>
              </a:ext>
            </a:extLst>
          </p:cNvPr>
          <p:cNvSpPr txBox="1"/>
          <p:nvPr/>
        </p:nvSpPr>
        <p:spPr>
          <a:xfrm>
            <a:off x="933450" y="3886200"/>
            <a:ext cx="5257800"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 c) AB =  AC = 6cm</a:t>
            </a:r>
            <a:endParaRPr lang="vi-VN" sz="2800" b="1">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1B5E1816-E8DE-4FC6-88A9-40CBF3AE0256}"/>
              </a:ext>
            </a:extLst>
          </p:cNvPr>
          <p:cNvSpPr txBox="1"/>
          <p:nvPr/>
        </p:nvSpPr>
        <p:spPr>
          <a:xfrm>
            <a:off x="8324850" y="952500"/>
            <a:ext cx="1238250" cy="523220"/>
          </a:xfrm>
          <a:prstGeom prst="rect">
            <a:avLst/>
          </a:prstGeom>
          <a:noFill/>
        </p:spPr>
        <p:txBody>
          <a:bodyPr wrap="square" rtlCol="0">
            <a:spAutoFit/>
          </a:bodyPr>
          <a:lstStyle/>
          <a:p>
            <a:r>
              <a:rPr lang="en-US" sz="2800" b="1" i="1" u="sng">
                <a:solidFill>
                  <a:srgbClr val="0000CC"/>
                </a:solidFill>
                <a:latin typeface="Times New Roman" panose="02020603050405020304" pitchFamily="18" charset="0"/>
                <a:cs typeface="Times New Roman" panose="02020603050405020304" pitchFamily="18" charset="0"/>
              </a:rPr>
              <a:t>Giải:</a:t>
            </a:r>
            <a:endParaRPr lang="vi-VN" sz="2800" b="1" i="1" u="sng">
              <a:solidFill>
                <a:srgbClr val="0000CC"/>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686413F0-0BC1-45AF-ACBC-D865A44827DC}"/>
              </a:ext>
            </a:extLst>
          </p:cNvPr>
          <p:cNvSpPr txBox="1"/>
          <p:nvPr/>
        </p:nvSpPr>
        <p:spPr>
          <a:xfrm>
            <a:off x="6648450" y="1543050"/>
            <a:ext cx="5257800" cy="523220"/>
          </a:xfrm>
          <a:prstGeom prst="rect">
            <a:avLst/>
          </a:prstGeom>
          <a:noFill/>
        </p:spPr>
        <p:txBody>
          <a:bodyPr wrap="square" rtlCol="0">
            <a:spAutoFit/>
          </a:bodyPr>
          <a:lstStyle/>
          <a:p>
            <a:r>
              <a:rPr lang="en-US" sz="2800" b="1">
                <a:solidFill>
                  <a:srgbClr val="0000CC"/>
                </a:solidFill>
                <a:latin typeface="Times New Roman" panose="02020603050405020304" pitchFamily="18" charset="0"/>
                <a:cs typeface="Times New Roman" panose="02020603050405020304" pitchFamily="18" charset="0"/>
              </a:rPr>
              <a:t> a) AB = 8cm; BC = 17cm</a:t>
            </a:r>
            <a:endParaRPr lang="vi-VN" sz="2800" b="1">
              <a:solidFill>
                <a:srgbClr val="0000CC"/>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1CCD4FC9-C05C-4F4C-801F-B9DDC23B5D0D}"/>
              </a:ext>
            </a:extLst>
          </p:cNvPr>
          <p:cNvSpPr txBox="1"/>
          <p:nvPr/>
        </p:nvSpPr>
        <p:spPr>
          <a:xfrm>
            <a:off x="6819900" y="2095500"/>
            <a:ext cx="4724400" cy="954107"/>
          </a:xfrm>
          <a:prstGeom prst="rect">
            <a:avLst/>
          </a:prstGeom>
          <a:noFill/>
        </p:spPr>
        <p:txBody>
          <a:bodyPr wrap="square" rtlCol="0">
            <a:spAutoFit/>
          </a:bodyPr>
          <a:lstStyle/>
          <a:p>
            <a:pPr algn="just"/>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Do ABC vuông tại A nên theo định lý Pythagoer ta có:</a:t>
            </a:r>
            <a:endParaRPr lang="vi-VN" sz="2800" b="1">
              <a:solidFill>
                <a:srgbClr val="0000CC"/>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1C961621-CD60-4FC9-88CF-57EBDD83C0A6}"/>
              </a:ext>
            </a:extLst>
          </p:cNvPr>
          <p:cNvSpPr txBox="1"/>
          <p:nvPr/>
        </p:nvSpPr>
        <p:spPr>
          <a:xfrm>
            <a:off x="7258050" y="3048000"/>
            <a:ext cx="6381750" cy="523220"/>
          </a:xfrm>
          <a:prstGeom prst="rect">
            <a:avLst/>
          </a:prstGeom>
          <a:noFill/>
        </p:spPr>
        <p:txBody>
          <a:bodyPr wrap="square" rtlCol="0">
            <a:spAutoFit/>
          </a:bodyPr>
          <a:lstStyle/>
          <a:p>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BC</a:t>
            </a:r>
            <a:r>
              <a:rPr lang="en-US" sz="2800" b="1"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 AB</a:t>
            </a:r>
            <a:r>
              <a:rPr lang="en-US" sz="2800" b="1"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 AC</a:t>
            </a:r>
            <a:r>
              <a:rPr lang="en-US" sz="2800" b="1"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endParaRPr lang="vi-VN" sz="2800" b="1">
              <a:solidFill>
                <a:srgbClr val="0000CC"/>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F033D520-4A05-4695-8149-C32E094C3197}"/>
              </a:ext>
            </a:extLst>
          </p:cNvPr>
          <p:cNvSpPr txBox="1"/>
          <p:nvPr/>
        </p:nvSpPr>
        <p:spPr>
          <a:xfrm>
            <a:off x="6781800" y="3581400"/>
            <a:ext cx="6381750" cy="523220"/>
          </a:xfrm>
          <a:prstGeom prst="rect">
            <a:avLst/>
          </a:prstGeom>
          <a:noFill/>
        </p:spPr>
        <p:txBody>
          <a:bodyPr wrap="square" rtlCol="0">
            <a:spAutoFit/>
          </a:bodyPr>
          <a:lstStyle/>
          <a:p>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=&gt; 17</a:t>
            </a:r>
            <a:r>
              <a:rPr lang="en-US" sz="2800" b="1"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 8</a:t>
            </a:r>
            <a:r>
              <a:rPr lang="en-US" sz="2800" b="1"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 AC</a:t>
            </a:r>
            <a:r>
              <a:rPr lang="en-US" sz="2800" b="1"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endParaRPr lang="vi-VN" sz="2800" b="1">
              <a:solidFill>
                <a:srgbClr val="0000CC"/>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A266AA0B-0AE7-4878-A908-7991F4882B2B}"/>
              </a:ext>
            </a:extLst>
          </p:cNvPr>
          <p:cNvSpPr txBox="1"/>
          <p:nvPr/>
        </p:nvSpPr>
        <p:spPr>
          <a:xfrm>
            <a:off x="6819900" y="4057650"/>
            <a:ext cx="6381750" cy="523220"/>
          </a:xfrm>
          <a:prstGeom prst="rect">
            <a:avLst/>
          </a:prstGeom>
          <a:noFill/>
        </p:spPr>
        <p:txBody>
          <a:bodyPr wrap="square" rtlCol="0">
            <a:spAutoFit/>
          </a:bodyPr>
          <a:lstStyle/>
          <a:p>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=&gt; AC</a:t>
            </a:r>
            <a:r>
              <a:rPr lang="en-US" sz="2800" b="1"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 289 - 64</a:t>
            </a:r>
            <a:endParaRPr lang="vi-VN" sz="2800" b="1">
              <a:solidFill>
                <a:srgbClr val="0000CC"/>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9E331F5E-81E0-4B3E-82F9-EB01323B31E4}"/>
              </a:ext>
            </a:extLst>
          </p:cNvPr>
          <p:cNvSpPr txBox="1"/>
          <p:nvPr/>
        </p:nvSpPr>
        <p:spPr>
          <a:xfrm>
            <a:off x="6819900" y="4495800"/>
            <a:ext cx="6381750" cy="523220"/>
          </a:xfrm>
          <a:prstGeom prst="rect">
            <a:avLst/>
          </a:prstGeom>
          <a:noFill/>
        </p:spPr>
        <p:txBody>
          <a:bodyPr wrap="square" rtlCol="0">
            <a:spAutoFit/>
          </a:bodyPr>
          <a:lstStyle/>
          <a:p>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=&gt; AC</a:t>
            </a:r>
            <a:r>
              <a:rPr lang="en-US" sz="2800" b="1"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 225 </a:t>
            </a:r>
            <a:endParaRPr lang="vi-VN" sz="2800" b="1">
              <a:solidFill>
                <a:srgbClr val="0000CC"/>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A749BB40-0BB0-4EDA-8B96-81FF356C19A5}"/>
              </a:ext>
            </a:extLst>
          </p:cNvPr>
          <p:cNvSpPr txBox="1"/>
          <p:nvPr/>
        </p:nvSpPr>
        <p:spPr>
          <a:xfrm>
            <a:off x="6858000" y="5010150"/>
            <a:ext cx="6381750" cy="523220"/>
          </a:xfrm>
          <a:prstGeom prst="rect">
            <a:avLst/>
          </a:prstGeom>
          <a:noFill/>
        </p:spPr>
        <p:txBody>
          <a:bodyPr wrap="square" rtlCol="0">
            <a:spAutoFit/>
          </a:bodyPr>
          <a:lstStyle/>
          <a:p>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=&gt; AC = 15 (cm) </a:t>
            </a:r>
            <a:endParaRPr lang="vi-VN" sz="2800" b="1">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126870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anim calcmode="lin" valueType="num">
                                      <p:cBhvr>
                                        <p:cTn id="18" dur="500" fill="hold"/>
                                        <p:tgtEl>
                                          <p:spTgt spid="10"/>
                                        </p:tgtEl>
                                        <p:attrNameLst>
                                          <p:attrName>ppt_x</p:attrName>
                                        </p:attrNameLst>
                                      </p:cBhvr>
                                      <p:tavLst>
                                        <p:tav tm="0">
                                          <p:val>
                                            <p:strVal val="#ppt_x"/>
                                          </p:val>
                                        </p:tav>
                                        <p:tav tm="100000">
                                          <p:val>
                                            <p:strVal val="#ppt_x"/>
                                          </p:val>
                                        </p:tav>
                                      </p:tavLst>
                                    </p:anim>
                                    <p:anim calcmode="lin" valueType="num">
                                      <p:cBhvr>
                                        <p:cTn id="19" dur="5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anim calcmode="lin" valueType="num">
                                      <p:cBhvr>
                                        <p:cTn id="25" dur="500" fill="hold"/>
                                        <p:tgtEl>
                                          <p:spTgt spid="11"/>
                                        </p:tgtEl>
                                        <p:attrNameLst>
                                          <p:attrName>ppt_x</p:attrName>
                                        </p:attrNameLst>
                                      </p:cBhvr>
                                      <p:tavLst>
                                        <p:tav tm="0">
                                          <p:val>
                                            <p:strVal val="#ppt_x"/>
                                          </p:val>
                                        </p:tav>
                                        <p:tav tm="100000">
                                          <p:val>
                                            <p:strVal val="#ppt_x"/>
                                          </p:val>
                                        </p:tav>
                                      </p:tavLst>
                                    </p:anim>
                                    <p:anim calcmode="lin" valueType="num">
                                      <p:cBhvr>
                                        <p:cTn id="26" dur="5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anim calcmode="lin" valueType="num">
                                      <p:cBhvr>
                                        <p:cTn id="32" dur="500" fill="hold"/>
                                        <p:tgtEl>
                                          <p:spTgt spid="12"/>
                                        </p:tgtEl>
                                        <p:attrNameLst>
                                          <p:attrName>ppt_x</p:attrName>
                                        </p:attrNameLst>
                                      </p:cBhvr>
                                      <p:tavLst>
                                        <p:tav tm="0">
                                          <p:val>
                                            <p:strVal val="#ppt_x"/>
                                          </p:val>
                                        </p:tav>
                                        <p:tav tm="100000">
                                          <p:val>
                                            <p:strVal val="#ppt_x"/>
                                          </p:val>
                                        </p:tav>
                                      </p:tavLst>
                                    </p:anim>
                                    <p:anim calcmode="lin" valueType="num">
                                      <p:cBhvr>
                                        <p:cTn id="33" dur="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anim calcmode="lin" valueType="num">
                                      <p:cBhvr>
                                        <p:cTn id="39" dur="500" fill="hold"/>
                                        <p:tgtEl>
                                          <p:spTgt spid="13"/>
                                        </p:tgtEl>
                                        <p:attrNameLst>
                                          <p:attrName>ppt_x</p:attrName>
                                        </p:attrNameLst>
                                      </p:cBhvr>
                                      <p:tavLst>
                                        <p:tav tm="0">
                                          <p:val>
                                            <p:strVal val="#ppt_x"/>
                                          </p:val>
                                        </p:tav>
                                        <p:tav tm="100000">
                                          <p:val>
                                            <p:strVal val="#ppt_x"/>
                                          </p:val>
                                        </p:tav>
                                      </p:tavLst>
                                    </p:anim>
                                    <p:anim calcmode="lin" valueType="num">
                                      <p:cBhvr>
                                        <p:cTn id="40"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500"/>
                                        <p:tgtEl>
                                          <p:spTgt spid="14"/>
                                        </p:tgtEl>
                                      </p:cBhvr>
                                    </p:animEffect>
                                    <p:anim calcmode="lin" valueType="num">
                                      <p:cBhvr>
                                        <p:cTn id="46" dur="500" fill="hold"/>
                                        <p:tgtEl>
                                          <p:spTgt spid="14"/>
                                        </p:tgtEl>
                                        <p:attrNameLst>
                                          <p:attrName>ppt_x</p:attrName>
                                        </p:attrNameLst>
                                      </p:cBhvr>
                                      <p:tavLst>
                                        <p:tav tm="0">
                                          <p:val>
                                            <p:strVal val="#ppt_x"/>
                                          </p:val>
                                        </p:tav>
                                        <p:tav tm="100000">
                                          <p:val>
                                            <p:strVal val="#ppt_x"/>
                                          </p:val>
                                        </p:tav>
                                      </p:tavLst>
                                    </p:anim>
                                    <p:anim calcmode="lin" valueType="num">
                                      <p:cBhvr>
                                        <p:cTn id="47" dur="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500"/>
                                        <p:tgtEl>
                                          <p:spTgt spid="15"/>
                                        </p:tgtEl>
                                      </p:cBhvr>
                                    </p:animEffect>
                                    <p:anim calcmode="lin" valueType="num">
                                      <p:cBhvr>
                                        <p:cTn id="53" dur="500" fill="hold"/>
                                        <p:tgtEl>
                                          <p:spTgt spid="15"/>
                                        </p:tgtEl>
                                        <p:attrNameLst>
                                          <p:attrName>ppt_x</p:attrName>
                                        </p:attrNameLst>
                                      </p:cBhvr>
                                      <p:tavLst>
                                        <p:tav tm="0">
                                          <p:val>
                                            <p:strVal val="#ppt_x"/>
                                          </p:val>
                                        </p:tav>
                                        <p:tav tm="100000">
                                          <p:val>
                                            <p:strVal val="#ppt_x"/>
                                          </p:val>
                                        </p:tav>
                                      </p:tavLst>
                                    </p:anim>
                                    <p:anim calcmode="lin" valueType="num">
                                      <p:cBhvr>
                                        <p:cTn id="54"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6000"/>
            <a:lum/>
          </a:blip>
          <a:srcRect/>
          <a:stretch>
            <a:fillRect l="-36000" t="-11000" r="-35000" b="-25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10B2F88-1417-4035-B701-2E2E6591AD77}"/>
              </a:ext>
            </a:extLst>
          </p:cNvPr>
          <p:cNvSpPr txBox="1"/>
          <p:nvPr/>
        </p:nvSpPr>
        <p:spPr>
          <a:xfrm>
            <a:off x="838200" y="1143000"/>
            <a:ext cx="5257800" cy="1384995"/>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 Cho tam giác ABC vuông tại A. </a:t>
            </a:r>
          </a:p>
          <a:p>
            <a:r>
              <a:rPr lang="en-US" sz="2800" b="1">
                <a:latin typeface="Times New Roman" panose="02020603050405020304" pitchFamily="18" charset="0"/>
                <a:cs typeface="Times New Roman" panose="02020603050405020304" pitchFamily="18" charset="0"/>
              </a:rPr>
              <a:t>Tìm độ dài cạnh còn lại trong mỗi tr</a:t>
            </a:r>
            <a:r>
              <a:rPr lang="vi-VN" sz="2800" b="1">
                <a:latin typeface="Times New Roman" panose="02020603050405020304" pitchFamily="18" charset="0"/>
                <a:cs typeface="Times New Roman" panose="02020603050405020304" pitchFamily="18" charset="0"/>
              </a:rPr>
              <a:t>ường hợp sau:</a:t>
            </a:r>
          </a:p>
        </p:txBody>
      </p:sp>
      <p:sp>
        <p:nvSpPr>
          <p:cNvPr id="4" name="Rectangle 3">
            <a:extLst>
              <a:ext uri="{FF2B5EF4-FFF2-40B4-BE49-F238E27FC236}">
                <a16:creationId xmlns:a16="http://schemas.microsoft.com/office/drawing/2014/main" id="{61CC191B-E032-4310-97D7-D96CE1FAECF1}"/>
              </a:ext>
            </a:extLst>
          </p:cNvPr>
          <p:cNvSpPr/>
          <p:nvPr/>
        </p:nvSpPr>
        <p:spPr>
          <a:xfrm>
            <a:off x="1457544" y="139184"/>
            <a:ext cx="1221809" cy="584775"/>
          </a:xfrm>
          <a:prstGeom prst="rect">
            <a:avLst/>
          </a:prstGeom>
        </p:spPr>
        <p:style>
          <a:lnRef idx="0">
            <a:schemeClr val="accent6"/>
          </a:lnRef>
          <a:fillRef idx="3">
            <a:schemeClr val="accent6"/>
          </a:fillRef>
          <a:effectRef idx="3">
            <a:schemeClr val="accent6"/>
          </a:effectRef>
          <a:fontRef idx="minor">
            <a:schemeClr val="lt1"/>
          </a:fontRef>
        </p:style>
        <p:txBody>
          <a:bodyPr wrap="none">
            <a:spAutoFit/>
          </a:bodyPr>
          <a:lstStyle/>
          <a:p>
            <a:pPr algn="ctr"/>
            <a:r>
              <a:rPr lang="en-US" sz="3200" b="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1:</a:t>
            </a:r>
            <a:endParaRPr lang="vi-VN" sz="3200" b="1">
              <a:solidFill>
                <a:srgbClr val="FFFF00"/>
              </a:solidFill>
              <a:effectLst>
                <a:outerShdw blurRad="38100" dist="38100" dir="2700000" algn="tl">
                  <a:srgbClr val="000000">
                    <a:alpha val="43137"/>
                  </a:srgbClr>
                </a:outerShdw>
              </a:effectLst>
            </a:endParaRPr>
          </a:p>
        </p:txBody>
      </p:sp>
      <p:sp>
        <p:nvSpPr>
          <p:cNvPr id="5" name="TextBox 4">
            <a:extLst>
              <a:ext uri="{FF2B5EF4-FFF2-40B4-BE49-F238E27FC236}">
                <a16:creationId xmlns:a16="http://schemas.microsoft.com/office/drawing/2014/main" id="{216C6E8E-BB99-4081-93C8-694FA990829F}"/>
              </a:ext>
            </a:extLst>
          </p:cNvPr>
          <p:cNvSpPr txBox="1"/>
          <p:nvPr/>
        </p:nvSpPr>
        <p:spPr>
          <a:xfrm>
            <a:off x="914400" y="2590800"/>
            <a:ext cx="5257800"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 a) AB = 8cm; BC = 17cm</a:t>
            </a:r>
            <a:endParaRPr lang="vi-VN" sz="2800" b="1">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F60CBD7B-3099-435B-A610-EFA926F1A861}"/>
              </a:ext>
            </a:extLst>
          </p:cNvPr>
          <p:cNvSpPr txBox="1"/>
          <p:nvPr/>
        </p:nvSpPr>
        <p:spPr>
          <a:xfrm>
            <a:off x="914400" y="3238500"/>
            <a:ext cx="5257800"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 b) AB = 20cm; AC = 21cm</a:t>
            </a:r>
            <a:endParaRPr lang="vi-VN" sz="2800" b="1">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137ED71B-26F7-41F9-A589-1EE4E722F790}"/>
              </a:ext>
            </a:extLst>
          </p:cNvPr>
          <p:cNvSpPr txBox="1"/>
          <p:nvPr/>
        </p:nvSpPr>
        <p:spPr>
          <a:xfrm>
            <a:off x="933450" y="3886200"/>
            <a:ext cx="5257800"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 c) AB =  AC = 6cm</a:t>
            </a:r>
            <a:endParaRPr lang="vi-VN" sz="2800" b="1">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1B5E1816-E8DE-4FC6-88A9-40CBF3AE0256}"/>
              </a:ext>
            </a:extLst>
          </p:cNvPr>
          <p:cNvSpPr txBox="1"/>
          <p:nvPr/>
        </p:nvSpPr>
        <p:spPr>
          <a:xfrm>
            <a:off x="8324850" y="952500"/>
            <a:ext cx="1238250" cy="523220"/>
          </a:xfrm>
          <a:prstGeom prst="rect">
            <a:avLst/>
          </a:prstGeom>
          <a:noFill/>
        </p:spPr>
        <p:txBody>
          <a:bodyPr wrap="square" rtlCol="0">
            <a:spAutoFit/>
          </a:bodyPr>
          <a:lstStyle/>
          <a:p>
            <a:r>
              <a:rPr lang="en-US" sz="2800" b="1" i="1" u="sng">
                <a:solidFill>
                  <a:srgbClr val="0000CC"/>
                </a:solidFill>
                <a:latin typeface="Times New Roman" panose="02020603050405020304" pitchFamily="18" charset="0"/>
                <a:cs typeface="Times New Roman" panose="02020603050405020304" pitchFamily="18" charset="0"/>
              </a:rPr>
              <a:t>Giải:</a:t>
            </a:r>
            <a:endParaRPr lang="vi-VN" sz="2800" b="1" i="1" u="sng">
              <a:solidFill>
                <a:srgbClr val="0000CC"/>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686413F0-0BC1-45AF-ACBC-D865A44827DC}"/>
              </a:ext>
            </a:extLst>
          </p:cNvPr>
          <p:cNvSpPr txBox="1"/>
          <p:nvPr/>
        </p:nvSpPr>
        <p:spPr>
          <a:xfrm>
            <a:off x="6648450" y="1543050"/>
            <a:ext cx="5257800" cy="523220"/>
          </a:xfrm>
          <a:prstGeom prst="rect">
            <a:avLst/>
          </a:prstGeom>
          <a:noFill/>
        </p:spPr>
        <p:txBody>
          <a:bodyPr wrap="square" rtlCol="0">
            <a:spAutoFit/>
          </a:bodyPr>
          <a:lstStyle/>
          <a:p>
            <a:r>
              <a:rPr lang="en-US" sz="2800" b="1">
                <a:solidFill>
                  <a:srgbClr val="0000CC"/>
                </a:solidFill>
                <a:latin typeface="Times New Roman" panose="02020603050405020304" pitchFamily="18" charset="0"/>
                <a:cs typeface="Times New Roman" panose="02020603050405020304" pitchFamily="18" charset="0"/>
              </a:rPr>
              <a:t> b) AB = 20cm; AC = 21cm</a:t>
            </a:r>
            <a:endParaRPr lang="vi-VN" sz="2800" b="1">
              <a:solidFill>
                <a:srgbClr val="0000CC"/>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1CCD4FC9-C05C-4F4C-801F-B9DDC23B5D0D}"/>
              </a:ext>
            </a:extLst>
          </p:cNvPr>
          <p:cNvSpPr txBox="1"/>
          <p:nvPr/>
        </p:nvSpPr>
        <p:spPr>
          <a:xfrm>
            <a:off x="6819900" y="2095500"/>
            <a:ext cx="4724400" cy="954107"/>
          </a:xfrm>
          <a:prstGeom prst="rect">
            <a:avLst/>
          </a:prstGeom>
          <a:noFill/>
        </p:spPr>
        <p:txBody>
          <a:bodyPr wrap="square" rtlCol="0">
            <a:spAutoFit/>
          </a:bodyPr>
          <a:lstStyle/>
          <a:p>
            <a:pPr algn="just"/>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Do ABC vuông tại A nên theo định lý Pythagoer ta có:</a:t>
            </a:r>
            <a:endParaRPr lang="vi-VN" sz="2800" b="1">
              <a:solidFill>
                <a:srgbClr val="0000CC"/>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1C961621-CD60-4FC9-88CF-57EBDD83C0A6}"/>
              </a:ext>
            </a:extLst>
          </p:cNvPr>
          <p:cNvSpPr txBox="1"/>
          <p:nvPr/>
        </p:nvSpPr>
        <p:spPr>
          <a:xfrm>
            <a:off x="7258050" y="3048000"/>
            <a:ext cx="6381750" cy="523220"/>
          </a:xfrm>
          <a:prstGeom prst="rect">
            <a:avLst/>
          </a:prstGeom>
          <a:noFill/>
        </p:spPr>
        <p:txBody>
          <a:bodyPr wrap="square" rtlCol="0">
            <a:spAutoFit/>
          </a:bodyPr>
          <a:lstStyle/>
          <a:p>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BC</a:t>
            </a:r>
            <a:r>
              <a:rPr lang="en-US" sz="2800" b="1"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 AB</a:t>
            </a:r>
            <a:r>
              <a:rPr lang="en-US" sz="2800" b="1"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 AC</a:t>
            </a:r>
            <a:r>
              <a:rPr lang="en-US" sz="2800" b="1"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endParaRPr lang="vi-VN" sz="2800" b="1">
              <a:solidFill>
                <a:srgbClr val="0000CC"/>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F033D520-4A05-4695-8149-C32E094C3197}"/>
              </a:ext>
            </a:extLst>
          </p:cNvPr>
          <p:cNvSpPr txBox="1"/>
          <p:nvPr/>
        </p:nvSpPr>
        <p:spPr>
          <a:xfrm>
            <a:off x="6781800" y="3581400"/>
            <a:ext cx="6381750" cy="523220"/>
          </a:xfrm>
          <a:prstGeom prst="rect">
            <a:avLst/>
          </a:prstGeom>
          <a:noFill/>
        </p:spPr>
        <p:txBody>
          <a:bodyPr wrap="square" rtlCol="0">
            <a:spAutoFit/>
          </a:bodyPr>
          <a:lstStyle/>
          <a:p>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=&gt; BC</a:t>
            </a:r>
            <a:r>
              <a:rPr lang="en-US" sz="2800" b="1"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 20</a:t>
            </a:r>
            <a:r>
              <a:rPr lang="en-US" sz="2800" b="1"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+ 21</a:t>
            </a:r>
            <a:r>
              <a:rPr lang="en-US" sz="2800" b="1"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endParaRPr lang="vi-VN" sz="2800" b="1">
              <a:solidFill>
                <a:srgbClr val="0000CC"/>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A266AA0B-0AE7-4878-A908-7991F4882B2B}"/>
              </a:ext>
            </a:extLst>
          </p:cNvPr>
          <p:cNvSpPr txBox="1"/>
          <p:nvPr/>
        </p:nvSpPr>
        <p:spPr>
          <a:xfrm>
            <a:off x="6819900" y="4057650"/>
            <a:ext cx="6381750" cy="523220"/>
          </a:xfrm>
          <a:prstGeom prst="rect">
            <a:avLst/>
          </a:prstGeom>
          <a:noFill/>
        </p:spPr>
        <p:txBody>
          <a:bodyPr wrap="square" rtlCol="0">
            <a:spAutoFit/>
          </a:bodyPr>
          <a:lstStyle/>
          <a:p>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=&gt; BC</a:t>
            </a:r>
            <a:r>
              <a:rPr lang="en-US" sz="2800" b="1"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 400+ 441</a:t>
            </a:r>
            <a:endParaRPr lang="vi-VN" sz="2800" b="1">
              <a:solidFill>
                <a:srgbClr val="0000CC"/>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9E331F5E-81E0-4B3E-82F9-EB01323B31E4}"/>
              </a:ext>
            </a:extLst>
          </p:cNvPr>
          <p:cNvSpPr txBox="1"/>
          <p:nvPr/>
        </p:nvSpPr>
        <p:spPr>
          <a:xfrm>
            <a:off x="6819900" y="4495800"/>
            <a:ext cx="6381750" cy="523220"/>
          </a:xfrm>
          <a:prstGeom prst="rect">
            <a:avLst/>
          </a:prstGeom>
          <a:noFill/>
        </p:spPr>
        <p:txBody>
          <a:bodyPr wrap="square" rtlCol="0">
            <a:spAutoFit/>
          </a:bodyPr>
          <a:lstStyle/>
          <a:p>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=&gt; BC</a:t>
            </a:r>
            <a:r>
              <a:rPr lang="en-US" sz="2800" b="1"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 841</a:t>
            </a:r>
            <a:endParaRPr lang="vi-VN" sz="2800" b="1">
              <a:solidFill>
                <a:srgbClr val="0000CC"/>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A749BB40-0BB0-4EDA-8B96-81FF356C19A5}"/>
              </a:ext>
            </a:extLst>
          </p:cNvPr>
          <p:cNvSpPr txBox="1"/>
          <p:nvPr/>
        </p:nvSpPr>
        <p:spPr>
          <a:xfrm>
            <a:off x="6858000" y="5010150"/>
            <a:ext cx="6381750" cy="523220"/>
          </a:xfrm>
          <a:prstGeom prst="rect">
            <a:avLst/>
          </a:prstGeom>
          <a:noFill/>
        </p:spPr>
        <p:txBody>
          <a:bodyPr wrap="square" rtlCol="0">
            <a:spAutoFit/>
          </a:bodyPr>
          <a:lstStyle/>
          <a:p>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=&gt; BC = 29 (cm) </a:t>
            </a:r>
            <a:endParaRPr lang="vi-VN" sz="2800" b="1">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359208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anim calcmode="lin" valueType="num">
                                      <p:cBhvr>
                                        <p:cTn id="18" dur="500" fill="hold"/>
                                        <p:tgtEl>
                                          <p:spTgt spid="10"/>
                                        </p:tgtEl>
                                        <p:attrNameLst>
                                          <p:attrName>ppt_x</p:attrName>
                                        </p:attrNameLst>
                                      </p:cBhvr>
                                      <p:tavLst>
                                        <p:tav tm="0">
                                          <p:val>
                                            <p:strVal val="#ppt_x"/>
                                          </p:val>
                                        </p:tav>
                                        <p:tav tm="100000">
                                          <p:val>
                                            <p:strVal val="#ppt_x"/>
                                          </p:val>
                                        </p:tav>
                                      </p:tavLst>
                                    </p:anim>
                                    <p:anim calcmode="lin" valueType="num">
                                      <p:cBhvr>
                                        <p:cTn id="19" dur="5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anim calcmode="lin" valueType="num">
                                      <p:cBhvr>
                                        <p:cTn id="25" dur="500" fill="hold"/>
                                        <p:tgtEl>
                                          <p:spTgt spid="11"/>
                                        </p:tgtEl>
                                        <p:attrNameLst>
                                          <p:attrName>ppt_x</p:attrName>
                                        </p:attrNameLst>
                                      </p:cBhvr>
                                      <p:tavLst>
                                        <p:tav tm="0">
                                          <p:val>
                                            <p:strVal val="#ppt_x"/>
                                          </p:val>
                                        </p:tav>
                                        <p:tav tm="100000">
                                          <p:val>
                                            <p:strVal val="#ppt_x"/>
                                          </p:val>
                                        </p:tav>
                                      </p:tavLst>
                                    </p:anim>
                                    <p:anim calcmode="lin" valueType="num">
                                      <p:cBhvr>
                                        <p:cTn id="26" dur="5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anim calcmode="lin" valueType="num">
                                      <p:cBhvr>
                                        <p:cTn id="32" dur="500" fill="hold"/>
                                        <p:tgtEl>
                                          <p:spTgt spid="12"/>
                                        </p:tgtEl>
                                        <p:attrNameLst>
                                          <p:attrName>ppt_x</p:attrName>
                                        </p:attrNameLst>
                                      </p:cBhvr>
                                      <p:tavLst>
                                        <p:tav tm="0">
                                          <p:val>
                                            <p:strVal val="#ppt_x"/>
                                          </p:val>
                                        </p:tav>
                                        <p:tav tm="100000">
                                          <p:val>
                                            <p:strVal val="#ppt_x"/>
                                          </p:val>
                                        </p:tav>
                                      </p:tavLst>
                                    </p:anim>
                                    <p:anim calcmode="lin" valueType="num">
                                      <p:cBhvr>
                                        <p:cTn id="33" dur="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anim calcmode="lin" valueType="num">
                                      <p:cBhvr>
                                        <p:cTn id="39" dur="500" fill="hold"/>
                                        <p:tgtEl>
                                          <p:spTgt spid="13"/>
                                        </p:tgtEl>
                                        <p:attrNameLst>
                                          <p:attrName>ppt_x</p:attrName>
                                        </p:attrNameLst>
                                      </p:cBhvr>
                                      <p:tavLst>
                                        <p:tav tm="0">
                                          <p:val>
                                            <p:strVal val="#ppt_x"/>
                                          </p:val>
                                        </p:tav>
                                        <p:tav tm="100000">
                                          <p:val>
                                            <p:strVal val="#ppt_x"/>
                                          </p:val>
                                        </p:tav>
                                      </p:tavLst>
                                    </p:anim>
                                    <p:anim calcmode="lin" valueType="num">
                                      <p:cBhvr>
                                        <p:cTn id="40"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500"/>
                                        <p:tgtEl>
                                          <p:spTgt spid="14"/>
                                        </p:tgtEl>
                                      </p:cBhvr>
                                    </p:animEffect>
                                    <p:anim calcmode="lin" valueType="num">
                                      <p:cBhvr>
                                        <p:cTn id="46" dur="500" fill="hold"/>
                                        <p:tgtEl>
                                          <p:spTgt spid="14"/>
                                        </p:tgtEl>
                                        <p:attrNameLst>
                                          <p:attrName>ppt_x</p:attrName>
                                        </p:attrNameLst>
                                      </p:cBhvr>
                                      <p:tavLst>
                                        <p:tav tm="0">
                                          <p:val>
                                            <p:strVal val="#ppt_x"/>
                                          </p:val>
                                        </p:tav>
                                        <p:tav tm="100000">
                                          <p:val>
                                            <p:strVal val="#ppt_x"/>
                                          </p:val>
                                        </p:tav>
                                      </p:tavLst>
                                    </p:anim>
                                    <p:anim calcmode="lin" valueType="num">
                                      <p:cBhvr>
                                        <p:cTn id="47" dur="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500"/>
                                        <p:tgtEl>
                                          <p:spTgt spid="15"/>
                                        </p:tgtEl>
                                      </p:cBhvr>
                                    </p:animEffect>
                                    <p:anim calcmode="lin" valueType="num">
                                      <p:cBhvr>
                                        <p:cTn id="53" dur="500" fill="hold"/>
                                        <p:tgtEl>
                                          <p:spTgt spid="15"/>
                                        </p:tgtEl>
                                        <p:attrNameLst>
                                          <p:attrName>ppt_x</p:attrName>
                                        </p:attrNameLst>
                                      </p:cBhvr>
                                      <p:tavLst>
                                        <p:tav tm="0">
                                          <p:val>
                                            <p:strVal val="#ppt_x"/>
                                          </p:val>
                                        </p:tav>
                                        <p:tav tm="100000">
                                          <p:val>
                                            <p:strVal val="#ppt_x"/>
                                          </p:val>
                                        </p:tav>
                                      </p:tavLst>
                                    </p:anim>
                                    <p:anim calcmode="lin" valueType="num">
                                      <p:cBhvr>
                                        <p:cTn id="54"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6000"/>
            <a:lum/>
          </a:blip>
          <a:srcRect/>
          <a:stretch>
            <a:fillRect l="-36000" t="-11000" r="-35000" b="-25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10B2F88-1417-4035-B701-2E2E6591AD77}"/>
              </a:ext>
            </a:extLst>
          </p:cNvPr>
          <p:cNvSpPr txBox="1"/>
          <p:nvPr/>
        </p:nvSpPr>
        <p:spPr>
          <a:xfrm>
            <a:off x="838200" y="1143000"/>
            <a:ext cx="5257800" cy="1384995"/>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 Cho tam giác ABC vuông tại A. </a:t>
            </a:r>
          </a:p>
          <a:p>
            <a:r>
              <a:rPr lang="en-US" sz="2800" b="1">
                <a:latin typeface="Times New Roman" panose="02020603050405020304" pitchFamily="18" charset="0"/>
                <a:cs typeface="Times New Roman" panose="02020603050405020304" pitchFamily="18" charset="0"/>
              </a:rPr>
              <a:t>Tìm độ dài cạnh còn lại trong mỗi tr</a:t>
            </a:r>
            <a:r>
              <a:rPr lang="vi-VN" sz="2800" b="1">
                <a:latin typeface="Times New Roman" panose="02020603050405020304" pitchFamily="18" charset="0"/>
                <a:cs typeface="Times New Roman" panose="02020603050405020304" pitchFamily="18" charset="0"/>
              </a:rPr>
              <a:t>ường hợp sau:</a:t>
            </a:r>
          </a:p>
        </p:txBody>
      </p:sp>
      <p:sp>
        <p:nvSpPr>
          <p:cNvPr id="4" name="Rectangle 3">
            <a:extLst>
              <a:ext uri="{FF2B5EF4-FFF2-40B4-BE49-F238E27FC236}">
                <a16:creationId xmlns:a16="http://schemas.microsoft.com/office/drawing/2014/main" id="{61CC191B-E032-4310-97D7-D96CE1FAECF1}"/>
              </a:ext>
            </a:extLst>
          </p:cNvPr>
          <p:cNvSpPr/>
          <p:nvPr/>
        </p:nvSpPr>
        <p:spPr>
          <a:xfrm>
            <a:off x="1457544" y="139184"/>
            <a:ext cx="1221809" cy="584775"/>
          </a:xfrm>
          <a:prstGeom prst="rect">
            <a:avLst/>
          </a:prstGeom>
        </p:spPr>
        <p:style>
          <a:lnRef idx="0">
            <a:schemeClr val="accent6"/>
          </a:lnRef>
          <a:fillRef idx="3">
            <a:schemeClr val="accent6"/>
          </a:fillRef>
          <a:effectRef idx="3">
            <a:schemeClr val="accent6"/>
          </a:effectRef>
          <a:fontRef idx="minor">
            <a:schemeClr val="lt1"/>
          </a:fontRef>
        </p:style>
        <p:txBody>
          <a:bodyPr wrap="none">
            <a:spAutoFit/>
          </a:bodyPr>
          <a:lstStyle/>
          <a:p>
            <a:pPr algn="ctr"/>
            <a:r>
              <a:rPr lang="en-US" sz="3200" b="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1:</a:t>
            </a:r>
            <a:endParaRPr lang="vi-VN" sz="3200" b="1">
              <a:solidFill>
                <a:srgbClr val="FFFF00"/>
              </a:solidFill>
              <a:effectLst>
                <a:outerShdw blurRad="38100" dist="38100" dir="2700000" algn="tl">
                  <a:srgbClr val="000000">
                    <a:alpha val="43137"/>
                  </a:srgbClr>
                </a:outerShdw>
              </a:effectLst>
            </a:endParaRPr>
          </a:p>
        </p:txBody>
      </p:sp>
      <p:sp>
        <p:nvSpPr>
          <p:cNvPr id="5" name="TextBox 4">
            <a:extLst>
              <a:ext uri="{FF2B5EF4-FFF2-40B4-BE49-F238E27FC236}">
                <a16:creationId xmlns:a16="http://schemas.microsoft.com/office/drawing/2014/main" id="{216C6E8E-BB99-4081-93C8-694FA990829F}"/>
              </a:ext>
            </a:extLst>
          </p:cNvPr>
          <p:cNvSpPr txBox="1"/>
          <p:nvPr/>
        </p:nvSpPr>
        <p:spPr>
          <a:xfrm>
            <a:off x="914400" y="2590800"/>
            <a:ext cx="5257800"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 a) AB = 8cm; BC = 17cm</a:t>
            </a:r>
            <a:endParaRPr lang="vi-VN" sz="2800" b="1">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F60CBD7B-3099-435B-A610-EFA926F1A861}"/>
              </a:ext>
            </a:extLst>
          </p:cNvPr>
          <p:cNvSpPr txBox="1"/>
          <p:nvPr/>
        </p:nvSpPr>
        <p:spPr>
          <a:xfrm>
            <a:off x="914400" y="3238500"/>
            <a:ext cx="5257800"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 b) AB = 20cm; AC = 21cm</a:t>
            </a:r>
            <a:endParaRPr lang="vi-VN" sz="2800" b="1">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137ED71B-26F7-41F9-A589-1EE4E722F790}"/>
              </a:ext>
            </a:extLst>
          </p:cNvPr>
          <p:cNvSpPr txBox="1"/>
          <p:nvPr/>
        </p:nvSpPr>
        <p:spPr>
          <a:xfrm>
            <a:off x="933450" y="3886200"/>
            <a:ext cx="5257800"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 c) AB =  AC = 6cm</a:t>
            </a:r>
            <a:endParaRPr lang="vi-VN" sz="2800" b="1">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1B5E1816-E8DE-4FC6-88A9-40CBF3AE0256}"/>
              </a:ext>
            </a:extLst>
          </p:cNvPr>
          <p:cNvSpPr txBox="1"/>
          <p:nvPr/>
        </p:nvSpPr>
        <p:spPr>
          <a:xfrm>
            <a:off x="8324850" y="952500"/>
            <a:ext cx="1238250" cy="523220"/>
          </a:xfrm>
          <a:prstGeom prst="rect">
            <a:avLst/>
          </a:prstGeom>
          <a:noFill/>
        </p:spPr>
        <p:txBody>
          <a:bodyPr wrap="square" rtlCol="0">
            <a:spAutoFit/>
          </a:bodyPr>
          <a:lstStyle/>
          <a:p>
            <a:r>
              <a:rPr lang="en-US" sz="2800" b="1" i="1" u="sng">
                <a:solidFill>
                  <a:srgbClr val="0000CC"/>
                </a:solidFill>
                <a:latin typeface="Times New Roman" panose="02020603050405020304" pitchFamily="18" charset="0"/>
                <a:cs typeface="Times New Roman" panose="02020603050405020304" pitchFamily="18" charset="0"/>
              </a:rPr>
              <a:t>Giải:</a:t>
            </a:r>
            <a:endParaRPr lang="vi-VN" sz="2800" b="1" i="1" u="sng">
              <a:solidFill>
                <a:srgbClr val="0000CC"/>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686413F0-0BC1-45AF-ACBC-D865A44827DC}"/>
              </a:ext>
            </a:extLst>
          </p:cNvPr>
          <p:cNvSpPr txBox="1"/>
          <p:nvPr/>
        </p:nvSpPr>
        <p:spPr>
          <a:xfrm>
            <a:off x="6648450" y="1543050"/>
            <a:ext cx="5257800" cy="523220"/>
          </a:xfrm>
          <a:prstGeom prst="rect">
            <a:avLst/>
          </a:prstGeom>
          <a:noFill/>
        </p:spPr>
        <p:txBody>
          <a:bodyPr wrap="square" rtlCol="0">
            <a:spAutoFit/>
          </a:bodyPr>
          <a:lstStyle/>
          <a:p>
            <a:r>
              <a:rPr lang="en-US" sz="2800" b="1">
                <a:solidFill>
                  <a:srgbClr val="0000CC"/>
                </a:solidFill>
                <a:latin typeface="Times New Roman" panose="02020603050405020304" pitchFamily="18" charset="0"/>
                <a:cs typeface="Times New Roman" panose="02020603050405020304" pitchFamily="18" charset="0"/>
              </a:rPr>
              <a:t> c) AB = AC = 6cm</a:t>
            </a:r>
            <a:endParaRPr lang="vi-VN" sz="2800" b="1">
              <a:solidFill>
                <a:srgbClr val="0000CC"/>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1CCD4FC9-C05C-4F4C-801F-B9DDC23B5D0D}"/>
              </a:ext>
            </a:extLst>
          </p:cNvPr>
          <p:cNvSpPr txBox="1"/>
          <p:nvPr/>
        </p:nvSpPr>
        <p:spPr>
          <a:xfrm>
            <a:off x="6819900" y="2095500"/>
            <a:ext cx="4724400" cy="954107"/>
          </a:xfrm>
          <a:prstGeom prst="rect">
            <a:avLst/>
          </a:prstGeom>
          <a:noFill/>
        </p:spPr>
        <p:txBody>
          <a:bodyPr wrap="square" rtlCol="0">
            <a:spAutoFit/>
          </a:bodyPr>
          <a:lstStyle/>
          <a:p>
            <a:pPr algn="just"/>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Do ABC vuông tại A nên theo định lý Pythagoer ta có:</a:t>
            </a:r>
            <a:endParaRPr lang="vi-VN" sz="2800" b="1">
              <a:solidFill>
                <a:srgbClr val="0000CC"/>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1C961621-CD60-4FC9-88CF-57EBDD83C0A6}"/>
              </a:ext>
            </a:extLst>
          </p:cNvPr>
          <p:cNvSpPr txBox="1"/>
          <p:nvPr/>
        </p:nvSpPr>
        <p:spPr>
          <a:xfrm>
            <a:off x="7258050" y="3048000"/>
            <a:ext cx="6381750" cy="523220"/>
          </a:xfrm>
          <a:prstGeom prst="rect">
            <a:avLst/>
          </a:prstGeom>
          <a:noFill/>
        </p:spPr>
        <p:txBody>
          <a:bodyPr wrap="square" rtlCol="0">
            <a:spAutoFit/>
          </a:bodyPr>
          <a:lstStyle/>
          <a:p>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BC</a:t>
            </a:r>
            <a:r>
              <a:rPr lang="en-US" sz="2800" b="1"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 AB</a:t>
            </a:r>
            <a:r>
              <a:rPr lang="en-US" sz="2800" b="1"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 AC</a:t>
            </a:r>
            <a:r>
              <a:rPr lang="en-US" sz="2800" b="1"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endParaRPr lang="vi-VN" sz="2800" b="1">
              <a:solidFill>
                <a:srgbClr val="0000CC"/>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F033D520-4A05-4695-8149-C32E094C3197}"/>
              </a:ext>
            </a:extLst>
          </p:cNvPr>
          <p:cNvSpPr txBox="1"/>
          <p:nvPr/>
        </p:nvSpPr>
        <p:spPr>
          <a:xfrm>
            <a:off x="6781800" y="3581400"/>
            <a:ext cx="6381750" cy="523220"/>
          </a:xfrm>
          <a:prstGeom prst="rect">
            <a:avLst/>
          </a:prstGeom>
          <a:noFill/>
        </p:spPr>
        <p:txBody>
          <a:bodyPr wrap="square" rtlCol="0">
            <a:spAutoFit/>
          </a:bodyPr>
          <a:lstStyle/>
          <a:p>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=&gt; BC</a:t>
            </a:r>
            <a:r>
              <a:rPr lang="en-US" sz="2800" b="1"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 6</a:t>
            </a:r>
            <a:r>
              <a:rPr lang="en-US" sz="2800" b="1"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+ 6</a:t>
            </a:r>
            <a:r>
              <a:rPr lang="en-US" sz="2800" b="1"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endParaRPr lang="vi-VN" sz="2800" b="1">
              <a:solidFill>
                <a:srgbClr val="0000CC"/>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A266AA0B-0AE7-4878-A908-7991F4882B2B}"/>
              </a:ext>
            </a:extLst>
          </p:cNvPr>
          <p:cNvSpPr txBox="1"/>
          <p:nvPr/>
        </p:nvSpPr>
        <p:spPr>
          <a:xfrm>
            <a:off x="6819900" y="4057650"/>
            <a:ext cx="6381750" cy="523220"/>
          </a:xfrm>
          <a:prstGeom prst="rect">
            <a:avLst/>
          </a:prstGeom>
          <a:noFill/>
        </p:spPr>
        <p:txBody>
          <a:bodyPr wrap="square" rtlCol="0">
            <a:spAutoFit/>
          </a:bodyPr>
          <a:lstStyle/>
          <a:p>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=&gt; BC</a:t>
            </a:r>
            <a:r>
              <a:rPr lang="en-US" sz="2800" b="1"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 36 +36</a:t>
            </a:r>
            <a:endParaRPr lang="vi-VN" sz="2800" b="1">
              <a:solidFill>
                <a:srgbClr val="0000CC"/>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9E331F5E-81E0-4B3E-82F9-EB01323B31E4}"/>
              </a:ext>
            </a:extLst>
          </p:cNvPr>
          <p:cNvSpPr txBox="1"/>
          <p:nvPr/>
        </p:nvSpPr>
        <p:spPr>
          <a:xfrm>
            <a:off x="6819900" y="4495800"/>
            <a:ext cx="6381750" cy="523220"/>
          </a:xfrm>
          <a:prstGeom prst="rect">
            <a:avLst/>
          </a:prstGeom>
          <a:noFill/>
        </p:spPr>
        <p:txBody>
          <a:bodyPr wrap="square" rtlCol="0">
            <a:spAutoFit/>
          </a:bodyPr>
          <a:lstStyle/>
          <a:p>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=&gt; BC</a:t>
            </a:r>
            <a:r>
              <a:rPr lang="en-US" sz="2800" b="1"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 72</a:t>
            </a:r>
            <a:endParaRPr lang="vi-VN" sz="2800" b="1">
              <a:solidFill>
                <a:srgbClr val="0000CC"/>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A749BB40-0BB0-4EDA-8B96-81FF356C19A5}"/>
                  </a:ext>
                </a:extLst>
              </p:cNvPr>
              <p:cNvSpPr txBox="1"/>
              <p:nvPr/>
            </p:nvSpPr>
            <p:spPr>
              <a:xfrm>
                <a:off x="6858000" y="5010150"/>
                <a:ext cx="6381750" cy="583750"/>
              </a:xfrm>
              <a:prstGeom prst="rect">
                <a:avLst/>
              </a:prstGeom>
              <a:noFill/>
            </p:spPr>
            <p:txBody>
              <a:bodyPr wrap="square" rtlCol="0">
                <a:spAutoFit/>
              </a:bodyPr>
              <a:lstStyle/>
              <a:p>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=&gt; BC = 6</a:t>
                </a:r>
                <a14:m>
                  <m:oMath xmlns:m="http://schemas.openxmlformats.org/officeDocument/2006/math">
                    <m:rad>
                      <m:radPr>
                        <m:degHide m:val="on"/>
                        <m:ctrlPr>
                          <a:rPr lang="en-US" sz="2800" b="1" i="1" smtClean="0">
                            <a:solidFill>
                              <a:srgbClr val="0000CC"/>
                            </a:solidFill>
                            <a:latin typeface="Cambria Math" panose="02040503050406030204" pitchFamily="18" charset="0"/>
                            <a:cs typeface="Times New Roman" panose="02020603050405020304" pitchFamily="18" charset="0"/>
                            <a:sym typeface="Symbol" panose="05050102010706020507" pitchFamily="18" charset="2"/>
                          </a:rPr>
                        </m:ctrlPr>
                      </m:radPr>
                      <m:deg/>
                      <m:e>
                        <m:r>
                          <a:rPr lang="en-US" sz="2800" b="1" i="1" smtClean="0">
                            <a:solidFill>
                              <a:srgbClr val="0000CC"/>
                            </a:solidFill>
                            <a:latin typeface="Cambria Math" panose="02040503050406030204" pitchFamily="18" charset="0"/>
                            <a:cs typeface="Times New Roman" panose="02020603050405020304" pitchFamily="18" charset="0"/>
                            <a:sym typeface="Symbol" panose="05050102010706020507" pitchFamily="18" charset="2"/>
                          </a:rPr>
                          <m:t>𝟐</m:t>
                        </m:r>
                      </m:e>
                    </m:rad>
                  </m:oMath>
                </a14:m>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(cm) </a:t>
                </a:r>
                <a:endParaRPr lang="vi-VN" sz="2800" b="1">
                  <a:solidFill>
                    <a:srgbClr val="0000CC"/>
                  </a:solidFill>
                  <a:latin typeface="Times New Roman" panose="02020603050405020304" pitchFamily="18" charset="0"/>
                  <a:cs typeface="Times New Roman" panose="02020603050405020304" pitchFamily="18" charset="0"/>
                </a:endParaRPr>
              </a:p>
            </p:txBody>
          </p:sp>
        </mc:Choice>
        <mc:Fallback xmlns="">
          <p:sp>
            <p:nvSpPr>
              <p:cNvPr id="15" name="TextBox 14">
                <a:extLst>
                  <a:ext uri="{FF2B5EF4-FFF2-40B4-BE49-F238E27FC236}">
                    <a16:creationId xmlns:a16="http://schemas.microsoft.com/office/drawing/2014/main" id="{A749BB40-0BB0-4EDA-8B96-81FF356C19A5}"/>
                  </a:ext>
                </a:extLst>
              </p:cNvPr>
              <p:cNvSpPr txBox="1">
                <a:spLocks noRot="1" noChangeAspect="1" noMove="1" noResize="1" noEditPoints="1" noAdjustHandles="1" noChangeArrowheads="1" noChangeShapeType="1" noTextEdit="1"/>
              </p:cNvSpPr>
              <p:nvPr/>
            </p:nvSpPr>
            <p:spPr>
              <a:xfrm>
                <a:off x="6858000" y="5010150"/>
                <a:ext cx="6381750" cy="583750"/>
              </a:xfrm>
              <a:prstGeom prst="rect">
                <a:avLst/>
              </a:prstGeom>
              <a:blipFill>
                <a:blip r:embed="rId3"/>
                <a:stretch>
                  <a:fillRect l="-478" t="-4167" b="-25000"/>
                </a:stretch>
              </a:blipFill>
            </p:spPr>
            <p:txBody>
              <a:bodyPr/>
              <a:lstStyle/>
              <a:p>
                <a:r>
                  <a:rPr lang="vi-VN">
                    <a:noFill/>
                  </a:rPr>
                  <a:t> </a:t>
                </a:r>
              </a:p>
            </p:txBody>
          </p:sp>
        </mc:Fallback>
      </mc:AlternateContent>
    </p:spTree>
    <p:extLst>
      <p:ext uri="{BB962C8B-B14F-4D97-AF65-F5344CB8AC3E}">
        <p14:creationId xmlns:p14="http://schemas.microsoft.com/office/powerpoint/2010/main" val="31296439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anim calcmode="lin" valueType="num">
                                      <p:cBhvr>
                                        <p:cTn id="18" dur="500" fill="hold"/>
                                        <p:tgtEl>
                                          <p:spTgt spid="10"/>
                                        </p:tgtEl>
                                        <p:attrNameLst>
                                          <p:attrName>ppt_x</p:attrName>
                                        </p:attrNameLst>
                                      </p:cBhvr>
                                      <p:tavLst>
                                        <p:tav tm="0">
                                          <p:val>
                                            <p:strVal val="#ppt_x"/>
                                          </p:val>
                                        </p:tav>
                                        <p:tav tm="100000">
                                          <p:val>
                                            <p:strVal val="#ppt_x"/>
                                          </p:val>
                                        </p:tav>
                                      </p:tavLst>
                                    </p:anim>
                                    <p:anim calcmode="lin" valueType="num">
                                      <p:cBhvr>
                                        <p:cTn id="19" dur="5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anim calcmode="lin" valueType="num">
                                      <p:cBhvr>
                                        <p:cTn id="25" dur="500" fill="hold"/>
                                        <p:tgtEl>
                                          <p:spTgt spid="11"/>
                                        </p:tgtEl>
                                        <p:attrNameLst>
                                          <p:attrName>ppt_x</p:attrName>
                                        </p:attrNameLst>
                                      </p:cBhvr>
                                      <p:tavLst>
                                        <p:tav tm="0">
                                          <p:val>
                                            <p:strVal val="#ppt_x"/>
                                          </p:val>
                                        </p:tav>
                                        <p:tav tm="100000">
                                          <p:val>
                                            <p:strVal val="#ppt_x"/>
                                          </p:val>
                                        </p:tav>
                                      </p:tavLst>
                                    </p:anim>
                                    <p:anim calcmode="lin" valueType="num">
                                      <p:cBhvr>
                                        <p:cTn id="26" dur="5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anim calcmode="lin" valueType="num">
                                      <p:cBhvr>
                                        <p:cTn id="32" dur="500" fill="hold"/>
                                        <p:tgtEl>
                                          <p:spTgt spid="12"/>
                                        </p:tgtEl>
                                        <p:attrNameLst>
                                          <p:attrName>ppt_x</p:attrName>
                                        </p:attrNameLst>
                                      </p:cBhvr>
                                      <p:tavLst>
                                        <p:tav tm="0">
                                          <p:val>
                                            <p:strVal val="#ppt_x"/>
                                          </p:val>
                                        </p:tav>
                                        <p:tav tm="100000">
                                          <p:val>
                                            <p:strVal val="#ppt_x"/>
                                          </p:val>
                                        </p:tav>
                                      </p:tavLst>
                                    </p:anim>
                                    <p:anim calcmode="lin" valueType="num">
                                      <p:cBhvr>
                                        <p:cTn id="33" dur="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anim calcmode="lin" valueType="num">
                                      <p:cBhvr>
                                        <p:cTn id="39" dur="500" fill="hold"/>
                                        <p:tgtEl>
                                          <p:spTgt spid="13"/>
                                        </p:tgtEl>
                                        <p:attrNameLst>
                                          <p:attrName>ppt_x</p:attrName>
                                        </p:attrNameLst>
                                      </p:cBhvr>
                                      <p:tavLst>
                                        <p:tav tm="0">
                                          <p:val>
                                            <p:strVal val="#ppt_x"/>
                                          </p:val>
                                        </p:tav>
                                        <p:tav tm="100000">
                                          <p:val>
                                            <p:strVal val="#ppt_x"/>
                                          </p:val>
                                        </p:tav>
                                      </p:tavLst>
                                    </p:anim>
                                    <p:anim calcmode="lin" valueType="num">
                                      <p:cBhvr>
                                        <p:cTn id="40"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500"/>
                                        <p:tgtEl>
                                          <p:spTgt spid="14"/>
                                        </p:tgtEl>
                                      </p:cBhvr>
                                    </p:animEffect>
                                    <p:anim calcmode="lin" valueType="num">
                                      <p:cBhvr>
                                        <p:cTn id="46" dur="500" fill="hold"/>
                                        <p:tgtEl>
                                          <p:spTgt spid="14"/>
                                        </p:tgtEl>
                                        <p:attrNameLst>
                                          <p:attrName>ppt_x</p:attrName>
                                        </p:attrNameLst>
                                      </p:cBhvr>
                                      <p:tavLst>
                                        <p:tav tm="0">
                                          <p:val>
                                            <p:strVal val="#ppt_x"/>
                                          </p:val>
                                        </p:tav>
                                        <p:tav tm="100000">
                                          <p:val>
                                            <p:strVal val="#ppt_x"/>
                                          </p:val>
                                        </p:tav>
                                      </p:tavLst>
                                    </p:anim>
                                    <p:anim calcmode="lin" valueType="num">
                                      <p:cBhvr>
                                        <p:cTn id="47" dur="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500"/>
                                        <p:tgtEl>
                                          <p:spTgt spid="15"/>
                                        </p:tgtEl>
                                      </p:cBhvr>
                                    </p:animEffect>
                                    <p:anim calcmode="lin" valueType="num">
                                      <p:cBhvr>
                                        <p:cTn id="53" dur="500" fill="hold"/>
                                        <p:tgtEl>
                                          <p:spTgt spid="15"/>
                                        </p:tgtEl>
                                        <p:attrNameLst>
                                          <p:attrName>ppt_x</p:attrName>
                                        </p:attrNameLst>
                                      </p:cBhvr>
                                      <p:tavLst>
                                        <p:tav tm="0">
                                          <p:val>
                                            <p:strVal val="#ppt_x"/>
                                          </p:val>
                                        </p:tav>
                                        <p:tav tm="100000">
                                          <p:val>
                                            <p:strVal val="#ppt_x"/>
                                          </p:val>
                                        </p:tav>
                                      </p:tavLst>
                                    </p:anim>
                                    <p:anim calcmode="lin" valueType="num">
                                      <p:cBhvr>
                                        <p:cTn id="54"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6000"/>
            <a:lum/>
          </a:blip>
          <a:srcRect/>
          <a:stretch>
            <a:fillRect l="-36000" t="-11000" r="-35000" b="-25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10B2F88-1417-4035-B701-2E2E6591AD77}"/>
              </a:ext>
            </a:extLst>
          </p:cNvPr>
          <p:cNvSpPr txBox="1"/>
          <p:nvPr/>
        </p:nvSpPr>
        <p:spPr>
          <a:xfrm>
            <a:off x="838200" y="1143000"/>
            <a:ext cx="4819650" cy="1815882"/>
          </a:xfrm>
          <a:prstGeom prst="rect">
            <a:avLst/>
          </a:prstGeom>
          <a:noFill/>
        </p:spPr>
        <p:txBody>
          <a:bodyPr wrap="square" rtlCol="0">
            <a:spAutoFit/>
          </a:bodyPr>
          <a:lstStyle/>
          <a:p>
            <a:pPr algn="just"/>
            <a:r>
              <a:rPr lang="en-US" sz="2800" b="1">
                <a:latin typeface="Times New Roman" panose="02020603050405020304" pitchFamily="18" charset="0"/>
                <a:cs typeface="Times New Roman" panose="02020603050405020304" pitchFamily="18" charset="0"/>
              </a:rPr>
              <a:t> Tam giác có độ dài ba cạnh trong mỗi tr</a:t>
            </a:r>
            <a:r>
              <a:rPr lang="vi-VN" sz="2800" b="1">
                <a:latin typeface="Times New Roman" panose="02020603050405020304" pitchFamily="18" charset="0"/>
                <a:cs typeface="Times New Roman" panose="02020603050405020304" pitchFamily="18" charset="0"/>
              </a:rPr>
              <a:t>ường hợp sau có phải là tam giác vuông hay không?</a:t>
            </a:r>
          </a:p>
        </p:txBody>
      </p:sp>
      <p:sp>
        <p:nvSpPr>
          <p:cNvPr id="4" name="Rectangle 3">
            <a:extLst>
              <a:ext uri="{FF2B5EF4-FFF2-40B4-BE49-F238E27FC236}">
                <a16:creationId xmlns:a16="http://schemas.microsoft.com/office/drawing/2014/main" id="{61CC191B-E032-4310-97D7-D96CE1FAECF1}"/>
              </a:ext>
            </a:extLst>
          </p:cNvPr>
          <p:cNvSpPr/>
          <p:nvPr/>
        </p:nvSpPr>
        <p:spPr>
          <a:xfrm>
            <a:off x="1457544" y="139184"/>
            <a:ext cx="1221809" cy="584775"/>
          </a:xfrm>
          <a:prstGeom prst="rect">
            <a:avLst/>
          </a:prstGeom>
        </p:spPr>
        <p:style>
          <a:lnRef idx="0">
            <a:schemeClr val="accent6"/>
          </a:lnRef>
          <a:fillRef idx="3">
            <a:schemeClr val="accent6"/>
          </a:fillRef>
          <a:effectRef idx="3">
            <a:schemeClr val="accent6"/>
          </a:effectRef>
          <a:fontRef idx="minor">
            <a:schemeClr val="lt1"/>
          </a:fontRef>
        </p:style>
        <p:txBody>
          <a:bodyPr wrap="none">
            <a:spAutoFit/>
          </a:bodyPr>
          <a:lstStyle/>
          <a:p>
            <a:pPr algn="ctr"/>
            <a:r>
              <a:rPr lang="en-US" sz="3200" b="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2:</a:t>
            </a:r>
            <a:endParaRPr lang="vi-VN" sz="3200" b="1">
              <a:solidFill>
                <a:srgbClr val="FFFF00"/>
              </a:solidFill>
              <a:effectLst>
                <a:outerShdw blurRad="38100" dist="38100" dir="2700000" algn="tl">
                  <a:srgbClr val="000000">
                    <a:alpha val="43137"/>
                  </a:srgbClr>
                </a:outerShdw>
              </a:effectLst>
            </a:endParaRPr>
          </a:p>
        </p:txBody>
      </p:sp>
      <p:sp>
        <p:nvSpPr>
          <p:cNvPr id="5" name="TextBox 4">
            <a:extLst>
              <a:ext uri="{FF2B5EF4-FFF2-40B4-BE49-F238E27FC236}">
                <a16:creationId xmlns:a16="http://schemas.microsoft.com/office/drawing/2014/main" id="{216C6E8E-BB99-4081-93C8-694FA990829F}"/>
              </a:ext>
            </a:extLst>
          </p:cNvPr>
          <p:cNvSpPr txBox="1"/>
          <p:nvPr/>
        </p:nvSpPr>
        <p:spPr>
          <a:xfrm>
            <a:off x="857250" y="3028950"/>
            <a:ext cx="5257800"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 a) 12cm ; 35cm ; 37cm</a:t>
            </a:r>
            <a:endParaRPr lang="vi-VN" sz="2800" b="1">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F60CBD7B-3099-435B-A610-EFA926F1A861}"/>
              </a:ext>
            </a:extLst>
          </p:cNvPr>
          <p:cNvSpPr txBox="1"/>
          <p:nvPr/>
        </p:nvSpPr>
        <p:spPr>
          <a:xfrm>
            <a:off x="857250" y="3676650"/>
            <a:ext cx="5257800"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 b) 10cm ; 7cm ; 8cm</a:t>
            </a:r>
            <a:endParaRPr lang="vi-VN" sz="2800" b="1">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137ED71B-26F7-41F9-A589-1EE4E722F790}"/>
              </a:ext>
            </a:extLst>
          </p:cNvPr>
          <p:cNvSpPr txBox="1"/>
          <p:nvPr/>
        </p:nvSpPr>
        <p:spPr>
          <a:xfrm>
            <a:off x="876300" y="4324350"/>
            <a:ext cx="5257800"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 c) 11cm ; 6cm ; 7cm</a:t>
            </a:r>
            <a:endParaRPr lang="vi-VN" sz="2800" b="1">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1B5E1816-E8DE-4FC6-88A9-40CBF3AE0256}"/>
              </a:ext>
            </a:extLst>
          </p:cNvPr>
          <p:cNvSpPr txBox="1"/>
          <p:nvPr/>
        </p:nvSpPr>
        <p:spPr>
          <a:xfrm>
            <a:off x="8324850" y="952500"/>
            <a:ext cx="1238250" cy="523220"/>
          </a:xfrm>
          <a:prstGeom prst="rect">
            <a:avLst/>
          </a:prstGeom>
          <a:noFill/>
        </p:spPr>
        <p:txBody>
          <a:bodyPr wrap="square" rtlCol="0">
            <a:spAutoFit/>
          </a:bodyPr>
          <a:lstStyle/>
          <a:p>
            <a:r>
              <a:rPr lang="en-US" sz="2800" b="1" i="1" u="sng">
                <a:solidFill>
                  <a:srgbClr val="0000CC"/>
                </a:solidFill>
                <a:latin typeface="Times New Roman" panose="02020603050405020304" pitchFamily="18" charset="0"/>
                <a:cs typeface="Times New Roman" panose="02020603050405020304" pitchFamily="18" charset="0"/>
              </a:rPr>
              <a:t>Giải:</a:t>
            </a:r>
            <a:endParaRPr lang="vi-VN" sz="2800" b="1" i="1" u="sng">
              <a:solidFill>
                <a:srgbClr val="0000CC"/>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686413F0-0BC1-45AF-ACBC-D865A44827DC}"/>
              </a:ext>
            </a:extLst>
          </p:cNvPr>
          <p:cNvSpPr txBox="1"/>
          <p:nvPr/>
        </p:nvSpPr>
        <p:spPr>
          <a:xfrm>
            <a:off x="6648450" y="1543050"/>
            <a:ext cx="5257800" cy="523220"/>
          </a:xfrm>
          <a:prstGeom prst="rect">
            <a:avLst/>
          </a:prstGeom>
          <a:noFill/>
        </p:spPr>
        <p:txBody>
          <a:bodyPr wrap="square" rtlCol="0">
            <a:spAutoFit/>
          </a:bodyPr>
          <a:lstStyle/>
          <a:p>
            <a:r>
              <a:rPr lang="en-US" sz="2800" b="1">
                <a:solidFill>
                  <a:srgbClr val="0000CC"/>
                </a:solidFill>
                <a:latin typeface="Times New Roman" panose="02020603050405020304" pitchFamily="18" charset="0"/>
                <a:cs typeface="Times New Roman" panose="02020603050405020304" pitchFamily="18" charset="0"/>
              </a:rPr>
              <a:t> a) 12cm ; 35cm ; 37cm</a:t>
            </a:r>
            <a:endParaRPr lang="vi-VN" sz="2800" b="1">
              <a:solidFill>
                <a:srgbClr val="0000CC"/>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1CCD4FC9-C05C-4F4C-801F-B9DDC23B5D0D}"/>
              </a:ext>
            </a:extLst>
          </p:cNvPr>
          <p:cNvSpPr txBox="1"/>
          <p:nvPr/>
        </p:nvSpPr>
        <p:spPr>
          <a:xfrm>
            <a:off x="6819900" y="2152650"/>
            <a:ext cx="4724400" cy="523220"/>
          </a:xfrm>
          <a:prstGeom prst="rect">
            <a:avLst/>
          </a:prstGeom>
          <a:noFill/>
        </p:spPr>
        <p:txBody>
          <a:bodyPr wrap="square" rtlCol="0">
            <a:spAutoFit/>
          </a:bodyPr>
          <a:lstStyle/>
          <a:p>
            <a:pPr algn="just"/>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Ta có:</a:t>
            </a:r>
            <a:endParaRPr lang="vi-VN" sz="2800" b="1">
              <a:solidFill>
                <a:srgbClr val="0000CC"/>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1C961621-CD60-4FC9-88CF-57EBDD83C0A6}"/>
              </a:ext>
            </a:extLst>
          </p:cNvPr>
          <p:cNvSpPr txBox="1"/>
          <p:nvPr/>
        </p:nvSpPr>
        <p:spPr>
          <a:xfrm>
            <a:off x="8496300" y="2190750"/>
            <a:ext cx="3251080" cy="523220"/>
          </a:xfrm>
          <a:prstGeom prst="rect">
            <a:avLst/>
          </a:prstGeom>
          <a:noFill/>
        </p:spPr>
        <p:txBody>
          <a:bodyPr wrap="square" rtlCol="0">
            <a:spAutoFit/>
          </a:bodyPr>
          <a:lstStyle/>
          <a:p>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37</a:t>
            </a:r>
            <a:r>
              <a:rPr lang="en-US" sz="2800" b="1"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 1369</a:t>
            </a:r>
            <a:endParaRPr lang="vi-VN" sz="2800" b="1">
              <a:solidFill>
                <a:srgbClr val="0000CC"/>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F033D520-4A05-4695-8149-C32E094C3197}"/>
              </a:ext>
            </a:extLst>
          </p:cNvPr>
          <p:cNvSpPr txBox="1"/>
          <p:nvPr/>
        </p:nvSpPr>
        <p:spPr>
          <a:xfrm>
            <a:off x="7734300" y="2762250"/>
            <a:ext cx="3086100" cy="523220"/>
          </a:xfrm>
          <a:prstGeom prst="rect">
            <a:avLst/>
          </a:prstGeom>
          <a:noFill/>
        </p:spPr>
        <p:txBody>
          <a:bodyPr wrap="square" rtlCol="0">
            <a:spAutoFit/>
          </a:bodyPr>
          <a:lstStyle/>
          <a:p>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12</a:t>
            </a:r>
            <a:r>
              <a:rPr lang="en-US" sz="2800" b="1"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+ 35</a:t>
            </a:r>
            <a:r>
              <a:rPr lang="en-US" sz="2800" b="1"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 1369</a:t>
            </a:r>
            <a:endParaRPr lang="vi-VN" sz="2800" b="1">
              <a:solidFill>
                <a:srgbClr val="0000CC"/>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A266AA0B-0AE7-4878-A908-7991F4882B2B}"/>
              </a:ext>
            </a:extLst>
          </p:cNvPr>
          <p:cNvSpPr txBox="1"/>
          <p:nvPr/>
        </p:nvSpPr>
        <p:spPr>
          <a:xfrm>
            <a:off x="6972300" y="3429000"/>
            <a:ext cx="4000500" cy="523220"/>
          </a:xfrm>
          <a:prstGeom prst="rect">
            <a:avLst/>
          </a:prstGeom>
          <a:noFill/>
        </p:spPr>
        <p:txBody>
          <a:bodyPr wrap="square" rtlCol="0">
            <a:spAutoFit/>
          </a:bodyPr>
          <a:lstStyle/>
          <a:p>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=&gt; 37</a:t>
            </a:r>
            <a:r>
              <a:rPr lang="en-US" sz="2800" b="1"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 12</a:t>
            </a:r>
            <a:r>
              <a:rPr lang="en-US" sz="2800" b="1"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+ 35</a:t>
            </a:r>
            <a:r>
              <a:rPr lang="en-US" sz="2800" b="1"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a:t>
            </a:r>
            <a:endParaRPr lang="vi-VN" sz="2800" b="1">
              <a:solidFill>
                <a:srgbClr val="0000CC"/>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9E331F5E-81E0-4B3E-82F9-EB01323B31E4}"/>
              </a:ext>
            </a:extLst>
          </p:cNvPr>
          <p:cNvSpPr txBox="1"/>
          <p:nvPr/>
        </p:nvSpPr>
        <p:spPr>
          <a:xfrm>
            <a:off x="6667500" y="3962400"/>
            <a:ext cx="4705350" cy="1815882"/>
          </a:xfrm>
          <a:prstGeom prst="rect">
            <a:avLst/>
          </a:prstGeom>
          <a:noFill/>
        </p:spPr>
        <p:txBody>
          <a:bodyPr wrap="square" rtlCol="0">
            <a:spAutoFit/>
          </a:bodyPr>
          <a:lstStyle/>
          <a:p>
            <a:pPr algn="just"/>
            <a:r>
              <a:rPr lang="fr-FR" sz="2800" b="1">
                <a:solidFill>
                  <a:srgbClr val="0000CC"/>
                </a:solidFill>
                <a:latin typeface="Times New Roman" panose="02020603050405020304" pitchFamily="18" charset="0"/>
                <a:cs typeface="Times New Roman" panose="02020603050405020304" pitchFamily="18" charset="0"/>
              </a:rPr>
              <a:t>Do đó: theo định lí Pythagore đảo, tam giác có độ dài ba cạnh 12 cm, 35 cm, 37 cm là tam giác vuông</a:t>
            </a:r>
            <a:endParaRPr lang="vi-VN" sz="2800" b="1">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083834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anim calcmode="lin" valueType="num">
                                      <p:cBhvr>
                                        <p:cTn id="18" dur="500" fill="hold"/>
                                        <p:tgtEl>
                                          <p:spTgt spid="10"/>
                                        </p:tgtEl>
                                        <p:attrNameLst>
                                          <p:attrName>ppt_x</p:attrName>
                                        </p:attrNameLst>
                                      </p:cBhvr>
                                      <p:tavLst>
                                        <p:tav tm="0">
                                          <p:val>
                                            <p:strVal val="#ppt_x"/>
                                          </p:val>
                                        </p:tav>
                                        <p:tav tm="100000">
                                          <p:val>
                                            <p:strVal val="#ppt_x"/>
                                          </p:val>
                                        </p:tav>
                                      </p:tavLst>
                                    </p:anim>
                                    <p:anim calcmode="lin" valueType="num">
                                      <p:cBhvr>
                                        <p:cTn id="19" dur="5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anim calcmode="lin" valueType="num">
                                      <p:cBhvr>
                                        <p:cTn id="25" dur="500" fill="hold"/>
                                        <p:tgtEl>
                                          <p:spTgt spid="11"/>
                                        </p:tgtEl>
                                        <p:attrNameLst>
                                          <p:attrName>ppt_x</p:attrName>
                                        </p:attrNameLst>
                                      </p:cBhvr>
                                      <p:tavLst>
                                        <p:tav tm="0">
                                          <p:val>
                                            <p:strVal val="#ppt_x"/>
                                          </p:val>
                                        </p:tav>
                                        <p:tav tm="100000">
                                          <p:val>
                                            <p:strVal val="#ppt_x"/>
                                          </p:val>
                                        </p:tav>
                                      </p:tavLst>
                                    </p:anim>
                                    <p:anim calcmode="lin" valueType="num">
                                      <p:cBhvr>
                                        <p:cTn id="26" dur="5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anim calcmode="lin" valueType="num">
                                      <p:cBhvr>
                                        <p:cTn id="32" dur="500" fill="hold"/>
                                        <p:tgtEl>
                                          <p:spTgt spid="12"/>
                                        </p:tgtEl>
                                        <p:attrNameLst>
                                          <p:attrName>ppt_x</p:attrName>
                                        </p:attrNameLst>
                                      </p:cBhvr>
                                      <p:tavLst>
                                        <p:tav tm="0">
                                          <p:val>
                                            <p:strVal val="#ppt_x"/>
                                          </p:val>
                                        </p:tav>
                                        <p:tav tm="100000">
                                          <p:val>
                                            <p:strVal val="#ppt_x"/>
                                          </p:val>
                                        </p:tav>
                                      </p:tavLst>
                                    </p:anim>
                                    <p:anim calcmode="lin" valueType="num">
                                      <p:cBhvr>
                                        <p:cTn id="33" dur="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anim calcmode="lin" valueType="num">
                                      <p:cBhvr>
                                        <p:cTn id="39" dur="500" fill="hold"/>
                                        <p:tgtEl>
                                          <p:spTgt spid="13"/>
                                        </p:tgtEl>
                                        <p:attrNameLst>
                                          <p:attrName>ppt_x</p:attrName>
                                        </p:attrNameLst>
                                      </p:cBhvr>
                                      <p:tavLst>
                                        <p:tav tm="0">
                                          <p:val>
                                            <p:strVal val="#ppt_x"/>
                                          </p:val>
                                        </p:tav>
                                        <p:tav tm="100000">
                                          <p:val>
                                            <p:strVal val="#ppt_x"/>
                                          </p:val>
                                        </p:tav>
                                      </p:tavLst>
                                    </p:anim>
                                    <p:anim calcmode="lin" valueType="num">
                                      <p:cBhvr>
                                        <p:cTn id="40"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500"/>
                                        <p:tgtEl>
                                          <p:spTgt spid="14"/>
                                        </p:tgtEl>
                                      </p:cBhvr>
                                    </p:animEffect>
                                    <p:anim calcmode="lin" valueType="num">
                                      <p:cBhvr>
                                        <p:cTn id="46" dur="500" fill="hold"/>
                                        <p:tgtEl>
                                          <p:spTgt spid="14"/>
                                        </p:tgtEl>
                                        <p:attrNameLst>
                                          <p:attrName>ppt_x</p:attrName>
                                        </p:attrNameLst>
                                      </p:cBhvr>
                                      <p:tavLst>
                                        <p:tav tm="0">
                                          <p:val>
                                            <p:strVal val="#ppt_x"/>
                                          </p:val>
                                        </p:tav>
                                        <p:tav tm="100000">
                                          <p:val>
                                            <p:strVal val="#ppt_x"/>
                                          </p:val>
                                        </p:tav>
                                      </p:tavLst>
                                    </p:anim>
                                    <p:anim calcmode="lin" valueType="num">
                                      <p:cBhvr>
                                        <p:cTn id="47"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4000" t="-17000" r="-13000" b="-5000"/>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6EDA35D-E792-4667-B09F-B20F3123133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7344" b="90000" l="18125" r="71406">
                        <a14:foregroundMark x1="43906" y1="62344" x2="53438" y2="63281"/>
                        <a14:foregroundMark x1="40938" y1="87344" x2="64063" y2="88906"/>
                        <a14:foregroundMark x1="40156" y1="64219" x2="52500" y2="64844"/>
                      </a14:backgroundRemoval>
                    </a14:imgEffect>
                  </a14:imgLayer>
                </a14:imgProps>
              </a:ext>
            </a:extLst>
          </a:blip>
          <a:stretch>
            <a:fillRect/>
          </a:stretch>
        </p:blipFill>
        <p:spPr>
          <a:xfrm>
            <a:off x="8598568" y="2075995"/>
            <a:ext cx="5219517" cy="5219517"/>
          </a:xfrm>
          <a:prstGeom prst="rect">
            <a:avLst/>
          </a:prstGeom>
        </p:spPr>
      </p:pic>
      <p:sp>
        <p:nvSpPr>
          <p:cNvPr id="3" name="TextBox 2">
            <a:extLst>
              <a:ext uri="{FF2B5EF4-FFF2-40B4-BE49-F238E27FC236}">
                <a16:creationId xmlns:a16="http://schemas.microsoft.com/office/drawing/2014/main" id="{A5C0216B-CC2D-4CFA-BB22-A4FC5B72DD61}"/>
              </a:ext>
            </a:extLst>
          </p:cNvPr>
          <p:cNvSpPr txBox="1"/>
          <p:nvPr/>
        </p:nvSpPr>
        <p:spPr>
          <a:xfrm>
            <a:off x="3029215" y="654115"/>
            <a:ext cx="5389418" cy="646331"/>
          </a:xfrm>
          <a:prstGeom prst="rect">
            <a:avLst/>
          </a:prstGeom>
          <a:noFill/>
        </p:spPr>
        <p:txBody>
          <a:bodyPr wrap="square" rtlCol="0">
            <a:spAutoFit/>
          </a:bodyPr>
          <a:lstStyle/>
          <a:p>
            <a:r>
              <a:rPr lang="vi-VN" sz="3600" b="1" dirty="0">
                <a:ln w="22225">
                  <a:solidFill>
                    <a:schemeClr val="accent2"/>
                  </a:solidFill>
                  <a:prstDash val="solid"/>
                </a:ln>
                <a:solidFill>
                  <a:schemeClr val="accent2">
                    <a:lumMod val="40000"/>
                    <a:lumOff val="60000"/>
                  </a:schemeClr>
                </a:solidFill>
              </a:rPr>
              <a:t>§</a:t>
            </a:r>
            <a:r>
              <a:rPr lang="en-US" sz="3600" b="1" dirty="0">
                <a:ln w="22225">
                  <a:solidFill>
                    <a:schemeClr val="accent2"/>
                  </a:solidFill>
                  <a:prstDash val="solid"/>
                </a:ln>
                <a:solidFill>
                  <a:schemeClr val="accent2">
                    <a:lumMod val="40000"/>
                    <a:lumOff val="60000"/>
                  </a:schemeClr>
                </a:solidFill>
              </a:rPr>
              <a:t> 1. ĐỊNH LÝ PYTHAGORE</a:t>
            </a:r>
            <a:endParaRPr lang="vi-VN" sz="3600" b="1" dirty="0">
              <a:ln w="22225">
                <a:solidFill>
                  <a:schemeClr val="accent2"/>
                </a:solidFill>
                <a:prstDash val="solid"/>
              </a:ln>
              <a:solidFill>
                <a:schemeClr val="accent2">
                  <a:lumMod val="40000"/>
                  <a:lumOff val="60000"/>
                </a:schemeClr>
              </a:solidFill>
            </a:endParaRPr>
          </a:p>
        </p:txBody>
      </p:sp>
      <p:grpSp>
        <p:nvGrpSpPr>
          <p:cNvPr id="13" name="Group 12">
            <a:extLst>
              <a:ext uri="{FF2B5EF4-FFF2-40B4-BE49-F238E27FC236}">
                <a16:creationId xmlns:a16="http://schemas.microsoft.com/office/drawing/2014/main" id="{911BEFFA-7B7E-4A81-B08F-029EC2026168}"/>
              </a:ext>
            </a:extLst>
          </p:cNvPr>
          <p:cNvGrpSpPr/>
          <p:nvPr/>
        </p:nvGrpSpPr>
        <p:grpSpPr>
          <a:xfrm>
            <a:off x="-505687" y="1220307"/>
            <a:ext cx="13348230" cy="4156911"/>
            <a:chOff x="-505687" y="1220307"/>
            <a:chExt cx="13348230" cy="4156911"/>
          </a:xfrm>
        </p:grpSpPr>
        <p:grpSp>
          <p:nvGrpSpPr>
            <p:cNvPr id="12" name="Group 11">
              <a:extLst>
                <a:ext uri="{FF2B5EF4-FFF2-40B4-BE49-F238E27FC236}">
                  <a16:creationId xmlns:a16="http://schemas.microsoft.com/office/drawing/2014/main" id="{2FB5FE29-51B9-4FC9-A781-5592C3D675AA}"/>
                </a:ext>
              </a:extLst>
            </p:cNvPr>
            <p:cNvGrpSpPr/>
            <p:nvPr/>
          </p:nvGrpSpPr>
          <p:grpSpPr>
            <a:xfrm>
              <a:off x="-505687" y="1220307"/>
              <a:ext cx="13348230" cy="4156911"/>
              <a:chOff x="-505687" y="1220307"/>
              <a:chExt cx="13348230" cy="4156911"/>
            </a:xfrm>
          </p:grpSpPr>
          <p:pic>
            <p:nvPicPr>
              <p:cNvPr id="1026" name="Picture 2" descr="Mẫu slide Powerpoint dùng để giới thiệu nội dung chương trình | Powerpoint  template free, Infographic powerpoint, Free powerpoint templates download">
                <a:extLst>
                  <a:ext uri="{FF2B5EF4-FFF2-40B4-BE49-F238E27FC236}">
                    <a16:creationId xmlns:a16="http://schemas.microsoft.com/office/drawing/2014/main" id="{4A02B49C-1C57-464B-B5FF-DDDC2C3F4B11}"/>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667" b="98056" l="6250" r="75000"/>
                        </a14:imgEffect>
                      </a14:imgLayer>
                    </a14:imgProps>
                  </a:ext>
                  <a:ext uri="{28A0092B-C50C-407E-A947-70E740481C1C}">
                    <a14:useLocalDpi xmlns:a14="http://schemas.microsoft.com/office/drawing/2010/main" val="0"/>
                  </a:ext>
                </a:extLst>
              </a:blip>
              <a:srcRect/>
              <a:stretch>
                <a:fillRect/>
              </a:stretch>
            </p:blipFill>
            <p:spPr bwMode="auto">
              <a:xfrm>
                <a:off x="-505687" y="1220307"/>
                <a:ext cx="13348230" cy="415691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CD6774BD-31D0-41F4-83FA-22199445CB8D}"/>
                  </a:ext>
                </a:extLst>
              </p:cNvPr>
              <p:cNvSpPr/>
              <p:nvPr/>
            </p:nvSpPr>
            <p:spPr>
              <a:xfrm>
                <a:off x="3398294" y="2456596"/>
                <a:ext cx="3466531" cy="668741"/>
              </a:xfrm>
              <a:prstGeom prst="rect">
                <a:avLst/>
              </a:prstGeom>
              <a:solidFill>
                <a:srgbClr val="17A6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Rectangle 7">
                <a:extLst>
                  <a:ext uri="{FF2B5EF4-FFF2-40B4-BE49-F238E27FC236}">
                    <a16:creationId xmlns:a16="http://schemas.microsoft.com/office/drawing/2014/main" id="{2D5787F3-A828-4C8E-9C61-A45CD9AECA79}"/>
                  </a:ext>
                </a:extLst>
              </p:cNvPr>
              <p:cNvSpPr/>
              <p:nvPr/>
            </p:nvSpPr>
            <p:spPr>
              <a:xfrm>
                <a:off x="2183643" y="1473959"/>
                <a:ext cx="3452883" cy="655092"/>
              </a:xfrm>
              <a:prstGeom prst="rect">
                <a:avLst/>
              </a:prstGeom>
              <a:solidFill>
                <a:srgbClr val="F66B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Rectangle 9">
                <a:extLst>
                  <a:ext uri="{FF2B5EF4-FFF2-40B4-BE49-F238E27FC236}">
                    <a16:creationId xmlns:a16="http://schemas.microsoft.com/office/drawing/2014/main" id="{C7747479-121C-41AC-BA0A-CD09C52401CA}"/>
                  </a:ext>
                </a:extLst>
              </p:cNvPr>
              <p:cNvSpPr/>
              <p:nvPr/>
            </p:nvSpPr>
            <p:spPr>
              <a:xfrm>
                <a:off x="4626592" y="3439235"/>
                <a:ext cx="3466531" cy="668741"/>
              </a:xfrm>
              <a:prstGeom prst="rect">
                <a:avLst/>
              </a:prstGeom>
              <a:solidFill>
                <a:srgbClr val="88B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Flowchart: Off-page Connector 8">
                <a:extLst>
                  <a:ext uri="{FF2B5EF4-FFF2-40B4-BE49-F238E27FC236}">
                    <a16:creationId xmlns:a16="http://schemas.microsoft.com/office/drawing/2014/main" id="{DD9231C3-6342-4B57-96EA-1E6B608AE785}"/>
                  </a:ext>
                </a:extLst>
              </p:cNvPr>
              <p:cNvSpPr/>
              <p:nvPr/>
            </p:nvSpPr>
            <p:spPr>
              <a:xfrm rot="16200000">
                <a:off x="7199195" y="3091218"/>
                <a:ext cx="627798" cy="3343700"/>
              </a:xfrm>
              <a:prstGeom prst="flowChartOffpageConnector">
                <a:avLst/>
              </a:prstGeom>
              <a:solidFill>
                <a:srgbClr val="F49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6" name="TextBox 5">
              <a:extLst>
                <a:ext uri="{FF2B5EF4-FFF2-40B4-BE49-F238E27FC236}">
                  <a16:creationId xmlns:a16="http://schemas.microsoft.com/office/drawing/2014/main" id="{E67E820A-C438-461E-B9F7-40C16622899F}"/>
                </a:ext>
              </a:extLst>
            </p:cNvPr>
            <p:cNvSpPr txBox="1"/>
            <p:nvPr/>
          </p:nvSpPr>
          <p:spPr>
            <a:xfrm>
              <a:off x="2301157" y="1539579"/>
              <a:ext cx="2956934" cy="523220"/>
            </a:xfrm>
            <a:prstGeom prst="rect">
              <a:avLst/>
            </a:prstGeom>
            <a:noFill/>
          </p:spPr>
          <p:txBody>
            <a:bodyPr wrap="square" rtlCol="0">
              <a:spAutoFit/>
            </a:bodyPr>
            <a:lstStyle/>
            <a:p>
              <a:pPr algn="ctr">
                <a:spcBef>
                  <a:spcPts val="2400"/>
                </a:spcBef>
              </a:pPr>
              <a:r>
                <a:rPr lang="en-US" sz="2800" b="1">
                  <a:solidFill>
                    <a:srgbClr val="FFFF00"/>
                  </a:solidFill>
                  <a:effectLst>
                    <a:outerShdw blurRad="38100" dist="38100" dir="2700000" algn="tl">
                      <a:srgbClr val="000000">
                        <a:alpha val="43137"/>
                      </a:srgbClr>
                    </a:outerShdw>
                  </a:effectLst>
                </a:rPr>
                <a:t>Định lý Pythagoer</a:t>
              </a:r>
              <a:endParaRPr lang="vi-VN" sz="2800" b="1">
                <a:solidFill>
                  <a:srgbClr val="FFFF00"/>
                </a:solidFill>
                <a:effectLst>
                  <a:outerShdw blurRad="38100" dist="38100" dir="2700000" algn="tl">
                    <a:srgbClr val="000000">
                      <a:alpha val="43137"/>
                    </a:srgbClr>
                  </a:outerShdw>
                </a:effectLst>
              </a:endParaRPr>
            </a:p>
          </p:txBody>
        </p:sp>
        <p:sp>
          <p:nvSpPr>
            <p:cNvPr id="14" name="TextBox 13">
              <a:extLst>
                <a:ext uri="{FF2B5EF4-FFF2-40B4-BE49-F238E27FC236}">
                  <a16:creationId xmlns:a16="http://schemas.microsoft.com/office/drawing/2014/main" id="{EBCD6630-3BDF-48A5-A770-57943DC04F52}"/>
                </a:ext>
              </a:extLst>
            </p:cNvPr>
            <p:cNvSpPr txBox="1"/>
            <p:nvPr/>
          </p:nvSpPr>
          <p:spPr>
            <a:xfrm>
              <a:off x="3406625" y="2481274"/>
              <a:ext cx="3540085" cy="523220"/>
            </a:xfrm>
            <a:prstGeom prst="rect">
              <a:avLst/>
            </a:prstGeom>
            <a:noFill/>
          </p:spPr>
          <p:txBody>
            <a:bodyPr wrap="square" rtlCol="0">
              <a:spAutoFit/>
            </a:bodyPr>
            <a:lstStyle/>
            <a:p>
              <a:pPr algn="ctr">
                <a:spcBef>
                  <a:spcPts val="2400"/>
                </a:spcBef>
              </a:pPr>
              <a:r>
                <a:rPr lang="en-US" sz="2800" b="1">
                  <a:solidFill>
                    <a:srgbClr val="FFFF00"/>
                  </a:solidFill>
                  <a:effectLst>
                    <a:outerShdw blurRad="38100" dist="38100" dir="2700000" algn="tl">
                      <a:srgbClr val="000000">
                        <a:alpha val="43137"/>
                      </a:srgbClr>
                    </a:outerShdw>
                  </a:effectLst>
                </a:rPr>
                <a:t>Định lý Pythagoer đảo</a:t>
              </a:r>
              <a:endParaRPr lang="vi-VN" sz="2800" b="1">
                <a:solidFill>
                  <a:srgbClr val="FFFF00"/>
                </a:solidFill>
                <a:effectLst>
                  <a:outerShdw blurRad="38100" dist="38100" dir="2700000" algn="tl">
                    <a:srgbClr val="000000">
                      <a:alpha val="43137"/>
                    </a:srgbClr>
                  </a:outerShdw>
                </a:effectLst>
              </a:endParaRPr>
            </a:p>
          </p:txBody>
        </p:sp>
        <p:sp>
          <p:nvSpPr>
            <p:cNvPr id="15" name="TextBox 14">
              <a:extLst>
                <a:ext uri="{FF2B5EF4-FFF2-40B4-BE49-F238E27FC236}">
                  <a16:creationId xmlns:a16="http://schemas.microsoft.com/office/drawing/2014/main" id="{0504A07F-23D2-44DF-B90E-F53B5812EA7D}"/>
                </a:ext>
              </a:extLst>
            </p:cNvPr>
            <p:cNvSpPr txBox="1"/>
            <p:nvPr/>
          </p:nvSpPr>
          <p:spPr>
            <a:xfrm>
              <a:off x="4621275" y="3491208"/>
              <a:ext cx="3260659" cy="523220"/>
            </a:xfrm>
            <a:prstGeom prst="rect">
              <a:avLst/>
            </a:prstGeom>
            <a:noFill/>
          </p:spPr>
          <p:txBody>
            <a:bodyPr wrap="square" rtlCol="0">
              <a:spAutoFit/>
            </a:bodyPr>
            <a:lstStyle/>
            <a:p>
              <a:pPr algn="ctr">
                <a:spcBef>
                  <a:spcPts val="2400"/>
                </a:spcBef>
              </a:pPr>
              <a:r>
                <a:rPr lang="en-US" sz="2800" b="1">
                  <a:solidFill>
                    <a:srgbClr val="FFFF00"/>
                  </a:solidFill>
                  <a:effectLst>
                    <a:outerShdw blurRad="38100" dist="38100" dir="2700000" algn="tl">
                      <a:srgbClr val="000000">
                        <a:alpha val="43137"/>
                      </a:srgbClr>
                    </a:outerShdw>
                  </a:effectLst>
                </a:rPr>
                <a:t>Luyện tập</a:t>
              </a:r>
              <a:endParaRPr lang="vi-VN" sz="2800" b="1">
                <a:solidFill>
                  <a:srgbClr val="FFFF00"/>
                </a:solidFill>
                <a:effectLst>
                  <a:outerShdw blurRad="38100" dist="38100" dir="2700000" algn="tl">
                    <a:srgbClr val="000000">
                      <a:alpha val="43137"/>
                    </a:srgbClr>
                  </a:outerShdw>
                </a:effectLst>
              </a:endParaRPr>
            </a:p>
          </p:txBody>
        </p:sp>
        <p:sp>
          <p:nvSpPr>
            <p:cNvPr id="16" name="TextBox 15">
              <a:extLst>
                <a:ext uri="{FF2B5EF4-FFF2-40B4-BE49-F238E27FC236}">
                  <a16:creationId xmlns:a16="http://schemas.microsoft.com/office/drawing/2014/main" id="{B9C49584-B880-4FC9-9158-C4AC306298C6}"/>
                </a:ext>
              </a:extLst>
            </p:cNvPr>
            <p:cNvSpPr txBox="1"/>
            <p:nvPr/>
          </p:nvSpPr>
          <p:spPr>
            <a:xfrm>
              <a:off x="5876869" y="4501142"/>
              <a:ext cx="3260659" cy="523220"/>
            </a:xfrm>
            <a:prstGeom prst="rect">
              <a:avLst/>
            </a:prstGeom>
            <a:noFill/>
          </p:spPr>
          <p:txBody>
            <a:bodyPr wrap="square" rtlCol="0">
              <a:spAutoFit/>
            </a:bodyPr>
            <a:lstStyle/>
            <a:p>
              <a:pPr algn="ctr">
                <a:spcBef>
                  <a:spcPts val="2400"/>
                </a:spcBef>
              </a:pPr>
              <a:r>
                <a:rPr lang="en-US" sz="2800" b="1">
                  <a:solidFill>
                    <a:srgbClr val="FFFF00"/>
                  </a:solidFill>
                  <a:effectLst>
                    <a:outerShdw blurRad="38100" dist="38100" dir="2700000" algn="tl">
                      <a:srgbClr val="000000">
                        <a:alpha val="43137"/>
                      </a:srgbClr>
                    </a:outerShdw>
                  </a:effectLst>
                </a:rPr>
                <a:t>Vận dụng</a:t>
              </a:r>
              <a:endParaRPr lang="vi-VN" sz="2800" b="1">
                <a:solidFill>
                  <a:srgbClr val="FFFF00"/>
                </a:solidFill>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2115020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6000"/>
            <a:lum/>
          </a:blip>
          <a:srcRect/>
          <a:stretch>
            <a:fillRect l="-36000" t="-11000" r="-35000" b="-25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10B2F88-1417-4035-B701-2E2E6591AD77}"/>
              </a:ext>
            </a:extLst>
          </p:cNvPr>
          <p:cNvSpPr txBox="1"/>
          <p:nvPr/>
        </p:nvSpPr>
        <p:spPr>
          <a:xfrm>
            <a:off x="838200" y="1143000"/>
            <a:ext cx="4819650" cy="1815882"/>
          </a:xfrm>
          <a:prstGeom prst="rect">
            <a:avLst/>
          </a:prstGeom>
          <a:noFill/>
        </p:spPr>
        <p:txBody>
          <a:bodyPr wrap="square" rtlCol="0">
            <a:spAutoFit/>
          </a:bodyPr>
          <a:lstStyle/>
          <a:p>
            <a:pPr algn="just"/>
            <a:r>
              <a:rPr lang="en-US" sz="2800" b="1">
                <a:latin typeface="Times New Roman" panose="02020603050405020304" pitchFamily="18" charset="0"/>
                <a:cs typeface="Times New Roman" panose="02020603050405020304" pitchFamily="18" charset="0"/>
              </a:rPr>
              <a:t> Tam giác có độ dài ba cạnh trong mỗi tr</a:t>
            </a:r>
            <a:r>
              <a:rPr lang="vi-VN" sz="2800" b="1">
                <a:latin typeface="Times New Roman" panose="02020603050405020304" pitchFamily="18" charset="0"/>
                <a:cs typeface="Times New Roman" panose="02020603050405020304" pitchFamily="18" charset="0"/>
              </a:rPr>
              <a:t>ường hợp sau có phải là tam giác vuông hay không?</a:t>
            </a:r>
          </a:p>
        </p:txBody>
      </p:sp>
      <p:sp>
        <p:nvSpPr>
          <p:cNvPr id="4" name="Rectangle 3">
            <a:extLst>
              <a:ext uri="{FF2B5EF4-FFF2-40B4-BE49-F238E27FC236}">
                <a16:creationId xmlns:a16="http://schemas.microsoft.com/office/drawing/2014/main" id="{61CC191B-E032-4310-97D7-D96CE1FAECF1}"/>
              </a:ext>
            </a:extLst>
          </p:cNvPr>
          <p:cNvSpPr/>
          <p:nvPr/>
        </p:nvSpPr>
        <p:spPr>
          <a:xfrm>
            <a:off x="1457544" y="139184"/>
            <a:ext cx="1221809" cy="584775"/>
          </a:xfrm>
          <a:prstGeom prst="rect">
            <a:avLst/>
          </a:prstGeom>
        </p:spPr>
        <p:style>
          <a:lnRef idx="0">
            <a:schemeClr val="accent6"/>
          </a:lnRef>
          <a:fillRef idx="3">
            <a:schemeClr val="accent6"/>
          </a:fillRef>
          <a:effectRef idx="3">
            <a:schemeClr val="accent6"/>
          </a:effectRef>
          <a:fontRef idx="minor">
            <a:schemeClr val="lt1"/>
          </a:fontRef>
        </p:style>
        <p:txBody>
          <a:bodyPr wrap="none">
            <a:spAutoFit/>
          </a:bodyPr>
          <a:lstStyle/>
          <a:p>
            <a:pPr algn="ctr"/>
            <a:r>
              <a:rPr lang="en-US" sz="3200" b="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2:</a:t>
            </a:r>
            <a:endParaRPr lang="vi-VN" sz="3200" b="1">
              <a:solidFill>
                <a:srgbClr val="FFFF00"/>
              </a:solidFill>
              <a:effectLst>
                <a:outerShdw blurRad="38100" dist="38100" dir="2700000" algn="tl">
                  <a:srgbClr val="000000">
                    <a:alpha val="43137"/>
                  </a:srgbClr>
                </a:outerShdw>
              </a:effectLst>
            </a:endParaRPr>
          </a:p>
        </p:txBody>
      </p:sp>
      <p:sp>
        <p:nvSpPr>
          <p:cNvPr id="5" name="TextBox 4">
            <a:extLst>
              <a:ext uri="{FF2B5EF4-FFF2-40B4-BE49-F238E27FC236}">
                <a16:creationId xmlns:a16="http://schemas.microsoft.com/office/drawing/2014/main" id="{216C6E8E-BB99-4081-93C8-694FA990829F}"/>
              </a:ext>
            </a:extLst>
          </p:cNvPr>
          <p:cNvSpPr txBox="1"/>
          <p:nvPr/>
        </p:nvSpPr>
        <p:spPr>
          <a:xfrm>
            <a:off x="857250" y="3028950"/>
            <a:ext cx="5257800"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 a) 12cm ; 35cm ; 37cm</a:t>
            </a:r>
            <a:endParaRPr lang="vi-VN" sz="2800" b="1">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F60CBD7B-3099-435B-A610-EFA926F1A861}"/>
              </a:ext>
            </a:extLst>
          </p:cNvPr>
          <p:cNvSpPr txBox="1"/>
          <p:nvPr/>
        </p:nvSpPr>
        <p:spPr>
          <a:xfrm>
            <a:off x="857250" y="3676650"/>
            <a:ext cx="5257800"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 b) 10cm ; 7cm ; 8cm</a:t>
            </a:r>
            <a:endParaRPr lang="vi-VN" sz="2800" b="1">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137ED71B-26F7-41F9-A589-1EE4E722F790}"/>
              </a:ext>
            </a:extLst>
          </p:cNvPr>
          <p:cNvSpPr txBox="1"/>
          <p:nvPr/>
        </p:nvSpPr>
        <p:spPr>
          <a:xfrm>
            <a:off x="876300" y="4324350"/>
            <a:ext cx="5257800"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 c) 11cm ; 6cm ; 7cm</a:t>
            </a:r>
            <a:endParaRPr lang="vi-VN" sz="2800" b="1">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1B5E1816-E8DE-4FC6-88A9-40CBF3AE0256}"/>
              </a:ext>
            </a:extLst>
          </p:cNvPr>
          <p:cNvSpPr txBox="1"/>
          <p:nvPr/>
        </p:nvSpPr>
        <p:spPr>
          <a:xfrm>
            <a:off x="8324850" y="952500"/>
            <a:ext cx="1238250" cy="523220"/>
          </a:xfrm>
          <a:prstGeom prst="rect">
            <a:avLst/>
          </a:prstGeom>
          <a:noFill/>
        </p:spPr>
        <p:txBody>
          <a:bodyPr wrap="square" rtlCol="0">
            <a:spAutoFit/>
          </a:bodyPr>
          <a:lstStyle/>
          <a:p>
            <a:r>
              <a:rPr lang="en-US" sz="2800" b="1" i="1" u="sng">
                <a:solidFill>
                  <a:srgbClr val="0000CC"/>
                </a:solidFill>
                <a:latin typeface="Times New Roman" panose="02020603050405020304" pitchFamily="18" charset="0"/>
                <a:cs typeface="Times New Roman" panose="02020603050405020304" pitchFamily="18" charset="0"/>
              </a:rPr>
              <a:t>Giải:</a:t>
            </a:r>
            <a:endParaRPr lang="vi-VN" sz="2800" b="1" i="1" u="sng">
              <a:solidFill>
                <a:srgbClr val="0000CC"/>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686413F0-0BC1-45AF-ACBC-D865A44827DC}"/>
              </a:ext>
            </a:extLst>
          </p:cNvPr>
          <p:cNvSpPr txBox="1"/>
          <p:nvPr/>
        </p:nvSpPr>
        <p:spPr>
          <a:xfrm>
            <a:off x="6648450" y="1543050"/>
            <a:ext cx="5257800" cy="523220"/>
          </a:xfrm>
          <a:prstGeom prst="rect">
            <a:avLst/>
          </a:prstGeom>
          <a:noFill/>
        </p:spPr>
        <p:txBody>
          <a:bodyPr wrap="square" rtlCol="0">
            <a:spAutoFit/>
          </a:bodyPr>
          <a:lstStyle/>
          <a:p>
            <a:r>
              <a:rPr lang="en-US" sz="2800" b="1">
                <a:solidFill>
                  <a:srgbClr val="0000CC"/>
                </a:solidFill>
                <a:latin typeface="Times New Roman" panose="02020603050405020304" pitchFamily="18" charset="0"/>
                <a:cs typeface="Times New Roman" panose="02020603050405020304" pitchFamily="18" charset="0"/>
              </a:rPr>
              <a:t> b) 10cm ; 7cm ; 8cm</a:t>
            </a:r>
            <a:endParaRPr lang="vi-VN" sz="2800" b="1">
              <a:solidFill>
                <a:srgbClr val="0000CC"/>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1CCD4FC9-C05C-4F4C-801F-B9DDC23B5D0D}"/>
              </a:ext>
            </a:extLst>
          </p:cNvPr>
          <p:cNvSpPr txBox="1"/>
          <p:nvPr/>
        </p:nvSpPr>
        <p:spPr>
          <a:xfrm>
            <a:off x="6819900" y="2152650"/>
            <a:ext cx="4724400" cy="523220"/>
          </a:xfrm>
          <a:prstGeom prst="rect">
            <a:avLst/>
          </a:prstGeom>
          <a:noFill/>
        </p:spPr>
        <p:txBody>
          <a:bodyPr wrap="square" rtlCol="0">
            <a:spAutoFit/>
          </a:bodyPr>
          <a:lstStyle/>
          <a:p>
            <a:pPr algn="just"/>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Ta có:</a:t>
            </a:r>
            <a:endParaRPr lang="vi-VN" sz="2800" b="1">
              <a:solidFill>
                <a:srgbClr val="0000CC"/>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1C961621-CD60-4FC9-88CF-57EBDD83C0A6}"/>
              </a:ext>
            </a:extLst>
          </p:cNvPr>
          <p:cNvSpPr txBox="1"/>
          <p:nvPr/>
        </p:nvSpPr>
        <p:spPr>
          <a:xfrm>
            <a:off x="8496300" y="2190750"/>
            <a:ext cx="3251080" cy="523220"/>
          </a:xfrm>
          <a:prstGeom prst="rect">
            <a:avLst/>
          </a:prstGeom>
          <a:noFill/>
        </p:spPr>
        <p:txBody>
          <a:bodyPr wrap="square" rtlCol="0">
            <a:spAutoFit/>
          </a:bodyPr>
          <a:lstStyle/>
          <a:p>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10</a:t>
            </a:r>
            <a:r>
              <a:rPr lang="en-US" sz="2800" b="1"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 100</a:t>
            </a:r>
            <a:endParaRPr lang="vi-VN" sz="2800" b="1">
              <a:solidFill>
                <a:srgbClr val="0000CC"/>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F033D520-4A05-4695-8149-C32E094C3197}"/>
              </a:ext>
            </a:extLst>
          </p:cNvPr>
          <p:cNvSpPr txBox="1"/>
          <p:nvPr/>
        </p:nvSpPr>
        <p:spPr>
          <a:xfrm>
            <a:off x="8077200" y="2781300"/>
            <a:ext cx="3086100" cy="523220"/>
          </a:xfrm>
          <a:prstGeom prst="rect">
            <a:avLst/>
          </a:prstGeom>
          <a:noFill/>
        </p:spPr>
        <p:txBody>
          <a:bodyPr wrap="square" rtlCol="0">
            <a:spAutoFit/>
          </a:bodyPr>
          <a:lstStyle/>
          <a:p>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7</a:t>
            </a:r>
            <a:r>
              <a:rPr lang="en-US" sz="2800" b="1"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+ 8</a:t>
            </a:r>
            <a:r>
              <a:rPr lang="en-US" sz="2800" b="1"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 113</a:t>
            </a:r>
            <a:endParaRPr lang="vi-VN" sz="2800" b="1">
              <a:solidFill>
                <a:srgbClr val="0000CC"/>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A266AA0B-0AE7-4878-A908-7991F4882B2B}"/>
              </a:ext>
            </a:extLst>
          </p:cNvPr>
          <p:cNvSpPr txBox="1"/>
          <p:nvPr/>
        </p:nvSpPr>
        <p:spPr>
          <a:xfrm>
            <a:off x="6972300" y="3429000"/>
            <a:ext cx="4000500" cy="523220"/>
          </a:xfrm>
          <a:prstGeom prst="rect">
            <a:avLst/>
          </a:prstGeom>
          <a:noFill/>
        </p:spPr>
        <p:txBody>
          <a:bodyPr wrap="square" rtlCol="0">
            <a:spAutoFit/>
          </a:bodyPr>
          <a:lstStyle/>
          <a:p>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=&gt; 10</a:t>
            </a:r>
            <a:r>
              <a:rPr lang="en-US" sz="2800" b="1"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 7</a:t>
            </a:r>
            <a:r>
              <a:rPr lang="en-US" sz="2800" b="1"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+ 8</a:t>
            </a:r>
            <a:r>
              <a:rPr lang="en-US" sz="2800" b="1"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a:t>
            </a:r>
            <a:endParaRPr lang="vi-VN" sz="2800" b="1">
              <a:solidFill>
                <a:srgbClr val="0000CC"/>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9E331F5E-81E0-4B3E-82F9-EB01323B31E4}"/>
              </a:ext>
            </a:extLst>
          </p:cNvPr>
          <p:cNvSpPr txBox="1"/>
          <p:nvPr/>
        </p:nvSpPr>
        <p:spPr>
          <a:xfrm>
            <a:off x="6667500" y="3962400"/>
            <a:ext cx="4705350" cy="1815882"/>
          </a:xfrm>
          <a:prstGeom prst="rect">
            <a:avLst/>
          </a:prstGeom>
          <a:noFill/>
        </p:spPr>
        <p:txBody>
          <a:bodyPr wrap="square" rtlCol="0">
            <a:spAutoFit/>
          </a:bodyPr>
          <a:lstStyle/>
          <a:p>
            <a:pPr algn="just"/>
            <a:r>
              <a:rPr lang="fr-FR" sz="2800" b="1">
                <a:solidFill>
                  <a:srgbClr val="0000CC"/>
                </a:solidFill>
                <a:latin typeface="Times New Roman" panose="02020603050405020304" pitchFamily="18" charset="0"/>
                <a:cs typeface="Times New Roman" panose="02020603050405020304" pitchFamily="18" charset="0"/>
              </a:rPr>
              <a:t>Do đó: theo định lí Pythagore đảo, tam giác có độ dài ba cạnh 10 cm, 7 cm, 8 cm không là tam giác vuông</a:t>
            </a:r>
            <a:endParaRPr lang="vi-VN" sz="2800" b="1">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827751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anim calcmode="lin" valueType="num">
                                      <p:cBhvr>
                                        <p:cTn id="18" dur="500" fill="hold"/>
                                        <p:tgtEl>
                                          <p:spTgt spid="10"/>
                                        </p:tgtEl>
                                        <p:attrNameLst>
                                          <p:attrName>ppt_x</p:attrName>
                                        </p:attrNameLst>
                                      </p:cBhvr>
                                      <p:tavLst>
                                        <p:tav tm="0">
                                          <p:val>
                                            <p:strVal val="#ppt_x"/>
                                          </p:val>
                                        </p:tav>
                                        <p:tav tm="100000">
                                          <p:val>
                                            <p:strVal val="#ppt_x"/>
                                          </p:val>
                                        </p:tav>
                                      </p:tavLst>
                                    </p:anim>
                                    <p:anim calcmode="lin" valueType="num">
                                      <p:cBhvr>
                                        <p:cTn id="19" dur="5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anim calcmode="lin" valueType="num">
                                      <p:cBhvr>
                                        <p:cTn id="25" dur="500" fill="hold"/>
                                        <p:tgtEl>
                                          <p:spTgt spid="11"/>
                                        </p:tgtEl>
                                        <p:attrNameLst>
                                          <p:attrName>ppt_x</p:attrName>
                                        </p:attrNameLst>
                                      </p:cBhvr>
                                      <p:tavLst>
                                        <p:tav tm="0">
                                          <p:val>
                                            <p:strVal val="#ppt_x"/>
                                          </p:val>
                                        </p:tav>
                                        <p:tav tm="100000">
                                          <p:val>
                                            <p:strVal val="#ppt_x"/>
                                          </p:val>
                                        </p:tav>
                                      </p:tavLst>
                                    </p:anim>
                                    <p:anim calcmode="lin" valueType="num">
                                      <p:cBhvr>
                                        <p:cTn id="26" dur="5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anim calcmode="lin" valueType="num">
                                      <p:cBhvr>
                                        <p:cTn id="32" dur="500" fill="hold"/>
                                        <p:tgtEl>
                                          <p:spTgt spid="12"/>
                                        </p:tgtEl>
                                        <p:attrNameLst>
                                          <p:attrName>ppt_x</p:attrName>
                                        </p:attrNameLst>
                                      </p:cBhvr>
                                      <p:tavLst>
                                        <p:tav tm="0">
                                          <p:val>
                                            <p:strVal val="#ppt_x"/>
                                          </p:val>
                                        </p:tav>
                                        <p:tav tm="100000">
                                          <p:val>
                                            <p:strVal val="#ppt_x"/>
                                          </p:val>
                                        </p:tav>
                                      </p:tavLst>
                                    </p:anim>
                                    <p:anim calcmode="lin" valueType="num">
                                      <p:cBhvr>
                                        <p:cTn id="33" dur="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anim calcmode="lin" valueType="num">
                                      <p:cBhvr>
                                        <p:cTn id="39" dur="500" fill="hold"/>
                                        <p:tgtEl>
                                          <p:spTgt spid="13"/>
                                        </p:tgtEl>
                                        <p:attrNameLst>
                                          <p:attrName>ppt_x</p:attrName>
                                        </p:attrNameLst>
                                      </p:cBhvr>
                                      <p:tavLst>
                                        <p:tav tm="0">
                                          <p:val>
                                            <p:strVal val="#ppt_x"/>
                                          </p:val>
                                        </p:tav>
                                        <p:tav tm="100000">
                                          <p:val>
                                            <p:strVal val="#ppt_x"/>
                                          </p:val>
                                        </p:tav>
                                      </p:tavLst>
                                    </p:anim>
                                    <p:anim calcmode="lin" valueType="num">
                                      <p:cBhvr>
                                        <p:cTn id="40"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500"/>
                                        <p:tgtEl>
                                          <p:spTgt spid="14"/>
                                        </p:tgtEl>
                                      </p:cBhvr>
                                    </p:animEffect>
                                    <p:anim calcmode="lin" valueType="num">
                                      <p:cBhvr>
                                        <p:cTn id="46" dur="500" fill="hold"/>
                                        <p:tgtEl>
                                          <p:spTgt spid="14"/>
                                        </p:tgtEl>
                                        <p:attrNameLst>
                                          <p:attrName>ppt_x</p:attrName>
                                        </p:attrNameLst>
                                      </p:cBhvr>
                                      <p:tavLst>
                                        <p:tav tm="0">
                                          <p:val>
                                            <p:strVal val="#ppt_x"/>
                                          </p:val>
                                        </p:tav>
                                        <p:tav tm="100000">
                                          <p:val>
                                            <p:strVal val="#ppt_x"/>
                                          </p:val>
                                        </p:tav>
                                      </p:tavLst>
                                    </p:anim>
                                    <p:anim calcmode="lin" valueType="num">
                                      <p:cBhvr>
                                        <p:cTn id="47"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6000"/>
            <a:lum/>
          </a:blip>
          <a:srcRect/>
          <a:stretch>
            <a:fillRect l="-36000" t="-11000" r="-35000" b="-25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10B2F88-1417-4035-B701-2E2E6591AD77}"/>
              </a:ext>
            </a:extLst>
          </p:cNvPr>
          <p:cNvSpPr txBox="1"/>
          <p:nvPr/>
        </p:nvSpPr>
        <p:spPr>
          <a:xfrm>
            <a:off x="838200" y="1143000"/>
            <a:ext cx="4819650" cy="1815882"/>
          </a:xfrm>
          <a:prstGeom prst="rect">
            <a:avLst/>
          </a:prstGeom>
          <a:noFill/>
        </p:spPr>
        <p:txBody>
          <a:bodyPr wrap="square" rtlCol="0">
            <a:spAutoFit/>
          </a:bodyPr>
          <a:lstStyle/>
          <a:p>
            <a:pPr algn="just"/>
            <a:r>
              <a:rPr lang="en-US" sz="2800" b="1">
                <a:latin typeface="Times New Roman" panose="02020603050405020304" pitchFamily="18" charset="0"/>
                <a:cs typeface="Times New Roman" panose="02020603050405020304" pitchFamily="18" charset="0"/>
              </a:rPr>
              <a:t> Tam giác có độ dài ba cạnh trong mỗi tr</a:t>
            </a:r>
            <a:r>
              <a:rPr lang="vi-VN" sz="2800" b="1">
                <a:latin typeface="Times New Roman" panose="02020603050405020304" pitchFamily="18" charset="0"/>
                <a:cs typeface="Times New Roman" panose="02020603050405020304" pitchFamily="18" charset="0"/>
              </a:rPr>
              <a:t>ường hợp sau có phải là tam giác vuông hay không?</a:t>
            </a:r>
          </a:p>
        </p:txBody>
      </p:sp>
      <p:sp>
        <p:nvSpPr>
          <p:cNvPr id="4" name="Rectangle 3">
            <a:extLst>
              <a:ext uri="{FF2B5EF4-FFF2-40B4-BE49-F238E27FC236}">
                <a16:creationId xmlns:a16="http://schemas.microsoft.com/office/drawing/2014/main" id="{61CC191B-E032-4310-97D7-D96CE1FAECF1}"/>
              </a:ext>
            </a:extLst>
          </p:cNvPr>
          <p:cNvSpPr/>
          <p:nvPr/>
        </p:nvSpPr>
        <p:spPr>
          <a:xfrm>
            <a:off x="1457544" y="139184"/>
            <a:ext cx="1221809" cy="584775"/>
          </a:xfrm>
          <a:prstGeom prst="rect">
            <a:avLst/>
          </a:prstGeom>
        </p:spPr>
        <p:style>
          <a:lnRef idx="0">
            <a:schemeClr val="accent6"/>
          </a:lnRef>
          <a:fillRef idx="3">
            <a:schemeClr val="accent6"/>
          </a:fillRef>
          <a:effectRef idx="3">
            <a:schemeClr val="accent6"/>
          </a:effectRef>
          <a:fontRef idx="minor">
            <a:schemeClr val="lt1"/>
          </a:fontRef>
        </p:style>
        <p:txBody>
          <a:bodyPr wrap="none">
            <a:spAutoFit/>
          </a:bodyPr>
          <a:lstStyle/>
          <a:p>
            <a:pPr algn="ctr"/>
            <a:r>
              <a:rPr lang="en-US" sz="3200" b="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2:</a:t>
            </a:r>
            <a:endParaRPr lang="vi-VN" sz="3200" b="1">
              <a:solidFill>
                <a:srgbClr val="FFFF00"/>
              </a:solidFill>
              <a:effectLst>
                <a:outerShdw blurRad="38100" dist="38100" dir="2700000" algn="tl">
                  <a:srgbClr val="000000">
                    <a:alpha val="43137"/>
                  </a:srgbClr>
                </a:outerShdw>
              </a:effectLst>
            </a:endParaRPr>
          </a:p>
        </p:txBody>
      </p:sp>
      <p:sp>
        <p:nvSpPr>
          <p:cNvPr id="5" name="TextBox 4">
            <a:extLst>
              <a:ext uri="{FF2B5EF4-FFF2-40B4-BE49-F238E27FC236}">
                <a16:creationId xmlns:a16="http://schemas.microsoft.com/office/drawing/2014/main" id="{216C6E8E-BB99-4081-93C8-694FA990829F}"/>
              </a:ext>
            </a:extLst>
          </p:cNvPr>
          <p:cNvSpPr txBox="1"/>
          <p:nvPr/>
        </p:nvSpPr>
        <p:spPr>
          <a:xfrm>
            <a:off x="857250" y="3028950"/>
            <a:ext cx="5257800"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 a) 12cm ; 35cm ; 37cm</a:t>
            </a:r>
            <a:endParaRPr lang="vi-VN" sz="2800" b="1">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F60CBD7B-3099-435B-A610-EFA926F1A861}"/>
              </a:ext>
            </a:extLst>
          </p:cNvPr>
          <p:cNvSpPr txBox="1"/>
          <p:nvPr/>
        </p:nvSpPr>
        <p:spPr>
          <a:xfrm>
            <a:off x="857250" y="3676650"/>
            <a:ext cx="5257800"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 b) 10cm ; 7cm ; 8cm</a:t>
            </a:r>
            <a:endParaRPr lang="vi-VN" sz="2800" b="1">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137ED71B-26F7-41F9-A589-1EE4E722F790}"/>
              </a:ext>
            </a:extLst>
          </p:cNvPr>
          <p:cNvSpPr txBox="1"/>
          <p:nvPr/>
        </p:nvSpPr>
        <p:spPr>
          <a:xfrm>
            <a:off x="876300" y="4324350"/>
            <a:ext cx="5257800"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 c) 11cm ; 6cm ; 7cm</a:t>
            </a:r>
            <a:endParaRPr lang="vi-VN" sz="2800" b="1">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1B5E1816-E8DE-4FC6-88A9-40CBF3AE0256}"/>
              </a:ext>
            </a:extLst>
          </p:cNvPr>
          <p:cNvSpPr txBox="1"/>
          <p:nvPr/>
        </p:nvSpPr>
        <p:spPr>
          <a:xfrm>
            <a:off x="8324850" y="952500"/>
            <a:ext cx="1238250" cy="523220"/>
          </a:xfrm>
          <a:prstGeom prst="rect">
            <a:avLst/>
          </a:prstGeom>
          <a:noFill/>
        </p:spPr>
        <p:txBody>
          <a:bodyPr wrap="square" rtlCol="0">
            <a:spAutoFit/>
          </a:bodyPr>
          <a:lstStyle/>
          <a:p>
            <a:r>
              <a:rPr lang="en-US" sz="2800" b="1" i="1" u="sng">
                <a:solidFill>
                  <a:srgbClr val="0000CC"/>
                </a:solidFill>
                <a:latin typeface="Times New Roman" panose="02020603050405020304" pitchFamily="18" charset="0"/>
                <a:cs typeface="Times New Roman" panose="02020603050405020304" pitchFamily="18" charset="0"/>
              </a:rPr>
              <a:t>Giải:</a:t>
            </a:r>
            <a:endParaRPr lang="vi-VN" sz="2800" b="1" i="1" u="sng">
              <a:solidFill>
                <a:srgbClr val="0000CC"/>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686413F0-0BC1-45AF-ACBC-D865A44827DC}"/>
              </a:ext>
            </a:extLst>
          </p:cNvPr>
          <p:cNvSpPr txBox="1"/>
          <p:nvPr/>
        </p:nvSpPr>
        <p:spPr>
          <a:xfrm>
            <a:off x="6648450" y="1543050"/>
            <a:ext cx="5257800" cy="523220"/>
          </a:xfrm>
          <a:prstGeom prst="rect">
            <a:avLst/>
          </a:prstGeom>
          <a:noFill/>
        </p:spPr>
        <p:txBody>
          <a:bodyPr wrap="square" rtlCol="0">
            <a:spAutoFit/>
          </a:bodyPr>
          <a:lstStyle/>
          <a:p>
            <a:r>
              <a:rPr lang="en-US" sz="2800" b="1">
                <a:solidFill>
                  <a:srgbClr val="0000CC"/>
                </a:solidFill>
                <a:latin typeface="Times New Roman" panose="02020603050405020304" pitchFamily="18" charset="0"/>
                <a:cs typeface="Times New Roman" panose="02020603050405020304" pitchFamily="18" charset="0"/>
              </a:rPr>
              <a:t> c) 11cm ; 6cm ; 7cm</a:t>
            </a:r>
            <a:endParaRPr lang="vi-VN" sz="2800" b="1">
              <a:solidFill>
                <a:srgbClr val="0000CC"/>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1CCD4FC9-C05C-4F4C-801F-B9DDC23B5D0D}"/>
              </a:ext>
            </a:extLst>
          </p:cNvPr>
          <p:cNvSpPr txBox="1"/>
          <p:nvPr/>
        </p:nvSpPr>
        <p:spPr>
          <a:xfrm>
            <a:off x="6819900" y="2152650"/>
            <a:ext cx="4724400" cy="523220"/>
          </a:xfrm>
          <a:prstGeom prst="rect">
            <a:avLst/>
          </a:prstGeom>
          <a:noFill/>
        </p:spPr>
        <p:txBody>
          <a:bodyPr wrap="square" rtlCol="0">
            <a:spAutoFit/>
          </a:bodyPr>
          <a:lstStyle/>
          <a:p>
            <a:pPr algn="just"/>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Ta có:</a:t>
            </a:r>
            <a:endParaRPr lang="vi-VN" sz="2800" b="1">
              <a:solidFill>
                <a:srgbClr val="0000CC"/>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1C961621-CD60-4FC9-88CF-57EBDD83C0A6}"/>
              </a:ext>
            </a:extLst>
          </p:cNvPr>
          <p:cNvSpPr txBox="1"/>
          <p:nvPr/>
        </p:nvSpPr>
        <p:spPr>
          <a:xfrm>
            <a:off x="8496300" y="2190750"/>
            <a:ext cx="3251080" cy="523220"/>
          </a:xfrm>
          <a:prstGeom prst="rect">
            <a:avLst/>
          </a:prstGeom>
          <a:noFill/>
        </p:spPr>
        <p:txBody>
          <a:bodyPr wrap="square" rtlCol="0">
            <a:spAutoFit/>
          </a:bodyPr>
          <a:lstStyle/>
          <a:p>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11</a:t>
            </a:r>
            <a:r>
              <a:rPr lang="en-US" sz="2800" b="1"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 121</a:t>
            </a:r>
            <a:endParaRPr lang="vi-VN" sz="2800" b="1">
              <a:solidFill>
                <a:srgbClr val="0000CC"/>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F033D520-4A05-4695-8149-C32E094C3197}"/>
              </a:ext>
            </a:extLst>
          </p:cNvPr>
          <p:cNvSpPr txBox="1"/>
          <p:nvPr/>
        </p:nvSpPr>
        <p:spPr>
          <a:xfrm>
            <a:off x="8077200" y="2781300"/>
            <a:ext cx="3086100" cy="523220"/>
          </a:xfrm>
          <a:prstGeom prst="rect">
            <a:avLst/>
          </a:prstGeom>
          <a:noFill/>
        </p:spPr>
        <p:txBody>
          <a:bodyPr wrap="square" rtlCol="0">
            <a:spAutoFit/>
          </a:bodyPr>
          <a:lstStyle/>
          <a:p>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6</a:t>
            </a:r>
            <a:r>
              <a:rPr lang="en-US" sz="2800" b="1"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+ 7</a:t>
            </a:r>
            <a:r>
              <a:rPr lang="en-US" sz="2800" b="1"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 85</a:t>
            </a:r>
            <a:endParaRPr lang="vi-VN" sz="2800" b="1">
              <a:solidFill>
                <a:srgbClr val="0000CC"/>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A266AA0B-0AE7-4878-A908-7991F4882B2B}"/>
              </a:ext>
            </a:extLst>
          </p:cNvPr>
          <p:cNvSpPr txBox="1"/>
          <p:nvPr/>
        </p:nvSpPr>
        <p:spPr>
          <a:xfrm>
            <a:off x="6972300" y="3429000"/>
            <a:ext cx="4000500" cy="523220"/>
          </a:xfrm>
          <a:prstGeom prst="rect">
            <a:avLst/>
          </a:prstGeom>
          <a:noFill/>
        </p:spPr>
        <p:txBody>
          <a:bodyPr wrap="square" rtlCol="0">
            <a:spAutoFit/>
          </a:bodyPr>
          <a:lstStyle/>
          <a:p>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=&gt; 11</a:t>
            </a:r>
            <a:r>
              <a:rPr lang="en-US" sz="2800" b="1"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    6</a:t>
            </a:r>
            <a:r>
              <a:rPr lang="en-US" sz="2800" b="1"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+ 7</a:t>
            </a:r>
            <a:r>
              <a:rPr lang="en-US" sz="2800" b="1"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a:t>
            </a:r>
            <a:endParaRPr lang="vi-VN" sz="2800" b="1">
              <a:solidFill>
                <a:srgbClr val="0000CC"/>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9E331F5E-81E0-4B3E-82F9-EB01323B31E4}"/>
              </a:ext>
            </a:extLst>
          </p:cNvPr>
          <p:cNvSpPr txBox="1"/>
          <p:nvPr/>
        </p:nvSpPr>
        <p:spPr>
          <a:xfrm>
            <a:off x="6667500" y="3962400"/>
            <a:ext cx="4705350" cy="1815882"/>
          </a:xfrm>
          <a:prstGeom prst="rect">
            <a:avLst/>
          </a:prstGeom>
          <a:noFill/>
        </p:spPr>
        <p:txBody>
          <a:bodyPr wrap="square" rtlCol="0">
            <a:spAutoFit/>
          </a:bodyPr>
          <a:lstStyle/>
          <a:p>
            <a:pPr algn="just"/>
            <a:r>
              <a:rPr lang="fr-FR" sz="2800" b="1">
                <a:solidFill>
                  <a:srgbClr val="0000CC"/>
                </a:solidFill>
                <a:latin typeface="Times New Roman" panose="02020603050405020304" pitchFamily="18" charset="0"/>
                <a:cs typeface="Times New Roman" panose="02020603050405020304" pitchFamily="18" charset="0"/>
              </a:rPr>
              <a:t>Do đó: theo định lí Pythagore đảo, tam giác có độ dài ba cạnh 10 cm, 7 cm, 8 cm không là tam giác vuông</a:t>
            </a:r>
            <a:endParaRPr lang="vi-VN" sz="2800" b="1">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176156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anim calcmode="lin" valueType="num">
                                      <p:cBhvr>
                                        <p:cTn id="18" dur="500" fill="hold"/>
                                        <p:tgtEl>
                                          <p:spTgt spid="10"/>
                                        </p:tgtEl>
                                        <p:attrNameLst>
                                          <p:attrName>ppt_x</p:attrName>
                                        </p:attrNameLst>
                                      </p:cBhvr>
                                      <p:tavLst>
                                        <p:tav tm="0">
                                          <p:val>
                                            <p:strVal val="#ppt_x"/>
                                          </p:val>
                                        </p:tav>
                                        <p:tav tm="100000">
                                          <p:val>
                                            <p:strVal val="#ppt_x"/>
                                          </p:val>
                                        </p:tav>
                                      </p:tavLst>
                                    </p:anim>
                                    <p:anim calcmode="lin" valueType="num">
                                      <p:cBhvr>
                                        <p:cTn id="19" dur="5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anim calcmode="lin" valueType="num">
                                      <p:cBhvr>
                                        <p:cTn id="25" dur="500" fill="hold"/>
                                        <p:tgtEl>
                                          <p:spTgt spid="11"/>
                                        </p:tgtEl>
                                        <p:attrNameLst>
                                          <p:attrName>ppt_x</p:attrName>
                                        </p:attrNameLst>
                                      </p:cBhvr>
                                      <p:tavLst>
                                        <p:tav tm="0">
                                          <p:val>
                                            <p:strVal val="#ppt_x"/>
                                          </p:val>
                                        </p:tav>
                                        <p:tav tm="100000">
                                          <p:val>
                                            <p:strVal val="#ppt_x"/>
                                          </p:val>
                                        </p:tav>
                                      </p:tavLst>
                                    </p:anim>
                                    <p:anim calcmode="lin" valueType="num">
                                      <p:cBhvr>
                                        <p:cTn id="26" dur="5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anim calcmode="lin" valueType="num">
                                      <p:cBhvr>
                                        <p:cTn id="32" dur="500" fill="hold"/>
                                        <p:tgtEl>
                                          <p:spTgt spid="12"/>
                                        </p:tgtEl>
                                        <p:attrNameLst>
                                          <p:attrName>ppt_x</p:attrName>
                                        </p:attrNameLst>
                                      </p:cBhvr>
                                      <p:tavLst>
                                        <p:tav tm="0">
                                          <p:val>
                                            <p:strVal val="#ppt_x"/>
                                          </p:val>
                                        </p:tav>
                                        <p:tav tm="100000">
                                          <p:val>
                                            <p:strVal val="#ppt_x"/>
                                          </p:val>
                                        </p:tav>
                                      </p:tavLst>
                                    </p:anim>
                                    <p:anim calcmode="lin" valueType="num">
                                      <p:cBhvr>
                                        <p:cTn id="33" dur="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anim calcmode="lin" valueType="num">
                                      <p:cBhvr>
                                        <p:cTn id="39" dur="500" fill="hold"/>
                                        <p:tgtEl>
                                          <p:spTgt spid="13"/>
                                        </p:tgtEl>
                                        <p:attrNameLst>
                                          <p:attrName>ppt_x</p:attrName>
                                        </p:attrNameLst>
                                      </p:cBhvr>
                                      <p:tavLst>
                                        <p:tav tm="0">
                                          <p:val>
                                            <p:strVal val="#ppt_x"/>
                                          </p:val>
                                        </p:tav>
                                        <p:tav tm="100000">
                                          <p:val>
                                            <p:strVal val="#ppt_x"/>
                                          </p:val>
                                        </p:tav>
                                      </p:tavLst>
                                    </p:anim>
                                    <p:anim calcmode="lin" valueType="num">
                                      <p:cBhvr>
                                        <p:cTn id="40"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500"/>
                                        <p:tgtEl>
                                          <p:spTgt spid="14"/>
                                        </p:tgtEl>
                                      </p:cBhvr>
                                    </p:animEffect>
                                    <p:anim calcmode="lin" valueType="num">
                                      <p:cBhvr>
                                        <p:cTn id="46" dur="500" fill="hold"/>
                                        <p:tgtEl>
                                          <p:spTgt spid="14"/>
                                        </p:tgtEl>
                                        <p:attrNameLst>
                                          <p:attrName>ppt_x</p:attrName>
                                        </p:attrNameLst>
                                      </p:cBhvr>
                                      <p:tavLst>
                                        <p:tav tm="0">
                                          <p:val>
                                            <p:strVal val="#ppt_x"/>
                                          </p:val>
                                        </p:tav>
                                        <p:tav tm="100000">
                                          <p:val>
                                            <p:strVal val="#ppt_x"/>
                                          </p:val>
                                        </p:tav>
                                      </p:tavLst>
                                    </p:anim>
                                    <p:anim calcmode="lin" valueType="num">
                                      <p:cBhvr>
                                        <p:cTn id="47"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6000"/>
            <a:lum/>
          </a:blip>
          <a:srcRect/>
          <a:stretch>
            <a:fillRect l="-9000" t="-17000" r="-9000" b="-15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92DE048-DC77-437A-AF5E-F324F86D49E4}"/>
              </a:ext>
            </a:extLst>
          </p:cNvPr>
          <p:cNvSpPr txBox="1"/>
          <p:nvPr/>
        </p:nvSpPr>
        <p:spPr>
          <a:xfrm>
            <a:off x="457200" y="1085850"/>
            <a:ext cx="9353550" cy="954107"/>
          </a:xfrm>
          <a:prstGeom prst="rect">
            <a:avLst/>
          </a:prstGeom>
          <a:noFill/>
        </p:spPr>
        <p:txBody>
          <a:bodyPr wrap="square" rtlCol="0">
            <a:spAutoFit/>
          </a:bodyPr>
          <a:lstStyle/>
          <a:p>
            <a:pPr algn="just"/>
            <a:r>
              <a:rPr lang="en-US" sz="2800">
                <a:latin typeface="Times New Roman" panose="02020603050405020304" pitchFamily="18" charset="0"/>
                <a:cs typeface="Times New Roman" panose="02020603050405020304" pitchFamily="18" charset="0"/>
              </a:rPr>
              <a:t> </a:t>
            </a:r>
            <a:r>
              <a:rPr lang="en-US" sz="2800" b="1" u="sng">
                <a:latin typeface="Times New Roman" panose="02020603050405020304" pitchFamily="18" charset="0"/>
                <a:cs typeface="Times New Roman" panose="02020603050405020304" pitchFamily="18" charset="0"/>
              </a:rPr>
              <a:t>Bài 3:</a:t>
            </a:r>
            <a:r>
              <a:rPr lang="en-US" sz="2800" b="1">
                <a:latin typeface="Times New Roman" panose="02020603050405020304" pitchFamily="18" charset="0"/>
                <a:cs typeface="Times New Roman" panose="02020603050405020304" pitchFamily="18" charset="0"/>
              </a:rPr>
              <a:t> </a:t>
            </a:r>
            <a:r>
              <a:rPr lang="en-US" sz="2800">
                <a:latin typeface="Times New Roman" panose="02020603050405020304" pitchFamily="18" charset="0"/>
                <a:cs typeface="Times New Roman" panose="02020603050405020304" pitchFamily="18" charset="0"/>
              </a:rPr>
              <a:t>Cho tam giác vuông cân có độ dài cạnh góc vuông bằng 1dm. Tính độ dài cạnh huyền của tam giác đó.</a:t>
            </a:r>
            <a:endParaRPr lang="vi-VN" sz="280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3ABEFF60-1315-4F1B-8210-E09C11B85F7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2367" b="97041" l="0" r="100000">
                        <a14:foregroundMark x1="15217" y1="65089" x2="62319" y2="15976"/>
                        <a14:foregroundMark x1="23188" y1="76923" x2="69565" y2="76331"/>
                        <a14:foregroundMark x1="82609" y1="21893" x2="82609" y2="71006"/>
                        <a14:foregroundMark x1="81884" y1="43787" x2="92754" y2="43195"/>
                        <a14:foregroundMark x1="86232" y1="47929" x2="94203" y2="43787"/>
                        <a14:foregroundMark x1="29710" y1="47929" x2="18841" y2="37278"/>
                        <a14:foregroundMark x1="46377" y1="32544" x2="34058" y2="24852"/>
                        <a14:foregroundMark x1="33333" y1="24852" x2="18116" y2="37278"/>
                        <a14:foregroundMark x1="33333" y1="33136" x2="40580" y2="33136"/>
                        <a14:foregroundMark x1="35507" y1="76331" x2="36232" y2="85207"/>
                        <a14:foregroundMark x1="36232" y1="85207" x2="60145" y2="84615"/>
                        <a14:foregroundMark x1="60145" y1="84615" x2="59420" y2="76923"/>
                        <a14:foregroundMark x1="47101" y1="81065" x2="60870" y2="81065"/>
                        <a14:backgroundMark x1="35507" y1="86982" x2="65942" y2="86391"/>
                      </a14:backgroundRemoval>
                    </a14:imgEffect>
                  </a14:imgLayer>
                </a14:imgProps>
              </a:ext>
            </a:extLst>
          </a:blip>
          <a:stretch>
            <a:fillRect/>
          </a:stretch>
        </p:blipFill>
        <p:spPr>
          <a:xfrm>
            <a:off x="9465539" y="471073"/>
            <a:ext cx="2726461" cy="3338927"/>
          </a:xfrm>
          <a:prstGeom prst="rect">
            <a:avLst/>
          </a:prstGeom>
        </p:spPr>
      </p:pic>
      <p:sp>
        <p:nvSpPr>
          <p:cNvPr id="7" name="TextBox 6">
            <a:extLst>
              <a:ext uri="{FF2B5EF4-FFF2-40B4-BE49-F238E27FC236}">
                <a16:creationId xmlns:a16="http://schemas.microsoft.com/office/drawing/2014/main" id="{CA67FC48-3531-4B7C-AE96-3A74721D0B7D}"/>
              </a:ext>
            </a:extLst>
          </p:cNvPr>
          <p:cNvSpPr txBox="1"/>
          <p:nvPr/>
        </p:nvSpPr>
        <p:spPr>
          <a:xfrm>
            <a:off x="457200" y="2114550"/>
            <a:ext cx="8496300" cy="1815882"/>
          </a:xfrm>
          <a:prstGeom prst="rect">
            <a:avLst/>
          </a:prstGeom>
          <a:noFill/>
        </p:spPr>
        <p:txBody>
          <a:bodyPr wrap="square" rtlCol="0">
            <a:spAutoFit/>
          </a:bodyPr>
          <a:lstStyle/>
          <a:p>
            <a:pPr algn="just"/>
            <a:r>
              <a:rPr lang="en-US" sz="2800" b="1">
                <a:latin typeface="Times New Roman" panose="02020603050405020304" pitchFamily="18" charset="0"/>
                <a:cs typeface="Times New Roman" panose="02020603050405020304" pitchFamily="18" charset="0"/>
              </a:rPr>
              <a:t> </a:t>
            </a:r>
            <a:r>
              <a:rPr lang="en-US" sz="2800" b="1" u="sng">
                <a:latin typeface="Times New Roman" panose="02020603050405020304" pitchFamily="18" charset="0"/>
                <a:cs typeface="Times New Roman" panose="02020603050405020304" pitchFamily="18" charset="0"/>
              </a:rPr>
              <a:t>Bài 5:</a:t>
            </a:r>
            <a:r>
              <a:rPr lang="en-US" sz="2800" b="1">
                <a:latin typeface="Times New Roman" panose="02020603050405020304" pitchFamily="18" charset="0"/>
                <a:cs typeface="Times New Roman" panose="02020603050405020304" pitchFamily="18" charset="0"/>
              </a:rPr>
              <a:t> </a:t>
            </a:r>
            <a:r>
              <a:rPr lang="en-US" sz="2800">
                <a:latin typeface="Times New Roman" panose="02020603050405020304" pitchFamily="18" charset="0"/>
                <a:cs typeface="Times New Roman" panose="02020603050405020304" pitchFamily="18" charset="0"/>
              </a:rPr>
              <a:t>Hình 9 mô tả một thanh gỗ dài 3,5m dựa vào một bức tường thẳng đứng. Chân thanh gỗ cách mép t</a:t>
            </a:r>
            <a:r>
              <a:rPr lang="vi-VN" sz="2800">
                <a:latin typeface="Times New Roman" panose="02020603050405020304" pitchFamily="18" charset="0"/>
                <a:cs typeface="Times New Roman" panose="02020603050405020304" pitchFamily="18" charset="0"/>
              </a:rPr>
              <a:t>ường một khoảng là 2,1m. Khoảng cách từ điểm thanh gỗ chạm vào tường đến mặt đất là bao nhiêu mét?</a:t>
            </a:r>
          </a:p>
        </p:txBody>
      </p:sp>
      <p:pic>
        <p:nvPicPr>
          <p:cNvPr id="9" name="Picture 8">
            <a:extLst>
              <a:ext uri="{FF2B5EF4-FFF2-40B4-BE49-F238E27FC236}">
                <a16:creationId xmlns:a16="http://schemas.microsoft.com/office/drawing/2014/main" id="{FB0C383B-5C52-411E-B1E9-DE67D1DB6A15}"/>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602" b="89157" l="0" r="99296">
                        <a14:foregroundMark x1="14789" y1="13855" x2="14789" y2="74699"/>
                        <a14:foregroundMark x1="26056" y1="9036" x2="75352" y2="17470"/>
                        <a14:foregroundMark x1="85211" y1="22289" x2="85211" y2="74699"/>
                        <a14:foregroundMark x1="26056" y1="78313" x2="75352" y2="78916"/>
                        <a14:foregroundMark x1="38732" y1="75904" x2="73944" y2="75904"/>
                        <a14:foregroundMark x1="40845" y1="80723" x2="42958" y2="89157"/>
                        <a14:foregroundMark x1="43662" y1="87349" x2="56338" y2="88554"/>
                        <a14:foregroundMark x1="85915" y1="37952" x2="96479" y2="38554"/>
                        <a14:foregroundMark x1="85211" y1="51205" x2="95070" y2="51205"/>
                        <a14:foregroundMark x1="15493" y1="37952" x2="0" y2="38554"/>
                        <a14:foregroundMark x1="13380" y1="50602" x2="704" y2="51205"/>
                      </a14:backgroundRemoval>
                    </a14:imgEffect>
                  </a14:imgLayer>
                </a14:imgProps>
              </a:ext>
            </a:extLst>
          </a:blip>
          <a:stretch>
            <a:fillRect/>
          </a:stretch>
        </p:blipFill>
        <p:spPr>
          <a:xfrm>
            <a:off x="9250612" y="3419475"/>
            <a:ext cx="2941388" cy="3438525"/>
          </a:xfrm>
          <a:prstGeom prst="rect">
            <a:avLst/>
          </a:prstGeom>
        </p:spPr>
      </p:pic>
      <p:sp>
        <p:nvSpPr>
          <p:cNvPr id="10" name="TextBox 9">
            <a:extLst>
              <a:ext uri="{FF2B5EF4-FFF2-40B4-BE49-F238E27FC236}">
                <a16:creationId xmlns:a16="http://schemas.microsoft.com/office/drawing/2014/main" id="{FF33CC7A-412C-4DAB-BAF1-1E7B65741E7C}"/>
              </a:ext>
            </a:extLst>
          </p:cNvPr>
          <p:cNvSpPr txBox="1"/>
          <p:nvPr/>
        </p:nvSpPr>
        <p:spPr>
          <a:xfrm>
            <a:off x="476250" y="4038600"/>
            <a:ext cx="8648700" cy="2246769"/>
          </a:xfrm>
          <a:prstGeom prst="rect">
            <a:avLst/>
          </a:prstGeom>
          <a:noFill/>
        </p:spPr>
        <p:txBody>
          <a:bodyPr wrap="square" rtlCol="0">
            <a:spAutoFit/>
          </a:bodyPr>
          <a:lstStyle/>
          <a:p>
            <a:pPr algn="just"/>
            <a:r>
              <a:rPr lang="en-US" sz="2800" b="1">
                <a:latin typeface="Times New Roman" panose="02020603050405020304" pitchFamily="18" charset="0"/>
                <a:cs typeface="Times New Roman" panose="02020603050405020304" pitchFamily="18" charset="0"/>
              </a:rPr>
              <a:t> </a:t>
            </a:r>
            <a:r>
              <a:rPr lang="en-US" sz="2800" b="1" u="sng">
                <a:latin typeface="Times New Roman" panose="02020603050405020304" pitchFamily="18" charset="0"/>
                <a:cs typeface="Times New Roman" panose="02020603050405020304" pitchFamily="18" charset="0"/>
              </a:rPr>
              <a:t>Bài 6:</a:t>
            </a:r>
            <a:r>
              <a:rPr lang="en-US" sz="2800" b="1">
                <a:latin typeface="Times New Roman" panose="02020603050405020304" pitchFamily="18" charset="0"/>
                <a:cs typeface="Times New Roman" panose="02020603050405020304" pitchFamily="18" charset="0"/>
              </a:rPr>
              <a:t> </a:t>
            </a:r>
            <a:r>
              <a:rPr lang="en-US" sz="2800">
                <a:latin typeface="Times New Roman" panose="02020603050405020304" pitchFamily="18" charset="0"/>
                <a:cs typeface="Times New Roman" panose="02020603050405020304" pitchFamily="18" charset="0"/>
              </a:rPr>
              <a:t>Hình 10 mô tả m</a:t>
            </a:r>
            <a:r>
              <a:rPr lang="vi-VN" sz="2800">
                <a:latin typeface="Times New Roman" panose="02020603050405020304" pitchFamily="18" charset="0"/>
                <a:cs typeface="Times New Roman" panose="02020603050405020304" pitchFamily="18" charset="0"/>
              </a:rPr>
              <a:t>ặt cắt đứng của một sân khấu ngoài trời có mái che.Chiều cao của khung phía trước khoảng 7m, chiều cao phía sau là 6m, hai khung cách nhau một khoảng là 5m. Chiều dài của mái che sân khấu đó là bao nhiêu mét (làm tròn kết quả đến hàng phần trăm)?</a:t>
            </a:r>
          </a:p>
        </p:txBody>
      </p:sp>
      <p:sp>
        <p:nvSpPr>
          <p:cNvPr id="11" name="TextBox 10">
            <a:extLst>
              <a:ext uri="{FF2B5EF4-FFF2-40B4-BE49-F238E27FC236}">
                <a16:creationId xmlns:a16="http://schemas.microsoft.com/office/drawing/2014/main" id="{B1104C33-94A1-4B87-8511-2CD45D16E4DE}"/>
              </a:ext>
            </a:extLst>
          </p:cNvPr>
          <p:cNvSpPr txBox="1"/>
          <p:nvPr/>
        </p:nvSpPr>
        <p:spPr>
          <a:xfrm>
            <a:off x="3486150" y="552450"/>
            <a:ext cx="6019800" cy="584775"/>
          </a:xfrm>
          <a:prstGeom prst="rect">
            <a:avLst/>
          </a:prstGeom>
          <a:noFill/>
        </p:spPr>
        <p:txBody>
          <a:bodyPr wrap="square" rtlCol="0">
            <a:spAutoFit/>
          </a:bodyPr>
          <a:lstStyle/>
          <a:p>
            <a:pPr algn="ctr"/>
            <a:r>
              <a:rPr lang="vi-VN" sz="3200" b="1">
                <a:solidFill>
                  <a:srgbClr val="FF0000"/>
                </a:solidFill>
                <a:effectLst>
                  <a:outerShdw blurRad="38100" dist="38100" dir="2700000" algn="tl">
                    <a:srgbClr val="000000">
                      <a:alpha val="43137"/>
                    </a:srgbClr>
                  </a:outerShdw>
                </a:effectLst>
              </a:rPr>
              <a:t>PHIẾU HỌC TẬP</a:t>
            </a:r>
          </a:p>
        </p:txBody>
      </p:sp>
    </p:spTree>
    <p:extLst>
      <p:ext uri="{BB962C8B-B14F-4D97-AF65-F5344CB8AC3E}">
        <p14:creationId xmlns:p14="http://schemas.microsoft.com/office/powerpoint/2010/main" val="26658871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6000"/>
            <a:lum/>
          </a:blip>
          <a:srcRect/>
          <a:stretch>
            <a:fillRect l="-9000" t="-17000" r="-9000" b="-15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92DE048-DC77-437A-AF5E-F324F86D49E4}"/>
              </a:ext>
            </a:extLst>
          </p:cNvPr>
          <p:cNvSpPr txBox="1"/>
          <p:nvPr/>
        </p:nvSpPr>
        <p:spPr>
          <a:xfrm>
            <a:off x="457200" y="1085850"/>
            <a:ext cx="9353550" cy="954107"/>
          </a:xfrm>
          <a:prstGeom prst="rect">
            <a:avLst/>
          </a:prstGeom>
          <a:noFill/>
        </p:spPr>
        <p:txBody>
          <a:bodyPr wrap="square" rtlCol="0">
            <a:spAutoFit/>
          </a:bodyPr>
          <a:lstStyle/>
          <a:p>
            <a:pPr algn="just"/>
            <a:r>
              <a:rPr lang="en-US" sz="2800">
                <a:latin typeface="Times New Roman" panose="02020603050405020304" pitchFamily="18" charset="0"/>
                <a:cs typeface="Times New Roman" panose="02020603050405020304" pitchFamily="18" charset="0"/>
              </a:rPr>
              <a:t> </a:t>
            </a:r>
            <a:r>
              <a:rPr lang="en-US" sz="2800" b="1" u="sng">
                <a:latin typeface="Times New Roman" panose="02020603050405020304" pitchFamily="18" charset="0"/>
                <a:cs typeface="Times New Roman" panose="02020603050405020304" pitchFamily="18" charset="0"/>
              </a:rPr>
              <a:t>Bài 3:</a:t>
            </a:r>
            <a:r>
              <a:rPr lang="en-US" sz="2800" b="1">
                <a:latin typeface="Times New Roman" panose="02020603050405020304" pitchFamily="18" charset="0"/>
                <a:cs typeface="Times New Roman" panose="02020603050405020304" pitchFamily="18" charset="0"/>
              </a:rPr>
              <a:t> </a:t>
            </a:r>
            <a:r>
              <a:rPr lang="en-US" sz="2800">
                <a:latin typeface="Times New Roman" panose="02020603050405020304" pitchFamily="18" charset="0"/>
                <a:cs typeface="Times New Roman" panose="02020603050405020304" pitchFamily="18" charset="0"/>
              </a:rPr>
              <a:t>Cho tam giác vuông cân có độ dài cạnh góc vuông bằng 1dm. Tính độ dài cạnh huyền của tam giác đó.</a:t>
            </a:r>
            <a:endParaRPr lang="vi-VN" sz="280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B1104C33-94A1-4B87-8511-2CD45D16E4DE}"/>
              </a:ext>
            </a:extLst>
          </p:cNvPr>
          <p:cNvSpPr txBox="1"/>
          <p:nvPr/>
        </p:nvSpPr>
        <p:spPr>
          <a:xfrm>
            <a:off x="3295650" y="2019300"/>
            <a:ext cx="6019800" cy="584775"/>
          </a:xfrm>
          <a:prstGeom prst="rect">
            <a:avLst/>
          </a:prstGeom>
          <a:noFill/>
        </p:spPr>
        <p:txBody>
          <a:bodyPr wrap="square" rtlCol="0">
            <a:spAutoFit/>
          </a:bodyPr>
          <a:lstStyle/>
          <a:p>
            <a:pPr algn="ctr"/>
            <a:r>
              <a:rPr lang="vi-VN" sz="3200" b="1">
                <a:solidFill>
                  <a:srgbClr val="FF0000"/>
                </a:solidFill>
                <a:effectLst>
                  <a:outerShdw blurRad="38100" dist="38100" dir="2700000" algn="tl">
                    <a:srgbClr val="000000">
                      <a:alpha val="43137"/>
                    </a:srgbClr>
                  </a:outerShdw>
                </a:effectLst>
              </a:rPr>
              <a:t>Đáp án</a:t>
            </a:r>
          </a:p>
        </p:txBody>
      </p:sp>
      <p:sp>
        <p:nvSpPr>
          <p:cNvPr id="12" name="Rectangle 11">
            <a:extLst>
              <a:ext uri="{FF2B5EF4-FFF2-40B4-BE49-F238E27FC236}">
                <a16:creationId xmlns:a16="http://schemas.microsoft.com/office/drawing/2014/main" id="{D4A3FD30-D3D6-47D2-ADF2-AB306512AD4D}"/>
              </a:ext>
            </a:extLst>
          </p:cNvPr>
          <p:cNvSpPr/>
          <p:nvPr/>
        </p:nvSpPr>
        <p:spPr>
          <a:xfrm>
            <a:off x="1733550" y="2572435"/>
            <a:ext cx="8591550" cy="954107"/>
          </a:xfrm>
          <a:prstGeom prst="rect">
            <a:avLst/>
          </a:prstGeom>
        </p:spPr>
        <p:txBody>
          <a:bodyPr wrap="square">
            <a:spAutoFit/>
          </a:bodyPr>
          <a:lstStyle/>
          <a:p>
            <a:r>
              <a:rPr lang="fr-FR" sz="2800">
                <a:solidFill>
                  <a:srgbClr val="0000CC"/>
                </a:solidFill>
                <a:latin typeface="Times New Roman" panose="02020603050405020304" pitchFamily="18" charset="0"/>
                <a:ea typeface="Times New Roman" panose="02020603050405020304" pitchFamily="18" charset="0"/>
              </a:rPr>
              <a:t>Do tam giác đã cho là tam giác vuông cân nên độ dài hai cạnh góc vuông cùng bằng 1 dm</a:t>
            </a:r>
            <a:endParaRPr lang="vi-VN" sz="2800">
              <a:solidFill>
                <a:srgbClr val="0000CC"/>
              </a:solidFill>
            </a:endParaRPr>
          </a:p>
        </p:txBody>
      </p:sp>
      <p:sp>
        <p:nvSpPr>
          <p:cNvPr id="14" name="Rectangle 13">
            <a:extLst>
              <a:ext uri="{FF2B5EF4-FFF2-40B4-BE49-F238E27FC236}">
                <a16:creationId xmlns:a16="http://schemas.microsoft.com/office/drawing/2014/main" id="{C5D45EBF-F517-4914-A221-012319EE2111}"/>
              </a:ext>
            </a:extLst>
          </p:cNvPr>
          <p:cNvSpPr/>
          <p:nvPr/>
        </p:nvSpPr>
        <p:spPr>
          <a:xfrm>
            <a:off x="1695450" y="3753535"/>
            <a:ext cx="8591550" cy="954107"/>
          </a:xfrm>
          <a:prstGeom prst="rect">
            <a:avLst/>
          </a:prstGeom>
        </p:spPr>
        <p:txBody>
          <a:bodyPr wrap="square">
            <a:spAutoFit/>
          </a:bodyPr>
          <a:lstStyle/>
          <a:p>
            <a:r>
              <a:rPr lang="fr-FR" sz="2800">
                <a:solidFill>
                  <a:srgbClr val="0000CC"/>
                </a:solidFill>
                <a:latin typeface="Times New Roman" panose="02020603050405020304" pitchFamily="18" charset="0"/>
                <a:ea typeface="Times New Roman" panose="02020603050405020304" pitchFamily="18" charset="0"/>
              </a:rPr>
              <a:t>Khi đó theo định lí Pythagore, độ dài cạnh huyền của tam giác vuông cân đó là</a:t>
            </a:r>
            <a:endParaRPr lang="vi-VN" sz="2800">
              <a:solidFill>
                <a:srgbClr val="0000CC"/>
              </a:solidFill>
            </a:endParaRP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C08D0269-BD2B-4847-8E14-116F21F877ED}"/>
                  </a:ext>
                </a:extLst>
              </p:cNvPr>
              <p:cNvSpPr txBox="1"/>
              <p:nvPr/>
            </p:nvSpPr>
            <p:spPr>
              <a:xfrm>
                <a:off x="3676650" y="4762500"/>
                <a:ext cx="3848100" cy="53373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vi-VN" sz="2800" i="1" smtClean="0">
                              <a:solidFill>
                                <a:srgbClr val="0000CC"/>
                              </a:solidFill>
                              <a:latin typeface="Cambria Math" panose="02040503050406030204" pitchFamily="18" charset="0"/>
                            </a:rPr>
                          </m:ctrlPr>
                        </m:radPr>
                        <m:deg/>
                        <m:e>
                          <m:sSup>
                            <m:sSupPr>
                              <m:ctrlPr>
                                <a:rPr lang="vi-VN" sz="2800" i="1" smtClean="0">
                                  <a:solidFill>
                                    <a:srgbClr val="0000CC"/>
                                  </a:solidFill>
                                  <a:latin typeface="Cambria Math" panose="02040503050406030204" pitchFamily="18" charset="0"/>
                                </a:rPr>
                              </m:ctrlPr>
                            </m:sSupPr>
                            <m:e>
                              <m:r>
                                <a:rPr lang="vi-VN" sz="2800" b="0" i="1" smtClean="0">
                                  <a:solidFill>
                                    <a:srgbClr val="0000CC"/>
                                  </a:solidFill>
                                  <a:latin typeface="Cambria Math" panose="02040503050406030204" pitchFamily="18" charset="0"/>
                                </a:rPr>
                                <m:t>1</m:t>
                              </m:r>
                            </m:e>
                            <m:sup>
                              <m:r>
                                <a:rPr lang="vi-VN" sz="2800" b="0" i="1" smtClean="0">
                                  <a:solidFill>
                                    <a:srgbClr val="0000CC"/>
                                  </a:solidFill>
                                  <a:latin typeface="Cambria Math" panose="02040503050406030204" pitchFamily="18" charset="0"/>
                                </a:rPr>
                                <m:t>2</m:t>
                              </m:r>
                            </m:sup>
                          </m:sSup>
                          <m:r>
                            <a:rPr lang="vi-VN" sz="2800" b="0" i="1" smtClean="0">
                              <a:solidFill>
                                <a:srgbClr val="0000CC"/>
                              </a:solidFill>
                              <a:latin typeface="Cambria Math" panose="02040503050406030204" pitchFamily="18" charset="0"/>
                            </a:rPr>
                            <m:t>+</m:t>
                          </m:r>
                          <m:sSup>
                            <m:sSupPr>
                              <m:ctrlPr>
                                <a:rPr lang="vi-VN" sz="2800" b="0" i="1" smtClean="0">
                                  <a:solidFill>
                                    <a:srgbClr val="0000CC"/>
                                  </a:solidFill>
                                  <a:latin typeface="Cambria Math" panose="02040503050406030204" pitchFamily="18" charset="0"/>
                                </a:rPr>
                              </m:ctrlPr>
                            </m:sSupPr>
                            <m:e>
                              <m:r>
                                <a:rPr lang="vi-VN" sz="2800" b="0" i="1" smtClean="0">
                                  <a:solidFill>
                                    <a:srgbClr val="0000CC"/>
                                  </a:solidFill>
                                  <a:latin typeface="Cambria Math" panose="02040503050406030204" pitchFamily="18" charset="0"/>
                                </a:rPr>
                                <m:t>1</m:t>
                              </m:r>
                            </m:e>
                            <m:sup>
                              <m:r>
                                <a:rPr lang="vi-VN" sz="2800" b="0" i="1" smtClean="0">
                                  <a:solidFill>
                                    <a:srgbClr val="0000CC"/>
                                  </a:solidFill>
                                  <a:latin typeface="Cambria Math" panose="02040503050406030204" pitchFamily="18" charset="0"/>
                                </a:rPr>
                                <m:t>2</m:t>
                              </m:r>
                            </m:sup>
                          </m:sSup>
                        </m:e>
                      </m:rad>
                      <m:r>
                        <m:rPr>
                          <m:nor/>
                        </m:rPr>
                        <a:rPr lang="vi-VN" sz="2800" b="0" i="0" smtClean="0">
                          <a:solidFill>
                            <a:srgbClr val="0000CC"/>
                          </a:solidFill>
                          <a:latin typeface="Cambria Math" panose="02040503050406030204" pitchFamily="18" charset="0"/>
                        </a:rPr>
                        <m:t>= </m:t>
                      </m:r>
                      <m:rad>
                        <m:radPr>
                          <m:degHide m:val="on"/>
                          <m:ctrlPr>
                            <a:rPr lang="vi-VN" sz="2800" b="0" i="1" smtClean="0">
                              <a:solidFill>
                                <a:srgbClr val="0000CC"/>
                              </a:solidFill>
                              <a:latin typeface="Cambria Math" panose="02040503050406030204" pitchFamily="18" charset="0"/>
                            </a:rPr>
                          </m:ctrlPr>
                        </m:radPr>
                        <m:deg/>
                        <m:e>
                          <m:r>
                            <a:rPr lang="vi-VN" sz="2800" b="0" i="1" smtClean="0">
                              <a:solidFill>
                                <a:srgbClr val="0000CC"/>
                              </a:solidFill>
                              <a:latin typeface="Cambria Math" panose="02040503050406030204" pitchFamily="18" charset="0"/>
                            </a:rPr>
                            <m:t>2</m:t>
                          </m:r>
                        </m:e>
                      </m:rad>
                    </m:oMath>
                  </m:oMathPara>
                </a14:m>
                <a:endParaRPr lang="vi-VN" sz="2800">
                  <a:solidFill>
                    <a:srgbClr val="0000CC"/>
                  </a:solidFill>
                </a:endParaRPr>
              </a:p>
            </p:txBody>
          </p:sp>
        </mc:Choice>
        <mc:Fallback xmlns="">
          <p:sp>
            <p:nvSpPr>
              <p:cNvPr id="16" name="TextBox 15">
                <a:extLst>
                  <a:ext uri="{FF2B5EF4-FFF2-40B4-BE49-F238E27FC236}">
                    <a16:creationId xmlns:a16="http://schemas.microsoft.com/office/drawing/2014/main" id="{C08D0269-BD2B-4847-8E14-116F21F877ED}"/>
                  </a:ext>
                </a:extLst>
              </p:cNvPr>
              <p:cNvSpPr txBox="1">
                <a:spLocks noRot="1" noChangeAspect="1" noMove="1" noResize="1" noEditPoints="1" noAdjustHandles="1" noChangeArrowheads="1" noChangeShapeType="1" noTextEdit="1"/>
              </p:cNvSpPr>
              <p:nvPr/>
            </p:nvSpPr>
            <p:spPr>
              <a:xfrm>
                <a:off x="3676650" y="4762500"/>
                <a:ext cx="3848100" cy="533736"/>
              </a:xfrm>
              <a:prstGeom prst="rect">
                <a:avLst/>
              </a:prstGeom>
              <a:blipFill>
                <a:blip r:embed="rId3"/>
                <a:stretch>
                  <a:fillRect/>
                </a:stretch>
              </a:blipFill>
            </p:spPr>
            <p:txBody>
              <a:bodyPr/>
              <a:lstStyle/>
              <a:p>
                <a:r>
                  <a:rPr lang="vi-VN">
                    <a:noFill/>
                  </a:rPr>
                  <a:t> </a:t>
                </a:r>
              </a:p>
            </p:txBody>
          </p:sp>
        </mc:Fallback>
      </mc:AlternateContent>
    </p:spTree>
    <p:extLst>
      <p:ext uri="{BB962C8B-B14F-4D97-AF65-F5344CB8AC3E}">
        <p14:creationId xmlns:p14="http://schemas.microsoft.com/office/powerpoint/2010/main" val="14182727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6000"/>
            <a:lum/>
          </a:blip>
          <a:srcRect/>
          <a:stretch>
            <a:fillRect l="-9000" t="-17000" r="-9000" b="-15000"/>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ABEFF60-1315-4F1B-8210-E09C11B85F7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2367" b="97041" l="0" r="100000">
                        <a14:foregroundMark x1="15217" y1="65089" x2="62319" y2="15976"/>
                        <a14:foregroundMark x1="23188" y1="76923" x2="69565" y2="76331"/>
                        <a14:foregroundMark x1="82609" y1="21893" x2="82609" y2="71006"/>
                        <a14:foregroundMark x1="81884" y1="43787" x2="92754" y2="43195"/>
                        <a14:foregroundMark x1="86232" y1="47929" x2="94203" y2="43787"/>
                        <a14:foregroundMark x1="29710" y1="47929" x2="18841" y2="37278"/>
                        <a14:foregroundMark x1="46377" y1="32544" x2="34058" y2="24852"/>
                        <a14:foregroundMark x1="33333" y1="24852" x2="18116" y2="37278"/>
                        <a14:foregroundMark x1="33333" y1="33136" x2="40580" y2="33136"/>
                        <a14:foregroundMark x1="35507" y1="76331" x2="36232" y2="85207"/>
                        <a14:foregroundMark x1="36232" y1="85207" x2="60145" y2="84615"/>
                        <a14:foregroundMark x1="60145" y1="84615" x2="59420" y2="76923"/>
                        <a14:foregroundMark x1="47101" y1="81065" x2="60870" y2="81065"/>
                        <a14:backgroundMark x1="35507" y1="86982" x2="65942" y2="86391"/>
                      </a14:backgroundRemoval>
                    </a14:imgEffect>
                  </a14:imgLayer>
                </a14:imgProps>
              </a:ext>
            </a:extLst>
          </a:blip>
          <a:stretch>
            <a:fillRect/>
          </a:stretch>
        </p:blipFill>
        <p:spPr>
          <a:xfrm>
            <a:off x="9465539" y="32923"/>
            <a:ext cx="2726461" cy="3338927"/>
          </a:xfrm>
          <a:prstGeom prst="rect">
            <a:avLst/>
          </a:prstGeom>
        </p:spPr>
      </p:pic>
      <p:sp>
        <p:nvSpPr>
          <p:cNvPr id="7" name="TextBox 6">
            <a:extLst>
              <a:ext uri="{FF2B5EF4-FFF2-40B4-BE49-F238E27FC236}">
                <a16:creationId xmlns:a16="http://schemas.microsoft.com/office/drawing/2014/main" id="{CA67FC48-3531-4B7C-AE96-3A74721D0B7D}"/>
              </a:ext>
            </a:extLst>
          </p:cNvPr>
          <p:cNvSpPr txBox="1"/>
          <p:nvPr/>
        </p:nvSpPr>
        <p:spPr>
          <a:xfrm>
            <a:off x="457200" y="533400"/>
            <a:ext cx="9563100" cy="1815882"/>
          </a:xfrm>
          <a:prstGeom prst="rect">
            <a:avLst/>
          </a:prstGeom>
          <a:noFill/>
        </p:spPr>
        <p:txBody>
          <a:bodyPr wrap="square" rtlCol="0">
            <a:spAutoFit/>
          </a:bodyPr>
          <a:lstStyle/>
          <a:p>
            <a:pPr algn="just"/>
            <a:r>
              <a:rPr lang="en-US" sz="2800" b="1">
                <a:latin typeface="Times New Roman" panose="02020603050405020304" pitchFamily="18" charset="0"/>
                <a:cs typeface="Times New Roman" panose="02020603050405020304" pitchFamily="18" charset="0"/>
              </a:rPr>
              <a:t> </a:t>
            </a:r>
            <a:r>
              <a:rPr lang="en-US" sz="2800" b="1" u="sng">
                <a:latin typeface="Times New Roman" panose="02020603050405020304" pitchFamily="18" charset="0"/>
                <a:cs typeface="Times New Roman" panose="02020603050405020304" pitchFamily="18" charset="0"/>
              </a:rPr>
              <a:t>Bài 5:</a:t>
            </a:r>
            <a:r>
              <a:rPr lang="en-US" sz="2800" b="1">
                <a:latin typeface="Times New Roman" panose="02020603050405020304" pitchFamily="18" charset="0"/>
                <a:cs typeface="Times New Roman" panose="02020603050405020304" pitchFamily="18" charset="0"/>
              </a:rPr>
              <a:t> </a:t>
            </a:r>
            <a:r>
              <a:rPr lang="en-US" sz="2800">
                <a:latin typeface="Times New Roman" panose="02020603050405020304" pitchFamily="18" charset="0"/>
                <a:cs typeface="Times New Roman" panose="02020603050405020304" pitchFamily="18" charset="0"/>
              </a:rPr>
              <a:t>Hình 9 mô tả một thanh gỗ dài 3,5m dựa vào một bức tường thẳng đứng. Chân thanh gỗ cách mép t</a:t>
            </a:r>
            <a:r>
              <a:rPr lang="vi-VN" sz="2800">
                <a:latin typeface="Times New Roman" panose="02020603050405020304" pitchFamily="18" charset="0"/>
                <a:cs typeface="Times New Roman" panose="02020603050405020304" pitchFamily="18" charset="0"/>
              </a:rPr>
              <a:t>ường một khoảng là 2,1m. Khoảng cách từ điểm thanh gỗ chạm vào tường đến mặt đất là bao nhiêu mét?</a:t>
            </a:r>
          </a:p>
        </p:txBody>
      </p:sp>
      <p:sp>
        <p:nvSpPr>
          <p:cNvPr id="8" name="TextBox 7">
            <a:extLst>
              <a:ext uri="{FF2B5EF4-FFF2-40B4-BE49-F238E27FC236}">
                <a16:creationId xmlns:a16="http://schemas.microsoft.com/office/drawing/2014/main" id="{F822259C-FB89-44A6-8CE9-D4CC3A003502}"/>
              </a:ext>
            </a:extLst>
          </p:cNvPr>
          <p:cNvSpPr txBox="1"/>
          <p:nvPr/>
        </p:nvSpPr>
        <p:spPr>
          <a:xfrm>
            <a:off x="3295650" y="2019300"/>
            <a:ext cx="6019800" cy="584775"/>
          </a:xfrm>
          <a:prstGeom prst="rect">
            <a:avLst/>
          </a:prstGeom>
          <a:noFill/>
        </p:spPr>
        <p:txBody>
          <a:bodyPr wrap="square" rtlCol="0">
            <a:spAutoFit/>
          </a:bodyPr>
          <a:lstStyle/>
          <a:p>
            <a:pPr algn="ctr"/>
            <a:r>
              <a:rPr lang="vi-VN" sz="3200" b="1">
                <a:solidFill>
                  <a:srgbClr val="FF0000"/>
                </a:solidFill>
                <a:effectLst>
                  <a:outerShdw blurRad="38100" dist="38100" dir="2700000" algn="tl">
                    <a:srgbClr val="000000">
                      <a:alpha val="43137"/>
                    </a:srgbClr>
                  </a:outerShdw>
                </a:effectLst>
              </a:rPr>
              <a:t>Đáp án</a:t>
            </a:r>
          </a:p>
        </p:txBody>
      </p:sp>
      <p:sp>
        <p:nvSpPr>
          <p:cNvPr id="12" name="Rectangle 11">
            <a:extLst>
              <a:ext uri="{FF2B5EF4-FFF2-40B4-BE49-F238E27FC236}">
                <a16:creationId xmlns:a16="http://schemas.microsoft.com/office/drawing/2014/main" id="{0602F4E1-FBCE-492E-A7E1-427DCECEA71B}"/>
              </a:ext>
            </a:extLst>
          </p:cNvPr>
          <p:cNvSpPr/>
          <p:nvPr/>
        </p:nvSpPr>
        <p:spPr>
          <a:xfrm>
            <a:off x="376236" y="2629585"/>
            <a:ext cx="10082213" cy="954107"/>
          </a:xfrm>
          <a:prstGeom prst="rect">
            <a:avLst/>
          </a:prstGeom>
        </p:spPr>
        <p:txBody>
          <a:bodyPr wrap="square">
            <a:spAutoFit/>
          </a:bodyPr>
          <a:lstStyle/>
          <a:p>
            <a:r>
              <a:rPr lang="en-US" sz="2800">
                <a:solidFill>
                  <a:srgbClr val="0000CC"/>
                </a:solidFill>
                <a:latin typeface="Times New Roman" panose="02020603050405020304" pitchFamily="18" charset="0"/>
                <a:cs typeface="Times New Roman" panose="02020603050405020304" pitchFamily="18" charset="0"/>
              </a:rPr>
              <a:t>Do bức tường vuông góc với mặt đất nên thanh gỗ dựa vào tường tạo thành một tam giác vuông ABC được mô tả như hình vẽ dưới đây.</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F193A45F-210E-41FA-B550-18469D858117}"/>
              </a:ext>
            </a:extLst>
          </p:cNvPr>
          <p:cNvSpPr/>
          <p:nvPr/>
        </p:nvSpPr>
        <p:spPr>
          <a:xfrm>
            <a:off x="436687" y="3491984"/>
            <a:ext cx="8720079" cy="523220"/>
          </a:xfrm>
          <a:prstGeom prst="rect">
            <a:avLst/>
          </a:prstGeom>
        </p:spPr>
        <p:txBody>
          <a:bodyPr wrap="none">
            <a:spAutoFit/>
          </a:bodyPr>
          <a:lstStyle/>
          <a:p>
            <a:r>
              <a:rPr lang="en-US" sz="2800">
                <a:solidFill>
                  <a:srgbClr val="0000CC"/>
                </a:solidFill>
                <a:latin typeface="Times New Roman" panose="02020603050405020304" pitchFamily="18" charset="0"/>
                <a:ea typeface="Times New Roman" panose="02020603050405020304" pitchFamily="18" charset="0"/>
              </a:rPr>
              <a:t>Xét tam giác ABC vuông tại C, theo định lí Pythagore ta có</a:t>
            </a:r>
            <a:endParaRPr lang="vi-VN" sz="2800">
              <a:solidFill>
                <a:srgbClr val="0000CC"/>
              </a:solidFill>
            </a:endParaRPr>
          </a:p>
        </p:txBody>
      </p:sp>
      <p:grpSp>
        <p:nvGrpSpPr>
          <p:cNvPr id="14" name="Group 13">
            <a:extLst>
              <a:ext uri="{FF2B5EF4-FFF2-40B4-BE49-F238E27FC236}">
                <a16:creationId xmlns:a16="http://schemas.microsoft.com/office/drawing/2014/main" id="{250BCEA5-C682-4187-BA24-DE43B660E610}"/>
              </a:ext>
            </a:extLst>
          </p:cNvPr>
          <p:cNvGrpSpPr/>
          <p:nvPr/>
        </p:nvGrpSpPr>
        <p:grpSpPr>
          <a:xfrm flipH="1">
            <a:off x="9334498" y="3219450"/>
            <a:ext cx="2632529" cy="3390966"/>
            <a:chOff x="7949575" y="4057650"/>
            <a:chExt cx="3862669" cy="2631748"/>
          </a:xfrm>
        </p:grpSpPr>
        <p:sp>
          <p:nvSpPr>
            <p:cNvPr id="15" name="Right Triangle 14">
              <a:extLst>
                <a:ext uri="{FF2B5EF4-FFF2-40B4-BE49-F238E27FC236}">
                  <a16:creationId xmlns:a16="http://schemas.microsoft.com/office/drawing/2014/main" id="{BBD7E23F-3E23-4E3E-B83E-20A675F88074}"/>
                </a:ext>
              </a:extLst>
            </p:cNvPr>
            <p:cNvSpPr/>
            <p:nvPr/>
          </p:nvSpPr>
          <p:spPr>
            <a:xfrm>
              <a:off x="8496300" y="4438650"/>
              <a:ext cx="2724150" cy="1790700"/>
            </a:xfrm>
            <a:prstGeom prst="rtTriangl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6" name="TextBox 15">
              <a:extLst>
                <a:ext uri="{FF2B5EF4-FFF2-40B4-BE49-F238E27FC236}">
                  <a16:creationId xmlns:a16="http://schemas.microsoft.com/office/drawing/2014/main" id="{21D532A2-DADA-4332-BDD0-F39B7B620AAD}"/>
                </a:ext>
              </a:extLst>
            </p:cNvPr>
            <p:cNvSpPr txBox="1"/>
            <p:nvPr/>
          </p:nvSpPr>
          <p:spPr>
            <a:xfrm>
              <a:off x="10878795" y="5863461"/>
              <a:ext cx="933449"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A</a:t>
              </a:r>
              <a:endParaRPr lang="vi-VN" sz="2800">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21FCD72A-4D61-4E64-AD47-5AE0D7386468}"/>
                </a:ext>
              </a:extLst>
            </p:cNvPr>
            <p:cNvSpPr txBox="1"/>
            <p:nvPr/>
          </p:nvSpPr>
          <p:spPr>
            <a:xfrm>
              <a:off x="8077200" y="4057650"/>
              <a:ext cx="93345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B</a:t>
              </a:r>
              <a:endParaRPr lang="vi-VN" sz="2800">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C1D73D3C-5B6A-4B65-A065-8848162805E7}"/>
                </a:ext>
              </a:extLst>
            </p:cNvPr>
            <p:cNvSpPr txBox="1"/>
            <p:nvPr/>
          </p:nvSpPr>
          <p:spPr>
            <a:xfrm>
              <a:off x="8056532" y="6166178"/>
              <a:ext cx="9334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C</a:t>
              </a:r>
              <a:endParaRPr lang="vi-VN" sz="2800">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D440AAA2-59D5-4037-8455-A1B6D57879EA}"/>
                </a:ext>
              </a:extLst>
            </p:cNvPr>
            <p:cNvSpPr txBox="1"/>
            <p:nvPr/>
          </p:nvSpPr>
          <p:spPr>
            <a:xfrm>
              <a:off x="7949575" y="5222653"/>
              <a:ext cx="933451" cy="357829"/>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a:t>
              </a:r>
              <a:endParaRPr lang="vi-VN" sz="280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533FFD48-A76D-486C-BB4D-3C82CAF438F3}"/>
                </a:ext>
              </a:extLst>
            </p:cNvPr>
            <p:cNvSpPr txBox="1"/>
            <p:nvPr/>
          </p:nvSpPr>
          <p:spPr>
            <a:xfrm>
              <a:off x="8771220" y="6172200"/>
              <a:ext cx="1782481" cy="357829"/>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2,1m</a:t>
              </a:r>
              <a:endParaRPr lang="vi-VN" sz="2800">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D3C3EA4D-5972-472C-B2B6-BE441E3040A2}"/>
                </a:ext>
              </a:extLst>
            </p:cNvPr>
            <p:cNvSpPr txBox="1"/>
            <p:nvPr/>
          </p:nvSpPr>
          <p:spPr>
            <a:xfrm rot="3311414">
              <a:off x="9356477" y="4667091"/>
              <a:ext cx="847789" cy="701048"/>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3,5m</a:t>
              </a:r>
              <a:endParaRPr lang="vi-VN" sz="2800">
                <a:latin typeface="Times New Roman" panose="02020603050405020304" pitchFamily="18" charset="0"/>
                <a:cs typeface="Times New Roman" panose="02020603050405020304" pitchFamily="18" charset="0"/>
              </a:endParaRPr>
            </a:p>
          </p:txBody>
        </p:sp>
      </p:grpSp>
      <p:sp>
        <p:nvSpPr>
          <p:cNvPr id="22" name="TextBox 21">
            <a:extLst>
              <a:ext uri="{FF2B5EF4-FFF2-40B4-BE49-F238E27FC236}">
                <a16:creationId xmlns:a16="http://schemas.microsoft.com/office/drawing/2014/main" id="{049F8B65-4E87-4521-AA3E-9AD353A436FE}"/>
              </a:ext>
            </a:extLst>
          </p:cNvPr>
          <p:cNvSpPr txBox="1"/>
          <p:nvPr/>
        </p:nvSpPr>
        <p:spPr>
          <a:xfrm>
            <a:off x="3524250" y="3981450"/>
            <a:ext cx="6381750"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 AB</a:t>
            </a:r>
            <a:r>
              <a:rPr lang="en-US" sz="2800"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r>
              <a:rPr lang="en-US" sz="28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 = BC</a:t>
            </a:r>
            <a:r>
              <a:rPr lang="en-US" sz="2800"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r>
              <a:rPr lang="en-US" sz="28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 + AC</a:t>
            </a:r>
            <a:r>
              <a:rPr lang="en-US" sz="2800"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B0D27F3E-7407-4258-91B9-2B919E7CE018}"/>
              </a:ext>
            </a:extLst>
          </p:cNvPr>
          <p:cNvSpPr txBox="1"/>
          <p:nvPr/>
        </p:nvSpPr>
        <p:spPr>
          <a:xfrm>
            <a:off x="3124200" y="4457700"/>
            <a:ext cx="6381750"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 =&gt; 3,5</a:t>
            </a:r>
            <a:r>
              <a:rPr lang="en-US" sz="2800"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r>
              <a:rPr lang="en-US" sz="28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 = BC</a:t>
            </a:r>
            <a:r>
              <a:rPr lang="en-US" sz="2800"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r>
              <a:rPr lang="en-US" sz="28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 + 2,1</a:t>
            </a:r>
            <a:r>
              <a:rPr lang="en-US" sz="2800"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705732AD-3255-43C1-884A-32C0B6DC3A2D}"/>
              </a:ext>
            </a:extLst>
          </p:cNvPr>
          <p:cNvSpPr txBox="1"/>
          <p:nvPr/>
        </p:nvSpPr>
        <p:spPr>
          <a:xfrm>
            <a:off x="3048000" y="4914900"/>
            <a:ext cx="6381750"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 =&gt; BC</a:t>
            </a:r>
            <a:r>
              <a:rPr lang="en-US" sz="2800"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r>
              <a:rPr lang="en-US" sz="28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 = 7,84</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D788075E-7F5B-42A3-96D7-8239F5164EA1}"/>
              </a:ext>
            </a:extLst>
          </p:cNvPr>
          <p:cNvSpPr txBox="1"/>
          <p:nvPr/>
        </p:nvSpPr>
        <p:spPr>
          <a:xfrm>
            <a:off x="3028950" y="5321750"/>
            <a:ext cx="6381750"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 =&gt; BC = 2,8(m) </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27" name="Rectangle 26">
            <a:extLst>
              <a:ext uri="{FF2B5EF4-FFF2-40B4-BE49-F238E27FC236}">
                <a16:creationId xmlns:a16="http://schemas.microsoft.com/office/drawing/2014/main" id="{F8626C7C-AAF8-413E-8B9B-4CD1E5DB9519}"/>
              </a:ext>
            </a:extLst>
          </p:cNvPr>
          <p:cNvSpPr/>
          <p:nvPr/>
        </p:nvSpPr>
        <p:spPr>
          <a:xfrm>
            <a:off x="1866900" y="5808643"/>
            <a:ext cx="7696200" cy="954107"/>
          </a:xfrm>
          <a:prstGeom prst="rect">
            <a:avLst/>
          </a:prstGeom>
        </p:spPr>
        <p:txBody>
          <a:bodyPr wrap="square">
            <a:spAutoFit/>
          </a:bodyPr>
          <a:lstStyle/>
          <a:p>
            <a:r>
              <a:rPr lang="en-US" sz="2800">
                <a:solidFill>
                  <a:srgbClr val="0000CC"/>
                </a:solidFill>
                <a:latin typeface="Times New Roman" panose="02020603050405020304" pitchFamily="18" charset="0"/>
                <a:ea typeface="Times New Roman" panose="02020603050405020304" pitchFamily="18" charset="0"/>
              </a:rPr>
              <a:t>Vậy khoảng cách từ điểm thanh gỗ chạm vào tường đến mặt đất là 2,8 mét</a:t>
            </a:r>
            <a:endParaRPr lang="vi-VN" sz="2800">
              <a:solidFill>
                <a:srgbClr val="0000CC"/>
              </a:solidFill>
            </a:endParaRPr>
          </a:p>
        </p:txBody>
      </p:sp>
    </p:spTree>
    <p:extLst>
      <p:ext uri="{BB962C8B-B14F-4D97-AF65-F5344CB8AC3E}">
        <p14:creationId xmlns:p14="http://schemas.microsoft.com/office/powerpoint/2010/main" val="20921260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6000"/>
            <a:lum/>
          </a:blip>
          <a:srcRect/>
          <a:stretch>
            <a:fillRect l="-9000" t="-17000" r="-9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822259C-FB89-44A6-8CE9-D4CC3A003502}"/>
              </a:ext>
            </a:extLst>
          </p:cNvPr>
          <p:cNvSpPr txBox="1"/>
          <p:nvPr/>
        </p:nvSpPr>
        <p:spPr>
          <a:xfrm>
            <a:off x="2914650" y="2609850"/>
            <a:ext cx="6019800" cy="584775"/>
          </a:xfrm>
          <a:prstGeom prst="rect">
            <a:avLst/>
          </a:prstGeom>
          <a:noFill/>
        </p:spPr>
        <p:txBody>
          <a:bodyPr wrap="square" rtlCol="0">
            <a:spAutoFit/>
          </a:bodyPr>
          <a:lstStyle/>
          <a:p>
            <a:pPr algn="ctr"/>
            <a:r>
              <a:rPr lang="vi-VN" sz="3200" b="1">
                <a:solidFill>
                  <a:srgbClr val="FF0000"/>
                </a:solidFill>
                <a:effectLst>
                  <a:outerShdw blurRad="38100" dist="38100" dir="2700000" algn="tl">
                    <a:srgbClr val="000000">
                      <a:alpha val="43137"/>
                    </a:srgbClr>
                  </a:outerShdw>
                </a:effectLst>
              </a:rPr>
              <a:t>Đáp án</a:t>
            </a:r>
          </a:p>
        </p:txBody>
      </p:sp>
      <p:sp>
        <p:nvSpPr>
          <p:cNvPr id="5" name="Rectangle 4">
            <a:extLst>
              <a:ext uri="{FF2B5EF4-FFF2-40B4-BE49-F238E27FC236}">
                <a16:creationId xmlns:a16="http://schemas.microsoft.com/office/drawing/2014/main" id="{F193A45F-210E-41FA-B550-18469D858117}"/>
              </a:ext>
            </a:extLst>
          </p:cNvPr>
          <p:cNvSpPr/>
          <p:nvPr/>
        </p:nvSpPr>
        <p:spPr>
          <a:xfrm>
            <a:off x="303337" y="3097950"/>
            <a:ext cx="8726363" cy="954107"/>
          </a:xfrm>
          <a:prstGeom prst="rect">
            <a:avLst/>
          </a:prstGeom>
        </p:spPr>
        <p:txBody>
          <a:bodyPr wrap="square">
            <a:spAutoFit/>
          </a:bodyPr>
          <a:lstStyle/>
          <a:p>
            <a:r>
              <a:rPr lang="en-US" sz="2800">
                <a:solidFill>
                  <a:srgbClr val="0000CC"/>
                </a:solidFill>
                <a:latin typeface="Times New Roman" panose="02020603050405020304" pitchFamily="18" charset="0"/>
                <a:cs typeface="Times New Roman" panose="02020603050405020304" pitchFamily="18" charset="0"/>
              </a:rPr>
              <a:t>Mặt cắt đứng của sân khấu ngoài trời có mái che ở Hình 10 được mô tả như hình vẽ dưới đây</a:t>
            </a:r>
            <a:endParaRPr lang="vi-VN" sz="2800">
              <a:solidFill>
                <a:srgbClr val="0000CC"/>
              </a:solidFill>
              <a:latin typeface="Times New Roman" panose="02020603050405020304" pitchFamily="18" charset="0"/>
              <a:cs typeface="Times New Roman" panose="02020603050405020304" pitchFamily="18" charset="0"/>
            </a:endParaRPr>
          </a:p>
        </p:txBody>
      </p:sp>
      <p:pic>
        <p:nvPicPr>
          <p:cNvPr id="24" name="Picture 23">
            <a:extLst>
              <a:ext uri="{FF2B5EF4-FFF2-40B4-BE49-F238E27FC236}">
                <a16:creationId xmlns:a16="http://schemas.microsoft.com/office/drawing/2014/main" id="{5BDFE21D-0133-43DC-A3B5-2978304C5E9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602" b="89157" l="0" r="99296">
                        <a14:foregroundMark x1="14789" y1="13855" x2="14789" y2="74699"/>
                        <a14:foregroundMark x1="26056" y1="9036" x2="75352" y2="17470"/>
                        <a14:foregroundMark x1="85211" y1="22289" x2="85211" y2="74699"/>
                        <a14:foregroundMark x1="26056" y1="78313" x2="75352" y2="78916"/>
                        <a14:foregroundMark x1="38732" y1="75904" x2="73944" y2="75904"/>
                        <a14:foregroundMark x1="40845" y1="80723" x2="42958" y2="89157"/>
                        <a14:foregroundMark x1="43662" y1="87349" x2="56338" y2="88554"/>
                        <a14:foregroundMark x1="85915" y1="37952" x2="96479" y2="38554"/>
                        <a14:foregroundMark x1="85211" y1="51205" x2="95070" y2="51205"/>
                        <a14:foregroundMark x1="15493" y1="37952" x2="0" y2="38554"/>
                        <a14:foregroundMark x1="13380" y1="50602" x2="704" y2="51205"/>
                      </a14:backgroundRemoval>
                    </a14:imgEffect>
                  </a14:imgLayer>
                </a14:imgProps>
              </a:ext>
            </a:extLst>
          </a:blip>
          <a:stretch>
            <a:fillRect/>
          </a:stretch>
        </p:blipFill>
        <p:spPr>
          <a:xfrm>
            <a:off x="9535558" y="400051"/>
            <a:ext cx="2542141" cy="2971800"/>
          </a:xfrm>
          <a:prstGeom prst="rect">
            <a:avLst/>
          </a:prstGeom>
        </p:spPr>
      </p:pic>
      <p:sp>
        <p:nvSpPr>
          <p:cNvPr id="28" name="TextBox 27">
            <a:extLst>
              <a:ext uri="{FF2B5EF4-FFF2-40B4-BE49-F238E27FC236}">
                <a16:creationId xmlns:a16="http://schemas.microsoft.com/office/drawing/2014/main" id="{6D4F85AA-8672-43A4-8285-48BCA8F9A445}"/>
              </a:ext>
            </a:extLst>
          </p:cNvPr>
          <p:cNvSpPr txBox="1"/>
          <p:nvPr/>
        </p:nvSpPr>
        <p:spPr>
          <a:xfrm>
            <a:off x="342900" y="523875"/>
            <a:ext cx="9182100" cy="2246769"/>
          </a:xfrm>
          <a:prstGeom prst="rect">
            <a:avLst/>
          </a:prstGeom>
          <a:noFill/>
        </p:spPr>
        <p:txBody>
          <a:bodyPr wrap="square" rtlCol="0">
            <a:spAutoFit/>
          </a:bodyPr>
          <a:lstStyle/>
          <a:p>
            <a:pPr algn="just"/>
            <a:r>
              <a:rPr lang="en-US" sz="2800" b="1">
                <a:latin typeface="Times New Roman" panose="02020603050405020304" pitchFamily="18" charset="0"/>
                <a:cs typeface="Times New Roman" panose="02020603050405020304" pitchFamily="18" charset="0"/>
              </a:rPr>
              <a:t> </a:t>
            </a:r>
            <a:r>
              <a:rPr lang="en-US" sz="2800" b="1" u="sng">
                <a:latin typeface="Times New Roman" panose="02020603050405020304" pitchFamily="18" charset="0"/>
                <a:cs typeface="Times New Roman" panose="02020603050405020304" pitchFamily="18" charset="0"/>
              </a:rPr>
              <a:t>Bài 6:</a:t>
            </a:r>
            <a:r>
              <a:rPr lang="en-US" sz="2800" b="1">
                <a:latin typeface="Times New Roman" panose="02020603050405020304" pitchFamily="18" charset="0"/>
                <a:cs typeface="Times New Roman" panose="02020603050405020304" pitchFamily="18" charset="0"/>
              </a:rPr>
              <a:t> </a:t>
            </a:r>
            <a:r>
              <a:rPr lang="en-US" sz="2800">
                <a:latin typeface="Times New Roman" panose="02020603050405020304" pitchFamily="18" charset="0"/>
                <a:cs typeface="Times New Roman" panose="02020603050405020304" pitchFamily="18" charset="0"/>
              </a:rPr>
              <a:t>Hình 10 mô tả m</a:t>
            </a:r>
            <a:r>
              <a:rPr lang="vi-VN" sz="2800">
                <a:latin typeface="Times New Roman" panose="02020603050405020304" pitchFamily="18" charset="0"/>
                <a:cs typeface="Times New Roman" panose="02020603050405020304" pitchFamily="18" charset="0"/>
              </a:rPr>
              <a:t>ặt cắt đứng của một sân khấu ngoài trời có mái che.Chiều cao của khung phía trước khoảng 7m, chiều cao phía sau là 6m, hai khung cách nhau một khoảng là 5m. Chiều dài của mái che sân khấu đó là bao nhiêu mét (làm tròn kết quả đến hàng phần trăm)?</a:t>
            </a:r>
          </a:p>
        </p:txBody>
      </p:sp>
      <p:sp>
        <p:nvSpPr>
          <p:cNvPr id="35" name="TextBox 34">
            <a:extLst>
              <a:ext uri="{FF2B5EF4-FFF2-40B4-BE49-F238E27FC236}">
                <a16:creationId xmlns:a16="http://schemas.microsoft.com/office/drawing/2014/main" id="{B2B95874-B574-482A-B757-BDA274CD02D1}"/>
              </a:ext>
            </a:extLst>
          </p:cNvPr>
          <p:cNvSpPr txBox="1"/>
          <p:nvPr/>
        </p:nvSpPr>
        <p:spPr>
          <a:xfrm>
            <a:off x="11506200" y="3524250"/>
            <a:ext cx="1085850"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C</a:t>
            </a:r>
            <a:endParaRPr lang="vi-VN" sz="2800" b="1">
              <a:latin typeface="Times New Roman" panose="02020603050405020304" pitchFamily="18" charset="0"/>
              <a:cs typeface="Times New Roman" panose="02020603050405020304" pitchFamily="18" charset="0"/>
            </a:endParaRPr>
          </a:p>
        </p:txBody>
      </p:sp>
      <p:grpSp>
        <p:nvGrpSpPr>
          <p:cNvPr id="39" name="Group 38">
            <a:extLst>
              <a:ext uri="{FF2B5EF4-FFF2-40B4-BE49-F238E27FC236}">
                <a16:creationId xmlns:a16="http://schemas.microsoft.com/office/drawing/2014/main" id="{0569731A-2F9E-4713-8BE9-242C68FF2FF6}"/>
              </a:ext>
            </a:extLst>
          </p:cNvPr>
          <p:cNvGrpSpPr/>
          <p:nvPr/>
        </p:nvGrpSpPr>
        <p:grpSpPr>
          <a:xfrm>
            <a:off x="9596765" y="3028950"/>
            <a:ext cx="2852410" cy="2904470"/>
            <a:chOff x="9596765" y="3028950"/>
            <a:chExt cx="2852410" cy="2904470"/>
          </a:xfrm>
        </p:grpSpPr>
        <p:sp>
          <p:nvSpPr>
            <p:cNvPr id="4" name="TextBox 3">
              <a:extLst>
                <a:ext uri="{FF2B5EF4-FFF2-40B4-BE49-F238E27FC236}">
                  <a16:creationId xmlns:a16="http://schemas.microsoft.com/office/drawing/2014/main" id="{ED1430BB-CC8C-42F2-800E-E97E143A9FAD}"/>
                </a:ext>
              </a:extLst>
            </p:cNvPr>
            <p:cNvSpPr txBox="1"/>
            <p:nvPr/>
          </p:nvSpPr>
          <p:spPr>
            <a:xfrm>
              <a:off x="10287000" y="4991100"/>
              <a:ext cx="1085850"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5m</a:t>
              </a:r>
              <a:endParaRPr lang="vi-VN" sz="2800" b="1">
                <a:latin typeface="Times New Roman" panose="02020603050405020304" pitchFamily="18" charset="0"/>
                <a:cs typeface="Times New Roman" panose="02020603050405020304" pitchFamily="18" charset="0"/>
              </a:endParaRPr>
            </a:p>
          </p:txBody>
        </p:sp>
        <p:sp>
          <p:nvSpPr>
            <p:cNvPr id="29" name="TextBox 28">
              <a:extLst>
                <a:ext uri="{FF2B5EF4-FFF2-40B4-BE49-F238E27FC236}">
                  <a16:creationId xmlns:a16="http://schemas.microsoft.com/office/drawing/2014/main" id="{81979E53-702C-4F57-878F-7ACB7EF2E905}"/>
                </a:ext>
              </a:extLst>
            </p:cNvPr>
            <p:cNvSpPr txBox="1"/>
            <p:nvPr/>
          </p:nvSpPr>
          <p:spPr>
            <a:xfrm>
              <a:off x="10744200" y="3314700"/>
              <a:ext cx="1085850"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a:t>
              </a:r>
              <a:endParaRPr lang="vi-VN" sz="2800" b="1">
                <a:latin typeface="Times New Roman" panose="02020603050405020304" pitchFamily="18" charset="0"/>
                <a:cs typeface="Times New Roman" panose="02020603050405020304" pitchFamily="18" charset="0"/>
              </a:endParaRPr>
            </a:p>
          </p:txBody>
        </p:sp>
        <p:sp>
          <p:nvSpPr>
            <p:cNvPr id="30" name="TextBox 29">
              <a:extLst>
                <a:ext uri="{FF2B5EF4-FFF2-40B4-BE49-F238E27FC236}">
                  <a16:creationId xmlns:a16="http://schemas.microsoft.com/office/drawing/2014/main" id="{DCB29157-FBB6-408C-9FD9-A8990C39FD74}"/>
                </a:ext>
              </a:extLst>
            </p:cNvPr>
            <p:cNvSpPr txBox="1"/>
            <p:nvPr/>
          </p:nvSpPr>
          <p:spPr>
            <a:xfrm rot="16200000">
              <a:off x="9315450" y="4000500"/>
              <a:ext cx="1085850"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7m</a:t>
              </a:r>
              <a:endParaRPr lang="vi-VN" sz="2800" b="1">
                <a:latin typeface="Times New Roman" panose="02020603050405020304" pitchFamily="18" charset="0"/>
                <a:cs typeface="Times New Roman" panose="02020603050405020304" pitchFamily="18" charset="0"/>
              </a:endParaRPr>
            </a:p>
          </p:txBody>
        </p:sp>
        <p:sp>
          <p:nvSpPr>
            <p:cNvPr id="31" name="TextBox 30">
              <a:extLst>
                <a:ext uri="{FF2B5EF4-FFF2-40B4-BE49-F238E27FC236}">
                  <a16:creationId xmlns:a16="http://schemas.microsoft.com/office/drawing/2014/main" id="{CC98CDB1-F92C-4821-B529-88D1A2241AB4}"/>
                </a:ext>
              </a:extLst>
            </p:cNvPr>
            <p:cNvSpPr txBox="1"/>
            <p:nvPr/>
          </p:nvSpPr>
          <p:spPr>
            <a:xfrm rot="16200000">
              <a:off x="10896600" y="4210050"/>
              <a:ext cx="1085850"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6 m</a:t>
              </a:r>
              <a:endParaRPr lang="vi-VN" sz="2800" b="1">
                <a:latin typeface="Times New Roman" panose="02020603050405020304" pitchFamily="18" charset="0"/>
                <a:cs typeface="Times New Roman" panose="02020603050405020304" pitchFamily="18" charset="0"/>
              </a:endParaRPr>
            </a:p>
          </p:txBody>
        </p:sp>
        <p:sp>
          <p:nvSpPr>
            <p:cNvPr id="33" name="TextBox 32">
              <a:extLst>
                <a:ext uri="{FF2B5EF4-FFF2-40B4-BE49-F238E27FC236}">
                  <a16:creationId xmlns:a16="http://schemas.microsoft.com/office/drawing/2014/main" id="{1E99DB46-EFF1-48E9-853D-E667EDA0D92E}"/>
                </a:ext>
              </a:extLst>
            </p:cNvPr>
            <p:cNvSpPr txBox="1"/>
            <p:nvPr/>
          </p:nvSpPr>
          <p:spPr>
            <a:xfrm>
              <a:off x="9810750" y="5410200"/>
              <a:ext cx="1085850"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H</a:t>
              </a:r>
              <a:endParaRPr lang="vi-VN" sz="2800" b="1">
                <a:latin typeface="Times New Roman" panose="02020603050405020304" pitchFamily="18" charset="0"/>
                <a:cs typeface="Times New Roman" panose="02020603050405020304" pitchFamily="18" charset="0"/>
              </a:endParaRPr>
            </a:p>
          </p:txBody>
        </p:sp>
        <p:sp>
          <p:nvSpPr>
            <p:cNvPr id="34" name="TextBox 33">
              <a:extLst>
                <a:ext uri="{FF2B5EF4-FFF2-40B4-BE49-F238E27FC236}">
                  <a16:creationId xmlns:a16="http://schemas.microsoft.com/office/drawing/2014/main" id="{0AB73123-130D-4E8B-BD44-889E6A801597}"/>
                </a:ext>
              </a:extLst>
            </p:cNvPr>
            <p:cNvSpPr txBox="1"/>
            <p:nvPr/>
          </p:nvSpPr>
          <p:spPr>
            <a:xfrm>
              <a:off x="9886950" y="3028950"/>
              <a:ext cx="1085850"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B</a:t>
              </a:r>
              <a:endParaRPr lang="vi-VN" sz="2800" b="1">
                <a:latin typeface="Times New Roman" panose="02020603050405020304" pitchFamily="18" charset="0"/>
                <a:cs typeface="Times New Roman" panose="02020603050405020304" pitchFamily="18" charset="0"/>
              </a:endParaRPr>
            </a:p>
          </p:txBody>
        </p:sp>
        <p:sp>
          <p:nvSpPr>
            <p:cNvPr id="36" name="TextBox 35">
              <a:extLst>
                <a:ext uri="{FF2B5EF4-FFF2-40B4-BE49-F238E27FC236}">
                  <a16:creationId xmlns:a16="http://schemas.microsoft.com/office/drawing/2014/main" id="{4FAAC352-E3B3-412A-AC52-3381A5003C89}"/>
                </a:ext>
              </a:extLst>
            </p:cNvPr>
            <p:cNvSpPr txBox="1"/>
            <p:nvPr/>
          </p:nvSpPr>
          <p:spPr>
            <a:xfrm>
              <a:off x="11363325" y="5410200"/>
              <a:ext cx="1085850"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K</a:t>
              </a:r>
              <a:endParaRPr lang="vi-VN" sz="2800" b="1">
                <a:latin typeface="Times New Roman" panose="02020603050405020304" pitchFamily="18" charset="0"/>
                <a:cs typeface="Times New Roman" panose="02020603050405020304" pitchFamily="18" charset="0"/>
              </a:endParaRPr>
            </a:p>
          </p:txBody>
        </p:sp>
        <p:sp>
          <p:nvSpPr>
            <p:cNvPr id="37" name="TextBox 36">
              <a:extLst>
                <a:ext uri="{FF2B5EF4-FFF2-40B4-BE49-F238E27FC236}">
                  <a16:creationId xmlns:a16="http://schemas.microsoft.com/office/drawing/2014/main" id="{B24F38A5-45AF-4C31-9CCE-3D3F10D2E3DD}"/>
                </a:ext>
              </a:extLst>
            </p:cNvPr>
            <p:cNvSpPr txBox="1"/>
            <p:nvPr/>
          </p:nvSpPr>
          <p:spPr>
            <a:xfrm>
              <a:off x="9601200" y="3409950"/>
              <a:ext cx="1085850"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A</a:t>
              </a:r>
              <a:endParaRPr lang="vi-VN" sz="2800" b="1">
                <a:latin typeface="Times New Roman" panose="02020603050405020304" pitchFamily="18" charset="0"/>
                <a:cs typeface="Times New Roman" panose="02020603050405020304" pitchFamily="18" charset="0"/>
              </a:endParaRPr>
            </a:p>
          </p:txBody>
        </p:sp>
        <p:grpSp>
          <p:nvGrpSpPr>
            <p:cNvPr id="13" name="Group 12">
              <a:extLst>
                <a:ext uri="{FF2B5EF4-FFF2-40B4-BE49-F238E27FC236}">
                  <a16:creationId xmlns:a16="http://schemas.microsoft.com/office/drawing/2014/main" id="{D9535AF4-2121-4EC1-89DA-F1F5DF1B4182}"/>
                </a:ext>
              </a:extLst>
            </p:cNvPr>
            <p:cNvGrpSpPr/>
            <p:nvPr/>
          </p:nvGrpSpPr>
          <p:grpSpPr>
            <a:xfrm>
              <a:off x="10058400" y="3543300"/>
              <a:ext cx="1581150" cy="1924050"/>
              <a:chOff x="10058400" y="3543300"/>
              <a:chExt cx="1581150" cy="1924050"/>
            </a:xfrm>
          </p:grpSpPr>
          <p:sp>
            <p:nvSpPr>
              <p:cNvPr id="3" name="Flowchart: Manual Input 2">
                <a:extLst>
                  <a:ext uri="{FF2B5EF4-FFF2-40B4-BE49-F238E27FC236}">
                    <a16:creationId xmlns:a16="http://schemas.microsoft.com/office/drawing/2014/main" id="{E7443CAF-4969-47E5-ACFD-BA8D5107AD21}"/>
                  </a:ext>
                </a:extLst>
              </p:cNvPr>
              <p:cNvSpPr/>
              <p:nvPr/>
            </p:nvSpPr>
            <p:spPr>
              <a:xfrm flipH="1">
                <a:off x="10077450" y="3543300"/>
                <a:ext cx="1562100" cy="1924050"/>
              </a:xfrm>
              <a:prstGeom prst="flowChartManualInpu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10" name="Straight Connector 9">
                <a:extLst>
                  <a:ext uri="{FF2B5EF4-FFF2-40B4-BE49-F238E27FC236}">
                    <a16:creationId xmlns:a16="http://schemas.microsoft.com/office/drawing/2014/main" id="{EF14DB5B-FCB8-4537-A547-205D1B60F217}"/>
                  </a:ext>
                </a:extLst>
              </p:cNvPr>
              <p:cNvCxnSpPr/>
              <p:nvPr/>
            </p:nvCxnSpPr>
            <p:spPr>
              <a:xfrm>
                <a:off x="10058400" y="3943350"/>
                <a:ext cx="158115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C47CAE81-8D94-48C0-A526-F2229E345713}"/>
                  </a:ext>
                </a:extLst>
              </p:cNvPr>
              <p:cNvSpPr/>
              <p:nvPr/>
            </p:nvSpPr>
            <p:spPr>
              <a:xfrm>
                <a:off x="10077450" y="3953797"/>
                <a:ext cx="187427" cy="1831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8" name="Rectangle 37">
                <a:extLst>
                  <a:ext uri="{FF2B5EF4-FFF2-40B4-BE49-F238E27FC236}">
                    <a16:creationId xmlns:a16="http://schemas.microsoft.com/office/drawing/2014/main" id="{65DBC449-D9D4-4C69-B6DA-AB8458061CC1}"/>
                  </a:ext>
                </a:extLst>
              </p:cNvPr>
              <p:cNvSpPr/>
              <p:nvPr/>
            </p:nvSpPr>
            <p:spPr>
              <a:xfrm>
                <a:off x="11437374" y="3946423"/>
                <a:ext cx="194188" cy="175751"/>
              </a:xfrm>
              <a:prstGeom prst="rect">
                <a:avLst/>
              </a:prstGeom>
              <a:solidFill>
                <a:srgbClr val="F49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sp>
        <p:nvSpPr>
          <p:cNvPr id="41" name="Rectangle 40">
            <a:extLst>
              <a:ext uri="{FF2B5EF4-FFF2-40B4-BE49-F238E27FC236}">
                <a16:creationId xmlns:a16="http://schemas.microsoft.com/office/drawing/2014/main" id="{81C1C93C-2E6E-4288-A419-D33175491C80}"/>
              </a:ext>
            </a:extLst>
          </p:cNvPr>
          <p:cNvSpPr/>
          <p:nvPr/>
        </p:nvSpPr>
        <p:spPr>
          <a:xfrm>
            <a:off x="-641502" y="4149734"/>
            <a:ext cx="8662371" cy="349583"/>
          </a:xfrm>
          <a:prstGeom prst="rect">
            <a:avLst/>
          </a:prstGeom>
        </p:spPr>
        <p:txBody>
          <a:bodyPr wrap="none">
            <a:spAutoFit/>
          </a:bodyPr>
          <a:lstStyle/>
          <a:p>
            <a:pPr marL="914400" algn="just">
              <a:lnSpc>
                <a:spcPts val="1800"/>
              </a:lnSpc>
              <a:spcAft>
                <a:spcPts val="0"/>
              </a:spcAft>
            </a:pPr>
            <a:r>
              <a:rPr lang="en-US" sz="2800">
                <a:solidFill>
                  <a:srgbClr val="0000CC"/>
                </a:solidFill>
                <a:latin typeface="Times New Roman" panose="02020603050405020304" pitchFamily="18" charset="0"/>
                <a:ea typeface="Times New Roman" panose="02020603050405020304" pitchFamily="18" charset="0"/>
              </a:rPr>
              <a:t>Ta có:    AB = BH – AH = BH – CK = 7 – 6 = 1 (m).</a:t>
            </a:r>
            <a:endParaRPr lang="vi-VN" sz="2800">
              <a:solidFill>
                <a:srgbClr val="0000CC"/>
              </a:solidFill>
              <a:latin typeface="Times New Roman" panose="02020603050405020304" pitchFamily="18" charset="0"/>
              <a:ea typeface="Times New Roman" panose="02020603050405020304" pitchFamily="18" charset="0"/>
            </a:endParaRPr>
          </a:p>
        </p:txBody>
      </p:sp>
      <p:sp>
        <p:nvSpPr>
          <p:cNvPr id="43" name="Rectangle 42">
            <a:extLst>
              <a:ext uri="{FF2B5EF4-FFF2-40B4-BE49-F238E27FC236}">
                <a16:creationId xmlns:a16="http://schemas.microsoft.com/office/drawing/2014/main" id="{5A447553-3D8D-4F4A-944B-DD2F428F9B3C}"/>
              </a:ext>
            </a:extLst>
          </p:cNvPr>
          <p:cNvSpPr/>
          <p:nvPr/>
        </p:nvSpPr>
        <p:spPr>
          <a:xfrm>
            <a:off x="320351" y="4495619"/>
            <a:ext cx="8721105" cy="523220"/>
          </a:xfrm>
          <a:prstGeom prst="rect">
            <a:avLst/>
          </a:prstGeom>
          <a:solidFill>
            <a:schemeClr val="bg1"/>
          </a:solidFill>
        </p:spPr>
        <p:txBody>
          <a:bodyPr wrap="none">
            <a:spAutoFit/>
          </a:bodyPr>
          <a:lstStyle/>
          <a:p>
            <a:r>
              <a:rPr lang="en-US" sz="2800">
                <a:solidFill>
                  <a:srgbClr val="0000CC"/>
                </a:solidFill>
                <a:latin typeface="Times New Roman" panose="02020603050405020304" pitchFamily="18" charset="0"/>
                <a:ea typeface="Times New Roman" panose="02020603050405020304" pitchFamily="18" charset="0"/>
              </a:rPr>
              <a:t>Xét tam giác ABC vuông tại A, theo định lí Pythagore ta có</a:t>
            </a:r>
            <a:endParaRPr lang="vi-VN" sz="2800">
              <a:solidFill>
                <a:srgbClr val="0000CC"/>
              </a:solidFill>
            </a:endParaRPr>
          </a:p>
        </p:txBody>
      </p:sp>
      <p:sp>
        <p:nvSpPr>
          <p:cNvPr id="45" name="Rectangle 44">
            <a:extLst>
              <a:ext uri="{FF2B5EF4-FFF2-40B4-BE49-F238E27FC236}">
                <a16:creationId xmlns:a16="http://schemas.microsoft.com/office/drawing/2014/main" id="{A72F2EF0-8254-4EEB-A5B1-51FC42325E5F}"/>
              </a:ext>
            </a:extLst>
          </p:cNvPr>
          <p:cNvSpPr/>
          <p:nvPr/>
        </p:nvSpPr>
        <p:spPr>
          <a:xfrm>
            <a:off x="333359" y="4992924"/>
            <a:ext cx="6148286" cy="523220"/>
          </a:xfrm>
          <a:prstGeom prst="rect">
            <a:avLst/>
          </a:prstGeom>
          <a:solidFill>
            <a:schemeClr val="bg1"/>
          </a:solidFill>
        </p:spPr>
        <p:txBody>
          <a:bodyPr wrap="none">
            <a:spAutoFit/>
          </a:bodyPr>
          <a:lstStyle/>
          <a:p>
            <a:r>
              <a:rPr lang="en-US" sz="2800">
                <a:solidFill>
                  <a:srgbClr val="0000CC"/>
                </a:solidFill>
                <a:latin typeface="Times New Roman" panose="02020603050405020304" pitchFamily="18" charset="0"/>
                <a:ea typeface="Times New Roman" panose="02020603050405020304" pitchFamily="18" charset="0"/>
              </a:rPr>
              <a:t>BC</a:t>
            </a:r>
            <a:r>
              <a:rPr lang="en-US" sz="2800" baseline="30000">
                <a:solidFill>
                  <a:srgbClr val="0000CC"/>
                </a:solidFill>
                <a:latin typeface="Times New Roman" panose="02020603050405020304" pitchFamily="18" charset="0"/>
                <a:ea typeface="Times New Roman" panose="02020603050405020304" pitchFamily="18" charset="0"/>
              </a:rPr>
              <a:t>2</a:t>
            </a:r>
            <a:r>
              <a:rPr lang="en-US" sz="2800">
                <a:solidFill>
                  <a:srgbClr val="0000CC"/>
                </a:solidFill>
                <a:latin typeface="Times New Roman" panose="02020603050405020304" pitchFamily="18" charset="0"/>
                <a:ea typeface="Times New Roman" panose="02020603050405020304" pitchFamily="18" charset="0"/>
              </a:rPr>
              <a:t> = AB</a:t>
            </a:r>
            <a:r>
              <a:rPr lang="en-US" sz="2800" baseline="30000">
                <a:solidFill>
                  <a:srgbClr val="0000CC"/>
                </a:solidFill>
                <a:latin typeface="Times New Roman" panose="02020603050405020304" pitchFamily="18" charset="0"/>
                <a:ea typeface="Times New Roman" panose="02020603050405020304" pitchFamily="18" charset="0"/>
              </a:rPr>
              <a:t>2</a:t>
            </a:r>
            <a:r>
              <a:rPr lang="en-US" sz="2800">
                <a:solidFill>
                  <a:srgbClr val="0000CC"/>
                </a:solidFill>
                <a:latin typeface="Times New Roman" panose="02020603050405020304" pitchFamily="18" charset="0"/>
                <a:ea typeface="Times New Roman" panose="02020603050405020304" pitchFamily="18" charset="0"/>
              </a:rPr>
              <a:t> + AC</a:t>
            </a:r>
            <a:r>
              <a:rPr lang="en-US" sz="2800" baseline="30000">
                <a:solidFill>
                  <a:srgbClr val="0000CC"/>
                </a:solidFill>
                <a:latin typeface="Times New Roman" panose="02020603050405020304" pitchFamily="18" charset="0"/>
                <a:ea typeface="Times New Roman" panose="02020603050405020304" pitchFamily="18" charset="0"/>
              </a:rPr>
              <a:t>2</a:t>
            </a:r>
            <a:r>
              <a:rPr lang="en-US" sz="2800">
                <a:solidFill>
                  <a:srgbClr val="0000CC"/>
                </a:solidFill>
                <a:latin typeface="Times New Roman" panose="02020603050405020304" pitchFamily="18" charset="0"/>
                <a:ea typeface="Times New Roman" panose="02020603050405020304" pitchFamily="18" charset="0"/>
              </a:rPr>
              <a:t> = 1</a:t>
            </a:r>
            <a:r>
              <a:rPr lang="en-US" sz="2800" baseline="30000">
                <a:solidFill>
                  <a:srgbClr val="0000CC"/>
                </a:solidFill>
                <a:latin typeface="Times New Roman" panose="02020603050405020304" pitchFamily="18" charset="0"/>
                <a:ea typeface="Times New Roman" panose="02020603050405020304" pitchFamily="18" charset="0"/>
              </a:rPr>
              <a:t>2</a:t>
            </a:r>
            <a:r>
              <a:rPr lang="en-US" sz="2800">
                <a:solidFill>
                  <a:srgbClr val="0000CC"/>
                </a:solidFill>
                <a:latin typeface="Times New Roman" panose="02020603050405020304" pitchFamily="18" charset="0"/>
                <a:ea typeface="Times New Roman" panose="02020603050405020304" pitchFamily="18" charset="0"/>
              </a:rPr>
              <a:t> + 5</a:t>
            </a:r>
            <a:r>
              <a:rPr lang="en-US" sz="2800" baseline="30000">
                <a:solidFill>
                  <a:srgbClr val="0000CC"/>
                </a:solidFill>
                <a:latin typeface="Times New Roman" panose="02020603050405020304" pitchFamily="18" charset="0"/>
                <a:ea typeface="Times New Roman" panose="02020603050405020304" pitchFamily="18" charset="0"/>
              </a:rPr>
              <a:t>2</a:t>
            </a:r>
            <a:r>
              <a:rPr lang="en-US" sz="2800">
                <a:solidFill>
                  <a:srgbClr val="0000CC"/>
                </a:solidFill>
                <a:latin typeface="Times New Roman" panose="02020603050405020304" pitchFamily="18" charset="0"/>
                <a:ea typeface="Times New Roman" panose="02020603050405020304" pitchFamily="18" charset="0"/>
              </a:rPr>
              <a:t> = 1 + 25 = 26</a:t>
            </a:r>
            <a:endParaRPr lang="vi-VN" sz="2800">
              <a:solidFill>
                <a:srgbClr val="0000CC"/>
              </a:solidFill>
            </a:endParaRPr>
          </a:p>
        </p:txBody>
      </p:sp>
      <p:sp>
        <p:nvSpPr>
          <p:cNvPr id="47" name="Rectangle 2">
            <a:extLst>
              <a:ext uri="{FF2B5EF4-FFF2-40B4-BE49-F238E27FC236}">
                <a16:creationId xmlns:a16="http://schemas.microsoft.com/office/drawing/2014/main" id="{3674BB11-12E6-45C0-8335-FE0CEE742B32}"/>
              </a:ext>
            </a:extLst>
          </p:cNvPr>
          <p:cNvSpPr>
            <a:spLocks noChangeArrowheads="1"/>
          </p:cNvSpPr>
          <p:nvPr/>
        </p:nvSpPr>
        <p:spPr bwMode="auto">
          <a:xfrm>
            <a:off x="327590" y="5405263"/>
            <a:ext cx="1806010" cy="523220"/>
          </a:xfrm>
          <a:prstGeom prst="rect">
            <a:avLst/>
          </a:prstGeom>
          <a:solidFill>
            <a:schemeClr val="bg1"/>
          </a:solidFill>
          <a:ln>
            <a:noFill/>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2800" b="0" i="0" u="none" strike="noStrike" cap="none" normalizeH="0" baseline="0">
                <a:ln>
                  <a:noFill/>
                </a:ln>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Suy ra: </a:t>
            </a:r>
            <a:endParaRPr kumimoji="0" lang="en-US" altLang="vi-VN" sz="2800" b="0" i="0" u="none" strike="noStrike" cap="none" normalizeH="0" baseline="0">
              <a:ln>
                <a:noFill/>
              </a:ln>
              <a:solidFill>
                <a:srgbClr val="0000CC"/>
              </a:solidFill>
              <a:effectLst/>
              <a:latin typeface="Times New Roman" panose="02020603050405020304" pitchFamily="18" charset="0"/>
              <a:cs typeface="Times New Roman" panose="02020603050405020304" pitchFamily="18" charset="0"/>
            </a:endParaRPr>
          </a:p>
        </p:txBody>
      </p:sp>
      <p:graphicFrame>
        <p:nvGraphicFramePr>
          <p:cNvPr id="48" name="Object 47">
            <a:extLst>
              <a:ext uri="{FF2B5EF4-FFF2-40B4-BE49-F238E27FC236}">
                <a16:creationId xmlns:a16="http://schemas.microsoft.com/office/drawing/2014/main" id="{D75AE135-353C-48F8-80DF-6939E3F23BD2}"/>
              </a:ext>
            </a:extLst>
          </p:cNvPr>
          <p:cNvGraphicFramePr>
            <a:graphicFrameLocks noChangeAspect="1"/>
          </p:cNvGraphicFramePr>
          <p:nvPr>
            <p:extLst>
              <p:ext uri="{D42A27DB-BD31-4B8C-83A1-F6EECF244321}">
                <p14:modId xmlns:p14="http://schemas.microsoft.com/office/powerpoint/2010/main" val="1672524176"/>
              </p:ext>
            </p:extLst>
          </p:nvPr>
        </p:nvGraphicFramePr>
        <p:xfrm>
          <a:off x="1631950" y="5414963"/>
          <a:ext cx="5140325" cy="504825"/>
        </p:xfrm>
        <a:graphic>
          <a:graphicData uri="http://schemas.openxmlformats.org/presentationml/2006/ole">
            <mc:AlternateContent xmlns:mc="http://schemas.openxmlformats.org/markup-compatibility/2006">
              <mc:Choice xmlns:v="urn:schemas-microsoft-com:vml" Requires="v">
                <p:oleObj name="Equation" r:id="rId5" imgW="2425680" imgH="241200" progId="Equation.DSMT4">
                  <p:embed/>
                </p:oleObj>
              </mc:Choice>
              <mc:Fallback>
                <p:oleObj name="Equation" r:id="rId5" imgW="2425680" imgH="241200" progId="Equation.DSMT4">
                  <p:embed/>
                  <p:pic>
                    <p:nvPicPr>
                      <p:cNvPr id="0" name="Object 1"/>
                      <p:cNvPicPr>
                        <a:picLocks noChangeAspect="1" noChangeArrowheads="1"/>
                      </p:cNvPicPr>
                      <p:nvPr/>
                    </p:nvPicPr>
                    <p:blipFill>
                      <a:blip r:embed="rId6"/>
                      <a:srcRect/>
                      <a:stretch>
                        <a:fillRect/>
                      </a:stretch>
                    </p:blipFill>
                    <p:spPr bwMode="auto">
                      <a:xfrm>
                        <a:off x="1631950" y="5414963"/>
                        <a:ext cx="5140325" cy="504825"/>
                      </a:xfrm>
                      <a:prstGeom prst="rect">
                        <a:avLst/>
                      </a:prstGeom>
                      <a:solidFill>
                        <a:schemeClr val="bg1"/>
                      </a:solidFill>
                    </p:spPr>
                  </p:pic>
                </p:oleObj>
              </mc:Fallback>
            </mc:AlternateContent>
          </a:graphicData>
        </a:graphic>
      </p:graphicFrame>
      <p:sp>
        <p:nvSpPr>
          <p:cNvPr id="50" name="Rectangle 49">
            <a:extLst>
              <a:ext uri="{FF2B5EF4-FFF2-40B4-BE49-F238E27FC236}">
                <a16:creationId xmlns:a16="http://schemas.microsoft.com/office/drawing/2014/main" id="{54E5177E-F940-45AE-96C4-F4A6890F2871}"/>
              </a:ext>
            </a:extLst>
          </p:cNvPr>
          <p:cNvSpPr/>
          <p:nvPr/>
        </p:nvSpPr>
        <p:spPr>
          <a:xfrm>
            <a:off x="355621" y="5923366"/>
            <a:ext cx="8359981" cy="523220"/>
          </a:xfrm>
          <a:prstGeom prst="rect">
            <a:avLst/>
          </a:prstGeom>
          <a:solidFill>
            <a:schemeClr val="bg1"/>
          </a:solidFill>
        </p:spPr>
        <p:txBody>
          <a:bodyPr wrap="none">
            <a:spAutoFit/>
          </a:bodyPr>
          <a:lstStyle/>
          <a:p>
            <a:r>
              <a:rPr lang="en-US" sz="2800">
                <a:solidFill>
                  <a:srgbClr val="0000CC"/>
                </a:solidFill>
                <a:latin typeface="Times New Roman" panose="02020603050405020304" pitchFamily="18" charset="0"/>
                <a:ea typeface="Times New Roman" panose="02020603050405020304" pitchFamily="18" charset="0"/>
              </a:rPr>
              <a:t>Vậy chiều dài của mái che sân khấu đó khoảng 5,10 mét.</a:t>
            </a:r>
            <a:endParaRPr lang="vi-VN" sz="2800">
              <a:solidFill>
                <a:srgbClr val="0000CC"/>
              </a:solidFill>
            </a:endParaRPr>
          </a:p>
        </p:txBody>
      </p:sp>
    </p:spTree>
    <p:extLst>
      <p:ext uri="{BB962C8B-B14F-4D97-AF65-F5344CB8AC3E}">
        <p14:creationId xmlns:p14="http://schemas.microsoft.com/office/powerpoint/2010/main" val="29840424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6000"/>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FEAFDE-7004-48D6-849C-AB9141C63F46}"/>
              </a:ext>
            </a:extLst>
          </p:cNvPr>
          <p:cNvSpPr/>
          <p:nvPr/>
        </p:nvSpPr>
        <p:spPr>
          <a:xfrm>
            <a:off x="3418222" y="439602"/>
            <a:ext cx="4967707" cy="647550"/>
          </a:xfrm>
          <a:prstGeom prst="rect">
            <a:avLst/>
          </a:prstGeom>
        </p:spPr>
        <p:txBody>
          <a:bodyPr wrap="none">
            <a:spAutoFit/>
          </a:bodyPr>
          <a:lstStyle/>
          <a:p>
            <a:pPr algn="ctr">
              <a:lnSpc>
                <a:spcPct val="105000"/>
              </a:lnSpc>
              <a:spcBef>
                <a:spcPts val="600"/>
              </a:spcBef>
              <a:spcAft>
                <a:spcPts val="800"/>
              </a:spcAft>
            </a:pPr>
            <a:r>
              <a:rPr lang="fr-FR" sz="3600" b="1">
                <a:solidFill>
                  <a:srgbClr val="3333FF"/>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HƯỚNG DẪN VỀ NHÀ</a:t>
            </a:r>
            <a:endParaRPr lang="vi-VN" sz="360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CDA0432C-D66E-454D-840A-FCA1FF13FC68}"/>
              </a:ext>
            </a:extLst>
          </p:cNvPr>
          <p:cNvSpPr/>
          <p:nvPr/>
        </p:nvSpPr>
        <p:spPr>
          <a:xfrm>
            <a:off x="2614863" y="1396064"/>
            <a:ext cx="7138736" cy="3025700"/>
          </a:xfrm>
          <a:prstGeom prst="rect">
            <a:avLst/>
          </a:prstGeom>
        </p:spPr>
        <p:txBody>
          <a:bodyPr wrap="square">
            <a:spAutoFit/>
          </a:bodyPr>
          <a:lstStyle/>
          <a:p>
            <a:pPr marL="685800" indent="-457200">
              <a:lnSpc>
                <a:spcPct val="115000"/>
              </a:lnSpc>
              <a:spcAft>
                <a:spcPts val="0"/>
              </a:spcAft>
              <a:buFontTx/>
              <a:buChar char="-"/>
            </a:pPr>
            <a:r>
              <a:rPr lang="en-US" sz="2800" b="1">
                <a:solidFill>
                  <a:srgbClr val="000000"/>
                </a:solidFill>
                <a:latin typeface="Times New Roman" panose="02020603050405020304" pitchFamily="18" charset="0"/>
                <a:ea typeface="Times New Roman" panose="02020603050405020304" pitchFamily="18" charset="0"/>
              </a:rPr>
              <a:t>Ghi nhớ kiến thức trong bài: </a:t>
            </a:r>
          </a:p>
          <a:p>
            <a:pPr marL="228600">
              <a:lnSpc>
                <a:spcPct val="115000"/>
              </a:lnSpc>
              <a:spcAft>
                <a:spcPts val="0"/>
              </a:spcAft>
            </a:pPr>
            <a:r>
              <a:rPr lang="en-US" sz="2800" b="1">
                <a:solidFill>
                  <a:srgbClr val="000000"/>
                </a:solidFill>
                <a:latin typeface="Times New Roman" panose="02020603050405020304" pitchFamily="18" charset="0"/>
                <a:ea typeface="Times New Roman" panose="02020603050405020304" pitchFamily="18" charset="0"/>
              </a:rPr>
              <a:t>  Định lí Pythagore thuận và đảo.</a:t>
            </a:r>
            <a:endParaRPr lang="vi-VN" sz="2800" b="1">
              <a:latin typeface="Times New Roman" panose="02020603050405020304" pitchFamily="18" charset="0"/>
              <a:ea typeface="Times New Roman" panose="02020603050405020304" pitchFamily="18" charset="0"/>
            </a:endParaRPr>
          </a:p>
          <a:p>
            <a:pPr marL="685800" indent="-457200">
              <a:lnSpc>
                <a:spcPct val="115000"/>
              </a:lnSpc>
              <a:spcAft>
                <a:spcPts val="0"/>
              </a:spcAft>
              <a:buFontTx/>
              <a:buChar char="-"/>
            </a:pPr>
            <a:r>
              <a:rPr lang="en-US" sz="2800" b="1">
                <a:solidFill>
                  <a:srgbClr val="000000"/>
                </a:solidFill>
                <a:latin typeface="Times New Roman" panose="02020603050405020304" pitchFamily="18" charset="0"/>
                <a:ea typeface="Times New Roman" panose="02020603050405020304" pitchFamily="18" charset="0"/>
              </a:rPr>
              <a:t>Ôn lại công thức đã học liên quan </a:t>
            </a:r>
          </a:p>
          <a:p>
            <a:pPr marL="228600">
              <a:lnSpc>
                <a:spcPct val="115000"/>
              </a:lnSpc>
              <a:spcAft>
                <a:spcPts val="0"/>
              </a:spcAft>
            </a:pPr>
            <a:r>
              <a:rPr lang="en-US" sz="2800" b="1" i="1">
                <a:solidFill>
                  <a:srgbClr val="000000"/>
                </a:solidFill>
                <a:latin typeface="Times New Roman" panose="02020603050405020304" pitchFamily="18" charset="0"/>
                <a:ea typeface="Times New Roman" panose="02020603050405020304" pitchFamily="18" charset="0"/>
              </a:rPr>
              <a:t>“Tổng ba góc trong tam giác”</a:t>
            </a:r>
            <a:r>
              <a:rPr lang="en-US" sz="2800" b="1">
                <a:solidFill>
                  <a:srgbClr val="000000"/>
                </a:solidFill>
                <a:latin typeface="Times New Roman" panose="02020603050405020304" pitchFamily="18" charset="0"/>
                <a:ea typeface="Times New Roman" panose="02020603050405020304" pitchFamily="18" charset="0"/>
              </a:rPr>
              <a:t>.</a:t>
            </a:r>
            <a:endParaRPr lang="vi-VN" sz="2800" b="1">
              <a:latin typeface="Times New Roman" panose="02020603050405020304" pitchFamily="18" charset="0"/>
              <a:ea typeface="Times New Roman" panose="02020603050405020304" pitchFamily="18" charset="0"/>
            </a:endParaRPr>
          </a:p>
          <a:p>
            <a:pPr marL="228600">
              <a:lnSpc>
                <a:spcPct val="115000"/>
              </a:lnSpc>
              <a:spcAft>
                <a:spcPts val="0"/>
              </a:spcAft>
            </a:pPr>
            <a:r>
              <a:rPr lang="en-US" sz="2800" b="1">
                <a:solidFill>
                  <a:srgbClr val="000000"/>
                </a:solidFill>
                <a:latin typeface="Times New Roman" panose="02020603050405020304" pitchFamily="18" charset="0"/>
                <a:ea typeface="Times New Roman" panose="02020603050405020304" pitchFamily="18" charset="0"/>
              </a:rPr>
              <a:t>- Hoàn thành các bài tập trong SBT.</a:t>
            </a:r>
            <a:endParaRPr lang="vi-VN" sz="2800" b="1">
              <a:latin typeface="Times New Roman" panose="02020603050405020304" pitchFamily="18" charset="0"/>
              <a:ea typeface="Times New Roman" panose="02020603050405020304" pitchFamily="18" charset="0"/>
            </a:endParaRPr>
          </a:p>
          <a:p>
            <a:pPr marL="228600">
              <a:lnSpc>
                <a:spcPct val="115000"/>
              </a:lnSpc>
              <a:spcAft>
                <a:spcPts val="0"/>
              </a:spcAft>
            </a:pPr>
            <a:r>
              <a:rPr lang="en-US" sz="2800" b="1">
                <a:solidFill>
                  <a:srgbClr val="000000"/>
                </a:solidFill>
                <a:latin typeface="Times New Roman" panose="02020603050405020304" pitchFamily="18" charset="0"/>
                <a:ea typeface="Times New Roman" panose="02020603050405020304" pitchFamily="18" charset="0"/>
              </a:rPr>
              <a:t>- Chuẩn bị bài mới “</a:t>
            </a:r>
            <a:r>
              <a:rPr lang="en-US" sz="2800" b="1" i="1">
                <a:solidFill>
                  <a:srgbClr val="000000"/>
                </a:solidFill>
                <a:latin typeface="Times New Roman" panose="02020603050405020304" pitchFamily="18" charset="0"/>
                <a:ea typeface="Times New Roman" panose="02020603050405020304" pitchFamily="18" charset="0"/>
              </a:rPr>
              <a:t>Bài 2: Tứ giác”</a:t>
            </a:r>
            <a:endParaRPr lang="vi-VN" sz="2800" b="1">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725787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6000"/>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28812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t="-5000" r="-4000" b="-5000"/>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DF3C1A4-4FB6-4441-8494-728A4C22E579}"/>
              </a:ext>
            </a:extLst>
          </p:cNvPr>
          <p:cNvSpPr txBox="1"/>
          <p:nvPr/>
        </p:nvSpPr>
        <p:spPr>
          <a:xfrm>
            <a:off x="4667535" y="504967"/>
            <a:ext cx="3152633" cy="584775"/>
          </a:xfrm>
          <a:prstGeom prst="rect">
            <a:avLst/>
          </a:prstGeom>
          <a:noFill/>
        </p:spPr>
        <p:txBody>
          <a:bodyPr wrap="square" rtlCol="0">
            <a:spAutoFit/>
          </a:bodyPr>
          <a:lstStyle/>
          <a:p>
            <a:pPr algn="ctr"/>
            <a:r>
              <a:rPr lang="en-US" sz="3200" b="1">
                <a:ln w="22225">
                  <a:solidFill>
                    <a:schemeClr val="accent2"/>
                  </a:solidFill>
                  <a:prstDash val="solid"/>
                </a:ln>
                <a:solidFill>
                  <a:srgbClr val="FFC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KHỞI ĐỘNG</a:t>
            </a:r>
            <a:endParaRPr lang="vi-VN" sz="3200" b="1">
              <a:ln w="22225">
                <a:solidFill>
                  <a:schemeClr val="accent2"/>
                </a:solidFill>
                <a:prstDash val="solid"/>
              </a:ln>
              <a:solidFill>
                <a:srgbClr val="FFC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endParaRPr>
          </a:p>
        </p:txBody>
      </p:sp>
      <p:grpSp>
        <p:nvGrpSpPr>
          <p:cNvPr id="8" name="Group 7">
            <a:extLst>
              <a:ext uri="{FF2B5EF4-FFF2-40B4-BE49-F238E27FC236}">
                <a16:creationId xmlns:a16="http://schemas.microsoft.com/office/drawing/2014/main" id="{376E19CE-37C8-48E2-88CB-6BCBA3EC7D9F}"/>
              </a:ext>
            </a:extLst>
          </p:cNvPr>
          <p:cNvGrpSpPr/>
          <p:nvPr/>
        </p:nvGrpSpPr>
        <p:grpSpPr>
          <a:xfrm>
            <a:off x="8747648" y="754465"/>
            <a:ext cx="2667000" cy="3644719"/>
            <a:chOff x="8747648" y="754465"/>
            <a:chExt cx="2667000" cy="3644719"/>
          </a:xfrm>
        </p:grpSpPr>
        <p:pic>
          <p:nvPicPr>
            <p:cNvPr id="5" name="Picture 4">
              <a:extLst>
                <a:ext uri="{FF2B5EF4-FFF2-40B4-BE49-F238E27FC236}">
                  <a16:creationId xmlns:a16="http://schemas.microsoft.com/office/drawing/2014/main" id="{2DE65F99-BD10-44A9-9711-B8E324C57B4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100000" l="4643" r="99643"/>
                      </a14:imgEffect>
                    </a14:imgLayer>
                  </a14:imgProps>
                </a:ext>
              </a:extLst>
            </a:blip>
            <a:stretch>
              <a:fillRect/>
            </a:stretch>
          </p:blipFill>
          <p:spPr>
            <a:xfrm>
              <a:off x="8747648" y="754465"/>
              <a:ext cx="2667000" cy="3028950"/>
            </a:xfrm>
            <a:prstGeom prst="rect">
              <a:avLst/>
            </a:prstGeom>
          </p:spPr>
        </p:pic>
        <p:sp>
          <p:nvSpPr>
            <p:cNvPr id="7" name="TextBox 6">
              <a:extLst>
                <a:ext uri="{FF2B5EF4-FFF2-40B4-BE49-F238E27FC236}">
                  <a16:creationId xmlns:a16="http://schemas.microsoft.com/office/drawing/2014/main" id="{FB5C1291-53CB-4E75-8D63-2A2F033C4BAD}"/>
                </a:ext>
              </a:extLst>
            </p:cNvPr>
            <p:cNvSpPr txBox="1"/>
            <p:nvPr/>
          </p:nvSpPr>
          <p:spPr>
            <a:xfrm>
              <a:off x="9799093" y="3875964"/>
              <a:ext cx="1378424"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Hình 1</a:t>
              </a:r>
              <a:endParaRPr lang="vi-VN" sz="2800">
                <a:latin typeface="Times New Roman" panose="02020603050405020304" pitchFamily="18" charset="0"/>
                <a:cs typeface="Times New Roman" panose="02020603050405020304" pitchFamily="18" charset="0"/>
              </a:endParaRPr>
            </a:p>
          </p:txBody>
        </p:sp>
      </p:grpSp>
      <p:pic>
        <p:nvPicPr>
          <p:cNvPr id="10" name="Picture 9">
            <a:extLst>
              <a:ext uri="{FF2B5EF4-FFF2-40B4-BE49-F238E27FC236}">
                <a16:creationId xmlns:a16="http://schemas.microsoft.com/office/drawing/2014/main" id="{7EF70CA4-8579-4E8F-AEE2-3A002A535400}"/>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4592" b="94898" l="9023" r="94737">
                        <a14:foregroundMark x1="37594" y1="14286" x2="33835" y2="9694"/>
                        <a14:foregroundMark x1="34586" y1="9694" x2="41353" y2="7653"/>
                        <a14:foregroundMark x1="42105" y1="22449" x2="46617" y2="25000"/>
                        <a14:foregroundMark x1="56391" y1="14796" x2="57895" y2="11224"/>
                        <a14:foregroundMark x1="53383" y1="23469" x2="57143" y2="21429"/>
                        <a14:foregroundMark x1="44361" y1="16327" x2="43609" y2="19898"/>
                        <a14:backgroundMark x1="78195" y1="64796" x2="85714" y2="58673"/>
                        <a14:backgroundMark x1="21053" y1="64286" x2="25564" y2="70918"/>
                        <a14:backgroundMark x1="40602" y1="10714" x2="41353" y2="15306"/>
                        <a14:backgroundMark x1="42857" y1="19898" x2="45865" y2="19898"/>
                      </a14:backgroundRemoval>
                    </a14:imgEffect>
                  </a14:imgLayer>
                </a14:imgProps>
              </a:ext>
            </a:extLst>
          </a:blip>
          <a:stretch>
            <a:fillRect/>
          </a:stretch>
        </p:blipFill>
        <p:spPr>
          <a:xfrm>
            <a:off x="713167" y="4802020"/>
            <a:ext cx="919016" cy="1354339"/>
          </a:xfrm>
          <a:prstGeom prst="rect">
            <a:avLst/>
          </a:prstGeom>
        </p:spPr>
      </p:pic>
      <p:sp>
        <p:nvSpPr>
          <p:cNvPr id="9" name="Thought Bubble: Cloud 8">
            <a:extLst>
              <a:ext uri="{FF2B5EF4-FFF2-40B4-BE49-F238E27FC236}">
                <a16:creationId xmlns:a16="http://schemas.microsoft.com/office/drawing/2014/main" id="{1F56849C-9E81-4DFF-ACC7-2CC7BD9D38CC}"/>
              </a:ext>
            </a:extLst>
          </p:cNvPr>
          <p:cNvSpPr/>
          <p:nvPr/>
        </p:nvSpPr>
        <p:spPr>
          <a:xfrm>
            <a:off x="1692322" y="1282890"/>
            <a:ext cx="6305266" cy="2975211"/>
          </a:xfrm>
          <a:prstGeom prst="cloudCallout">
            <a:avLst>
              <a:gd name="adj1" fmla="val -51569"/>
              <a:gd name="adj2" fmla="val 56078"/>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TextBox 10">
            <a:extLst>
              <a:ext uri="{FF2B5EF4-FFF2-40B4-BE49-F238E27FC236}">
                <a16:creationId xmlns:a16="http://schemas.microsoft.com/office/drawing/2014/main" id="{8DF898A9-DD60-4F6B-98B9-476895F0E404}"/>
              </a:ext>
            </a:extLst>
          </p:cNvPr>
          <p:cNvSpPr txBox="1"/>
          <p:nvPr/>
        </p:nvSpPr>
        <p:spPr>
          <a:xfrm>
            <a:off x="2415654" y="1856095"/>
            <a:ext cx="4926842" cy="1815882"/>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Quan sát Hình 1, bạn Đan khẳng định rằng: Diện tích của hình vuông lớn nhất bằng tổng diện tích của hai hình vuông còn lại.</a:t>
            </a:r>
            <a:endParaRPr lang="vi-VN" sz="280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D491CFEF-E565-48DF-9A71-8A1FB7FC675D}"/>
              </a:ext>
            </a:extLst>
          </p:cNvPr>
          <p:cNvSpPr txBox="1"/>
          <p:nvPr/>
        </p:nvSpPr>
        <p:spPr>
          <a:xfrm>
            <a:off x="2756847" y="1978925"/>
            <a:ext cx="4640239" cy="954107"/>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Bạn Đan đã dựa vào kiến thức nào để đ</a:t>
            </a:r>
            <a:r>
              <a:rPr lang="vi-VN" sz="2800">
                <a:latin typeface="Times New Roman" panose="02020603050405020304" pitchFamily="18" charset="0"/>
                <a:cs typeface="Times New Roman" panose="02020603050405020304" pitchFamily="18" charset="0"/>
              </a:rPr>
              <a:t>ư</a:t>
            </a:r>
            <a:r>
              <a:rPr lang="en-US" sz="2800">
                <a:latin typeface="Times New Roman" panose="02020603050405020304" pitchFamily="18" charset="0"/>
                <a:cs typeface="Times New Roman" panose="02020603050405020304" pitchFamily="18" charset="0"/>
              </a:rPr>
              <a:t>a ra khẳng định trên?</a:t>
            </a:r>
            <a:endParaRPr lang="vi-VN"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8045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mph" presetSubtype="0" fill="hold" grpId="0" nodeType="afterEffect">
                                  <p:stCondLst>
                                    <p:cond delay="0"/>
                                  </p:stCondLst>
                                  <p:iterate type="lt">
                                    <p:tmPct val="4000"/>
                                  </p:iterate>
                                  <p:childTnLst>
                                    <p:set>
                                      <p:cBhvr override="childStyle">
                                        <p:cTn id="6" dur="500" fill="hold"/>
                                        <p:tgtEl>
                                          <p:spTgt spid="6"/>
                                        </p:tgtEl>
                                        <p:attrNameLst>
                                          <p:attrName>style.color</p:attrName>
                                        </p:attrNameLst>
                                      </p:cBhvr>
                                      <p:to>
                                        <p:clrVal>
                                          <a:schemeClr val="accent2"/>
                                        </p:clrVal>
                                      </p:to>
                                    </p:set>
                                    <p:set>
                                      <p:cBhvr>
                                        <p:cTn id="7" dur="500" fill="hold"/>
                                        <p:tgtEl>
                                          <p:spTgt spid="6"/>
                                        </p:tgtEl>
                                        <p:attrNameLst>
                                          <p:attrName>fillcolor</p:attrName>
                                        </p:attrNameLst>
                                      </p:cBhvr>
                                      <p:to>
                                        <p:clrVal>
                                          <a:schemeClr val="accent2"/>
                                        </p:clrVal>
                                      </p:to>
                                    </p:set>
                                    <p:set>
                                      <p:cBhvr>
                                        <p:cTn id="8" dur="500" fill="hold"/>
                                        <p:tgtEl>
                                          <p:spTgt spid="6"/>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randombar(horizontal)">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500"/>
                            </p:stCondLst>
                            <p:childTnLst>
                              <p:par>
                                <p:cTn id="21" presetID="14" presetClass="entr" presetSubtype="1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randombar(horizontal)">
                                      <p:cBhvr>
                                        <p:cTn id="23" dur="500"/>
                                        <p:tgtEl>
                                          <p:spTgt spid="9"/>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randombar(horizontal)">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xit" presetSubtype="32" fill="hold" grpId="1" nodeType="clickEffect">
                                  <p:stCondLst>
                                    <p:cond delay="0"/>
                                  </p:stCondLst>
                                  <p:childTnLst>
                                    <p:animEffect transition="out" filter="circle(out)">
                                      <p:cBhvr>
                                        <p:cTn id="30" dur="500"/>
                                        <p:tgtEl>
                                          <p:spTgt spid="11"/>
                                        </p:tgtEl>
                                      </p:cBhvr>
                                    </p:animEffect>
                                    <p:set>
                                      <p:cBhvr>
                                        <p:cTn id="31" dur="1" fill="hold">
                                          <p:stCondLst>
                                            <p:cond delay="499"/>
                                          </p:stCondLst>
                                        </p:cTn>
                                        <p:tgtEl>
                                          <p:spTgt spid="11"/>
                                        </p:tgtEl>
                                        <p:attrNameLst>
                                          <p:attrName>style.visibility</p:attrName>
                                        </p:attrNameLst>
                                      </p:cBhvr>
                                      <p:to>
                                        <p:strVal val="hidden"/>
                                      </p:to>
                                    </p:set>
                                  </p:childTnLst>
                                </p:cTn>
                              </p:par>
                              <p:par>
                                <p:cTn id="32" presetID="6" presetClass="entr" presetSubtype="16"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circle(in)">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P spid="11" grpId="0"/>
      <p:bldP spid="11" grpId="1"/>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t="-3000" r="-4000" b="-2000"/>
          </a:stretch>
        </a:blip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1C93371-3533-438C-A80E-0C1927A35AB2}"/>
              </a:ext>
            </a:extLst>
          </p:cNvPr>
          <p:cNvGrpSpPr/>
          <p:nvPr/>
        </p:nvGrpSpPr>
        <p:grpSpPr>
          <a:xfrm>
            <a:off x="3601338" y="92434"/>
            <a:ext cx="4004249" cy="604299"/>
            <a:chOff x="1410588" y="206734"/>
            <a:chExt cx="4004249" cy="604299"/>
          </a:xfrm>
        </p:grpSpPr>
        <p:sp>
          <p:nvSpPr>
            <p:cNvPr id="4" name="Hexagon 3">
              <a:extLst>
                <a:ext uri="{FF2B5EF4-FFF2-40B4-BE49-F238E27FC236}">
                  <a16:creationId xmlns:a16="http://schemas.microsoft.com/office/drawing/2014/main" id="{829C7B9B-9764-4149-879C-66FC27F40B9F}"/>
                </a:ext>
              </a:extLst>
            </p:cNvPr>
            <p:cNvSpPr/>
            <p:nvPr/>
          </p:nvSpPr>
          <p:spPr>
            <a:xfrm>
              <a:off x="1410588" y="206734"/>
              <a:ext cx="4004249" cy="604299"/>
            </a:xfrm>
            <a:prstGeom prst="hexagon">
              <a:avLst/>
            </a:prstGeom>
            <a:solidFill>
              <a:schemeClr val="accent1">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vi-VN"/>
            </a:p>
          </p:txBody>
        </p:sp>
        <p:sp>
          <p:nvSpPr>
            <p:cNvPr id="5" name="TextBox 4">
              <a:extLst>
                <a:ext uri="{FF2B5EF4-FFF2-40B4-BE49-F238E27FC236}">
                  <a16:creationId xmlns:a16="http://schemas.microsoft.com/office/drawing/2014/main" id="{4BF5A240-46C2-4FDD-BC22-5018565CD32D}"/>
                </a:ext>
              </a:extLst>
            </p:cNvPr>
            <p:cNvSpPr txBox="1"/>
            <p:nvPr/>
          </p:nvSpPr>
          <p:spPr>
            <a:xfrm>
              <a:off x="1534600" y="222635"/>
              <a:ext cx="3649650" cy="584775"/>
            </a:xfrm>
            <a:prstGeom prst="rect">
              <a:avLst/>
            </a:prstGeom>
            <a:noFill/>
          </p:spPr>
          <p:txBody>
            <a:bodyPr wrap="square" rtlCol="0">
              <a:spAutoFit/>
            </a:bodyPr>
            <a:lstStyle/>
            <a:p>
              <a:r>
                <a:rPr lang="en-US" sz="3200" dirty="0">
                  <a:solidFill>
                    <a:srgbClr val="FFFF00"/>
                  </a:solidFill>
                  <a:latin typeface="Times New Roman" panose="02020603050405020304" pitchFamily="18" charset="0"/>
                  <a:cs typeface="Times New Roman" panose="02020603050405020304" pitchFamily="18" charset="0"/>
                </a:rPr>
                <a:t>1. Định </a:t>
              </a:r>
              <a:r>
                <a:rPr lang="en-US" sz="3200" dirty="0" err="1">
                  <a:solidFill>
                    <a:srgbClr val="FFFF00"/>
                  </a:solidFill>
                  <a:latin typeface="Times New Roman" panose="02020603050405020304" pitchFamily="18" charset="0"/>
                  <a:cs typeface="Times New Roman" panose="02020603050405020304" pitchFamily="18" charset="0"/>
                </a:rPr>
                <a:t>lý</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Pythagore</a:t>
              </a:r>
              <a:endParaRPr lang="vi-VN" sz="3200" dirty="0">
                <a:solidFill>
                  <a:srgbClr val="FFFF00"/>
                </a:solidFill>
                <a:latin typeface="Times New Roman" panose="02020603050405020304" pitchFamily="18" charset="0"/>
                <a:cs typeface="Times New Roman" panose="02020603050405020304" pitchFamily="18" charset="0"/>
              </a:endParaRPr>
            </a:p>
          </p:txBody>
        </p:sp>
      </p:grpSp>
      <p:pic>
        <p:nvPicPr>
          <p:cNvPr id="3074" name="Picture 1">
            <a:extLst>
              <a:ext uri="{FF2B5EF4-FFF2-40B4-BE49-F238E27FC236}">
                <a16:creationId xmlns:a16="http://schemas.microsoft.com/office/drawing/2014/main" id="{9BC70529-7E14-43E7-B647-8D02EBB897E1}"/>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2500" b="97500" l="0" r="22011"/>
                    </a14:imgEffect>
                  </a14:imgLayer>
                </a14:imgProps>
              </a:ext>
              <a:ext uri="{28A0092B-C50C-407E-A947-70E740481C1C}">
                <a14:useLocalDpi xmlns:a14="http://schemas.microsoft.com/office/drawing/2010/main" val="0"/>
              </a:ext>
            </a:extLst>
          </a:blip>
          <a:srcRect r="77021"/>
          <a:stretch/>
        </p:blipFill>
        <p:spPr bwMode="auto">
          <a:xfrm>
            <a:off x="441589" y="649316"/>
            <a:ext cx="901684" cy="471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1DEECA36-8558-48CD-98A6-15436B102ED0}"/>
              </a:ext>
            </a:extLst>
          </p:cNvPr>
          <p:cNvSpPr txBox="1"/>
          <p:nvPr/>
        </p:nvSpPr>
        <p:spPr>
          <a:xfrm>
            <a:off x="1133332" y="836494"/>
            <a:ext cx="6753367" cy="1815882"/>
          </a:xfrm>
          <a:prstGeom prst="rect">
            <a:avLst/>
          </a:prstGeom>
          <a:noFill/>
        </p:spPr>
        <p:txBody>
          <a:bodyPr wrap="square" rtlCol="0">
            <a:spAutoFit/>
          </a:bodyPr>
          <a:lstStyle/>
          <a:p>
            <a:pPr algn="just"/>
            <a:r>
              <a:rPr lang="en-US" sz="2800">
                <a:latin typeface="Times New Roman" panose="02020603050405020304" pitchFamily="18" charset="0"/>
                <a:cs typeface="Times New Roman" panose="02020603050405020304" pitchFamily="18" charset="0"/>
              </a:rPr>
              <a:t>a)Vẽ và cắt giấy để có 4 hình tam giác vuông nh</a:t>
            </a:r>
            <a:r>
              <a:rPr lang="vi-VN" sz="2800">
                <a:latin typeface="Times New Roman" panose="02020603050405020304" pitchFamily="18" charset="0"/>
                <a:cs typeface="Times New Roman" panose="02020603050405020304" pitchFamily="18" charset="0"/>
              </a:rPr>
              <a:t>ư</a:t>
            </a:r>
            <a:r>
              <a:rPr lang="en-US" sz="2800">
                <a:latin typeface="Times New Roman" panose="02020603050405020304" pitchFamily="18" charset="0"/>
                <a:cs typeface="Times New Roman" panose="02020603050405020304" pitchFamily="18" charset="0"/>
              </a:rPr>
              <a:t> nhau với độ dài cạnh huyền là a, độ dài hai cạnh góc vuông là b và c, trong đó a,b,c có cùng đ</a:t>
            </a:r>
            <a:r>
              <a:rPr lang="vi-VN" sz="2800">
                <a:latin typeface="Times New Roman" panose="02020603050405020304" pitchFamily="18" charset="0"/>
                <a:cs typeface="Times New Roman" panose="02020603050405020304" pitchFamily="18" charset="0"/>
              </a:rPr>
              <a:t>ơ</a:t>
            </a:r>
            <a:r>
              <a:rPr lang="en-US" sz="2800">
                <a:latin typeface="Times New Roman" panose="02020603050405020304" pitchFamily="18" charset="0"/>
                <a:cs typeface="Times New Roman" panose="02020603050405020304" pitchFamily="18" charset="0"/>
              </a:rPr>
              <a:t>n vị độ dài (Hình 2)</a:t>
            </a:r>
            <a:endParaRPr lang="vi-VN" sz="280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EE862AFC-FEAC-4EF1-BA1B-DA011FF09592}"/>
              </a:ext>
            </a:extLst>
          </p:cNvPr>
          <p:cNvSpPr txBox="1"/>
          <p:nvPr/>
        </p:nvSpPr>
        <p:spPr>
          <a:xfrm>
            <a:off x="654241" y="2673824"/>
            <a:ext cx="7365809" cy="1815882"/>
          </a:xfrm>
          <a:prstGeom prst="rect">
            <a:avLst/>
          </a:prstGeom>
          <a:noFill/>
        </p:spPr>
        <p:txBody>
          <a:bodyPr wrap="square" rtlCol="0">
            <a:spAutoFit/>
          </a:bodyPr>
          <a:lstStyle/>
          <a:p>
            <a:pPr algn="just"/>
            <a:r>
              <a:rPr lang="en-US" sz="2800">
                <a:latin typeface="Times New Roman" panose="02020603050405020304" pitchFamily="18" charset="0"/>
                <a:cs typeface="Times New Roman" panose="02020603050405020304" pitchFamily="18" charset="0"/>
              </a:rPr>
              <a:t>b)Vẽ hình vuông ABCD có cạnh là b + c nh</a:t>
            </a:r>
            <a:r>
              <a:rPr lang="vi-VN" sz="2800">
                <a:latin typeface="Times New Roman" panose="02020603050405020304" pitchFamily="18" charset="0"/>
                <a:cs typeface="Times New Roman" panose="02020603050405020304" pitchFamily="18" charset="0"/>
              </a:rPr>
              <a:t>ư</a:t>
            </a:r>
            <a:r>
              <a:rPr lang="en-US" sz="2800">
                <a:latin typeface="Times New Roman" panose="02020603050405020304" pitchFamily="18" charset="0"/>
                <a:cs typeface="Times New Roman" panose="02020603050405020304" pitchFamily="18" charset="0"/>
              </a:rPr>
              <a:t> Hình 3. Đặt 4 hình tam giác vuông đã cắt ở câu a lên hình vuông ABCD vừa vẽ, phần ch</a:t>
            </a:r>
            <a:r>
              <a:rPr lang="vi-VN" sz="2800">
                <a:latin typeface="Times New Roman" panose="02020603050405020304" pitchFamily="18" charset="0"/>
                <a:cs typeface="Times New Roman" panose="02020603050405020304" pitchFamily="18" charset="0"/>
              </a:rPr>
              <a:t>ư</a:t>
            </a:r>
            <a:r>
              <a:rPr lang="en-US" sz="2800">
                <a:latin typeface="Times New Roman" panose="02020603050405020304" pitchFamily="18" charset="0"/>
                <a:cs typeface="Times New Roman" panose="02020603050405020304" pitchFamily="18" charset="0"/>
              </a:rPr>
              <a:t>a bị che là hình vuông MNPQ với độ dài cạnh là a ( Hình 4)</a:t>
            </a:r>
            <a:endParaRPr lang="vi-VN" sz="280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1AB25CE3-1F69-4869-96CF-B1AD4B336AA5}"/>
              </a:ext>
            </a:extLst>
          </p:cNvPr>
          <p:cNvSpPr txBox="1"/>
          <p:nvPr/>
        </p:nvSpPr>
        <p:spPr>
          <a:xfrm>
            <a:off x="597090" y="4464524"/>
            <a:ext cx="7594410" cy="1815882"/>
          </a:xfrm>
          <a:prstGeom prst="rect">
            <a:avLst/>
          </a:prstGeom>
          <a:noFill/>
        </p:spPr>
        <p:txBody>
          <a:bodyPr wrap="square" rtlCol="0">
            <a:spAutoFit/>
          </a:bodyPr>
          <a:lstStyle/>
          <a:p>
            <a:pPr algn="just"/>
            <a:r>
              <a:rPr lang="en-US" sz="2800">
                <a:latin typeface="Times New Roman" panose="02020603050405020304" pitchFamily="18" charset="0"/>
                <a:cs typeface="Times New Roman" panose="02020603050405020304" pitchFamily="18" charset="0"/>
              </a:rPr>
              <a:t>c) Gọi S</a:t>
            </a:r>
            <a:r>
              <a:rPr lang="en-US" sz="2800" baseline="-25000">
                <a:latin typeface="Times New Roman" panose="02020603050405020304" pitchFamily="18" charset="0"/>
                <a:cs typeface="Times New Roman" panose="02020603050405020304" pitchFamily="18" charset="0"/>
              </a:rPr>
              <a:t>1</a:t>
            </a:r>
            <a:r>
              <a:rPr lang="en-US" sz="2800">
                <a:latin typeface="Times New Roman" panose="02020603050405020304" pitchFamily="18" charset="0"/>
                <a:cs typeface="Times New Roman" panose="02020603050405020304" pitchFamily="18" charset="0"/>
              </a:rPr>
              <a:t> là diện tích của hình vuông ABCD. Gọi S</a:t>
            </a:r>
            <a:r>
              <a:rPr lang="en-US" sz="2800" baseline="-25000">
                <a:latin typeface="Times New Roman" panose="02020603050405020304" pitchFamily="18" charset="0"/>
                <a:cs typeface="Times New Roman" panose="02020603050405020304" pitchFamily="18" charset="0"/>
              </a:rPr>
              <a:t>2</a:t>
            </a:r>
            <a:r>
              <a:rPr lang="en-US" sz="2800">
                <a:latin typeface="Times New Roman" panose="02020603050405020304" pitchFamily="18" charset="0"/>
                <a:cs typeface="Times New Roman" panose="02020603050405020304" pitchFamily="18" charset="0"/>
              </a:rPr>
              <a:t> là tổng diện tích của hình vuông MNPQ và diện tích của 4 tam giác vuông AQM, BMN, CNP, DPQ. So sánh S</a:t>
            </a:r>
            <a:r>
              <a:rPr lang="en-US" sz="2800" baseline="-25000">
                <a:latin typeface="Times New Roman" panose="02020603050405020304" pitchFamily="18" charset="0"/>
                <a:cs typeface="Times New Roman" panose="02020603050405020304" pitchFamily="18" charset="0"/>
              </a:rPr>
              <a:t>1</a:t>
            </a:r>
            <a:r>
              <a:rPr lang="en-US" sz="2800">
                <a:latin typeface="Times New Roman" panose="02020603050405020304" pitchFamily="18" charset="0"/>
                <a:cs typeface="Times New Roman" panose="02020603050405020304" pitchFamily="18" charset="0"/>
              </a:rPr>
              <a:t> và S</a:t>
            </a:r>
            <a:r>
              <a:rPr lang="en-US" sz="2800" baseline="-25000">
                <a:latin typeface="Times New Roman" panose="02020603050405020304" pitchFamily="18" charset="0"/>
                <a:cs typeface="Times New Roman" panose="02020603050405020304" pitchFamily="18" charset="0"/>
              </a:rPr>
              <a:t>2</a:t>
            </a:r>
            <a:r>
              <a:rPr lang="en-US" sz="2800">
                <a:latin typeface="Times New Roman" panose="02020603050405020304" pitchFamily="18" charset="0"/>
                <a:cs typeface="Times New Roman" panose="02020603050405020304" pitchFamily="18" charset="0"/>
              </a:rPr>
              <a:t>.</a:t>
            </a:r>
            <a:endParaRPr lang="vi-VN" sz="280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C3586B08-1AAC-4645-BD52-F1A34F744142}"/>
              </a:ext>
            </a:extLst>
          </p:cNvPr>
          <p:cNvSpPr txBox="1"/>
          <p:nvPr/>
        </p:nvSpPr>
        <p:spPr>
          <a:xfrm>
            <a:off x="501840" y="6274274"/>
            <a:ext cx="1047096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d) dựa vào kết quả của câu c, dự đoán mối liên hệ giữa a</a:t>
            </a:r>
            <a:r>
              <a:rPr lang="en-US" sz="2800" baseline="30000">
                <a:latin typeface="Times New Roman" panose="02020603050405020304" pitchFamily="18" charset="0"/>
                <a:cs typeface="Times New Roman" panose="02020603050405020304" pitchFamily="18" charset="0"/>
              </a:rPr>
              <a:t>2</a:t>
            </a:r>
            <a:r>
              <a:rPr lang="en-US" sz="2800">
                <a:latin typeface="Times New Roman" panose="02020603050405020304" pitchFamily="18" charset="0"/>
                <a:cs typeface="Times New Roman" panose="02020603050405020304" pitchFamily="18" charset="0"/>
              </a:rPr>
              <a:t> và b</a:t>
            </a:r>
            <a:r>
              <a:rPr lang="en-US" sz="2800" baseline="30000">
                <a:latin typeface="Times New Roman" panose="02020603050405020304" pitchFamily="18" charset="0"/>
                <a:cs typeface="Times New Roman" panose="02020603050405020304" pitchFamily="18" charset="0"/>
              </a:rPr>
              <a:t>2</a:t>
            </a:r>
            <a:r>
              <a:rPr lang="en-US" sz="2800">
                <a:latin typeface="Times New Roman" panose="02020603050405020304" pitchFamily="18" charset="0"/>
                <a:cs typeface="Times New Roman" panose="02020603050405020304" pitchFamily="18" charset="0"/>
              </a:rPr>
              <a:t> +c</a:t>
            </a:r>
            <a:r>
              <a:rPr lang="en-US" sz="2800" baseline="30000">
                <a:latin typeface="Times New Roman" panose="02020603050405020304" pitchFamily="18" charset="0"/>
                <a:cs typeface="Times New Roman" panose="02020603050405020304" pitchFamily="18" charset="0"/>
              </a:rPr>
              <a:t>2</a:t>
            </a:r>
            <a:r>
              <a:rPr lang="en-US" sz="2800">
                <a:latin typeface="Times New Roman" panose="02020603050405020304" pitchFamily="18" charset="0"/>
                <a:cs typeface="Times New Roman" panose="02020603050405020304" pitchFamily="18" charset="0"/>
              </a:rPr>
              <a:t> </a:t>
            </a:r>
            <a:endParaRPr lang="vi-VN" sz="2800">
              <a:latin typeface="Times New Roman" panose="02020603050405020304" pitchFamily="18" charset="0"/>
              <a:cs typeface="Times New Roman" panose="02020603050405020304" pitchFamily="18" charset="0"/>
            </a:endParaRPr>
          </a:p>
        </p:txBody>
      </p:sp>
      <p:grpSp>
        <p:nvGrpSpPr>
          <p:cNvPr id="16" name="Group 15">
            <a:extLst>
              <a:ext uri="{FF2B5EF4-FFF2-40B4-BE49-F238E27FC236}">
                <a16:creationId xmlns:a16="http://schemas.microsoft.com/office/drawing/2014/main" id="{1161DDD9-FAC2-4C8B-9503-78C5D43F4189}"/>
              </a:ext>
            </a:extLst>
          </p:cNvPr>
          <p:cNvGrpSpPr/>
          <p:nvPr/>
        </p:nvGrpSpPr>
        <p:grpSpPr>
          <a:xfrm>
            <a:off x="9205913" y="442912"/>
            <a:ext cx="2947987" cy="3230139"/>
            <a:chOff x="8520113" y="1414462"/>
            <a:chExt cx="2947987" cy="3230139"/>
          </a:xfrm>
        </p:grpSpPr>
        <p:pic>
          <p:nvPicPr>
            <p:cNvPr id="3076" name="Picture 1">
              <a:extLst>
                <a:ext uri="{FF2B5EF4-FFF2-40B4-BE49-F238E27FC236}">
                  <a16:creationId xmlns:a16="http://schemas.microsoft.com/office/drawing/2014/main" id="{0E8F1E00-70FF-4219-A132-93D5E03AA3E5}"/>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9843" b="79528" l="4348" r="39319"/>
                      </a14:imgEffect>
                    </a14:imgLayer>
                  </a14:imgProps>
                </a:ext>
                <a:ext uri="{28A0092B-C50C-407E-A947-70E740481C1C}">
                  <a14:useLocalDpi xmlns:a14="http://schemas.microsoft.com/office/drawing/2010/main" val="0"/>
                </a:ext>
              </a:extLst>
            </a:blip>
            <a:srcRect r="56214"/>
            <a:stretch/>
          </p:blipFill>
          <p:spPr bwMode="auto">
            <a:xfrm>
              <a:off x="8520113" y="1414462"/>
              <a:ext cx="2947987" cy="3230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a:extLst>
                <a:ext uri="{FF2B5EF4-FFF2-40B4-BE49-F238E27FC236}">
                  <a16:creationId xmlns:a16="http://schemas.microsoft.com/office/drawing/2014/main" id="{B8FB4C53-8C10-4537-BBAF-CB934D34137B}"/>
                </a:ext>
              </a:extLst>
            </p:cNvPr>
            <p:cNvSpPr txBox="1"/>
            <p:nvPr/>
          </p:nvSpPr>
          <p:spPr>
            <a:xfrm>
              <a:off x="9220200" y="1657350"/>
              <a:ext cx="438150" cy="523220"/>
            </a:xfrm>
            <a:prstGeom prst="rect">
              <a:avLst/>
            </a:prstGeom>
            <a:noFill/>
          </p:spPr>
          <p:txBody>
            <a:bodyPr wrap="square" rtlCol="0">
              <a:spAutoFit/>
            </a:bodyPr>
            <a:lstStyle/>
            <a:p>
              <a:r>
                <a:rPr lang="en-US" sz="2800"/>
                <a:t>c</a:t>
              </a:r>
              <a:endParaRPr lang="vi-VN" sz="2800"/>
            </a:p>
          </p:txBody>
        </p:sp>
        <p:sp>
          <p:nvSpPr>
            <p:cNvPr id="17" name="TextBox 16">
              <a:extLst>
                <a:ext uri="{FF2B5EF4-FFF2-40B4-BE49-F238E27FC236}">
                  <a16:creationId xmlns:a16="http://schemas.microsoft.com/office/drawing/2014/main" id="{12F2944B-3371-4E98-BB57-11C1CBDBDDEC}"/>
                </a:ext>
              </a:extLst>
            </p:cNvPr>
            <p:cNvSpPr txBox="1"/>
            <p:nvPr/>
          </p:nvSpPr>
          <p:spPr>
            <a:xfrm>
              <a:off x="10287000" y="1676400"/>
              <a:ext cx="438150" cy="523220"/>
            </a:xfrm>
            <a:prstGeom prst="rect">
              <a:avLst/>
            </a:prstGeom>
            <a:noFill/>
          </p:spPr>
          <p:txBody>
            <a:bodyPr wrap="square" rtlCol="0">
              <a:spAutoFit/>
            </a:bodyPr>
            <a:lstStyle/>
            <a:p>
              <a:r>
                <a:rPr lang="en-US" sz="2800"/>
                <a:t>b</a:t>
              </a:r>
              <a:endParaRPr lang="vi-VN" sz="2800"/>
            </a:p>
          </p:txBody>
        </p:sp>
        <p:sp>
          <p:nvSpPr>
            <p:cNvPr id="18" name="TextBox 17">
              <a:extLst>
                <a:ext uri="{FF2B5EF4-FFF2-40B4-BE49-F238E27FC236}">
                  <a16:creationId xmlns:a16="http://schemas.microsoft.com/office/drawing/2014/main" id="{AE942F9B-171E-4134-82EB-5A10B7323BE4}"/>
                </a:ext>
              </a:extLst>
            </p:cNvPr>
            <p:cNvSpPr txBox="1"/>
            <p:nvPr/>
          </p:nvSpPr>
          <p:spPr>
            <a:xfrm>
              <a:off x="10591800" y="3009900"/>
              <a:ext cx="438150" cy="523220"/>
            </a:xfrm>
            <a:prstGeom prst="rect">
              <a:avLst/>
            </a:prstGeom>
            <a:noFill/>
          </p:spPr>
          <p:txBody>
            <a:bodyPr wrap="square" rtlCol="0">
              <a:spAutoFit/>
            </a:bodyPr>
            <a:lstStyle/>
            <a:p>
              <a:r>
                <a:rPr lang="en-US" sz="2800"/>
                <a:t>b</a:t>
              </a:r>
              <a:endParaRPr lang="vi-VN" sz="2800"/>
            </a:p>
          </p:txBody>
        </p:sp>
        <p:sp>
          <p:nvSpPr>
            <p:cNvPr id="19" name="TextBox 18">
              <a:extLst>
                <a:ext uri="{FF2B5EF4-FFF2-40B4-BE49-F238E27FC236}">
                  <a16:creationId xmlns:a16="http://schemas.microsoft.com/office/drawing/2014/main" id="{E1DE71D1-FCF9-4550-9728-58ED16013915}"/>
                </a:ext>
              </a:extLst>
            </p:cNvPr>
            <p:cNvSpPr txBox="1"/>
            <p:nvPr/>
          </p:nvSpPr>
          <p:spPr>
            <a:xfrm>
              <a:off x="9277350" y="3390900"/>
              <a:ext cx="438150" cy="523220"/>
            </a:xfrm>
            <a:prstGeom prst="rect">
              <a:avLst/>
            </a:prstGeom>
            <a:noFill/>
          </p:spPr>
          <p:txBody>
            <a:bodyPr wrap="square" rtlCol="0">
              <a:spAutoFit/>
            </a:bodyPr>
            <a:lstStyle/>
            <a:p>
              <a:r>
                <a:rPr lang="en-US" sz="2800"/>
                <a:t>b</a:t>
              </a:r>
              <a:endParaRPr lang="vi-VN" sz="2800"/>
            </a:p>
          </p:txBody>
        </p:sp>
        <p:sp>
          <p:nvSpPr>
            <p:cNvPr id="20" name="TextBox 19">
              <a:extLst>
                <a:ext uri="{FF2B5EF4-FFF2-40B4-BE49-F238E27FC236}">
                  <a16:creationId xmlns:a16="http://schemas.microsoft.com/office/drawing/2014/main" id="{D543FD19-0226-40D9-A5D3-38C010D0A2F9}"/>
                </a:ext>
              </a:extLst>
            </p:cNvPr>
            <p:cNvSpPr txBox="1"/>
            <p:nvPr/>
          </p:nvSpPr>
          <p:spPr>
            <a:xfrm>
              <a:off x="8877300" y="2133600"/>
              <a:ext cx="438150" cy="523220"/>
            </a:xfrm>
            <a:prstGeom prst="rect">
              <a:avLst/>
            </a:prstGeom>
            <a:noFill/>
          </p:spPr>
          <p:txBody>
            <a:bodyPr wrap="square" rtlCol="0">
              <a:spAutoFit/>
            </a:bodyPr>
            <a:lstStyle/>
            <a:p>
              <a:r>
                <a:rPr lang="en-US" sz="2800"/>
                <a:t>b</a:t>
              </a:r>
              <a:endParaRPr lang="vi-VN" sz="2800"/>
            </a:p>
          </p:txBody>
        </p:sp>
        <p:sp>
          <p:nvSpPr>
            <p:cNvPr id="21" name="TextBox 20">
              <a:extLst>
                <a:ext uri="{FF2B5EF4-FFF2-40B4-BE49-F238E27FC236}">
                  <a16:creationId xmlns:a16="http://schemas.microsoft.com/office/drawing/2014/main" id="{FAC312CF-7550-4445-AB46-40614FFE1159}"/>
                </a:ext>
              </a:extLst>
            </p:cNvPr>
            <p:cNvSpPr txBox="1"/>
            <p:nvPr/>
          </p:nvSpPr>
          <p:spPr>
            <a:xfrm>
              <a:off x="8858250" y="3067050"/>
              <a:ext cx="438150" cy="523220"/>
            </a:xfrm>
            <a:prstGeom prst="rect">
              <a:avLst/>
            </a:prstGeom>
            <a:noFill/>
          </p:spPr>
          <p:txBody>
            <a:bodyPr wrap="square" rtlCol="0">
              <a:spAutoFit/>
            </a:bodyPr>
            <a:lstStyle/>
            <a:p>
              <a:r>
                <a:rPr lang="en-US" sz="2800"/>
                <a:t>c</a:t>
              </a:r>
              <a:endParaRPr lang="vi-VN" sz="2800"/>
            </a:p>
          </p:txBody>
        </p:sp>
        <p:sp>
          <p:nvSpPr>
            <p:cNvPr id="22" name="TextBox 21">
              <a:extLst>
                <a:ext uri="{FF2B5EF4-FFF2-40B4-BE49-F238E27FC236}">
                  <a16:creationId xmlns:a16="http://schemas.microsoft.com/office/drawing/2014/main" id="{56C21C5E-9C55-4CD1-8EF9-5A1E18317223}"/>
                </a:ext>
              </a:extLst>
            </p:cNvPr>
            <p:cNvSpPr txBox="1"/>
            <p:nvPr/>
          </p:nvSpPr>
          <p:spPr>
            <a:xfrm>
              <a:off x="10267950" y="3371850"/>
              <a:ext cx="438150" cy="523220"/>
            </a:xfrm>
            <a:prstGeom prst="rect">
              <a:avLst/>
            </a:prstGeom>
            <a:noFill/>
          </p:spPr>
          <p:txBody>
            <a:bodyPr wrap="square" rtlCol="0">
              <a:spAutoFit/>
            </a:bodyPr>
            <a:lstStyle/>
            <a:p>
              <a:r>
                <a:rPr lang="en-US" sz="2800"/>
                <a:t>c</a:t>
              </a:r>
              <a:endParaRPr lang="vi-VN" sz="2800"/>
            </a:p>
          </p:txBody>
        </p:sp>
        <p:sp>
          <p:nvSpPr>
            <p:cNvPr id="23" name="TextBox 22">
              <a:extLst>
                <a:ext uri="{FF2B5EF4-FFF2-40B4-BE49-F238E27FC236}">
                  <a16:creationId xmlns:a16="http://schemas.microsoft.com/office/drawing/2014/main" id="{F61863EE-B5E7-4565-8248-8E4DBF6E60E9}"/>
                </a:ext>
              </a:extLst>
            </p:cNvPr>
            <p:cNvSpPr txBox="1"/>
            <p:nvPr/>
          </p:nvSpPr>
          <p:spPr>
            <a:xfrm>
              <a:off x="10629900" y="1962150"/>
              <a:ext cx="438150" cy="523220"/>
            </a:xfrm>
            <a:prstGeom prst="rect">
              <a:avLst/>
            </a:prstGeom>
            <a:noFill/>
          </p:spPr>
          <p:txBody>
            <a:bodyPr wrap="square" rtlCol="0">
              <a:spAutoFit/>
            </a:bodyPr>
            <a:lstStyle/>
            <a:p>
              <a:r>
                <a:rPr lang="en-US" sz="2800"/>
                <a:t>c</a:t>
              </a:r>
              <a:endParaRPr lang="vi-VN" sz="2800"/>
            </a:p>
          </p:txBody>
        </p:sp>
        <p:sp>
          <p:nvSpPr>
            <p:cNvPr id="14" name="TextBox 13">
              <a:extLst>
                <a:ext uri="{FF2B5EF4-FFF2-40B4-BE49-F238E27FC236}">
                  <a16:creationId xmlns:a16="http://schemas.microsoft.com/office/drawing/2014/main" id="{D513EFA1-838E-47EA-945B-8110F6817A1E}"/>
                </a:ext>
              </a:extLst>
            </p:cNvPr>
            <p:cNvSpPr txBox="1"/>
            <p:nvPr/>
          </p:nvSpPr>
          <p:spPr>
            <a:xfrm>
              <a:off x="9315450" y="3771900"/>
              <a:ext cx="198120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Hình 3</a:t>
              </a:r>
              <a:endParaRPr lang="vi-VN" sz="2800">
                <a:latin typeface="Times New Roman" panose="02020603050405020304" pitchFamily="18" charset="0"/>
                <a:cs typeface="Times New Roman" panose="02020603050405020304" pitchFamily="18" charset="0"/>
              </a:endParaRPr>
            </a:p>
          </p:txBody>
        </p:sp>
      </p:grpSp>
      <p:grpSp>
        <p:nvGrpSpPr>
          <p:cNvPr id="15" name="Group 14">
            <a:extLst>
              <a:ext uri="{FF2B5EF4-FFF2-40B4-BE49-F238E27FC236}">
                <a16:creationId xmlns:a16="http://schemas.microsoft.com/office/drawing/2014/main" id="{95492DBC-618F-4E9D-9D27-4ED3BE3A5B21}"/>
              </a:ext>
            </a:extLst>
          </p:cNvPr>
          <p:cNvGrpSpPr/>
          <p:nvPr/>
        </p:nvGrpSpPr>
        <p:grpSpPr>
          <a:xfrm>
            <a:off x="7867651" y="1047750"/>
            <a:ext cx="2305049" cy="1927500"/>
            <a:chOff x="9239251" y="0"/>
            <a:chExt cx="2305049" cy="1927500"/>
          </a:xfrm>
        </p:grpSpPr>
        <p:pic>
          <p:nvPicPr>
            <p:cNvPr id="3075" name="Picture 1">
              <a:extLst>
                <a:ext uri="{FF2B5EF4-FFF2-40B4-BE49-F238E27FC236}">
                  <a16:creationId xmlns:a16="http://schemas.microsoft.com/office/drawing/2014/main" id="{1C40E6A5-DD50-4AC0-8A79-BB0079148BEC}"/>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9434" b="66038" l="9701" r="89552"/>
                      </a14:imgEffect>
                    </a14:imgLayer>
                  </a14:imgProps>
                </a:ext>
                <a:ext uri="{28A0092B-C50C-407E-A947-70E740481C1C}">
                  <a14:useLocalDpi xmlns:a14="http://schemas.microsoft.com/office/drawing/2010/main" val="0"/>
                </a:ext>
              </a:extLst>
            </a:blip>
            <a:srcRect/>
            <a:stretch>
              <a:fillRect/>
            </a:stretch>
          </p:blipFill>
          <p:spPr bwMode="auto">
            <a:xfrm>
              <a:off x="9239251" y="0"/>
              <a:ext cx="1733549" cy="192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Box 24">
              <a:extLst>
                <a:ext uri="{FF2B5EF4-FFF2-40B4-BE49-F238E27FC236}">
                  <a16:creationId xmlns:a16="http://schemas.microsoft.com/office/drawing/2014/main" id="{22CAB322-9258-4171-B2F9-AFE0AD8CFA99}"/>
                </a:ext>
              </a:extLst>
            </p:cNvPr>
            <p:cNvSpPr txBox="1"/>
            <p:nvPr/>
          </p:nvSpPr>
          <p:spPr>
            <a:xfrm>
              <a:off x="9563100" y="1085850"/>
              <a:ext cx="198120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Hình 2</a:t>
              </a:r>
              <a:endParaRPr lang="vi-VN" sz="2800">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E8AB5A46-32F6-4434-85F4-11F3D2081653}"/>
                </a:ext>
              </a:extLst>
            </p:cNvPr>
            <p:cNvSpPr txBox="1"/>
            <p:nvPr/>
          </p:nvSpPr>
          <p:spPr>
            <a:xfrm>
              <a:off x="9867900" y="647700"/>
              <a:ext cx="438150" cy="523220"/>
            </a:xfrm>
            <a:prstGeom prst="rect">
              <a:avLst/>
            </a:prstGeom>
            <a:noFill/>
          </p:spPr>
          <p:txBody>
            <a:bodyPr wrap="square" rtlCol="0">
              <a:spAutoFit/>
            </a:bodyPr>
            <a:lstStyle/>
            <a:p>
              <a:r>
                <a:rPr lang="en-US" sz="2800"/>
                <a:t>b</a:t>
              </a:r>
              <a:endParaRPr lang="vi-VN" sz="2800"/>
            </a:p>
          </p:txBody>
        </p:sp>
        <p:sp>
          <p:nvSpPr>
            <p:cNvPr id="27" name="TextBox 26">
              <a:extLst>
                <a:ext uri="{FF2B5EF4-FFF2-40B4-BE49-F238E27FC236}">
                  <a16:creationId xmlns:a16="http://schemas.microsoft.com/office/drawing/2014/main" id="{71D25B03-D77E-4D92-B2C7-2AD48E402B16}"/>
                </a:ext>
              </a:extLst>
            </p:cNvPr>
            <p:cNvSpPr txBox="1"/>
            <p:nvPr/>
          </p:nvSpPr>
          <p:spPr>
            <a:xfrm>
              <a:off x="9277350" y="419100"/>
              <a:ext cx="438150" cy="523220"/>
            </a:xfrm>
            <a:prstGeom prst="rect">
              <a:avLst/>
            </a:prstGeom>
            <a:noFill/>
          </p:spPr>
          <p:txBody>
            <a:bodyPr wrap="square" rtlCol="0">
              <a:spAutoFit/>
            </a:bodyPr>
            <a:lstStyle/>
            <a:p>
              <a:r>
                <a:rPr lang="en-US" sz="2800"/>
                <a:t>c</a:t>
              </a:r>
              <a:endParaRPr lang="vi-VN" sz="2800"/>
            </a:p>
          </p:txBody>
        </p:sp>
        <p:sp>
          <p:nvSpPr>
            <p:cNvPr id="28" name="TextBox 27">
              <a:extLst>
                <a:ext uri="{FF2B5EF4-FFF2-40B4-BE49-F238E27FC236}">
                  <a16:creationId xmlns:a16="http://schemas.microsoft.com/office/drawing/2014/main" id="{D6D76110-21E2-4273-90DC-43FB664EA860}"/>
                </a:ext>
              </a:extLst>
            </p:cNvPr>
            <p:cNvSpPr txBox="1"/>
            <p:nvPr/>
          </p:nvSpPr>
          <p:spPr>
            <a:xfrm>
              <a:off x="10020300" y="190500"/>
              <a:ext cx="438150" cy="523220"/>
            </a:xfrm>
            <a:prstGeom prst="rect">
              <a:avLst/>
            </a:prstGeom>
            <a:noFill/>
          </p:spPr>
          <p:txBody>
            <a:bodyPr wrap="square" rtlCol="0">
              <a:spAutoFit/>
            </a:bodyPr>
            <a:lstStyle/>
            <a:p>
              <a:r>
                <a:rPr lang="en-US" sz="2800"/>
                <a:t>a</a:t>
              </a:r>
              <a:endParaRPr lang="vi-VN" sz="2800"/>
            </a:p>
          </p:txBody>
        </p:sp>
      </p:grpSp>
      <p:grpSp>
        <p:nvGrpSpPr>
          <p:cNvPr id="30" name="Group 29">
            <a:extLst>
              <a:ext uri="{FF2B5EF4-FFF2-40B4-BE49-F238E27FC236}">
                <a16:creationId xmlns:a16="http://schemas.microsoft.com/office/drawing/2014/main" id="{6C50C1C0-C8B4-455B-AAF9-D331388FF095}"/>
              </a:ext>
            </a:extLst>
          </p:cNvPr>
          <p:cNvGrpSpPr/>
          <p:nvPr/>
        </p:nvGrpSpPr>
        <p:grpSpPr>
          <a:xfrm>
            <a:off x="8920162" y="3219449"/>
            <a:ext cx="2719388" cy="3190221"/>
            <a:chOff x="8920162" y="2933699"/>
            <a:chExt cx="2719388" cy="3190221"/>
          </a:xfrm>
        </p:grpSpPr>
        <p:pic>
          <p:nvPicPr>
            <p:cNvPr id="29" name="Picture 28">
              <a:extLst>
                <a:ext uri="{FF2B5EF4-FFF2-40B4-BE49-F238E27FC236}">
                  <a16:creationId xmlns:a16="http://schemas.microsoft.com/office/drawing/2014/main" id="{9B5F1434-D9D9-496E-8DA5-E9574FABC101}"/>
                </a:ext>
              </a:extLst>
            </p:cNvPr>
            <p:cNvPicPr>
              <a:picLocks noChangeAspect="1"/>
            </p:cNvPicPr>
            <p:nvPr/>
          </p:nvPicPr>
          <p:blipFill>
            <a:blip r:embed="rId9"/>
            <a:stretch>
              <a:fillRect/>
            </a:stretch>
          </p:blipFill>
          <p:spPr>
            <a:xfrm>
              <a:off x="8920162" y="2933699"/>
              <a:ext cx="2719388" cy="2835381"/>
            </a:xfrm>
            <a:prstGeom prst="rect">
              <a:avLst/>
            </a:prstGeom>
          </p:spPr>
        </p:pic>
        <p:sp>
          <p:nvSpPr>
            <p:cNvPr id="33" name="TextBox 32">
              <a:extLst>
                <a:ext uri="{FF2B5EF4-FFF2-40B4-BE49-F238E27FC236}">
                  <a16:creationId xmlns:a16="http://schemas.microsoft.com/office/drawing/2014/main" id="{24F3366C-AF85-42AE-B1C5-6CAF154E5989}"/>
                </a:ext>
              </a:extLst>
            </p:cNvPr>
            <p:cNvSpPr txBox="1"/>
            <p:nvPr/>
          </p:nvSpPr>
          <p:spPr>
            <a:xfrm>
              <a:off x="9639300" y="5600700"/>
              <a:ext cx="198120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Hình 4</a:t>
              </a:r>
              <a:endParaRPr lang="vi-VN" sz="2800">
                <a:latin typeface="Times New Roman" panose="02020603050405020304" pitchFamily="18" charset="0"/>
                <a:cs typeface="Times New Roman" panose="02020603050405020304" pitchFamily="18" charset="0"/>
              </a:endParaRPr>
            </a:p>
          </p:txBody>
        </p:sp>
      </p:grpSp>
      <p:sp>
        <p:nvSpPr>
          <p:cNvPr id="31" name="Rectangle: Rounded Corners 30">
            <a:extLst>
              <a:ext uri="{FF2B5EF4-FFF2-40B4-BE49-F238E27FC236}">
                <a16:creationId xmlns:a16="http://schemas.microsoft.com/office/drawing/2014/main" id="{0F306116-EC34-47ED-882F-820D896BEC47}"/>
              </a:ext>
            </a:extLst>
          </p:cNvPr>
          <p:cNvSpPr/>
          <p:nvPr/>
        </p:nvSpPr>
        <p:spPr>
          <a:xfrm>
            <a:off x="8496300" y="114300"/>
            <a:ext cx="3067050" cy="6096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800" b="1">
                <a:latin typeface="Times New Roman" panose="02020603050405020304" pitchFamily="18" charset="0"/>
                <a:cs typeface="Times New Roman" panose="02020603050405020304" pitchFamily="18" charset="0"/>
              </a:rPr>
              <a:t>Hoạt động nhóm</a:t>
            </a:r>
            <a:endParaRPr lang="vi-VN" sz="2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68523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 calcmode="lin" valueType="num">
                                      <p:cBhvr additive="base">
                                        <p:cTn id="12" dur="500" fill="hold"/>
                                        <p:tgtEl>
                                          <p:spTgt spid="3074"/>
                                        </p:tgtEl>
                                        <p:attrNameLst>
                                          <p:attrName>ppt_x</p:attrName>
                                        </p:attrNameLst>
                                      </p:cBhvr>
                                      <p:tavLst>
                                        <p:tav tm="0">
                                          <p:val>
                                            <p:strVal val="#ppt_x"/>
                                          </p:val>
                                        </p:tav>
                                        <p:tav tm="100000">
                                          <p:val>
                                            <p:strVal val="#ppt_x"/>
                                          </p:val>
                                        </p:tav>
                                      </p:tavLst>
                                    </p:anim>
                                    <p:anim calcmode="lin" valueType="num">
                                      <p:cBhvr additive="base">
                                        <p:cTn id="13" dur="500" fill="hold"/>
                                        <p:tgtEl>
                                          <p:spTgt spid="3074"/>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14" presetClass="entr" presetSubtype="1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randombar(horizontal)">
                                      <p:cBhvr>
                                        <p:cTn id="17" dur="500"/>
                                        <p:tgtEl>
                                          <p:spTgt spid="8"/>
                                        </p:tgtEl>
                                      </p:cBhvr>
                                    </p:animEffect>
                                  </p:childTnLst>
                                </p:cTn>
                              </p:par>
                              <p:par>
                                <p:cTn id="18" presetID="14" presetClass="entr" presetSubtype="10"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randombar(horizontal)">
                                      <p:cBhvr>
                                        <p:cTn id="20" dur="500"/>
                                        <p:tgtEl>
                                          <p:spTgt spid="15"/>
                                        </p:tgtEl>
                                      </p:cBhvr>
                                    </p:animEffect>
                                  </p:childTnLst>
                                </p:cTn>
                              </p:par>
                            </p:childTnLst>
                          </p:cTn>
                        </p:par>
                        <p:par>
                          <p:cTn id="21" fill="hold">
                            <p:stCondLst>
                              <p:cond delay="1000"/>
                            </p:stCondLst>
                            <p:childTnLst>
                              <p:par>
                                <p:cTn id="22" presetID="14" presetClass="entr" presetSubtype="1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randombar(horizontal)">
                                      <p:cBhvr>
                                        <p:cTn id="24" dur="500"/>
                                        <p:tgtEl>
                                          <p:spTgt spid="10"/>
                                        </p:tgtEl>
                                      </p:cBhvr>
                                    </p:animEffect>
                                  </p:childTnLst>
                                </p:cTn>
                              </p:par>
                              <p:par>
                                <p:cTn id="25" presetID="14" presetClass="entr" presetSubtype="1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randombar(horizontal)">
                                      <p:cBhvr>
                                        <p:cTn id="27" dur="500"/>
                                        <p:tgtEl>
                                          <p:spTgt spid="16"/>
                                        </p:tgtEl>
                                      </p:cBhvr>
                                    </p:animEffect>
                                  </p:childTnLst>
                                </p:cTn>
                              </p:par>
                              <p:par>
                                <p:cTn id="28" presetID="22" presetClass="entr" presetSubtype="4" fill="hold" nodeType="with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down)">
                                      <p:cBhvr>
                                        <p:cTn id="30" dur="500"/>
                                        <p:tgtEl>
                                          <p:spTgt spid="30"/>
                                        </p:tgtEl>
                                      </p:cBhvr>
                                    </p:animEffect>
                                  </p:childTnLst>
                                </p:cTn>
                              </p:par>
                            </p:childTnLst>
                          </p:cTn>
                        </p:par>
                        <p:par>
                          <p:cTn id="31" fill="hold">
                            <p:stCondLst>
                              <p:cond delay="1500"/>
                            </p:stCondLst>
                            <p:childTnLst>
                              <p:par>
                                <p:cTn id="32" presetID="22" presetClass="entr" presetSubtype="8"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left)">
                                      <p:cBhvr>
                                        <p:cTn id="34" dur="500"/>
                                        <p:tgtEl>
                                          <p:spTgt spid="11"/>
                                        </p:tgtEl>
                                      </p:cBhvr>
                                    </p:animEffect>
                                  </p:childTnLst>
                                </p:cTn>
                              </p:par>
                            </p:childTnLst>
                          </p:cTn>
                        </p:par>
                        <p:par>
                          <p:cTn id="35" fill="hold">
                            <p:stCondLst>
                              <p:cond delay="2000"/>
                            </p:stCondLst>
                            <p:childTnLst>
                              <p:par>
                                <p:cTn id="36" presetID="22" presetClass="entr" presetSubtype="8"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ipe(left)">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fade">
                                      <p:cBhvr>
                                        <p:cTn id="43" dur="1000"/>
                                        <p:tgtEl>
                                          <p:spTgt spid="31"/>
                                        </p:tgtEl>
                                      </p:cBhvr>
                                    </p:animEffect>
                                    <p:anim calcmode="lin" valueType="num">
                                      <p:cBhvr>
                                        <p:cTn id="44" dur="1000" fill="hold"/>
                                        <p:tgtEl>
                                          <p:spTgt spid="31"/>
                                        </p:tgtEl>
                                        <p:attrNameLst>
                                          <p:attrName>ppt_x</p:attrName>
                                        </p:attrNameLst>
                                      </p:cBhvr>
                                      <p:tavLst>
                                        <p:tav tm="0">
                                          <p:val>
                                            <p:strVal val="#ppt_x"/>
                                          </p:val>
                                        </p:tav>
                                        <p:tav tm="100000">
                                          <p:val>
                                            <p:strVal val="#ppt_x"/>
                                          </p:val>
                                        </p:tav>
                                      </p:tavLst>
                                    </p:anim>
                                    <p:anim calcmode="lin" valueType="num">
                                      <p:cBhvr>
                                        <p:cTn id="45"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12" grpId="0"/>
      <p:bldP spid="3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t="-3000" r="-4000" b="-2000"/>
          </a:stretch>
        </a:blip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1C93371-3533-438C-A80E-0C1927A35AB2}"/>
              </a:ext>
            </a:extLst>
          </p:cNvPr>
          <p:cNvGrpSpPr/>
          <p:nvPr/>
        </p:nvGrpSpPr>
        <p:grpSpPr>
          <a:xfrm>
            <a:off x="3601338" y="92434"/>
            <a:ext cx="4004249" cy="604299"/>
            <a:chOff x="1410588" y="206734"/>
            <a:chExt cx="4004249" cy="604299"/>
          </a:xfrm>
        </p:grpSpPr>
        <p:sp>
          <p:nvSpPr>
            <p:cNvPr id="4" name="Hexagon 3">
              <a:extLst>
                <a:ext uri="{FF2B5EF4-FFF2-40B4-BE49-F238E27FC236}">
                  <a16:creationId xmlns:a16="http://schemas.microsoft.com/office/drawing/2014/main" id="{829C7B9B-9764-4149-879C-66FC27F40B9F}"/>
                </a:ext>
              </a:extLst>
            </p:cNvPr>
            <p:cNvSpPr/>
            <p:nvPr/>
          </p:nvSpPr>
          <p:spPr>
            <a:xfrm>
              <a:off x="1410588" y="206734"/>
              <a:ext cx="4004249" cy="604299"/>
            </a:xfrm>
            <a:prstGeom prst="hexagon">
              <a:avLst/>
            </a:prstGeom>
            <a:solidFill>
              <a:schemeClr val="accent1">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vi-VN"/>
            </a:p>
          </p:txBody>
        </p:sp>
        <p:sp>
          <p:nvSpPr>
            <p:cNvPr id="5" name="TextBox 4">
              <a:extLst>
                <a:ext uri="{FF2B5EF4-FFF2-40B4-BE49-F238E27FC236}">
                  <a16:creationId xmlns:a16="http://schemas.microsoft.com/office/drawing/2014/main" id="{4BF5A240-46C2-4FDD-BC22-5018565CD32D}"/>
                </a:ext>
              </a:extLst>
            </p:cNvPr>
            <p:cNvSpPr txBox="1"/>
            <p:nvPr/>
          </p:nvSpPr>
          <p:spPr>
            <a:xfrm>
              <a:off x="1534600" y="222635"/>
              <a:ext cx="3649650" cy="584775"/>
            </a:xfrm>
            <a:prstGeom prst="rect">
              <a:avLst/>
            </a:prstGeom>
            <a:noFill/>
          </p:spPr>
          <p:txBody>
            <a:bodyPr wrap="square" rtlCol="0">
              <a:spAutoFit/>
            </a:bodyPr>
            <a:lstStyle/>
            <a:p>
              <a:r>
                <a:rPr lang="en-US" sz="3200" dirty="0">
                  <a:solidFill>
                    <a:srgbClr val="FFFF00"/>
                  </a:solidFill>
                  <a:latin typeface="Times New Roman" panose="02020603050405020304" pitchFamily="18" charset="0"/>
                  <a:cs typeface="Times New Roman" panose="02020603050405020304" pitchFamily="18" charset="0"/>
                </a:rPr>
                <a:t>1. Định </a:t>
              </a:r>
              <a:r>
                <a:rPr lang="en-US" sz="3200" dirty="0" err="1">
                  <a:solidFill>
                    <a:srgbClr val="FFFF00"/>
                  </a:solidFill>
                  <a:latin typeface="Times New Roman" panose="02020603050405020304" pitchFamily="18" charset="0"/>
                  <a:cs typeface="Times New Roman" panose="02020603050405020304" pitchFamily="18" charset="0"/>
                </a:rPr>
                <a:t>lý</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Pythagore</a:t>
              </a:r>
              <a:endParaRPr lang="vi-VN" sz="3200" dirty="0">
                <a:solidFill>
                  <a:srgbClr val="FFFF00"/>
                </a:solidFill>
                <a:latin typeface="Times New Roman" panose="02020603050405020304" pitchFamily="18" charset="0"/>
                <a:cs typeface="Times New Roman" panose="02020603050405020304" pitchFamily="18" charset="0"/>
              </a:endParaRPr>
            </a:p>
          </p:txBody>
        </p:sp>
      </p:grpSp>
      <p:pic>
        <p:nvPicPr>
          <p:cNvPr id="3074" name="Picture 1">
            <a:extLst>
              <a:ext uri="{FF2B5EF4-FFF2-40B4-BE49-F238E27FC236}">
                <a16:creationId xmlns:a16="http://schemas.microsoft.com/office/drawing/2014/main" id="{9BC70529-7E14-43E7-B647-8D02EBB897E1}"/>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2500" b="97500" l="0" r="22011"/>
                    </a14:imgEffect>
                  </a14:imgLayer>
                </a14:imgProps>
              </a:ext>
              <a:ext uri="{28A0092B-C50C-407E-A947-70E740481C1C}">
                <a14:useLocalDpi xmlns:a14="http://schemas.microsoft.com/office/drawing/2010/main" val="0"/>
              </a:ext>
            </a:extLst>
          </a:blip>
          <a:srcRect r="77021"/>
          <a:stretch/>
        </p:blipFill>
        <p:spPr bwMode="auto">
          <a:xfrm>
            <a:off x="441589" y="649316"/>
            <a:ext cx="901684" cy="471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A1B4CA4A-905F-40E1-AFB1-57C019C7D6AC}"/>
              </a:ext>
            </a:extLst>
          </p:cNvPr>
          <p:cNvSpPr txBox="1"/>
          <p:nvPr/>
        </p:nvSpPr>
        <p:spPr>
          <a:xfrm>
            <a:off x="571500" y="1219200"/>
            <a:ext cx="3924300" cy="523220"/>
          </a:xfrm>
          <a:prstGeom prst="rect">
            <a:avLst/>
          </a:prstGeom>
          <a:noFill/>
        </p:spPr>
        <p:txBody>
          <a:bodyPr wrap="square" rtlCol="0">
            <a:spAutoFit/>
          </a:bodyPr>
          <a:lstStyle/>
          <a:p>
            <a:r>
              <a:rPr lang="en-US" sz="2800" b="1" i="1">
                <a:latin typeface="Times New Roman" panose="02020603050405020304" pitchFamily="18" charset="0"/>
                <a:cs typeface="Times New Roman" panose="02020603050405020304" pitchFamily="18" charset="0"/>
              </a:rPr>
              <a:t>*Định lý Pythagoer</a:t>
            </a:r>
            <a:endParaRPr lang="vi-VN" sz="2800" b="1" i="1">
              <a:latin typeface="Times New Roman" panose="02020603050405020304" pitchFamily="18" charset="0"/>
              <a:cs typeface="Times New Roman" panose="02020603050405020304" pitchFamily="18" charset="0"/>
            </a:endParaRPr>
          </a:p>
        </p:txBody>
      </p:sp>
      <p:grpSp>
        <p:nvGrpSpPr>
          <p:cNvPr id="32" name="Group 31">
            <a:extLst>
              <a:ext uri="{FF2B5EF4-FFF2-40B4-BE49-F238E27FC236}">
                <a16:creationId xmlns:a16="http://schemas.microsoft.com/office/drawing/2014/main" id="{832EB54A-90DD-41C1-9617-AEF374CD50DE}"/>
              </a:ext>
            </a:extLst>
          </p:cNvPr>
          <p:cNvGrpSpPr/>
          <p:nvPr/>
        </p:nvGrpSpPr>
        <p:grpSpPr>
          <a:xfrm>
            <a:off x="266700" y="1756910"/>
            <a:ext cx="9963150" cy="2129290"/>
            <a:chOff x="0" y="1776585"/>
            <a:chExt cx="9963150" cy="2662690"/>
          </a:xfrm>
        </p:grpSpPr>
        <p:grpSp>
          <p:nvGrpSpPr>
            <p:cNvPr id="34" name="Group 33">
              <a:extLst>
                <a:ext uri="{FF2B5EF4-FFF2-40B4-BE49-F238E27FC236}">
                  <a16:creationId xmlns:a16="http://schemas.microsoft.com/office/drawing/2014/main" id="{86BA8610-767F-43E2-88E4-055B276F4861}"/>
                </a:ext>
              </a:extLst>
            </p:cNvPr>
            <p:cNvGrpSpPr/>
            <p:nvPr/>
          </p:nvGrpSpPr>
          <p:grpSpPr>
            <a:xfrm>
              <a:off x="0" y="1776585"/>
              <a:ext cx="9963150" cy="2662690"/>
              <a:chOff x="-157227" y="2625290"/>
              <a:chExt cx="15438305" cy="3798660"/>
            </a:xfrm>
          </p:grpSpPr>
          <p:sp>
            <p:nvSpPr>
              <p:cNvPr id="36" name="Rectangle: Rounded Corners 35">
                <a:extLst>
                  <a:ext uri="{FF2B5EF4-FFF2-40B4-BE49-F238E27FC236}">
                    <a16:creationId xmlns:a16="http://schemas.microsoft.com/office/drawing/2014/main" id="{8491CF4B-04FF-48F9-915B-EDAF2687E6E2}"/>
                  </a:ext>
                </a:extLst>
              </p:cNvPr>
              <p:cNvSpPr/>
              <p:nvPr/>
            </p:nvSpPr>
            <p:spPr>
              <a:xfrm>
                <a:off x="101597" y="2728686"/>
                <a:ext cx="15179481" cy="3695264"/>
              </a:xfrm>
              <a:prstGeom prst="roundRect">
                <a:avLst/>
              </a:prstGeom>
              <a:solidFill>
                <a:schemeClr val="accent5">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7" name="Rectangle 36">
                <a:extLst>
                  <a:ext uri="{FF2B5EF4-FFF2-40B4-BE49-F238E27FC236}">
                    <a16:creationId xmlns:a16="http://schemas.microsoft.com/office/drawing/2014/main" id="{4BA9C286-9EA6-4CB6-B4B9-248684BBE764}"/>
                  </a:ext>
                </a:extLst>
              </p:cNvPr>
              <p:cNvSpPr/>
              <p:nvPr/>
            </p:nvSpPr>
            <p:spPr>
              <a:xfrm>
                <a:off x="101597" y="2714172"/>
                <a:ext cx="15179481" cy="714829"/>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38" name="Picture 37">
                <a:extLst>
                  <a:ext uri="{FF2B5EF4-FFF2-40B4-BE49-F238E27FC236}">
                    <a16:creationId xmlns:a16="http://schemas.microsoft.com/office/drawing/2014/main" id="{AEB618FC-1828-4904-AA80-29516F825ACE}"/>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157227" y="2625290"/>
                <a:ext cx="1347395" cy="1607419"/>
              </a:xfrm>
              <a:prstGeom prst="rect">
                <a:avLst/>
              </a:prstGeom>
            </p:spPr>
          </p:pic>
        </p:grpSp>
        <p:sp>
          <p:nvSpPr>
            <p:cNvPr id="35" name="TextBox 34">
              <a:extLst>
                <a:ext uri="{FF2B5EF4-FFF2-40B4-BE49-F238E27FC236}">
                  <a16:creationId xmlns:a16="http://schemas.microsoft.com/office/drawing/2014/main" id="{B276DADB-2F8B-46FF-ABA6-E8607E5F1826}"/>
                </a:ext>
              </a:extLst>
            </p:cNvPr>
            <p:cNvSpPr txBox="1"/>
            <p:nvPr/>
          </p:nvSpPr>
          <p:spPr>
            <a:xfrm>
              <a:off x="365962" y="2425234"/>
              <a:ext cx="9578138" cy="1307537"/>
            </a:xfrm>
            <a:prstGeom prst="rect">
              <a:avLst/>
            </a:prstGeom>
            <a:noFill/>
          </p:spPr>
          <p:txBody>
            <a:bodyPr wrap="square" rtlCol="0">
              <a:spAutoFit/>
            </a:bodyPr>
            <a:lstStyle/>
            <a:p>
              <a:pPr>
                <a:lnSpc>
                  <a:spcPct val="150000"/>
                </a:lnSpc>
                <a:spcAft>
                  <a:spcPts val="1200"/>
                </a:spcAft>
              </a:pPr>
              <a:r>
                <a:rPr lang="en-US" sz="2800" b="1" i="1">
                  <a:latin typeface="Times New Roman" panose="02020603050405020304" pitchFamily="18" charset="0"/>
                  <a:cs typeface="Times New Roman" panose="02020603050405020304" pitchFamily="18" charset="0"/>
                </a:rPr>
                <a:t>Trong một tam giác vuông, bình ph</a:t>
              </a:r>
              <a:r>
                <a:rPr lang="vi-VN" sz="2800" b="1" i="1">
                  <a:latin typeface="Times New Roman" panose="02020603050405020304" pitchFamily="18" charset="0"/>
                  <a:cs typeface="Times New Roman" panose="02020603050405020304" pitchFamily="18" charset="0"/>
                </a:rPr>
                <a:t>ương cạnh huyền bằng tổng bình phương của hai cạnh góc vuông</a:t>
              </a:r>
              <a:endParaRPr lang="vi-VN" sz="2800">
                <a:latin typeface="Times New Roman" panose="02020603050405020304" pitchFamily="18" charset="0"/>
                <a:cs typeface="Times New Roman" panose="02020603050405020304" pitchFamily="18" charset="0"/>
              </a:endParaRPr>
            </a:p>
          </p:txBody>
        </p:sp>
      </p:grpSp>
      <p:grpSp>
        <p:nvGrpSpPr>
          <p:cNvPr id="9" name="Group 8">
            <a:extLst>
              <a:ext uri="{FF2B5EF4-FFF2-40B4-BE49-F238E27FC236}">
                <a16:creationId xmlns:a16="http://schemas.microsoft.com/office/drawing/2014/main" id="{6EE787DA-1E16-4ACB-AB62-19EC646D9065}"/>
              </a:ext>
            </a:extLst>
          </p:cNvPr>
          <p:cNvGrpSpPr/>
          <p:nvPr/>
        </p:nvGrpSpPr>
        <p:grpSpPr>
          <a:xfrm>
            <a:off x="8020050" y="4057650"/>
            <a:ext cx="3905250" cy="2637770"/>
            <a:chOff x="8020050" y="4057650"/>
            <a:chExt cx="3905250" cy="2637770"/>
          </a:xfrm>
        </p:grpSpPr>
        <p:sp>
          <p:nvSpPr>
            <p:cNvPr id="3" name="Right Triangle 2">
              <a:extLst>
                <a:ext uri="{FF2B5EF4-FFF2-40B4-BE49-F238E27FC236}">
                  <a16:creationId xmlns:a16="http://schemas.microsoft.com/office/drawing/2014/main" id="{99F596AE-61CB-4235-B0D6-2CBFCF5526BF}"/>
                </a:ext>
              </a:extLst>
            </p:cNvPr>
            <p:cNvSpPr/>
            <p:nvPr/>
          </p:nvSpPr>
          <p:spPr>
            <a:xfrm>
              <a:off x="8496300" y="4438650"/>
              <a:ext cx="2724150" cy="1790700"/>
            </a:xfrm>
            <a:prstGeom prst="rtTriangl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TextBox 6">
              <a:extLst>
                <a:ext uri="{FF2B5EF4-FFF2-40B4-BE49-F238E27FC236}">
                  <a16:creationId xmlns:a16="http://schemas.microsoft.com/office/drawing/2014/main" id="{E16D4A0C-954C-454C-B960-1E037A3442C9}"/>
                </a:ext>
              </a:extLst>
            </p:cNvPr>
            <p:cNvSpPr txBox="1"/>
            <p:nvPr/>
          </p:nvSpPr>
          <p:spPr>
            <a:xfrm>
              <a:off x="8020050" y="6019800"/>
              <a:ext cx="93345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A</a:t>
              </a:r>
              <a:endParaRPr lang="vi-VN" sz="2800">
                <a:latin typeface="Times New Roman" panose="02020603050405020304" pitchFamily="18" charset="0"/>
                <a:cs typeface="Times New Roman" panose="02020603050405020304" pitchFamily="18" charset="0"/>
              </a:endParaRPr>
            </a:p>
          </p:txBody>
        </p:sp>
        <p:sp>
          <p:nvSpPr>
            <p:cNvPr id="40" name="TextBox 39">
              <a:extLst>
                <a:ext uri="{FF2B5EF4-FFF2-40B4-BE49-F238E27FC236}">
                  <a16:creationId xmlns:a16="http://schemas.microsoft.com/office/drawing/2014/main" id="{0BCD12BA-679E-4450-84E7-D3B30417698D}"/>
                </a:ext>
              </a:extLst>
            </p:cNvPr>
            <p:cNvSpPr txBox="1"/>
            <p:nvPr/>
          </p:nvSpPr>
          <p:spPr>
            <a:xfrm>
              <a:off x="8077200" y="4057650"/>
              <a:ext cx="93345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B</a:t>
              </a:r>
              <a:endParaRPr lang="vi-VN" sz="2800">
                <a:latin typeface="Times New Roman" panose="02020603050405020304" pitchFamily="18" charset="0"/>
                <a:cs typeface="Times New Roman" panose="02020603050405020304" pitchFamily="18" charset="0"/>
              </a:endParaRPr>
            </a:p>
          </p:txBody>
        </p:sp>
        <p:sp>
          <p:nvSpPr>
            <p:cNvPr id="41" name="TextBox 40">
              <a:extLst>
                <a:ext uri="{FF2B5EF4-FFF2-40B4-BE49-F238E27FC236}">
                  <a16:creationId xmlns:a16="http://schemas.microsoft.com/office/drawing/2014/main" id="{B27CB566-D8EE-482C-84EB-66661B3D30D5}"/>
                </a:ext>
              </a:extLst>
            </p:cNvPr>
            <p:cNvSpPr txBox="1"/>
            <p:nvPr/>
          </p:nvSpPr>
          <p:spPr>
            <a:xfrm>
              <a:off x="10991850" y="6153150"/>
              <a:ext cx="93345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C</a:t>
              </a:r>
              <a:endParaRPr lang="vi-VN" sz="2800">
                <a:latin typeface="Times New Roman" panose="02020603050405020304" pitchFamily="18" charset="0"/>
                <a:cs typeface="Times New Roman" panose="02020603050405020304" pitchFamily="18" charset="0"/>
              </a:endParaRPr>
            </a:p>
          </p:txBody>
        </p:sp>
        <p:sp>
          <p:nvSpPr>
            <p:cNvPr id="42" name="TextBox 41">
              <a:extLst>
                <a:ext uri="{FF2B5EF4-FFF2-40B4-BE49-F238E27FC236}">
                  <a16:creationId xmlns:a16="http://schemas.microsoft.com/office/drawing/2014/main" id="{58E80148-7088-4CDA-BB5F-DACA87AC3B39}"/>
                </a:ext>
              </a:extLst>
            </p:cNvPr>
            <p:cNvSpPr txBox="1"/>
            <p:nvPr/>
          </p:nvSpPr>
          <p:spPr>
            <a:xfrm>
              <a:off x="8077200" y="5105400"/>
              <a:ext cx="93345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c</a:t>
              </a:r>
              <a:endParaRPr lang="vi-VN" sz="2800">
                <a:latin typeface="Times New Roman" panose="02020603050405020304" pitchFamily="18" charset="0"/>
                <a:cs typeface="Times New Roman" panose="02020603050405020304" pitchFamily="18" charset="0"/>
              </a:endParaRPr>
            </a:p>
          </p:txBody>
        </p:sp>
        <p:sp>
          <p:nvSpPr>
            <p:cNvPr id="43" name="TextBox 42">
              <a:extLst>
                <a:ext uri="{FF2B5EF4-FFF2-40B4-BE49-F238E27FC236}">
                  <a16:creationId xmlns:a16="http://schemas.microsoft.com/office/drawing/2014/main" id="{A35205FE-05CC-4626-A1EA-DA3FBC93E2D6}"/>
                </a:ext>
              </a:extLst>
            </p:cNvPr>
            <p:cNvSpPr txBox="1"/>
            <p:nvPr/>
          </p:nvSpPr>
          <p:spPr>
            <a:xfrm>
              <a:off x="9620250" y="6172200"/>
              <a:ext cx="93345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b</a:t>
              </a:r>
              <a:endParaRPr lang="vi-VN" sz="2800">
                <a:latin typeface="Times New Roman" panose="02020603050405020304" pitchFamily="18" charset="0"/>
                <a:cs typeface="Times New Roman" panose="02020603050405020304" pitchFamily="18" charset="0"/>
              </a:endParaRPr>
            </a:p>
          </p:txBody>
        </p:sp>
        <p:sp>
          <p:nvSpPr>
            <p:cNvPr id="44" name="TextBox 43">
              <a:extLst>
                <a:ext uri="{FF2B5EF4-FFF2-40B4-BE49-F238E27FC236}">
                  <a16:creationId xmlns:a16="http://schemas.microsoft.com/office/drawing/2014/main" id="{EF7D4392-E1A7-442D-936D-678B5B74DEFC}"/>
                </a:ext>
              </a:extLst>
            </p:cNvPr>
            <p:cNvSpPr txBox="1"/>
            <p:nvPr/>
          </p:nvSpPr>
          <p:spPr>
            <a:xfrm>
              <a:off x="9677400" y="4838700"/>
              <a:ext cx="93345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a</a:t>
              </a:r>
              <a:endParaRPr lang="vi-VN" sz="2800">
                <a:latin typeface="Times New Roman" panose="02020603050405020304" pitchFamily="18" charset="0"/>
                <a:cs typeface="Times New Roman" panose="02020603050405020304" pitchFamily="18" charset="0"/>
              </a:endParaRPr>
            </a:p>
          </p:txBody>
        </p:sp>
      </p:grpSp>
      <p:sp>
        <p:nvSpPr>
          <p:cNvPr id="46" name="TextBox 45">
            <a:extLst>
              <a:ext uri="{FF2B5EF4-FFF2-40B4-BE49-F238E27FC236}">
                <a16:creationId xmlns:a16="http://schemas.microsoft.com/office/drawing/2014/main" id="{1F94A36A-B0E5-44D1-810A-11FAB97A2670}"/>
              </a:ext>
            </a:extLst>
          </p:cNvPr>
          <p:cNvSpPr txBox="1"/>
          <p:nvPr/>
        </p:nvSpPr>
        <p:spPr>
          <a:xfrm>
            <a:off x="723900" y="4191000"/>
            <a:ext cx="392430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sym typeface="Symbol" panose="05050102010706020507" pitchFamily="18" charset="2"/>
              </a:rPr>
              <a:t>ABC vuông tại A, có</a:t>
            </a:r>
            <a:endParaRPr lang="vi-VN" sz="2800">
              <a:latin typeface="Times New Roman" panose="02020603050405020304" pitchFamily="18" charset="0"/>
              <a:cs typeface="Times New Roman" panose="02020603050405020304" pitchFamily="18" charset="0"/>
            </a:endParaRPr>
          </a:p>
        </p:txBody>
      </p:sp>
      <p:sp>
        <p:nvSpPr>
          <p:cNvPr id="47" name="TextBox 46">
            <a:extLst>
              <a:ext uri="{FF2B5EF4-FFF2-40B4-BE49-F238E27FC236}">
                <a16:creationId xmlns:a16="http://schemas.microsoft.com/office/drawing/2014/main" id="{17CC84B7-421C-48C3-AEAE-C4B7A86B6B70}"/>
              </a:ext>
            </a:extLst>
          </p:cNvPr>
          <p:cNvSpPr txBox="1"/>
          <p:nvPr/>
        </p:nvSpPr>
        <p:spPr>
          <a:xfrm>
            <a:off x="704850" y="4686300"/>
            <a:ext cx="392430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sym typeface="Symbol" panose="05050102010706020507" pitchFamily="18" charset="2"/>
              </a:rPr>
              <a:t>BC</a:t>
            </a:r>
            <a:r>
              <a:rPr lang="en-US" sz="2800" baseline="30000">
                <a:latin typeface="Times New Roman" panose="02020603050405020304" pitchFamily="18" charset="0"/>
                <a:cs typeface="Times New Roman" panose="02020603050405020304" pitchFamily="18" charset="0"/>
                <a:sym typeface="Symbol" panose="05050102010706020507" pitchFamily="18" charset="2"/>
              </a:rPr>
              <a:t>2</a:t>
            </a:r>
            <a:r>
              <a:rPr lang="en-US" sz="2800">
                <a:latin typeface="Times New Roman" panose="02020603050405020304" pitchFamily="18" charset="0"/>
                <a:cs typeface="Times New Roman" panose="02020603050405020304" pitchFamily="18" charset="0"/>
                <a:sym typeface="Symbol" panose="05050102010706020507" pitchFamily="18" charset="2"/>
              </a:rPr>
              <a:t> = AB</a:t>
            </a:r>
            <a:r>
              <a:rPr lang="en-US" sz="2800" baseline="30000">
                <a:latin typeface="Times New Roman" panose="02020603050405020304" pitchFamily="18" charset="0"/>
                <a:cs typeface="Times New Roman" panose="02020603050405020304" pitchFamily="18" charset="0"/>
                <a:sym typeface="Symbol" panose="05050102010706020507" pitchFamily="18" charset="2"/>
              </a:rPr>
              <a:t>2</a:t>
            </a:r>
            <a:r>
              <a:rPr lang="en-US" sz="2800">
                <a:latin typeface="Times New Roman" panose="02020603050405020304" pitchFamily="18" charset="0"/>
                <a:cs typeface="Times New Roman" panose="02020603050405020304" pitchFamily="18" charset="0"/>
                <a:sym typeface="Symbol" panose="05050102010706020507" pitchFamily="18" charset="2"/>
              </a:rPr>
              <a:t> + AC</a:t>
            </a:r>
            <a:r>
              <a:rPr lang="en-US" sz="2800" baseline="30000">
                <a:latin typeface="Times New Roman" panose="02020603050405020304" pitchFamily="18" charset="0"/>
                <a:cs typeface="Times New Roman" panose="02020603050405020304" pitchFamily="18" charset="0"/>
                <a:sym typeface="Symbol" panose="05050102010706020507" pitchFamily="18" charset="2"/>
              </a:rPr>
              <a:t>2</a:t>
            </a:r>
            <a:endParaRPr lang="vi-VN" sz="2800">
              <a:latin typeface="Times New Roman" panose="02020603050405020304" pitchFamily="18" charset="0"/>
              <a:cs typeface="Times New Roman" panose="02020603050405020304" pitchFamily="18" charset="0"/>
            </a:endParaRPr>
          </a:p>
        </p:txBody>
      </p:sp>
      <p:sp>
        <p:nvSpPr>
          <p:cNvPr id="48" name="TextBox 47">
            <a:extLst>
              <a:ext uri="{FF2B5EF4-FFF2-40B4-BE49-F238E27FC236}">
                <a16:creationId xmlns:a16="http://schemas.microsoft.com/office/drawing/2014/main" id="{4C2095AF-FB8E-42BA-9DEB-688704791D92}"/>
              </a:ext>
            </a:extLst>
          </p:cNvPr>
          <p:cNvSpPr txBox="1"/>
          <p:nvPr/>
        </p:nvSpPr>
        <p:spPr>
          <a:xfrm>
            <a:off x="723900" y="5200650"/>
            <a:ext cx="392430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sym typeface="Symbol" panose="05050102010706020507" pitchFamily="18" charset="2"/>
              </a:rPr>
              <a:t> hay a</a:t>
            </a:r>
            <a:r>
              <a:rPr lang="en-US" sz="2800" baseline="30000">
                <a:latin typeface="Times New Roman" panose="02020603050405020304" pitchFamily="18" charset="0"/>
                <a:cs typeface="Times New Roman" panose="02020603050405020304" pitchFamily="18" charset="0"/>
                <a:sym typeface="Symbol" panose="05050102010706020507" pitchFamily="18" charset="2"/>
              </a:rPr>
              <a:t>2</a:t>
            </a:r>
            <a:r>
              <a:rPr lang="en-US" sz="2800">
                <a:latin typeface="Times New Roman" panose="02020603050405020304" pitchFamily="18" charset="0"/>
                <a:cs typeface="Times New Roman" panose="02020603050405020304" pitchFamily="18" charset="0"/>
                <a:sym typeface="Symbol" panose="05050102010706020507" pitchFamily="18" charset="2"/>
              </a:rPr>
              <a:t> = b</a:t>
            </a:r>
            <a:r>
              <a:rPr lang="en-US" sz="2800" baseline="30000">
                <a:latin typeface="Times New Roman" panose="02020603050405020304" pitchFamily="18" charset="0"/>
                <a:cs typeface="Times New Roman" panose="02020603050405020304" pitchFamily="18" charset="0"/>
                <a:sym typeface="Symbol" panose="05050102010706020507" pitchFamily="18" charset="2"/>
              </a:rPr>
              <a:t>2</a:t>
            </a:r>
            <a:r>
              <a:rPr lang="en-US" sz="2800">
                <a:latin typeface="Times New Roman" panose="02020603050405020304" pitchFamily="18" charset="0"/>
                <a:cs typeface="Times New Roman" panose="02020603050405020304" pitchFamily="18" charset="0"/>
                <a:sym typeface="Symbol" panose="05050102010706020507" pitchFamily="18" charset="2"/>
              </a:rPr>
              <a:t> + c</a:t>
            </a:r>
            <a:r>
              <a:rPr lang="en-US" sz="2800" baseline="30000">
                <a:latin typeface="Times New Roman" panose="02020603050405020304" pitchFamily="18" charset="0"/>
                <a:cs typeface="Times New Roman" panose="02020603050405020304" pitchFamily="18" charset="0"/>
                <a:sym typeface="Symbol" panose="05050102010706020507" pitchFamily="18" charset="2"/>
              </a:rPr>
              <a:t>2</a:t>
            </a:r>
            <a:endParaRPr lang="vi-VN"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72115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anim calcmode="lin" valueType="num">
                                      <p:cBhvr>
                                        <p:cTn id="8" dur="500" fill="hold"/>
                                        <p:tgtEl>
                                          <p:spTgt spid="32"/>
                                        </p:tgtEl>
                                        <p:attrNameLst>
                                          <p:attrName>ppt_x</p:attrName>
                                        </p:attrNameLst>
                                      </p:cBhvr>
                                      <p:tavLst>
                                        <p:tav tm="0">
                                          <p:val>
                                            <p:strVal val="#ppt_x"/>
                                          </p:val>
                                        </p:tav>
                                        <p:tav tm="100000">
                                          <p:val>
                                            <p:strVal val="#ppt_x"/>
                                          </p:val>
                                        </p:tav>
                                      </p:tavLst>
                                    </p:anim>
                                    <p:anim calcmode="lin" valueType="num">
                                      <p:cBhvr>
                                        <p:cTn id="9" dur="5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fade">
                                      <p:cBhvr>
                                        <p:cTn id="21" dur="1000"/>
                                        <p:tgtEl>
                                          <p:spTgt spid="46"/>
                                        </p:tgtEl>
                                      </p:cBhvr>
                                    </p:animEffect>
                                    <p:anim calcmode="lin" valueType="num">
                                      <p:cBhvr>
                                        <p:cTn id="22" dur="1000" fill="hold"/>
                                        <p:tgtEl>
                                          <p:spTgt spid="46"/>
                                        </p:tgtEl>
                                        <p:attrNameLst>
                                          <p:attrName>ppt_x</p:attrName>
                                        </p:attrNameLst>
                                      </p:cBhvr>
                                      <p:tavLst>
                                        <p:tav tm="0">
                                          <p:val>
                                            <p:strVal val="#ppt_x"/>
                                          </p:val>
                                        </p:tav>
                                        <p:tav tm="100000">
                                          <p:val>
                                            <p:strVal val="#ppt_x"/>
                                          </p:val>
                                        </p:tav>
                                      </p:tavLst>
                                    </p:anim>
                                    <p:anim calcmode="lin" valueType="num">
                                      <p:cBhvr>
                                        <p:cTn id="23"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7"/>
                                        </p:tgtEl>
                                        <p:attrNameLst>
                                          <p:attrName>style.visibility</p:attrName>
                                        </p:attrNameLst>
                                      </p:cBhvr>
                                      <p:to>
                                        <p:strVal val="visible"/>
                                      </p:to>
                                    </p:set>
                                    <p:animEffect transition="in" filter="fade">
                                      <p:cBhvr>
                                        <p:cTn id="28" dur="1000"/>
                                        <p:tgtEl>
                                          <p:spTgt spid="47"/>
                                        </p:tgtEl>
                                      </p:cBhvr>
                                    </p:animEffect>
                                    <p:anim calcmode="lin" valueType="num">
                                      <p:cBhvr>
                                        <p:cTn id="29" dur="1000" fill="hold"/>
                                        <p:tgtEl>
                                          <p:spTgt spid="47"/>
                                        </p:tgtEl>
                                        <p:attrNameLst>
                                          <p:attrName>ppt_x</p:attrName>
                                        </p:attrNameLst>
                                      </p:cBhvr>
                                      <p:tavLst>
                                        <p:tav tm="0">
                                          <p:val>
                                            <p:strVal val="#ppt_x"/>
                                          </p:val>
                                        </p:tav>
                                        <p:tav tm="100000">
                                          <p:val>
                                            <p:strVal val="#ppt_x"/>
                                          </p:val>
                                        </p:tav>
                                      </p:tavLst>
                                    </p:anim>
                                    <p:anim calcmode="lin" valueType="num">
                                      <p:cBhvr>
                                        <p:cTn id="3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4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t="-3000" r="-4000" b="-2000"/>
          </a:stretch>
        </a:blip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1C93371-3533-438C-A80E-0C1927A35AB2}"/>
              </a:ext>
            </a:extLst>
          </p:cNvPr>
          <p:cNvGrpSpPr/>
          <p:nvPr/>
        </p:nvGrpSpPr>
        <p:grpSpPr>
          <a:xfrm>
            <a:off x="3601338" y="92434"/>
            <a:ext cx="4004249" cy="604299"/>
            <a:chOff x="1410588" y="206734"/>
            <a:chExt cx="4004249" cy="604299"/>
          </a:xfrm>
        </p:grpSpPr>
        <p:sp>
          <p:nvSpPr>
            <p:cNvPr id="4" name="Hexagon 3">
              <a:extLst>
                <a:ext uri="{FF2B5EF4-FFF2-40B4-BE49-F238E27FC236}">
                  <a16:creationId xmlns:a16="http://schemas.microsoft.com/office/drawing/2014/main" id="{829C7B9B-9764-4149-879C-66FC27F40B9F}"/>
                </a:ext>
              </a:extLst>
            </p:cNvPr>
            <p:cNvSpPr/>
            <p:nvPr/>
          </p:nvSpPr>
          <p:spPr>
            <a:xfrm>
              <a:off x="1410588" y="206734"/>
              <a:ext cx="4004249" cy="604299"/>
            </a:xfrm>
            <a:prstGeom prst="hexagon">
              <a:avLst/>
            </a:prstGeom>
            <a:solidFill>
              <a:schemeClr val="accent1">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vi-VN"/>
            </a:p>
          </p:txBody>
        </p:sp>
        <p:sp>
          <p:nvSpPr>
            <p:cNvPr id="5" name="TextBox 4">
              <a:extLst>
                <a:ext uri="{FF2B5EF4-FFF2-40B4-BE49-F238E27FC236}">
                  <a16:creationId xmlns:a16="http://schemas.microsoft.com/office/drawing/2014/main" id="{4BF5A240-46C2-4FDD-BC22-5018565CD32D}"/>
                </a:ext>
              </a:extLst>
            </p:cNvPr>
            <p:cNvSpPr txBox="1"/>
            <p:nvPr/>
          </p:nvSpPr>
          <p:spPr>
            <a:xfrm>
              <a:off x="1534600" y="222635"/>
              <a:ext cx="3649650" cy="584775"/>
            </a:xfrm>
            <a:prstGeom prst="rect">
              <a:avLst/>
            </a:prstGeom>
            <a:noFill/>
          </p:spPr>
          <p:txBody>
            <a:bodyPr wrap="square" rtlCol="0">
              <a:spAutoFit/>
            </a:bodyPr>
            <a:lstStyle/>
            <a:p>
              <a:r>
                <a:rPr lang="en-US" sz="3200" dirty="0">
                  <a:solidFill>
                    <a:srgbClr val="FFFF00"/>
                  </a:solidFill>
                  <a:latin typeface="Times New Roman" panose="02020603050405020304" pitchFamily="18" charset="0"/>
                  <a:cs typeface="Times New Roman" panose="02020603050405020304" pitchFamily="18" charset="0"/>
                </a:rPr>
                <a:t>1. Định </a:t>
              </a:r>
              <a:r>
                <a:rPr lang="en-US" sz="3200" dirty="0" err="1">
                  <a:solidFill>
                    <a:srgbClr val="FFFF00"/>
                  </a:solidFill>
                  <a:latin typeface="Times New Roman" panose="02020603050405020304" pitchFamily="18" charset="0"/>
                  <a:cs typeface="Times New Roman" panose="02020603050405020304" pitchFamily="18" charset="0"/>
                </a:rPr>
                <a:t>lý</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Pythagore</a:t>
              </a:r>
              <a:endParaRPr lang="vi-VN" sz="3200" dirty="0">
                <a:solidFill>
                  <a:srgbClr val="FFFF00"/>
                </a:solidFill>
                <a:latin typeface="Times New Roman" panose="02020603050405020304" pitchFamily="18" charset="0"/>
                <a:cs typeface="Times New Roman" panose="02020603050405020304" pitchFamily="18" charset="0"/>
              </a:endParaRPr>
            </a:p>
          </p:txBody>
        </p:sp>
      </p:grpSp>
      <p:grpSp>
        <p:nvGrpSpPr>
          <p:cNvPr id="9" name="Group 8">
            <a:extLst>
              <a:ext uri="{FF2B5EF4-FFF2-40B4-BE49-F238E27FC236}">
                <a16:creationId xmlns:a16="http://schemas.microsoft.com/office/drawing/2014/main" id="{6EE787DA-1E16-4ACB-AB62-19EC646D9065}"/>
              </a:ext>
            </a:extLst>
          </p:cNvPr>
          <p:cNvGrpSpPr/>
          <p:nvPr/>
        </p:nvGrpSpPr>
        <p:grpSpPr>
          <a:xfrm>
            <a:off x="7691765" y="1809750"/>
            <a:ext cx="3985885" cy="2637770"/>
            <a:chOff x="7939415" y="4057650"/>
            <a:chExt cx="3985885" cy="2637770"/>
          </a:xfrm>
        </p:grpSpPr>
        <p:sp>
          <p:nvSpPr>
            <p:cNvPr id="3" name="Right Triangle 2">
              <a:extLst>
                <a:ext uri="{FF2B5EF4-FFF2-40B4-BE49-F238E27FC236}">
                  <a16:creationId xmlns:a16="http://schemas.microsoft.com/office/drawing/2014/main" id="{99F596AE-61CB-4235-B0D6-2CBFCF5526BF}"/>
                </a:ext>
              </a:extLst>
            </p:cNvPr>
            <p:cNvSpPr/>
            <p:nvPr/>
          </p:nvSpPr>
          <p:spPr>
            <a:xfrm>
              <a:off x="8496300" y="4438650"/>
              <a:ext cx="2724150" cy="1790700"/>
            </a:xfrm>
            <a:prstGeom prst="rtTriangl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TextBox 6">
              <a:extLst>
                <a:ext uri="{FF2B5EF4-FFF2-40B4-BE49-F238E27FC236}">
                  <a16:creationId xmlns:a16="http://schemas.microsoft.com/office/drawing/2014/main" id="{E16D4A0C-954C-454C-B960-1E037A3442C9}"/>
                </a:ext>
              </a:extLst>
            </p:cNvPr>
            <p:cNvSpPr txBox="1"/>
            <p:nvPr/>
          </p:nvSpPr>
          <p:spPr>
            <a:xfrm>
              <a:off x="8020050" y="6019800"/>
              <a:ext cx="93345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A</a:t>
              </a:r>
              <a:endParaRPr lang="vi-VN" sz="2800">
                <a:latin typeface="Times New Roman" panose="02020603050405020304" pitchFamily="18" charset="0"/>
                <a:cs typeface="Times New Roman" panose="02020603050405020304" pitchFamily="18" charset="0"/>
              </a:endParaRPr>
            </a:p>
          </p:txBody>
        </p:sp>
        <p:sp>
          <p:nvSpPr>
            <p:cNvPr id="40" name="TextBox 39">
              <a:extLst>
                <a:ext uri="{FF2B5EF4-FFF2-40B4-BE49-F238E27FC236}">
                  <a16:creationId xmlns:a16="http://schemas.microsoft.com/office/drawing/2014/main" id="{0BCD12BA-679E-4450-84E7-D3B30417698D}"/>
                </a:ext>
              </a:extLst>
            </p:cNvPr>
            <p:cNvSpPr txBox="1"/>
            <p:nvPr/>
          </p:nvSpPr>
          <p:spPr>
            <a:xfrm>
              <a:off x="8077200" y="4057650"/>
              <a:ext cx="93345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B</a:t>
              </a:r>
              <a:endParaRPr lang="vi-VN" sz="2800">
                <a:latin typeface="Times New Roman" panose="02020603050405020304" pitchFamily="18" charset="0"/>
                <a:cs typeface="Times New Roman" panose="02020603050405020304" pitchFamily="18" charset="0"/>
              </a:endParaRPr>
            </a:p>
          </p:txBody>
        </p:sp>
        <p:sp>
          <p:nvSpPr>
            <p:cNvPr id="41" name="TextBox 40">
              <a:extLst>
                <a:ext uri="{FF2B5EF4-FFF2-40B4-BE49-F238E27FC236}">
                  <a16:creationId xmlns:a16="http://schemas.microsoft.com/office/drawing/2014/main" id="{B27CB566-D8EE-482C-84EB-66661B3D30D5}"/>
                </a:ext>
              </a:extLst>
            </p:cNvPr>
            <p:cNvSpPr txBox="1"/>
            <p:nvPr/>
          </p:nvSpPr>
          <p:spPr>
            <a:xfrm>
              <a:off x="10991850" y="6153150"/>
              <a:ext cx="93345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C</a:t>
              </a:r>
              <a:endParaRPr lang="vi-VN" sz="2800">
                <a:latin typeface="Times New Roman" panose="02020603050405020304" pitchFamily="18" charset="0"/>
                <a:cs typeface="Times New Roman" panose="02020603050405020304" pitchFamily="18" charset="0"/>
              </a:endParaRPr>
            </a:p>
          </p:txBody>
        </p:sp>
        <p:sp>
          <p:nvSpPr>
            <p:cNvPr id="42" name="TextBox 41">
              <a:extLst>
                <a:ext uri="{FF2B5EF4-FFF2-40B4-BE49-F238E27FC236}">
                  <a16:creationId xmlns:a16="http://schemas.microsoft.com/office/drawing/2014/main" id="{58E80148-7088-4CDA-BB5F-DACA87AC3B39}"/>
                </a:ext>
              </a:extLst>
            </p:cNvPr>
            <p:cNvSpPr txBox="1"/>
            <p:nvPr/>
          </p:nvSpPr>
          <p:spPr>
            <a:xfrm rot="16200000">
              <a:off x="7734300" y="5010150"/>
              <a:ext cx="93345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5cm</a:t>
              </a:r>
              <a:endParaRPr lang="vi-VN" sz="2800">
                <a:latin typeface="Times New Roman" panose="02020603050405020304" pitchFamily="18" charset="0"/>
                <a:cs typeface="Times New Roman" panose="02020603050405020304" pitchFamily="18" charset="0"/>
              </a:endParaRPr>
            </a:p>
          </p:txBody>
        </p:sp>
        <p:sp>
          <p:nvSpPr>
            <p:cNvPr id="43" name="TextBox 42">
              <a:extLst>
                <a:ext uri="{FF2B5EF4-FFF2-40B4-BE49-F238E27FC236}">
                  <a16:creationId xmlns:a16="http://schemas.microsoft.com/office/drawing/2014/main" id="{A35205FE-05CC-4626-A1EA-DA3FBC93E2D6}"/>
                </a:ext>
              </a:extLst>
            </p:cNvPr>
            <p:cNvSpPr txBox="1"/>
            <p:nvPr/>
          </p:nvSpPr>
          <p:spPr>
            <a:xfrm>
              <a:off x="9182100" y="6172200"/>
              <a:ext cx="163830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12cm</a:t>
              </a:r>
              <a:endParaRPr lang="vi-VN" sz="2800">
                <a:latin typeface="Times New Roman" panose="02020603050405020304" pitchFamily="18" charset="0"/>
                <a:cs typeface="Times New Roman" panose="02020603050405020304" pitchFamily="18" charset="0"/>
              </a:endParaRPr>
            </a:p>
          </p:txBody>
        </p:sp>
        <p:sp>
          <p:nvSpPr>
            <p:cNvPr id="44" name="TextBox 43">
              <a:extLst>
                <a:ext uri="{FF2B5EF4-FFF2-40B4-BE49-F238E27FC236}">
                  <a16:creationId xmlns:a16="http://schemas.microsoft.com/office/drawing/2014/main" id="{EF7D4392-E1A7-442D-936D-678B5B74DEFC}"/>
                </a:ext>
              </a:extLst>
            </p:cNvPr>
            <p:cNvSpPr txBox="1"/>
            <p:nvPr/>
          </p:nvSpPr>
          <p:spPr>
            <a:xfrm>
              <a:off x="9677400" y="4838700"/>
              <a:ext cx="93345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a</a:t>
              </a:r>
              <a:endParaRPr lang="vi-VN" sz="2800">
                <a:latin typeface="Times New Roman" panose="02020603050405020304" pitchFamily="18" charset="0"/>
                <a:cs typeface="Times New Roman" panose="02020603050405020304" pitchFamily="18" charset="0"/>
              </a:endParaRPr>
            </a:p>
          </p:txBody>
        </p:sp>
      </p:grpSp>
      <p:sp>
        <p:nvSpPr>
          <p:cNvPr id="46" name="TextBox 45">
            <a:extLst>
              <a:ext uri="{FF2B5EF4-FFF2-40B4-BE49-F238E27FC236}">
                <a16:creationId xmlns:a16="http://schemas.microsoft.com/office/drawing/2014/main" id="{1F94A36A-B0E5-44D1-810A-11FAB97A2670}"/>
              </a:ext>
            </a:extLst>
          </p:cNvPr>
          <p:cNvSpPr txBox="1"/>
          <p:nvPr/>
        </p:nvSpPr>
        <p:spPr>
          <a:xfrm>
            <a:off x="2876550" y="952500"/>
            <a:ext cx="8420100" cy="954107"/>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sym typeface="Symbol" panose="05050102010706020507" pitchFamily="18" charset="2"/>
              </a:rPr>
              <a:t>Cho ABC vuông tại A, có AB = 5cm; AC =12cm. </a:t>
            </a:r>
          </a:p>
          <a:p>
            <a:r>
              <a:rPr lang="en-US" sz="2800">
                <a:latin typeface="Times New Roman" panose="02020603050405020304" pitchFamily="18" charset="0"/>
                <a:cs typeface="Times New Roman" panose="02020603050405020304" pitchFamily="18" charset="0"/>
                <a:sym typeface="Symbol" panose="05050102010706020507" pitchFamily="18" charset="2"/>
              </a:rPr>
              <a:t>Tính độ dài của cạnh BC</a:t>
            </a:r>
            <a:endParaRPr lang="vi-VN" sz="2800">
              <a:latin typeface="Times New Roman" panose="02020603050405020304" pitchFamily="18" charset="0"/>
              <a:cs typeface="Times New Roman" panose="02020603050405020304" pitchFamily="18" charset="0"/>
            </a:endParaRPr>
          </a:p>
        </p:txBody>
      </p:sp>
      <p:sp>
        <p:nvSpPr>
          <p:cNvPr id="47" name="TextBox 46">
            <a:extLst>
              <a:ext uri="{FF2B5EF4-FFF2-40B4-BE49-F238E27FC236}">
                <a16:creationId xmlns:a16="http://schemas.microsoft.com/office/drawing/2014/main" id="{17CC84B7-421C-48C3-AEAE-C4B7A86B6B70}"/>
              </a:ext>
            </a:extLst>
          </p:cNvPr>
          <p:cNvSpPr txBox="1"/>
          <p:nvPr/>
        </p:nvSpPr>
        <p:spPr>
          <a:xfrm>
            <a:off x="5276850" y="1924050"/>
            <a:ext cx="1314450" cy="523220"/>
          </a:xfrm>
          <a:prstGeom prst="rect">
            <a:avLst/>
          </a:prstGeom>
          <a:noFill/>
        </p:spPr>
        <p:txBody>
          <a:bodyPr wrap="square" rtlCol="0">
            <a:spAutoFit/>
          </a:bodyPr>
          <a:lstStyle/>
          <a:p>
            <a:r>
              <a:rPr lang="en-US" sz="2800" b="1" i="1" u="sng">
                <a:solidFill>
                  <a:srgbClr val="0000CC"/>
                </a:solidFill>
                <a:latin typeface="Times New Roman" panose="02020603050405020304" pitchFamily="18" charset="0"/>
                <a:cs typeface="Times New Roman" panose="02020603050405020304" pitchFamily="18" charset="0"/>
                <a:sym typeface="Symbol" panose="05050102010706020507" pitchFamily="18" charset="2"/>
              </a:rPr>
              <a:t>Giải:</a:t>
            </a:r>
            <a:endParaRPr lang="vi-VN" sz="2800" b="1" i="1" u="sng">
              <a:solidFill>
                <a:srgbClr val="0000CC"/>
              </a:solidFill>
              <a:latin typeface="Times New Roman" panose="02020603050405020304" pitchFamily="18" charset="0"/>
              <a:cs typeface="Times New Roman" panose="02020603050405020304" pitchFamily="18" charset="0"/>
            </a:endParaRPr>
          </a:p>
        </p:txBody>
      </p:sp>
      <p:sp>
        <p:nvSpPr>
          <p:cNvPr id="48" name="TextBox 47">
            <a:extLst>
              <a:ext uri="{FF2B5EF4-FFF2-40B4-BE49-F238E27FC236}">
                <a16:creationId xmlns:a16="http://schemas.microsoft.com/office/drawing/2014/main" id="{4C2095AF-FB8E-42BA-9DEB-688704791D92}"/>
              </a:ext>
            </a:extLst>
          </p:cNvPr>
          <p:cNvSpPr txBox="1"/>
          <p:nvPr/>
        </p:nvSpPr>
        <p:spPr>
          <a:xfrm>
            <a:off x="895350" y="2438400"/>
            <a:ext cx="6381750" cy="954107"/>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sym typeface="Symbol" panose="05050102010706020507" pitchFamily="18" charset="2"/>
              </a:rPr>
              <a:t> Do tam giác ABC vuông tại A nên theo định lý Pythagoer ta có:</a:t>
            </a:r>
            <a:endParaRPr lang="vi-VN" sz="2800">
              <a:latin typeface="Times New Roman" panose="02020603050405020304" pitchFamily="18" charset="0"/>
              <a:cs typeface="Times New Roman" panose="02020603050405020304" pitchFamily="18" charset="0"/>
            </a:endParaRPr>
          </a:p>
        </p:txBody>
      </p:sp>
      <p:sp>
        <p:nvSpPr>
          <p:cNvPr id="25" name="Parallelogram 24">
            <a:extLst>
              <a:ext uri="{FF2B5EF4-FFF2-40B4-BE49-F238E27FC236}">
                <a16:creationId xmlns:a16="http://schemas.microsoft.com/office/drawing/2014/main" id="{7FDE70AF-CD18-4155-8F11-649422DABA90}"/>
              </a:ext>
            </a:extLst>
          </p:cNvPr>
          <p:cNvSpPr/>
          <p:nvPr/>
        </p:nvSpPr>
        <p:spPr>
          <a:xfrm>
            <a:off x="683626" y="840028"/>
            <a:ext cx="1981200" cy="581891"/>
          </a:xfrm>
          <a:prstGeom prst="parallelogram">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VÍ DỤ 1</a:t>
            </a:r>
            <a:endParaRPr lang="vi-VN" sz="2800" b="1">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B140CD3A-830E-4827-AAC5-E6EC1C7D031C}"/>
              </a:ext>
            </a:extLst>
          </p:cNvPr>
          <p:cNvSpPr txBox="1"/>
          <p:nvPr/>
        </p:nvSpPr>
        <p:spPr>
          <a:xfrm>
            <a:off x="1581150" y="3390900"/>
            <a:ext cx="638175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sym typeface="Symbol" panose="05050102010706020507" pitchFamily="18" charset="2"/>
              </a:rPr>
              <a:t> BC</a:t>
            </a:r>
            <a:r>
              <a:rPr lang="en-US" sz="2800" baseline="30000">
                <a:latin typeface="Times New Roman" panose="02020603050405020304" pitchFamily="18" charset="0"/>
                <a:cs typeface="Times New Roman" panose="02020603050405020304" pitchFamily="18" charset="0"/>
                <a:sym typeface="Symbol" panose="05050102010706020507" pitchFamily="18" charset="2"/>
              </a:rPr>
              <a:t>2</a:t>
            </a:r>
            <a:r>
              <a:rPr lang="en-US" sz="2800">
                <a:latin typeface="Times New Roman" panose="02020603050405020304" pitchFamily="18" charset="0"/>
                <a:cs typeface="Times New Roman" panose="02020603050405020304" pitchFamily="18" charset="0"/>
                <a:sym typeface="Symbol" panose="05050102010706020507" pitchFamily="18" charset="2"/>
              </a:rPr>
              <a:t> = AB</a:t>
            </a:r>
            <a:r>
              <a:rPr lang="en-US" sz="2800" baseline="30000">
                <a:latin typeface="Times New Roman" panose="02020603050405020304" pitchFamily="18" charset="0"/>
                <a:cs typeface="Times New Roman" panose="02020603050405020304" pitchFamily="18" charset="0"/>
                <a:sym typeface="Symbol" panose="05050102010706020507" pitchFamily="18" charset="2"/>
              </a:rPr>
              <a:t>2</a:t>
            </a:r>
            <a:r>
              <a:rPr lang="en-US" sz="2800">
                <a:latin typeface="Times New Roman" panose="02020603050405020304" pitchFamily="18" charset="0"/>
                <a:cs typeface="Times New Roman" panose="02020603050405020304" pitchFamily="18" charset="0"/>
                <a:sym typeface="Symbol" panose="05050102010706020507" pitchFamily="18" charset="2"/>
              </a:rPr>
              <a:t> + AC</a:t>
            </a:r>
            <a:r>
              <a:rPr lang="en-US" sz="2800" baseline="30000">
                <a:latin typeface="Times New Roman" panose="02020603050405020304" pitchFamily="18" charset="0"/>
                <a:cs typeface="Times New Roman" panose="02020603050405020304" pitchFamily="18" charset="0"/>
                <a:sym typeface="Symbol" panose="05050102010706020507" pitchFamily="18" charset="2"/>
              </a:rPr>
              <a:t>2</a:t>
            </a:r>
            <a:endParaRPr lang="vi-VN" sz="2800">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id="{4A3E2405-4766-42A9-B932-2244CEFC704E}"/>
              </a:ext>
            </a:extLst>
          </p:cNvPr>
          <p:cNvSpPr txBox="1"/>
          <p:nvPr/>
        </p:nvSpPr>
        <p:spPr>
          <a:xfrm>
            <a:off x="1104900" y="3924300"/>
            <a:ext cx="638175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sym typeface="Symbol" panose="05050102010706020507" pitchFamily="18" charset="2"/>
              </a:rPr>
              <a:t> =&gt; BC</a:t>
            </a:r>
            <a:r>
              <a:rPr lang="en-US" sz="2800" baseline="30000">
                <a:latin typeface="Times New Roman" panose="02020603050405020304" pitchFamily="18" charset="0"/>
                <a:cs typeface="Times New Roman" panose="02020603050405020304" pitchFamily="18" charset="0"/>
                <a:sym typeface="Symbol" panose="05050102010706020507" pitchFamily="18" charset="2"/>
              </a:rPr>
              <a:t>2</a:t>
            </a:r>
            <a:r>
              <a:rPr lang="en-US" sz="2800">
                <a:latin typeface="Times New Roman" panose="02020603050405020304" pitchFamily="18" charset="0"/>
                <a:cs typeface="Times New Roman" panose="02020603050405020304" pitchFamily="18" charset="0"/>
                <a:sym typeface="Symbol" panose="05050102010706020507" pitchFamily="18" charset="2"/>
              </a:rPr>
              <a:t> = 5</a:t>
            </a:r>
            <a:r>
              <a:rPr lang="en-US" sz="2800" baseline="30000">
                <a:latin typeface="Times New Roman" panose="02020603050405020304" pitchFamily="18" charset="0"/>
                <a:cs typeface="Times New Roman" panose="02020603050405020304" pitchFamily="18" charset="0"/>
                <a:sym typeface="Symbol" panose="05050102010706020507" pitchFamily="18" charset="2"/>
              </a:rPr>
              <a:t>2</a:t>
            </a:r>
            <a:r>
              <a:rPr lang="en-US" sz="2800">
                <a:latin typeface="Times New Roman" panose="02020603050405020304" pitchFamily="18" charset="0"/>
                <a:cs typeface="Times New Roman" panose="02020603050405020304" pitchFamily="18" charset="0"/>
                <a:sym typeface="Symbol" panose="05050102010706020507" pitchFamily="18" charset="2"/>
              </a:rPr>
              <a:t> + 12</a:t>
            </a:r>
            <a:r>
              <a:rPr lang="en-US" sz="2800" baseline="30000">
                <a:latin typeface="Times New Roman" panose="02020603050405020304" pitchFamily="18" charset="0"/>
                <a:cs typeface="Times New Roman" panose="02020603050405020304" pitchFamily="18" charset="0"/>
                <a:sym typeface="Symbol" panose="05050102010706020507" pitchFamily="18" charset="2"/>
              </a:rPr>
              <a:t>2</a:t>
            </a:r>
            <a:endParaRPr lang="vi-VN" sz="2800">
              <a:latin typeface="Times New Roman" panose="02020603050405020304" pitchFamily="18" charset="0"/>
              <a:cs typeface="Times New Roman" panose="02020603050405020304" pitchFamily="18" charset="0"/>
            </a:endParaRPr>
          </a:p>
        </p:txBody>
      </p:sp>
      <p:sp>
        <p:nvSpPr>
          <p:cNvPr id="28" name="TextBox 27">
            <a:extLst>
              <a:ext uri="{FF2B5EF4-FFF2-40B4-BE49-F238E27FC236}">
                <a16:creationId xmlns:a16="http://schemas.microsoft.com/office/drawing/2014/main" id="{5B0184B1-562E-41C1-A197-0546B746CD2A}"/>
              </a:ext>
            </a:extLst>
          </p:cNvPr>
          <p:cNvSpPr txBox="1"/>
          <p:nvPr/>
        </p:nvSpPr>
        <p:spPr>
          <a:xfrm>
            <a:off x="1143000" y="4400550"/>
            <a:ext cx="638175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sym typeface="Symbol" panose="05050102010706020507" pitchFamily="18" charset="2"/>
              </a:rPr>
              <a:t> =&gt; BC</a:t>
            </a:r>
            <a:r>
              <a:rPr lang="en-US" sz="2800" baseline="30000">
                <a:latin typeface="Times New Roman" panose="02020603050405020304" pitchFamily="18" charset="0"/>
                <a:cs typeface="Times New Roman" panose="02020603050405020304" pitchFamily="18" charset="0"/>
                <a:sym typeface="Symbol" panose="05050102010706020507" pitchFamily="18" charset="2"/>
              </a:rPr>
              <a:t>2</a:t>
            </a:r>
            <a:r>
              <a:rPr lang="en-US" sz="2800">
                <a:latin typeface="Times New Roman" panose="02020603050405020304" pitchFamily="18" charset="0"/>
                <a:cs typeface="Times New Roman" panose="02020603050405020304" pitchFamily="18" charset="0"/>
                <a:sym typeface="Symbol" panose="05050102010706020507" pitchFamily="18" charset="2"/>
              </a:rPr>
              <a:t> = 169</a:t>
            </a:r>
            <a:endParaRPr lang="vi-VN" sz="2800">
              <a:latin typeface="Times New Roman" panose="02020603050405020304" pitchFamily="18" charset="0"/>
              <a:cs typeface="Times New Roman" panose="02020603050405020304" pitchFamily="18" charset="0"/>
            </a:endParaRPr>
          </a:p>
        </p:txBody>
      </p:sp>
      <p:sp>
        <p:nvSpPr>
          <p:cNvPr id="29" name="TextBox 28">
            <a:extLst>
              <a:ext uri="{FF2B5EF4-FFF2-40B4-BE49-F238E27FC236}">
                <a16:creationId xmlns:a16="http://schemas.microsoft.com/office/drawing/2014/main" id="{75699EA3-621B-4BDB-A9AA-D08DD204ADB0}"/>
              </a:ext>
            </a:extLst>
          </p:cNvPr>
          <p:cNvSpPr txBox="1"/>
          <p:nvPr/>
        </p:nvSpPr>
        <p:spPr>
          <a:xfrm>
            <a:off x="1143000" y="4838700"/>
            <a:ext cx="638175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sym typeface="Symbol" panose="05050102010706020507" pitchFamily="18" charset="2"/>
              </a:rPr>
              <a:t> =&gt; BC = 13 cm</a:t>
            </a:r>
            <a:endParaRPr lang="vi-VN"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14012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anim calcmode="lin" valueType="num">
                                      <p:cBhvr>
                                        <p:cTn id="8" dur="500" fill="hold"/>
                                        <p:tgtEl>
                                          <p:spTgt spid="46"/>
                                        </p:tgtEl>
                                        <p:attrNameLst>
                                          <p:attrName>ppt_x</p:attrName>
                                        </p:attrNameLst>
                                      </p:cBhvr>
                                      <p:tavLst>
                                        <p:tav tm="0">
                                          <p:val>
                                            <p:strVal val="#ppt_x"/>
                                          </p:val>
                                        </p:tav>
                                        <p:tav tm="100000">
                                          <p:val>
                                            <p:strVal val="#ppt_x"/>
                                          </p:val>
                                        </p:tav>
                                      </p:tavLst>
                                    </p:anim>
                                    <p:anim calcmode="lin" valueType="num">
                                      <p:cBhvr>
                                        <p:cTn id="9" dur="5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7"/>
                                        </p:tgtEl>
                                        <p:attrNameLst>
                                          <p:attrName>style.visibility</p:attrName>
                                        </p:attrNameLst>
                                      </p:cBhvr>
                                      <p:to>
                                        <p:strVal val="visible"/>
                                      </p:to>
                                    </p:set>
                                    <p:animEffect transition="in" filter="fade">
                                      <p:cBhvr>
                                        <p:cTn id="14" dur="500"/>
                                        <p:tgtEl>
                                          <p:spTgt spid="47"/>
                                        </p:tgtEl>
                                      </p:cBhvr>
                                    </p:animEffect>
                                    <p:anim calcmode="lin" valueType="num">
                                      <p:cBhvr>
                                        <p:cTn id="15" dur="500" fill="hold"/>
                                        <p:tgtEl>
                                          <p:spTgt spid="47"/>
                                        </p:tgtEl>
                                        <p:attrNameLst>
                                          <p:attrName>ppt_x</p:attrName>
                                        </p:attrNameLst>
                                      </p:cBhvr>
                                      <p:tavLst>
                                        <p:tav tm="0">
                                          <p:val>
                                            <p:strVal val="#ppt_x"/>
                                          </p:val>
                                        </p:tav>
                                        <p:tav tm="100000">
                                          <p:val>
                                            <p:strVal val="#ppt_x"/>
                                          </p:val>
                                        </p:tav>
                                      </p:tavLst>
                                    </p:anim>
                                    <p:anim calcmode="lin" valueType="num">
                                      <p:cBhvr>
                                        <p:cTn id="16" dur="5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anim calcmode="lin" valueType="num">
                                      <p:cBhvr>
                                        <p:cTn id="22" dur="500" fill="hold"/>
                                        <p:tgtEl>
                                          <p:spTgt spid="9"/>
                                        </p:tgtEl>
                                        <p:attrNameLst>
                                          <p:attrName>ppt_x</p:attrName>
                                        </p:attrNameLst>
                                      </p:cBhvr>
                                      <p:tavLst>
                                        <p:tav tm="0">
                                          <p:val>
                                            <p:strVal val="#ppt_x"/>
                                          </p:val>
                                        </p:tav>
                                        <p:tav tm="100000">
                                          <p:val>
                                            <p:strVal val="#ppt_x"/>
                                          </p:val>
                                        </p:tav>
                                      </p:tavLst>
                                    </p:anim>
                                    <p:anim calcmode="lin" valueType="num">
                                      <p:cBhvr>
                                        <p:cTn id="23"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8"/>
                                        </p:tgtEl>
                                        <p:attrNameLst>
                                          <p:attrName>style.visibility</p:attrName>
                                        </p:attrNameLst>
                                      </p:cBhvr>
                                      <p:to>
                                        <p:strVal val="visible"/>
                                      </p:to>
                                    </p:set>
                                    <p:animEffect transition="in" filter="fade">
                                      <p:cBhvr>
                                        <p:cTn id="28" dur="500"/>
                                        <p:tgtEl>
                                          <p:spTgt spid="48"/>
                                        </p:tgtEl>
                                      </p:cBhvr>
                                    </p:animEffect>
                                    <p:anim calcmode="lin" valueType="num">
                                      <p:cBhvr>
                                        <p:cTn id="29" dur="500" fill="hold"/>
                                        <p:tgtEl>
                                          <p:spTgt spid="48"/>
                                        </p:tgtEl>
                                        <p:attrNameLst>
                                          <p:attrName>ppt_x</p:attrName>
                                        </p:attrNameLst>
                                      </p:cBhvr>
                                      <p:tavLst>
                                        <p:tav tm="0">
                                          <p:val>
                                            <p:strVal val="#ppt_x"/>
                                          </p:val>
                                        </p:tav>
                                        <p:tav tm="100000">
                                          <p:val>
                                            <p:strVal val="#ppt_x"/>
                                          </p:val>
                                        </p:tav>
                                      </p:tavLst>
                                    </p:anim>
                                    <p:anim calcmode="lin" valueType="num">
                                      <p:cBhvr>
                                        <p:cTn id="30" dur="5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fade">
                                      <p:cBhvr>
                                        <p:cTn id="35" dur="500"/>
                                        <p:tgtEl>
                                          <p:spTgt spid="26"/>
                                        </p:tgtEl>
                                      </p:cBhvr>
                                    </p:animEffect>
                                    <p:anim calcmode="lin" valueType="num">
                                      <p:cBhvr>
                                        <p:cTn id="36" dur="500" fill="hold"/>
                                        <p:tgtEl>
                                          <p:spTgt spid="26"/>
                                        </p:tgtEl>
                                        <p:attrNameLst>
                                          <p:attrName>ppt_x</p:attrName>
                                        </p:attrNameLst>
                                      </p:cBhvr>
                                      <p:tavLst>
                                        <p:tav tm="0">
                                          <p:val>
                                            <p:strVal val="#ppt_x"/>
                                          </p:val>
                                        </p:tav>
                                        <p:tav tm="100000">
                                          <p:val>
                                            <p:strVal val="#ppt_x"/>
                                          </p:val>
                                        </p:tav>
                                      </p:tavLst>
                                    </p:anim>
                                    <p:anim calcmode="lin" valueType="num">
                                      <p:cBhvr>
                                        <p:cTn id="37" dur="5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500"/>
                                        <p:tgtEl>
                                          <p:spTgt spid="27"/>
                                        </p:tgtEl>
                                      </p:cBhvr>
                                    </p:animEffect>
                                    <p:anim calcmode="lin" valueType="num">
                                      <p:cBhvr>
                                        <p:cTn id="43" dur="500" fill="hold"/>
                                        <p:tgtEl>
                                          <p:spTgt spid="27"/>
                                        </p:tgtEl>
                                        <p:attrNameLst>
                                          <p:attrName>ppt_x</p:attrName>
                                        </p:attrNameLst>
                                      </p:cBhvr>
                                      <p:tavLst>
                                        <p:tav tm="0">
                                          <p:val>
                                            <p:strVal val="#ppt_x"/>
                                          </p:val>
                                        </p:tav>
                                        <p:tav tm="100000">
                                          <p:val>
                                            <p:strVal val="#ppt_x"/>
                                          </p:val>
                                        </p:tav>
                                      </p:tavLst>
                                    </p:anim>
                                    <p:anim calcmode="lin" valueType="num">
                                      <p:cBhvr>
                                        <p:cTn id="44" dur="5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fade">
                                      <p:cBhvr>
                                        <p:cTn id="49" dur="500"/>
                                        <p:tgtEl>
                                          <p:spTgt spid="28"/>
                                        </p:tgtEl>
                                      </p:cBhvr>
                                    </p:animEffect>
                                    <p:anim calcmode="lin" valueType="num">
                                      <p:cBhvr>
                                        <p:cTn id="50" dur="500" fill="hold"/>
                                        <p:tgtEl>
                                          <p:spTgt spid="28"/>
                                        </p:tgtEl>
                                        <p:attrNameLst>
                                          <p:attrName>ppt_x</p:attrName>
                                        </p:attrNameLst>
                                      </p:cBhvr>
                                      <p:tavLst>
                                        <p:tav tm="0">
                                          <p:val>
                                            <p:strVal val="#ppt_x"/>
                                          </p:val>
                                        </p:tav>
                                        <p:tav tm="100000">
                                          <p:val>
                                            <p:strVal val="#ppt_x"/>
                                          </p:val>
                                        </p:tav>
                                      </p:tavLst>
                                    </p:anim>
                                    <p:anim calcmode="lin" valueType="num">
                                      <p:cBhvr>
                                        <p:cTn id="51" dur="5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fade">
                                      <p:cBhvr>
                                        <p:cTn id="56" dur="500"/>
                                        <p:tgtEl>
                                          <p:spTgt spid="29"/>
                                        </p:tgtEl>
                                      </p:cBhvr>
                                    </p:animEffect>
                                    <p:anim calcmode="lin" valueType="num">
                                      <p:cBhvr>
                                        <p:cTn id="57" dur="500" fill="hold"/>
                                        <p:tgtEl>
                                          <p:spTgt spid="29"/>
                                        </p:tgtEl>
                                        <p:attrNameLst>
                                          <p:attrName>ppt_x</p:attrName>
                                        </p:attrNameLst>
                                      </p:cBhvr>
                                      <p:tavLst>
                                        <p:tav tm="0">
                                          <p:val>
                                            <p:strVal val="#ppt_x"/>
                                          </p:val>
                                        </p:tav>
                                        <p:tav tm="100000">
                                          <p:val>
                                            <p:strVal val="#ppt_x"/>
                                          </p:val>
                                        </p:tav>
                                      </p:tavLst>
                                    </p:anim>
                                    <p:anim calcmode="lin" valueType="num">
                                      <p:cBhvr>
                                        <p:cTn id="58" dur="5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48" grpId="0"/>
      <p:bldP spid="26" grpId="0"/>
      <p:bldP spid="27" grpId="0"/>
      <p:bldP spid="28" grpId="0"/>
      <p:bldP spid="2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t="-3000" r="-4000" b="-2000"/>
          </a:stretch>
        </a:blip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1C93371-3533-438C-A80E-0C1927A35AB2}"/>
              </a:ext>
            </a:extLst>
          </p:cNvPr>
          <p:cNvGrpSpPr/>
          <p:nvPr/>
        </p:nvGrpSpPr>
        <p:grpSpPr>
          <a:xfrm>
            <a:off x="3601338" y="92434"/>
            <a:ext cx="4004249" cy="604299"/>
            <a:chOff x="1410588" y="206734"/>
            <a:chExt cx="4004249" cy="604299"/>
          </a:xfrm>
        </p:grpSpPr>
        <p:sp>
          <p:nvSpPr>
            <p:cNvPr id="4" name="Hexagon 3">
              <a:extLst>
                <a:ext uri="{FF2B5EF4-FFF2-40B4-BE49-F238E27FC236}">
                  <a16:creationId xmlns:a16="http://schemas.microsoft.com/office/drawing/2014/main" id="{829C7B9B-9764-4149-879C-66FC27F40B9F}"/>
                </a:ext>
              </a:extLst>
            </p:cNvPr>
            <p:cNvSpPr/>
            <p:nvPr/>
          </p:nvSpPr>
          <p:spPr>
            <a:xfrm>
              <a:off x="1410588" y="206734"/>
              <a:ext cx="4004249" cy="604299"/>
            </a:xfrm>
            <a:prstGeom prst="hexagon">
              <a:avLst/>
            </a:prstGeom>
            <a:solidFill>
              <a:schemeClr val="accent1">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vi-VN"/>
            </a:p>
          </p:txBody>
        </p:sp>
        <p:sp>
          <p:nvSpPr>
            <p:cNvPr id="5" name="TextBox 4">
              <a:extLst>
                <a:ext uri="{FF2B5EF4-FFF2-40B4-BE49-F238E27FC236}">
                  <a16:creationId xmlns:a16="http://schemas.microsoft.com/office/drawing/2014/main" id="{4BF5A240-46C2-4FDD-BC22-5018565CD32D}"/>
                </a:ext>
              </a:extLst>
            </p:cNvPr>
            <p:cNvSpPr txBox="1"/>
            <p:nvPr/>
          </p:nvSpPr>
          <p:spPr>
            <a:xfrm>
              <a:off x="1534600" y="222635"/>
              <a:ext cx="3649650" cy="584775"/>
            </a:xfrm>
            <a:prstGeom prst="rect">
              <a:avLst/>
            </a:prstGeom>
            <a:noFill/>
          </p:spPr>
          <p:txBody>
            <a:bodyPr wrap="square" rtlCol="0">
              <a:spAutoFit/>
            </a:bodyPr>
            <a:lstStyle/>
            <a:p>
              <a:r>
                <a:rPr lang="en-US" sz="3200" dirty="0">
                  <a:solidFill>
                    <a:srgbClr val="FFFF00"/>
                  </a:solidFill>
                  <a:latin typeface="Times New Roman" panose="02020603050405020304" pitchFamily="18" charset="0"/>
                  <a:cs typeface="Times New Roman" panose="02020603050405020304" pitchFamily="18" charset="0"/>
                </a:rPr>
                <a:t>1. Định </a:t>
              </a:r>
              <a:r>
                <a:rPr lang="en-US" sz="3200" dirty="0" err="1">
                  <a:solidFill>
                    <a:srgbClr val="FFFF00"/>
                  </a:solidFill>
                  <a:latin typeface="Times New Roman" panose="02020603050405020304" pitchFamily="18" charset="0"/>
                  <a:cs typeface="Times New Roman" panose="02020603050405020304" pitchFamily="18" charset="0"/>
                </a:rPr>
                <a:t>lý</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Pythagore</a:t>
              </a:r>
              <a:endParaRPr lang="vi-VN" sz="3200" dirty="0">
                <a:solidFill>
                  <a:srgbClr val="FFFF00"/>
                </a:solidFill>
                <a:latin typeface="Times New Roman" panose="02020603050405020304" pitchFamily="18" charset="0"/>
                <a:cs typeface="Times New Roman" panose="02020603050405020304" pitchFamily="18" charset="0"/>
              </a:endParaRPr>
            </a:p>
          </p:txBody>
        </p:sp>
      </p:grpSp>
      <p:sp>
        <p:nvSpPr>
          <p:cNvPr id="46" name="TextBox 45">
            <a:extLst>
              <a:ext uri="{FF2B5EF4-FFF2-40B4-BE49-F238E27FC236}">
                <a16:creationId xmlns:a16="http://schemas.microsoft.com/office/drawing/2014/main" id="{1F94A36A-B0E5-44D1-810A-11FAB97A2670}"/>
              </a:ext>
            </a:extLst>
          </p:cNvPr>
          <p:cNvSpPr txBox="1"/>
          <p:nvPr/>
        </p:nvSpPr>
        <p:spPr>
          <a:xfrm>
            <a:off x="1771650" y="1104900"/>
            <a:ext cx="925830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sym typeface="Symbol" panose="05050102010706020507" pitchFamily="18" charset="2"/>
              </a:rPr>
              <a:t>Tính độ dài đường chéo của hình vuông có độ dài cạnh là a.</a:t>
            </a:r>
            <a:endParaRPr lang="vi-VN" sz="2800">
              <a:latin typeface="Times New Roman" panose="02020603050405020304" pitchFamily="18" charset="0"/>
              <a:cs typeface="Times New Roman" panose="02020603050405020304" pitchFamily="18" charset="0"/>
            </a:endParaRPr>
          </a:p>
        </p:txBody>
      </p:sp>
      <p:sp>
        <p:nvSpPr>
          <p:cNvPr id="47" name="TextBox 46">
            <a:extLst>
              <a:ext uri="{FF2B5EF4-FFF2-40B4-BE49-F238E27FC236}">
                <a16:creationId xmlns:a16="http://schemas.microsoft.com/office/drawing/2014/main" id="{17CC84B7-421C-48C3-AEAE-C4B7A86B6B70}"/>
              </a:ext>
            </a:extLst>
          </p:cNvPr>
          <p:cNvSpPr txBox="1"/>
          <p:nvPr/>
        </p:nvSpPr>
        <p:spPr>
          <a:xfrm>
            <a:off x="5276850" y="1676400"/>
            <a:ext cx="1314450" cy="523220"/>
          </a:xfrm>
          <a:prstGeom prst="rect">
            <a:avLst/>
          </a:prstGeom>
          <a:noFill/>
        </p:spPr>
        <p:txBody>
          <a:bodyPr wrap="square" rtlCol="0">
            <a:spAutoFit/>
          </a:bodyPr>
          <a:lstStyle/>
          <a:p>
            <a:r>
              <a:rPr lang="en-US" sz="2800" b="1" i="1" u="sng">
                <a:solidFill>
                  <a:srgbClr val="0000CC"/>
                </a:solidFill>
                <a:latin typeface="Times New Roman" panose="02020603050405020304" pitchFamily="18" charset="0"/>
                <a:cs typeface="Times New Roman" panose="02020603050405020304" pitchFamily="18" charset="0"/>
                <a:sym typeface="Symbol" panose="05050102010706020507" pitchFamily="18" charset="2"/>
              </a:rPr>
              <a:t>Giải:</a:t>
            </a:r>
            <a:endParaRPr lang="vi-VN" sz="2800" b="1" i="1" u="sng">
              <a:solidFill>
                <a:srgbClr val="0000CC"/>
              </a:solidFill>
              <a:latin typeface="Times New Roman" panose="02020603050405020304" pitchFamily="18" charset="0"/>
              <a:cs typeface="Times New Roman" panose="02020603050405020304" pitchFamily="18" charset="0"/>
            </a:endParaRPr>
          </a:p>
        </p:txBody>
      </p:sp>
      <p:sp>
        <p:nvSpPr>
          <p:cNvPr id="48" name="TextBox 47">
            <a:extLst>
              <a:ext uri="{FF2B5EF4-FFF2-40B4-BE49-F238E27FC236}">
                <a16:creationId xmlns:a16="http://schemas.microsoft.com/office/drawing/2014/main" id="{4C2095AF-FB8E-42BA-9DEB-688704791D92}"/>
              </a:ext>
            </a:extLst>
          </p:cNvPr>
          <p:cNvSpPr txBox="1"/>
          <p:nvPr/>
        </p:nvSpPr>
        <p:spPr>
          <a:xfrm>
            <a:off x="895350" y="2438400"/>
            <a:ext cx="6381750" cy="954107"/>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sym typeface="Symbol" panose="05050102010706020507" pitchFamily="18" charset="2"/>
              </a:rPr>
              <a:t> Do tam giác ABC vuông tại B nên theo định lý Pythagoer ta có:</a:t>
            </a:r>
            <a:endParaRPr lang="vi-VN" sz="2800">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B140CD3A-830E-4827-AAC5-E6EC1C7D031C}"/>
              </a:ext>
            </a:extLst>
          </p:cNvPr>
          <p:cNvSpPr txBox="1"/>
          <p:nvPr/>
        </p:nvSpPr>
        <p:spPr>
          <a:xfrm>
            <a:off x="1581150" y="3390900"/>
            <a:ext cx="638175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sym typeface="Symbol" panose="05050102010706020507" pitchFamily="18" charset="2"/>
              </a:rPr>
              <a:t> AC</a:t>
            </a:r>
            <a:r>
              <a:rPr lang="en-US" sz="2800" baseline="30000">
                <a:latin typeface="Times New Roman" panose="02020603050405020304" pitchFamily="18" charset="0"/>
                <a:cs typeface="Times New Roman" panose="02020603050405020304" pitchFamily="18" charset="0"/>
                <a:sym typeface="Symbol" panose="05050102010706020507" pitchFamily="18" charset="2"/>
              </a:rPr>
              <a:t>2</a:t>
            </a:r>
            <a:r>
              <a:rPr lang="en-US" sz="2800">
                <a:latin typeface="Times New Roman" panose="02020603050405020304" pitchFamily="18" charset="0"/>
                <a:cs typeface="Times New Roman" panose="02020603050405020304" pitchFamily="18" charset="0"/>
                <a:sym typeface="Symbol" panose="05050102010706020507" pitchFamily="18" charset="2"/>
              </a:rPr>
              <a:t> = AB</a:t>
            </a:r>
            <a:r>
              <a:rPr lang="en-US" sz="2800" baseline="30000">
                <a:latin typeface="Times New Roman" panose="02020603050405020304" pitchFamily="18" charset="0"/>
                <a:cs typeface="Times New Roman" panose="02020603050405020304" pitchFamily="18" charset="0"/>
                <a:sym typeface="Symbol" panose="05050102010706020507" pitchFamily="18" charset="2"/>
              </a:rPr>
              <a:t>2</a:t>
            </a:r>
            <a:r>
              <a:rPr lang="en-US" sz="2800">
                <a:latin typeface="Times New Roman" panose="02020603050405020304" pitchFamily="18" charset="0"/>
                <a:cs typeface="Times New Roman" panose="02020603050405020304" pitchFamily="18" charset="0"/>
                <a:sym typeface="Symbol" panose="05050102010706020507" pitchFamily="18" charset="2"/>
              </a:rPr>
              <a:t> + BC</a:t>
            </a:r>
            <a:r>
              <a:rPr lang="en-US" sz="2800" baseline="30000">
                <a:latin typeface="Times New Roman" panose="02020603050405020304" pitchFamily="18" charset="0"/>
                <a:cs typeface="Times New Roman" panose="02020603050405020304" pitchFamily="18" charset="0"/>
                <a:sym typeface="Symbol" panose="05050102010706020507" pitchFamily="18" charset="2"/>
              </a:rPr>
              <a:t>2</a:t>
            </a:r>
            <a:endParaRPr lang="vi-VN" sz="2800">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id="{4A3E2405-4766-42A9-B932-2244CEFC704E}"/>
              </a:ext>
            </a:extLst>
          </p:cNvPr>
          <p:cNvSpPr txBox="1"/>
          <p:nvPr/>
        </p:nvSpPr>
        <p:spPr>
          <a:xfrm>
            <a:off x="1104900" y="3924300"/>
            <a:ext cx="638175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sym typeface="Symbol" panose="05050102010706020507" pitchFamily="18" charset="2"/>
              </a:rPr>
              <a:t> =&gt; AC</a:t>
            </a:r>
            <a:r>
              <a:rPr lang="en-US" sz="2800" baseline="30000">
                <a:latin typeface="Times New Roman" panose="02020603050405020304" pitchFamily="18" charset="0"/>
                <a:cs typeface="Times New Roman" panose="02020603050405020304" pitchFamily="18" charset="0"/>
                <a:sym typeface="Symbol" panose="05050102010706020507" pitchFamily="18" charset="2"/>
              </a:rPr>
              <a:t>2</a:t>
            </a:r>
            <a:r>
              <a:rPr lang="en-US" sz="2800">
                <a:latin typeface="Times New Roman" panose="02020603050405020304" pitchFamily="18" charset="0"/>
                <a:cs typeface="Times New Roman" panose="02020603050405020304" pitchFamily="18" charset="0"/>
                <a:sym typeface="Symbol" panose="05050102010706020507" pitchFamily="18" charset="2"/>
              </a:rPr>
              <a:t> = a</a:t>
            </a:r>
            <a:r>
              <a:rPr lang="en-US" sz="2800" baseline="30000">
                <a:latin typeface="Times New Roman" panose="02020603050405020304" pitchFamily="18" charset="0"/>
                <a:cs typeface="Times New Roman" panose="02020603050405020304" pitchFamily="18" charset="0"/>
                <a:sym typeface="Symbol" panose="05050102010706020507" pitchFamily="18" charset="2"/>
              </a:rPr>
              <a:t>2</a:t>
            </a:r>
            <a:r>
              <a:rPr lang="en-US" sz="2800">
                <a:latin typeface="Times New Roman" panose="02020603050405020304" pitchFamily="18" charset="0"/>
                <a:cs typeface="Times New Roman" panose="02020603050405020304" pitchFamily="18" charset="0"/>
                <a:sym typeface="Symbol" panose="05050102010706020507" pitchFamily="18" charset="2"/>
              </a:rPr>
              <a:t> + a</a:t>
            </a:r>
            <a:r>
              <a:rPr lang="en-US" sz="2800" baseline="30000">
                <a:latin typeface="Times New Roman" panose="02020603050405020304" pitchFamily="18" charset="0"/>
                <a:cs typeface="Times New Roman" panose="02020603050405020304" pitchFamily="18" charset="0"/>
                <a:sym typeface="Symbol" panose="05050102010706020507" pitchFamily="18" charset="2"/>
              </a:rPr>
              <a:t>2</a:t>
            </a:r>
            <a:endParaRPr lang="vi-VN" sz="2800">
              <a:latin typeface="Times New Roman" panose="02020603050405020304" pitchFamily="18" charset="0"/>
              <a:cs typeface="Times New Roman" panose="02020603050405020304" pitchFamily="18" charset="0"/>
            </a:endParaRPr>
          </a:p>
        </p:txBody>
      </p:sp>
      <p:sp>
        <p:nvSpPr>
          <p:cNvPr id="28" name="TextBox 27">
            <a:extLst>
              <a:ext uri="{FF2B5EF4-FFF2-40B4-BE49-F238E27FC236}">
                <a16:creationId xmlns:a16="http://schemas.microsoft.com/office/drawing/2014/main" id="{5B0184B1-562E-41C1-A197-0546B746CD2A}"/>
              </a:ext>
            </a:extLst>
          </p:cNvPr>
          <p:cNvSpPr txBox="1"/>
          <p:nvPr/>
        </p:nvSpPr>
        <p:spPr>
          <a:xfrm>
            <a:off x="1143000" y="4400550"/>
            <a:ext cx="638175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sym typeface="Symbol" panose="05050102010706020507" pitchFamily="18" charset="2"/>
              </a:rPr>
              <a:t> =&gt; AC</a:t>
            </a:r>
            <a:r>
              <a:rPr lang="en-US" sz="2800" baseline="30000">
                <a:latin typeface="Times New Roman" panose="02020603050405020304" pitchFamily="18" charset="0"/>
                <a:cs typeface="Times New Roman" panose="02020603050405020304" pitchFamily="18" charset="0"/>
                <a:sym typeface="Symbol" panose="05050102010706020507" pitchFamily="18" charset="2"/>
              </a:rPr>
              <a:t>2</a:t>
            </a:r>
            <a:r>
              <a:rPr lang="en-US" sz="2800">
                <a:latin typeface="Times New Roman" panose="02020603050405020304" pitchFamily="18" charset="0"/>
                <a:cs typeface="Times New Roman" panose="02020603050405020304" pitchFamily="18" charset="0"/>
                <a:sym typeface="Symbol" panose="05050102010706020507" pitchFamily="18" charset="2"/>
              </a:rPr>
              <a:t> = 2a</a:t>
            </a:r>
            <a:r>
              <a:rPr lang="en-US" sz="2800" baseline="30000">
                <a:latin typeface="Times New Roman" panose="02020603050405020304" pitchFamily="18" charset="0"/>
                <a:cs typeface="Times New Roman" panose="02020603050405020304" pitchFamily="18" charset="0"/>
                <a:sym typeface="Symbol" panose="05050102010706020507" pitchFamily="18" charset="2"/>
              </a:rPr>
              <a:t>2</a:t>
            </a:r>
            <a:endParaRPr lang="vi-VN" sz="280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75699EA3-621B-4BDB-A9AA-D08DD204ADB0}"/>
                  </a:ext>
                </a:extLst>
              </p:cNvPr>
              <p:cNvSpPr txBox="1"/>
              <p:nvPr/>
            </p:nvSpPr>
            <p:spPr>
              <a:xfrm>
                <a:off x="1143000" y="4838700"/>
                <a:ext cx="6381750" cy="579518"/>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sym typeface="Symbol" panose="05050102010706020507" pitchFamily="18" charset="2"/>
                  </a:rPr>
                  <a:t> =&gt; AC = </a:t>
                </a:r>
                <a14:m>
                  <m:oMath xmlns:m="http://schemas.openxmlformats.org/officeDocument/2006/math">
                    <m:rad>
                      <m:radPr>
                        <m:degHide m:val="on"/>
                        <m:ctrlPr>
                          <a:rPr lang="en-US" sz="2800" i="1" smtClean="0">
                            <a:latin typeface="Cambria Math" panose="02040503050406030204" pitchFamily="18" charset="0"/>
                            <a:cs typeface="Times New Roman" panose="02020603050405020304" pitchFamily="18" charset="0"/>
                            <a:sym typeface="Symbol" panose="05050102010706020507" pitchFamily="18" charset="2"/>
                          </a:rPr>
                        </m:ctrlPr>
                      </m:radPr>
                      <m:deg/>
                      <m:e>
                        <m:r>
                          <a:rPr lang="en-US" sz="2800" b="0" i="1" smtClean="0">
                            <a:latin typeface="Cambria Math" panose="02040503050406030204" pitchFamily="18" charset="0"/>
                            <a:cs typeface="Times New Roman" panose="02020603050405020304" pitchFamily="18" charset="0"/>
                            <a:sym typeface="Symbol" panose="05050102010706020507" pitchFamily="18" charset="2"/>
                          </a:rPr>
                          <m:t>2</m:t>
                        </m:r>
                        <m:sSup>
                          <m:sSupPr>
                            <m:ctrlPr>
                              <a:rPr lang="en-US" sz="2800" b="0" i="1" smtClean="0">
                                <a:latin typeface="Cambria Math" panose="02040503050406030204" pitchFamily="18" charset="0"/>
                                <a:cs typeface="Times New Roman" panose="02020603050405020304" pitchFamily="18" charset="0"/>
                                <a:sym typeface="Symbol" panose="05050102010706020507" pitchFamily="18" charset="2"/>
                              </a:rPr>
                            </m:ctrlPr>
                          </m:sSupPr>
                          <m:e>
                            <m:r>
                              <a:rPr lang="en-US" sz="2800" b="0" i="1" smtClean="0">
                                <a:latin typeface="Cambria Math" panose="02040503050406030204" pitchFamily="18" charset="0"/>
                                <a:cs typeface="Times New Roman" panose="02020603050405020304" pitchFamily="18" charset="0"/>
                                <a:sym typeface="Symbol" panose="05050102010706020507" pitchFamily="18" charset="2"/>
                              </a:rPr>
                              <m:t>𝑎</m:t>
                            </m:r>
                          </m:e>
                          <m:sup>
                            <m:r>
                              <a:rPr lang="en-US" sz="2800" b="0" i="1" smtClean="0">
                                <a:latin typeface="Cambria Math" panose="02040503050406030204" pitchFamily="18" charset="0"/>
                                <a:cs typeface="Times New Roman" panose="02020603050405020304" pitchFamily="18" charset="0"/>
                                <a:sym typeface="Symbol" panose="05050102010706020507" pitchFamily="18" charset="2"/>
                              </a:rPr>
                              <m:t>2</m:t>
                            </m:r>
                          </m:sup>
                        </m:sSup>
                      </m:e>
                    </m:rad>
                  </m:oMath>
                </a14:m>
                <a:r>
                  <a:rPr lang="en-US" sz="2800">
                    <a:latin typeface="Times New Roman" panose="02020603050405020304" pitchFamily="18" charset="0"/>
                    <a:cs typeface="Times New Roman" panose="02020603050405020304" pitchFamily="18" charset="0"/>
                    <a:sym typeface="Symbol" panose="05050102010706020507" pitchFamily="18" charset="2"/>
                  </a:rPr>
                  <a:t> = a</a:t>
                </a:r>
                <a14:m>
                  <m:oMath xmlns:m="http://schemas.openxmlformats.org/officeDocument/2006/math">
                    <m:rad>
                      <m:radPr>
                        <m:degHide m:val="on"/>
                        <m:ctrlPr>
                          <a:rPr lang="en-US" sz="2800" i="1" smtClean="0">
                            <a:latin typeface="Cambria Math" panose="02040503050406030204" pitchFamily="18" charset="0"/>
                            <a:cs typeface="Times New Roman" panose="02020603050405020304" pitchFamily="18" charset="0"/>
                            <a:sym typeface="Symbol" panose="05050102010706020507" pitchFamily="18" charset="2"/>
                          </a:rPr>
                        </m:ctrlPr>
                      </m:radPr>
                      <m:deg/>
                      <m:e>
                        <m:r>
                          <a:rPr lang="en-US" sz="2800" b="0" i="1" smtClean="0">
                            <a:latin typeface="Cambria Math" panose="02040503050406030204" pitchFamily="18" charset="0"/>
                            <a:cs typeface="Times New Roman" panose="02020603050405020304" pitchFamily="18" charset="0"/>
                            <a:sym typeface="Symbol" panose="05050102010706020507" pitchFamily="18" charset="2"/>
                          </a:rPr>
                          <m:t>2</m:t>
                        </m:r>
                      </m:e>
                    </m:rad>
                  </m:oMath>
                </a14:m>
                <a:endParaRPr lang="vi-VN" sz="2800">
                  <a:latin typeface="Times New Roman" panose="02020603050405020304" pitchFamily="18" charset="0"/>
                  <a:cs typeface="Times New Roman" panose="02020603050405020304" pitchFamily="18" charset="0"/>
                </a:endParaRPr>
              </a:p>
            </p:txBody>
          </p:sp>
        </mc:Choice>
        <mc:Fallback xmlns="">
          <p:sp>
            <p:nvSpPr>
              <p:cNvPr id="29" name="TextBox 28">
                <a:extLst>
                  <a:ext uri="{FF2B5EF4-FFF2-40B4-BE49-F238E27FC236}">
                    <a16:creationId xmlns:a16="http://schemas.microsoft.com/office/drawing/2014/main" id="{75699EA3-621B-4BDB-A9AA-D08DD204ADB0}"/>
                  </a:ext>
                </a:extLst>
              </p:cNvPr>
              <p:cNvSpPr txBox="1">
                <a:spLocks noRot="1" noChangeAspect="1" noMove="1" noResize="1" noEditPoints="1" noAdjustHandles="1" noChangeArrowheads="1" noChangeShapeType="1" noTextEdit="1"/>
              </p:cNvSpPr>
              <p:nvPr/>
            </p:nvSpPr>
            <p:spPr>
              <a:xfrm>
                <a:off x="1143000" y="4838700"/>
                <a:ext cx="6381750" cy="579518"/>
              </a:xfrm>
              <a:prstGeom prst="rect">
                <a:avLst/>
              </a:prstGeom>
              <a:blipFill>
                <a:blip r:embed="rId3"/>
                <a:stretch>
                  <a:fillRect l="-574" t="-1053" b="-29474"/>
                </a:stretch>
              </a:blipFill>
            </p:spPr>
            <p:txBody>
              <a:bodyPr/>
              <a:lstStyle/>
              <a:p>
                <a:r>
                  <a:rPr lang="vi-VN">
                    <a:noFill/>
                  </a:rPr>
                  <a:t> </a:t>
                </a:r>
              </a:p>
            </p:txBody>
          </p:sp>
        </mc:Fallback>
      </mc:AlternateContent>
      <p:pic>
        <p:nvPicPr>
          <p:cNvPr id="21" name="Picture 20">
            <a:extLst>
              <a:ext uri="{FF2B5EF4-FFF2-40B4-BE49-F238E27FC236}">
                <a16:creationId xmlns:a16="http://schemas.microsoft.com/office/drawing/2014/main" id="{C0552DB7-0836-4569-A558-015230795D3F}"/>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388642" y="344983"/>
            <a:ext cx="1740078" cy="1671391"/>
          </a:xfrm>
          <a:prstGeom prst="rect">
            <a:avLst/>
          </a:prstGeom>
        </p:spPr>
      </p:pic>
      <p:grpSp>
        <p:nvGrpSpPr>
          <p:cNvPr id="13" name="Group 12">
            <a:extLst>
              <a:ext uri="{FF2B5EF4-FFF2-40B4-BE49-F238E27FC236}">
                <a16:creationId xmlns:a16="http://schemas.microsoft.com/office/drawing/2014/main" id="{80740917-CAC0-4475-8D5F-10129F47ABF0}"/>
              </a:ext>
            </a:extLst>
          </p:cNvPr>
          <p:cNvGrpSpPr/>
          <p:nvPr/>
        </p:nvGrpSpPr>
        <p:grpSpPr>
          <a:xfrm>
            <a:off x="8020050" y="1828800"/>
            <a:ext cx="3943350" cy="3609320"/>
            <a:chOff x="8020050" y="1828800"/>
            <a:chExt cx="3943350" cy="3609320"/>
          </a:xfrm>
        </p:grpSpPr>
        <p:sp>
          <p:nvSpPr>
            <p:cNvPr id="24" name="TextBox 23">
              <a:extLst>
                <a:ext uri="{FF2B5EF4-FFF2-40B4-BE49-F238E27FC236}">
                  <a16:creationId xmlns:a16="http://schemas.microsoft.com/office/drawing/2014/main" id="{FF5B4D08-E931-4DDA-BB9B-ECB4EF37BE3D}"/>
                </a:ext>
              </a:extLst>
            </p:cNvPr>
            <p:cNvSpPr txBox="1"/>
            <p:nvPr/>
          </p:nvSpPr>
          <p:spPr>
            <a:xfrm>
              <a:off x="8039100" y="1828800"/>
              <a:ext cx="93345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A</a:t>
              </a:r>
              <a:endParaRPr lang="vi-VN" sz="2800">
                <a:latin typeface="Times New Roman" panose="02020603050405020304" pitchFamily="18" charset="0"/>
                <a:cs typeface="Times New Roman" panose="02020603050405020304" pitchFamily="18" charset="0"/>
              </a:endParaRPr>
            </a:p>
          </p:txBody>
        </p:sp>
        <p:grpSp>
          <p:nvGrpSpPr>
            <p:cNvPr id="12" name="Group 11">
              <a:extLst>
                <a:ext uri="{FF2B5EF4-FFF2-40B4-BE49-F238E27FC236}">
                  <a16:creationId xmlns:a16="http://schemas.microsoft.com/office/drawing/2014/main" id="{CBC3ECD2-D765-4D28-9A1A-8B2B5AE5CE4D}"/>
                </a:ext>
              </a:extLst>
            </p:cNvPr>
            <p:cNvGrpSpPr/>
            <p:nvPr/>
          </p:nvGrpSpPr>
          <p:grpSpPr>
            <a:xfrm>
              <a:off x="8458200" y="2324100"/>
              <a:ext cx="2590800" cy="2590800"/>
              <a:chOff x="8458200" y="2324100"/>
              <a:chExt cx="2590800" cy="2590800"/>
            </a:xfrm>
          </p:grpSpPr>
          <p:sp>
            <p:nvSpPr>
              <p:cNvPr id="8" name="Rectangle 7">
                <a:extLst>
                  <a:ext uri="{FF2B5EF4-FFF2-40B4-BE49-F238E27FC236}">
                    <a16:creationId xmlns:a16="http://schemas.microsoft.com/office/drawing/2014/main" id="{DF161D51-3C2F-495F-88A4-F08D1A0A8371}"/>
                  </a:ext>
                </a:extLst>
              </p:cNvPr>
              <p:cNvSpPr/>
              <p:nvPr/>
            </p:nvSpPr>
            <p:spPr>
              <a:xfrm>
                <a:off x="8458200" y="2324100"/>
                <a:ext cx="2590800" cy="25908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11" name="Straight Connector 10">
                <a:extLst>
                  <a:ext uri="{FF2B5EF4-FFF2-40B4-BE49-F238E27FC236}">
                    <a16:creationId xmlns:a16="http://schemas.microsoft.com/office/drawing/2014/main" id="{1185E23F-7F60-4E08-9461-700000BD1A36}"/>
                  </a:ext>
                </a:extLst>
              </p:cNvPr>
              <p:cNvCxnSpPr/>
              <p:nvPr/>
            </p:nvCxnSpPr>
            <p:spPr>
              <a:xfrm>
                <a:off x="8458200" y="2324100"/>
                <a:ext cx="2590800" cy="2590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0" name="TextBox 29">
              <a:extLst>
                <a:ext uri="{FF2B5EF4-FFF2-40B4-BE49-F238E27FC236}">
                  <a16:creationId xmlns:a16="http://schemas.microsoft.com/office/drawing/2014/main" id="{444E06D2-99F2-419C-A013-5143C5BC16DE}"/>
                </a:ext>
              </a:extLst>
            </p:cNvPr>
            <p:cNvSpPr txBox="1"/>
            <p:nvPr/>
          </p:nvSpPr>
          <p:spPr>
            <a:xfrm>
              <a:off x="8020050" y="4762500"/>
              <a:ext cx="93345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B</a:t>
              </a:r>
              <a:endParaRPr lang="vi-VN" sz="2800">
                <a:latin typeface="Times New Roman" panose="02020603050405020304" pitchFamily="18" charset="0"/>
                <a:cs typeface="Times New Roman" panose="02020603050405020304" pitchFamily="18" charset="0"/>
              </a:endParaRPr>
            </a:p>
          </p:txBody>
        </p:sp>
        <p:sp>
          <p:nvSpPr>
            <p:cNvPr id="31" name="TextBox 30">
              <a:extLst>
                <a:ext uri="{FF2B5EF4-FFF2-40B4-BE49-F238E27FC236}">
                  <a16:creationId xmlns:a16="http://schemas.microsoft.com/office/drawing/2014/main" id="{B52C6604-72D1-4F6A-886C-FFDF4F7F0C8B}"/>
                </a:ext>
              </a:extLst>
            </p:cNvPr>
            <p:cNvSpPr txBox="1"/>
            <p:nvPr/>
          </p:nvSpPr>
          <p:spPr>
            <a:xfrm>
              <a:off x="10801350" y="4914900"/>
              <a:ext cx="93345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C</a:t>
              </a:r>
              <a:endParaRPr lang="vi-VN" sz="2800">
                <a:latin typeface="Times New Roman" panose="02020603050405020304" pitchFamily="18" charset="0"/>
                <a:cs typeface="Times New Roman" panose="02020603050405020304" pitchFamily="18" charset="0"/>
              </a:endParaRPr>
            </a:p>
          </p:txBody>
        </p:sp>
        <p:sp>
          <p:nvSpPr>
            <p:cNvPr id="32" name="TextBox 31">
              <a:extLst>
                <a:ext uri="{FF2B5EF4-FFF2-40B4-BE49-F238E27FC236}">
                  <a16:creationId xmlns:a16="http://schemas.microsoft.com/office/drawing/2014/main" id="{07ADFF82-665C-4A74-B385-B651266D0116}"/>
                </a:ext>
              </a:extLst>
            </p:cNvPr>
            <p:cNvSpPr txBox="1"/>
            <p:nvPr/>
          </p:nvSpPr>
          <p:spPr>
            <a:xfrm>
              <a:off x="11029950" y="2057400"/>
              <a:ext cx="93345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D</a:t>
              </a:r>
              <a:endParaRPr lang="vi-VN" sz="2800">
                <a:latin typeface="Times New Roman" panose="02020603050405020304" pitchFamily="18" charset="0"/>
                <a:cs typeface="Times New Roman" panose="02020603050405020304" pitchFamily="18" charset="0"/>
              </a:endParaRPr>
            </a:p>
          </p:txBody>
        </p:sp>
        <p:sp>
          <p:nvSpPr>
            <p:cNvPr id="33" name="TextBox 32">
              <a:extLst>
                <a:ext uri="{FF2B5EF4-FFF2-40B4-BE49-F238E27FC236}">
                  <a16:creationId xmlns:a16="http://schemas.microsoft.com/office/drawing/2014/main" id="{7E94F0DC-9DEF-4C32-BBB8-7C2EE69D1A21}"/>
                </a:ext>
              </a:extLst>
            </p:cNvPr>
            <p:cNvSpPr txBox="1"/>
            <p:nvPr/>
          </p:nvSpPr>
          <p:spPr>
            <a:xfrm>
              <a:off x="9620250" y="4781550"/>
              <a:ext cx="93345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a</a:t>
              </a:r>
              <a:endParaRPr lang="vi-VN" sz="2800">
                <a:latin typeface="Times New Roman" panose="02020603050405020304" pitchFamily="18" charset="0"/>
                <a:cs typeface="Times New Roman" panose="02020603050405020304" pitchFamily="18" charset="0"/>
              </a:endParaRPr>
            </a:p>
          </p:txBody>
        </p:sp>
        <p:sp>
          <p:nvSpPr>
            <p:cNvPr id="34" name="TextBox 33">
              <a:extLst>
                <a:ext uri="{FF2B5EF4-FFF2-40B4-BE49-F238E27FC236}">
                  <a16:creationId xmlns:a16="http://schemas.microsoft.com/office/drawing/2014/main" id="{4BCEDA54-995D-48AC-959B-AEA4FD5DD8BD}"/>
                </a:ext>
              </a:extLst>
            </p:cNvPr>
            <p:cNvSpPr txBox="1"/>
            <p:nvPr/>
          </p:nvSpPr>
          <p:spPr>
            <a:xfrm>
              <a:off x="8096250" y="3219450"/>
              <a:ext cx="93345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a</a:t>
              </a:r>
              <a:endParaRPr lang="vi-VN" sz="2800">
                <a:latin typeface="Times New Roman" panose="02020603050405020304" pitchFamily="18" charset="0"/>
                <a:cs typeface="Times New Roman" panose="02020603050405020304" pitchFamily="18" charset="0"/>
              </a:endParaRPr>
            </a:p>
          </p:txBody>
        </p:sp>
        <p:sp>
          <p:nvSpPr>
            <p:cNvPr id="35" name="TextBox 34">
              <a:extLst>
                <a:ext uri="{FF2B5EF4-FFF2-40B4-BE49-F238E27FC236}">
                  <a16:creationId xmlns:a16="http://schemas.microsoft.com/office/drawing/2014/main" id="{25E42164-1B00-41BE-B5CD-2A4CFEFA549A}"/>
                </a:ext>
              </a:extLst>
            </p:cNvPr>
            <p:cNvSpPr txBox="1"/>
            <p:nvPr/>
          </p:nvSpPr>
          <p:spPr>
            <a:xfrm>
              <a:off x="9658350" y="1885950"/>
              <a:ext cx="93345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a</a:t>
              </a:r>
              <a:endParaRPr lang="vi-VN" sz="2800">
                <a:latin typeface="Times New Roman" panose="02020603050405020304" pitchFamily="18" charset="0"/>
                <a:cs typeface="Times New Roman" panose="02020603050405020304" pitchFamily="18" charset="0"/>
              </a:endParaRPr>
            </a:p>
          </p:txBody>
        </p:sp>
        <p:sp>
          <p:nvSpPr>
            <p:cNvPr id="36" name="TextBox 35">
              <a:extLst>
                <a:ext uri="{FF2B5EF4-FFF2-40B4-BE49-F238E27FC236}">
                  <a16:creationId xmlns:a16="http://schemas.microsoft.com/office/drawing/2014/main" id="{8496BFDE-944A-4B25-A034-4F28A6502F11}"/>
                </a:ext>
              </a:extLst>
            </p:cNvPr>
            <p:cNvSpPr txBox="1"/>
            <p:nvPr/>
          </p:nvSpPr>
          <p:spPr>
            <a:xfrm>
              <a:off x="11029950" y="3333750"/>
              <a:ext cx="93345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a</a:t>
              </a:r>
              <a:endParaRPr lang="vi-VN" sz="2800">
                <a:latin typeface="Times New Roman" panose="02020603050405020304" pitchFamily="18" charset="0"/>
                <a:cs typeface="Times New Roman" panose="02020603050405020304" pitchFamily="18" charset="0"/>
              </a:endParaRPr>
            </a:p>
          </p:txBody>
        </p:sp>
      </p:grp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641EBBDD-D554-41F9-87C6-ED9551CC0DF3}"/>
                  </a:ext>
                </a:extLst>
              </p:cNvPr>
              <p:cNvSpPr txBox="1"/>
              <p:nvPr/>
            </p:nvSpPr>
            <p:spPr>
              <a:xfrm>
                <a:off x="1143000" y="5353050"/>
                <a:ext cx="6381750" cy="1010405"/>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sym typeface="Symbol" panose="05050102010706020507" pitchFamily="18" charset="2"/>
                  </a:rPr>
                  <a:t> Vậy độ dài cẩu đường chéo của hình vuông đó là  a</a:t>
                </a:r>
                <a14:m>
                  <m:oMath xmlns:m="http://schemas.openxmlformats.org/officeDocument/2006/math">
                    <m:rad>
                      <m:radPr>
                        <m:degHide m:val="on"/>
                        <m:ctrlPr>
                          <a:rPr lang="en-US" sz="2800" i="1" smtClean="0">
                            <a:latin typeface="Cambria Math" panose="02040503050406030204" pitchFamily="18" charset="0"/>
                            <a:cs typeface="Times New Roman" panose="02020603050405020304" pitchFamily="18" charset="0"/>
                            <a:sym typeface="Symbol" panose="05050102010706020507" pitchFamily="18" charset="2"/>
                          </a:rPr>
                        </m:ctrlPr>
                      </m:radPr>
                      <m:deg/>
                      <m:e>
                        <m:r>
                          <a:rPr lang="en-US" sz="2800" b="0" i="1" smtClean="0">
                            <a:latin typeface="Cambria Math" panose="02040503050406030204" pitchFamily="18" charset="0"/>
                            <a:cs typeface="Times New Roman" panose="02020603050405020304" pitchFamily="18" charset="0"/>
                            <a:sym typeface="Symbol" panose="05050102010706020507" pitchFamily="18" charset="2"/>
                          </a:rPr>
                          <m:t>2</m:t>
                        </m:r>
                      </m:e>
                    </m:rad>
                  </m:oMath>
                </a14:m>
                <a:r>
                  <a:rPr lang="en-US" sz="2800">
                    <a:latin typeface="Times New Roman" panose="02020603050405020304" pitchFamily="18" charset="0"/>
                    <a:cs typeface="Times New Roman" panose="02020603050405020304" pitchFamily="18" charset="0"/>
                  </a:rPr>
                  <a:t> </a:t>
                </a:r>
                <a:endParaRPr lang="vi-VN" sz="2800">
                  <a:latin typeface="Times New Roman" panose="02020603050405020304" pitchFamily="18" charset="0"/>
                  <a:cs typeface="Times New Roman" panose="02020603050405020304" pitchFamily="18" charset="0"/>
                </a:endParaRPr>
              </a:p>
            </p:txBody>
          </p:sp>
        </mc:Choice>
        <mc:Fallback xmlns="">
          <p:sp>
            <p:nvSpPr>
              <p:cNvPr id="37" name="TextBox 36">
                <a:extLst>
                  <a:ext uri="{FF2B5EF4-FFF2-40B4-BE49-F238E27FC236}">
                    <a16:creationId xmlns:a16="http://schemas.microsoft.com/office/drawing/2014/main" id="{641EBBDD-D554-41F9-87C6-ED9551CC0DF3}"/>
                  </a:ext>
                </a:extLst>
              </p:cNvPr>
              <p:cNvSpPr txBox="1">
                <a:spLocks noRot="1" noChangeAspect="1" noMove="1" noResize="1" noEditPoints="1" noAdjustHandles="1" noChangeArrowheads="1" noChangeShapeType="1" noTextEdit="1"/>
              </p:cNvSpPr>
              <p:nvPr/>
            </p:nvSpPr>
            <p:spPr>
              <a:xfrm>
                <a:off x="1143000" y="5353050"/>
                <a:ext cx="6381750" cy="1010405"/>
              </a:xfrm>
              <a:prstGeom prst="rect">
                <a:avLst/>
              </a:prstGeom>
              <a:blipFill>
                <a:blip r:embed="rId6"/>
                <a:stretch>
                  <a:fillRect l="-2008" t="-6024" b="-14458"/>
                </a:stretch>
              </a:blipFill>
            </p:spPr>
            <p:txBody>
              <a:bodyPr/>
              <a:lstStyle/>
              <a:p>
                <a:r>
                  <a:rPr lang="vi-VN">
                    <a:noFill/>
                  </a:rPr>
                  <a:t> </a:t>
                </a:r>
              </a:p>
            </p:txBody>
          </p:sp>
        </mc:Fallback>
      </mc:AlternateContent>
    </p:spTree>
    <p:extLst>
      <p:ext uri="{BB962C8B-B14F-4D97-AF65-F5344CB8AC3E}">
        <p14:creationId xmlns:p14="http://schemas.microsoft.com/office/powerpoint/2010/main" val="3046479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anim calcmode="lin" valueType="num">
                                      <p:cBhvr>
                                        <p:cTn id="8" dur="500" fill="hold"/>
                                        <p:tgtEl>
                                          <p:spTgt spid="46"/>
                                        </p:tgtEl>
                                        <p:attrNameLst>
                                          <p:attrName>ppt_x</p:attrName>
                                        </p:attrNameLst>
                                      </p:cBhvr>
                                      <p:tavLst>
                                        <p:tav tm="0">
                                          <p:val>
                                            <p:strVal val="#ppt_x"/>
                                          </p:val>
                                        </p:tav>
                                        <p:tav tm="100000">
                                          <p:val>
                                            <p:strVal val="#ppt_x"/>
                                          </p:val>
                                        </p:tav>
                                      </p:tavLst>
                                    </p:anim>
                                    <p:anim calcmode="lin" valueType="num">
                                      <p:cBhvr>
                                        <p:cTn id="9" dur="5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7"/>
                                        </p:tgtEl>
                                        <p:attrNameLst>
                                          <p:attrName>style.visibility</p:attrName>
                                        </p:attrNameLst>
                                      </p:cBhvr>
                                      <p:to>
                                        <p:strVal val="visible"/>
                                      </p:to>
                                    </p:set>
                                    <p:animEffect transition="in" filter="fade">
                                      <p:cBhvr>
                                        <p:cTn id="14" dur="500"/>
                                        <p:tgtEl>
                                          <p:spTgt spid="47"/>
                                        </p:tgtEl>
                                      </p:cBhvr>
                                    </p:animEffect>
                                    <p:anim calcmode="lin" valueType="num">
                                      <p:cBhvr>
                                        <p:cTn id="15" dur="500" fill="hold"/>
                                        <p:tgtEl>
                                          <p:spTgt spid="47"/>
                                        </p:tgtEl>
                                        <p:attrNameLst>
                                          <p:attrName>ppt_x</p:attrName>
                                        </p:attrNameLst>
                                      </p:cBhvr>
                                      <p:tavLst>
                                        <p:tav tm="0">
                                          <p:val>
                                            <p:strVal val="#ppt_x"/>
                                          </p:val>
                                        </p:tav>
                                        <p:tav tm="100000">
                                          <p:val>
                                            <p:strVal val="#ppt_x"/>
                                          </p:val>
                                        </p:tav>
                                      </p:tavLst>
                                    </p:anim>
                                    <p:anim calcmode="lin" valueType="num">
                                      <p:cBhvr>
                                        <p:cTn id="16" dur="5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ppt_x"/>
                                          </p:val>
                                        </p:tav>
                                        <p:tav tm="100000">
                                          <p:val>
                                            <p:strVal val="#ppt_x"/>
                                          </p:val>
                                        </p:tav>
                                      </p:tavLst>
                                    </p:anim>
                                    <p:anim calcmode="lin" valueType="num">
                                      <p:cBhvr additive="base">
                                        <p:cTn id="2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500"/>
                                        <p:tgtEl>
                                          <p:spTgt spid="48"/>
                                        </p:tgtEl>
                                      </p:cBhvr>
                                    </p:animEffect>
                                    <p:anim calcmode="lin" valueType="num">
                                      <p:cBhvr>
                                        <p:cTn id="28" dur="500" fill="hold"/>
                                        <p:tgtEl>
                                          <p:spTgt spid="48"/>
                                        </p:tgtEl>
                                        <p:attrNameLst>
                                          <p:attrName>ppt_x</p:attrName>
                                        </p:attrNameLst>
                                      </p:cBhvr>
                                      <p:tavLst>
                                        <p:tav tm="0">
                                          <p:val>
                                            <p:strVal val="#ppt_x"/>
                                          </p:val>
                                        </p:tav>
                                        <p:tav tm="100000">
                                          <p:val>
                                            <p:strVal val="#ppt_x"/>
                                          </p:val>
                                        </p:tav>
                                      </p:tavLst>
                                    </p:anim>
                                    <p:anim calcmode="lin" valueType="num">
                                      <p:cBhvr>
                                        <p:cTn id="29" dur="5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fade">
                                      <p:cBhvr>
                                        <p:cTn id="34" dur="500"/>
                                        <p:tgtEl>
                                          <p:spTgt spid="26"/>
                                        </p:tgtEl>
                                      </p:cBhvr>
                                    </p:animEffect>
                                    <p:anim calcmode="lin" valueType="num">
                                      <p:cBhvr>
                                        <p:cTn id="35" dur="500" fill="hold"/>
                                        <p:tgtEl>
                                          <p:spTgt spid="26"/>
                                        </p:tgtEl>
                                        <p:attrNameLst>
                                          <p:attrName>ppt_x</p:attrName>
                                        </p:attrNameLst>
                                      </p:cBhvr>
                                      <p:tavLst>
                                        <p:tav tm="0">
                                          <p:val>
                                            <p:strVal val="#ppt_x"/>
                                          </p:val>
                                        </p:tav>
                                        <p:tav tm="100000">
                                          <p:val>
                                            <p:strVal val="#ppt_x"/>
                                          </p:val>
                                        </p:tav>
                                      </p:tavLst>
                                    </p:anim>
                                    <p:anim calcmode="lin" valueType="num">
                                      <p:cBhvr>
                                        <p:cTn id="36" dur="5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500"/>
                                        <p:tgtEl>
                                          <p:spTgt spid="27"/>
                                        </p:tgtEl>
                                      </p:cBhvr>
                                    </p:animEffect>
                                    <p:anim calcmode="lin" valueType="num">
                                      <p:cBhvr>
                                        <p:cTn id="42" dur="500" fill="hold"/>
                                        <p:tgtEl>
                                          <p:spTgt spid="27"/>
                                        </p:tgtEl>
                                        <p:attrNameLst>
                                          <p:attrName>ppt_x</p:attrName>
                                        </p:attrNameLst>
                                      </p:cBhvr>
                                      <p:tavLst>
                                        <p:tav tm="0">
                                          <p:val>
                                            <p:strVal val="#ppt_x"/>
                                          </p:val>
                                        </p:tav>
                                        <p:tav tm="100000">
                                          <p:val>
                                            <p:strVal val="#ppt_x"/>
                                          </p:val>
                                        </p:tav>
                                      </p:tavLst>
                                    </p:anim>
                                    <p:anim calcmode="lin" valueType="num">
                                      <p:cBhvr>
                                        <p:cTn id="43" dur="5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fade">
                                      <p:cBhvr>
                                        <p:cTn id="48" dur="500"/>
                                        <p:tgtEl>
                                          <p:spTgt spid="28"/>
                                        </p:tgtEl>
                                      </p:cBhvr>
                                    </p:animEffect>
                                    <p:anim calcmode="lin" valueType="num">
                                      <p:cBhvr>
                                        <p:cTn id="49" dur="500" fill="hold"/>
                                        <p:tgtEl>
                                          <p:spTgt spid="28"/>
                                        </p:tgtEl>
                                        <p:attrNameLst>
                                          <p:attrName>ppt_x</p:attrName>
                                        </p:attrNameLst>
                                      </p:cBhvr>
                                      <p:tavLst>
                                        <p:tav tm="0">
                                          <p:val>
                                            <p:strVal val="#ppt_x"/>
                                          </p:val>
                                        </p:tav>
                                        <p:tav tm="100000">
                                          <p:val>
                                            <p:strVal val="#ppt_x"/>
                                          </p:val>
                                        </p:tav>
                                      </p:tavLst>
                                    </p:anim>
                                    <p:anim calcmode="lin" valueType="num">
                                      <p:cBhvr>
                                        <p:cTn id="50" dur="5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fade">
                                      <p:cBhvr>
                                        <p:cTn id="55" dur="500"/>
                                        <p:tgtEl>
                                          <p:spTgt spid="29"/>
                                        </p:tgtEl>
                                      </p:cBhvr>
                                    </p:animEffect>
                                    <p:anim calcmode="lin" valueType="num">
                                      <p:cBhvr>
                                        <p:cTn id="56" dur="500" fill="hold"/>
                                        <p:tgtEl>
                                          <p:spTgt spid="29"/>
                                        </p:tgtEl>
                                        <p:attrNameLst>
                                          <p:attrName>ppt_x</p:attrName>
                                        </p:attrNameLst>
                                      </p:cBhvr>
                                      <p:tavLst>
                                        <p:tav tm="0">
                                          <p:val>
                                            <p:strVal val="#ppt_x"/>
                                          </p:val>
                                        </p:tav>
                                        <p:tav tm="100000">
                                          <p:val>
                                            <p:strVal val="#ppt_x"/>
                                          </p:val>
                                        </p:tav>
                                      </p:tavLst>
                                    </p:anim>
                                    <p:anim calcmode="lin" valueType="num">
                                      <p:cBhvr>
                                        <p:cTn id="57" dur="5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1" presetClass="entr" presetSubtype="1" fill="hold" nodeType="click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wheel(1)">
                                      <p:cBhvr>
                                        <p:cTn id="62" dur="750"/>
                                        <p:tgtEl>
                                          <p:spTgt spid="21"/>
                                        </p:tgtEl>
                                      </p:cBhvr>
                                    </p:animEffect>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500"/>
                                        <p:tgtEl>
                                          <p:spTgt spid="37"/>
                                        </p:tgtEl>
                                      </p:cBhvr>
                                    </p:animEffect>
                                    <p:anim calcmode="lin" valueType="num">
                                      <p:cBhvr>
                                        <p:cTn id="68" dur="500" fill="hold"/>
                                        <p:tgtEl>
                                          <p:spTgt spid="37"/>
                                        </p:tgtEl>
                                        <p:attrNameLst>
                                          <p:attrName>ppt_x</p:attrName>
                                        </p:attrNameLst>
                                      </p:cBhvr>
                                      <p:tavLst>
                                        <p:tav tm="0">
                                          <p:val>
                                            <p:strVal val="#ppt_x"/>
                                          </p:val>
                                        </p:tav>
                                        <p:tav tm="100000">
                                          <p:val>
                                            <p:strVal val="#ppt_x"/>
                                          </p:val>
                                        </p:tav>
                                      </p:tavLst>
                                    </p:anim>
                                    <p:anim calcmode="lin" valueType="num">
                                      <p:cBhvr>
                                        <p:cTn id="69" dur="5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48" grpId="0"/>
      <p:bldP spid="26" grpId="0"/>
      <p:bldP spid="27" grpId="0"/>
      <p:bldP spid="28" grpId="0"/>
      <p:bldP spid="29" grpId="0"/>
      <p:bldP spid="3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t="-9000" r="-6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1ABA4B8-9FF3-4D8E-9D95-19101CFA4DF4}"/>
              </a:ext>
            </a:extLst>
          </p:cNvPr>
          <p:cNvGrpSpPr/>
          <p:nvPr/>
        </p:nvGrpSpPr>
        <p:grpSpPr>
          <a:xfrm>
            <a:off x="3601338" y="92434"/>
            <a:ext cx="5009262" cy="604299"/>
            <a:chOff x="1410588" y="206734"/>
            <a:chExt cx="4004249" cy="604299"/>
          </a:xfrm>
        </p:grpSpPr>
        <p:sp>
          <p:nvSpPr>
            <p:cNvPr id="3" name="Hexagon 2">
              <a:extLst>
                <a:ext uri="{FF2B5EF4-FFF2-40B4-BE49-F238E27FC236}">
                  <a16:creationId xmlns:a16="http://schemas.microsoft.com/office/drawing/2014/main" id="{A99A6A8A-B9DD-4B27-9968-11C44C45C6D9}"/>
                </a:ext>
              </a:extLst>
            </p:cNvPr>
            <p:cNvSpPr/>
            <p:nvPr/>
          </p:nvSpPr>
          <p:spPr>
            <a:xfrm>
              <a:off x="1410588" y="206734"/>
              <a:ext cx="4004249" cy="604299"/>
            </a:xfrm>
            <a:prstGeom prst="hexagon">
              <a:avLst/>
            </a:prstGeom>
            <a:solidFill>
              <a:schemeClr val="accent1">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vi-VN"/>
            </a:p>
          </p:txBody>
        </p:sp>
        <p:sp>
          <p:nvSpPr>
            <p:cNvPr id="4" name="TextBox 3">
              <a:extLst>
                <a:ext uri="{FF2B5EF4-FFF2-40B4-BE49-F238E27FC236}">
                  <a16:creationId xmlns:a16="http://schemas.microsoft.com/office/drawing/2014/main" id="{C84245EE-B8C6-4ECC-87B2-1D1A35D98DA5}"/>
                </a:ext>
              </a:extLst>
            </p:cNvPr>
            <p:cNvSpPr txBox="1"/>
            <p:nvPr/>
          </p:nvSpPr>
          <p:spPr>
            <a:xfrm>
              <a:off x="1534600" y="222635"/>
              <a:ext cx="3649650" cy="584775"/>
            </a:xfrm>
            <a:prstGeom prst="rect">
              <a:avLst/>
            </a:prstGeom>
            <a:noFill/>
          </p:spPr>
          <p:txBody>
            <a:bodyPr wrap="square" rtlCol="0">
              <a:spAutoFit/>
            </a:bodyPr>
            <a:lstStyle/>
            <a:p>
              <a:r>
                <a:rPr lang="en-US" sz="3200" dirty="0">
                  <a:solidFill>
                    <a:srgbClr val="FFFF00"/>
                  </a:solidFill>
                  <a:latin typeface="Times New Roman" panose="02020603050405020304" pitchFamily="18" charset="0"/>
                  <a:cs typeface="Times New Roman" panose="02020603050405020304" pitchFamily="18" charset="0"/>
                </a:rPr>
                <a:t>2. Định </a:t>
              </a:r>
              <a:r>
                <a:rPr lang="en-US" sz="3200" dirty="0" err="1">
                  <a:solidFill>
                    <a:srgbClr val="FFFF00"/>
                  </a:solidFill>
                  <a:latin typeface="Times New Roman" panose="02020603050405020304" pitchFamily="18" charset="0"/>
                  <a:cs typeface="Times New Roman" panose="02020603050405020304" pitchFamily="18" charset="0"/>
                </a:rPr>
                <a:t>lý</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Pythagore</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đảo</a:t>
              </a:r>
              <a:endParaRPr lang="vi-VN" sz="3200" dirty="0">
                <a:solidFill>
                  <a:srgbClr val="FFFF00"/>
                </a:solidFill>
                <a:latin typeface="Times New Roman" panose="02020603050405020304" pitchFamily="18" charset="0"/>
                <a:cs typeface="Times New Roman" panose="02020603050405020304" pitchFamily="18" charset="0"/>
              </a:endParaRPr>
            </a:p>
          </p:txBody>
        </p:sp>
      </p:grpSp>
      <p:pic>
        <p:nvPicPr>
          <p:cNvPr id="5" name="Picture 4">
            <a:extLst>
              <a:ext uri="{FF2B5EF4-FFF2-40B4-BE49-F238E27FC236}">
                <a16:creationId xmlns:a16="http://schemas.microsoft.com/office/drawing/2014/main" id="{DB1F658E-2501-4480-9B2F-6E3C102D8E4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78423" y="479120"/>
            <a:ext cx="1419237" cy="840337"/>
          </a:xfrm>
          <a:prstGeom prst="rect">
            <a:avLst/>
          </a:prstGeom>
        </p:spPr>
      </p:pic>
      <p:sp>
        <p:nvSpPr>
          <p:cNvPr id="6" name="TextBox 5">
            <a:extLst>
              <a:ext uri="{FF2B5EF4-FFF2-40B4-BE49-F238E27FC236}">
                <a16:creationId xmlns:a16="http://schemas.microsoft.com/office/drawing/2014/main" id="{C4DCFF45-3C55-4FB5-AE36-0068274B0C6E}"/>
              </a:ext>
            </a:extLst>
          </p:cNvPr>
          <p:cNvSpPr txBox="1"/>
          <p:nvPr/>
        </p:nvSpPr>
        <p:spPr>
          <a:xfrm>
            <a:off x="1543050" y="741948"/>
            <a:ext cx="4991100"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Thực hiện các hoạt động sau:</a:t>
            </a:r>
            <a:endParaRPr lang="vi-VN" sz="2800" b="1">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4015AB8F-A104-44A0-9F52-C414448C2974}"/>
              </a:ext>
            </a:extLst>
          </p:cNvPr>
          <p:cNvSpPr txBox="1"/>
          <p:nvPr/>
        </p:nvSpPr>
        <p:spPr>
          <a:xfrm>
            <a:off x="304800" y="1218198"/>
            <a:ext cx="992505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a) Vẽ tam giác ABC có: AB = 3 cm, AC = 4 cm và BC = 5 cm</a:t>
            </a:r>
            <a:endParaRPr lang="vi-VN" sz="280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16C6FC14-BC3E-4F85-9D90-1205C3A133C0}"/>
              </a:ext>
            </a:extLst>
          </p:cNvPr>
          <p:cNvSpPr txBox="1"/>
          <p:nvPr/>
        </p:nvSpPr>
        <p:spPr>
          <a:xfrm>
            <a:off x="266700" y="1732548"/>
            <a:ext cx="11811000" cy="954107"/>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b) Tính tổng diện tích của hình vuông có cạnh BC với tổng diện tích của hai hình vuông t</a:t>
            </a:r>
            <a:r>
              <a:rPr lang="vi-VN" sz="2800">
                <a:latin typeface="Times New Roman" panose="02020603050405020304" pitchFamily="18" charset="0"/>
                <a:cs typeface="Times New Roman" panose="02020603050405020304" pitchFamily="18" charset="0"/>
              </a:rPr>
              <a:t>ương ứng có cạnh AB và AC ( Hình 6)</a:t>
            </a:r>
            <a:endParaRPr lang="en-US" sz="280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7B3F99B1-CEB9-408F-BB57-460C895AB8CD}"/>
              </a:ext>
            </a:extLst>
          </p:cNvPr>
          <p:cNvSpPr txBox="1"/>
          <p:nvPr/>
        </p:nvSpPr>
        <p:spPr>
          <a:xfrm>
            <a:off x="173456" y="2652964"/>
            <a:ext cx="1175385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c) Kiểm tra xem Â của </a:t>
            </a:r>
            <a:r>
              <a:rPr lang="en-US" sz="2800">
                <a:latin typeface="Times New Roman" panose="02020603050405020304" pitchFamily="18" charset="0"/>
                <a:cs typeface="Times New Roman" panose="02020603050405020304" pitchFamily="18" charset="0"/>
                <a:sym typeface="Symbol" panose="05050102010706020507" pitchFamily="18" charset="2"/>
              </a:rPr>
              <a:t>ABC có là góc vuông </a:t>
            </a:r>
            <a:r>
              <a:rPr lang="en-US" sz="2800">
                <a:latin typeface="Times New Roman" panose="02020603050405020304" pitchFamily="18" charset="0"/>
                <a:cs typeface="Times New Roman" panose="02020603050405020304" pitchFamily="18" charset="0"/>
              </a:rPr>
              <a:t>hay không?</a:t>
            </a:r>
          </a:p>
        </p:txBody>
      </p:sp>
      <p:sp>
        <p:nvSpPr>
          <p:cNvPr id="8" name="Thought Bubble: Cloud 7">
            <a:extLst>
              <a:ext uri="{FF2B5EF4-FFF2-40B4-BE49-F238E27FC236}">
                <a16:creationId xmlns:a16="http://schemas.microsoft.com/office/drawing/2014/main" id="{ABFC685B-F12F-4D2E-8D8B-685A981EBB0C}"/>
              </a:ext>
            </a:extLst>
          </p:cNvPr>
          <p:cNvSpPr/>
          <p:nvPr/>
        </p:nvSpPr>
        <p:spPr>
          <a:xfrm>
            <a:off x="2406315" y="3633537"/>
            <a:ext cx="7844590" cy="2165684"/>
          </a:xfrm>
          <a:prstGeom prst="cloudCallout">
            <a:avLst>
              <a:gd name="adj1" fmla="val 56184"/>
              <a:gd name="adj2" fmla="val -2390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FFFF00"/>
                </a:solidFill>
                <a:latin typeface="Times New Roman" panose="02020603050405020304" pitchFamily="18" charset="0"/>
                <a:cs typeface="Times New Roman" panose="02020603050405020304" pitchFamily="18" charset="0"/>
              </a:rPr>
              <a:t>Chúng ta cùng đi làm từng b</a:t>
            </a:r>
            <a:r>
              <a:rPr lang="vi-VN" sz="3200" b="1">
                <a:solidFill>
                  <a:srgbClr val="FFFF00"/>
                </a:solidFill>
                <a:latin typeface="Times New Roman" panose="02020603050405020304" pitchFamily="18" charset="0"/>
                <a:cs typeface="Times New Roman" panose="02020603050405020304" pitchFamily="18" charset="0"/>
              </a:rPr>
              <a:t>ước 1 của hoạt động.</a:t>
            </a:r>
          </a:p>
        </p:txBody>
      </p:sp>
      <p:pic>
        <p:nvPicPr>
          <p:cNvPr id="34" name="Picture 2" descr="Cô Giáo Hình ảnh PNG | Vector Và Các Tập Tin PSD | Tải Về Miễn Phí Trên  Pngtree">
            <a:extLst>
              <a:ext uri="{FF2B5EF4-FFF2-40B4-BE49-F238E27FC236}">
                <a16:creationId xmlns:a16="http://schemas.microsoft.com/office/drawing/2014/main" id="{6BD355AF-276C-4A67-996C-EE7FF4D35236}"/>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6389" b="100000" l="16111" r="80000"/>
                    </a14:imgEffect>
                  </a14:imgLayer>
                </a14:imgProps>
              </a:ext>
              <a:ext uri="{28A0092B-C50C-407E-A947-70E740481C1C}">
                <a14:useLocalDpi xmlns:a14="http://schemas.microsoft.com/office/drawing/2010/main" val="0"/>
              </a:ext>
            </a:extLst>
          </a:blip>
          <a:srcRect/>
          <a:stretch>
            <a:fillRect/>
          </a:stretch>
        </p:blipFill>
        <p:spPr bwMode="auto">
          <a:xfrm>
            <a:off x="9247270" y="3226719"/>
            <a:ext cx="34290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5713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500"/>
                                        <p:tgtEl>
                                          <p:spTgt spid="34"/>
                                        </p:tgtEl>
                                      </p:cBhvr>
                                    </p:animEffect>
                                  </p:childTnLst>
                                </p:cTn>
                              </p:par>
                            </p:childTnLst>
                          </p:cTn>
                        </p:par>
                        <p:par>
                          <p:cTn id="29" fill="hold">
                            <p:stCondLst>
                              <p:cond delay="500"/>
                            </p:stCondLst>
                            <p:childTnLst>
                              <p:par>
                                <p:cTn id="30" presetID="14" presetClass="entr" presetSubtype="10" fill="hold" grpId="0" nodeType="after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randombar(horizontal)">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0" grpId="0"/>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t="-9000" r="-6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1ABA4B8-9FF3-4D8E-9D95-19101CFA4DF4}"/>
              </a:ext>
            </a:extLst>
          </p:cNvPr>
          <p:cNvGrpSpPr/>
          <p:nvPr/>
        </p:nvGrpSpPr>
        <p:grpSpPr>
          <a:xfrm>
            <a:off x="3601338" y="92434"/>
            <a:ext cx="5009262" cy="604299"/>
            <a:chOff x="1410588" y="206734"/>
            <a:chExt cx="4004249" cy="604299"/>
          </a:xfrm>
        </p:grpSpPr>
        <p:sp>
          <p:nvSpPr>
            <p:cNvPr id="3" name="Hexagon 2">
              <a:extLst>
                <a:ext uri="{FF2B5EF4-FFF2-40B4-BE49-F238E27FC236}">
                  <a16:creationId xmlns:a16="http://schemas.microsoft.com/office/drawing/2014/main" id="{A99A6A8A-B9DD-4B27-9968-11C44C45C6D9}"/>
                </a:ext>
              </a:extLst>
            </p:cNvPr>
            <p:cNvSpPr/>
            <p:nvPr/>
          </p:nvSpPr>
          <p:spPr>
            <a:xfrm>
              <a:off x="1410588" y="206734"/>
              <a:ext cx="4004249" cy="604299"/>
            </a:xfrm>
            <a:prstGeom prst="hexagon">
              <a:avLst/>
            </a:prstGeom>
            <a:solidFill>
              <a:schemeClr val="accent1">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vi-VN"/>
            </a:p>
          </p:txBody>
        </p:sp>
        <p:sp>
          <p:nvSpPr>
            <p:cNvPr id="4" name="TextBox 3">
              <a:extLst>
                <a:ext uri="{FF2B5EF4-FFF2-40B4-BE49-F238E27FC236}">
                  <a16:creationId xmlns:a16="http://schemas.microsoft.com/office/drawing/2014/main" id="{C84245EE-B8C6-4ECC-87B2-1D1A35D98DA5}"/>
                </a:ext>
              </a:extLst>
            </p:cNvPr>
            <p:cNvSpPr txBox="1"/>
            <p:nvPr/>
          </p:nvSpPr>
          <p:spPr>
            <a:xfrm>
              <a:off x="1534600" y="222635"/>
              <a:ext cx="3649650" cy="584775"/>
            </a:xfrm>
            <a:prstGeom prst="rect">
              <a:avLst/>
            </a:prstGeom>
            <a:noFill/>
          </p:spPr>
          <p:txBody>
            <a:bodyPr wrap="square" rtlCol="0">
              <a:spAutoFit/>
            </a:bodyPr>
            <a:lstStyle/>
            <a:p>
              <a:r>
                <a:rPr lang="en-US" sz="3200" dirty="0">
                  <a:solidFill>
                    <a:srgbClr val="FFFF00"/>
                  </a:solidFill>
                  <a:latin typeface="Times New Roman" panose="02020603050405020304" pitchFamily="18" charset="0"/>
                  <a:cs typeface="Times New Roman" panose="02020603050405020304" pitchFamily="18" charset="0"/>
                </a:rPr>
                <a:t>2. Định </a:t>
              </a:r>
              <a:r>
                <a:rPr lang="en-US" sz="3200" dirty="0" err="1">
                  <a:solidFill>
                    <a:srgbClr val="FFFF00"/>
                  </a:solidFill>
                  <a:latin typeface="Times New Roman" panose="02020603050405020304" pitchFamily="18" charset="0"/>
                  <a:cs typeface="Times New Roman" panose="02020603050405020304" pitchFamily="18" charset="0"/>
                </a:rPr>
                <a:t>lý</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Pythagore</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đảo</a:t>
              </a:r>
              <a:endParaRPr lang="vi-VN" sz="3200" dirty="0">
                <a:solidFill>
                  <a:srgbClr val="FFFF00"/>
                </a:solidFill>
                <a:latin typeface="Times New Roman" panose="02020603050405020304" pitchFamily="18" charset="0"/>
                <a:cs typeface="Times New Roman" panose="02020603050405020304" pitchFamily="18" charset="0"/>
              </a:endParaRPr>
            </a:p>
          </p:txBody>
        </p:sp>
      </p:grpSp>
      <p:pic>
        <p:nvPicPr>
          <p:cNvPr id="5" name="Picture 4">
            <a:extLst>
              <a:ext uri="{FF2B5EF4-FFF2-40B4-BE49-F238E27FC236}">
                <a16:creationId xmlns:a16="http://schemas.microsoft.com/office/drawing/2014/main" id="{DB1F658E-2501-4480-9B2F-6E3C102D8E4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78423" y="479120"/>
            <a:ext cx="1419237" cy="840337"/>
          </a:xfrm>
          <a:prstGeom prst="rect">
            <a:avLst/>
          </a:prstGeom>
        </p:spPr>
      </p:pic>
      <p:sp>
        <p:nvSpPr>
          <p:cNvPr id="6" name="TextBox 5">
            <a:extLst>
              <a:ext uri="{FF2B5EF4-FFF2-40B4-BE49-F238E27FC236}">
                <a16:creationId xmlns:a16="http://schemas.microsoft.com/office/drawing/2014/main" id="{C4DCFF45-3C55-4FB5-AE36-0068274B0C6E}"/>
              </a:ext>
            </a:extLst>
          </p:cNvPr>
          <p:cNvSpPr txBox="1"/>
          <p:nvPr/>
        </p:nvSpPr>
        <p:spPr>
          <a:xfrm>
            <a:off x="1543050" y="741948"/>
            <a:ext cx="4991100"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Thực hiện các hoạt động sau:</a:t>
            </a:r>
            <a:endParaRPr lang="vi-VN" sz="2800" b="1">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4015AB8F-A104-44A0-9F52-C414448C2974}"/>
              </a:ext>
            </a:extLst>
          </p:cNvPr>
          <p:cNvSpPr txBox="1"/>
          <p:nvPr/>
        </p:nvSpPr>
        <p:spPr>
          <a:xfrm>
            <a:off x="304800" y="1218198"/>
            <a:ext cx="992505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a) Vẽ tam giác ABC có: AB = 3 cm, AC = 4 cm và BC = 5 cm</a:t>
            </a:r>
            <a:endParaRPr lang="vi-VN" sz="2800">
              <a:latin typeface="Times New Roman" panose="02020603050405020304" pitchFamily="18" charset="0"/>
              <a:cs typeface="Times New Roman" panose="02020603050405020304" pitchFamily="18" charset="0"/>
            </a:endParaRPr>
          </a:p>
        </p:txBody>
      </p:sp>
      <p:pic>
        <p:nvPicPr>
          <p:cNvPr id="11" name="Picture 2" descr="Hoạt động 2 trang 95 Toán 8 Tập 1 Cánh diều | Giải Toán 8">
            <a:extLst>
              <a:ext uri="{FF2B5EF4-FFF2-40B4-BE49-F238E27FC236}">
                <a16:creationId xmlns:a16="http://schemas.microsoft.com/office/drawing/2014/main" id="{99D64A40-7BEB-4052-9FA3-5EFF4A70169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62437" y="1978943"/>
            <a:ext cx="5467350" cy="3120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Box 26">
            <a:extLst>
              <a:ext uri="{FF2B5EF4-FFF2-40B4-BE49-F238E27FC236}">
                <a16:creationId xmlns:a16="http://schemas.microsoft.com/office/drawing/2014/main" id="{C4FE05E2-2F9F-4263-8852-1F22787940CA}"/>
              </a:ext>
            </a:extLst>
          </p:cNvPr>
          <p:cNvSpPr txBox="1"/>
          <p:nvPr/>
        </p:nvSpPr>
        <p:spPr>
          <a:xfrm>
            <a:off x="882316" y="1747586"/>
            <a:ext cx="4844715"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 Vẽ đoạn thẳng AC = 4 cm</a:t>
            </a:r>
            <a:endParaRPr lang="vi-VN" sz="2800">
              <a:latin typeface="Times New Roman" panose="02020603050405020304" pitchFamily="18" charset="0"/>
              <a:cs typeface="Times New Roman" panose="02020603050405020304" pitchFamily="18" charset="0"/>
            </a:endParaRPr>
          </a:p>
        </p:txBody>
      </p:sp>
      <p:sp>
        <p:nvSpPr>
          <p:cNvPr id="28" name="TextBox 27">
            <a:extLst>
              <a:ext uri="{FF2B5EF4-FFF2-40B4-BE49-F238E27FC236}">
                <a16:creationId xmlns:a16="http://schemas.microsoft.com/office/drawing/2014/main" id="{4346D5ED-2397-4A08-BC01-A1B0B4792878}"/>
              </a:ext>
            </a:extLst>
          </p:cNvPr>
          <p:cNvSpPr txBox="1"/>
          <p:nvPr/>
        </p:nvSpPr>
        <p:spPr>
          <a:xfrm>
            <a:off x="882316" y="2204788"/>
            <a:ext cx="5628793"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 Vẽ cung tròn tâm A bán kính 3 cm</a:t>
            </a:r>
            <a:endParaRPr lang="vi-VN" sz="2800">
              <a:latin typeface="Times New Roman" panose="02020603050405020304" pitchFamily="18" charset="0"/>
              <a:cs typeface="Times New Roman" panose="02020603050405020304" pitchFamily="18" charset="0"/>
            </a:endParaRPr>
          </a:p>
        </p:txBody>
      </p:sp>
      <p:sp>
        <p:nvSpPr>
          <p:cNvPr id="30" name="TextBox 29">
            <a:extLst>
              <a:ext uri="{FF2B5EF4-FFF2-40B4-BE49-F238E27FC236}">
                <a16:creationId xmlns:a16="http://schemas.microsoft.com/office/drawing/2014/main" id="{460AD4C2-1013-496C-BB32-B39BA792D791}"/>
              </a:ext>
            </a:extLst>
          </p:cNvPr>
          <p:cNvSpPr txBox="1"/>
          <p:nvPr/>
        </p:nvSpPr>
        <p:spPr>
          <a:xfrm>
            <a:off x="906379" y="2734178"/>
            <a:ext cx="5628793"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 Vẽ cung tròn tâm C bán kính 5 cm.</a:t>
            </a:r>
            <a:endParaRPr lang="vi-VN" sz="2800">
              <a:latin typeface="Times New Roman" panose="02020603050405020304" pitchFamily="18" charset="0"/>
              <a:cs typeface="Times New Roman" panose="02020603050405020304" pitchFamily="18" charset="0"/>
            </a:endParaRPr>
          </a:p>
        </p:txBody>
      </p:sp>
      <p:sp>
        <p:nvSpPr>
          <p:cNvPr id="35" name="Rectangle 34">
            <a:extLst>
              <a:ext uri="{FF2B5EF4-FFF2-40B4-BE49-F238E27FC236}">
                <a16:creationId xmlns:a16="http://schemas.microsoft.com/office/drawing/2014/main" id="{1D1F90EE-2424-4D99-9EB1-A723064C8AD5}"/>
              </a:ext>
            </a:extLst>
          </p:cNvPr>
          <p:cNvSpPr/>
          <p:nvPr/>
        </p:nvSpPr>
        <p:spPr>
          <a:xfrm>
            <a:off x="1002631" y="3298342"/>
            <a:ext cx="5325980" cy="1384995"/>
          </a:xfrm>
          <a:prstGeom prst="rect">
            <a:avLst/>
          </a:prstGeom>
        </p:spPr>
        <p:txBody>
          <a:bodyPr wrap="square">
            <a:spAutoFit/>
          </a:bodyPr>
          <a:lstStyle/>
          <a:p>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Hai cung tròn trên cắt nhau tại hai điểm. Lấy 1 trong 2 giao điểm đó, kí hiệu là điểm B</a:t>
            </a:r>
            <a:endParaRPr lang="vi-VN" sz="2800">
              <a:latin typeface="Times New Roman" panose="02020603050405020304" pitchFamily="18" charset="0"/>
              <a:cs typeface="Times New Roman" panose="02020603050405020304" pitchFamily="18" charset="0"/>
            </a:endParaRPr>
          </a:p>
        </p:txBody>
      </p:sp>
      <p:sp>
        <p:nvSpPr>
          <p:cNvPr id="36" name="Rectangle 35">
            <a:extLst>
              <a:ext uri="{FF2B5EF4-FFF2-40B4-BE49-F238E27FC236}">
                <a16:creationId xmlns:a16="http://schemas.microsoft.com/office/drawing/2014/main" id="{59A9298A-9C54-4B80-9245-3482C4C1CD13}"/>
              </a:ext>
            </a:extLst>
          </p:cNvPr>
          <p:cNvSpPr/>
          <p:nvPr/>
        </p:nvSpPr>
        <p:spPr>
          <a:xfrm>
            <a:off x="2077452" y="4814320"/>
            <a:ext cx="10114548" cy="523220"/>
          </a:xfrm>
          <a:prstGeom prst="rect">
            <a:avLst/>
          </a:prstGeom>
        </p:spPr>
        <p:txBody>
          <a:bodyPr wrap="square">
            <a:spAutoFit/>
          </a:bodyPr>
          <a:lstStyle/>
          <a:p>
            <a:r>
              <a:rPr lang="en-US" sz="2800">
                <a:latin typeface="Times New Roman" panose="02020603050405020304" pitchFamily="18" charset="0"/>
                <a:cs typeface="Times New Roman" panose="02020603050405020304" pitchFamily="18" charset="0"/>
              </a:rPr>
              <a:t>Nối các đoạn thẳng BA, BC ta được tam giác ABC như yêu cầu.</a:t>
            </a:r>
            <a:endParaRPr lang="vi-VN"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9517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barn(inVertical)">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barn(inVertical)">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barn(inVertical)">
                                      <p:cBhvr>
                                        <p:cTn id="22" dur="5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30"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607</TotalTime>
  <Words>2463</Words>
  <Application>Microsoft Office PowerPoint</Application>
  <PresentationFormat>Widescreen</PresentationFormat>
  <Paragraphs>285</Paragraphs>
  <Slides>27</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34" baseType="lpstr">
      <vt:lpstr>Arial</vt:lpstr>
      <vt:lpstr>Calibri</vt:lpstr>
      <vt:lpstr>Calibri Light</vt:lpstr>
      <vt:lpstr>Cambria Math</vt:lpstr>
      <vt:lpstr>Times New Roman</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Ninh Gia</dc:creator>
  <cp:lastModifiedBy>CHU THU</cp:lastModifiedBy>
  <cp:revision>63</cp:revision>
  <dcterms:created xsi:type="dcterms:W3CDTF">2023-07-09T09:31:20Z</dcterms:created>
  <dcterms:modified xsi:type="dcterms:W3CDTF">2024-07-31T01:35:18Z</dcterms:modified>
</cp:coreProperties>
</file>