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36"/>
  </p:notesMasterIdLst>
  <p:sldIdLst>
    <p:sldId id="256" r:id="rId2"/>
    <p:sldId id="258" r:id="rId3"/>
    <p:sldId id="341" r:id="rId4"/>
    <p:sldId id="257" r:id="rId5"/>
    <p:sldId id="342" r:id="rId6"/>
    <p:sldId id="259" r:id="rId7"/>
    <p:sldId id="260" r:id="rId8"/>
    <p:sldId id="312" r:id="rId9"/>
    <p:sldId id="311" r:id="rId10"/>
    <p:sldId id="313" r:id="rId11"/>
    <p:sldId id="314" r:id="rId12"/>
    <p:sldId id="315" r:id="rId13"/>
    <p:sldId id="321" r:id="rId14"/>
    <p:sldId id="317" r:id="rId15"/>
    <p:sldId id="318" r:id="rId16"/>
    <p:sldId id="324" r:id="rId17"/>
    <p:sldId id="320" r:id="rId18"/>
    <p:sldId id="316" r:id="rId19"/>
    <p:sldId id="323" r:id="rId20"/>
    <p:sldId id="319" r:id="rId21"/>
    <p:sldId id="325" r:id="rId22"/>
    <p:sldId id="330" r:id="rId23"/>
    <p:sldId id="327" r:id="rId24"/>
    <p:sldId id="328" r:id="rId25"/>
    <p:sldId id="329" r:id="rId26"/>
    <p:sldId id="326" r:id="rId27"/>
    <p:sldId id="331" r:id="rId28"/>
    <p:sldId id="332" r:id="rId29"/>
    <p:sldId id="333" r:id="rId30"/>
    <p:sldId id="334" r:id="rId31"/>
    <p:sldId id="336" r:id="rId32"/>
    <p:sldId id="337" r:id="rId33"/>
    <p:sldId id="338" r:id="rId34"/>
    <p:sldId id="340" r:id="rId35"/>
  </p:sldIdLst>
  <p:sldSz cx="9144000" cy="5143500" type="screen16x9"/>
  <p:notesSz cx="6858000" cy="9144000"/>
  <p:embeddedFontLst>
    <p:embeddedFont>
      <p:font typeface="Alata" panose="020B0604020202020204" charset="0"/>
      <p:regular r:id="rId37"/>
    </p:embeddedFont>
    <p:embeddedFont>
      <p:font typeface="Archivo Black" panose="020B0604020202020204" charset="0"/>
      <p:regular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A019D7-9076-4FBC-8E9A-9341D618A61E}">
  <a:tblStyle styleId="{EEA019D7-9076-4FBC-8E9A-9341D618A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fc652c9a6b_2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fc652c9a6b_2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73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115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891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77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077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44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39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97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06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fc652c9a6b_1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fc652c9a6b_1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fc652c9a6b_1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fc652c9a6b_1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2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60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26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73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7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713225" y="2269275"/>
            <a:ext cx="6221700" cy="1475700"/>
          </a:xfrm>
          <a:prstGeom prst="rect">
            <a:avLst/>
          </a:prstGeom>
          <a:solidFill>
            <a:srgbClr val="47C0C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713225" y="3744975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ctrTitle" idx="2"/>
          </p:nvPr>
        </p:nvSpPr>
        <p:spPr>
          <a:xfrm>
            <a:off x="713225" y="1527375"/>
            <a:ext cx="6221700" cy="645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 rot="5400000">
            <a:off x="445806" y="4099007"/>
            <a:ext cx="645023" cy="1134258"/>
            <a:chOff x="2079800" y="2537025"/>
            <a:chExt cx="481900" cy="875875"/>
          </a:xfrm>
        </p:grpSpPr>
        <p:sp>
          <p:nvSpPr>
            <p:cNvPr id="82" name="Google Shape;82;p2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1983925" y="-172630"/>
            <a:ext cx="1236150" cy="600722"/>
            <a:chOff x="6583775" y="-35155"/>
            <a:chExt cx="1236150" cy="600722"/>
          </a:xfrm>
        </p:grpSpPr>
        <p:sp>
          <p:nvSpPr>
            <p:cNvPr id="98" name="Google Shape;98;p2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 rot="-5400000">
            <a:off x="7781275" y="3643325"/>
            <a:ext cx="153600" cy="26541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18075" y="-636200"/>
            <a:ext cx="1324800" cy="132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2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116" name="Google Shape;116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120;p2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1" name="Google Shape;121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4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75" name="Google Shape;275;p4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76" name="Google Shape;276;p4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4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344" name="Google Shape;344;p4"/>
          <p:cNvGrpSpPr/>
          <p:nvPr/>
        </p:nvGrpSpPr>
        <p:grpSpPr>
          <a:xfrm rot="-4916764">
            <a:off x="-1239535" y="3234225"/>
            <a:ext cx="2938091" cy="2938091"/>
            <a:chOff x="7399275" y="2698225"/>
            <a:chExt cx="2938200" cy="2938200"/>
          </a:xfrm>
        </p:grpSpPr>
        <p:cxnSp>
          <p:nvCxnSpPr>
            <p:cNvPr id="345" name="Google Shape;345;p4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4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4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4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9" name="Google Shape;349;p4"/>
          <p:cNvGrpSpPr/>
          <p:nvPr/>
        </p:nvGrpSpPr>
        <p:grpSpPr>
          <a:xfrm rot="5400000">
            <a:off x="8035396" y="4080935"/>
            <a:ext cx="638373" cy="1160272"/>
            <a:chOff x="2079800" y="2537025"/>
            <a:chExt cx="481900" cy="875875"/>
          </a:xfrm>
        </p:grpSpPr>
        <p:sp>
          <p:nvSpPr>
            <p:cNvPr id="350" name="Google Shape;350;p4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4"/>
          <p:cNvSpPr/>
          <p:nvPr/>
        </p:nvSpPr>
        <p:spPr>
          <a:xfrm flipH="1">
            <a:off x="8891175" y="3119675"/>
            <a:ext cx="141600" cy="20733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534" name="Google Shape;534;p7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535" name="Google Shape;535;p7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" name="Google Shape;600;p7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7"/>
          <p:cNvSpPr txBox="1">
            <a:spLocks noGrp="1"/>
          </p:cNvSpPr>
          <p:nvPr>
            <p:ph type="title"/>
          </p:nvPr>
        </p:nvSpPr>
        <p:spPr>
          <a:xfrm>
            <a:off x="1140250" y="1398725"/>
            <a:ext cx="30855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2" name="Google Shape;602;p7"/>
          <p:cNvSpPr txBox="1">
            <a:spLocks noGrp="1"/>
          </p:cNvSpPr>
          <p:nvPr>
            <p:ph type="body" idx="1"/>
          </p:nvPr>
        </p:nvSpPr>
        <p:spPr>
          <a:xfrm>
            <a:off x="1140250" y="2042625"/>
            <a:ext cx="3085500" cy="19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3" name="Google Shape;603;p7"/>
          <p:cNvSpPr/>
          <p:nvPr/>
        </p:nvSpPr>
        <p:spPr>
          <a:xfrm rot="10800000" flipH="1">
            <a:off x="159350" y="-14425"/>
            <a:ext cx="156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7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605" name="Google Shape;605;p7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7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621" name="Google Shape;621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5" name="Google Shape;625;p7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626" name="Google Shape;626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p7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631" name="Google Shape;631;p7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7"/>
          <p:cNvSpPr/>
          <p:nvPr/>
        </p:nvSpPr>
        <p:spPr>
          <a:xfrm rot="-5400000">
            <a:off x="7121775" y="2983775"/>
            <a:ext cx="1263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15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48" name="Google Shape;1148;p15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149" name="Google Shape;1149;p15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5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5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5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5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5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5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5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5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5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5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5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5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5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5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5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5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5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5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4" name="Google Shape;1214;p15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15"/>
          <p:cNvSpPr txBox="1">
            <a:spLocks noGrp="1"/>
          </p:cNvSpPr>
          <p:nvPr>
            <p:ph type="title"/>
          </p:nvPr>
        </p:nvSpPr>
        <p:spPr>
          <a:xfrm>
            <a:off x="1582650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15"/>
          <p:cNvSpPr txBox="1">
            <a:spLocks noGrp="1"/>
          </p:cNvSpPr>
          <p:nvPr>
            <p:ph type="title" idx="2"/>
          </p:nvPr>
        </p:nvSpPr>
        <p:spPr>
          <a:xfrm>
            <a:off x="702450" y="16232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7" name="Google Shape;1217;p15"/>
          <p:cNvSpPr txBox="1">
            <a:spLocks noGrp="1"/>
          </p:cNvSpPr>
          <p:nvPr>
            <p:ph type="title" idx="3"/>
          </p:nvPr>
        </p:nvSpPr>
        <p:spPr>
          <a:xfrm>
            <a:off x="158265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8" name="Google Shape;1218;p15"/>
          <p:cNvSpPr txBox="1">
            <a:spLocks noGrp="1"/>
          </p:cNvSpPr>
          <p:nvPr>
            <p:ph type="subTitle" idx="1"/>
          </p:nvPr>
        </p:nvSpPr>
        <p:spPr>
          <a:xfrm>
            <a:off x="1582650" y="3827400"/>
            <a:ext cx="262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9" name="Google Shape;1219;p15"/>
          <p:cNvSpPr txBox="1">
            <a:spLocks noGrp="1"/>
          </p:cNvSpPr>
          <p:nvPr>
            <p:ph type="subTitle" idx="4"/>
          </p:nvPr>
        </p:nvSpPr>
        <p:spPr>
          <a:xfrm>
            <a:off x="1582676" y="223117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0" name="Google Shape;1220;p15"/>
          <p:cNvSpPr txBox="1">
            <a:spLocks noGrp="1"/>
          </p:cNvSpPr>
          <p:nvPr>
            <p:ph type="title" idx="5"/>
          </p:nvPr>
        </p:nvSpPr>
        <p:spPr>
          <a:xfrm>
            <a:off x="5452282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1" name="Google Shape;1221;p15"/>
          <p:cNvSpPr txBox="1">
            <a:spLocks noGrp="1"/>
          </p:cNvSpPr>
          <p:nvPr>
            <p:ph type="title" idx="6"/>
          </p:nvPr>
        </p:nvSpPr>
        <p:spPr>
          <a:xfrm>
            <a:off x="4571975" y="16272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5"/>
          <p:cNvSpPr txBox="1">
            <a:spLocks noGrp="1"/>
          </p:cNvSpPr>
          <p:nvPr>
            <p:ph type="subTitle" idx="7"/>
          </p:nvPr>
        </p:nvSpPr>
        <p:spPr>
          <a:xfrm>
            <a:off x="5452175" y="223912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3" name="Google Shape;1223;p15"/>
          <p:cNvSpPr txBox="1">
            <a:spLocks noGrp="1"/>
          </p:cNvSpPr>
          <p:nvPr>
            <p:ph type="title" idx="8"/>
          </p:nvPr>
        </p:nvSpPr>
        <p:spPr>
          <a:xfrm>
            <a:off x="70245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5"/>
          <p:cNvSpPr txBox="1">
            <a:spLocks noGrp="1"/>
          </p:cNvSpPr>
          <p:nvPr>
            <p:ph type="title" idx="9"/>
          </p:nvPr>
        </p:nvSpPr>
        <p:spPr>
          <a:xfrm>
            <a:off x="545228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5"/>
          <p:cNvSpPr txBox="1">
            <a:spLocks noGrp="1"/>
          </p:cNvSpPr>
          <p:nvPr>
            <p:ph type="title" idx="13"/>
          </p:nvPr>
        </p:nvSpPr>
        <p:spPr>
          <a:xfrm>
            <a:off x="457200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6" name="Google Shape;1226;p15"/>
          <p:cNvSpPr txBox="1">
            <a:spLocks noGrp="1"/>
          </p:cNvSpPr>
          <p:nvPr>
            <p:ph type="subTitle" idx="14"/>
          </p:nvPr>
        </p:nvSpPr>
        <p:spPr>
          <a:xfrm>
            <a:off x="5452175" y="3827400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7" name="Google Shape;1227;p1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8" name="Google Shape;1228;p15"/>
          <p:cNvGrpSpPr/>
          <p:nvPr/>
        </p:nvGrpSpPr>
        <p:grpSpPr>
          <a:xfrm rot="5400000">
            <a:off x="470234" y="4064460"/>
            <a:ext cx="638373" cy="1160272"/>
            <a:chOff x="2079800" y="2537025"/>
            <a:chExt cx="481900" cy="875875"/>
          </a:xfrm>
        </p:grpSpPr>
        <p:sp>
          <p:nvSpPr>
            <p:cNvPr id="1229" name="Google Shape;1229;p15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15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45" name="Google Shape;1245;p15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15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15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15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49" name="Google Shape;1249;p15"/>
          <p:cNvSpPr/>
          <p:nvPr/>
        </p:nvSpPr>
        <p:spPr>
          <a:xfrm rot="-5400000">
            <a:off x="7752325" y="3614375"/>
            <a:ext cx="123600" cy="2742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28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0" name="Google Shape;2500;p28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501" name="Google Shape;2501;p28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502" name="Google Shape;2502;p28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8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8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8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8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8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8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8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8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8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8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8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8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8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8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8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8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8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8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8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8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8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8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8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8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8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8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8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8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8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8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8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8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8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8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8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8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8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8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8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8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8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8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8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8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8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8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8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8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8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8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8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8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8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8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8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8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8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8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8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8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8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8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7" name="Google Shape;2567;p28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8"/>
          <p:cNvSpPr txBox="1">
            <a:spLocks noGrp="1"/>
          </p:cNvSpPr>
          <p:nvPr>
            <p:ph type="title"/>
          </p:nvPr>
        </p:nvSpPr>
        <p:spPr>
          <a:xfrm>
            <a:off x="2160525" y="1739225"/>
            <a:ext cx="5357700" cy="143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9" name="Google Shape;2569;p28"/>
          <p:cNvSpPr txBox="1">
            <a:spLocks noGrp="1"/>
          </p:cNvSpPr>
          <p:nvPr>
            <p:ph type="body" idx="1"/>
          </p:nvPr>
        </p:nvSpPr>
        <p:spPr>
          <a:xfrm>
            <a:off x="2523725" y="3489775"/>
            <a:ext cx="46479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252528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570" name="Google Shape;2570;p28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2571" name="Google Shape;2571;p28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6" name="Google Shape;2586;p28"/>
          <p:cNvSpPr/>
          <p:nvPr/>
        </p:nvSpPr>
        <p:spPr>
          <a:xfrm rot="5400000">
            <a:off x="1936100" y="-1791175"/>
            <a:ext cx="1422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7" name="Google Shape;2587;p28"/>
          <p:cNvGrpSpPr/>
          <p:nvPr/>
        </p:nvGrpSpPr>
        <p:grpSpPr>
          <a:xfrm rot="548580">
            <a:off x="-840457" y="-838089"/>
            <a:ext cx="2938215" cy="2938215"/>
            <a:chOff x="7399275" y="2698225"/>
            <a:chExt cx="2938200" cy="2938200"/>
          </a:xfrm>
        </p:grpSpPr>
        <p:cxnSp>
          <p:nvCxnSpPr>
            <p:cNvPr id="2588" name="Google Shape;2588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9" name="Google Shape;2589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0" name="Google Shape;2590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1" name="Google Shape;2591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2" name="Google Shape;2592;p28"/>
          <p:cNvSpPr/>
          <p:nvPr/>
        </p:nvSpPr>
        <p:spPr>
          <a:xfrm flipH="1">
            <a:off x="8891175" y="1976675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3" name="Google Shape;2593;p28"/>
          <p:cNvGrpSpPr/>
          <p:nvPr/>
        </p:nvGrpSpPr>
        <p:grpSpPr>
          <a:xfrm rot="-410061">
            <a:off x="7060333" y="2716563"/>
            <a:ext cx="2938217" cy="2938217"/>
            <a:chOff x="7399275" y="2698225"/>
            <a:chExt cx="2938200" cy="2938200"/>
          </a:xfrm>
        </p:grpSpPr>
        <p:cxnSp>
          <p:nvCxnSpPr>
            <p:cNvPr id="2594" name="Google Shape;2594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5" name="Google Shape;2595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6" name="Google Shape;2596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7" name="Google Shape;2597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8" name="Google Shape;2598;p28"/>
          <p:cNvSpPr/>
          <p:nvPr/>
        </p:nvSpPr>
        <p:spPr>
          <a:xfrm>
            <a:off x="-885725" y="3489775"/>
            <a:ext cx="1689900" cy="16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9" name="Google Shape;2599;p28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2600" name="Google Shape;2600;p28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8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8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8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8" name="Google Shape;3598;p40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599" name="Google Shape;3599;p40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00" name="Google Shape;3600;p40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0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0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0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0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0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0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0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0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0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0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0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0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0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0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0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0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0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0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0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0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0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0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0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0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0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0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0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0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0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0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0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0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0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0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0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0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0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0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0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0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0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0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0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0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0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0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0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0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0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0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0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0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0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0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0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0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0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0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0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0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0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0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0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0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5" name="Google Shape;3665;p40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6" name="Google Shape;3666;p40"/>
          <p:cNvSpPr/>
          <p:nvPr/>
        </p:nvSpPr>
        <p:spPr>
          <a:xfrm flipH="1">
            <a:off x="8333575" y="-876800"/>
            <a:ext cx="1689900" cy="168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7" name="Google Shape;3667;p40"/>
          <p:cNvGrpSpPr/>
          <p:nvPr/>
        </p:nvGrpSpPr>
        <p:grpSpPr>
          <a:xfrm rot="-5400000" flipH="1">
            <a:off x="8038918" y="4080960"/>
            <a:ext cx="638373" cy="1160272"/>
            <a:chOff x="2079800" y="2537025"/>
            <a:chExt cx="481900" cy="875875"/>
          </a:xfrm>
        </p:grpSpPr>
        <p:sp>
          <p:nvSpPr>
            <p:cNvPr id="3668" name="Google Shape;3668;p40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0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0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0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0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0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0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0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0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0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0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0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0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0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0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3" name="Google Shape;3683;p40"/>
          <p:cNvSpPr/>
          <p:nvPr/>
        </p:nvSpPr>
        <p:spPr>
          <a:xfrm>
            <a:off x="164100" y="3598950"/>
            <a:ext cx="602100" cy="1611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5" name="Google Shape;3685;p41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686" name="Google Shape;3686;p41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87" name="Google Shape;3687;p41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1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1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1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1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1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1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1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1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1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1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1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1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1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1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1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1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1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1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1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1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1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1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1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1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1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1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1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1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1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1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1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1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1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1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1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1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1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1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1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1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1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1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1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1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1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1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1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1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1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1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1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1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1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1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1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1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1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1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1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1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1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1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1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1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2" name="Google Shape;3752;p41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3" name="Google Shape;3753;p41"/>
          <p:cNvSpPr/>
          <p:nvPr/>
        </p:nvSpPr>
        <p:spPr>
          <a:xfrm rot="-2092082" flipH="1">
            <a:off x="-212488" y="3877210"/>
            <a:ext cx="1521809" cy="1446235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4" name="Google Shape;3754;p41"/>
          <p:cNvGrpSpPr/>
          <p:nvPr/>
        </p:nvGrpSpPr>
        <p:grpSpPr>
          <a:xfrm rot="4942822">
            <a:off x="-631263" y="3181581"/>
            <a:ext cx="2938288" cy="2938288"/>
            <a:chOff x="7399275" y="2698225"/>
            <a:chExt cx="2938200" cy="2938200"/>
          </a:xfrm>
        </p:grpSpPr>
        <p:cxnSp>
          <p:nvCxnSpPr>
            <p:cNvPr id="3755" name="Google Shape;3755;p41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6" name="Google Shape;3756;p41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7" name="Google Shape;3757;p41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8" name="Google Shape;3758;p41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59" name="Google Shape;3759;p41"/>
          <p:cNvSpPr/>
          <p:nvPr/>
        </p:nvSpPr>
        <p:spPr>
          <a:xfrm flipH="1">
            <a:off x="8852690" y="2376136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0" name="Google Shape;3760;p41"/>
          <p:cNvGrpSpPr/>
          <p:nvPr/>
        </p:nvGrpSpPr>
        <p:grpSpPr>
          <a:xfrm>
            <a:off x="202056" y="164695"/>
            <a:ext cx="1236150" cy="600722"/>
            <a:chOff x="6583775" y="-35155"/>
            <a:chExt cx="1236150" cy="600722"/>
          </a:xfrm>
        </p:grpSpPr>
        <p:sp>
          <p:nvSpPr>
            <p:cNvPr id="3761" name="Google Shape;3761;p41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1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1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1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1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1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1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1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1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1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1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1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1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1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1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1" r:id="rId5"/>
    <p:sldLayoutId id="2147483674" r:id="rId6"/>
    <p:sldLayoutId id="2147483686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2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7.e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p45"/>
          <p:cNvSpPr/>
          <p:nvPr/>
        </p:nvSpPr>
        <p:spPr>
          <a:xfrm>
            <a:off x="8154870" y="1325821"/>
            <a:ext cx="10612" cy="22451"/>
          </a:xfrm>
          <a:custGeom>
            <a:avLst/>
            <a:gdLst/>
            <a:ahLst/>
            <a:cxnLst/>
            <a:rect l="l" t="t" r="r" b="b"/>
            <a:pathLst>
              <a:path w="727" h="1538" extrusionOk="0">
                <a:moveTo>
                  <a:pt x="176" y="1"/>
                </a:moveTo>
                <a:cubicBezTo>
                  <a:pt x="100" y="427"/>
                  <a:pt x="0" y="878"/>
                  <a:pt x="50" y="1304"/>
                </a:cubicBezTo>
                <a:cubicBezTo>
                  <a:pt x="50" y="1437"/>
                  <a:pt x="162" y="1538"/>
                  <a:pt x="273" y="1538"/>
                </a:cubicBezTo>
                <a:cubicBezTo>
                  <a:pt x="329" y="1538"/>
                  <a:pt x="384" y="1513"/>
                  <a:pt x="426" y="1454"/>
                </a:cubicBezTo>
                <a:cubicBezTo>
                  <a:pt x="577" y="1053"/>
                  <a:pt x="602" y="602"/>
                  <a:pt x="727" y="201"/>
                </a:cubicBezTo>
                <a:cubicBezTo>
                  <a:pt x="526" y="126"/>
                  <a:pt x="351" y="76"/>
                  <a:pt x="17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45"/>
          <p:cNvSpPr/>
          <p:nvPr/>
        </p:nvSpPr>
        <p:spPr>
          <a:xfrm>
            <a:off x="8197305" y="1339353"/>
            <a:ext cx="12817" cy="32947"/>
          </a:xfrm>
          <a:custGeom>
            <a:avLst/>
            <a:gdLst/>
            <a:ahLst/>
            <a:cxnLst/>
            <a:rect l="l" t="t" r="r" b="b"/>
            <a:pathLst>
              <a:path w="878" h="2257" extrusionOk="0">
                <a:moveTo>
                  <a:pt x="326" y="1"/>
                </a:moveTo>
                <a:cubicBezTo>
                  <a:pt x="226" y="678"/>
                  <a:pt x="0" y="1329"/>
                  <a:pt x="25" y="2031"/>
                </a:cubicBezTo>
                <a:cubicBezTo>
                  <a:pt x="51" y="2181"/>
                  <a:pt x="226" y="2206"/>
                  <a:pt x="326" y="2256"/>
                </a:cubicBezTo>
                <a:cubicBezTo>
                  <a:pt x="577" y="1580"/>
                  <a:pt x="702" y="853"/>
                  <a:pt x="878" y="151"/>
                </a:cubicBezTo>
                <a:cubicBezTo>
                  <a:pt x="702" y="101"/>
                  <a:pt x="502" y="51"/>
                  <a:pt x="32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45"/>
          <p:cNvSpPr/>
          <p:nvPr/>
        </p:nvSpPr>
        <p:spPr>
          <a:xfrm>
            <a:off x="8241944" y="1352900"/>
            <a:ext cx="10612" cy="34027"/>
          </a:xfrm>
          <a:custGeom>
            <a:avLst/>
            <a:gdLst/>
            <a:ahLst/>
            <a:cxnLst/>
            <a:rect l="l" t="t" r="r" b="b"/>
            <a:pathLst>
              <a:path w="727" h="2331" extrusionOk="0">
                <a:moveTo>
                  <a:pt x="301" y="0"/>
                </a:moveTo>
                <a:cubicBezTo>
                  <a:pt x="150" y="652"/>
                  <a:pt x="50" y="1278"/>
                  <a:pt x="0" y="1930"/>
                </a:cubicBezTo>
                <a:cubicBezTo>
                  <a:pt x="0" y="2105"/>
                  <a:pt x="50" y="2331"/>
                  <a:pt x="251" y="2331"/>
                </a:cubicBezTo>
                <a:cubicBezTo>
                  <a:pt x="526" y="1629"/>
                  <a:pt x="627" y="877"/>
                  <a:pt x="727" y="125"/>
                </a:cubicBezTo>
                <a:cubicBezTo>
                  <a:pt x="577" y="75"/>
                  <a:pt x="426" y="50"/>
                  <a:pt x="30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45"/>
          <p:cNvSpPr/>
          <p:nvPr/>
        </p:nvSpPr>
        <p:spPr>
          <a:xfrm>
            <a:off x="8285109" y="1365337"/>
            <a:ext cx="10262" cy="36961"/>
          </a:xfrm>
          <a:custGeom>
            <a:avLst/>
            <a:gdLst/>
            <a:ahLst/>
            <a:cxnLst/>
            <a:rect l="l" t="t" r="r" b="b"/>
            <a:pathLst>
              <a:path w="703" h="2532" extrusionOk="0">
                <a:moveTo>
                  <a:pt x="251" y="0"/>
                </a:moveTo>
                <a:cubicBezTo>
                  <a:pt x="126" y="727"/>
                  <a:pt x="26" y="1479"/>
                  <a:pt x="0" y="2206"/>
                </a:cubicBezTo>
                <a:cubicBezTo>
                  <a:pt x="0" y="2381"/>
                  <a:pt x="151" y="2482"/>
                  <a:pt x="276" y="2532"/>
                </a:cubicBezTo>
                <a:cubicBezTo>
                  <a:pt x="527" y="1780"/>
                  <a:pt x="552" y="953"/>
                  <a:pt x="702" y="176"/>
                </a:cubicBezTo>
                <a:cubicBezTo>
                  <a:pt x="552" y="101"/>
                  <a:pt x="402" y="50"/>
                  <a:pt x="25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5"/>
          <p:cNvSpPr/>
          <p:nvPr/>
        </p:nvSpPr>
        <p:spPr>
          <a:xfrm>
            <a:off x="8327544" y="1378869"/>
            <a:ext cx="12452" cy="35501"/>
          </a:xfrm>
          <a:custGeom>
            <a:avLst/>
            <a:gdLst/>
            <a:ahLst/>
            <a:cxnLst/>
            <a:rect l="l" t="t" r="r" b="b"/>
            <a:pathLst>
              <a:path w="853" h="2432" extrusionOk="0">
                <a:moveTo>
                  <a:pt x="402" y="1"/>
                </a:moveTo>
                <a:cubicBezTo>
                  <a:pt x="226" y="677"/>
                  <a:pt x="1" y="1379"/>
                  <a:pt x="26" y="2106"/>
                </a:cubicBezTo>
                <a:cubicBezTo>
                  <a:pt x="1" y="2281"/>
                  <a:pt x="176" y="2357"/>
                  <a:pt x="302" y="2432"/>
                </a:cubicBezTo>
                <a:cubicBezTo>
                  <a:pt x="477" y="1655"/>
                  <a:pt x="627" y="878"/>
                  <a:pt x="853" y="126"/>
                </a:cubicBezTo>
                <a:cubicBezTo>
                  <a:pt x="703" y="76"/>
                  <a:pt x="552" y="51"/>
                  <a:pt x="402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5"/>
          <p:cNvSpPr/>
          <p:nvPr/>
        </p:nvSpPr>
        <p:spPr>
          <a:xfrm>
            <a:off x="882403" y="931549"/>
            <a:ext cx="6221700" cy="659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5"/>
          <p:cNvSpPr txBox="1">
            <a:spLocks noGrp="1"/>
          </p:cNvSpPr>
          <p:nvPr>
            <p:ph type="ctrTitle"/>
          </p:nvPr>
        </p:nvSpPr>
        <p:spPr>
          <a:xfrm>
            <a:off x="730002" y="1833049"/>
            <a:ext cx="7780451" cy="14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CHÓP TAM GIÁC ĐỀU</a:t>
            </a:r>
            <a:b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3" name="Google Shape;3793;p45"/>
          <p:cNvSpPr txBox="1">
            <a:spLocks noGrp="1"/>
          </p:cNvSpPr>
          <p:nvPr>
            <p:ph type="subTitle" idx="1"/>
          </p:nvPr>
        </p:nvSpPr>
        <p:spPr>
          <a:xfrm>
            <a:off x="730003" y="3308749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Chu Thị Thu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THCS LONG BIÊN</a:t>
            </a:r>
            <a:endParaRPr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4" name="Google Shape;3794;p45"/>
          <p:cNvSpPr txBox="1"/>
          <p:nvPr/>
        </p:nvSpPr>
        <p:spPr>
          <a:xfrm>
            <a:off x="5835403" y="359824"/>
            <a:ext cx="2589300" cy="402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TOÁN 8</a:t>
            </a:r>
            <a:endParaRPr sz="18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795" name="Google Shape;3795;p45"/>
          <p:cNvSpPr txBox="1">
            <a:spLocks noGrp="1"/>
          </p:cNvSpPr>
          <p:nvPr>
            <p:ph type="ctrTitle" idx="2"/>
          </p:nvPr>
        </p:nvSpPr>
        <p:spPr>
          <a:xfrm>
            <a:off x="730002" y="1091149"/>
            <a:ext cx="7694701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IV. HÌNH HỌC TRỰC QUAN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9007" y="136936"/>
            <a:ext cx="7104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   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0368" y="1720513"/>
            <a:ext cx="6193632" cy="169277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/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 ở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ABC, SAB, SBC, SCA;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AB, BC, CA, SA, SB, SC;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grpSp>
        <p:nvGrpSpPr>
          <p:cNvPr id="6" name="Group 4"/>
          <p:cNvGrpSpPr/>
          <p:nvPr/>
        </p:nvGrpSpPr>
        <p:grpSpPr>
          <a:xfrm>
            <a:off x="2978727" y="151283"/>
            <a:ext cx="6045199" cy="3875772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264253" y="2793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1099" y="765332"/>
            <a:ext cx="5620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SAB, SBC, SCA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BC, 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SA, SB, SC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S.ABC.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7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667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8365250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3" y="1215043"/>
            <a:ext cx="6367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SAB, SBC, SCA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</a:t>
            </a:r>
          </a:p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SAB, SBC, SCA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5)</a:t>
            </a:r>
          </a:p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0480" marR="30480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683" y="1108363"/>
            <a:ext cx="2411818" cy="27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13524"/>
              </p:ext>
            </p:extLst>
          </p:nvPr>
        </p:nvGraphicFramePr>
        <p:xfrm>
          <a:off x="2977860" y="2169692"/>
          <a:ext cx="2596286" cy="137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431640" progId="Equation.DSMT4">
                  <p:embed/>
                </p:oleObj>
              </mc:Choice>
              <mc:Fallback>
                <p:oleObj name="Equation" r:id="rId7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7860" y="2169692"/>
                        <a:ext cx="2596286" cy="137927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35774" y="3541910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30188"/>
              </p:ext>
            </p:extLst>
          </p:nvPr>
        </p:nvGraphicFramePr>
        <p:xfrm>
          <a:off x="2024296" y="3508382"/>
          <a:ext cx="701964" cy="70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195" imgH="241195" progId="Equation.DSMT4">
                  <p:embed/>
                </p:oleObj>
              </mc:Choice>
              <mc:Fallback>
                <p:oleObj name="Equation" r:id="rId9" imgW="241195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96" y="3508382"/>
                        <a:ext cx="701964" cy="701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16015" y="3630158"/>
            <a:ext cx="692208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46769" imgH="428655" progId="Equation.DSMT4">
                  <p:embed/>
                </p:oleObj>
              </mc:Choice>
              <mc:Fallback>
                <p:oleObj name="Equation" r:id="rId3" imgW="1746769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46769" imgH="428655" progId="Equation.DSMT4">
                  <p:embed/>
                </p:oleObj>
              </mc:Choice>
              <mc:Fallback>
                <p:oleObj name="Equation" r:id="rId3" imgW="1746769" imgH="428655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7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283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7789375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2" y="1215043"/>
            <a:ext cx="8533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2" y="2363378"/>
            <a:ext cx="2757343" cy="2658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255" y="2363378"/>
            <a:ext cx="3661668" cy="26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bằng một phần ba của diện tích đáy với chiều cao. </a:t>
            </a:r>
            <a:endParaRPr lang="en-US" sz="32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1228" y="3523437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724676"/>
              </p:ext>
            </p:extLst>
          </p:nvPr>
        </p:nvGraphicFramePr>
        <p:xfrm>
          <a:off x="2659923" y="3598021"/>
          <a:ext cx="4429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77480" progId="Equation.DSMT4">
                  <p:embed/>
                </p:oleObj>
              </mc:Choice>
              <mc:Fallback>
                <p:oleObj name="Equation" r:id="rId7" imgW="15228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923" y="3598021"/>
                        <a:ext cx="442913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453824" y="3630158"/>
            <a:ext cx="58464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36243"/>
              </p:ext>
            </p:extLst>
          </p:nvPr>
        </p:nvGraphicFramePr>
        <p:xfrm>
          <a:off x="3648281" y="2115289"/>
          <a:ext cx="2175245" cy="126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7236" imgH="399862" progId="Equation.DSMT4">
                  <p:embed/>
                </p:oleObj>
              </mc:Choice>
              <mc:Fallback>
                <p:oleObj name="Equation" r:id="rId9" imgW="687236" imgH="3998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48281" y="2115289"/>
                        <a:ext cx="2175245" cy="12659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2262" y="2027041"/>
            <a:ext cx="1655036" cy="21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47"/>
          <p:cNvSpPr/>
          <p:nvPr/>
        </p:nvSpPr>
        <p:spPr>
          <a:xfrm>
            <a:off x="914225" y="346925"/>
            <a:ext cx="77175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47"/>
          <p:cNvSpPr txBox="1">
            <a:spLocks noGrp="1"/>
          </p:cNvSpPr>
          <p:nvPr>
            <p:ph type="title"/>
          </p:nvPr>
        </p:nvSpPr>
        <p:spPr>
          <a:xfrm>
            <a:off x="1318397" y="1278558"/>
            <a:ext cx="4927207" cy="66936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2" name="Google Shape;3852;p47"/>
          <p:cNvSpPr txBox="1">
            <a:spLocks noGrp="1"/>
          </p:cNvSpPr>
          <p:nvPr>
            <p:ph type="title" idx="2"/>
          </p:nvPr>
        </p:nvSpPr>
        <p:spPr>
          <a:xfrm>
            <a:off x="438197" y="1406981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01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3" name="Google Shape;3853;p47"/>
          <p:cNvSpPr txBox="1">
            <a:spLocks noGrp="1"/>
          </p:cNvSpPr>
          <p:nvPr>
            <p:ph type="title" idx="3"/>
          </p:nvPr>
        </p:nvSpPr>
        <p:spPr>
          <a:xfrm>
            <a:off x="3416977" y="3527570"/>
            <a:ext cx="4724539" cy="953471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6" name="Google Shape;3856;p47"/>
          <p:cNvSpPr txBox="1">
            <a:spLocks noGrp="1"/>
          </p:cNvSpPr>
          <p:nvPr>
            <p:ph type="title" idx="5"/>
          </p:nvPr>
        </p:nvSpPr>
        <p:spPr>
          <a:xfrm>
            <a:off x="2557998" y="2175797"/>
            <a:ext cx="5390571" cy="104354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7" name="Google Shape;3857;p47"/>
          <p:cNvSpPr txBox="1">
            <a:spLocks noGrp="1"/>
          </p:cNvSpPr>
          <p:nvPr>
            <p:ph type="title" idx="6"/>
          </p:nvPr>
        </p:nvSpPr>
        <p:spPr>
          <a:xfrm>
            <a:off x="1606788" y="243372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02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9" name="Google Shape;3859;p47"/>
          <p:cNvSpPr txBox="1">
            <a:spLocks noGrp="1"/>
          </p:cNvSpPr>
          <p:nvPr>
            <p:ph type="title" idx="8"/>
          </p:nvPr>
        </p:nvSpPr>
        <p:spPr>
          <a:xfrm>
            <a:off x="2486988" y="3740455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03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63" name="Google Shape;3863;p47"/>
          <p:cNvSpPr txBox="1">
            <a:spLocks noGrp="1"/>
          </p:cNvSpPr>
          <p:nvPr>
            <p:ph type="title" idx="15"/>
          </p:nvPr>
        </p:nvSpPr>
        <p:spPr>
          <a:xfrm>
            <a:off x="1089481" y="431075"/>
            <a:ext cx="736698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VD2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4347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22,45 cm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5,88 cm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8).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6586" y="3078259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739" y="32977"/>
            <a:ext cx="2798405" cy="203921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30225"/>
              </p:ext>
            </p:extLst>
          </p:nvPr>
        </p:nvGraphicFramePr>
        <p:xfrm>
          <a:off x="2828925" y="3913022"/>
          <a:ext cx="4315402" cy="78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7265" imgH="428655" progId="Equation.DSMT4">
                  <p:embed/>
                </p:oleObj>
              </mc:Choice>
              <mc:Fallback>
                <p:oleObj name="Equation" r:id="rId4" imgW="2367265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8925" y="3913022"/>
                        <a:ext cx="4315402" cy="781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09" y="2395481"/>
            <a:ext cx="7495309" cy="25628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6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(SGK – tr83):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miếng bìa ở hình 9a, 9b, 9c, miếng bìa nào có thể gấp lại (theo các nét đứt) để được hình chóp tam giác đều?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5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01" y="1074586"/>
            <a:ext cx="58235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/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 ta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7" y="1296988"/>
            <a:ext cx="2600006" cy="26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tr83):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P.QRS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 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7902" y="3337346"/>
            <a:ext cx="8220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P.QRS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37649"/>
              </p:ext>
            </p:extLst>
          </p:nvPr>
        </p:nvGraphicFramePr>
        <p:xfrm>
          <a:off x="2433782" y="3816656"/>
          <a:ext cx="3389745" cy="80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400" imgH="431800" progId="Equation.DSMT4">
                  <p:embed/>
                </p:oleObj>
              </mc:Choice>
              <mc:Fallback>
                <p:oleObj name="Equation" r:id="rId3" imgW="1803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82" y="3816656"/>
                        <a:ext cx="3389745" cy="809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 – tr83):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93540" y="3384857"/>
            <a:ext cx="58576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84898"/>
              </p:ext>
            </p:extLst>
          </p:nvPr>
        </p:nvGraphicFramePr>
        <p:xfrm>
          <a:off x="2623127" y="3877300"/>
          <a:ext cx="2900219" cy="85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59866" imgH="431613" progId="Equation.DSMT4">
                  <p:embed/>
                </p:oleObj>
              </mc:Choice>
              <mc:Fallback>
                <p:oleObj name="Equation" r:id="rId3" imgW="1459866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127" y="3877300"/>
                        <a:ext cx="2900219" cy="855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6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2" y="766197"/>
            <a:ext cx="58974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(SGK – tr83): </a:t>
            </a:r>
            <a:r>
              <a:rPr lang="vi-VN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kho chứa có dạng hình chóp tam giác đều với độ dài cạnh đáy khoảng 12 m và độ dài trung đoạn khoảng 8 m (Hình 10). Người ta muốn sơn phủ bên ngoài cả ba mặt xung quanh của kho chứa đó và không sơn phủ phần làm cửa có diện tích là 5 m</a:t>
            </a:r>
            <a:r>
              <a:rPr lang="vi-VN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95478" y="700005"/>
            <a:ext cx="2439411" cy="231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38" y="3875622"/>
            <a:ext cx="86901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cứ mỗi mét vuông sơn cần trả 30 000 đồng. Cần phải trả bao nhiêu tiền để hoàn thành việc sơn phủ đó?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92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7891" y="912950"/>
            <a:ext cx="89450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58601"/>
              </p:ext>
            </p:extLst>
          </p:nvPr>
        </p:nvGraphicFramePr>
        <p:xfrm>
          <a:off x="2632363" y="1357745"/>
          <a:ext cx="3316173" cy="82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7200" imgH="431800" progId="Equation.DSMT4">
                  <p:embed/>
                </p:oleObj>
              </mc:Choice>
              <mc:Fallback>
                <p:oleObj name="Equation" r:id="rId3" imgW="1727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363" y="1357745"/>
                        <a:ext cx="3316173" cy="82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8469" y="2128559"/>
            <a:ext cx="56300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144 – 5 = 139 (m</a:t>
            </a:r>
            <a:r>
              <a:rPr kumimoji="0" lang="en-US" altLang="en-US" sz="2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891" y="2690106"/>
            <a:ext cx="7282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139 . 30 000 = 4 170 000 (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10cm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20cm.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3" y="2416752"/>
            <a:ext cx="4250235" cy="2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5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46054" y="1104596"/>
            <a:ext cx="57502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102147"/>
              </p:ext>
            </p:extLst>
          </p:nvPr>
        </p:nvGraphicFramePr>
        <p:xfrm>
          <a:off x="1824182" y="1639455"/>
          <a:ext cx="5254474" cy="87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900" imgH="393700" progId="Equation.DSMT4">
                  <p:embed/>
                </p:oleObj>
              </mc:Choice>
              <mc:Fallback>
                <p:oleObj name="Equation" r:id="rId2" imgW="2374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182" y="1639455"/>
                        <a:ext cx="5254474" cy="872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S.ABC.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04" y="1155126"/>
            <a:ext cx="2654878" cy="2447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7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47"/>
          <p:cNvSpPr/>
          <p:nvPr/>
        </p:nvSpPr>
        <p:spPr>
          <a:xfrm>
            <a:off x="914225" y="346925"/>
            <a:ext cx="77175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47"/>
          <p:cNvSpPr txBox="1">
            <a:spLocks noGrp="1"/>
          </p:cNvSpPr>
          <p:nvPr>
            <p:ph type="title"/>
          </p:nvPr>
        </p:nvSpPr>
        <p:spPr>
          <a:xfrm>
            <a:off x="2558862" y="1342353"/>
            <a:ext cx="6386664" cy="66936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các hình chóp tam giác đều có trong thực tế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2" name="Google Shape;3852;p47"/>
          <p:cNvSpPr txBox="1">
            <a:spLocks noGrp="1"/>
          </p:cNvSpPr>
          <p:nvPr>
            <p:ph type="title" idx="2"/>
          </p:nvPr>
        </p:nvSpPr>
        <p:spPr>
          <a:xfrm>
            <a:off x="232633" y="1584190"/>
            <a:ext cx="234044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4"/>
                </a:solidFill>
              </a:rPr>
              <a:t>NHÓM 01,02</a:t>
            </a:r>
            <a:endParaRPr sz="2400" dirty="0">
              <a:solidFill>
                <a:schemeClr val="accent4"/>
              </a:solidFill>
            </a:endParaRPr>
          </a:p>
        </p:txBody>
      </p:sp>
      <p:sp>
        <p:nvSpPr>
          <p:cNvPr id="3856" name="Google Shape;3856;p47"/>
          <p:cNvSpPr txBox="1">
            <a:spLocks noGrp="1"/>
          </p:cNvSpPr>
          <p:nvPr>
            <p:ph type="title" idx="5"/>
          </p:nvPr>
        </p:nvSpPr>
        <p:spPr>
          <a:xfrm>
            <a:off x="2557998" y="2175797"/>
            <a:ext cx="6373351" cy="122662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giấy bìa tạo hình chóp tam giác đều.</a:t>
            </a:r>
            <a:br>
              <a:rPr lang="en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hiểu: Mặt, đỉnh, cạnh, trung đoạn của hình chóp tam giác đều</a:t>
            </a:r>
            <a:endParaRPr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3" name="Google Shape;3863;p47"/>
          <p:cNvSpPr txBox="1">
            <a:spLocks noGrp="1"/>
          </p:cNvSpPr>
          <p:nvPr>
            <p:ph type="title" idx="15"/>
          </p:nvPr>
        </p:nvSpPr>
        <p:spPr>
          <a:xfrm>
            <a:off x="1089481" y="431075"/>
            <a:ext cx="736698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CHUẨN BỊ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3852;p47">
            <a:extLst>
              <a:ext uri="{FF2B5EF4-FFF2-40B4-BE49-F238E27FC236}">
                <a16:creationId xmlns:a16="http://schemas.microsoft.com/office/drawing/2014/main" id="{52106CAF-7422-4113-EA1E-7960FDF167B9}"/>
              </a:ext>
            </a:extLst>
          </p:cNvPr>
          <p:cNvSpPr txBox="1">
            <a:spLocks/>
          </p:cNvSpPr>
          <p:nvPr/>
        </p:nvSpPr>
        <p:spPr>
          <a:xfrm>
            <a:off x="163033" y="2417074"/>
            <a:ext cx="254472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4000" b="0" i="0" u="none" strike="noStrike" cap="none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accent4"/>
                </a:solidFill>
              </a:rPr>
              <a:t>NHÓM 03,04</a:t>
            </a:r>
          </a:p>
        </p:txBody>
      </p:sp>
      <p:sp>
        <p:nvSpPr>
          <p:cNvPr id="7" name="Google Shape;3852;p47">
            <a:extLst>
              <a:ext uri="{FF2B5EF4-FFF2-40B4-BE49-F238E27FC236}">
                <a16:creationId xmlns:a16="http://schemas.microsoft.com/office/drawing/2014/main" id="{999CD147-E38F-EECF-A8DE-16D90B74276D}"/>
              </a:ext>
            </a:extLst>
          </p:cNvPr>
          <p:cNvSpPr txBox="1">
            <a:spLocks/>
          </p:cNvSpPr>
          <p:nvPr/>
        </p:nvSpPr>
        <p:spPr>
          <a:xfrm>
            <a:off x="202019" y="3739056"/>
            <a:ext cx="254472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4000" b="0" i="0" u="none" strike="noStrike" cap="none">
                <a:solidFill>
                  <a:schemeClr val="accent5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accent4"/>
                </a:solidFill>
              </a:rPr>
              <a:t>NHÓM 05,06</a:t>
            </a:r>
          </a:p>
        </p:txBody>
      </p:sp>
      <p:sp>
        <p:nvSpPr>
          <p:cNvPr id="10" name="Google Shape;3856;p47">
            <a:extLst>
              <a:ext uri="{FF2B5EF4-FFF2-40B4-BE49-F238E27FC236}">
                <a16:creationId xmlns:a16="http://schemas.microsoft.com/office/drawing/2014/main" id="{2CEC0A31-EE2A-1EB5-ECDD-5214592DF11A}"/>
              </a:ext>
            </a:extLst>
          </p:cNvPr>
          <p:cNvSpPr txBox="1">
            <a:spLocks/>
          </p:cNvSpPr>
          <p:nvPr/>
        </p:nvSpPr>
        <p:spPr>
          <a:xfrm>
            <a:off x="2568631" y="3682076"/>
            <a:ext cx="6405248" cy="1226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21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bộ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tạo hình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giác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Mặt,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đường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hình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giác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90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4030" y="1018524"/>
            <a:ext cx="1127744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vi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 = 3a = 3.6 = 18 (cm).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S.ABC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= SH = 9 (cm)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                         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52386"/>
              </p:ext>
            </p:extLst>
          </p:nvPr>
        </p:nvGraphicFramePr>
        <p:xfrm>
          <a:off x="2299854" y="2244437"/>
          <a:ext cx="451347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5800" imgH="393700" progId="Equation.DSMT4">
                  <p:embed/>
                </p:oleObj>
              </mc:Choice>
              <mc:Fallback>
                <p:oleObj name="Equation" r:id="rId2" imgW="1955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854" y="2244437"/>
                        <a:ext cx="451347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4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0606" y="914633"/>
            <a:ext cx="8820230" cy="180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1560 cm</a:t>
            </a:r>
            <a:r>
              <a:rPr lang="en-US" altLang="en-US" sz="26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cm.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17" y="2125463"/>
            <a:ext cx="3272502" cy="2949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81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8371" y="996908"/>
            <a:ext cx="83856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Fansipan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Nam)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817319"/>
              </p:ext>
            </p:extLst>
          </p:nvPr>
        </p:nvGraphicFramePr>
        <p:xfrm>
          <a:off x="2295236" y="1528618"/>
          <a:ext cx="4851159" cy="104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393700" progId="Equation.DSMT4">
                  <p:embed/>
                </p:oleObj>
              </mc:Choice>
              <mc:Fallback>
                <p:oleObj name="Equation" r:id="rId2" imgW="1828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236" y="1528618"/>
                        <a:ext cx="4851159" cy="1043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9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908311" y="1577203"/>
            <a:ext cx="3132025" cy="3019053"/>
            <a:chOff x="-578052" y="0"/>
            <a:chExt cx="7592373" cy="6038106"/>
          </a:xfrm>
        </p:grpSpPr>
        <p:grpSp>
          <p:nvGrpSpPr>
            <p:cNvPr id="5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8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22771" y="2112706"/>
              <a:ext cx="7072812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251805" y="1578307"/>
            <a:ext cx="2797789" cy="3019053"/>
            <a:chOff x="0" y="0"/>
            <a:chExt cx="6323775" cy="6038106"/>
          </a:xfrm>
        </p:grpSpPr>
        <p:grpSp>
          <p:nvGrpSpPr>
            <p:cNvPr id="10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3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67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50" y="1640680"/>
              <a:ext cx="6307725" cy="3323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CHÓP TỨ GIÁC ĐỀU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132970" y="1839140"/>
            <a:ext cx="2375227" cy="2744737"/>
            <a:chOff x="0" y="0"/>
            <a:chExt cx="6307725" cy="6038106"/>
          </a:xfrm>
        </p:grpSpPr>
        <p:grpSp>
          <p:nvGrpSpPr>
            <p:cNvPr id="15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8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546" y="2266920"/>
              <a:ext cx="5429585" cy="231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7"/>
          <p:cNvGrpSpPr/>
          <p:nvPr/>
        </p:nvGrpSpPr>
        <p:grpSpPr>
          <a:xfrm>
            <a:off x="678899" y="1196234"/>
            <a:ext cx="1026010" cy="1023879"/>
            <a:chOff x="0" y="0"/>
            <a:chExt cx="6350000" cy="6350000"/>
          </a:xfrm>
        </p:grpSpPr>
        <p:sp>
          <p:nvSpPr>
            <p:cNvPr id="20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7265633" y="1015203"/>
            <a:ext cx="996522" cy="1126208"/>
            <a:chOff x="0" y="0"/>
            <a:chExt cx="6350000" cy="6350000"/>
          </a:xfrm>
        </p:grpSpPr>
        <p:sp>
          <p:nvSpPr>
            <p:cNvPr id="22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56487" y="1118375"/>
            <a:ext cx="395525" cy="592749"/>
          </a:xfrm>
          <a:prstGeom prst="rect">
            <a:avLst/>
          </a:prstGeom>
        </p:spPr>
      </p:pic>
      <p:grpSp>
        <p:nvGrpSpPr>
          <p:cNvPr id="24" name="Group 22"/>
          <p:cNvGrpSpPr/>
          <p:nvPr/>
        </p:nvGrpSpPr>
        <p:grpSpPr>
          <a:xfrm>
            <a:off x="4111628" y="1014099"/>
            <a:ext cx="1126208" cy="1126208"/>
            <a:chOff x="0" y="0"/>
            <a:chExt cx="6350000" cy="6350000"/>
          </a:xfrm>
        </p:grpSpPr>
        <p:sp>
          <p:nvSpPr>
            <p:cNvPr id="25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47115" y="1190547"/>
            <a:ext cx="536557" cy="525826"/>
          </a:xfrm>
          <a:prstGeom prst="rect">
            <a:avLst/>
          </a:prstGeom>
        </p:spPr>
      </p:pic>
      <p:pic>
        <p:nvPicPr>
          <p:cNvPr id="27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0117" y="1448578"/>
            <a:ext cx="391518" cy="513925"/>
          </a:xfrm>
          <a:prstGeom prst="rect">
            <a:avLst/>
          </a:prstGeom>
        </p:spPr>
      </p:pic>
      <p:sp>
        <p:nvSpPr>
          <p:cNvPr id="28" name="TextBox 26"/>
          <p:cNvSpPr txBox="1"/>
          <p:nvPr/>
        </p:nvSpPr>
        <p:spPr>
          <a:xfrm>
            <a:off x="1205876" y="116970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9" name="AutoShape 27"/>
          <p:cNvSpPr/>
          <p:nvPr/>
        </p:nvSpPr>
        <p:spPr>
          <a:xfrm>
            <a:off x="-2182780" y="5398661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pic>
        <p:nvPicPr>
          <p:cNvPr id="30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009220" y="3298953"/>
            <a:ext cx="1893759" cy="5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6380" y="1435346"/>
            <a:ext cx="7731241" cy="18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7984">
            <a:off x="-282868" y="879510"/>
            <a:ext cx="1978494" cy="4588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4977">
            <a:off x="7849316" y="4021139"/>
            <a:ext cx="652859" cy="1352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31699">
            <a:off x="6799999" y="1223573"/>
            <a:ext cx="934026" cy="4962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976">
            <a:off x="7832708" y="3645636"/>
            <a:ext cx="1782621" cy="2239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8703">
            <a:off x="379981" y="-53754"/>
            <a:ext cx="652797" cy="7996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47852">
            <a:off x="6586418" y="4539806"/>
            <a:ext cx="756293" cy="4861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70006" y="3605092"/>
            <a:ext cx="659828" cy="716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86055">
            <a:off x="1312270" y="217129"/>
            <a:ext cx="775301" cy="6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17450"/>
            <a:ext cx="1083598" cy="1083598"/>
          </a:xfrm>
          <a:prstGeom prst="rect">
            <a:avLst/>
          </a:prstGeom>
        </p:spPr>
      </p:pic>
      <p:sp>
        <p:nvSpPr>
          <p:cNvPr id="9" name="Thought Bubble: Cloud 5">
            <a:extLst>
              <a:ext uri="{FF2B5EF4-FFF2-40B4-BE49-F238E27FC236}">
                <a16:creationId xmlns:a16="http://schemas.microsoft.com/office/drawing/2014/main" id="{573A7506-51AA-42EB-8BDA-76968F08646D}"/>
              </a:ext>
            </a:extLst>
          </p:cNvPr>
          <p:cNvSpPr/>
          <p:nvPr/>
        </p:nvSpPr>
        <p:spPr>
          <a:xfrm>
            <a:off x="1342799" y="146807"/>
            <a:ext cx="7729896" cy="1468074"/>
          </a:xfrm>
          <a:prstGeom prst="cloudCallout">
            <a:avLst>
              <a:gd name="adj1" fmla="val 17051"/>
              <a:gd name="adj2" fmla="val 1193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Những vật thể có dạng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như ở Hình 1 thường được gọi là hình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5672" y="1778882"/>
            <a:ext cx="8997022" cy="284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17450"/>
            <a:ext cx="1083598" cy="1083598"/>
          </a:xfrm>
          <a:prstGeom prst="rect">
            <a:avLst/>
          </a:prstGeom>
        </p:spPr>
      </p:pic>
      <p:sp>
        <p:nvSpPr>
          <p:cNvPr id="9" name="Thought Bubble: Cloud 5">
            <a:extLst>
              <a:ext uri="{FF2B5EF4-FFF2-40B4-BE49-F238E27FC236}">
                <a16:creationId xmlns:a16="http://schemas.microsoft.com/office/drawing/2014/main" id="{573A7506-51AA-42EB-8BDA-76968F08646D}"/>
              </a:ext>
            </a:extLst>
          </p:cNvPr>
          <p:cNvSpPr/>
          <p:nvPr/>
        </p:nvSpPr>
        <p:spPr>
          <a:xfrm>
            <a:off x="1342799" y="146807"/>
            <a:ext cx="7729896" cy="1468074"/>
          </a:xfrm>
          <a:prstGeom prst="cloudCallout">
            <a:avLst>
              <a:gd name="adj1" fmla="val 17051"/>
              <a:gd name="adj2" fmla="val 1193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Những vật thể có dạng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như ở Hình 1 thường được gọi là hình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5672" y="1778882"/>
            <a:ext cx="8997022" cy="28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7" y="1547650"/>
            <a:ext cx="6310446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5" y="1739225"/>
            <a:ext cx="6303622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48"/>
          <p:cNvGrpSpPr/>
          <p:nvPr/>
        </p:nvGrpSpPr>
        <p:grpSpPr>
          <a:xfrm>
            <a:off x="7843784" y="1903217"/>
            <a:ext cx="463722" cy="1072159"/>
            <a:chOff x="7415709" y="1767642"/>
            <a:chExt cx="463722" cy="1072159"/>
          </a:xfrm>
        </p:grpSpPr>
        <p:sp>
          <p:nvSpPr>
            <p:cNvPr id="3884" name="Google Shape;3884;p48"/>
            <p:cNvSpPr/>
            <p:nvPr/>
          </p:nvSpPr>
          <p:spPr>
            <a:xfrm rot="-4811423">
              <a:off x="7257974" y="2012218"/>
              <a:ext cx="779193" cy="335879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8"/>
            <p:cNvSpPr/>
            <p:nvPr/>
          </p:nvSpPr>
          <p:spPr>
            <a:xfrm rot="233779">
              <a:off x="7503479" y="2645873"/>
              <a:ext cx="211992" cy="186941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3" y="84411"/>
            <a:ext cx="5187102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3" y="234261"/>
            <a:ext cx="520532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4555" y="1036553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3662" y="889700"/>
            <a:ext cx="6904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2;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14" y="1926546"/>
            <a:ext cx="2988459" cy="284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533" y="109524"/>
            <a:ext cx="8523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3;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61" y="1101974"/>
            <a:ext cx="2596284" cy="37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395" y="185025"/>
            <a:ext cx="7552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16" y="1185101"/>
            <a:ext cx="2596284" cy="3734654"/>
          </a:xfrm>
          <a:prstGeom prst="rect">
            <a:avLst/>
          </a:prstGeom>
        </p:spPr>
      </p:pic>
      <p:grpSp>
        <p:nvGrpSpPr>
          <p:cNvPr id="8" name="Group 4"/>
          <p:cNvGrpSpPr/>
          <p:nvPr/>
        </p:nvGrpSpPr>
        <p:grpSpPr>
          <a:xfrm>
            <a:off x="449409" y="1065683"/>
            <a:ext cx="5798125" cy="1224609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650362" y="11937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362" y="1677988"/>
            <a:ext cx="522130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chóp tam giác đều có 4 mặt, 6 cạnh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Math Subject for High School - 10th Grade: Geometric Transformations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049292"/>
      </a:lt2>
      <a:accent1>
        <a:srgbClr val="47C0C0"/>
      </a:accent1>
      <a:accent2>
        <a:srgbClr val="FFFFFF"/>
      </a:accent2>
      <a:accent3>
        <a:srgbClr val="E7F3F3"/>
      </a:accent3>
      <a:accent4>
        <a:srgbClr val="FFAB40"/>
      </a:accent4>
      <a:accent5>
        <a:srgbClr val="EFBF60"/>
      </a:accent5>
      <a:accent6>
        <a:srgbClr val="FFF2CC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1515</Words>
  <Application>Microsoft Office PowerPoint</Application>
  <PresentationFormat>On-screen Show (16:9)</PresentationFormat>
  <Paragraphs>131</Paragraphs>
  <Slides>34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.VnTime</vt:lpstr>
      <vt:lpstr>Times New Roman</vt:lpstr>
      <vt:lpstr>Open Sans</vt:lpstr>
      <vt:lpstr>Alata</vt:lpstr>
      <vt:lpstr>Arial</vt:lpstr>
      <vt:lpstr>Wingdings</vt:lpstr>
      <vt:lpstr>Archivo Black</vt:lpstr>
      <vt:lpstr>Math Subject for High School - 10th Grade: Geometric Transformations by Slidesgo</vt:lpstr>
      <vt:lpstr>Equation</vt:lpstr>
      <vt:lpstr>BÀI 1. HÌNH CHÓP TAM GIÁC ĐỀU </vt:lpstr>
      <vt:lpstr>HÌNH CHÓP TAM GIÁC ĐỀU</vt:lpstr>
      <vt:lpstr>Sưu tầm các hình chóp tam giác đều có trong thực tế</vt:lpstr>
      <vt:lpstr>PowerPoint Presentation</vt:lpstr>
      <vt:lpstr>PowerPoint Presentation</vt:lpstr>
      <vt:lpstr>1. HÌNH CHÓP TAM GIÁC ĐỀU</vt:lpstr>
      <vt:lpstr>1. HÌNH CHÓP TAM GIÁC ĐỀU</vt:lpstr>
      <vt:lpstr>PowerPoint Presentation</vt:lpstr>
      <vt:lpstr>PowerPoint Presentation</vt:lpstr>
      <vt:lpstr>PowerPoint Presentation</vt:lpstr>
      <vt:lpstr>PowerPoint Presentation</vt:lpstr>
      <vt:lpstr>2. DIỆN TÍCH XUNG QUANH CỦA HÌNH CHÓP TAM GIÁC ĐỀU</vt:lpstr>
      <vt:lpstr>2. DIỆN TÍCH XUNG QUANH CỦA HÌNH CHÓP TAM GIÁC ĐỀU</vt:lpstr>
      <vt:lpstr>PowerPoint Presentation</vt:lpstr>
      <vt:lpstr>PowerPoint Presentation</vt:lpstr>
      <vt:lpstr>PowerPoint Presentation</vt:lpstr>
      <vt:lpstr>3. THỂ TÍCH CỦA HÌNH CHÓP TAM GIÁC ĐỀU</vt:lpstr>
      <vt:lpstr>3. THỂ TÍCH CỦA HÌNH CHÓP TAM GIÁC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HÌNH CHÓP TAM GIÁC ĐỀU ( Thời lượng: 3 tiết)</dc:title>
  <dc:creator>ASUS</dc:creator>
  <cp:lastModifiedBy>CHU THU</cp:lastModifiedBy>
  <cp:revision>39</cp:revision>
  <dcterms:modified xsi:type="dcterms:W3CDTF">2023-10-15T09:24:27Z</dcterms:modified>
</cp:coreProperties>
</file>