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4" r:id="rId21"/>
    <p:sldId id="275" r:id="rId22"/>
    <p:sldId id="276" r:id="rId23"/>
    <p:sldId id="277" r:id="rId24"/>
    <p:sldId id="278" r:id="rId25"/>
    <p:sldId id="279" r:id="rId26"/>
    <p:sldId id="288" r:id="rId27"/>
    <p:sldId id="280" r:id="rId28"/>
    <p:sldId id="281" r:id="rId29"/>
    <p:sldId id="282" r:id="rId30"/>
    <p:sldId id="283" r:id="rId31"/>
    <p:sldId id="290" r:id="rId32"/>
    <p:sldId id="284" r:id="rId33"/>
    <p:sldId id="287" r:id="rId34"/>
    <p:sldId id="286" r:id="rId35"/>
    <p:sldId id="285" r:id="rId36"/>
    <p:sldId id="291" r:id="rId37"/>
    <p:sldId id="292"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2C6F2"/>
    <a:srgbClr val="009FE3"/>
    <a:srgbClr val="017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2492-A94D-45AC-B3D6-69B2191D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D8EA09E-2A2E-4226-ABB1-543B05344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6406842-09B3-4E18-8FF1-1A05A5FA41A7}"/>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5" name="Footer Placeholder 4">
            <a:extLst>
              <a:ext uri="{FF2B5EF4-FFF2-40B4-BE49-F238E27FC236}">
                <a16:creationId xmlns:a16="http://schemas.microsoft.com/office/drawing/2014/main" id="{C21DA209-BB46-4499-8F56-3279151121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5CCE78-8C3F-40BE-89FF-BB83B7DDFFA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54167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325B-D701-413D-B953-C42C9269EA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8E3EC0-6665-4AAF-BE8F-DC965431D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A8D62-5E25-4B29-8AA3-4AF184617F22}"/>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5" name="Footer Placeholder 4">
            <a:extLst>
              <a:ext uri="{FF2B5EF4-FFF2-40B4-BE49-F238E27FC236}">
                <a16:creationId xmlns:a16="http://schemas.microsoft.com/office/drawing/2014/main" id="{A9E7216F-FB6D-4862-AA80-C18A28771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160103-B027-4AE4-BF50-481BE25EDB6C}"/>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9009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2AF5A-CAF5-4236-AB46-6AC25D3127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BEF7C3-EBD2-4E6F-9B51-1EF1A28817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947E37-D80A-4FAE-8761-267B7A8B5469}"/>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5" name="Footer Placeholder 4">
            <a:extLst>
              <a:ext uri="{FF2B5EF4-FFF2-40B4-BE49-F238E27FC236}">
                <a16:creationId xmlns:a16="http://schemas.microsoft.com/office/drawing/2014/main" id="{A2AD69C2-E310-4F69-899E-D7C936D631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F89BE6-53DE-435B-8399-220EF176AE35}"/>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408140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0EA0-1EFE-434C-96C0-585255378DA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72FD5-4BBD-4EC6-801E-973B21878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A4F09C8-1C4F-4BDA-AA90-7552F8D5085C}"/>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5" name="Footer Placeholder 4">
            <a:extLst>
              <a:ext uri="{FF2B5EF4-FFF2-40B4-BE49-F238E27FC236}">
                <a16:creationId xmlns:a16="http://schemas.microsoft.com/office/drawing/2014/main" id="{02D59450-74D7-47FD-931C-A376732C99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EABD9D1-592A-458E-8E04-A23B1560135E}"/>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79290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41C2-7683-4B99-8A76-57CDB9F5A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ECC7182-04C4-4E44-BEA5-E478B69E6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6F868A-F950-46B3-B8D5-B0332A1D9275}"/>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5" name="Footer Placeholder 4">
            <a:extLst>
              <a:ext uri="{FF2B5EF4-FFF2-40B4-BE49-F238E27FC236}">
                <a16:creationId xmlns:a16="http://schemas.microsoft.com/office/drawing/2014/main" id="{5FE6138B-A192-40AC-A232-D75E0CE0CD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504B01-48D8-4D0F-8C2F-99EA2B303543}"/>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54483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7236-CFB6-49B1-8528-3BD6B25ABD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9B76C3-3A28-4E3D-A662-596A68EA8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DEA49CB-5CCA-4206-803E-8EE8D8777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3920B36-7757-455F-B96A-9AE848BE1C6B}"/>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6" name="Footer Placeholder 5">
            <a:extLst>
              <a:ext uri="{FF2B5EF4-FFF2-40B4-BE49-F238E27FC236}">
                <a16:creationId xmlns:a16="http://schemas.microsoft.com/office/drawing/2014/main" id="{E13A77C0-8DEC-4FA2-8EE8-D0F7A4A6EA7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3647D78-450A-4751-AC6E-EE7C18421A6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34259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EAE4-D354-4B30-BE38-8B0D2A9E7A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8603B9-97EE-4807-B081-060D3F4A0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C973-DE88-488D-9EE5-D1F726F82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A4AEBAF-17BC-4BAF-91F0-32E0B752A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6645C-9EC9-4CC0-BE1F-07E5D3135D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90FA21-5AE0-4C89-9E01-9851BB7235D9}"/>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8" name="Footer Placeholder 7">
            <a:extLst>
              <a:ext uri="{FF2B5EF4-FFF2-40B4-BE49-F238E27FC236}">
                <a16:creationId xmlns:a16="http://schemas.microsoft.com/office/drawing/2014/main" id="{DD38CE97-D404-4B9F-A87A-9E510BE5735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516D5AF-4F33-4450-A8FE-E6F4A3FA2CFA}"/>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32264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28CB-2059-44C4-B1DD-A691A930A86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FCB7F27-9D64-4E40-96B9-14F30CD87C6C}"/>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4" name="Footer Placeholder 3">
            <a:extLst>
              <a:ext uri="{FF2B5EF4-FFF2-40B4-BE49-F238E27FC236}">
                <a16:creationId xmlns:a16="http://schemas.microsoft.com/office/drawing/2014/main" id="{80F86C30-0314-46B0-8FD5-8324C6733FA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811CE52-7FD0-443E-8A36-DE0F7A93C95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4937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74F6F-114E-497D-A1D7-766E215ADAA9}"/>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3" name="Footer Placeholder 2">
            <a:extLst>
              <a:ext uri="{FF2B5EF4-FFF2-40B4-BE49-F238E27FC236}">
                <a16:creationId xmlns:a16="http://schemas.microsoft.com/office/drawing/2014/main" id="{5CC5F4CA-A8CC-483E-B13B-62BD62AA99C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ED35799-BBC0-4FAD-854A-AF1C27D12844}"/>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13292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4412-85D1-4BBA-A0C5-1A7FDDBD6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C2EA122-E2CA-44EC-AA83-D1BB50D79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1429B9E-DADE-4E43-9793-44ECB293C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EA1E-1F88-46CD-BE99-EB5082656920}"/>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6" name="Footer Placeholder 5">
            <a:extLst>
              <a:ext uri="{FF2B5EF4-FFF2-40B4-BE49-F238E27FC236}">
                <a16:creationId xmlns:a16="http://schemas.microsoft.com/office/drawing/2014/main" id="{28849164-D597-42AF-A577-B62CA0C6CD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2B2E5BF-A9D2-47F9-B746-476F21AB54E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28935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B9E0-F569-409E-B5BF-D2AAE75AE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28FB6FC-58FB-4D46-8A58-EC9379BFE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5E41985-BFB0-4BCD-8BE5-98EFE68DD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33CE9-21F9-479D-99F8-0823C642AAA5}"/>
              </a:ext>
            </a:extLst>
          </p:cNvPr>
          <p:cNvSpPr>
            <a:spLocks noGrp="1"/>
          </p:cNvSpPr>
          <p:nvPr>
            <p:ph type="dt" sz="half" idx="10"/>
          </p:nvPr>
        </p:nvSpPr>
        <p:spPr/>
        <p:txBody>
          <a:bodyPr/>
          <a:lstStyle/>
          <a:p>
            <a:fld id="{0CC2D833-E1FD-4EBA-870E-A0E75D82DF18}" type="datetimeFigureOut">
              <a:rPr lang="vi-VN" smtClean="0"/>
              <a:t>31/07/2024</a:t>
            </a:fld>
            <a:endParaRPr lang="vi-VN"/>
          </a:p>
        </p:txBody>
      </p:sp>
      <p:sp>
        <p:nvSpPr>
          <p:cNvPr id="6" name="Footer Placeholder 5">
            <a:extLst>
              <a:ext uri="{FF2B5EF4-FFF2-40B4-BE49-F238E27FC236}">
                <a16:creationId xmlns:a16="http://schemas.microsoft.com/office/drawing/2014/main" id="{8C9BA825-B25A-4FE3-9D2B-BD4E2F0617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C848AF4-D38B-497A-8CDA-6B0B6F516D1B}"/>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13643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06D68-DD00-4507-977D-3FEE47CFE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4719533-FF7A-49EB-9E93-48542AAF9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C2D36C-EEDD-4944-A2E0-0B9E4D8A5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2D833-E1FD-4EBA-870E-A0E75D82DF18}" type="datetimeFigureOut">
              <a:rPr lang="vi-VN" smtClean="0"/>
              <a:t>31/07/2024</a:t>
            </a:fld>
            <a:endParaRPr lang="vi-VN"/>
          </a:p>
        </p:txBody>
      </p:sp>
      <p:sp>
        <p:nvSpPr>
          <p:cNvPr id="5" name="Footer Placeholder 4">
            <a:extLst>
              <a:ext uri="{FF2B5EF4-FFF2-40B4-BE49-F238E27FC236}">
                <a16:creationId xmlns:a16="http://schemas.microsoft.com/office/drawing/2014/main" id="{C8498E74-EE1F-423C-A924-C4758E519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F7B295A-9946-4796-8DBE-771966815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8026F-1274-45E4-B7CB-0208A504C441}" type="slidenum">
              <a:rPr lang="vi-VN" smtClean="0"/>
              <a:t>‹#›</a:t>
            </a:fld>
            <a:endParaRPr lang="vi-VN"/>
          </a:p>
        </p:txBody>
      </p:sp>
    </p:spTree>
    <p:extLst>
      <p:ext uri="{BB962C8B-B14F-4D97-AF65-F5344CB8AC3E}">
        <p14:creationId xmlns:p14="http://schemas.microsoft.com/office/powerpoint/2010/main" val="388945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7.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4AB1E9-241C-4217-B93A-5CCFCBDF59AA}"/>
              </a:ext>
            </a:extLst>
          </p:cNvPr>
          <p:cNvSpPr/>
          <p:nvPr/>
        </p:nvSpPr>
        <p:spPr>
          <a:xfrm>
            <a:off x="755724" y="1347959"/>
            <a:ext cx="10872070" cy="2544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prstTxWarp prst="textArchUp">
              <a:avLst/>
            </a:prstTxWarp>
            <a:spAutoFit/>
          </a:bodyPr>
          <a:lstStyle/>
          <a:p>
            <a:pPr algn="ctr">
              <a:lnSpc>
                <a:spcPct val="150000"/>
              </a:lnSpc>
            </a:pPr>
            <a:r>
              <a:rPr lang="en-US" sz="4400" b="1">
                <a:ln w="22225">
                  <a:solidFill>
                    <a:srgbClr val="0070C0"/>
                  </a:solidFill>
                  <a:prstDash val="solid"/>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a:t>
            </a:r>
          </a:p>
        </p:txBody>
      </p:sp>
      <p:sp>
        <p:nvSpPr>
          <p:cNvPr id="7" name="Rectangle 6">
            <a:extLst>
              <a:ext uri="{FF2B5EF4-FFF2-40B4-BE49-F238E27FC236}">
                <a16:creationId xmlns:a16="http://schemas.microsoft.com/office/drawing/2014/main" id="{1B96B3A5-0430-43AC-BC7C-80D71DF92A65}"/>
              </a:ext>
            </a:extLst>
          </p:cNvPr>
          <p:cNvSpPr/>
          <p:nvPr/>
        </p:nvSpPr>
        <p:spPr>
          <a:xfrm>
            <a:off x="867433" y="3564683"/>
            <a:ext cx="10636694" cy="986360"/>
          </a:xfrm>
          <a:prstGeom prst="rect">
            <a:avLst/>
          </a:prstGeom>
        </p:spPr>
        <p:txBody>
          <a:bodyPr wrap="none">
            <a:prstTxWarp prst="textArchDown">
              <a:avLst/>
            </a:prstTxWarp>
            <a:spAutoFit/>
          </a:bodyPr>
          <a:lstStyle/>
          <a:p>
            <a:pPr algn="ctr">
              <a:lnSpc>
                <a:spcPct val="150000"/>
              </a:lnSpc>
            </a:pPr>
            <a:r>
              <a:rPr lang="en-US"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rPr>
              <a:t>TRONG MỘT SỐ TRÒ CHƠI ĐƠN GIẢN</a:t>
            </a:r>
            <a:endParaRPr lang="vi-VN"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9D9FEFA3-2DAA-45FC-BEA2-A74DB1345780}"/>
              </a:ext>
            </a:extLst>
          </p:cNvPr>
          <p:cNvGrpSpPr/>
          <p:nvPr/>
        </p:nvGrpSpPr>
        <p:grpSpPr>
          <a:xfrm>
            <a:off x="4534677" y="2362398"/>
            <a:ext cx="3956180" cy="996623"/>
            <a:chOff x="4534677" y="2362398"/>
            <a:chExt cx="3956180" cy="996623"/>
          </a:xfrm>
        </p:grpSpPr>
        <p:sp>
          <p:nvSpPr>
            <p:cNvPr id="2" name="Flowchart: Connector 1">
              <a:extLst>
                <a:ext uri="{FF2B5EF4-FFF2-40B4-BE49-F238E27FC236}">
                  <a16:creationId xmlns:a16="http://schemas.microsoft.com/office/drawing/2014/main" id="{E9CE62BE-A23D-4F86-B129-EC4B12703DC8}"/>
                </a:ext>
              </a:extLst>
            </p:cNvPr>
            <p:cNvSpPr/>
            <p:nvPr/>
          </p:nvSpPr>
          <p:spPr>
            <a:xfrm>
              <a:off x="4534677" y="2362398"/>
              <a:ext cx="989045" cy="989045"/>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C170A6B7-E2E3-4456-A167-5FA1CEB91292}"/>
                </a:ext>
              </a:extLst>
            </p:cNvPr>
            <p:cNvSpPr/>
            <p:nvPr/>
          </p:nvSpPr>
          <p:spPr>
            <a:xfrm>
              <a:off x="5523722" y="2366469"/>
              <a:ext cx="989045" cy="989045"/>
            </a:xfrm>
            <a:prstGeom prst="flowChartConnec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lowchart: Connector 9">
              <a:extLst>
                <a:ext uri="{FF2B5EF4-FFF2-40B4-BE49-F238E27FC236}">
                  <a16:creationId xmlns:a16="http://schemas.microsoft.com/office/drawing/2014/main" id="{8ECDCBB4-DD26-4B76-9714-F1181EDAD4BE}"/>
                </a:ext>
              </a:extLst>
            </p:cNvPr>
            <p:cNvSpPr/>
            <p:nvPr/>
          </p:nvSpPr>
          <p:spPr>
            <a:xfrm>
              <a:off x="6510732" y="2369976"/>
              <a:ext cx="989045" cy="989045"/>
            </a:xfrm>
            <a:prstGeom prst="flowChartConnector">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0CCE6385-6E83-4963-9CAD-D8E3D0A47A23}"/>
                </a:ext>
              </a:extLst>
            </p:cNvPr>
            <p:cNvSpPr/>
            <p:nvPr/>
          </p:nvSpPr>
          <p:spPr>
            <a:xfrm>
              <a:off x="7501812" y="2369976"/>
              <a:ext cx="989045" cy="989045"/>
            </a:xfrm>
            <a:prstGeom prst="flowChartConnector">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355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1103AC-62FE-48E2-80A1-DEA94CB699D3}"/>
              </a:ext>
            </a:extLst>
          </p:cNvPr>
          <p:cNvSpPr txBox="1"/>
          <p:nvPr/>
        </p:nvSpPr>
        <p:spPr>
          <a:xfrm>
            <a:off x="830256" y="1479869"/>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*Kết luận</a:t>
            </a:r>
          </a:p>
        </p:txBody>
      </p:sp>
      <p:grpSp>
        <p:nvGrpSpPr>
          <p:cNvPr id="6" name="Group 5">
            <a:extLst>
              <a:ext uri="{FF2B5EF4-FFF2-40B4-BE49-F238E27FC236}">
                <a16:creationId xmlns:a16="http://schemas.microsoft.com/office/drawing/2014/main" id="{E346A6A4-7381-4C09-9AB5-88A11DF7F8D8}"/>
              </a:ext>
            </a:extLst>
          </p:cNvPr>
          <p:cNvGrpSpPr/>
          <p:nvPr/>
        </p:nvGrpSpPr>
        <p:grpSpPr>
          <a:xfrm>
            <a:off x="352291" y="2088764"/>
            <a:ext cx="11285242" cy="2788037"/>
            <a:chOff x="0" y="1776585"/>
            <a:chExt cx="11285242" cy="2788037"/>
          </a:xfrm>
        </p:grpSpPr>
        <p:grpSp>
          <p:nvGrpSpPr>
            <p:cNvPr id="7" name="Group 6">
              <a:extLst>
                <a:ext uri="{FF2B5EF4-FFF2-40B4-BE49-F238E27FC236}">
                  <a16:creationId xmlns:a16="http://schemas.microsoft.com/office/drawing/2014/main" id="{8EBA12C7-E8D0-4979-94F4-A21486830658}"/>
                </a:ext>
              </a:extLst>
            </p:cNvPr>
            <p:cNvGrpSpPr/>
            <p:nvPr/>
          </p:nvGrpSpPr>
          <p:grpSpPr>
            <a:xfrm>
              <a:off x="0" y="1776585"/>
              <a:ext cx="11285242" cy="2788037"/>
              <a:chOff x="-157227" y="2625290"/>
              <a:chExt cx="17486940" cy="3977483"/>
            </a:xfrm>
          </p:grpSpPr>
          <p:sp>
            <p:nvSpPr>
              <p:cNvPr id="9" name="Rectangle: Rounded Corners 8">
                <a:extLst>
                  <a:ext uri="{FF2B5EF4-FFF2-40B4-BE49-F238E27FC236}">
                    <a16:creationId xmlns:a16="http://schemas.microsoft.com/office/drawing/2014/main" id="{32522D82-1125-47DC-B45B-70CC2717FCF6}"/>
                  </a:ext>
                </a:extLst>
              </p:cNvPr>
              <p:cNvSpPr/>
              <p:nvPr/>
            </p:nvSpPr>
            <p:spPr>
              <a:xfrm>
                <a:off x="101596" y="2728687"/>
                <a:ext cx="17228117"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10DF9B20-F842-4A74-9E38-16CD0F10ECFF}"/>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6C9B2B01-2965-4B59-A642-D2FC0125E3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8" name="TextBox 7">
              <a:extLst>
                <a:ext uri="{FF2B5EF4-FFF2-40B4-BE49-F238E27FC236}">
                  <a16:creationId xmlns:a16="http://schemas.microsoft.com/office/drawing/2014/main" id="{B5050B10-C060-41ED-8522-7A4AF978B6E5}"/>
                </a:ext>
              </a:extLst>
            </p:cNvPr>
            <p:cNvSpPr txBox="1"/>
            <p:nvPr/>
          </p:nvSpPr>
          <p:spPr>
            <a:xfrm>
              <a:off x="1152700" y="2474810"/>
              <a:ext cx="9835979" cy="1815882"/>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chơi tung đồng xu, khi số lần tung ngày càng lớn thì xác suất thực nghiệm của biến cố: “Mặt xuất hiện của đồng xu là mặt N” (hoặc biến cố “Mặt xuất hiện của đồng xu là mặt S”)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33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12" name="Parallelogram 11">
            <a:extLst>
              <a:ext uri="{FF2B5EF4-FFF2-40B4-BE49-F238E27FC236}">
                <a16:creationId xmlns:a16="http://schemas.microsoft.com/office/drawing/2014/main" id="{50AAC604-F42B-4456-A89A-BA0439618B11}"/>
              </a:ext>
            </a:extLst>
          </p:cNvPr>
          <p:cNvSpPr/>
          <p:nvPr/>
        </p:nvSpPr>
        <p:spPr>
          <a:xfrm>
            <a:off x="517619" y="1389756"/>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5BCAE6A-632B-4821-AA40-8E5FD81BF805}"/>
              </a:ext>
            </a:extLst>
          </p:cNvPr>
          <p:cNvSpPr txBox="1"/>
          <p:nvPr/>
        </p:nvSpPr>
        <p:spPr>
          <a:xfrm>
            <a:off x="5509349" y="3165680"/>
            <a:ext cx="1779373" cy="523220"/>
          </a:xfrm>
          <a:prstGeom prst="rect">
            <a:avLst/>
          </a:prstGeom>
          <a:noFill/>
        </p:spPr>
        <p:txBody>
          <a:bodyPr wrap="square" rtlCol="0">
            <a:spAutoFit/>
          </a:bodyPr>
          <a:lstStyle/>
          <a:p>
            <a:r>
              <a:rPr lang="vi-VN" sz="2800" b="1" i="1" u="sng">
                <a:solidFill>
                  <a:srgbClr val="0000CC"/>
                </a:solidFill>
              </a:rPr>
              <a:t>Giải</a:t>
            </a:r>
          </a:p>
        </p:txBody>
      </p:sp>
      <p:sp>
        <p:nvSpPr>
          <p:cNvPr id="4" name="Rectangle 3">
            <a:extLst>
              <a:ext uri="{FF2B5EF4-FFF2-40B4-BE49-F238E27FC236}">
                <a16:creationId xmlns:a16="http://schemas.microsoft.com/office/drawing/2014/main" id="{D7B66673-CF7A-4CD2-8E49-455BC16867F7}"/>
              </a:ext>
            </a:extLst>
          </p:cNvPr>
          <p:cNvSpPr/>
          <p:nvPr/>
        </p:nvSpPr>
        <p:spPr>
          <a:xfrm>
            <a:off x="914401" y="3808550"/>
            <a:ext cx="10432472" cy="1384995"/>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rPr>
              <a:t>Do xác suất của biến cố: “Mặt xuất hiện của đồng xu là mặt S” là 0,5 nên khi số lần tung đồng xu ngày càng lớn thì xác suất thực nghiệm của biến cố “Mặt xuất hiện của đồng xu là mặt S” ngày càng gần với 0,5</a:t>
            </a:r>
            <a:endParaRPr lang="vi-VN" sz="2800">
              <a:solidFill>
                <a:srgbClr val="0000CC"/>
              </a:solidFill>
            </a:endParaRPr>
          </a:p>
        </p:txBody>
      </p:sp>
      <p:sp>
        <p:nvSpPr>
          <p:cNvPr id="7" name="Rectangle 6">
            <a:extLst>
              <a:ext uri="{FF2B5EF4-FFF2-40B4-BE49-F238E27FC236}">
                <a16:creationId xmlns:a16="http://schemas.microsoft.com/office/drawing/2014/main" id="{153BFBE7-7B90-431D-8B41-A36CDC9F0E8E}"/>
              </a:ext>
            </a:extLst>
          </p:cNvPr>
          <p:cNvSpPr/>
          <p:nvPr/>
        </p:nvSpPr>
        <p:spPr>
          <a:xfrm>
            <a:off x="2563092" y="1370150"/>
            <a:ext cx="9116289" cy="1384995"/>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Trong trò chơi tung đồng xu, khi số lần tung đồng xu ngày càng lớn thì xác suất thực nghiệm của biến cố “Mặt xuất hiện của đồng xu là mặt S” ngày càng gần với số thực nào?</a:t>
            </a:r>
            <a:endParaRPr lang="vi-VN" sz="2800"/>
          </a:p>
        </p:txBody>
      </p:sp>
    </p:spTree>
    <p:extLst>
      <p:ext uri="{BB962C8B-B14F-4D97-AF65-F5344CB8AC3E}">
        <p14:creationId xmlns:p14="http://schemas.microsoft.com/office/powerpoint/2010/main" val="3535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38B526-8BCB-4A81-BC24-BE9A567F243F}"/>
              </a:ext>
            </a:extLst>
          </p:cNvPr>
          <p:cNvSpPr/>
          <p:nvPr/>
        </p:nvSpPr>
        <p:spPr>
          <a:xfrm>
            <a:off x="1502229" y="232174"/>
            <a:ext cx="9361714" cy="2515753"/>
          </a:xfrm>
          <a:prstGeom prst="rect">
            <a:avLst/>
          </a:prstGeom>
        </p:spPr>
        <p:txBody>
          <a:bodyPr wrap="square">
            <a:spAutoFit/>
          </a:bodyPr>
          <a:lstStyle/>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II.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Xác suất thực nghiệm của một biến cố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trong trò chơi gieo xúc xắc</a:t>
            </a:r>
            <a:endParaRPr lang="vi-VN"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8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ppt_w</p:attrName>
                                        </p:attrNameLst>
                                      </p:cBhvr>
                                      <p:tavLst>
                                        <p:tav tm="0" fmla="#ppt_w*sin(2.5*pi*$)">
                                          <p:val>
                                            <p:fltVal val="0"/>
                                          </p:val>
                                        </p:tav>
                                        <p:tav tm="100000">
                                          <p:val>
                                            <p:fltVal val="1"/>
                                          </p:val>
                                        </p:tav>
                                      </p:tavLst>
                                    </p:anim>
                                    <p:anim calcmode="lin" valueType="num">
                                      <p:cBhvr>
                                        <p:cTn id="9"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4192A5-1111-4277-9EA3-43E30896E7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211004" y="869919"/>
            <a:ext cx="1121019" cy="594687"/>
          </a:xfrm>
          <a:prstGeom prst="rect">
            <a:avLst/>
          </a:prstGeom>
        </p:spPr>
      </p:pic>
      <p:sp>
        <p:nvSpPr>
          <p:cNvPr id="2" name="TextBox 1">
            <a:extLst>
              <a:ext uri="{FF2B5EF4-FFF2-40B4-BE49-F238E27FC236}">
                <a16:creationId xmlns:a16="http://schemas.microsoft.com/office/drawing/2014/main" id="{8C32EE73-EB19-4BAE-B83D-5AE693A9E71D}"/>
              </a:ext>
            </a:extLst>
          </p:cNvPr>
          <p:cNvSpPr txBox="1"/>
          <p:nvPr/>
        </p:nvSpPr>
        <p:spPr>
          <a:xfrm>
            <a:off x="1386772" y="839850"/>
            <a:ext cx="8091055"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Sau khi gieo ngẫu nhiên xúc xắc 20 lần liên tiếp, bạn Vinh kiểm đém đ</a:t>
            </a:r>
            <a:r>
              <a:rPr lang="vi-VN" sz="2800">
                <a:latin typeface="Times New Roman" panose="02020603050405020304" pitchFamily="18" charset="0"/>
                <a:cs typeface="Times New Roman" panose="02020603050405020304" pitchFamily="18" charset="0"/>
              </a:rPr>
              <a:t>ược mặt 1 chấm xuất hiện 3 lần. Viết tỉ số của số lần xuất hiện mặt 1 chấm và tổng số lần gieo xúc xắc.</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4FA1BD0-C08B-4ACA-9FAB-E3AD231487E7}"/>
                  </a:ext>
                </a:extLst>
              </p:cNvPr>
              <p:cNvSpPr/>
              <p:nvPr/>
            </p:nvSpPr>
            <p:spPr>
              <a:xfrm>
                <a:off x="2165468" y="3354040"/>
                <a:ext cx="9433993"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của số lần xuất hiện mặt 1 chấm và tổng số lần gieo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3</m:t>
                        </m:r>
                      </m:num>
                      <m:den>
                        <m:r>
                          <m:rPr>
                            <m:nor/>
                          </m:rPr>
                          <a:rPr lang="en-US" sz="2800" b="0" i="0" smtClean="0">
                            <a:latin typeface="Cambria Math" panose="02040503050406030204" pitchFamily="18" charset="0"/>
                          </a:rPr>
                          <m:t>20</m:t>
                        </m:r>
                      </m:den>
                    </m:f>
                  </m:oMath>
                </a14:m>
                <a:endParaRPr lang="vi-VN" sz="2800"/>
              </a:p>
            </p:txBody>
          </p:sp>
        </mc:Choice>
        <mc:Fallback xmlns="">
          <p:sp>
            <p:nvSpPr>
              <p:cNvPr id="7" name="Rectangle 6">
                <a:extLst>
                  <a:ext uri="{FF2B5EF4-FFF2-40B4-BE49-F238E27FC236}">
                    <a16:creationId xmlns:a16="http://schemas.microsoft.com/office/drawing/2014/main" id="{34FA1BD0-C08B-4ACA-9FAB-E3AD231487E7}"/>
                  </a:ext>
                </a:extLst>
              </p:cNvPr>
              <p:cNvSpPr>
                <a:spLocks noRot="1" noChangeAspect="1" noMove="1" noResize="1" noEditPoints="1" noAdjustHandles="1" noChangeArrowheads="1" noChangeShapeType="1" noTextEdit="1"/>
              </p:cNvSpPr>
              <p:nvPr/>
            </p:nvSpPr>
            <p:spPr>
              <a:xfrm>
                <a:off x="2165468" y="3354040"/>
                <a:ext cx="9433993" cy="780791"/>
              </a:xfrm>
              <a:prstGeom prst="rect">
                <a:avLst/>
              </a:prstGeom>
              <a:blipFill>
                <a:blip r:embed="rId6"/>
                <a:stretch>
                  <a:fillRect l="-1292" b="-8594"/>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A543A60A-31B4-4C6C-AF5D-22F077BFB185}"/>
              </a:ext>
            </a:extLst>
          </p:cNvPr>
          <p:cNvSpPr txBox="1"/>
          <p:nvPr/>
        </p:nvSpPr>
        <p:spPr>
          <a:xfrm>
            <a:off x="5248092" y="2643166"/>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Arrow: Right 7">
            <a:extLst>
              <a:ext uri="{FF2B5EF4-FFF2-40B4-BE49-F238E27FC236}">
                <a16:creationId xmlns:a16="http://schemas.microsoft.com/office/drawing/2014/main" id="{7054EF83-BA74-47DB-A000-0C1C02DF5652}"/>
              </a:ext>
            </a:extLst>
          </p:cNvPr>
          <p:cNvSpPr/>
          <p:nvPr/>
        </p:nvSpPr>
        <p:spPr>
          <a:xfrm>
            <a:off x="195378" y="3089563"/>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6FC69B-4797-4437-9BFC-2F23E089594F}"/>
              </a:ext>
            </a:extLst>
          </p:cNvPr>
          <p:cNvSpPr txBox="1"/>
          <p:nvPr/>
        </p:nvSpPr>
        <p:spPr>
          <a:xfrm>
            <a:off x="594729" y="1325490"/>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7" name="Group 6">
            <a:extLst>
              <a:ext uri="{FF2B5EF4-FFF2-40B4-BE49-F238E27FC236}">
                <a16:creationId xmlns:a16="http://schemas.microsoft.com/office/drawing/2014/main" id="{5ABF231E-2BE6-4C2E-9BE3-C3DB36C804A5}"/>
              </a:ext>
            </a:extLst>
          </p:cNvPr>
          <p:cNvGrpSpPr/>
          <p:nvPr/>
        </p:nvGrpSpPr>
        <p:grpSpPr>
          <a:xfrm>
            <a:off x="93305" y="2086785"/>
            <a:ext cx="11737910" cy="2788037"/>
            <a:chOff x="0" y="1776585"/>
            <a:chExt cx="11737910" cy="2788037"/>
          </a:xfrm>
        </p:grpSpPr>
        <p:grpSp>
          <p:nvGrpSpPr>
            <p:cNvPr id="8" name="Group 7">
              <a:extLst>
                <a:ext uri="{FF2B5EF4-FFF2-40B4-BE49-F238E27FC236}">
                  <a16:creationId xmlns:a16="http://schemas.microsoft.com/office/drawing/2014/main" id="{AF7C954E-A689-4777-AC77-B93ED967AF06}"/>
                </a:ext>
              </a:extLst>
            </p:cNvPr>
            <p:cNvGrpSpPr/>
            <p:nvPr/>
          </p:nvGrpSpPr>
          <p:grpSpPr>
            <a:xfrm>
              <a:off x="0" y="1776585"/>
              <a:ext cx="11737910" cy="2788037"/>
              <a:chOff x="-157227" y="2625290"/>
              <a:chExt cx="18188368" cy="3977483"/>
            </a:xfrm>
          </p:grpSpPr>
          <p:sp>
            <p:nvSpPr>
              <p:cNvPr id="10" name="Rectangle: Rounded Corners 9">
                <a:extLst>
                  <a:ext uri="{FF2B5EF4-FFF2-40B4-BE49-F238E27FC236}">
                    <a16:creationId xmlns:a16="http://schemas.microsoft.com/office/drawing/2014/main" id="{F84C2863-C8F4-4730-BF6F-7C0BA6D0AC19}"/>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806F84C1-0350-409C-BABE-23C60EFEA864}"/>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id="{D586A08C-7698-41F0-898B-9DE047BFD7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0FDD184-2A75-4040-9948-2EC60E869B82}"/>
                    </a:ext>
                  </a:extLst>
                </p:cNvPr>
                <p:cNvSpPr txBox="1"/>
                <p:nvPr/>
              </p:nvSpPr>
              <p:spPr>
                <a:xfrm>
                  <a:off x="1152700" y="2474810"/>
                  <a:ext cx="10286631" cy="1871090"/>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Xác xuất thực nghiệm của biến cố “ Mặt xuất hiện của xúc xắc là mặt k chấm” (k </a:t>
                  </a:r>
                  <a:r>
                    <a:rPr lang="en-US" sz="2800" b="1">
                      <a:latin typeface="Times New Roman" panose="02020603050405020304" pitchFamily="18" charset="0"/>
                      <a:cs typeface="Times New Roman" panose="02020603050405020304" pitchFamily="18" charset="0"/>
                      <a:sym typeface="Symbol" panose="05050102010706020507" pitchFamily="18" charset="2"/>
                    </a:rPr>
                    <a:t>N, 1≤ k ≤ 6) khi giao xúc xắc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xu</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hi</m:t>
                            </m:r>
                            <m:r>
                              <m:rPr>
                                <m:nor/>
                              </m:rPr>
                              <a:rPr lang="vi-VN" sz="2800" b="1" i="0" smtClean="0">
                                <a:latin typeface="Cambria Math" panose="02040503050406030204" pitchFamily="18" charset="0"/>
                                <a:cs typeface="Times New Roman" panose="02020603050405020304" pitchFamily="18" charset="0"/>
                              </a:rPr>
                              <m:t>ệ</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m</m:t>
                            </m:r>
                            <m:r>
                              <m:rPr>
                                <m:nor/>
                              </m:rPr>
                              <a:rPr lang="vi-VN" sz="2800" b="1" i="0" smtClean="0">
                                <a:latin typeface="Cambria Math" panose="02040503050406030204" pitchFamily="18" charset="0"/>
                                <a:cs typeface="Times New Roman" panose="02020603050405020304" pitchFamily="18" charset="0"/>
                              </a:rPr>
                              <m:t>ặ</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k</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m</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gieo</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ú</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ắ</m:t>
                            </m:r>
                            <m:r>
                              <m:rPr>
                                <m:nor/>
                              </m:rPr>
                              <a:rPr lang="vi-VN" sz="2800" b="1" i="0" smtClean="0">
                                <a:latin typeface="Cambria Math" panose="02040503050406030204" pitchFamily="18" charset="0"/>
                                <a:cs typeface="Times New Roman" panose="02020603050405020304" pitchFamily="18" charset="0"/>
                              </a:rPr>
                              <m:t>c</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0FDD184-2A75-4040-9948-2EC60E869B82}"/>
                    </a:ext>
                  </a:extLst>
                </p:cNvPr>
                <p:cNvSpPr txBox="1">
                  <a:spLocks noRot="1" noChangeAspect="1" noMove="1" noResize="1" noEditPoints="1" noAdjustHandles="1" noChangeArrowheads="1" noChangeShapeType="1" noTextEdit="1"/>
                </p:cNvSpPr>
                <p:nvPr/>
              </p:nvSpPr>
              <p:spPr>
                <a:xfrm>
                  <a:off x="1152700" y="2474810"/>
                  <a:ext cx="10286631" cy="1871090"/>
                </a:xfrm>
                <a:prstGeom prst="rect">
                  <a:avLst/>
                </a:prstGeom>
                <a:blipFill>
                  <a:blip r:embed="rId6"/>
                  <a:stretch>
                    <a:fillRect l="-1185" t="-3583"/>
                  </a:stretch>
                </a:blipFill>
              </p:spPr>
              <p:txBody>
                <a:bodyPr/>
                <a:lstStyle/>
                <a:p>
                  <a:r>
                    <a:rPr lang="vi-VN">
                      <a:noFill/>
                    </a:rPr>
                    <a:t> </a:t>
                  </a:r>
                </a:p>
              </p:txBody>
            </p:sp>
          </mc:Fallback>
        </mc:AlternateContent>
      </p:grpSp>
    </p:spTree>
    <p:extLst>
      <p:ext uri="{BB962C8B-B14F-4D97-AF65-F5344CB8AC3E}">
        <p14:creationId xmlns:p14="http://schemas.microsoft.com/office/powerpoint/2010/main" val="23202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Parallelogram 4">
            <a:extLst>
              <a:ext uri="{FF2B5EF4-FFF2-40B4-BE49-F238E27FC236}">
                <a16:creationId xmlns:a16="http://schemas.microsoft.com/office/drawing/2014/main" id="{04266C02-9BAE-4E84-815D-8E24CB58BF08}"/>
              </a:ext>
            </a:extLst>
          </p:cNvPr>
          <p:cNvSpPr/>
          <p:nvPr/>
        </p:nvSpPr>
        <p:spPr>
          <a:xfrm>
            <a:off x="349668" y="848581"/>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F11E5BD-AE4A-4104-AD10-D30682323545}"/>
              </a:ext>
            </a:extLst>
          </p:cNvPr>
          <p:cNvSpPr txBox="1"/>
          <p:nvPr/>
        </p:nvSpPr>
        <p:spPr>
          <a:xfrm>
            <a:off x="2631231" y="802433"/>
            <a:ext cx="6568751"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5 lần xuất hiện mặt 6 chấm. Tính xác suất thực nghiệm  của biến cố “Mặt xuất hiện của xúc xắc là mặt 6 chấm”.</a:t>
            </a:r>
            <a:endParaRPr lang="vi-VN"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6076C1-5D46-4154-92E6-E2A60D3F8F5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944F9C5-7D98-4E27-B140-41E09D4B0CB7}"/>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6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5</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1</m:t>
                        </m:r>
                      </m:num>
                      <m:den>
                        <m:r>
                          <m:rPr>
                            <m:nor/>
                          </m:rPr>
                          <a:rPr lang="en-US" sz="2800" b="0" i="0" smtClean="0">
                            <a:latin typeface="Cambria Math" panose="02040503050406030204" pitchFamily="18" charset="0"/>
                          </a:rPr>
                          <m:t>6</m:t>
                        </m:r>
                      </m:den>
                    </m:f>
                  </m:oMath>
                </a14:m>
                <a:endParaRPr lang="vi-VN" sz="2800"/>
              </a:p>
            </p:txBody>
          </p:sp>
        </mc:Choice>
        <mc:Fallback xmlns="">
          <p:sp>
            <p:nvSpPr>
              <p:cNvPr id="8" name="Rectangle 7">
                <a:extLst>
                  <a:ext uri="{FF2B5EF4-FFF2-40B4-BE49-F238E27FC236}">
                    <a16:creationId xmlns:a16="http://schemas.microsoft.com/office/drawing/2014/main" id="{B944F9C5-7D98-4E27-B140-41E09D4B0CB7}"/>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4"/>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40290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05D75B-93DC-45EF-8E31-9585045EC5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78107" y="676781"/>
            <a:ext cx="1371601" cy="1526458"/>
          </a:xfrm>
          <a:prstGeom prst="rect">
            <a:avLst/>
          </a:prstGeom>
        </p:spPr>
      </p:pic>
      <p:sp>
        <p:nvSpPr>
          <p:cNvPr id="7" name="TextBox 6">
            <a:extLst>
              <a:ext uri="{FF2B5EF4-FFF2-40B4-BE49-F238E27FC236}">
                <a16:creationId xmlns:a16="http://schemas.microsoft.com/office/drawing/2014/main" id="{00663750-2215-43DA-8007-3E75ED19EFF2}"/>
              </a:ext>
            </a:extLst>
          </p:cNvPr>
          <p:cNvSpPr txBox="1"/>
          <p:nvPr/>
        </p:nvSpPr>
        <p:spPr>
          <a:xfrm>
            <a:off x="1623525" y="1045028"/>
            <a:ext cx="772574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4 lần xuất hiện mặt 2 chấm. Tính xác suất thực nghiệm  của biến cố “Mặt xuất hiện của xúc xắc là mặt 2 chấm”.</a:t>
            </a:r>
            <a:endParaRPr lang="vi-VN"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FEB00B-0A05-44D5-95F1-826BA2BAE8A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91CC2F9-988A-4D26-8056-4490D5E2561F}"/>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2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4</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2</m:t>
                        </m:r>
                      </m:num>
                      <m:den>
                        <m:r>
                          <m:rPr>
                            <m:nor/>
                          </m:rPr>
                          <a:rPr lang="en-US" sz="2800" b="0" i="0" smtClean="0">
                            <a:latin typeface="Cambria Math" panose="02040503050406030204" pitchFamily="18" charset="0"/>
                          </a:rPr>
                          <m:t>15</m:t>
                        </m:r>
                      </m:den>
                    </m:f>
                  </m:oMath>
                </a14:m>
                <a:endParaRPr lang="vi-VN" sz="2800"/>
              </a:p>
            </p:txBody>
          </p:sp>
        </mc:Choice>
        <mc:Fallback xmlns="">
          <p:sp>
            <p:nvSpPr>
              <p:cNvPr id="9" name="Rectangle 8">
                <a:extLst>
                  <a:ext uri="{FF2B5EF4-FFF2-40B4-BE49-F238E27FC236}">
                    <a16:creationId xmlns:a16="http://schemas.microsoft.com/office/drawing/2014/main" id="{791CC2F9-988A-4D26-8056-4490D5E2561F}"/>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6"/>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34641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90C8FCF-5564-4182-9E1F-1A60D1DF30E5}"/>
              </a:ext>
            </a:extLst>
          </p:cNvPr>
          <p:cNvGrpSpPr/>
          <p:nvPr/>
        </p:nvGrpSpPr>
        <p:grpSpPr>
          <a:xfrm>
            <a:off x="93305" y="2086785"/>
            <a:ext cx="11737910" cy="2788037"/>
            <a:chOff x="0" y="1776585"/>
            <a:chExt cx="11737910" cy="2788037"/>
          </a:xfrm>
        </p:grpSpPr>
        <p:grpSp>
          <p:nvGrpSpPr>
            <p:cNvPr id="6" name="Group 5">
              <a:extLst>
                <a:ext uri="{FF2B5EF4-FFF2-40B4-BE49-F238E27FC236}">
                  <a16:creationId xmlns:a16="http://schemas.microsoft.com/office/drawing/2014/main" id="{A5198FD2-A8D6-4BCD-B980-5323E6F61BB9}"/>
                </a:ext>
              </a:extLst>
            </p:cNvPr>
            <p:cNvGrpSpPr/>
            <p:nvPr/>
          </p:nvGrpSpPr>
          <p:grpSpPr>
            <a:xfrm>
              <a:off x="0" y="1776585"/>
              <a:ext cx="11737910" cy="2788037"/>
              <a:chOff x="-157227" y="2625290"/>
              <a:chExt cx="18188368" cy="3977483"/>
            </a:xfrm>
          </p:grpSpPr>
          <p:sp>
            <p:nvSpPr>
              <p:cNvPr id="8" name="Rectangle: Rounded Corners 7">
                <a:extLst>
                  <a:ext uri="{FF2B5EF4-FFF2-40B4-BE49-F238E27FC236}">
                    <a16:creationId xmlns:a16="http://schemas.microsoft.com/office/drawing/2014/main" id="{6DD3A12B-A154-4D8A-BD2A-902EE6130BE0}"/>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83E4649D-5F8D-42E5-BCF0-ACE617888283}"/>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761CA35E-5E98-4BAC-86DC-09D8686F8F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DDE14755-EA9A-4E3E-A7BB-EFCE731FA82D}"/>
                </a:ext>
              </a:extLst>
            </p:cNvPr>
            <p:cNvSpPr txBox="1"/>
            <p:nvPr/>
          </p:nvSpPr>
          <p:spPr>
            <a:xfrm>
              <a:off x="640986" y="2668773"/>
              <a:ext cx="11069782" cy="1384995"/>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i gieo xúc xắc, khi số lần gieo xúc xắc ngày càng lớn thì xác suất thực nghiệm của một biến cố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25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399"/>
            <a:ext cx="1644303" cy="1611085"/>
          </a:xfrm>
          <a:prstGeom prst="rect">
            <a:avLst/>
          </a:prstGeom>
          <a:noFill/>
          <a:extLst>
            <a:ext uri="{909E8E84-426E-40DD-AFC4-6F175D3DCCD1}">
              <a14:hiddenFill xmlns:a14="http://schemas.microsoft.com/office/drawing/2010/main">
                <a:solidFill>
                  <a:srgbClr val="FFFFFF"/>
                </a:solidFill>
              </a14:hiddenFill>
            </a:ext>
          </a:extLst>
        </p:spPr>
      </p:pic>
      <p:sp>
        <p:nvSpPr>
          <p:cNvPr id="11" name="Parallelogram 10">
            <a:extLst>
              <a:ext uri="{FF2B5EF4-FFF2-40B4-BE49-F238E27FC236}">
                <a16:creationId xmlns:a16="http://schemas.microsoft.com/office/drawing/2014/main" id="{1991FCC9-FBF1-49C5-BD74-9DEE144085EC}"/>
              </a:ext>
            </a:extLst>
          </p:cNvPr>
          <p:cNvSpPr/>
          <p:nvPr/>
        </p:nvSpPr>
        <p:spPr>
          <a:xfrm>
            <a:off x="349668" y="1596730"/>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4</a:t>
            </a:r>
            <a:endParaRPr lang="vi-VN" sz="2800" b="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4201CD-898F-4ACD-B2AF-DF275B4A46C2}"/>
              </a:ext>
            </a:extLst>
          </p:cNvPr>
          <p:cNvSpPr txBox="1"/>
          <p:nvPr/>
        </p:nvSpPr>
        <p:spPr>
          <a:xfrm>
            <a:off x="2438400" y="1619855"/>
            <a:ext cx="7010400"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gieo xúc xắc, khi số lần gieo xúc xắc ngày càng lớn thì xác suất thực nghiệm của biến cố “Mặt xuất hiện của xúc xắc là mặt k chấm” (k </a:t>
            </a:r>
            <a:r>
              <a:rPr lang="en-US" sz="2800">
                <a:latin typeface="Times New Roman" panose="02020603050405020304" pitchFamily="18" charset="0"/>
                <a:cs typeface="Times New Roman" panose="02020603050405020304" pitchFamily="18" charset="0"/>
                <a:sym typeface="Symbol" panose="05050102010706020507" pitchFamily="18" charset="2"/>
              </a:rPr>
              <a:t>N, 1≤ k ≤ 6) ngày càng gần với số thực nào?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6AB94C6-BE59-44E9-84E1-2FD7EBEE19CA}"/>
              </a:ext>
            </a:extLst>
          </p:cNvPr>
          <p:cNvSpPr txBox="1"/>
          <p:nvPr/>
        </p:nvSpPr>
        <p:spPr>
          <a:xfrm>
            <a:off x="5345074" y="380864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0483A85-C55D-4A74-BF21-4DA95311131A}"/>
                  </a:ext>
                </a:extLst>
              </p:cNvPr>
              <p:cNvSpPr/>
              <p:nvPr/>
            </p:nvSpPr>
            <p:spPr>
              <a:xfrm>
                <a:off x="1625322" y="4315141"/>
                <a:ext cx="10680061" cy="78957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Do xác suất của biến cố “Mặt xuất hiện của xúc xắc là mặt k chấm” là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xmlns="">
          <p:sp>
            <p:nvSpPr>
              <p:cNvPr id="14" name="Rectangle 13">
                <a:extLst>
                  <a:ext uri="{FF2B5EF4-FFF2-40B4-BE49-F238E27FC236}">
                    <a16:creationId xmlns:a16="http://schemas.microsoft.com/office/drawing/2014/main" id="{30483A85-C55D-4A74-BF21-4DA95311131A}"/>
                  </a:ext>
                </a:extLst>
              </p:cNvPr>
              <p:cNvSpPr>
                <a:spLocks noRot="1" noChangeAspect="1" noMove="1" noResize="1" noEditPoints="1" noAdjustHandles="1" noChangeArrowheads="1" noChangeShapeType="1" noTextEdit="1"/>
              </p:cNvSpPr>
              <p:nvPr/>
            </p:nvSpPr>
            <p:spPr>
              <a:xfrm>
                <a:off x="1625322" y="4315141"/>
                <a:ext cx="10680061" cy="789575"/>
              </a:xfrm>
              <a:prstGeom prst="rect">
                <a:avLst/>
              </a:prstGeom>
              <a:blipFill>
                <a:blip r:embed="rId4"/>
                <a:stretch>
                  <a:fillRect l="-1199"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BCF1BC2-F9DC-452A-95B9-C8DAC32F3178}"/>
                  </a:ext>
                </a:extLst>
              </p:cNvPr>
              <p:cNvSpPr/>
              <p:nvPr/>
            </p:nvSpPr>
            <p:spPr>
              <a:xfrm>
                <a:off x="1676400" y="5201831"/>
                <a:ext cx="10446328" cy="1211678"/>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Nên khi số lần gieo xúc xắc càng lớn thì xác suất thực nghiệm của biến cố “Mặt xuất hiện của xúc xắc là mặt k chấm” ngày càng gần với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xmlns="">
          <p:sp>
            <p:nvSpPr>
              <p:cNvPr id="15" name="Rectangle 14">
                <a:extLst>
                  <a:ext uri="{FF2B5EF4-FFF2-40B4-BE49-F238E27FC236}">
                    <a16:creationId xmlns:a16="http://schemas.microsoft.com/office/drawing/2014/main" id="{1BCF1BC2-F9DC-452A-95B9-C8DAC32F3178}"/>
                  </a:ext>
                </a:extLst>
              </p:cNvPr>
              <p:cNvSpPr>
                <a:spLocks noRot="1" noChangeAspect="1" noMove="1" noResize="1" noEditPoints="1" noAdjustHandles="1" noChangeArrowheads="1" noChangeShapeType="1" noTextEdit="1"/>
              </p:cNvSpPr>
              <p:nvPr/>
            </p:nvSpPr>
            <p:spPr>
              <a:xfrm>
                <a:off x="1676400" y="5201831"/>
                <a:ext cx="10446328" cy="1211678"/>
              </a:xfrm>
              <a:prstGeom prst="rect">
                <a:avLst/>
              </a:prstGeom>
              <a:blipFill>
                <a:blip r:embed="rId5"/>
                <a:stretch>
                  <a:fillRect l="-1167" t="-5025" r="-1167" b="-5025"/>
                </a:stretch>
              </a:blipFill>
            </p:spPr>
            <p:txBody>
              <a:bodyPr/>
              <a:lstStyle/>
              <a:p>
                <a:r>
                  <a:rPr lang="vi-VN">
                    <a:noFill/>
                  </a:rPr>
                  <a:t> </a:t>
                </a:r>
              </a:p>
            </p:txBody>
          </p:sp>
        </mc:Fallback>
      </mc:AlternateContent>
    </p:spTree>
    <p:extLst>
      <p:ext uri="{BB962C8B-B14F-4D97-AF65-F5344CB8AC3E}">
        <p14:creationId xmlns:p14="http://schemas.microsoft.com/office/powerpoint/2010/main" val="3121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E2FEF3-9585-417A-B62B-4896AB3DE8B6}"/>
              </a:ext>
            </a:extLst>
          </p:cNvPr>
          <p:cNvSpPr txBox="1"/>
          <p:nvPr/>
        </p:nvSpPr>
        <p:spPr>
          <a:xfrm>
            <a:off x="5453928" y="1690254"/>
            <a:ext cx="1404071" cy="923330"/>
          </a:xfrm>
          <a:prstGeom prst="rect">
            <a:avLst/>
          </a:prstGeom>
          <a:noFill/>
        </p:spPr>
        <p:txBody>
          <a:bodyPr wrap="square" rtlCol="0">
            <a:spAutoFit/>
          </a:bodyPr>
          <a:lstStyle/>
          <a:p>
            <a:r>
              <a:rPr lang="vi-VN" sz="5400">
                <a:solidFill>
                  <a:srgbClr val="0000CC"/>
                </a:solidFill>
              </a:rPr>
              <a:t>III</a:t>
            </a:r>
          </a:p>
        </p:txBody>
      </p:sp>
      <p:sp>
        <p:nvSpPr>
          <p:cNvPr id="4" name="TextBox 3">
            <a:extLst>
              <a:ext uri="{FF2B5EF4-FFF2-40B4-BE49-F238E27FC236}">
                <a16:creationId xmlns:a16="http://schemas.microsoft.com/office/drawing/2014/main" id="{9CE8E10F-6063-4045-8172-4D4A80B568C6}"/>
              </a:ext>
            </a:extLst>
          </p:cNvPr>
          <p:cNvSpPr txBox="1"/>
          <p:nvPr/>
        </p:nvSpPr>
        <p:spPr>
          <a:xfrm>
            <a:off x="1343022" y="2661804"/>
            <a:ext cx="9586913" cy="1877437"/>
          </a:xfrm>
          <a:prstGeom prst="rect">
            <a:avLst/>
          </a:prstGeom>
          <a:noFill/>
        </p:spPr>
        <p:txBody>
          <a:bodyPr wrap="square" rtlCol="0">
            <a:spAutoFit/>
          </a:bodyPr>
          <a:lstStyle/>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XÁC SUẤT THỰC NGHIỆM CỦA BIẾN CỐ</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TRONG TRÒ CHƠI CHỌN NGẪU NHIÊN</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MỘT ĐỐI TƯỢNG TỪ MỘT NHÓM ĐỐI TƯỢNG</a:t>
            </a:r>
          </a:p>
        </p:txBody>
      </p:sp>
    </p:spTree>
    <p:extLst>
      <p:ext uri="{BB962C8B-B14F-4D97-AF65-F5344CB8AC3E}">
        <p14:creationId xmlns:p14="http://schemas.microsoft.com/office/powerpoint/2010/main" val="4176396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C78F7-1B91-4A38-AFEB-EA83C5BF70B4}"/>
              </a:ext>
            </a:extLst>
          </p:cNvPr>
          <p:cNvSpPr/>
          <p:nvPr/>
        </p:nvSpPr>
        <p:spPr>
          <a:xfrm>
            <a:off x="1132790" y="315612"/>
            <a:ext cx="133803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BÀI 5</a:t>
            </a:r>
          </a:p>
        </p:txBody>
      </p:sp>
      <p:sp>
        <p:nvSpPr>
          <p:cNvPr id="3" name="Rectangle 2">
            <a:extLst>
              <a:ext uri="{FF2B5EF4-FFF2-40B4-BE49-F238E27FC236}">
                <a16:creationId xmlns:a16="http://schemas.microsoft.com/office/drawing/2014/main" id="{3E1E1ABC-7E07-43C9-BAF9-33A981D67743}"/>
              </a:ext>
            </a:extLst>
          </p:cNvPr>
          <p:cNvSpPr/>
          <p:nvPr/>
        </p:nvSpPr>
        <p:spPr>
          <a:xfrm>
            <a:off x="2367062" y="108758"/>
            <a:ext cx="9053210" cy="954107"/>
          </a:xfrm>
          <a:prstGeom prst="rect">
            <a:avLst/>
          </a:prstGeom>
        </p:spPr>
        <p:txBody>
          <a:bodyPr wrap="square">
            <a:spAutoFit/>
          </a:bodyPr>
          <a:lstStyle/>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 </a:t>
            </a:r>
          </a:p>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MỘT SỐ TRÒ CHƠI ĐƠN GIẢN</a:t>
            </a:r>
            <a:endParaRPr lang="vi-VN" sz="2800" b="1">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AA193988-8CB6-41DD-8717-DEF8981A1CA7}"/>
              </a:ext>
            </a:extLst>
          </p:cNvPr>
          <p:cNvSpPr/>
          <p:nvPr/>
        </p:nvSpPr>
        <p:spPr>
          <a:xfrm>
            <a:off x="1210305" y="1786270"/>
            <a:ext cx="10698160" cy="1344227"/>
          </a:xfrm>
          <a:prstGeom prst="rect">
            <a:avLst/>
          </a:prstGeom>
          <a:solidFill>
            <a:srgbClr val="01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FF00"/>
                </a:solidFill>
                <a:latin typeface="Times New Roman" panose="02020603050405020304" pitchFamily="18" charset="0"/>
                <a:cs typeface="Times New Roman" panose="02020603050405020304" pitchFamily="18" charset="0"/>
              </a:rPr>
              <a:t>TRONG TRÒ CH</a:t>
            </a:r>
            <a:r>
              <a:rPr lang="vi-VN" sz="2800" b="1">
                <a:solidFill>
                  <a:srgbClr val="FFFF00"/>
                </a:solidFill>
                <a:latin typeface="Times New Roman" panose="02020603050405020304" pitchFamily="18" charset="0"/>
                <a:cs typeface="Times New Roman" panose="02020603050405020304" pitchFamily="18" charset="0"/>
              </a:rPr>
              <a:t>Ơ</a:t>
            </a:r>
            <a:r>
              <a:rPr lang="en-US" sz="2800" b="1">
                <a:solidFill>
                  <a:srgbClr val="FFFF00"/>
                </a:solidFill>
                <a:latin typeface="Times New Roman" panose="02020603050405020304" pitchFamily="18" charset="0"/>
                <a:cs typeface="Times New Roman" panose="02020603050405020304" pitchFamily="18" charset="0"/>
              </a:rPr>
              <a:t>I TUNG ĐỒNG XU</a:t>
            </a:r>
            <a:endParaRPr lang="vi-VN" sz="2800" b="1">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BE1C61-78ED-4A4D-997E-3FE25571869F}"/>
              </a:ext>
            </a:extLst>
          </p:cNvPr>
          <p:cNvSpPr/>
          <p:nvPr/>
        </p:nvSpPr>
        <p:spPr>
          <a:xfrm>
            <a:off x="2307948" y="3125972"/>
            <a:ext cx="9591473" cy="13682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002060"/>
                </a:solidFill>
                <a:latin typeface="Times New Roman" panose="02020603050405020304" pitchFamily="18" charset="0"/>
                <a:cs typeface="Times New Roman" panose="02020603050405020304" pitchFamily="18" charset="0"/>
              </a:rPr>
              <a:t>TRONG TRÒ CH</a:t>
            </a:r>
            <a:r>
              <a:rPr lang="vi-VN" sz="2800" b="1">
                <a:solidFill>
                  <a:srgbClr val="002060"/>
                </a:solidFill>
                <a:latin typeface="Times New Roman" panose="02020603050405020304" pitchFamily="18" charset="0"/>
                <a:cs typeface="Times New Roman" panose="02020603050405020304" pitchFamily="18" charset="0"/>
              </a:rPr>
              <a:t>Ơ</a:t>
            </a:r>
            <a:r>
              <a:rPr lang="en-US" sz="2800" b="1">
                <a:solidFill>
                  <a:srgbClr val="002060"/>
                </a:solidFill>
                <a:latin typeface="Times New Roman" panose="02020603050405020304" pitchFamily="18" charset="0"/>
                <a:cs typeface="Times New Roman" panose="02020603050405020304" pitchFamily="18" charset="0"/>
              </a:rPr>
              <a:t>I XÚC XẮC</a:t>
            </a:r>
            <a:endParaRPr lang="vi-VN" sz="2800" b="1">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DC6F22C-E6FA-4C8B-A8EF-3D06F86D3CBD}"/>
              </a:ext>
            </a:extLst>
          </p:cNvPr>
          <p:cNvSpPr/>
          <p:nvPr/>
        </p:nvSpPr>
        <p:spPr>
          <a:xfrm>
            <a:off x="3426855" y="4494179"/>
            <a:ext cx="8482519" cy="1420238"/>
          </a:xfrm>
          <a:prstGeom prst="rect">
            <a:avLst/>
          </a:prstGeom>
          <a:solidFill>
            <a:srgbClr val="62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0000"/>
                </a:solidFill>
                <a:latin typeface="Times New Roman" panose="02020603050405020304" pitchFamily="18" charset="0"/>
                <a:cs typeface="Times New Roman" panose="02020603050405020304" pitchFamily="18" charset="0"/>
              </a:rPr>
              <a:t>TRONG TRÒ CH</a:t>
            </a:r>
            <a:r>
              <a:rPr lang="vi-VN" sz="2800" b="1">
                <a:solidFill>
                  <a:srgbClr val="FF0000"/>
                </a:solidFill>
                <a:latin typeface="Times New Roman" panose="02020603050405020304" pitchFamily="18" charset="0"/>
                <a:cs typeface="Times New Roman" panose="02020603050405020304" pitchFamily="18" charset="0"/>
              </a:rPr>
              <a:t>Ơ</a:t>
            </a:r>
            <a:r>
              <a:rPr lang="en-US" sz="2800" b="1">
                <a:solidFill>
                  <a:srgbClr val="FF0000"/>
                </a:solidFill>
                <a:latin typeface="Times New Roman" panose="02020603050405020304" pitchFamily="18" charset="0"/>
                <a:cs typeface="Times New Roman" panose="02020603050405020304" pitchFamily="18" charset="0"/>
              </a:rPr>
              <a:t>I CHỌN NGẪU NHIÊN </a:t>
            </a:r>
          </a:p>
          <a:p>
            <a:pPr algn="ctr"/>
            <a:r>
              <a:rPr lang="en-US" sz="2800" b="1">
                <a:solidFill>
                  <a:srgbClr val="FF0000"/>
                </a:solidFill>
                <a:latin typeface="Times New Roman" panose="02020603050405020304" pitchFamily="18" charset="0"/>
                <a:cs typeface="Times New Roman" panose="02020603050405020304" pitchFamily="18" charset="0"/>
              </a:rPr>
              <a:t>MỘT ĐỐI T</a:t>
            </a:r>
            <a:r>
              <a:rPr lang="vi-VN" sz="2800" b="1">
                <a:solidFill>
                  <a:srgbClr val="FF0000"/>
                </a:solidFill>
                <a:latin typeface="Times New Roman" panose="02020603050405020304" pitchFamily="18" charset="0"/>
                <a:cs typeface="Times New Roman" panose="02020603050405020304" pitchFamily="18" charset="0"/>
              </a:rPr>
              <a:t>ƯỢNG TỪ MỘT NHÓM ĐỐI TƯỢNG</a:t>
            </a:r>
          </a:p>
        </p:txBody>
      </p:sp>
    </p:spTree>
    <p:extLst>
      <p:ext uri="{BB962C8B-B14F-4D97-AF65-F5344CB8AC3E}">
        <p14:creationId xmlns:p14="http://schemas.microsoft.com/office/powerpoint/2010/main" val="63232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FEF8C3-ADEE-46C4-9234-2AE1142E4489}"/>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5B724EC-D071-4EC0-9822-B81616F7A2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75" b="95238" l="1681" r="97479"/>
                    </a14:imgEffect>
                  </a14:imgLayer>
                </a14:imgProps>
              </a:ext>
            </a:extLst>
          </a:blip>
          <a:stretch>
            <a:fillRect/>
          </a:stretch>
        </p:blipFill>
        <p:spPr>
          <a:xfrm>
            <a:off x="1345191" y="704417"/>
            <a:ext cx="1155556" cy="611765"/>
          </a:xfrm>
          <a:prstGeom prst="rect">
            <a:avLst/>
          </a:prstGeom>
        </p:spPr>
      </p:pic>
      <p:sp>
        <p:nvSpPr>
          <p:cNvPr id="6" name="TextBox 5">
            <a:extLst>
              <a:ext uri="{FF2B5EF4-FFF2-40B4-BE49-F238E27FC236}">
                <a16:creationId xmlns:a16="http://schemas.microsoft.com/office/drawing/2014/main" id="{B45A7E7E-F3CE-4B5A-9D16-CDCE7A0215FC}"/>
              </a:ext>
            </a:extLst>
          </p:cNvPr>
          <p:cNvSpPr txBox="1"/>
          <p:nvPr/>
        </p:nvSpPr>
        <p:spPr>
          <a:xfrm>
            <a:off x="2382981" y="719310"/>
            <a:ext cx="8201892"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Châu lấy ngẫu nhiên một quả bóng trong hộp, ghi lại màu của quả bóng lấy ra và bỏ lại quả bóng đó vào hôp. Sau 20 lần lấy bóng liên tiếp, bạn Châu kiểm đếm được quả bóng màu xanh xuất hiện 7 lần. Viết tỉ số của số lần xuất hiện quả bóng màu xanh và tổng số lần lấy bóng.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EF2F969-072F-4874-85BD-950F3B364444}"/>
                  </a:ext>
                </a:extLst>
              </p:cNvPr>
              <p:cNvSpPr/>
              <p:nvPr/>
            </p:nvSpPr>
            <p:spPr>
              <a:xfrm>
                <a:off x="3451343" y="4723475"/>
                <a:ext cx="7049969" cy="1132874"/>
              </a:xfrm>
              <a:prstGeom prst="rect">
                <a:avLst/>
              </a:prstGeom>
              <a:solidFill>
                <a:schemeClr val="accent2">
                  <a:lumMod val="40000"/>
                  <a:lumOff val="60000"/>
                </a:schemeClr>
              </a:solidFill>
            </p:spPr>
            <p:txBody>
              <a:bodyPr wrap="square">
                <a:spAutoFit/>
              </a:bodyPr>
              <a:lstStyle/>
              <a:p>
                <a:r>
                  <a:rPr lang="en-US" sz="2800">
                    <a:latin typeface="Times New Roman" panose="02020603050405020304" pitchFamily="18" charset="0"/>
                    <a:ea typeface="Times New Roman" panose="02020603050405020304" pitchFamily="18" charset="0"/>
                  </a:rPr>
                  <a:t>Tỉ số của số lần xuất hiện </a:t>
                </a:r>
                <a:r>
                  <a:rPr lang="en-US" sz="2800">
                    <a:latin typeface="Times New Roman" panose="02020603050405020304" pitchFamily="18" charset="0"/>
                    <a:cs typeface="Times New Roman" panose="02020603050405020304" pitchFamily="18" charset="0"/>
                  </a:rPr>
                  <a:t>quả bóng màu xanh và tổng số lần lấy bóng </a:t>
                </a:r>
                <a:r>
                  <a:rPr lang="en-US" sz="2800">
                    <a:latin typeface="Times New Roman" panose="02020603050405020304" pitchFamily="18" charset="0"/>
                    <a:ea typeface="Times New Roman" panose="02020603050405020304" pitchFamily="18" charset="0"/>
                  </a:rPr>
                  <a:t>là: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7</m:t>
                        </m:r>
                      </m:num>
                      <m:den>
                        <m:r>
                          <m:rPr>
                            <m:nor/>
                          </m:rPr>
                          <a:rPr lang="en-US" sz="2800" b="0" i="0" smtClean="0">
                            <a:latin typeface="Cambria Math" panose="02040503050406030204" pitchFamily="18" charset="0"/>
                          </a:rPr>
                          <m:t>20</m:t>
                        </m:r>
                      </m:den>
                    </m:f>
                  </m:oMath>
                </a14:m>
                <a:endParaRPr lang="vi-VN" sz="2800"/>
              </a:p>
            </p:txBody>
          </p:sp>
        </mc:Choice>
        <mc:Fallback xmlns="">
          <p:sp>
            <p:nvSpPr>
              <p:cNvPr id="7" name="Rectangle 6">
                <a:extLst>
                  <a:ext uri="{FF2B5EF4-FFF2-40B4-BE49-F238E27FC236}">
                    <a16:creationId xmlns:a16="http://schemas.microsoft.com/office/drawing/2014/main" id="{9EF2F969-072F-4874-85BD-950F3B364444}"/>
                  </a:ext>
                </a:extLst>
              </p:cNvPr>
              <p:cNvSpPr>
                <a:spLocks noRot="1" noChangeAspect="1" noMove="1" noResize="1" noEditPoints="1" noAdjustHandles="1" noChangeArrowheads="1" noChangeShapeType="1" noTextEdit="1"/>
              </p:cNvSpPr>
              <p:nvPr/>
            </p:nvSpPr>
            <p:spPr>
              <a:xfrm>
                <a:off x="3451343" y="4723475"/>
                <a:ext cx="7049969" cy="1132874"/>
              </a:xfrm>
              <a:prstGeom prst="rect">
                <a:avLst/>
              </a:prstGeom>
              <a:blipFill>
                <a:blip r:embed="rId5"/>
                <a:stretch>
                  <a:fillRect l="-1729" t="-5914" b="-5376"/>
                </a:stretch>
              </a:blipFill>
            </p:spPr>
            <p:txBody>
              <a:bodyPr/>
              <a:lstStyle/>
              <a:p>
                <a:r>
                  <a:rPr lang="vi-VN">
                    <a:noFill/>
                  </a:rPr>
                  <a:t> </a:t>
                </a:r>
              </a:p>
            </p:txBody>
          </p:sp>
        </mc:Fallback>
      </mc:AlternateContent>
      <p:sp>
        <p:nvSpPr>
          <p:cNvPr id="8" name="Arrow: Right 7">
            <a:extLst>
              <a:ext uri="{FF2B5EF4-FFF2-40B4-BE49-F238E27FC236}">
                <a16:creationId xmlns:a16="http://schemas.microsoft.com/office/drawing/2014/main" id="{F51588B7-4061-42BA-978E-BE506E1D1A05}"/>
              </a:ext>
            </a:extLst>
          </p:cNvPr>
          <p:cNvSpPr/>
          <p:nvPr/>
        </p:nvSpPr>
        <p:spPr>
          <a:xfrm>
            <a:off x="1566978" y="4530435"/>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083814-8909-4D69-9AC4-741FD67A2C6A}"/>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03524AC1-A81F-40D2-96D4-AD1134B8D25E}"/>
              </a:ext>
            </a:extLst>
          </p:cNvPr>
          <p:cNvGrpSpPr/>
          <p:nvPr/>
        </p:nvGrpSpPr>
        <p:grpSpPr>
          <a:xfrm>
            <a:off x="1507768" y="1729597"/>
            <a:ext cx="9150708" cy="2879781"/>
            <a:chOff x="0" y="1776585"/>
            <a:chExt cx="9150708" cy="2879781"/>
          </a:xfrm>
        </p:grpSpPr>
        <p:grpSp>
          <p:nvGrpSpPr>
            <p:cNvPr id="6" name="Group 5">
              <a:extLst>
                <a:ext uri="{FF2B5EF4-FFF2-40B4-BE49-F238E27FC236}">
                  <a16:creationId xmlns:a16="http://schemas.microsoft.com/office/drawing/2014/main" id="{246937A6-658F-4F7A-8298-C0FC60BA1FE2}"/>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54A517DA-830D-4CB6-A9F4-A10D56C096EC}"/>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6FDDBE59-D24A-4615-90DA-4F8091DD9F5A}"/>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1830A273-903D-4E3B-A34D-6A49C696AC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C9F1F3-266E-4140-820C-0271BC282DB6}"/>
                    </a:ext>
                  </a:extLst>
                </p:cNvPr>
                <p:cNvSpPr txBox="1"/>
                <p:nvPr/>
              </p:nvSpPr>
              <p:spPr>
                <a:xfrm>
                  <a:off x="640986" y="2354454"/>
                  <a:ext cx="8409709" cy="2301912"/>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Xác suất thực nghiệm của biến cố “Đối t</a:t>
                  </a:r>
                  <a:r>
                    <a:rPr lang="vi-VN" sz="2800" b="1">
                      <a:latin typeface="Times New Roman" panose="02020603050405020304" pitchFamily="18" charset="0"/>
                      <a:cs typeface="Times New Roman" panose="02020603050405020304" pitchFamily="18" charset="0"/>
                    </a:rPr>
                    <a:t>ượng A được chọn ra” khi chọn đối tượng nhiều lần bằng</a:t>
                  </a:r>
                </a:p>
                <a:p>
                  <a:pPr>
                    <a:lnSpc>
                      <a:spcPct val="120000"/>
                    </a:lnSpc>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A</m:t>
                            </m:r>
                            <m:r>
                              <m:rPr>
                                <m:nor/>
                              </m:rPr>
                              <a:rPr lang="vi-VN" sz="2800" b="1" i="0" smtClean="0">
                                <a:latin typeface="Cambria Math" panose="02040503050406030204" pitchFamily="18" charset="0"/>
                                <a:cs typeface="Times New Roman" panose="02020603050405020304" pitchFamily="18" charset="0"/>
                              </a:rPr>
                              <m:t> đượ</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ra</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0C9F1F3-266E-4140-820C-0271BC282DB6}"/>
                    </a:ext>
                  </a:extLst>
                </p:cNvPr>
                <p:cNvSpPr txBox="1">
                  <a:spLocks noRot="1" noChangeAspect="1" noMove="1" noResize="1" noEditPoints="1" noAdjustHandles="1" noChangeArrowheads="1" noChangeShapeType="1" noTextEdit="1"/>
                </p:cNvSpPr>
                <p:nvPr/>
              </p:nvSpPr>
              <p:spPr>
                <a:xfrm>
                  <a:off x="640986" y="2354454"/>
                  <a:ext cx="8409709" cy="2301912"/>
                </a:xfrm>
                <a:prstGeom prst="rect">
                  <a:avLst/>
                </a:prstGeom>
                <a:blipFill>
                  <a:blip r:embed="rId5"/>
                  <a:stretch>
                    <a:fillRect l="-1449" t="-1061" r="-435"/>
                  </a:stretch>
                </a:blipFill>
              </p:spPr>
              <p:txBody>
                <a:bodyPr/>
                <a:lstStyle/>
                <a:p>
                  <a:r>
                    <a:rPr lang="vi-VN">
                      <a:noFill/>
                    </a:rPr>
                    <a:t> </a:t>
                  </a:r>
                </a:p>
              </p:txBody>
            </p:sp>
          </mc:Fallback>
        </mc:AlternateContent>
      </p:grpSp>
    </p:spTree>
    <p:extLst>
      <p:ext uri="{BB962C8B-B14F-4D97-AF65-F5344CB8AC3E}">
        <p14:creationId xmlns:p14="http://schemas.microsoft.com/office/powerpoint/2010/main" val="41296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8CB920-831C-41AD-8DD2-3E37A347BF80}"/>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DE5B0633-9AAC-4E95-B61E-693A7B21118E}"/>
              </a:ext>
            </a:extLst>
          </p:cNvPr>
          <p:cNvSpPr/>
          <p:nvPr/>
        </p:nvSpPr>
        <p:spPr>
          <a:xfrm>
            <a:off x="668040" y="81578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5</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47CD10C-8536-4919-BC3F-78DC22F3CE3D}"/>
              </a:ext>
            </a:extLst>
          </p:cNvPr>
          <p:cNvSpPr txBox="1"/>
          <p:nvPr/>
        </p:nvSpPr>
        <p:spPr>
          <a:xfrm>
            <a:off x="2563091" y="748146"/>
            <a:ext cx="8021782" cy="3970318"/>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Xuân lấy ngẫu nhiên một quả bóng trong hộp, ghi lại màu của quả bóng lấy ra và bỏ lại quả bóng đó vào hôp. Sau 45 lần lấy bóng liên tiếp, quả bóng màu xanh xuất hiện 15 lần, quả bóng màu đỏ xuất hiện 14 lần. Tính xác suất thực nghiệm của biến cố “ Quả bóng lấy ra là quả bóng màu vàng”  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ED7A18-FF04-4A7A-BD26-5A92A679F695}"/>
              </a:ext>
            </a:extLst>
          </p:cNvPr>
          <p:cNvSpPr txBox="1"/>
          <p:nvPr/>
        </p:nvSpPr>
        <p:spPr>
          <a:xfrm>
            <a:off x="5566746" y="4584499"/>
            <a:ext cx="1779373" cy="523220"/>
          </a:xfrm>
          <a:prstGeom prst="rect">
            <a:avLst/>
          </a:prstGeom>
          <a:noFill/>
        </p:spPr>
        <p:txBody>
          <a:bodyPr wrap="square" rtlCol="0">
            <a:spAutoFit/>
          </a:bodyPr>
          <a:lstStyle/>
          <a:p>
            <a:r>
              <a:rPr lang="vi-VN" sz="2800" b="1" i="1" u="sng">
                <a:solidFill>
                  <a:srgbClr val="0000CC"/>
                </a:solidFill>
              </a:rPr>
              <a:t>Giải</a:t>
            </a:r>
          </a:p>
        </p:txBody>
      </p:sp>
      <p:sp>
        <p:nvSpPr>
          <p:cNvPr id="7" name="Rectangle 6">
            <a:extLst>
              <a:ext uri="{FF2B5EF4-FFF2-40B4-BE49-F238E27FC236}">
                <a16:creationId xmlns:a16="http://schemas.microsoft.com/office/drawing/2014/main" id="{D355C68B-9C36-4C8D-9419-15094BCF9BDB}"/>
              </a:ext>
            </a:extLst>
          </p:cNvPr>
          <p:cNvSpPr/>
          <p:nvPr/>
        </p:nvSpPr>
        <p:spPr>
          <a:xfrm>
            <a:off x="1846994" y="5090995"/>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quả bóng vàng xuất hiện là : 45 -15-14 = 16</a:t>
            </a:r>
            <a:endParaRPr lang="vi-VN" sz="2800">
              <a:solidFill>
                <a:srgbClr val="0000CC"/>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198CE00-91A8-419A-9C90-88EEEE475A10}"/>
                  </a:ext>
                </a:extLst>
              </p:cNvPr>
              <p:cNvSpPr/>
              <p:nvPr/>
            </p:nvSpPr>
            <p:spPr>
              <a:xfrm>
                <a:off x="1745672" y="5562049"/>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 Quả bóng lấy ra là quả bóng màu vàng”  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16</m:t>
                        </m:r>
                      </m:num>
                      <m:den>
                        <m:r>
                          <m:rPr>
                            <m:nor/>
                          </m:rPr>
                          <a:rPr lang="en-US" sz="2800" b="0" i="0" smtClean="0">
                            <a:solidFill>
                              <a:srgbClr val="0000CC"/>
                            </a:solidFill>
                            <a:latin typeface="Cambria Math" panose="02040503050406030204" pitchFamily="18" charset="0"/>
                            <a:cs typeface="Times New Roman" panose="02020603050405020304" pitchFamily="18" charset="0"/>
                          </a:rPr>
                          <m:t>45</m:t>
                        </m:r>
                      </m:den>
                    </m:f>
                  </m:oMath>
                </a14:m>
                <a:endParaRPr lang="vi-VN" sz="2800">
                  <a:solidFill>
                    <a:srgbClr val="0000CC"/>
                  </a:solidFill>
                </a:endParaRPr>
              </a:p>
            </p:txBody>
          </p:sp>
        </mc:Choice>
        <mc:Fallback xmlns="">
          <p:sp>
            <p:nvSpPr>
              <p:cNvPr id="8" name="Rectangle 7">
                <a:extLst>
                  <a:ext uri="{FF2B5EF4-FFF2-40B4-BE49-F238E27FC236}">
                    <a16:creationId xmlns:a16="http://schemas.microsoft.com/office/drawing/2014/main" id="{A198CE00-91A8-419A-9C90-88EEEE475A10}"/>
                  </a:ext>
                </a:extLst>
              </p:cNvPr>
              <p:cNvSpPr>
                <a:spLocks noRot="1" noChangeAspect="1" noMove="1" noResize="1" noEditPoints="1" noAdjustHandles="1" noChangeArrowheads="1" noChangeShapeType="1" noTextEdit="1"/>
              </p:cNvSpPr>
              <p:nvPr/>
            </p:nvSpPr>
            <p:spPr>
              <a:xfrm>
                <a:off x="1745672" y="5562049"/>
                <a:ext cx="8963891" cy="1214435"/>
              </a:xfrm>
              <a:prstGeom prst="rect">
                <a:avLst/>
              </a:prstGeom>
              <a:blipFill>
                <a:blip r:embed="rId3"/>
                <a:stretch>
                  <a:fillRect l="-1360" t="-5000" r="-1360" b="-4500"/>
                </a:stretch>
              </a:blipFill>
            </p:spPr>
            <p:txBody>
              <a:bodyPr/>
              <a:lstStyle/>
              <a:p>
                <a:r>
                  <a:rPr lang="vi-VN">
                    <a:noFill/>
                  </a:rPr>
                  <a:t> </a:t>
                </a:r>
              </a:p>
            </p:txBody>
          </p:sp>
        </mc:Fallback>
      </mc:AlternateContent>
    </p:spTree>
    <p:extLst>
      <p:ext uri="{BB962C8B-B14F-4D97-AF65-F5344CB8AC3E}">
        <p14:creationId xmlns:p14="http://schemas.microsoft.com/office/powerpoint/2010/main" val="9975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7B2DA3-EB53-4835-932F-B084D99A33BB}"/>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2705AA64-479B-4166-A9D9-9EADD041F0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95" b="94937" l="0" r="97403"/>
                    </a14:imgEffect>
                  </a14:imgLayer>
                </a14:imgProps>
              </a:ext>
            </a:extLst>
          </a:blip>
          <a:stretch>
            <a:fillRect/>
          </a:stretch>
        </p:blipFill>
        <p:spPr>
          <a:xfrm>
            <a:off x="1656053" y="628217"/>
            <a:ext cx="920894" cy="944813"/>
          </a:xfrm>
          <a:prstGeom prst="rect">
            <a:avLst/>
          </a:prstGeom>
        </p:spPr>
      </p:pic>
      <p:sp>
        <p:nvSpPr>
          <p:cNvPr id="6" name="TextBox 5">
            <a:extLst>
              <a:ext uri="{FF2B5EF4-FFF2-40B4-BE49-F238E27FC236}">
                <a16:creationId xmlns:a16="http://schemas.microsoft.com/office/drawing/2014/main" id="{02B9305D-B42F-4BF9-A865-F08E5CEEDFA4}"/>
              </a:ext>
            </a:extLst>
          </p:cNvPr>
          <p:cNvSpPr txBox="1"/>
          <p:nvPr/>
        </p:nvSpPr>
        <p:spPr>
          <a:xfrm>
            <a:off x="2521527" y="791008"/>
            <a:ext cx="7913110"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10 chiếc thẻ cùng loại,mỗi thẻ đ</a:t>
            </a:r>
            <a:r>
              <a:rPr lang="vi-VN" sz="2800">
                <a:latin typeface="Times New Roman" panose="02020603050405020304" pitchFamily="18" charset="0"/>
                <a:cs typeface="Times New Roman" panose="02020603050405020304" pitchFamily="18" charset="0"/>
              </a:rPr>
              <a:t>ược ghi một trong các số nguyên dương không vượt quả 10, hai thẻ khác nhau thì ghi hai số khác nhau. Lấy ngẫu nhiên một chiếc thẻ từ trong hộp, ghi lại số của thẻ lấy ra và bỏ lại thẻ đó vào hộp. Sau 40 lần lấy thẻ liên tiếp, thẻ ghi số 1 được lấy ra 3 lần. Tính xác suất thực nghiệm của biến cố “Thẻ lấy ra ghi số 1” trong trò chơi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585F99-8D7B-4460-B586-26E5B76443EE}"/>
              </a:ext>
            </a:extLst>
          </p:cNvPr>
          <p:cNvSpPr txBox="1"/>
          <p:nvPr/>
        </p:nvSpPr>
        <p:spPr>
          <a:xfrm>
            <a:off x="5636019" y="4141153"/>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Rectangle 7">
            <a:extLst>
              <a:ext uri="{FF2B5EF4-FFF2-40B4-BE49-F238E27FC236}">
                <a16:creationId xmlns:a16="http://schemas.microsoft.com/office/drawing/2014/main" id="{A9DBF498-253D-4CE5-98FC-2ABA4F56DD3C}"/>
              </a:ext>
            </a:extLst>
          </p:cNvPr>
          <p:cNvSpPr/>
          <p:nvPr/>
        </p:nvSpPr>
        <p:spPr>
          <a:xfrm>
            <a:off x="1819285" y="4689213"/>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vàng xuất hiện là : 3</a:t>
            </a:r>
            <a:endParaRPr lang="vi-VN" sz="2800">
              <a:solidFill>
                <a:srgbClr val="0000CC"/>
              </a:solidFil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43893D2-9F81-44D1-9698-CF9A5A4564ED}"/>
                  </a:ext>
                </a:extLst>
              </p:cNvPr>
              <p:cNvSpPr/>
              <p:nvPr/>
            </p:nvSpPr>
            <p:spPr>
              <a:xfrm>
                <a:off x="1787235" y="5229540"/>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3</m:t>
                        </m:r>
                      </m:num>
                      <m:den>
                        <m:r>
                          <m:rPr>
                            <m:nor/>
                          </m:rPr>
                          <a:rPr lang="en-US" sz="2800" b="0" i="0" smtClean="0">
                            <a:solidFill>
                              <a:srgbClr val="0000CC"/>
                            </a:solidFill>
                            <a:latin typeface="Cambria Math" panose="02040503050406030204" pitchFamily="18" charset="0"/>
                            <a:cs typeface="Times New Roman" panose="02020603050405020304" pitchFamily="18" charset="0"/>
                          </a:rPr>
                          <m:t>40</m:t>
                        </m:r>
                      </m:den>
                    </m:f>
                  </m:oMath>
                </a14:m>
                <a:endParaRPr lang="vi-VN" sz="2800">
                  <a:solidFill>
                    <a:srgbClr val="0000CC"/>
                  </a:solidFill>
                </a:endParaRPr>
              </a:p>
            </p:txBody>
          </p:sp>
        </mc:Choice>
        <mc:Fallback xmlns="">
          <p:sp>
            <p:nvSpPr>
              <p:cNvPr id="9" name="Rectangle 8">
                <a:extLst>
                  <a:ext uri="{FF2B5EF4-FFF2-40B4-BE49-F238E27FC236}">
                    <a16:creationId xmlns:a16="http://schemas.microsoft.com/office/drawing/2014/main" id="{A43893D2-9F81-44D1-9698-CF9A5A4564ED}"/>
                  </a:ext>
                </a:extLst>
              </p:cNvPr>
              <p:cNvSpPr>
                <a:spLocks noRot="1" noChangeAspect="1" noMove="1" noResize="1" noEditPoints="1" noAdjustHandles="1" noChangeArrowheads="1" noChangeShapeType="1" noTextEdit="1"/>
              </p:cNvSpPr>
              <p:nvPr/>
            </p:nvSpPr>
            <p:spPr>
              <a:xfrm>
                <a:off x="1787235" y="5229540"/>
                <a:ext cx="8963891" cy="1214435"/>
              </a:xfrm>
              <a:prstGeom prst="rect">
                <a:avLst/>
              </a:prstGeom>
              <a:blipFill>
                <a:blip r:embed="rId5"/>
                <a:stretch>
                  <a:fillRect l="-1360" t="-5528" r="-1360" b="-5025"/>
                </a:stretch>
              </a:blipFill>
            </p:spPr>
            <p:txBody>
              <a:bodyPr/>
              <a:lstStyle/>
              <a:p>
                <a:r>
                  <a:rPr lang="vi-VN">
                    <a:noFill/>
                  </a:rPr>
                  <a:t> </a:t>
                </a:r>
              </a:p>
            </p:txBody>
          </p:sp>
        </mc:Fallback>
      </mc:AlternateContent>
    </p:spTree>
    <p:extLst>
      <p:ext uri="{BB962C8B-B14F-4D97-AF65-F5344CB8AC3E}">
        <p14:creationId xmlns:p14="http://schemas.microsoft.com/office/powerpoint/2010/main" val="22434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E6B097-CDC6-4D5D-B341-4936E9C845DB}"/>
              </a:ext>
            </a:extLst>
          </p:cNvPr>
          <p:cNvSpPr/>
          <p:nvPr/>
        </p:nvSpPr>
        <p:spPr>
          <a:xfrm>
            <a:off x="1513360" y="770462"/>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11ADC0FB-DDA8-46BD-9570-BE62D83EE509}"/>
              </a:ext>
            </a:extLst>
          </p:cNvPr>
          <p:cNvGrpSpPr/>
          <p:nvPr/>
        </p:nvGrpSpPr>
        <p:grpSpPr>
          <a:xfrm>
            <a:off x="1480058" y="2533160"/>
            <a:ext cx="9150708" cy="2788037"/>
            <a:chOff x="0" y="1776585"/>
            <a:chExt cx="9150708" cy="2788037"/>
          </a:xfrm>
        </p:grpSpPr>
        <p:grpSp>
          <p:nvGrpSpPr>
            <p:cNvPr id="6" name="Group 5">
              <a:extLst>
                <a:ext uri="{FF2B5EF4-FFF2-40B4-BE49-F238E27FC236}">
                  <a16:creationId xmlns:a16="http://schemas.microsoft.com/office/drawing/2014/main" id="{07353A82-37D6-447A-B7C7-A72DD1A6307B}"/>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7E49E97D-1082-46BD-B6A7-03F303DAB8D0}"/>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5A429343-5982-4F1B-B6CB-BEDA2E53DD76}"/>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E77222F0-014E-44E5-AA26-4A4A12A627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2F0CEEBB-1CA9-4177-B77E-A928A7F4ABB6}"/>
                </a:ext>
              </a:extLst>
            </p:cNvPr>
            <p:cNvSpPr txBox="1"/>
            <p:nvPr/>
          </p:nvSpPr>
          <p:spPr>
            <a:xfrm>
              <a:off x="640986" y="2354454"/>
              <a:ext cx="8409709" cy="2115451"/>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Khi số lần lấy ra ngẫu nhiên một đối t</a:t>
              </a:r>
              <a:r>
                <a:rPr lang="vi-VN" sz="2800" b="1">
                  <a:latin typeface="Times New Roman" panose="02020603050405020304" pitchFamily="18" charset="0"/>
                  <a:cs typeface="Times New Roman" panose="02020603050405020304" pitchFamily="18" charset="0"/>
                </a:rPr>
                <a:t>ượng ngày càng lớn thì xác suất thực nghiệm của biến cố “Đối tượng lấy ra là đối tượng A”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07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2AE79A-B437-452B-BC9C-93FF17106011}"/>
              </a:ext>
            </a:extLst>
          </p:cNvPr>
          <p:cNvSpPr/>
          <p:nvPr/>
        </p:nvSpPr>
        <p:spPr>
          <a:xfrm>
            <a:off x="1610342" y="243989"/>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0C3170F1-7104-403D-9FAA-ECC382875EC5}"/>
              </a:ext>
            </a:extLst>
          </p:cNvPr>
          <p:cNvSpPr/>
          <p:nvPr/>
        </p:nvSpPr>
        <p:spPr>
          <a:xfrm>
            <a:off x="765022" y="1536219"/>
            <a:ext cx="1912765"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6</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AD0A19-8B79-41C5-A8A7-6C5BF036C1A2}"/>
              </a:ext>
            </a:extLst>
          </p:cNvPr>
          <p:cNvSpPr txBox="1"/>
          <p:nvPr/>
        </p:nvSpPr>
        <p:spPr>
          <a:xfrm>
            <a:off x="2812473" y="1496291"/>
            <a:ext cx="7744691"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Xét đối t</a:t>
            </a:r>
            <a:r>
              <a:rPr lang="vi-VN" sz="2800">
                <a:latin typeface="Times New Roman" panose="02020603050405020304" pitchFamily="18" charset="0"/>
                <a:ea typeface="Times New Roman" panose="02020603050405020304" pitchFamily="18" charset="0"/>
                <a:cs typeface="Times New Roman" panose="02020603050405020304" pitchFamily="18" charset="0"/>
              </a:rPr>
              <a:t>ượng A từ nhóm gồm k đối tượng trong trò chơi nói trên. Khi số lần lấy ra ngẫu nhiên một đối tượng ngày càng lớn thì xác suất thực nghiệm của biến cố “Đối tượng lấy ra là đối tượng A” ngày càng gần với số thực nào?</a:t>
            </a:r>
          </a:p>
        </p:txBody>
      </p:sp>
      <p:sp>
        <p:nvSpPr>
          <p:cNvPr id="7" name="TextBox 6">
            <a:extLst>
              <a:ext uri="{FF2B5EF4-FFF2-40B4-BE49-F238E27FC236}">
                <a16:creationId xmlns:a16="http://schemas.microsoft.com/office/drawing/2014/main" id="{A93562BC-7918-4D08-8F0E-DEC2A6BFD359}"/>
              </a:ext>
            </a:extLst>
          </p:cNvPr>
          <p:cNvSpPr txBox="1"/>
          <p:nvPr/>
        </p:nvSpPr>
        <p:spPr>
          <a:xfrm>
            <a:off x="5746856" y="3891771"/>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421C359-EE4B-4B0F-A6F2-1FB03AD8407D}"/>
                  </a:ext>
                </a:extLst>
              </p:cNvPr>
              <p:cNvSpPr txBox="1"/>
              <p:nvPr/>
            </p:nvSpPr>
            <p:spPr>
              <a:xfrm>
                <a:off x="1593273" y="4405746"/>
                <a:ext cx="9254836" cy="703013"/>
              </a:xfrm>
              <a:prstGeom prst="rect">
                <a:avLst/>
              </a:prstGeom>
              <a:noFill/>
            </p:spPr>
            <p:txBody>
              <a:bodyPr wrap="square" rtlCol="0">
                <a:spAutoFit/>
              </a:bodyPr>
              <a:lstStyle/>
              <a:p>
                <a:r>
                  <a:rPr lang="vi-VN" sz="2800">
                    <a:solidFill>
                      <a:srgbClr val="0000CC"/>
                    </a:solidFill>
                    <a:latin typeface="Times New Roman" panose="02020603050405020304" pitchFamily="18" charset="0"/>
                    <a:cs typeface="Times New Roman" panose="02020603050405020304" pitchFamily="18" charset="0"/>
                  </a:rPr>
                  <a:t>Do xác suất của biến cố </a:t>
                </a:r>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“Đối tượng lấy ra là đối tượng A”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421C359-EE4B-4B0F-A6F2-1FB03AD8407D}"/>
                  </a:ext>
                </a:extLst>
              </p:cNvPr>
              <p:cNvSpPr txBox="1">
                <a:spLocks noRot="1" noChangeAspect="1" noMove="1" noResize="1" noEditPoints="1" noAdjustHandles="1" noChangeArrowheads="1" noChangeShapeType="1" noTextEdit="1"/>
              </p:cNvSpPr>
              <p:nvPr/>
            </p:nvSpPr>
            <p:spPr>
              <a:xfrm>
                <a:off x="1593273" y="4405746"/>
                <a:ext cx="9254836" cy="703013"/>
              </a:xfrm>
              <a:prstGeom prst="rect">
                <a:avLst/>
              </a:prstGeom>
              <a:blipFill>
                <a:blip r:embed="rId3"/>
                <a:stretch>
                  <a:fillRect l="-1317" b="-1043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DE53CD-8B34-4EF3-88D9-55967A5F613D}"/>
                  </a:ext>
                </a:extLst>
              </p:cNvPr>
              <p:cNvSpPr txBox="1"/>
              <p:nvPr/>
            </p:nvSpPr>
            <p:spPr>
              <a:xfrm>
                <a:off x="1634837" y="5126182"/>
                <a:ext cx="9254836" cy="1564787"/>
              </a:xfrm>
              <a:prstGeom prst="rect">
                <a:avLst/>
              </a:prstGeom>
              <a:noFill/>
            </p:spPr>
            <p:txBody>
              <a:bodyPr wrap="square" rtlCol="0">
                <a:spAutoFit/>
              </a:bodyPr>
              <a:lstStyle/>
              <a:p>
                <a:pPr algn="just"/>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Khi số lần lấy ra ngẫu nhiên một đối tượng ngày càng lớn thì xác suất thực nghiệm của biến cố “Đối tượng lấy ra là đối tượng A” ngày càng gần với số thực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5DE53CD-8B34-4EF3-88D9-55967A5F613D}"/>
                  </a:ext>
                </a:extLst>
              </p:cNvPr>
              <p:cNvSpPr txBox="1">
                <a:spLocks noRot="1" noChangeAspect="1" noMove="1" noResize="1" noEditPoints="1" noAdjustHandles="1" noChangeArrowheads="1" noChangeShapeType="1" noTextEdit="1"/>
              </p:cNvSpPr>
              <p:nvPr/>
            </p:nvSpPr>
            <p:spPr>
              <a:xfrm>
                <a:off x="1634837" y="5126182"/>
                <a:ext cx="9254836" cy="1564787"/>
              </a:xfrm>
              <a:prstGeom prst="rect">
                <a:avLst/>
              </a:prstGeom>
              <a:blipFill>
                <a:blip r:embed="rId4"/>
                <a:stretch>
                  <a:fillRect l="-1318" t="-4280" r="-1383" b="-3891"/>
                </a:stretch>
              </a:blipFill>
            </p:spPr>
            <p:txBody>
              <a:bodyPr/>
              <a:lstStyle/>
              <a:p>
                <a:r>
                  <a:rPr lang="vi-VN">
                    <a:noFill/>
                  </a:rPr>
                  <a:t> </a:t>
                </a:r>
              </a:p>
            </p:txBody>
          </p:sp>
        </mc:Fallback>
      </mc:AlternateContent>
    </p:spTree>
    <p:extLst>
      <p:ext uri="{BB962C8B-B14F-4D97-AF65-F5344CB8AC3E}">
        <p14:creationId xmlns:p14="http://schemas.microsoft.com/office/powerpoint/2010/main" val="16404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FB56D-637B-4253-8106-142C24E489B3}"/>
              </a:ext>
            </a:extLst>
          </p:cNvPr>
          <p:cNvSpPr txBox="1"/>
          <p:nvPr/>
        </p:nvSpPr>
        <p:spPr>
          <a:xfrm>
            <a:off x="5401340" y="2573079"/>
            <a:ext cx="4019107" cy="1015663"/>
          </a:xfrm>
          <a:prstGeom prst="rect">
            <a:avLst/>
          </a:prstGeom>
          <a:noFill/>
        </p:spPr>
        <p:txBody>
          <a:bodyPr wrap="square" rtlCol="0">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3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5000" r="-37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8F07E0-4AFE-48C7-9554-903DFF467B58}"/>
              </a:ext>
            </a:extLst>
          </p:cNvPr>
          <p:cNvSpPr txBox="1"/>
          <p:nvPr/>
        </p:nvSpPr>
        <p:spPr>
          <a:xfrm>
            <a:off x="9071548" y="434768"/>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9058CD6-A3E4-4B04-833C-DBE68571B8E7}"/>
                  </a:ext>
                </a:extLst>
              </p:cNvPr>
              <p:cNvSpPr/>
              <p:nvPr/>
            </p:nvSpPr>
            <p:spPr>
              <a:xfrm>
                <a:off x="6584194" y="1205548"/>
                <a:ext cx="4898970"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27</m:t>
                        </m:r>
                      </m:num>
                      <m:den>
                        <m:r>
                          <a:rPr lang="en-US" sz="2800" b="0" i="1" smtClean="0">
                            <a:solidFill>
                              <a:srgbClr val="0000CC"/>
                            </a:solidFill>
                            <a:latin typeface="Cambria Math" panose="02040503050406030204" pitchFamily="18" charset="0"/>
                          </a:rPr>
                          <m:t>50</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9058CD6-A3E4-4B04-833C-DBE68571B8E7}"/>
                  </a:ext>
                </a:extLst>
              </p:cNvPr>
              <p:cNvSpPr>
                <a:spLocks noRot="1" noChangeAspect="1" noMove="1" noResize="1" noEditPoints="1" noAdjustHandles="1" noChangeArrowheads="1" noChangeShapeType="1" noTextEdit="1"/>
              </p:cNvSpPr>
              <p:nvPr/>
            </p:nvSpPr>
            <p:spPr>
              <a:xfrm>
                <a:off x="6584194" y="1205548"/>
                <a:ext cx="4898970" cy="1566070"/>
              </a:xfrm>
              <a:prstGeom prst="rect">
                <a:avLst/>
              </a:prstGeom>
              <a:blipFill>
                <a:blip r:embed="rId3"/>
                <a:stretch>
                  <a:fillRect l="-2488" t="-4280" r="-2488" b="-3891"/>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26C1DD4F-E2DC-4B26-AA5F-3E0115C59ED2}"/>
              </a:ext>
            </a:extLst>
          </p:cNvPr>
          <p:cNvSpPr/>
          <p:nvPr/>
        </p:nvSpPr>
        <p:spPr>
          <a:xfrm>
            <a:off x="6573108" y="3161320"/>
            <a:ext cx="4229043" cy="954107"/>
          </a:xfrm>
          <a:prstGeom prst="rect">
            <a:avLst/>
          </a:prstGeom>
        </p:spPr>
        <p:txBody>
          <a:bodyPr wrap="non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Số lần xuất hiện mặt S là:</a:t>
            </a:r>
          </a:p>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45 – 24 = 21.</a:t>
            </a:r>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C43552E-8D47-445E-8181-B3C3C7D7EBC0}"/>
                  </a:ext>
                </a:extLst>
              </p:cNvPr>
              <p:cNvSpPr/>
              <p:nvPr/>
            </p:nvSpPr>
            <p:spPr>
              <a:xfrm>
                <a:off x="6502752" y="4080417"/>
                <a:ext cx="5001676"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21</m:t>
                        </m:r>
                      </m:num>
                      <m:den>
                        <m:r>
                          <a:rPr lang="en-US" sz="2800" b="0" i="1" smtClean="0">
                            <a:solidFill>
                              <a:srgbClr val="0000CC"/>
                            </a:solidFill>
                            <a:latin typeface="Cambria Math" panose="02040503050406030204" pitchFamily="18" charset="0"/>
                          </a:rPr>
                          <m:t>45</m:t>
                        </m:r>
                      </m:den>
                    </m:f>
                    <m:r>
                      <a:rPr lang="en-US" sz="2800" b="0" i="1" smtClean="0">
                        <a:solidFill>
                          <a:srgbClr val="0000CC"/>
                        </a:solidFill>
                        <a:latin typeface="Cambria Math" panose="02040503050406030204" pitchFamily="18" charset="0"/>
                      </a:rPr>
                      <m:t>= </m:t>
                    </m:r>
                    <m:f>
                      <m:fPr>
                        <m:ctrlPr>
                          <a:rPr lang="en-US" sz="2800" b="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7</m:t>
                        </m:r>
                      </m:num>
                      <m:den>
                        <m:r>
                          <a:rPr lang="en-US" sz="2800" b="0" i="1" smtClean="0">
                            <a:solidFill>
                              <a:srgbClr val="0000CC"/>
                            </a:solidFill>
                            <a:latin typeface="Cambria Math" panose="02040503050406030204" pitchFamily="18" charset="0"/>
                          </a:rPr>
                          <m:t>15</m:t>
                        </m:r>
                      </m:den>
                    </m:f>
                  </m:oMath>
                </a14:m>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3C43552E-8D47-445E-8181-B3C3C7D7EBC0}"/>
                  </a:ext>
                </a:extLst>
              </p:cNvPr>
              <p:cNvSpPr>
                <a:spLocks noRot="1" noChangeAspect="1" noMove="1" noResize="1" noEditPoints="1" noAdjustHandles="1" noChangeArrowheads="1" noChangeShapeType="1" noTextEdit="1"/>
              </p:cNvSpPr>
              <p:nvPr/>
            </p:nvSpPr>
            <p:spPr>
              <a:xfrm>
                <a:off x="6502752" y="4080417"/>
                <a:ext cx="5001676" cy="1566070"/>
              </a:xfrm>
              <a:prstGeom prst="rect">
                <a:avLst/>
              </a:prstGeom>
              <a:blipFill>
                <a:blip r:embed="rId4"/>
                <a:stretch>
                  <a:fillRect l="-2561" t="-3891" r="-2439" b="-3891"/>
                </a:stretch>
              </a:blipFill>
            </p:spPr>
            <p:txBody>
              <a:bodyPr/>
              <a:lstStyle/>
              <a:p>
                <a:r>
                  <a:rPr lang="vi-VN">
                    <a:noFill/>
                  </a:rPr>
                  <a:t> </a:t>
                </a:r>
              </a:p>
            </p:txBody>
          </p:sp>
        </mc:Fallback>
      </mc:AlternateContent>
      <p:sp>
        <p:nvSpPr>
          <p:cNvPr id="11" name="TextBox 10">
            <a:extLst>
              <a:ext uri="{FF2B5EF4-FFF2-40B4-BE49-F238E27FC236}">
                <a16:creationId xmlns:a16="http://schemas.microsoft.com/office/drawing/2014/main" id="{90059BBB-B35E-42BA-88FD-DEC2A588BD9E}"/>
              </a:ext>
            </a:extLst>
          </p:cNvPr>
          <p:cNvSpPr txBox="1"/>
          <p:nvPr/>
        </p:nvSpPr>
        <p:spPr>
          <a:xfrm>
            <a:off x="914400" y="978196"/>
            <a:ext cx="4550736"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Tính xác suất thực nghiệm của biến cố “ Mặt xuất hiện của đồng xu là mặt S” trong mỗi tr</a:t>
            </a:r>
            <a:r>
              <a:rPr lang="vi-VN" sz="2800">
                <a:latin typeface="Times New Roman" panose="02020603050405020304" pitchFamily="18" charset="0"/>
                <a:cs typeface="Times New Roman" panose="02020603050405020304" pitchFamily="18" charset="0"/>
              </a:rPr>
              <a:t>ường hợp sau:</a:t>
            </a:r>
          </a:p>
        </p:txBody>
      </p:sp>
      <p:sp>
        <p:nvSpPr>
          <p:cNvPr id="12" name="Rectangle 11">
            <a:extLst>
              <a:ext uri="{FF2B5EF4-FFF2-40B4-BE49-F238E27FC236}">
                <a16:creationId xmlns:a16="http://schemas.microsoft.com/office/drawing/2014/main" id="{26B99558-C390-4C64-A191-C347E46E630D}"/>
              </a:ext>
            </a:extLst>
          </p:cNvPr>
          <p:cNvSpPr/>
          <p:nvPr/>
        </p:nvSpPr>
        <p:spPr>
          <a:xfrm>
            <a:off x="2467799" y="324405"/>
            <a:ext cx="971741" cy="523220"/>
          </a:xfrm>
          <a:prstGeom prst="rect">
            <a:avLst/>
          </a:prstGeom>
        </p:spPr>
        <p:txBody>
          <a:bodyPr wrap="none">
            <a:spAutoFit/>
          </a:bodyPr>
          <a:lstStyle/>
          <a:p>
            <a:r>
              <a:rPr lang="en-US" sz="28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75D8A21D-732C-40C0-ABE7-BEE0749B10C5}"/>
              </a:ext>
            </a:extLst>
          </p:cNvPr>
          <p:cNvSpPr txBox="1"/>
          <p:nvPr/>
        </p:nvSpPr>
        <p:spPr>
          <a:xfrm>
            <a:off x="956930" y="2870791"/>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a) Tung một đồng xu 50 lần liên tiếp có 27 lần xuất hiện mặt S</a:t>
            </a:r>
          </a:p>
        </p:txBody>
      </p:sp>
      <p:sp>
        <p:nvSpPr>
          <p:cNvPr id="14" name="TextBox 13">
            <a:extLst>
              <a:ext uri="{FF2B5EF4-FFF2-40B4-BE49-F238E27FC236}">
                <a16:creationId xmlns:a16="http://schemas.microsoft.com/office/drawing/2014/main" id="{6DB0149D-6F30-4DC8-8F74-6E79564016D1}"/>
              </a:ext>
            </a:extLst>
          </p:cNvPr>
          <p:cNvSpPr txBox="1"/>
          <p:nvPr/>
        </p:nvSpPr>
        <p:spPr>
          <a:xfrm>
            <a:off x="956930" y="3976577"/>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b) Tung một đồng xu 45 lần liên tiếp có 24 lần xuất hiện mặt N</a:t>
            </a:r>
          </a:p>
        </p:txBody>
      </p:sp>
    </p:spTree>
    <p:extLst>
      <p:ext uri="{BB962C8B-B14F-4D97-AF65-F5344CB8AC3E}">
        <p14:creationId xmlns:p14="http://schemas.microsoft.com/office/powerpoint/2010/main" val="161782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10CD6-3E50-4340-8DEB-541612CE20CF}"/>
              </a:ext>
            </a:extLst>
          </p:cNvPr>
          <p:cNvSpPr txBox="1"/>
          <p:nvPr/>
        </p:nvSpPr>
        <p:spPr>
          <a:xfrm>
            <a:off x="5346532" y="2169006"/>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A93793-AEF1-4086-9314-F065CC5D529C}"/>
                  </a:ext>
                </a:extLst>
              </p:cNvPr>
              <p:cNvSpPr/>
              <p:nvPr/>
            </p:nvSpPr>
            <p:spPr>
              <a:xfrm>
                <a:off x="790882" y="2753326"/>
                <a:ext cx="11038856" cy="1651349"/>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 Gieo một con xúc xắc 30 lần liên tiếp, có k lần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xuất hiện mặt 3 chấm thì xác suất thực nghiệm của biến cố: “mặt xuất hiện của xúc xắc là mặt 3 chấm”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k</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5" name="Rectangle 4">
                <a:extLst>
                  <a:ext uri="{FF2B5EF4-FFF2-40B4-BE49-F238E27FC236}">
                    <a16:creationId xmlns:a16="http://schemas.microsoft.com/office/drawing/2014/main" id="{8BA93793-AEF1-4086-9314-F065CC5D529C}"/>
                  </a:ext>
                </a:extLst>
              </p:cNvPr>
              <p:cNvSpPr>
                <a:spLocks noRot="1" noChangeAspect="1" noMove="1" noResize="1" noEditPoints="1" noAdjustHandles="1" noChangeArrowheads="1" noChangeShapeType="1" noTextEdit="1"/>
              </p:cNvSpPr>
              <p:nvPr/>
            </p:nvSpPr>
            <p:spPr>
              <a:xfrm>
                <a:off x="790882" y="2753326"/>
                <a:ext cx="11038856" cy="1651349"/>
              </a:xfrm>
              <a:prstGeom prst="rect">
                <a:avLst/>
              </a:prstGeom>
              <a:blipFill>
                <a:blip r:embed="rId3"/>
                <a:stretch>
                  <a:fillRect l="-1160" t="-4059" r="-1215" b="-3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892D0FE-B48B-4217-ABF7-6190E0CEC159}"/>
                  </a:ext>
                </a:extLst>
              </p:cNvPr>
              <p:cNvSpPr/>
              <p:nvPr/>
            </p:nvSpPr>
            <p:spPr>
              <a:xfrm>
                <a:off x="768559" y="4401601"/>
                <a:ext cx="10807356" cy="2066784"/>
              </a:xfrm>
              <a:prstGeom prst="rect">
                <a:avLst/>
              </a:prstGeom>
            </p:spPr>
            <p:txBody>
              <a:bodyPr wrap="square">
                <a:spAutoFit/>
              </a:bodyPr>
              <a:lstStyle/>
              <a:p>
                <a:pPr lvl="0" algn="just">
                  <a:lnSpc>
                    <a:spcPct val="130000"/>
                  </a:lnSpc>
                  <a:spcBef>
                    <a:spcPts val="200"/>
                  </a:spcBef>
                  <a:spcAft>
                    <a:spcPts val="200"/>
                  </a:spcAft>
                </a:pPr>
                <a:r>
                  <a:rPr lang="en-US" sz="2800">
                    <a:solidFill>
                      <a:srgbClr val="0000CC"/>
                    </a:solidFill>
                    <a:latin typeface="Times New Roman" panose="02020603050405020304" pitchFamily="18" charset="0"/>
                    <a:ea typeface="Times New Roman" panose="02020603050405020304" pitchFamily="18" charset="0"/>
                  </a:rPr>
                  <a:t>b) Gieo một con xúc xắc 30 lần liên tiếp, có k lần xuất hiện mặt 4 chấm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thì xác suất thực nghiệm của biến cố: “mặt xuất hiện của xúc xắc là mặt 4 chấm” là: </a:t>
                </a:r>
                <a14:m>
                  <m:oMath xmlns:m="http://schemas.openxmlformats.org/officeDocument/2006/math">
                    <m:f>
                      <m:fPr>
                        <m:ctrlPr>
                          <a:rPr lang="vi-VN" sz="2800" i="1">
                            <a:solidFill>
                              <a:srgbClr val="0000CC"/>
                            </a:solidFill>
                            <a:latin typeface="Cambria Math" panose="02040503050406030204" pitchFamily="18" charset="0"/>
                            <a:ea typeface="Times New Roman" panose="02020603050405020304" pitchFamily="18" charset="0"/>
                          </a:rPr>
                        </m:ctrlPr>
                      </m:fPr>
                      <m:num>
                        <m:r>
                          <m:rPr>
                            <m:nor/>
                          </m:rPr>
                          <a:rPr lang="en-US" sz="2800" i="0">
                            <a:solidFill>
                              <a:srgbClr val="0000CC"/>
                            </a:solidFill>
                            <a:latin typeface="Cambria Math" panose="02040503050406030204" pitchFamily="18" charset="0"/>
                            <a:ea typeface="Times New Roman" panose="02020603050405020304" pitchFamily="18" charset="0"/>
                          </a:rPr>
                          <m:t>k</m:t>
                        </m:r>
                      </m:num>
                      <m:den>
                        <m:r>
                          <m:rPr>
                            <m:nor/>
                          </m:rPr>
                          <a:rPr lang="en-US" sz="2800" i="0">
                            <a:solidFill>
                              <a:srgbClr val="0000CC"/>
                            </a:solidFill>
                            <a:latin typeface="Cambria Math" panose="02040503050406030204" pitchFamily="18" charset="0"/>
                            <a:ea typeface="Times New Roman" panose="02020603050405020304" pitchFamily="18" charset="0"/>
                          </a:rPr>
                          <m:t>30</m:t>
                        </m:r>
                      </m:den>
                    </m:f>
                  </m:oMath>
                </a14:m>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latin typeface="Times New Roman" panose="02020603050405020304" pitchFamily="18" charset="0"/>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D892D0FE-B48B-4217-ABF7-6190E0CEC159}"/>
                  </a:ext>
                </a:extLst>
              </p:cNvPr>
              <p:cNvSpPr>
                <a:spLocks noRot="1" noChangeAspect="1" noMove="1" noResize="1" noEditPoints="1" noAdjustHandles="1" noChangeArrowheads="1" noChangeShapeType="1" noTextEdit="1"/>
              </p:cNvSpPr>
              <p:nvPr/>
            </p:nvSpPr>
            <p:spPr>
              <a:xfrm>
                <a:off x="768559" y="4401601"/>
                <a:ext cx="10807356" cy="2066784"/>
              </a:xfrm>
              <a:prstGeom prst="rect">
                <a:avLst/>
              </a:prstGeom>
              <a:blipFill>
                <a:blip r:embed="rId4"/>
                <a:stretch>
                  <a:fillRect l="-1128" r="-1184" b="-2655"/>
                </a:stretch>
              </a:blipFill>
            </p:spPr>
            <p:txBody>
              <a:bodyPr/>
              <a:lstStyle/>
              <a:p>
                <a:r>
                  <a:rPr lang="vi-VN">
                    <a:noFill/>
                  </a:rPr>
                  <a:t> </a:t>
                </a:r>
              </a:p>
            </p:txBody>
          </p:sp>
        </mc:Fallback>
      </mc:AlternateContent>
      <p:sp>
        <p:nvSpPr>
          <p:cNvPr id="8" name="TextBox 7">
            <a:extLst>
              <a:ext uri="{FF2B5EF4-FFF2-40B4-BE49-F238E27FC236}">
                <a16:creationId xmlns:a16="http://schemas.microsoft.com/office/drawing/2014/main" id="{61B5DF45-60A4-45F1-BB60-F0FAFE9B63D7}"/>
              </a:ext>
            </a:extLst>
          </p:cNvPr>
          <p:cNvSpPr txBox="1"/>
          <p:nvPr/>
        </p:nvSpPr>
        <p:spPr>
          <a:xfrm>
            <a:off x="701749" y="437517"/>
            <a:ext cx="1071852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gieo một xúc xắc 30 lần liên tiếp, ghi lại mặt xuất hiện của xúc xắc sau mỗi lần giao. Tính xác xuất thực nghiệm của mỗi biến cố sau:</a:t>
            </a:r>
          </a:p>
        </p:txBody>
      </p:sp>
      <p:sp>
        <p:nvSpPr>
          <p:cNvPr id="9" name="TextBox 8">
            <a:extLst>
              <a:ext uri="{FF2B5EF4-FFF2-40B4-BE49-F238E27FC236}">
                <a16:creationId xmlns:a16="http://schemas.microsoft.com/office/drawing/2014/main" id="{1D47D012-9950-419E-960C-0E450A2D7336}"/>
              </a:ext>
            </a:extLst>
          </p:cNvPr>
          <p:cNvSpPr txBox="1"/>
          <p:nvPr/>
        </p:nvSpPr>
        <p:spPr>
          <a:xfrm>
            <a:off x="837936" y="1293551"/>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 Mặt xuất hiện của xúc xắc là mặt 3 chấm”</a:t>
            </a:r>
          </a:p>
        </p:txBody>
      </p:sp>
      <p:sp>
        <p:nvSpPr>
          <p:cNvPr id="10" name="TextBox 9">
            <a:extLst>
              <a:ext uri="{FF2B5EF4-FFF2-40B4-BE49-F238E27FC236}">
                <a16:creationId xmlns:a16="http://schemas.microsoft.com/office/drawing/2014/main" id="{30911113-0650-47F1-8D2C-FD00D950594A}"/>
              </a:ext>
            </a:extLst>
          </p:cNvPr>
          <p:cNvSpPr txBox="1"/>
          <p:nvPr/>
        </p:nvSpPr>
        <p:spPr>
          <a:xfrm>
            <a:off x="837936" y="1721568"/>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 Mặt xuất hiện của xúc xắc là mặt 4 chấm”</a:t>
            </a:r>
          </a:p>
        </p:txBody>
      </p:sp>
    </p:spTree>
    <p:extLst>
      <p:ext uri="{BB962C8B-B14F-4D97-AF65-F5344CB8AC3E}">
        <p14:creationId xmlns:p14="http://schemas.microsoft.com/office/powerpoint/2010/main" val="37417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D398A-56E4-4438-BC2D-3901FE631EA2}"/>
              </a:ext>
            </a:extLst>
          </p:cNvPr>
          <p:cNvSpPr txBox="1"/>
          <p:nvPr/>
        </p:nvSpPr>
        <p:spPr>
          <a:xfrm>
            <a:off x="6038329" y="2005220"/>
            <a:ext cx="117054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b="1" i="1" u="sng">
                <a:solidFill>
                  <a:srgbClr val="0000CC"/>
                </a:solidFill>
              </a:rPr>
              <a:t>Giải</a:t>
            </a:r>
          </a:p>
        </p:txBody>
      </p:sp>
      <p:sp>
        <p:nvSpPr>
          <p:cNvPr id="5" name="Rectangle 4">
            <a:extLst>
              <a:ext uri="{FF2B5EF4-FFF2-40B4-BE49-F238E27FC236}">
                <a16:creationId xmlns:a16="http://schemas.microsoft.com/office/drawing/2014/main" id="{FA8882A6-7F0F-4551-8778-EBB998784441}"/>
              </a:ext>
            </a:extLst>
          </p:cNvPr>
          <p:cNvSpPr/>
          <p:nvPr/>
        </p:nvSpPr>
        <p:spPr>
          <a:xfrm>
            <a:off x="2677141" y="2867426"/>
            <a:ext cx="9061204" cy="1716880"/>
          </a:xfrm>
          <a:prstGeom prst="rect">
            <a:avLst/>
          </a:prstGeom>
        </p:spPr>
        <p:txBody>
          <a:bodyPr wrap="square">
            <a:spAutoFit/>
          </a:bodyPr>
          <a:lstStyle/>
          <a:p>
            <a:pPr algn="just">
              <a:lnSpc>
                <a:spcPct val="130000"/>
              </a:lnSpc>
              <a:spcBef>
                <a:spcPts val="200"/>
              </a:spcBef>
              <a:spcAft>
                <a:spcPts val="200"/>
              </a:spcAft>
            </a:pPr>
            <a:r>
              <a:rPr lang="en-US" sz="2800" b="1">
                <a:solidFill>
                  <a:srgbClr val="FFFF00"/>
                </a:solidFill>
                <a:latin typeface="Times New Roman" panose="02020603050405020304" pitchFamily="18" charset="0"/>
                <a:ea typeface="Times New Roman" panose="02020603050405020304" pitchFamily="18" charset="0"/>
              </a:rPr>
              <a:t>Xác suất thực nghiệm của biến cố: “Mặt xuất hiện của xúc xắc có số chấm là số chẵn” khi số lần gieo xúc xắc ngày càng lớn ngày càng gần với xác suất của biến cố đó.</a:t>
            </a:r>
            <a:endParaRPr lang="vi-VN" sz="2800" b="1">
              <a:solidFill>
                <a:srgbClr val="FFFF00"/>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AC0963D-1EC0-48D6-83F5-10407DE89E3C}"/>
              </a:ext>
            </a:extLst>
          </p:cNvPr>
          <p:cNvSpPr txBox="1"/>
          <p:nvPr/>
        </p:nvSpPr>
        <p:spPr>
          <a:xfrm>
            <a:off x="2290600" y="411872"/>
            <a:ext cx="99014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Nêu mối liên hệ giữa xúc xắc thực nghiệm của biến cố “Mặt xuất hiện của xúc xắc có số chấm là số chẵn” khi số lần gieo xúc xắc ngày càng lớn với xác xuất của biến cố đó.</a:t>
            </a:r>
          </a:p>
        </p:txBody>
      </p:sp>
    </p:spTree>
    <p:extLst>
      <p:ext uri="{BB962C8B-B14F-4D97-AF65-F5344CB8AC3E}">
        <p14:creationId xmlns:p14="http://schemas.microsoft.com/office/powerpoint/2010/main" val="26949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b="-41000"/>
          </a:stretch>
        </a:blipFill>
        <a:effectLst/>
      </p:bgPr>
    </p:bg>
    <p:spTree>
      <p:nvGrpSpPr>
        <p:cNvPr id="1" name=""/>
        <p:cNvGrpSpPr/>
        <p:nvPr/>
      </p:nvGrpSpPr>
      <p:grpSpPr>
        <a:xfrm>
          <a:off x="0" y="0"/>
          <a:ext cx="0" cy="0"/>
          <a:chOff x="0" y="0"/>
          <a:chExt cx="0" cy="0"/>
        </a:xfrm>
      </p:grpSpPr>
      <p:pic>
        <p:nvPicPr>
          <p:cNvPr id="1026" name="Picture 2" descr="Khoa học chứng minh: Nếu khó lựa chọn, cứ tung đồng xu — Sở Khoa học và  Công nghệ Thành phố Hồ Chí Minh">
            <a:extLst>
              <a:ext uri="{FF2B5EF4-FFF2-40B4-BE49-F238E27FC236}">
                <a16:creationId xmlns:a16="http://schemas.microsoft.com/office/drawing/2014/main" id="{E296CA88-ED05-4621-B208-F98C56AD7A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2" b="98784" l="21600" r="79400">
                        <a14:foregroundMark x1="38000" y1="14590" x2="44400" y2="3647"/>
                      </a14:backgroundRemoval>
                    </a14:imgEffect>
                  </a14:imgLayer>
                </a14:imgProps>
              </a:ext>
              <a:ext uri="{28A0092B-C50C-407E-A947-70E740481C1C}">
                <a14:useLocalDpi xmlns:a14="http://schemas.microsoft.com/office/drawing/2010/main" val="0"/>
              </a:ext>
            </a:extLst>
          </a:blip>
          <a:srcRect/>
          <a:stretch>
            <a:fillRect/>
          </a:stretch>
        </p:blipFill>
        <p:spPr bwMode="auto">
          <a:xfrm>
            <a:off x="5033187" y="1373040"/>
            <a:ext cx="4762500"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5360A390-1AB5-4295-817E-909389F7DBA9}"/>
              </a:ext>
            </a:extLst>
          </p:cNvPr>
          <p:cNvSpPr/>
          <p:nvPr/>
        </p:nvSpPr>
        <p:spPr>
          <a:xfrm>
            <a:off x="404037" y="637951"/>
            <a:ext cx="5975498" cy="3296093"/>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D324A755-02CD-4E62-8319-ABB08A1CD67C}"/>
              </a:ext>
            </a:extLst>
          </p:cNvPr>
          <p:cNvSpPr/>
          <p:nvPr/>
        </p:nvSpPr>
        <p:spPr>
          <a:xfrm>
            <a:off x="1070344" y="1510950"/>
            <a:ext cx="5011479"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Sau khi tung một đồng xu 15 lần liên tiếp, bạn Thảo kiểm đếm được măt N xuất hiện 8 lần</a:t>
            </a:r>
            <a:endParaRPr lang="vi-VN" sz="2800"/>
          </a:p>
        </p:txBody>
      </p:sp>
      <p:pic>
        <p:nvPicPr>
          <p:cNvPr id="6" name="Picture 5" descr="Cô Gái Suy Nghĩ Nhân Vật Hoạt Hình | Công cụ đồ họa PSD Tải xuống miễn phí  - Pikbest">
            <a:extLst>
              <a:ext uri="{FF2B5EF4-FFF2-40B4-BE49-F238E27FC236}">
                <a16:creationId xmlns:a16="http://schemas.microsoft.com/office/drawing/2014/main" id="{03D86927-C94F-4197-9E41-20F8AB2B36D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571" b="97286" l="6429" r="97000">
                        <a14:foregroundMark x1="65143" y1="15143" x2="65143" y2="15143"/>
                        <a14:foregroundMark x1="56429" y1="14429" x2="56429" y2="14429"/>
                        <a14:foregroundMark x1="91571" y1="26429" x2="91571" y2="26429"/>
                        <a14:foregroundMark x1="70429" y1="7857" x2="70429" y2="7857"/>
                        <a14:foregroundMark x1="71143" y1="31571" x2="71143" y2="31571"/>
                        <a14:foregroundMark x1="76571" y1="33000" x2="76571" y2="33000"/>
                        <a14:foregroundMark x1="61429" y1="37000" x2="61429" y2="37000"/>
                        <a14:foregroundMark x1="56714" y1="39286" x2="56714" y2="39286"/>
                        <a14:foregroundMark x1="80714" y1="19286" x2="80714" y2="19286"/>
                        <a14:foregroundMark x1="69714" y1="19000" x2="69714" y2="19000"/>
                        <a14:foregroundMark x1="69714" y1="19000" x2="70429" y2="19143"/>
                        <a14:foregroundMark x1="83857" y1="21286" x2="84429" y2="21000"/>
                        <a14:foregroundMark x1="86143" y1="19143" x2="86143" y2="19143"/>
                        <a14:foregroundMark x1="76143" y1="13571" x2="76143" y2="13571"/>
                        <a14:foregroundMark x1="71857" y1="17429" x2="71143" y2="21429"/>
                        <a14:foregroundMark x1="89714" y1="27714" x2="89714" y2="27714"/>
                        <a14:foregroundMark x1="88429" y1="20000" x2="84143" y2="18571"/>
                        <a14:foregroundMark x1="69143" y1="14571" x2="63714" y2="18714"/>
                        <a14:foregroundMark x1="60429" y1="12286" x2="60429" y2="12286"/>
                        <a14:backgroundMark x1="55857" y1="16143" x2="94429" y2="24714"/>
                        <a14:backgroundMark x1="61714" y1="8857" x2="92714" y2="17000"/>
                        <a14:backgroundMark x1="59000" y1="34714" x2="61714" y2="35571"/>
                        <a14:backgroundMark x1="47714" y1="8429" x2="69571" y2="47000"/>
                        <a14:backgroundMark x1="69000" y1="46571" x2="99429" y2="27429"/>
                      </a14:backgroundRemoval>
                    </a14:imgEffect>
                  </a14:imgLayer>
                </a14:imgProps>
              </a:ext>
              <a:ext uri="{28A0092B-C50C-407E-A947-70E740481C1C}">
                <a14:useLocalDpi xmlns:a14="http://schemas.microsoft.com/office/drawing/2010/main" val="0"/>
              </a:ext>
            </a:extLst>
          </a:blip>
          <a:srcRect l="-1" t="28803" r="32314"/>
          <a:stretch/>
        </p:blipFill>
        <p:spPr bwMode="auto">
          <a:xfrm>
            <a:off x="-190028" y="4008700"/>
            <a:ext cx="2898841" cy="3049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FB2D28B-27E7-497E-B70E-F855DE0FCC59}"/>
              </a:ext>
            </a:extLst>
          </p:cNvPr>
          <p:cNvSpPr/>
          <p:nvPr/>
        </p:nvSpPr>
        <p:spPr>
          <a:xfrm>
            <a:off x="1091609" y="1340829"/>
            <a:ext cx="4713768"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ngẫu nhiên “Mặt xuất hiện của đồng xu là mặt N” là bao nhiêu?</a:t>
            </a:r>
            <a:endParaRPr lang="vi-VN" sz="2800"/>
          </a:p>
        </p:txBody>
      </p:sp>
      <p:sp>
        <p:nvSpPr>
          <p:cNvPr id="10" name="Rectangle 9">
            <a:extLst>
              <a:ext uri="{FF2B5EF4-FFF2-40B4-BE49-F238E27FC236}">
                <a16:creationId xmlns:a16="http://schemas.microsoft.com/office/drawing/2014/main" id="{BD8BAD75-B667-45AA-9BA5-DACD92FA57E0}"/>
              </a:ext>
            </a:extLst>
          </p:cNvPr>
          <p:cNvSpPr/>
          <p:nvPr/>
        </p:nvSpPr>
        <p:spPr>
          <a:xfrm>
            <a:off x="1134140" y="1383359"/>
            <a:ext cx="4692502"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đó có mối liên hệ gì với xác suất của biến cố ngẫu nhiên trên?</a:t>
            </a:r>
            <a:endParaRPr lang="vi-VN" sz="2800"/>
          </a:p>
        </p:txBody>
      </p:sp>
    </p:spTree>
    <p:extLst>
      <p:ext uri="{BB962C8B-B14F-4D97-AF65-F5344CB8AC3E}">
        <p14:creationId xmlns:p14="http://schemas.microsoft.com/office/powerpoint/2010/main" val="9246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xit" presetSubtype="32" fill="hold" grpId="1" nodeType="clickEffect">
                                  <p:stCondLst>
                                    <p:cond delay="0"/>
                                  </p:stCondLst>
                                  <p:childTnLst>
                                    <p:animEffect transition="out" filter="plus(out)">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8" grpId="0"/>
      <p:bldP spid="8"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F3BBC-3CC9-4CE6-AAFA-EA5DCD7C55FD}"/>
              </a:ext>
            </a:extLst>
          </p:cNvPr>
          <p:cNvSpPr txBox="1"/>
          <p:nvPr/>
        </p:nvSpPr>
        <p:spPr>
          <a:xfrm>
            <a:off x="4909517" y="567228"/>
            <a:ext cx="1779373" cy="523220"/>
          </a:xfrm>
          <a:prstGeom prst="rect">
            <a:avLst/>
          </a:prstGeom>
          <a:noFill/>
        </p:spPr>
        <p:txBody>
          <a:bodyPr wrap="square" rtlCol="0">
            <a:spAutoFit/>
          </a:bodyPr>
          <a:lstStyle/>
          <a:p>
            <a:r>
              <a:rPr lang="vi-VN" sz="2800" b="1" i="1" u="sng">
                <a:solidFill>
                  <a:srgbClr val="0000CC"/>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29CAFCE-76DA-4C31-A0A0-E1CC62E25D34}"/>
                  </a:ext>
                </a:extLst>
              </p:cNvPr>
              <p:cNvSpPr/>
              <p:nvPr/>
            </p:nvSpPr>
            <p:spPr>
              <a:xfrm>
                <a:off x="810593" y="1154739"/>
                <a:ext cx="10784733"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a.- Sau 30 lần rút thẻ liên tiếp, có k lần rút được thẻ ghi số 1 thì xác suất thực nghiệm của biến cố: “Thẻ rút ra ghi số 1”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029CAFCE-76DA-4C31-A0A0-E1CC62E25D34}"/>
                  </a:ext>
                </a:extLst>
              </p:cNvPr>
              <p:cNvSpPr>
                <a:spLocks noRot="1" noChangeAspect="1" noMove="1" noResize="1" noEditPoints="1" noAdjustHandles="1" noChangeArrowheads="1" noChangeShapeType="1" noTextEdit="1"/>
              </p:cNvSpPr>
              <p:nvPr/>
            </p:nvSpPr>
            <p:spPr>
              <a:xfrm>
                <a:off x="810593" y="1154739"/>
                <a:ext cx="10784733" cy="1152047"/>
              </a:xfrm>
              <a:prstGeom prst="rect">
                <a:avLst/>
              </a:prstGeom>
              <a:blipFill>
                <a:blip r:embed="rId3"/>
                <a:stretch>
                  <a:fillRect l="-1187" t="-5291" r="-1131" b="-52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190067E-5975-4226-B1B5-465FFD63E822}"/>
                  </a:ext>
                </a:extLst>
              </p:cNvPr>
              <p:cNvSpPr/>
              <p:nvPr/>
            </p:nvSpPr>
            <p:spPr>
              <a:xfrm>
                <a:off x="797668" y="2389515"/>
                <a:ext cx="11089532"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5 thì xác suất thực nghiệm của biến cố: “Thẻ rút ra ghi số 5”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0190067E-5975-4226-B1B5-465FFD63E822}"/>
                  </a:ext>
                </a:extLst>
              </p:cNvPr>
              <p:cNvSpPr>
                <a:spLocks noRot="1" noChangeAspect="1" noMove="1" noResize="1" noEditPoints="1" noAdjustHandles="1" noChangeArrowheads="1" noChangeShapeType="1" noTextEdit="1"/>
              </p:cNvSpPr>
              <p:nvPr/>
            </p:nvSpPr>
            <p:spPr>
              <a:xfrm>
                <a:off x="797668" y="2389515"/>
                <a:ext cx="11089532" cy="1152047"/>
              </a:xfrm>
              <a:prstGeom prst="rect">
                <a:avLst/>
              </a:prstGeom>
              <a:blipFill>
                <a:blip r:embed="rId4"/>
                <a:stretch>
                  <a:fillRect l="-1154" t="-5820" r="-1100" b="-5291"/>
                </a:stretch>
              </a:blipFill>
            </p:spPr>
            <p:txBody>
              <a:bodyPr/>
              <a:lstStyle/>
              <a:p>
                <a:r>
                  <a:rPr lang="vi-VN">
                    <a:noFill/>
                  </a:rPr>
                  <a:t> </a:t>
                </a:r>
              </a:p>
            </p:txBody>
          </p:sp>
        </mc:Fallback>
      </mc:AlternateContent>
      <p:sp>
        <p:nvSpPr>
          <p:cNvPr id="10" name="Rectangle 9">
            <a:extLst>
              <a:ext uri="{FF2B5EF4-FFF2-40B4-BE49-F238E27FC236}">
                <a16:creationId xmlns:a16="http://schemas.microsoft.com/office/drawing/2014/main" id="{D2340E97-FE22-4A34-BAA2-5AB9A7C51979}"/>
              </a:ext>
            </a:extLst>
          </p:cNvPr>
          <p:cNvSpPr/>
          <p:nvPr/>
        </p:nvSpPr>
        <p:spPr>
          <a:xfrm>
            <a:off x="640834" y="4985198"/>
            <a:ext cx="9664309" cy="1384995"/>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b. Xác suất thực nghiệm của biến cố: “Thẻ rút ra ghi số chia hết cho 3” khi số lần rút thẻ ngày càng lớn ngày càng gần với xác suất của biến cố đó.</a:t>
            </a:r>
            <a:endParaRPr lang="vi-VN" sz="2800" b="1">
              <a:solidFill>
                <a:srgbClr val="0000CC"/>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9208DEF-F3B5-4FBD-BA80-CFB08BC695F1}"/>
                  </a:ext>
                </a:extLst>
              </p:cNvPr>
              <p:cNvSpPr/>
              <p:nvPr/>
            </p:nvSpPr>
            <p:spPr>
              <a:xfrm>
                <a:off x="758403" y="3520967"/>
                <a:ext cx="10933890"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10 thì xác suất thực nghiệm của biến cố: “Thẻ rút ra ghi số 10”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9208DEF-F3B5-4FBD-BA80-CFB08BC695F1}"/>
                  </a:ext>
                </a:extLst>
              </p:cNvPr>
              <p:cNvSpPr>
                <a:spLocks noRot="1" noChangeAspect="1" noMove="1" noResize="1" noEditPoints="1" noAdjustHandles="1" noChangeArrowheads="1" noChangeShapeType="1" noTextEdit="1"/>
              </p:cNvSpPr>
              <p:nvPr/>
            </p:nvSpPr>
            <p:spPr>
              <a:xfrm>
                <a:off x="758403" y="3520967"/>
                <a:ext cx="10933890" cy="1152047"/>
              </a:xfrm>
              <a:prstGeom prst="rect">
                <a:avLst/>
              </a:prstGeom>
              <a:blipFill>
                <a:blip r:embed="rId5"/>
                <a:stretch>
                  <a:fillRect l="-1115" t="-5820" r="-1171" b="-5291"/>
                </a:stretch>
              </a:blipFill>
            </p:spPr>
            <p:txBody>
              <a:bodyPr/>
              <a:lstStyle/>
              <a:p>
                <a:r>
                  <a:rPr lang="vi-VN">
                    <a:noFill/>
                  </a:rPr>
                  <a:t> </a:t>
                </a:r>
              </a:p>
            </p:txBody>
          </p:sp>
        </mc:Fallback>
      </mc:AlternateContent>
      <p:sp>
        <p:nvSpPr>
          <p:cNvPr id="4" name="TextBox 3">
            <a:extLst>
              <a:ext uri="{FF2B5EF4-FFF2-40B4-BE49-F238E27FC236}">
                <a16:creationId xmlns:a16="http://schemas.microsoft.com/office/drawing/2014/main" id="{36499CC9-0C28-4BAF-976C-DB3B7E5BC896}"/>
              </a:ext>
            </a:extLst>
          </p:cNvPr>
          <p:cNvSpPr txBox="1"/>
          <p:nvPr/>
        </p:nvSpPr>
        <p:spPr>
          <a:xfrm>
            <a:off x="2056882" y="346269"/>
            <a:ext cx="1237861" cy="523220"/>
          </a:xfrm>
          <a:prstGeom prst="rect">
            <a:avLst/>
          </a:prstGeom>
          <a:noFill/>
        </p:spPr>
        <p:txBody>
          <a:bodyPr wrap="square" rtlCol="0">
            <a:spAutoFit/>
          </a:bodyPr>
          <a:lstStyle/>
          <a:p>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endParaRPr lang="vi-VN"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9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ED64D-79AD-4325-99A7-D8D7183AA116}"/>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4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40 lần thì có 15 lần xuất hiện mặt 2 chấm. Xác suất thực nghiệm của biến cố: “Xuất hiện mặt 2 chấm”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25</m:t>
                        </m:r>
                      </m:num>
                      <m:den>
                        <m:r>
                          <m:rPr>
                            <m:nor/>
                          </m:rPr>
                          <a:rPr lang="en-US" sz="2800" b="1" i="0" smtClean="0">
                            <a:latin typeface="Cambria Math" panose="020405030504060302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3710763"/>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1</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7D7764-5E35-4EAE-9F64-086503F9BC8E}"/>
              </a:ext>
            </a:extLst>
          </p:cNvPr>
          <p:cNvSpPr txBox="1"/>
          <p:nvPr/>
        </p:nvSpPr>
        <p:spPr>
          <a:xfrm>
            <a:off x="2892056" y="5422603"/>
            <a:ext cx="197765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1</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3</m:t>
                        </m:r>
                      </m:num>
                      <m:den>
                        <m:r>
                          <m:rPr>
                            <m:nor/>
                          </m:rPr>
                          <a:rPr lang="en-US" sz="2800" b="1" i="0" smtClean="0">
                            <a:latin typeface="Cambria Math" panose="02040503050406030204" pitchFamily="18" charset="0"/>
                          </a:rPr>
                          <m:t>8</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p:spTree>
    <p:extLst>
      <p:ext uri="{BB962C8B-B14F-4D97-AF65-F5344CB8AC3E}">
        <p14:creationId xmlns:p14="http://schemas.microsoft.com/office/powerpoint/2010/main" val="40419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30 lần thì có 4 lần xuất hiện mặt 2 chấm, 5 lần xuất hiện mặt 4 chấm, 6 lần xuất hiện mặt 6 chấm. Xác suất thực nghiệm của biến cố: “Xuất hiện mặt chẵn”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4</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5</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5178056"/>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6</m:t>
                        </m:r>
                      </m:num>
                      <m:den>
                        <m:r>
                          <m:rPr>
                            <m:nor/>
                          </m:rPr>
                          <a:rPr lang="en-US" sz="2800" b="1" i="0" smtClean="0">
                            <a:latin typeface="Times New Roman" panose="02020603050405020304" pitchFamily="18" charset="0"/>
                            <a:cs typeface="Times New Roman" panose="020206030504050203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2</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7D7764-5E35-4EAE-9F64-086503F9BC8E}"/>
                  </a:ext>
                </a:extLst>
              </p:cNvPr>
              <p:cNvSpPr txBox="1"/>
              <p:nvPr/>
            </p:nvSpPr>
            <p:spPr>
              <a:xfrm>
                <a:off x="2892056" y="5295013"/>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57D7764-5E35-4EAE-9F64-086503F9BC8E}"/>
                  </a:ext>
                </a:extLst>
              </p:cNvPr>
              <p:cNvSpPr txBox="1">
                <a:spLocks noRot="1" noChangeAspect="1" noMove="1" noResize="1" noEditPoints="1" noAdjustHandles="1" noChangeArrowheads="1" noChangeShapeType="1" noTextEdit="1"/>
              </p:cNvSpPr>
              <p:nvPr/>
            </p:nvSpPr>
            <p:spPr>
              <a:xfrm>
                <a:off x="2892056" y="5295013"/>
                <a:ext cx="1977656" cy="791627"/>
              </a:xfrm>
              <a:prstGeom prst="rect">
                <a:avLst/>
              </a:prstGeom>
              <a:blipFill>
                <a:blip r:embed="rId6"/>
                <a:stretch>
                  <a:fillRect l="-6154" b="-7752"/>
                </a:stretch>
              </a:blipFill>
            </p:spPr>
            <p:txBody>
              <a:bodyPr/>
              <a:lstStyle/>
              <a:p>
                <a:r>
                  <a:rPr lang="vi-VN">
                    <a:noFill/>
                  </a:rPr>
                  <a:t> </a:t>
                </a:r>
              </a:p>
            </p:txBody>
          </p:sp>
        </mc:Fallback>
      </mc:AlternateContent>
    </p:spTree>
    <p:extLst>
      <p:ext uri="{BB962C8B-B14F-4D97-AF65-F5344CB8AC3E}">
        <p14:creationId xmlns:p14="http://schemas.microsoft.com/office/powerpoint/2010/main" val="7823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một con xúc xắc số lần đủ lớn thì xác suất thực nghiệm của biến cố: “Mặt xuất hiện là số nguyên tố”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3</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303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6</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3035"/>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3</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70884" y="978193"/>
            <a:ext cx="12036056"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FF00"/>
                </a:solidFill>
                <a:latin typeface="Times New Roman" panose="02020603050405020304" pitchFamily="18" charset="0"/>
                <a:cs typeface="Times New Roman" panose="02020603050405020304" pitchFamily="18" charset="0"/>
              </a:rPr>
              <a:t>Một hộp có 2 bóng xanh, 3 bóng đỏ và 5 bóng vàng. Các quả bóng có kích thước và khối lượng như nhau. An lấy ra một quả rồi lại bỏ vào hộp. Cứ như vậy, sau số lần lấy rất lớn thì xác suất thực nghiệm của biến cố: “Lấy được quả màu vàng”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0791"/>
              </a:xfrm>
              <a:prstGeom prst="rect">
                <a:avLst/>
              </a:prstGeom>
              <a:blipFill>
                <a:blip r:embed="rId3"/>
                <a:stretch>
                  <a:fillRect l="-6481" b="-85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3</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0791"/>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4</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5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0932B-F5F7-42A8-8E9C-0CA3C646005D}"/>
              </a:ext>
            </a:extLst>
          </p:cNvPr>
          <p:cNvSpPr/>
          <p:nvPr/>
        </p:nvSpPr>
        <p:spPr>
          <a:xfrm>
            <a:off x="2347383" y="1429650"/>
            <a:ext cx="8737383"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Chuẩn bị bài mới: “Bài tập cuối ch</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ơng VI</a:t>
            </a: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A56C9EC-D52E-4D71-98CA-B35858E8C9C5}"/>
              </a:ext>
            </a:extLst>
          </p:cNvPr>
          <p:cNvSpPr/>
          <p:nvPr/>
        </p:nvSpPr>
        <p:spPr>
          <a:xfrm>
            <a:off x="3791446" y="663537"/>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solidFill>
                <a:srgbClr val="0000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627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5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2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604BB-FCDF-4584-A5AB-49891A155300}"/>
              </a:ext>
            </a:extLst>
          </p:cNvPr>
          <p:cNvSpPr txBox="1"/>
          <p:nvPr/>
        </p:nvSpPr>
        <p:spPr>
          <a:xfrm>
            <a:off x="1084521" y="531628"/>
            <a:ext cx="10526232" cy="3046988"/>
          </a:xfrm>
          <a:prstGeom prst="rect">
            <a:avLst/>
          </a:prstGeom>
          <a:noFill/>
        </p:spPr>
        <p:txBody>
          <a:bodyPr wrap="square" rtlCol="0">
            <a:spAutoFit/>
          </a:bodyPr>
          <a:lstStyle/>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I.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Xác suất thực nghiệm của một biến cố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trong trò chơi tung đồng xu</a:t>
            </a: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a:p>
            <a:pPr algn="ct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3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F2C5159-DFDF-4BA0-8E59-4E8A8E9B3A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3057" y="789399"/>
            <a:ext cx="1247998" cy="706104"/>
          </a:xfrm>
          <a:prstGeom prst="rect">
            <a:avLst/>
          </a:prstGeom>
        </p:spPr>
      </p:pic>
      <p:sp>
        <p:nvSpPr>
          <p:cNvPr id="6" name="TextBox 5">
            <a:extLst>
              <a:ext uri="{FF2B5EF4-FFF2-40B4-BE49-F238E27FC236}">
                <a16:creationId xmlns:a16="http://schemas.microsoft.com/office/drawing/2014/main" id="{6CFFBD90-A9C5-443B-A4FA-0EE6BB6404E0}"/>
              </a:ext>
            </a:extLst>
          </p:cNvPr>
          <p:cNvSpPr txBox="1"/>
          <p:nvPr/>
        </p:nvSpPr>
        <p:spPr>
          <a:xfrm>
            <a:off x="1754660" y="864974"/>
            <a:ext cx="10107826" cy="1384995"/>
          </a:xfrm>
          <a:prstGeom prst="rect">
            <a:avLst/>
          </a:prstGeom>
          <a:noFill/>
        </p:spPr>
        <p:txBody>
          <a:bodyPr wrap="square" rtlCol="0">
            <a:spAutoFit/>
          </a:bodyPr>
          <a:lstStyle/>
          <a:p>
            <a:r>
              <a:rPr lang="en-US" sz="2800"/>
              <a:t>Sau khi tung một đồng xu 20 lần liên tiếp, bạn Thảo kiểm đếm đ</a:t>
            </a:r>
            <a:r>
              <a:rPr lang="vi-VN" sz="2800"/>
              <a:t>ược mặt N xuất hiện 11 lần. Viết tỉ số của số lần xuất hiện mặt N và tổng số lần tung đồng xu.</a:t>
            </a:r>
          </a:p>
        </p:txBody>
      </p:sp>
      <p:sp>
        <p:nvSpPr>
          <p:cNvPr id="7" name="TextBox 6">
            <a:extLst>
              <a:ext uri="{FF2B5EF4-FFF2-40B4-BE49-F238E27FC236}">
                <a16:creationId xmlns:a16="http://schemas.microsoft.com/office/drawing/2014/main" id="{5C5EF2E6-C19A-4542-A854-A746C44EAC74}"/>
              </a:ext>
            </a:extLst>
          </p:cNvPr>
          <p:cNvSpPr txBox="1"/>
          <p:nvPr/>
        </p:nvSpPr>
        <p:spPr>
          <a:xfrm>
            <a:off x="5560541" y="2421926"/>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847DCD6-A362-415F-98EE-56A0491DC5F5}"/>
                  </a:ext>
                </a:extLst>
              </p:cNvPr>
              <p:cNvSpPr/>
              <p:nvPr/>
            </p:nvSpPr>
            <p:spPr>
              <a:xfrm>
                <a:off x="1469796" y="2824205"/>
                <a:ext cx="8614859"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11</m:t>
                        </m:r>
                      </m:num>
                      <m:den>
                        <m:r>
                          <m:rPr>
                            <m:nor/>
                          </m:rPr>
                          <a:rPr lang="en-US" sz="2800" b="0" i="0" smtClean="0">
                            <a:latin typeface="Cambria Math" panose="02040503050406030204" pitchFamily="18" charset="0"/>
                          </a:rPr>
                          <m:t>20</m:t>
                        </m:r>
                      </m:den>
                    </m:f>
                  </m:oMath>
                </a14:m>
                <a:endParaRPr lang="vi-VN" sz="2800"/>
              </a:p>
            </p:txBody>
          </p:sp>
        </mc:Choice>
        <mc:Fallback xmlns="">
          <p:sp>
            <p:nvSpPr>
              <p:cNvPr id="9" name="Rectangle 8">
                <a:extLst>
                  <a:ext uri="{FF2B5EF4-FFF2-40B4-BE49-F238E27FC236}">
                    <a16:creationId xmlns:a16="http://schemas.microsoft.com/office/drawing/2014/main" id="{5847DCD6-A362-415F-98EE-56A0491DC5F5}"/>
                  </a:ext>
                </a:extLst>
              </p:cNvPr>
              <p:cNvSpPr>
                <a:spLocks noRot="1" noChangeAspect="1" noMove="1" noResize="1" noEditPoints="1" noAdjustHandles="1" noChangeArrowheads="1" noChangeShapeType="1" noTextEdit="1"/>
              </p:cNvSpPr>
              <p:nvPr/>
            </p:nvSpPr>
            <p:spPr>
              <a:xfrm>
                <a:off x="1469796" y="2824205"/>
                <a:ext cx="8614859" cy="780791"/>
              </a:xfrm>
              <a:prstGeom prst="rect">
                <a:avLst/>
              </a:prstGeom>
              <a:blipFill>
                <a:blip r:embed="rId5"/>
                <a:stretch>
                  <a:fillRect l="-1415" b="-8594"/>
                </a:stretch>
              </a:blipFill>
            </p:spPr>
            <p:txBody>
              <a:bodyPr/>
              <a:lstStyle/>
              <a:p>
                <a:r>
                  <a:rPr lang="vi-VN">
                    <a:noFill/>
                  </a:rPr>
                  <a:t> </a:t>
                </a:r>
              </a:p>
            </p:txBody>
          </p:sp>
        </mc:Fallback>
      </mc:AlternateContent>
      <p:sp>
        <p:nvSpPr>
          <p:cNvPr id="10" name="Arrow: Right 9">
            <a:extLst>
              <a:ext uri="{FF2B5EF4-FFF2-40B4-BE49-F238E27FC236}">
                <a16:creationId xmlns:a16="http://schemas.microsoft.com/office/drawing/2014/main" id="{EA25197B-D56B-4F54-A009-8C55D65B7A5C}"/>
              </a:ext>
            </a:extLst>
          </p:cNvPr>
          <p:cNvSpPr/>
          <p:nvPr/>
        </p:nvSpPr>
        <p:spPr>
          <a:xfrm>
            <a:off x="568410" y="3731741"/>
            <a:ext cx="1952368" cy="1013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Nhận xét</a:t>
            </a:r>
            <a:endParaRPr lang="vi-VN" sz="2800" b="1"/>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7364AF2-A2CC-4A98-8BBE-4AE489ED183A}"/>
                  </a:ext>
                </a:extLst>
              </p:cNvPr>
              <p:cNvSpPr/>
              <p:nvPr/>
            </p:nvSpPr>
            <p:spPr>
              <a:xfrm>
                <a:off x="2779612" y="3886885"/>
                <a:ext cx="9033447" cy="1721433"/>
              </a:xfrm>
              <a:prstGeom prst="rect">
                <a:avLst/>
              </a:prstGeom>
            </p:spPr>
            <p:txBody>
              <a:bodyPr wrap="square">
                <a:spAutoFit/>
              </a:bodyPr>
              <a:lstStyle/>
              <a:p>
                <a:pPr>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Times New Roman" panose="02020603050405020304" pitchFamily="18" charset="0"/>
                            <a:cs typeface="Times New Roman" panose="02020603050405020304" pitchFamily="18" charset="0"/>
                          </a:rPr>
                          <m:t>11</m:t>
                        </m:r>
                      </m:num>
                      <m:den>
                        <m:r>
                          <m:rPr>
                            <m:nor/>
                          </m:rPr>
                          <a:rPr lang="en-US" sz="2800" b="0" i="0" smtClean="0">
                            <a:latin typeface="Times New Roman" panose="02020603050405020304" pitchFamily="18" charset="0"/>
                            <a:cs typeface="Times New Roman" panose="02020603050405020304" pitchFamily="18" charset="0"/>
                          </a:rPr>
                          <m:t>20</m:t>
                        </m:r>
                      </m:den>
                    </m:f>
                  </m:oMath>
                </a14:m>
                <a:r>
                  <a:rPr lang="en-US" sz="2800">
                    <a:latin typeface="Times New Roman" panose="02020603050405020304" pitchFamily="18" charset="0"/>
                    <a:cs typeface="Times New Roman" panose="02020603050405020304" pitchFamily="18" charset="0"/>
                  </a:rPr>
                  <a:t>.</a:t>
                </a:r>
              </a:p>
              <a:p>
                <a:pPr>
                  <a:spcAft>
                    <a:spcPts val="600"/>
                  </a:spcAft>
                </a:pPr>
                <a:r>
                  <a:rPr lang="en-US" sz="2800">
                    <a:latin typeface="Times New Roman" panose="02020603050405020304" pitchFamily="18" charset="0"/>
                    <a:cs typeface="Times New Roman" panose="02020603050405020304" pitchFamily="18" charset="0"/>
                  </a:rPr>
                  <a:t>Ở lớp 6 ta gọi là xác suất thực nhiệm xuất hiện mặt N khi tung một đồng xu 20 lần liên tiếp.</a:t>
                </a:r>
                <a:endParaRPr lang="vi-VN" sz="2800">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57364AF2-A2CC-4A98-8BBE-4AE489ED183A}"/>
                  </a:ext>
                </a:extLst>
              </p:cNvPr>
              <p:cNvSpPr>
                <a:spLocks noRot="1" noChangeAspect="1" noMove="1" noResize="1" noEditPoints="1" noAdjustHandles="1" noChangeArrowheads="1" noChangeShapeType="1" noTextEdit="1"/>
              </p:cNvSpPr>
              <p:nvPr/>
            </p:nvSpPr>
            <p:spPr>
              <a:xfrm>
                <a:off x="2779612" y="3886885"/>
                <a:ext cx="9033447" cy="1721433"/>
              </a:xfrm>
              <a:prstGeom prst="rect">
                <a:avLst/>
              </a:prstGeom>
              <a:blipFill>
                <a:blip r:embed="rId6"/>
                <a:stretch>
                  <a:fillRect l="-1417" b="-9220"/>
                </a:stretch>
              </a:blipFill>
            </p:spPr>
            <p:txBody>
              <a:bodyPr/>
              <a:lstStyle/>
              <a:p>
                <a:r>
                  <a:rPr lang="vi-VN">
                    <a:noFill/>
                  </a:rPr>
                  <a:t> </a:t>
                </a:r>
              </a:p>
            </p:txBody>
          </p:sp>
        </mc:Fallback>
      </mc:AlternateContent>
    </p:spTree>
    <p:extLst>
      <p:ext uri="{BB962C8B-B14F-4D97-AF65-F5344CB8AC3E}">
        <p14:creationId xmlns:p14="http://schemas.microsoft.com/office/powerpoint/2010/main" val="28117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02CFD7-0E1C-4AEB-80DC-79425A69704D}"/>
              </a:ext>
            </a:extLst>
          </p:cNvPr>
          <p:cNvSpPr txBox="1"/>
          <p:nvPr/>
        </p:nvSpPr>
        <p:spPr>
          <a:xfrm>
            <a:off x="939113" y="889687"/>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13" name="Group 12">
            <a:extLst>
              <a:ext uri="{FF2B5EF4-FFF2-40B4-BE49-F238E27FC236}">
                <a16:creationId xmlns:a16="http://schemas.microsoft.com/office/drawing/2014/main" id="{CE0394D0-B7D4-4534-9573-8A0B79A8E6EF}"/>
              </a:ext>
            </a:extLst>
          </p:cNvPr>
          <p:cNvGrpSpPr/>
          <p:nvPr/>
        </p:nvGrpSpPr>
        <p:grpSpPr>
          <a:xfrm>
            <a:off x="354823" y="1455038"/>
            <a:ext cx="11285242" cy="4377351"/>
            <a:chOff x="0" y="1776585"/>
            <a:chExt cx="11285242" cy="4377351"/>
          </a:xfrm>
        </p:grpSpPr>
        <p:grpSp>
          <p:nvGrpSpPr>
            <p:cNvPr id="15" name="Group 14">
              <a:extLst>
                <a:ext uri="{FF2B5EF4-FFF2-40B4-BE49-F238E27FC236}">
                  <a16:creationId xmlns:a16="http://schemas.microsoft.com/office/drawing/2014/main" id="{D48F6069-C671-4B54-A761-753B16E2210C}"/>
                </a:ext>
              </a:extLst>
            </p:cNvPr>
            <p:cNvGrpSpPr/>
            <p:nvPr/>
          </p:nvGrpSpPr>
          <p:grpSpPr>
            <a:xfrm>
              <a:off x="0" y="1776585"/>
              <a:ext cx="11285242" cy="4377351"/>
              <a:chOff x="-157227" y="2625290"/>
              <a:chExt cx="17486940" cy="6244838"/>
            </a:xfrm>
          </p:grpSpPr>
          <p:sp>
            <p:nvSpPr>
              <p:cNvPr id="17" name="Rectangle: Rounded Corners 16">
                <a:extLst>
                  <a:ext uri="{FF2B5EF4-FFF2-40B4-BE49-F238E27FC236}">
                    <a16:creationId xmlns:a16="http://schemas.microsoft.com/office/drawing/2014/main" id="{ED338F71-79E3-4DAA-B937-FE64B42058AD}"/>
                  </a:ext>
                </a:extLst>
              </p:cNvPr>
              <p:cNvSpPr/>
              <p:nvPr/>
            </p:nvSpPr>
            <p:spPr>
              <a:xfrm>
                <a:off x="101596" y="2728686"/>
                <a:ext cx="17228117" cy="6141442"/>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E72BE9B2-5671-465D-939F-6F61D269CC27}"/>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a:extLst>
                  <a:ext uri="{FF2B5EF4-FFF2-40B4-BE49-F238E27FC236}">
                    <a16:creationId xmlns:a16="http://schemas.microsoft.com/office/drawing/2014/main" id="{CEB27307-016D-4396-955F-E4AD2DE87B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E1555BB-70C3-41E3-B2E4-D36EF2784B03}"/>
                    </a:ext>
                  </a:extLst>
                </p:cNvPr>
                <p:cNvSpPr txBox="1"/>
                <p:nvPr/>
              </p:nvSpPr>
              <p:spPr>
                <a:xfrm>
                  <a:off x="1152700" y="2474810"/>
                  <a:ext cx="9835979" cy="3649717"/>
                </a:xfrm>
                <a:prstGeom prst="rect">
                  <a:avLst/>
                </a:prstGeom>
                <a:noFill/>
              </p:spPr>
              <p:txBody>
                <a:bodyPr wrap="square" rtlCol="0">
                  <a:spAutoFit/>
                </a:bodyPr>
                <a:lstStyle/>
                <a:p>
                  <a:pPr>
                    <a:spcAft>
                      <a:spcPts val="0"/>
                    </a:spcAft>
                  </a:pPr>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r>
                              <a:rPr lang="vi-VN" sz="2800" b="0" i="0" smtClean="0">
                                <a:latin typeface="Cambria Math" panose="02040503050406030204" pitchFamily="18" charset="0"/>
                              </a:rPr>
                              <m:t>ấ</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hi</m:t>
                            </m:r>
                            <m:r>
                              <a:rPr lang="vi-VN" sz="2800" b="0" i="0" smtClean="0">
                                <a:latin typeface="Cambria Math" panose="02040503050406030204" pitchFamily="18" charset="0"/>
                              </a:rPr>
                              <m:t>ệ</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m</m:t>
                            </m:r>
                            <m:r>
                              <a:rPr lang="vi-VN" sz="2800" b="0" i="0" smtClean="0">
                                <a:latin typeface="Cambria Math" panose="02040503050406030204" pitchFamily="18" charset="0"/>
                              </a:rPr>
                              <m:t>ặ</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N</m:t>
                            </m:r>
                          </m:num>
                          <m:den>
                            <m:r>
                              <m:rPr>
                                <m:sty m:val="p"/>
                              </m:rPr>
                              <a:rPr lang="vi-VN" sz="2800" b="0" i="0" smtClean="0">
                                <a:latin typeface="Cambria Math" panose="02040503050406030204" pitchFamily="18" charset="0"/>
                              </a:rPr>
                              <m:t>T</m:t>
                            </m:r>
                            <m:r>
                              <a:rPr lang="vi-VN" sz="2800" b="0" i="0" smtClean="0">
                                <a:latin typeface="Cambria Math" panose="02040503050406030204" pitchFamily="18" charset="0"/>
                              </a:rPr>
                              <m:t>ổ</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tung</m:t>
                            </m:r>
                            <m:r>
                              <a:rPr lang="vi-VN" sz="2800" b="0" i="0" smtClean="0">
                                <a:latin typeface="Cambria Math" panose="02040503050406030204" pitchFamily="18" charset="0"/>
                              </a:rPr>
                              <m:t> đồ</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den>
                        </m:f>
                      </m:oMath>
                    </m:oMathPara>
                  </a14:m>
                  <a:endParaRPr lang="vi-VN" sz="2800">
                    <a:latin typeface="+mj-lt"/>
                    <a:ea typeface="Times New Roman" panose="02020603050405020304" pitchFamily="18" charset="0"/>
                  </a:endParaRPr>
                </a:p>
                <a:p>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a:latin typeface="Cambria Math" panose="02040503050406030204" pitchFamily="18" charset="0"/>
                              </a:rPr>
                            </m:ctrlPr>
                          </m:fPr>
                          <m:num>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xu</m:t>
                            </m:r>
                            <m:r>
                              <a:rPr lang="vi-VN" sz="2800">
                                <a:latin typeface="Cambria Math" panose="02040503050406030204" pitchFamily="18" charset="0"/>
                              </a:rPr>
                              <m:t>ấ</m:t>
                            </m:r>
                            <m:r>
                              <m:rPr>
                                <m:sty m:val="p"/>
                              </m:rPr>
                              <a:rPr lang="vi-VN" sz="2800">
                                <a:latin typeface="Cambria Math" panose="02040503050406030204" pitchFamily="18" charset="0"/>
                              </a:rPr>
                              <m:t>t</m:t>
                            </m:r>
                            <m:r>
                              <a:rPr lang="vi-VN" sz="2800">
                                <a:latin typeface="Cambria Math" panose="02040503050406030204" pitchFamily="18" charset="0"/>
                              </a:rPr>
                              <m:t> </m:t>
                            </m:r>
                            <m:r>
                              <m:rPr>
                                <m:sty m:val="p"/>
                              </m:rPr>
                              <a:rPr lang="vi-VN" sz="2800">
                                <a:latin typeface="Cambria Math" panose="02040503050406030204" pitchFamily="18" charset="0"/>
                              </a:rPr>
                              <m:t>hi</m:t>
                            </m:r>
                            <m:r>
                              <a:rPr lang="vi-VN" sz="2800">
                                <a:latin typeface="Cambria Math" panose="02040503050406030204" pitchFamily="18" charset="0"/>
                              </a:rPr>
                              <m:t>ệ</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m</m:t>
                            </m:r>
                            <m:r>
                              <a:rPr lang="vi-VN" sz="2800">
                                <a:latin typeface="Cambria Math" panose="02040503050406030204" pitchFamily="18" charset="0"/>
                              </a:rPr>
                              <m:t>ặ</m:t>
                            </m:r>
                            <m:r>
                              <m:rPr>
                                <m:sty m:val="p"/>
                              </m:rPr>
                              <a:rPr lang="vi-VN" sz="2800">
                                <a:latin typeface="Cambria Math" panose="02040503050406030204" pitchFamily="18" charset="0"/>
                              </a:rPr>
                              <m:t>t</m:t>
                            </m:r>
                            <m:r>
                              <a:rPr lang="vi-VN" sz="2800">
                                <a:latin typeface="Cambria Math" panose="02040503050406030204" pitchFamily="18" charset="0"/>
                              </a:rPr>
                              <m:t> </m:t>
                            </m:r>
                            <m:r>
                              <a:rPr lang="vi-VN" sz="2800" b="0" i="1" smtClean="0">
                                <a:latin typeface="Cambria Math" panose="02040503050406030204" pitchFamily="18" charset="0"/>
                              </a:rPr>
                              <m:t>𝑆</m:t>
                            </m:r>
                          </m:num>
                          <m:den>
                            <m:r>
                              <m:rPr>
                                <m:sty m:val="p"/>
                              </m:rPr>
                              <a:rPr lang="vi-VN" sz="2800">
                                <a:latin typeface="Cambria Math" panose="02040503050406030204" pitchFamily="18" charset="0"/>
                              </a:rPr>
                              <m:t>T</m:t>
                            </m:r>
                            <m:r>
                              <a:rPr lang="vi-VN" sz="2800">
                                <a:latin typeface="Cambria Math" panose="02040503050406030204" pitchFamily="18" charset="0"/>
                              </a:rPr>
                              <m:t>ổ</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tung</m:t>
                            </m:r>
                            <m:r>
                              <a:rPr lang="vi-VN" sz="2800">
                                <a:latin typeface="Cambria Math" panose="02040503050406030204" pitchFamily="18" charset="0"/>
                              </a:rPr>
                              <m:t> đồ</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xu</m:t>
                            </m:r>
                          </m:den>
                        </m:f>
                      </m:oMath>
                    </m:oMathPara>
                  </a14:m>
                  <a:endParaRPr lang="vi-VN" sz="2800">
                    <a:latin typeface="+mj-lt"/>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E1555BB-70C3-41E3-B2E4-D36EF2784B03}"/>
                    </a:ext>
                  </a:extLst>
                </p:cNvPr>
                <p:cNvSpPr txBox="1">
                  <a:spLocks noRot="1" noChangeAspect="1" noMove="1" noResize="1" noEditPoints="1" noAdjustHandles="1" noChangeArrowheads="1" noChangeShapeType="1" noTextEdit="1"/>
                </p:cNvSpPr>
                <p:nvPr/>
              </p:nvSpPr>
              <p:spPr>
                <a:xfrm>
                  <a:off x="1152700" y="2474810"/>
                  <a:ext cx="9835979" cy="3649717"/>
                </a:xfrm>
                <a:prstGeom prst="rect">
                  <a:avLst/>
                </a:prstGeom>
                <a:blipFill>
                  <a:blip r:embed="rId5"/>
                  <a:stretch>
                    <a:fillRect l="-1239" t="-1669"/>
                  </a:stretch>
                </a:blipFill>
              </p:spPr>
              <p:txBody>
                <a:bodyPr/>
                <a:lstStyle/>
                <a:p>
                  <a:r>
                    <a:rPr lang="vi-VN">
                      <a:noFill/>
                    </a:rPr>
                    <a:t> </a:t>
                  </a:r>
                </a:p>
              </p:txBody>
            </p:sp>
          </mc:Fallback>
        </mc:AlternateContent>
      </p:grpSp>
    </p:spTree>
    <p:extLst>
      <p:ext uri="{BB962C8B-B14F-4D97-AF65-F5344CB8AC3E}">
        <p14:creationId xmlns:p14="http://schemas.microsoft.com/office/powerpoint/2010/main" val="376325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Parallelogram 9">
            <a:extLst>
              <a:ext uri="{FF2B5EF4-FFF2-40B4-BE49-F238E27FC236}">
                <a16:creationId xmlns:a16="http://schemas.microsoft.com/office/drawing/2014/main" id="{ACD88364-B059-4C87-B363-F96257943557}"/>
              </a:ext>
            </a:extLst>
          </p:cNvPr>
          <p:cNvSpPr/>
          <p:nvPr/>
        </p:nvSpPr>
        <p:spPr>
          <a:xfrm>
            <a:off x="572930" y="89666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49732B8-DC63-4811-B9D2-5C1C4AACE168}"/>
              </a:ext>
            </a:extLst>
          </p:cNvPr>
          <p:cNvSpPr txBox="1"/>
          <p:nvPr/>
        </p:nvSpPr>
        <p:spPr>
          <a:xfrm>
            <a:off x="2693772" y="864971"/>
            <a:ext cx="9119287"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xác suất thực nghiệm của biến cố “Mặt xuất hiện của đông xu là mặt N” trong mỗi tr</a:t>
            </a:r>
            <a:r>
              <a:rPr lang="vi-VN" sz="2800">
                <a:latin typeface="Times New Roman" panose="02020603050405020304" pitchFamily="18" charset="0"/>
                <a:cs typeface="Times New Roman" panose="02020603050405020304" pitchFamily="18" charset="0"/>
              </a:rPr>
              <a:t>ường hợp sau:</a:t>
            </a:r>
          </a:p>
        </p:txBody>
      </p:sp>
      <p:sp>
        <p:nvSpPr>
          <p:cNvPr id="12" name="TextBox 11">
            <a:extLst>
              <a:ext uri="{FF2B5EF4-FFF2-40B4-BE49-F238E27FC236}">
                <a16:creationId xmlns:a16="http://schemas.microsoft.com/office/drawing/2014/main" id="{600B71C2-9130-42C8-813C-D84C355217A2}"/>
              </a:ext>
            </a:extLst>
          </p:cNvPr>
          <p:cNvSpPr txBox="1"/>
          <p:nvPr/>
        </p:nvSpPr>
        <p:spPr>
          <a:xfrm>
            <a:off x="2594918" y="1804083"/>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a)Tung đồng xu 30 lần liên tiếp, có 17 lần xuất hiện mặt N</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D2A05F-B3BA-4EA7-96E9-5A35D44674DB}"/>
              </a:ext>
            </a:extLst>
          </p:cNvPr>
          <p:cNvSpPr txBox="1"/>
          <p:nvPr/>
        </p:nvSpPr>
        <p:spPr>
          <a:xfrm>
            <a:off x="2594918" y="2347781"/>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b)Tung đồng xu 27 lần liên tiếp, có 14 lần xuất hiện mặt S</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6227806" y="2817337"/>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E60D478-0FAE-4FE3-AE69-18D106CB98FE}"/>
                  </a:ext>
                </a:extLst>
              </p:cNvPr>
              <p:cNvSpPr/>
              <p:nvPr/>
            </p:nvSpPr>
            <p:spPr>
              <a:xfrm>
                <a:off x="527222" y="3278827"/>
                <a:ext cx="11088130" cy="1211678"/>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a.Xác suất thực nghiệm của biến cố “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17</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6" name="Rectangle 5">
                <a:extLst>
                  <a:ext uri="{FF2B5EF4-FFF2-40B4-BE49-F238E27FC236}">
                    <a16:creationId xmlns:a16="http://schemas.microsoft.com/office/drawing/2014/main" id="{EE60D478-0FAE-4FE3-AE69-18D106CB98FE}"/>
                  </a:ext>
                </a:extLst>
              </p:cNvPr>
              <p:cNvSpPr>
                <a:spLocks noRot="1" noChangeAspect="1" noMove="1" noResize="1" noEditPoints="1" noAdjustHandles="1" noChangeArrowheads="1" noChangeShapeType="1" noTextEdit="1"/>
              </p:cNvSpPr>
              <p:nvPr/>
            </p:nvSpPr>
            <p:spPr>
              <a:xfrm>
                <a:off x="527222" y="3278827"/>
                <a:ext cx="11088130" cy="1211678"/>
              </a:xfrm>
              <a:prstGeom prst="rect">
                <a:avLst/>
              </a:prstGeom>
              <a:blipFill>
                <a:blip r:embed="rId3"/>
                <a:stretch>
                  <a:fillRect l="-1100" t="-5528" b="-5025"/>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8ED61FC1-C7CF-4F3F-996C-CA17B83CAEE6}"/>
              </a:ext>
            </a:extLst>
          </p:cNvPr>
          <p:cNvSpPr/>
          <p:nvPr/>
        </p:nvSpPr>
        <p:spPr>
          <a:xfrm>
            <a:off x="527221" y="4465075"/>
            <a:ext cx="11310552"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b) Khi tung đồng xu 27 lần liên tiếp, do mặt S xuất hiện 14 lần nên mặt N xuất hiện 13 lần.</a:t>
            </a:r>
            <a:endParaRPr lang="vi-VN" sz="2800">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5679979-6582-4E03-8935-F17795601091}"/>
                  </a:ext>
                </a:extLst>
              </p:cNvPr>
              <p:cNvSpPr/>
              <p:nvPr/>
            </p:nvSpPr>
            <p:spPr>
              <a:xfrm>
                <a:off x="255372" y="5330048"/>
                <a:ext cx="11763633" cy="1210139"/>
              </a:xfrm>
              <a:prstGeom prst="rect">
                <a:avLst/>
              </a:prstGeom>
            </p:spPr>
            <p:txBody>
              <a:bodyPr wrap="square">
                <a:spAutoFit/>
              </a:bodyPr>
              <a:lstStyle/>
              <a:p>
                <a:pPr marL="4745038" indent="-4745038"/>
                <a:r>
                  <a:rPr lang="en-US" sz="2800">
                    <a:solidFill>
                      <a:srgbClr val="0000CC"/>
                    </a:solidFill>
                    <a:latin typeface="Times New Roman" panose="02020603050405020304" pitchFamily="18" charset="0"/>
                    <a:ea typeface="Times New Roman" panose="02020603050405020304" pitchFamily="18" charset="0"/>
                  </a:rPr>
                  <a:t>Vì vậy, xác suất thực nghiệm của biến cố: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13</m:t>
                        </m:r>
                      </m:num>
                      <m:den>
                        <m:r>
                          <m:rPr>
                            <m:nor/>
                          </m:rPr>
                          <a:rPr lang="en-US" sz="2800" b="0" i="0" smtClean="0">
                            <a:solidFill>
                              <a:srgbClr val="0000CC"/>
                            </a:solidFill>
                            <a:latin typeface="Cambria Math" panose="02040503050406030204" pitchFamily="18" charset="0"/>
                          </a:rPr>
                          <m:t>27</m:t>
                        </m:r>
                      </m:den>
                    </m:f>
                  </m:oMath>
                </a14:m>
                <a:endParaRPr lang="vi-VN" sz="2800">
                  <a:solidFill>
                    <a:srgbClr val="0000CC"/>
                  </a:solidFill>
                </a:endParaRPr>
              </a:p>
            </p:txBody>
          </p:sp>
        </mc:Choice>
        <mc:Fallback xmlns="">
          <p:sp>
            <p:nvSpPr>
              <p:cNvPr id="11" name="Rectangle 10">
                <a:extLst>
                  <a:ext uri="{FF2B5EF4-FFF2-40B4-BE49-F238E27FC236}">
                    <a16:creationId xmlns:a16="http://schemas.microsoft.com/office/drawing/2014/main" id="{E5679979-6582-4E03-8935-F17795601091}"/>
                  </a:ext>
                </a:extLst>
              </p:cNvPr>
              <p:cNvSpPr>
                <a:spLocks noRot="1" noChangeAspect="1" noMove="1" noResize="1" noEditPoints="1" noAdjustHandles="1" noChangeArrowheads="1" noChangeShapeType="1" noTextEdit="1"/>
              </p:cNvSpPr>
              <p:nvPr/>
            </p:nvSpPr>
            <p:spPr>
              <a:xfrm>
                <a:off x="255372" y="5330048"/>
                <a:ext cx="11763633" cy="1210139"/>
              </a:xfrm>
              <a:prstGeom prst="rect">
                <a:avLst/>
              </a:prstGeom>
              <a:blipFill>
                <a:blip r:embed="rId4"/>
                <a:stretch>
                  <a:fillRect l="-1088" t="-5025" r="-674" b="-5025"/>
                </a:stretch>
              </a:blipFill>
            </p:spPr>
            <p:txBody>
              <a:bodyPr/>
              <a:lstStyle/>
              <a:p>
                <a:r>
                  <a:rPr lang="vi-VN">
                    <a:noFill/>
                  </a:rPr>
                  <a:t> </a:t>
                </a:r>
              </a:p>
            </p:txBody>
          </p:sp>
        </mc:Fallback>
      </mc:AlternateContent>
    </p:spTree>
    <p:extLst>
      <p:ext uri="{BB962C8B-B14F-4D97-AF65-F5344CB8AC3E}">
        <p14:creationId xmlns:p14="http://schemas.microsoft.com/office/powerpoint/2010/main" val="26270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5782963" y="2545488"/>
            <a:ext cx="1779373" cy="523220"/>
          </a:xfrm>
          <a:prstGeom prst="rect">
            <a:avLst/>
          </a:prstGeom>
          <a:noFill/>
        </p:spPr>
        <p:txBody>
          <a:bodyPr wrap="square" rtlCol="0">
            <a:spAutoFit/>
          </a:bodyPr>
          <a:lstStyle/>
          <a:p>
            <a:r>
              <a:rPr lang="vi-VN" sz="2800" b="1" i="1" u="sng"/>
              <a:t>Giải</a:t>
            </a:r>
          </a:p>
        </p:txBody>
      </p:sp>
      <p:pic>
        <p:nvPicPr>
          <p:cNvPr id="13" name="Picture 12">
            <a:extLst>
              <a:ext uri="{FF2B5EF4-FFF2-40B4-BE49-F238E27FC236}">
                <a16:creationId xmlns:a16="http://schemas.microsoft.com/office/drawing/2014/main" id="{766B4931-7CBE-4B3F-A8D2-06ADAF2C12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5589" y="541661"/>
            <a:ext cx="1545868" cy="1484847"/>
          </a:xfrm>
          <a:prstGeom prst="rect">
            <a:avLst/>
          </a:prstGeom>
        </p:spPr>
      </p:pic>
      <p:sp>
        <p:nvSpPr>
          <p:cNvPr id="15" name="Rectangle 14">
            <a:extLst>
              <a:ext uri="{FF2B5EF4-FFF2-40B4-BE49-F238E27FC236}">
                <a16:creationId xmlns:a16="http://schemas.microsoft.com/office/drawing/2014/main" id="{9EC4EB85-E444-4FB7-8351-BD71393D7DF1}"/>
              </a:ext>
            </a:extLst>
          </p:cNvPr>
          <p:cNvSpPr/>
          <p:nvPr/>
        </p:nvSpPr>
        <p:spPr>
          <a:xfrm>
            <a:off x="1738184" y="881615"/>
            <a:ext cx="10173730"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Nếu tung một đồng xu 40 lần liên tiếp, có 19 lần xuất hiện mặt N thì xác suất xuất thực nghiệm của biến cố “Mặt xuất hiện của đồng xu là mặt S” bằng bao nhiêu?</a:t>
            </a:r>
            <a:endParaRPr lang="vi-VN" sz="2800"/>
          </a:p>
        </p:txBody>
      </p:sp>
      <p:sp>
        <p:nvSpPr>
          <p:cNvPr id="5" name="Rectangle 4">
            <a:extLst>
              <a:ext uri="{FF2B5EF4-FFF2-40B4-BE49-F238E27FC236}">
                <a16:creationId xmlns:a16="http://schemas.microsoft.com/office/drawing/2014/main" id="{2B62B6DD-059F-4C69-A60B-3427B9633398}"/>
              </a:ext>
            </a:extLst>
          </p:cNvPr>
          <p:cNvSpPr/>
          <p:nvPr/>
        </p:nvSpPr>
        <p:spPr>
          <a:xfrm>
            <a:off x="968695" y="3194907"/>
            <a:ext cx="5618846" cy="523220"/>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Số lần xuất hiện mặt S là 40 - 19 = 21</a:t>
            </a:r>
            <a:endParaRPr lang="vi-VN" sz="2800"/>
          </a:p>
        </p:txBody>
      </p:sp>
      <p:sp>
        <p:nvSpPr>
          <p:cNvPr id="9" name="Rectangle 8">
            <a:extLst>
              <a:ext uri="{FF2B5EF4-FFF2-40B4-BE49-F238E27FC236}">
                <a16:creationId xmlns:a16="http://schemas.microsoft.com/office/drawing/2014/main" id="{99CE8366-D843-4AB9-A733-2F37C9C56840}"/>
              </a:ext>
            </a:extLst>
          </p:cNvPr>
          <p:cNvSpPr/>
          <p:nvPr/>
        </p:nvSpPr>
        <p:spPr>
          <a:xfrm>
            <a:off x="939114" y="3896667"/>
            <a:ext cx="10997513" cy="523220"/>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“Mặt xuất hiện của đồng xu là mặt S” là: </a:t>
            </a:r>
            <a:endParaRPr lang="vi-VN" sz="28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299348-801B-4408-8426-231510B5EAB1}"/>
                  </a:ext>
                </a:extLst>
              </p:cNvPr>
              <p:cNvSpPr txBox="1"/>
              <p:nvPr/>
            </p:nvSpPr>
            <p:spPr>
              <a:xfrm>
                <a:off x="5389649" y="4563061"/>
                <a:ext cx="1112108"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nor/>
                            </m:rPr>
                            <a:rPr lang="vi-VN" sz="2800" b="0" i="0" smtClean="0">
                              <a:latin typeface="Cambria Math" panose="02040503050406030204" pitchFamily="18" charset="0"/>
                            </a:rPr>
                            <m:t>21</m:t>
                          </m:r>
                        </m:num>
                        <m:den>
                          <m:r>
                            <m:rPr>
                              <m:nor/>
                            </m:rPr>
                            <a:rPr lang="vi-VN" sz="2800" b="0" i="0" smtClean="0">
                              <a:latin typeface="Cambria Math" panose="02040503050406030204" pitchFamily="18" charset="0"/>
                            </a:rPr>
                            <m:t>40</m:t>
                          </m:r>
                        </m:den>
                      </m:f>
                    </m:oMath>
                  </m:oMathPara>
                </a14:m>
                <a:endParaRPr lang="vi-VN" sz="2800"/>
              </a:p>
            </p:txBody>
          </p:sp>
        </mc:Choice>
        <mc:Fallback xmlns="">
          <p:sp>
            <p:nvSpPr>
              <p:cNvPr id="16" name="TextBox 15">
                <a:extLst>
                  <a:ext uri="{FF2B5EF4-FFF2-40B4-BE49-F238E27FC236}">
                    <a16:creationId xmlns:a16="http://schemas.microsoft.com/office/drawing/2014/main" id="{A5299348-801B-4408-8426-231510B5EAB1}"/>
                  </a:ext>
                </a:extLst>
              </p:cNvPr>
              <p:cNvSpPr txBox="1">
                <a:spLocks noRot="1" noChangeAspect="1" noMove="1" noResize="1" noEditPoints="1" noAdjustHandles="1" noChangeArrowheads="1" noChangeShapeType="1" noTextEdit="1"/>
              </p:cNvSpPr>
              <p:nvPr/>
            </p:nvSpPr>
            <p:spPr>
              <a:xfrm>
                <a:off x="5389649" y="4563061"/>
                <a:ext cx="1112108" cy="809452"/>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10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5" grpId="0"/>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D50BA05-C38B-48E6-8C09-5C43B7E88A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2465" y="1174086"/>
            <a:ext cx="1419237" cy="840337"/>
          </a:xfrm>
          <a:prstGeom prst="rect">
            <a:avLst/>
          </a:prstGeom>
        </p:spPr>
      </p:pic>
      <p:sp>
        <p:nvSpPr>
          <p:cNvPr id="6" name="TextBox 5">
            <a:extLst>
              <a:ext uri="{FF2B5EF4-FFF2-40B4-BE49-F238E27FC236}">
                <a16:creationId xmlns:a16="http://schemas.microsoft.com/office/drawing/2014/main" id="{315DCC1D-761A-4ECF-9C56-71457EAFC1BD}"/>
              </a:ext>
            </a:extLst>
          </p:cNvPr>
          <p:cNvSpPr txBox="1"/>
          <p:nvPr/>
        </p:nvSpPr>
        <p:spPr>
          <a:xfrm>
            <a:off x="2008908" y="1316182"/>
            <a:ext cx="9864437"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Bá t</a:t>
            </a:r>
            <a:r>
              <a:rPr lang="vi-VN" sz="2800">
                <a:latin typeface="Times New Roman" panose="02020603050405020304" pitchFamily="18" charset="0"/>
                <a:cs typeface="Times New Roman" panose="02020603050405020304" pitchFamily="18" charset="0"/>
              </a:rPr>
              <a:t>ước George-Louis Leclerc de Buffon (1707-1788, người Pháp) là một nhà khoa học tự nhiên lớn, nghiên cứu về Thực vật, Động vật, Trái đất, Lịch sử tự nhiên ... Ông đã thí nghiệm việc tung đồng xu nhiều lần và thu được kết quả sau:</a:t>
            </a:r>
          </a:p>
        </p:txBody>
      </p:sp>
      <p:graphicFrame>
        <p:nvGraphicFramePr>
          <p:cNvPr id="7" name="Table 7">
            <a:extLst>
              <a:ext uri="{FF2B5EF4-FFF2-40B4-BE49-F238E27FC236}">
                <a16:creationId xmlns:a16="http://schemas.microsoft.com/office/drawing/2014/main" id="{D5103AB2-7015-462A-9D53-41911B0269D2}"/>
              </a:ext>
            </a:extLst>
          </p:cNvPr>
          <p:cNvGraphicFramePr>
            <a:graphicFrameLocks noGrp="1"/>
          </p:cNvGraphicFramePr>
          <p:nvPr>
            <p:extLst>
              <p:ext uri="{D42A27DB-BD31-4B8C-83A1-F6EECF244321}">
                <p14:modId xmlns:p14="http://schemas.microsoft.com/office/powerpoint/2010/main" val="3572640677"/>
              </p:ext>
            </p:extLst>
          </p:nvPr>
        </p:nvGraphicFramePr>
        <p:xfrm>
          <a:off x="734291" y="3241194"/>
          <a:ext cx="9227127" cy="2194560"/>
        </p:xfrm>
        <a:graphic>
          <a:graphicData uri="http://schemas.openxmlformats.org/drawingml/2006/table">
            <a:tbl>
              <a:tblPr firstRow="1" bandRow="1">
                <a:tableStyleId>{5C22544A-7EE6-4342-B048-85BDC9FD1C3A}</a:tableStyleId>
              </a:tblPr>
              <a:tblGrid>
                <a:gridCol w="2002706">
                  <a:extLst>
                    <a:ext uri="{9D8B030D-6E8A-4147-A177-3AD203B41FA5}">
                      <a16:colId xmlns:a16="http://schemas.microsoft.com/office/drawing/2014/main" val="4180052"/>
                    </a:ext>
                  </a:extLst>
                </a:gridCol>
                <a:gridCol w="2013190">
                  <a:extLst>
                    <a:ext uri="{9D8B030D-6E8A-4147-A177-3AD203B41FA5}">
                      <a16:colId xmlns:a16="http://schemas.microsoft.com/office/drawing/2014/main" val="175343965"/>
                    </a:ext>
                  </a:extLst>
                </a:gridCol>
                <a:gridCol w="5211231">
                  <a:extLst>
                    <a:ext uri="{9D8B030D-6E8A-4147-A177-3AD203B41FA5}">
                      <a16:colId xmlns:a16="http://schemas.microsoft.com/office/drawing/2014/main" val="3785419722"/>
                    </a:ext>
                  </a:extLst>
                </a:gridCol>
              </a:tblGrid>
              <a:tr h="370840">
                <a:tc>
                  <a:txBody>
                    <a:bodyPr/>
                    <a:lstStyle/>
                    <a:p>
                      <a:pPr algn="ctr"/>
                      <a:r>
                        <a:rPr lang="vi-VN" sz="2400">
                          <a:latin typeface="Times New Roman" panose="02020603050405020304" pitchFamily="18" charset="0"/>
                          <a:cs typeface="Times New Roman" panose="02020603050405020304" pitchFamily="18" charset="0"/>
                        </a:rPr>
                        <a:t>Số lần tung</a:t>
                      </a:r>
                    </a:p>
                  </a:txBody>
                  <a:tcPr/>
                </a:tc>
                <a:tc>
                  <a:txBody>
                    <a:bodyPr/>
                    <a:lstStyle/>
                    <a:p>
                      <a:pPr algn="ctr"/>
                      <a:r>
                        <a:rPr lang="vi-VN" sz="2400">
                          <a:latin typeface="Times New Roman" panose="02020603050405020304" pitchFamily="18" charset="0"/>
                          <a:cs typeface="Times New Roman" panose="02020603050405020304" pitchFamily="18" charset="0"/>
                        </a:rPr>
                        <a:t>Số lần mặt N xuất hiện</a:t>
                      </a:r>
                    </a:p>
                  </a:txBody>
                  <a:tcPr/>
                </a:tc>
                <a:tc>
                  <a:txBody>
                    <a:bodyPr/>
                    <a:lstStyle/>
                    <a:p>
                      <a:pPr algn="ctr"/>
                      <a:r>
                        <a:rPr lang="vi-VN" sz="2400">
                          <a:latin typeface="Times New Roman" panose="02020603050405020304" pitchFamily="18" charset="0"/>
                          <a:cs typeface="Times New Roman" panose="02020603050405020304" pitchFamily="18" charset="0"/>
                        </a:rPr>
                        <a:t>Xác suất thực nghiệm của biến cố </a:t>
                      </a:r>
                    </a:p>
                    <a:p>
                      <a:pPr algn="ctr"/>
                      <a:r>
                        <a:rPr lang="vi-VN" sz="2400">
                          <a:latin typeface="Times New Roman" panose="02020603050405020304" pitchFamily="18" charset="0"/>
                          <a:cs typeface="Times New Roman" panose="02020603050405020304" pitchFamily="18" charset="0"/>
                        </a:rPr>
                        <a:t>“Mặt xuất hiện của đồng xu là mặt N”</a:t>
                      </a:r>
                    </a:p>
                  </a:txBody>
                  <a:tcPr/>
                </a:tc>
                <a:extLst>
                  <a:ext uri="{0D108BD9-81ED-4DB2-BD59-A6C34878D82A}">
                    <a16:rowId xmlns:a16="http://schemas.microsoft.com/office/drawing/2014/main" val="1214443852"/>
                  </a:ext>
                </a:extLst>
              </a:tr>
              <a:tr h="370840">
                <a:tc>
                  <a:txBody>
                    <a:bodyPr/>
                    <a:lstStyle/>
                    <a:p>
                      <a:pPr algn="ctr"/>
                      <a:r>
                        <a:rPr lang="vi-VN" sz="2400">
                          <a:latin typeface="Times New Roman" panose="02020603050405020304" pitchFamily="18" charset="0"/>
                          <a:cs typeface="Times New Roman" panose="02020603050405020304" pitchFamily="18" charset="0"/>
                        </a:rPr>
                        <a:t>4 040</a:t>
                      </a:r>
                    </a:p>
                  </a:txBody>
                  <a:tcPr/>
                </a:tc>
                <a:tc>
                  <a:txBody>
                    <a:bodyPr/>
                    <a:lstStyle/>
                    <a:p>
                      <a:pPr algn="ctr"/>
                      <a:r>
                        <a:rPr lang="vi-VN" sz="2400">
                          <a:latin typeface="Times New Roman" panose="02020603050405020304" pitchFamily="18" charset="0"/>
                          <a:cs typeface="Times New Roman" panose="02020603050405020304" pitchFamily="18" charset="0"/>
                        </a:rPr>
                        <a:t>2 048</a:t>
                      </a:r>
                    </a:p>
                  </a:txBody>
                  <a:tcPr/>
                </a:tc>
                <a:tc>
                  <a:txBody>
                    <a:bodyPr/>
                    <a:lstStyle/>
                    <a:p>
                      <a:pPr algn="ctr"/>
                      <a:r>
                        <a:rPr lang="vi-VN" sz="2400">
                          <a:latin typeface="Times New Roman" panose="02020603050405020304" pitchFamily="18" charset="0"/>
                          <a:cs typeface="Times New Roman" panose="02020603050405020304" pitchFamily="18" charset="0"/>
                        </a:rPr>
                        <a:t>0,5069</a:t>
                      </a:r>
                    </a:p>
                  </a:txBody>
                  <a:tcPr/>
                </a:tc>
                <a:extLst>
                  <a:ext uri="{0D108BD9-81ED-4DB2-BD59-A6C34878D82A}">
                    <a16:rowId xmlns:a16="http://schemas.microsoft.com/office/drawing/2014/main" val="4032276567"/>
                  </a:ext>
                </a:extLst>
              </a:tr>
              <a:tr h="370840">
                <a:tc>
                  <a:txBody>
                    <a:bodyPr/>
                    <a:lstStyle/>
                    <a:p>
                      <a:pPr algn="ctr"/>
                      <a:r>
                        <a:rPr lang="vi-VN" sz="2400">
                          <a:latin typeface="Times New Roman" panose="02020603050405020304" pitchFamily="18" charset="0"/>
                          <a:cs typeface="Times New Roman" panose="02020603050405020304" pitchFamily="18" charset="0"/>
                        </a:rPr>
                        <a:t>12 000</a:t>
                      </a:r>
                    </a:p>
                  </a:txBody>
                  <a:tcPr/>
                </a:tc>
                <a:tc>
                  <a:txBody>
                    <a:bodyPr/>
                    <a:lstStyle/>
                    <a:p>
                      <a:pPr algn="ctr"/>
                      <a:r>
                        <a:rPr lang="vi-VN" sz="2400">
                          <a:latin typeface="Times New Roman" panose="02020603050405020304" pitchFamily="18" charset="0"/>
                          <a:cs typeface="Times New Roman" panose="02020603050405020304" pitchFamily="18" charset="0"/>
                        </a:rPr>
                        <a:t>6 019</a:t>
                      </a:r>
                    </a:p>
                  </a:txBody>
                  <a:tcPr/>
                </a:tc>
                <a:tc>
                  <a:txBody>
                    <a:bodyPr/>
                    <a:lstStyle/>
                    <a:p>
                      <a:pPr algn="ctr"/>
                      <a:r>
                        <a:rPr lang="vi-VN" sz="2400">
                          <a:latin typeface="Times New Roman" panose="02020603050405020304" pitchFamily="18" charset="0"/>
                          <a:cs typeface="Times New Roman" panose="02020603050405020304" pitchFamily="18" charset="0"/>
                        </a:rPr>
                        <a:t>0,5016</a:t>
                      </a:r>
                    </a:p>
                  </a:txBody>
                  <a:tcPr/>
                </a:tc>
                <a:extLst>
                  <a:ext uri="{0D108BD9-81ED-4DB2-BD59-A6C34878D82A}">
                    <a16:rowId xmlns:a16="http://schemas.microsoft.com/office/drawing/2014/main" val="2289016213"/>
                  </a:ext>
                </a:extLst>
              </a:tr>
              <a:tr h="370840">
                <a:tc>
                  <a:txBody>
                    <a:bodyPr/>
                    <a:lstStyle/>
                    <a:p>
                      <a:pPr algn="ctr"/>
                      <a:r>
                        <a:rPr lang="vi-VN" sz="2400">
                          <a:latin typeface="Times New Roman" panose="02020603050405020304" pitchFamily="18" charset="0"/>
                          <a:cs typeface="Times New Roman" panose="02020603050405020304" pitchFamily="18" charset="0"/>
                        </a:rPr>
                        <a:t>24 000</a:t>
                      </a:r>
                    </a:p>
                  </a:txBody>
                  <a:tcPr/>
                </a:tc>
                <a:tc>
                  <a:txBody>
                    <a:bodyPr/>
                    <a:lstStyle/>
                    <a:p>
                      <a:pPr algn="ctr"/>
                      <a:r>
                        <a:rPr lang="vi-VN" sz="2400">
                          <a:latin typeface="Times New Roman" panose="02020603050405020304" pitchFamily="18" charset="0"/>
                          <a:cs typeface="Times New Roman" panose="02020603050405020304" pitchFamily="18" charset="0"/>
                        </a:rPr>
                        <a:t>12 012</a:t>
                      </a:r>
                    </a:p>
                  </a:txBody>
                  <a:tcPr/>
                </a:tc>
                <a:tc>
                  <a:txBody>
                    <a:bodyPr/>
                    <a:lstStyle/>
                    <a:p>
                      <a:pPr algn="ctr"/>
                      <a:r>
                        <a:rPr lang="vi-VN" sz="2400">
                          <a:latin typeface="Times New Roman" panose="02020603050405020304" pitchFamily="18" charset="0"/>
                          <a:cs typeface="Times New Roman" panose="02020603050405020304" pitchFamily="18" charset="0"/>
                        </a:rPr>
                        <a:t>0,5005</a:t>
                      </a:r>
                    </a:p>
                  </a:txBody>
                  <a:tcPr/>
                </a:tc>
                <a:extLst>
                  <a:ext uri="{0D108BD9-81ED-4DB2-BD59-A6C34878D82A}">
                    <a16:rowId xmlns:a16="http://schemas.microsoft.com/office/drawing/2014/main" val="227220591"/>
                  </a:ext>
                </a:extLst>
              </a:tr>
            </a:tbl>
          </a:graphicData>
        </a:graphic>
      </p:graphicFrame>
    </p:spTree>
    <p:extLst>
      <p:ext uri="{BB962C8B-B14F-4D97-AF65-F5344CB8AC3E}">
        <p14:creationId xmlns:p14="http://schemas.microsoft.com/office/powerpoint/2010/main" val="191468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2928</Words>
  <Application>Microsoft Office PowerPoint</Application>
  <PresentationFormat>Widescreen</PresentationFormat>
  <Paragraphs>189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CHU THU</cp:lastModifiedBy>
  <cp:revision>46</cp:revision>
  <dcterms:created xsi:type="dcterms:W3CDTF">2023-07-11T07:41:50Z</dcterms:created>
  <dcterms:modified xsi:type="dcterms:W3CDTF">2024-07-31T01:17:41Z</dcterms:modified>
</cp:coreProperties>
</file>