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35"/>
  </p:notesMasterIdLst>
  <p:sldIdLst>
    <p:sldId id="256" r:id="rId5"/>
    <p:sldId id="257" r:id="rId6"/>
    <p:sldId id="295" r:id="rId7"/>
    <p:sldId id="296" r:id="rId8"/>
    <p:sldId id="297" r:id="rId9"/>
    <p:sldId id="267" r:id="rId10"/>
    <p:sldId id="268" r:id="rId11"/>
    <p:sldId id="298" r:id="rId12"/>
    <p:sldId id="265" r:id="rId13"/>
    <p:sldId id="299" r:id="rId14"/>
    <p:sldId id="294" r:id="rId15"/>
    <p:sldId id="300" r:id="rId16"/>
    <p:sldId id="301" r:id="rId17"/>
    <p:sldId id="307" r:id="rId18"/>
    <p:sldId id="308" r:id="rId19"/>
    <p:sldId id="310" r:id="rId20"/>
    <p:sldId id="258" r:id="rId21"/>
    <p:sldId id="315" r:id="rId22"/>
    <p:sldId id="321" r:id="rId23"/>
    <p:sldId id="322" r:id="rId24"/>
    <p:sldId id="316" r:id="rId25"/>
    <p:sldId id="323" r:id="rId26"/>
    <p:sldId id="271" r:id="rId27"/>
    <p:sldId id="317" r:id="rId28"/>
    <p:sldId id="318" r:id="rId29"/>
    <p:sldId id="319" r:id="rId30"/>
    <p:sldId id="320" r:id="rId31"/>
    <p:sldId id="311" r:id="rId32"/>
    <p:sldId id="312" r:id="rId33"/>
    <p:sldId id="2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C55A11"/>
    <a:srgbClr val="15142A"/>
    <a:srgbClr val="FAED3B"/>
    <a:srgbClr val="70AD47"/>
    <a:srgbClr val="A7FDFF"/>
    <a:srgbClr val="3CDFE6"/>
    <a:srgbClr val="0C0D0E"/>
    <a:srgbClr val="1F4E79"/>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67" autoAdjust="0"/>
    <p:restoredTop sz="94249" autoAdjust="0"/>
  </p:normalViewPr>
  <p:slideViewPr>
    <p:cSldViewPr snapToGrid="0">
      <p:cViewPr varScale="1">
        <p:scale>
          <a:sx n="86" d="100"/>
          <a:sy n="86" d="100"/>
        </p:scale>
        <p:origin x="78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7/31/2024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4056233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56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445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752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093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937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671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355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312974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290039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535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924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090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904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03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141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7/31/2024</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7/31/2024</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7/31/2024</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7/31/2024</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7/31/2024</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7/31/2024</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7/31/2024</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7/31/2024</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7/31/2024</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7/31/2024</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18" Type="http://schemas.openxmlformats.org/officeDocument/2006/relationships/image" Target="../media/image17.png"/><Relationship Id="rId3" Type="http://schemas.openxmlformats.org/officeDocument/2006/relationships/audio" Target="../media/audio1.wav"/><Relationship Id="rId21" Type="http://schemas.microsoft.com/office/2007/relationships/hdphoto" Target="../media/hdphoto4.wdp"/><Relationship Id="rId7" Type="http://schemas.openxmlformats.org/officeDocument/2006/relationships/image" Target="../media/image11.svg"/><Relationship Id="rId12" Type="http://schemas.openxmlformats.org/officeDocument/2006/relationships/slide" Target="slide28.xml"/><Relationship Id="rId17" Type="http://schemas.openxmlformats.org/officeDocument/2006/relationships/slide" Target="slide27.xml"/><Relationship Id="rId2" Type="http://schemas.openxmlformats.org/officeDocument/2006/relationships/notesSlide" Target="../notesSlides/notesSlide11.xml"/><Relationship Id="rId16" Type="http://schemas.openxmlformats.org/officeDocument/2006/relationships/slide" Target="slide26.xml"/><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10.svg"/><Relationship Id="rId15" Type="http://schemas.openxmlformats.org/officeDocument/2006/relationships/slide" Target="slide25.xml"/><Relationship Id="rId10" Type="http://schemas.openxmlformats.org/officeDocument/2006/relationships/image" Target="../media/image13.png"/><Relationship Id="rId19" Type="http://schemas.microsoft.com/office/2007/relationships/hdphoto" Target="../media/hdphoto3.wdp"/><Relationship Id="rId4" Type="http://schemas.openxmlformats.org/officeDocument/2006/relationships/image" Target="../media/image9.png"/><Relationship Id="rId9" Type="http://schemas.microsoft.com/office/2007/relationships/hdphoto" Target="../media/hdphoto2.wdp"/><Relationship Id="rId14" Type="http://schemas.openxmlformats.org/officeDocument/2006/relationships/image" Target="../media/image16.png"/><Relationship Id="rId22" Type="http://schemas.openxmlformats.org/officeDocument/2006/relationships/slide" Target="slide29.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wmf"/><Relationship Id="rId3" Type="http://schemas.openxmlformats.org/officeDocument/2006/relationships/audio" Target="../media/audio1.wav"/><Relationship Id="rId7" Type="http://schemas.microsoft.com/office/2007/relationships/hdphoto" Target="../media/hdphoto3.wdp"/><Relationship Id="rId12" Type="http://schemas.openxmlformats.org/officeDocument/2006/relationships/image" Target="../media/image21.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0.wmf"/><Relationship Id="rId5" Type="http://schemas.openxmlformats.org/officeDocument/2006/relationships/slide" Target="slide24.xml"/><Relationship Id="rId15" Type="http://schemas.openxmlformats.org/officeDocument/2006/relationships/image" Target="../media/image24.wmf"/><Relationship Id="rId10" Type="http://schemas.openxmlformats.org/officeDocument/2006/relationships/image" Target="../media/image19.wmf"/><Relationship Id="rId4" Type="http://schemas.openxmlformats.org/officeDocument/2006/relationships/audio" Target="../media/audio2.wav"/><Relationship Id="rId9" Type="http://schemas.microsoft.com/office/2007/relationships/hdphoto" Target="../media/hdphoto4.wdp"/><Relationship Id="rId14" Type="http://schemas.openxmlformats.org/officeDocument/2006/relationships/image" Target="../media/image23.wmf"/></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24.xml"/><Relationship Id="rId4" Type="http://schemas.openxmlformats.org/officeDocument/2006/relationships/audio" Target="../media/audio2.wav"/><Relationship Id="rId9" Type="http://schemas.microsoft.com/office/2007/relationships/hdphoto" Target="../media/hdphoto4.wdp"/></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24.xml"/><Relationship Id="rId4" Type="http://schemas.openxmlformats.org/officeDocument/2006/relationships/audio" Target="../media/audio2.wav"/><Relationship Id="rId9" Type="http://schemas.microsoft.com/office/2007/relationships/hdphoto" Target="../media/hdphoto4.wdp"/></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24.xml"/><Relationship Id="rId4" Type="http://schemas.openxmlformats.org/officeDocument/2006/relationships/audio" Target="../media/audio2.wav"/><Relationship Id="rId9" Type="http://schemas.microsoft.com/office/2007/relationships/hdphoto" Target="../media/hdphoto4.wdp"/></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24.xml"/><Relationship Id="rId4" Type="http://schemas.openxmlformats.org/officeDocument/2006/relationships/audio" Target="../media/audio2.wav"/><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231651"/>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29617" y="5666183"/>
            <a:ext cx="9144000" cy="761350"/>
          </a:xfrm>
        </p:spPr>
        <p:txBody>
          <a:bodyPr>
            <a:normAutofit/>
          </a:bodyPr>
          <a:lstStyle/>
          <a:p>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Năm</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học 2023 - 2024</a:t>
            </a:r>
          </a:p>
        </p:txBody>
      </p:sp>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TRƯỜNG THCS LONG BIÊN</a:t>
            </a:r>
          </a:p>
        </p:txBody>
      </p:sp>
      <p:sp>
        <p:nvSpPr>
          <p:cNvPr id="6" name="Rectangle 5"/>
          <p:cNvSpPr/>
          <p:nvPr/>
        </p:nvSpPr>
        <p:spPr>
          <a:xfrm>
            <a:off x="0" y="2800837"/>
            <a:ext cx="12192000" cy="1354217"/>
          </a:xfrm>
          <a:prstGeom prst="rect">
            <a:avLst/>
          </a:prstGeom>
        </p:spPr>
        <p:txBody>
          <a:bodyPr wrap="square">
            <a:spAutoFit/>
          </a:bodyPr>
          <a:lstStyle/>
          <a:p>
            <a:pPr algn="ctr">
              <a:spcAft>
                <a:spcPts val="0"/>
              </a:spcAft>
              <a:tabLst>
                <a:tab pos="4267200" algn="l"/>
              </a:tabLst>
            </a:pPr>
            <a:r>
              <a:rPr lang="en-US" sz="36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Chương</a:t>
            </a: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VI: MỘT SÔ YẾU TỐ THỐNG KÊ VÀ XÁC SUẤT</a:t>
            </a:r>
            <a:endParaRPr lang="en-US" sz="3600" dirty="0">
              <a:solidFill>
                <a:schemeClr val="bg1"/>
              </a:solidFill>
              <a:latin typeface=".VnTime" panose="020B7200000000000000" pitchFamily="34" charset="0"/>
              <a:ea typeface="Times New Roman" panose="02020603050405020304" pitchFamily="18" charset="0"/>
              <a:cs typeface="Times New Roman" panose="02020603050405020304" pitchFamily="18" charset="0"/>
            </a:endParaRPr>
          </a:p>
          <a:p>
            <a:pPr algn="ctr">
              <a:spcBef>
                <a:spcPts val="1200"/>
              </a:spcBef>
              <a:spcAft>
                <a:spcPts val="0"/>
              </a:spcAft>
            </a:pP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 THU THẬP VÀ PHÂN LOẠI DỮ LIỆU</a:t>
            </a:r>
          </a:p>
        </p:txBody>
      </p:sp>
    </p:spTree>
    <p:extLst>
      <p:ext uri="{BB962C8B-B14F-4D97-AF65-F5344CB8AC3E}">
        <p14:creationId xmlns:p14="http://schemas.microsoft.com/office/powerpoint/2010/main" val="2906397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4" name="TextBox 33">
            <a:extLst>
              <a:ext uri="{FF2B5EF4-FFF2-40B4-BE49-F238E27FC236}">
                <a16:creationId xmlns:a16="http://schemas.microsoft.com/office/drawing/2014/main" id="{E5BD41E7-17BE-8DD7-999D-20DCE3F76409}"/>
              </a:ext>
            </a:extLst>
          </p:cNvPr>
          <p:cNvSpPr txBox="1"/>
          <p:nvPr/>
        </p:nvSpPr>
        <p:spPr>
          <a:xfrm>
            <a:off x="612589" y="191832"/>
            <a:ext cx="10495678" cy="2246769"/>
          </a:xfrm>
          <a:prstGeom prst="rect">
            <a:avLst/>
          </a:prstGeom>
          <a:noFill/>
        </p:spPr>
        <p:txBody>
          <a:bodyPr wrap="square">
            <a:spAutoFit/>
          </a:bodyPr>
          <a:lstStyle/>
          <a:p>
            <a:pPr algn="just"/>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HĐ3: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Bạn Châu vẽ biểu đồ hình quạt tròn như ở Hình 1 để biểu diễn tỉ lệ các loại sách trong thư viện: Khoa học (KH); Kĩ thuật và Công nghệ (KT – CN); Văn học và Nghệ thuật (VH – NT); Sách khác. Hỏi những số liệu mà bạn Châu nêu ra trong biểu đồ hình quạt tròn ở Hình 1 đã chính xác chưa? Vì sao?</a:t>
            </a:r>
            <a:endParaRPr lang="en-US" sz="2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D719D65-FD52-9E35-ABA0-09FB5F9511F1}"/>
              </a:ext>
            </a:extLst>
          </p:cNvPr>
          <p:cNvPicPr>
            <a:picLocks noChangeAspect="1"/>
          </p:cNvPicPr>
          <p:nvPr/>
        </p:nvPicPr>
        <p:blipFill>
          <a:blip r:embed="rId2"/>
          <a:stretch>
            <a:fillRect/>
          </a:stretch>
        </p:blipFill>
        <p:spPr>
          <a:xfrm>
            <a:off x="5561303" y="2213883"/>
            <a:ext cx="3981077" cy="4411033"/>
          </a:xfrm>
          <a:prstGeom prst="rect">
            <a:avLst/>
          </a:prstGeom>
        </p:spPr>
      </p:pic>
    </p:spTree>
    <p:extLst>
      <p:ext uri="{BB962C8B-B14F-4D97-AF65-F5344CB8AC3E}">
        <p14:creationId xmlns:p14="http://schemas.microsoft.com/office/powerpoint/2010/main" val="3117160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42" name="Rectangle 103"/>
          <p:cNvSpPr>
            <a:spLocks noChangeArrowheads="1"/>
          </p:cNvSpPr>
          <p:nvPr/>
        </p:nvSpPr>
        <p:spPr bwMode="auto">
          <a:xfrm>
            <a:off x="4760913" y="34147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26"/>
          <p:cNvSpPr>
            <a:spLocks noChangeArrowheads="1"/>
          </p:cNvSpPr>
          <p:nvPr/>
        </p:nvSpPr>
        <p:spPr bwMode="auto">
          <a:xfrm>
            <a:off x="0" y="50509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7"/>
          <p:cNvSpPr>
            <a:spLocks noChangeArrowheads="1"/>
          </p:cNvSpPr>
          <p:nvPr/>
        </p:nvSpPr>
        <p:spPr bwMode="auto">
          <a:xfrm>
            <a:off x="0" y="52510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TextBox 38">
            <a:extLst>
              <a:ext uri="{FF2B5EF4-FFF2-40B4-BE49-F238E27FC236}">
                <a16:creationId xmlns:a16="http://schemas.microsoft.com/office/drawing/2014/main" id="{229022AF-3045-00DE-CFDD-9BBB0BAC26B7}"/>
              </a:ext>
            </a:extLst>
          </p:cNvPr>
          <p:cNvSpPr txBox="1"/>
          <p:nvPr/>
        </p:nvSpPr>
        <p:spPr>
          <a:xfrm>
            <a:off x="782243" y="1258696"/>
            <a:ext cx="10224423" cy="1953868"/>
          </a:xfrm>
          <a:prstGeom prst="rect">
            <a:avLst/>
          </a:prstGeom>
          <a:noFill/>
        </p:spPr>
        <p:txBody>
          <a:bodyPr wrap="square">
            <a:spAutoFit/>
          </a:bodyPr>
          <a:lstStyle/>
          <a:p>
            <a:pPr algn="just">
              <a:lnSpc>
                <a:spcPct val="150000"/>
              </a:lnSpc>
            </a:pP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Những số liệu bạn Châu nêu ra trong biểu đồ hình quạt tròn ở Hình 1 là chưa chính xác. Vì tổng tất cả tỉ lệ của các số liệu thành phần là 95% không phải 100%.</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2" name="Hộp Văn bản 21">
            <a:extLst>
              <a:ext uri="{FF2B5EF4-FFF2-40B4-BE49-F238E27FC236}">
                <a16:creationId xmlns:a16="http://schemas.microsoft.com/office/drawing/2014/main" id="{2D635492-0FB9-E66D-F129-F156360B3C4D}"/>
              </a:ext>
            </a:extLst>
          </p:cNvPr>
          <p:cNvSpPr txBox="1"/>
          <p:nvPr/>
        </p:nvSpPr>
        <p:spPr>
          <a:xfrm>
            <a:off x="5077441" y="735476"/>
            <a:ext cx="1634026" cy="523220"/>
          </a:xfrm>
          <a:prstGeom prst="rect">
            <a:avLst/>
          </a:prstGeom>
          <a:noFill/>
        </p:spPr>
        <p:txBody>
          <a:bodyPr wrap="square">
            <a:spAutoFit/>
          </a:bodyPr>
          <a:lstStyle/>
          <a:p>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952643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4" name="TextBox 33">
            <a:extLst>
              <a:ext uri="{FF2B5EF4-FFF2-40B4-BE49-F238E27FC236}">
                <a16:creationId xmlns:a16="http://schemas.microsoft.com/office/drawing/2014/main" id="{E5BD41E7-17BE-8DD7-999D-20DCE3F76409}"/>
              </a:ext>
            </a:extLst>
          </p:cNvPr>
          <p:cNvSpPr txBox="1"/>
          <p:nvPr/>
        </p:nvSpPr>
        <p:spPr>
          <a:xfrm>
            <a:off x="612589" y="191832"/>
            <a:ext cx="10495678" cy="1815882"/>
          </a:xfrm>
          <a:prstGeom prst="rect">
            <a:avLst/>
          </a:prstGeom>
          <a:noFill/>
        </p:spPr>
        <p:txBody>
          <a:bodyPr wrap="square">
            <a:spAutoFit/>
          </a:bodyPr>
          <a:lstStyle/>
          <a:p>
            <a:pPr algn="just"/>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HĐ3: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Một trường trung học cơ sở cho học sinh khối lớp 8 đăng kí tham gia hoạt động ngoại khóa. Bảng 3 thống kê số lượng học sinh đăng kí tham gia hoạt động ngoại khóa của từng lớp. Số liệu nào trong Bảng 3 là không hợp lí? Vì sao?</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44B31B54-FB13-CCDD-425D-5EABADA6EDE2}"/>
              </a:ext>
            </a:extLst>
          </p:cNvPr>
          <p:cNvGraphicFramePr>
            <a:graphicFrameLocks noGrp="1"/>
          </p:cNvGraphicFramePr>
          <p:nvPr>
            <p:extLst>
              <p:ext uri="{D42A27DB-BD31-4B8C-83A1-F6EECF244321}">
                <p14:modId xmlns:p14="http://schemas.microsoft.com/office/powerpoint/2010/main" val="3829963761"/>
              </p:ext>
            </p:extLst>
          </p:nvPr>
        </p:nvGraphicFramePr>
        <p:xfrm>
          <a:off x="1201271" y="2229524"/>
          <a:ext cx="9457764" cy="2747518"/>
        </p:xfrm>
        <a:graphic>
          <a:graphicData uri="http://schemas.openxmlformats.org/drawingml/2006/table">
            <a:tbl>
              <a:tblPr firstRow="1" firstCol="1" bandRow="1">
                <a:tableStyleId>{5A111915-BE36-4E01-A7E5-04B1672EAD32}</a:tableStyleId>
              </a:tblPr>
              <a:tblGrid>
                <a:gridCol w="1371091">
                  <a:extLst>
                    <a:ext uri="{9D8B030D-6E8A-4147-A177-3AD203B41FA5}">
                      <a16:colId xmlns:a16="http://schemas.microsoft.com/office/drawing/2014/main" val="2312725823"/>
                    </a:ext>
                  </a:extLst>
                </a:gridCol>
                <a:gridCol w="1564332">
                  <a:extLst>
                    <a:ext uri="{9D8B030D-6E8A-4147-A177-3AD203B41FA5}">
                      <a16:colId xmlns:a16="http://schemas.microsoft.com/office/drawing/2014/main" val="3206428258"/>
                    </a:ext>
                  </a:extLst>
                </a:gridCol>
                <a:gridCol w="6522341">
                  <a:extLst>
                    <a:ext uri="{9D8B030D-6E8A-4147-A177-3AD203B41FA5}">
                      <a16:colId xmlns:a16="http://schemas.microsoft.com/office/drawing/2014/main" val="2349045729"/>
                    </a:ext>
                  </a:extLst>
                </a:gridCol>
              </a:tblGrid>
              <a:tr h="763286">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Lớp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Sĩ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Số học sinh đăng kí tham gia hoạt động ngoại khóa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1790545"/>
                  </a:ext>
                </a:extLst>
              </a:tr>
              <a:tr h="369148">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8A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40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35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2514256"/>
                  </a:ext>
                </a:extLst>
              </a:tr>
              <a:tr h="369148">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8B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38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dirty="0">
                          <a:effectLst/>
                          <a:latin typeface="Times New Roman" panose="02020603050405020304" pitchFamily="18" charset="0"/>
                          <a:cs typeface="Times New Roman" panose="02020603050405020304" pitchFamily="18" charset="0"/>
                        </a:rPr>
                        <a:t>39</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0111616"/>
                  </a:ext>
                </a:extLst>
              </a:tr>
              <a:tr h="369148">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8C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40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dirty="0">
                          <a:effectLst/>
                          <a:latin typeface="Times New Roman" panose="02020603050405020304" pitchFamily="18" charset="0"/>
                          <a:cs typeface="Times New Roman" panose="02020603050405020304" pitchFamily="18" charset="0"/>
                        </a:rPr>
                        <a:t>35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5834107"/>
                  </a:ext>
                </a:extLst>
              </a:tr>
              <a:tr h="369148">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8D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39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dirty="0">
                          <a:effectLst/>
                          <a:latin typeface="Times New Roman" panose="02020603050405020304" pitchFamily="18" charset="0"/>
                          <a:cs typeface="Times New Roman" panose="02020603050405020304" pitchFamily="18" charset="0"/>
                        </a:rPr>
                        <a:t>36</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79673"/>
                  </a:ext>
                </a:extLst>
              </a:tr>
            </a:tbl>
          </a:graphicData>
        </a:graphic>
      </p:graphicFrame>
    </p:spTree>
    <p:extLst>
      <p:ext uri="{BB962C8B-B14F-4D97-AF65-F5344CB8AC3E}">
        <p14:creationId xmlns:p14="http://schemas.microsoft.com/office/powerpoint/2010/main" val="731675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42" name="Rectangle 103"/>
          <p:cNvSpPr>
            <a:spLocks noChangeArrowheads="1"/>
          </p:cNvSpPr>
          <p:nvPr/>
        </p:nvSpPr>
        <p:spPr bwMode="auto">
          <a:xfrm>
            <a:off x="4760913" y="34147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26"/>
          <p:cNvSpPr>
            <a:spLocks noChangeArrowheads="1"/>
          </p:cNvSpPr>
          <p:nvPr/>
        </p:nvSpPr>
        <p:spPr bwMode="auto">
          <a:xfrm>
            <a:off x="0" y="50509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TextBox 38">
            <a:extLst>
              <a:ext uri="{FF2B5EF4-FFF2-40B4-BE49-F238E27FC236}">
                <a16:creationId xmlns:a16="http://schemas.microsoft.com/office/drawing/2014/main" id="{229022AF-3045-00DE-CFDD-9BBB0BAC26B7}"/>
              </a:ext>
            </a:extLst>
          </p:cNvPr>
          <p:cNvSpPr txBox="1"/>
          <p:nvPr/>
        </p:nvSpPr>
        <p:spPr>
          <a:xfrm>
            <a:off x="782243" y="1258696"/>
            <a:ext cx="10224423" cy="1953868"/>
          </a:xfrm>
          <a:prstGeom prst="rect">
            <a:avLst/>
          </a:prstGeom>
          <a:noFill/>
        </p:spPr>
        <p:txBody>
          <a:bodyPr wrap="square">
            <a:spAutoFit/>
          </a:bodyPr>
          <a:lstStyle/>
          <a:p>
            <a:pPr algn="just">
              <a:lnSpc>
                <a:spcPct val="150000"/>
              </a:lnSpc>
            </a:pP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 thấy sĩ số lớp 8B là 38 (học sinh), nhưng số học sinh của lớp đó đăng kí tham gia hoạt động ngoại khóa là 39 (học sinh). Vì thế, trong hai số liệu 38 và 39 của lớp 8B có ít nhất một số liệu là không hợp lí.</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2" name="Hộp Văn bản 21">
            <a:extLst>
              <a:ext uri="{FF2B5EF4-FFF2-40B4-BE49-F238E27FC236}">
                <a16:creationId xmlns:a16="http://schemas.microsoft.com/office/drawing/2014/main" id="{2D635492-0FB9-E66D-F129-F156360B3C4D}"/>
              </a:ext>
            </a:extLst>
          </p:cNvPr>
          <p:cNvSpPr txBox="1"/>
          <p:nvPr/>
        </p:nvSpPr>
        <p:spPr>
          <a:xfrm>
            <a:off x="5077441" y="735476"/>
            <a:ext cx="1634026" cy="523220"/>
          </a:xfrm>
          <a:prstGeom prst="rect">
            <a:avLst/>
          </a:prstGeom>
          <a:noFill/>
        </p:spPr>
        <p:txBody>
          <a:bodyPr wrap="square">
            <a:spAutoFit/>
          </a:bodyPr>
          <a:lstStyle/>
          <a:p>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1021047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latin typeface="Times New Roman" panose="02020603050405020304" pitchFamily="18" charset="0"/>
                <a:cs typeface="Times New Roman" panose="02020603050405020304" pitchFamily="18" charset="0"/>
              </a:endParaRPr>
            </a:p>
          </p:txBody>
        </p:sp>
      </p:grpSp>
      <p:sp>
        <p:nvSpPr>
          <p:cNvPr id="3" name="Rectangle 2"/>
          <p:cNvSpPr/>
          <p:nvPr/>
        </p:nvSpPr>
        <p:spPr>
          <a:xfrm>
            <a:off x="283032" y="-104318"/>
            <a:ext cx="10908519" cy="5185522"/>
          </a:xfrm>
          <a:prstGeom prst="rect">
            <a:avLst/>
          </a:prstGeom>
        </p:spPr>
        <p:txBody>
          <a:bodyPr wrap="square">
            <a:spAutoFit/>
          </a:bodyPr>
          <a:lstStyle/>
          <a:p>
            <a:pPr algn="just">
              <a:lnSpc>
                <a:spcPct val="150000"/>
              </a:lnSpc>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tập 3 (SGK trang 6): </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Một cửa hàng có 16 nhân viên (mỗi nhân viên chỉ làm một ca). Quản lí cửa hàng thống kê như sau:</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Ca 1: gồm 6 nhân viên.</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Ca 2: gồm 6 nhân viên.</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Ca 3: gồm 5 nhân viên.</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Hỏi những số liệu mà quản lí cửa hàng nêu ra đã chính xác chưa? Vì sao? </a:t>
            </a:r>
          </a:p>
          <a:p>
            <a:pPr algn="just">
              <a:lnSpc>
                <a:spcPct val="150000"/>
              </a:lnSpc>
            </a:pPr>
            <a:endPar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4653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a:extLst>
              <a:ext uri="{FF2B5EF4-FFF2-40B4-BE49-F238E27FC236}">
                <a16:creationId xmlns:a16="http://schemas.microsoft.com/office/drawing/2014/main" id="{6CF6B39C-C73B-85FB-6504-2EBF16EA5675}"/>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FF00"/>
                </a:solidFill>
                <a:latin typeface="+mj-lt"/>
                <a:cs typeface="Times New Roman" panose="02020603050405020304" pitchFamily="18" charset="0"/>
              </a:rPr>
              <a:t>C</a:t>
            </a:r>
            <a:r>
              <a:rPr lang="en-US" sz="2400" b="1" dirty="0">
                <a:solidFill>
                  <a:srgbClr val="FFFF00"/>
                </a:solidFill>
                <a:latin typeface="+mj-lt"/>
                <a:cs typeface="Times New Roman" panose="02020603050405020304" pitchFamily="18" charset="0"/>
              </a:rPr>
              <a:t>HOẠT ĐỘNG HÌNH THÀNH KIẾN THỨC</a:t>
            </a:r>
            <a:endParaRPr lang="en-US" sz="2400" dirty="0">
              <a:solidFill>
                <a:srgbClr val="FFFF00"/>
              </a:solidFill>
              <a:latin typeface="+mj-lt"/>
            </a:endParaRPr>
          </a:p>
        </p:txBody>
      </p:sp>
      <p:sp>
        <p:nvSpPr>
          <p:cNvPr id="5" name="Hộp Văn bản 4">
            <a:extLst>
              <a:ext uri="{FF2B5EF4-FFF2-40B4-BE49-F238E27FC236}">
                <a16:creationId xmlns:a16="http://schemas.microsoft.com/office/drawing/2014/main" id="{2B220E90-FD67-55E7-EE7E-3A198A5DD927}"/>
              </a:ext>
            </a:extLst>
          </p:cNvPr>
          <p:cNvSpPr txBox="1"/>
          <p:nvPr/>
        </p:nvSpPr>
        <p:spPr>
          <a:xfrm>
            <a:off x="4633276" y="962026"/>
            <a:ext cx="1319056" cy="523220"/>
          </a:xfrm>
          <a:prstGeom prst="rect">
            <a:avLst/>
          </a:prstGeom>
          <a:noFill/>
        </p:spPr>
        <p:txBody>
          <a:bodyPr wrap="square">
            <a:spAutoFit/>
          </a:bodyPr>
          <a:lstStyle/>
          <a:p>
            <a:r>
              <a:rPr lang="vi-VN" sz="2800" b="1" dirty="0" err="1">
                <a:solidFill>
                  <a:srgbClr val="FF0000"/>
                </a:solidFill>
                <a:latin typeface="+mj-lt"/>
              </a:rPr>
              <a:t>Giải</a:t>
            </a:r>
            <a:endParaRPr lang="en-US" sz="2800" dirty="0">
              <a:latin typeface="+mj-lt"/>
            </a:endParaRPr>
          </a:p>
        </p:txBody>
      </p:sp>
      <p:sp>
        <p:nvSpPr>
          <p:cNvPr id="14" name="Rectangle 2">
            <a:extLst>
              <a:ext uri="{FF2B5EF4-FFF2-40B4-BE49-F238E27FC236}">
                <a16:creationId xmlns:a16="http://schemas.microsoft.com/office/drawing/2014/main" id="{8F6738B4-4CEE-713F-1295-68ADFBB3D992}"/>
              </a:ext>
            </a:extLst>
          </p:cNvPr>
          <p:cNvSpPr>
            <a:spLocks noChangeArrowheads="1"/>
          </p:cNvSpPr>
          <p:nvPr/>
        </p:nvSpPr>
        <p:spPr bwMode="auto">
          <a:xfrm>
            <a:off x="402493" y="1954949"/>
            <a:ext cx="10213825" cy="130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lnSpc>
                <a:spcPct val="150000"/>
              </a:lnSpc>
              <a:spcBef>
                <a:spcPct val="0"/>
              </a:spcBef>
              <a:spcAft>
                <a:spcPct val="0"/>
              </a:spcAft>
            </a:pPr>
            <a:r>
              <a:rPr lang="vi-VN" altLang="en-US" sz="2800" dirty="0">
                <a:solidFill>
                  <a:srgbClr val="00B0F0"/>
                </a:solidFill>
                <a:latin typeface="+mj-lt"/>
                <a:ea typeface="Times New Roman" panose="02020603050405020304" pitchFamily="18" charset="0"/>
              </a:rPr>
              <a:t>Tổng số nhân viên của cửa hàng là 16, mỗi nhân viên chỉ làm 1 ca, mà quản lí thống kê tổng 3 ca có 6 + 6 + 5 = 17 là không hợp lí.</a:t>
            </a:r>
          </a:p>
        </p:txBody>
      </p:sp>
      <p:sp>
        <p:nvSpPr>
          <p:cNvPr id="16" name="Rectangle 3">
            <a:extLst>
              <a:ext uri="{FF2B5EF4-FFF2-40B4-BE49-F238E27FC236}">
                <a16:creationId xmlns:a16="http://schemas.microsoft.com/office/drawing/2014/main" id="{3241DC61-4B05-FDD0-E97D-7FC688C3BBE6}"/>
              </a:ext>
            </a:extLst>
          </p:cNvPr>
          <p:cNvSpPr>
            <a:spLocks noChangeArrowheads="1"/>
          </p:cNvSpPr>
          <p:nvPr/>
        </p:nvSpPr>
        <p:spPr bwMode="auto">
          <a:xfrm flipV="1">
            <a:off x="308610" y="2185158"/>
            <a:ext cx="44234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chemeClr val="tx1"/>
                </a:solidFill>
                <a:effectLst/>
                <a:latin typeface="+mj-lt"/>
                <a:ea typeface="Times New Roman" panose="02020603050405020304" pitchFamily="18" charset="0"/>
              </a:rPr>
              <a:t> </a:t>
            </a:r>
            <a:r>
              <a:rPr kumimoji="0" lang="en-US" altLang="en-US" sz="800" b="0" i="0" u="none" strike="noStrike" cap="none" normalizeH="0" baseline="0">
                <a:ln>
                  <a:noFill/>
                </a:ln>
                <a:solidFill>
                  <a:schemeClr val="tx1"/>
                </a:solidFill>
                <a:effectLst/>
                <a:latin typeface="+mj-lt"/>
              </a:rPr>
              <a:t> </a:t>
            </a:r>
            <a:endParaRPr kumimoji="0" lang="en-US" altLang="en-US" sz="180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16632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60" y="72284"/>
            <a:ext cx="11091846" cy="661207"/>
          </a:xfrm>
          <a:prstGeom prst="rect">
            <a:avLst/>
          </a:prstGeom>
        </p:spPr>
        <p:txBody>
          <a:bodyPr wrap="square">
            <a:spAutoFit/>
          </a:bodyPr>
          <a:lstStyle/>
          <a:p>
            <a:pPr lvl="0">
              <a:lnSpc>
                <a:spcPct val="150000"/>
              </a:lnSpc>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1: </a:t>
            </a:r>
            <a:r>
              <a:rPr lang="en-US" sz="2800" b="1" dirty="0" err="1">
                <a:latin typeface="Times New Roman" panose="02020603050405020304" pitchFamily="18" charset="0"/>
                <a:ea typeface="Times New Roman" panose="02020603050405020304" pitchFamily="18" charset="0"/>
              </a:rPr>
              <a:t>Phân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loại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dữ</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liệu</a:t>
            </a: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pSp>
        <p:nvGrpSpPr>
          <p:cNvPr id="2" name="Group 1"/>
          <p:cNvGrpSpPr/>
          <p:nvPr/>
        </p:nvGrpSpPr>
        <p:grpSpPr>
          <a:xfrm>
            <a:off x="11397281" y="72284"/>
            <a:ext cx="653685" cy="5696619"/>
            <a:chOff x="11397281" y="72284"/>
            <a:chExt cx="653685" cy="5696619"/>
          </a:xfrm>
        </p:grpSpPr>
        <p:sp>
          <p:nvSpPr>
            <p:cNvPr id="22" name="Rectangle: Rounded Corners 28">
              <a:extLst>
                <a:ext uri="{FF2B5EF4-FFF2-40B4-BE49-F238E27FC236}">
                  <a16:creationId xmlns:a16="http://schemas.microsoft.com/office/drawing/2014/main" id="{8F343863-9DC9-48EE-8845-A5B504C915DF}"/>
                </a:ext>
              </a:extLst>
            </p:cNvPr>
            <p:cNvSpPr/>
            <p:nvPr/>
          </p:nvSpPr>
          <p:spPr>
            <a:xfrm rot="5400000">
              <a:off x="8875814" y="2593751"/>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CEF5EE85-C87E-4391-B9D7-C957829925F2}"/>
                </a:ext>
              </a:extLst>
            </p:cNvPr>
            <p:cNvSpPr txBox="1"/>
            <p:nvPr/>
          </p:nvSpPr>
          <p:spPr>
            <a:xfrm rot="5400000">
              <a:off x="9468871" y="3074552"/>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3" name="TextBox 2"/>
          <p:cNvSpPr txBox="1"/>
          <p:nvPr/>
        </p:nvSpPr>
        <p:spPr>
          <a:xfrm>
            <a:off x="195154" y="807874"/>
            <a:ext cx="11091845" cy="4625369"/>
          </a:xfrm>
          <a:prstGeom prst="rect">
            <a:avLst/>
          </a:prstGeom>
          <a:noFill/>
        </p:spPr>
        <p:txBody>
          <a:bodyPr wrap="square" rtlCol="0">
            <a:spAutoFit/>
          </a:bodyPr>
          <a:lstStyle/>
          <a:p>
            <a:pPr algn="just">
              <a:lnSpc>
                <a:spcPct val="115000"/>
              </a:lnSpc>
            </a:pPr>
            <a:r>
              <a:rPr lang="nl-NL" sz="2800" b="1" dirty="0">
                <a:solidFill>
                  <a:prstClr val="black"/>
                </a:solidFill>
                <a:latin typeface="Times New Roman" panose="02020603050405020304" pitchFamily="18" charset="0"/>
                <a:ea typeface="Calibri" panose="020F0502020204030204" pitchFamily="34" charset="0"/>
              </a:rPr>
              <a:t>Bài 1 SGK trang 7</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Sau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800" dirty="0">
                <a:latin typeface="Times New Roman" panose="02020603050405020304" pitchFamily="18" charset="0"/>
                <a:ea typeface="Calibri" panose="020F0502020204030204" pitchFamily="34" charset="0"/>
                <a:cs typeface="Times New Roman" panose="02020603050405020304" pitchFamily="18" charset="0"/>
              </a:rPr>
              <a:t> web </a:t>
            </a:r>
            <a:r>
              <a:rPr lang="en-US" sz="2800" i="1" dirty="0">
                <a:latin typeface="Times New Roman" panose="02020603050405020304" pitchFamily="18" charset="0"/>
                <a:ea typeface="Calibri" panose="020F0502020204030204" pitchFamily="34" charset="0"/>
                <a:cs typeface="Times New Roman" panose="02020603050405020304" pitchFamily="18" charset="0"/>
              </a:rPr>
              <a:t>https://vi.wikipedia.org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latin typeface="Times New Roman" panose="02020603050405020304" pitchFamily="18" charset="0"/>
                <a:ea typeface="Calibri" panose="020F0502020204030204" pitchFamily="34" charset="0"/>
                <a:cs typeface="Times New Roman" panose="02020603050405020304" pitchFamily="18" charset="0"/>
              </a:rPr>
              <a:t> Thanh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Thái Bình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triệu</a:t>
            </a:r>
            <a:r>
              <a:rPr lang="en-US" sz="2800" dirty="0">
                <a:latin typeface="Times New Roman" panose="02020603050405020304" pitchFamily="18" charset="0"/>
                <a:ea typeface="Calibri" panose="020F0502020204030204" pitchFamily="34" charset="0"/>
                <a:cs typeface="Times New Roman" panose="02020603050405020304" pitchFamily="18" charset="0"/>
              </a:rPr>
              <a:t> km2)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165</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25; 106</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4; 75; 14</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09; 20</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3.</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86452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440" y="823246"/>
            <a:ext cx="11205200" cy="2680990"/>
          </a:xfrm>
          <a:prstGeom prst="rect">
            <a:avLst/>
          </a:prstGeom>
          <a:solidFill>
            <a:schemeClr val="bg1"/>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endParaRPr kumimoji="0" lang="en-US" sz="28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Dữ liệu định tính: Tên của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Thái Bình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Dữ liệu định lương: Diện tích của năm đại dương là: </a:t>
            </a:r>
            <a:r>
              <a:rPr lang="en-US" sz="2800" dirty="0">
                <a:latin typeface="Times New Roman" panose="02020603050405020304" pitchFamily="18" charset="0"/>
                <a:ea typeface="Calibri" panose="020F0502020204030204" pitchFamily="34" charset="0"/>
                <a:cs typeface="Times New Roman" panose="02020603050405020304" pitchFamily="18" charset="0"/>
              </a:rPr>
              <a:t>165</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25; 106</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4; 75; 14</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09; 20</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p:txBody>
      </p:sp>
      <p:grpSp>
        <p:nvGrpSpPr>
          <p:cNvPr id="3" name="Group 2"/>
          <p:cNvGrpSpPr/>
          <p:nvPr/>
        </p:nvGrpSpPr>
        <p:grpSpPr>
          <a:xfrm>
            <a:off x="11454875" y="352006"/>
            <a:ext cx="653685" cy="5696619"/>
            <a:chOff x="11502173" y="99750"/>
            <a:chExt cx="653685" cy="5696619"/>
          </a:xfrm>
        </p:grpSpPr>
        <p:sp>
          <p:nvSpPr>
            <p:cNvPr id="16" name="Rectangle: Rounded Corners 28">
              <a:extLst>
                <a:ext uri="{FF2B5EF4-FFF2-40B4-BE49-F238E27FC236}">
                  <a16:creationId xmlns:a16="http://schemas.microsoft.com/office/drawing/2014/main" id="{8F343863-9DC9-48EE-8845-A5B504C915DF}"/>
                </a:ext>
              </a:extLst>
            </p:cNvPr>
            <p:cNvSpPr/>
            <p:nvPr/>
          </p:nvSpPr>
          <p:spPr>
            <a:xfrm rot="5400000">
              <a:off x="8980706" y="2621217"/>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EF5EE85-C87E-4391-B9D7-C957829925F2}"/>
                </a:ext>
              </a:extLst>
            </p:cNvPr>
            <p:cNvSpPr txBox="1"/>
            <p:nvPr/>
          </p:nvSpPr>
          <p:spPr>
            <a:xfrm rot="5400000">
              <a:off x="9600928" y="3021148"/>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28991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36884" y="115327"/>
            <a:ext cx="11518232" cy="1307537"/>
          </a:xfrm>
          <a:prstGeom prst="rect">
            <a:avLst/>
          </a:prstGeom>
        </p:spPr>
        <p:txBody>
          <a:bodyPr wrap="square">
            <a:spAutoFit/>
          </a:bodyPr>
          <a:lstStyle/>
          <a:p>
            <a:pPr lvl="0" algn="just">
              <a:lnSpc>
                <a:spcPct val="150000"/>
              </a:lnSpc>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2:</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nhóm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dữ</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liệu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theo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chí</a:t>
            </a: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lvl="0" algn="just">
              <a:lnSpc>
                <a:spcPct val="150000"/>
              </a:lnSpc>
            </a:pP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99EFC84-F4B6-4021-B30B-8C8C7CBAF791}"/>
              </a:ext>
            </a:extLst>
          </p:cNvPr>
          <p:cNvSpPr txBox="1"/>
          <p:nvPr/>
        </p:nvSpPr>
        <p:spPr>
          <a:xfrm>
            <a:off x="336884" y="769095"/>
            <a:ext cx="11651916" cy="5503301"/>
          </a:xfrm>
          <a:prstGeom prst="rect">
            <a:avLst/>
          </a:prstGeom>
          <a:noFill/>
        </p:spPr>
        <p:txBody>
          <a:bodyPr wrap="square" rtlCol="0">
            <a:spAutoFit/>
          </a:bodyPr>
          <a:lstStyle/>
          <a:p>
            <a:pPr algn="just">
              <a:lnSpc>
                <a:spcPct val="115000"/>
              </a:lnSpc>
            </a:pPr>
            <a:r>
              <a:rPr lang="nl-NL"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 2 SGK trang 7: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latin typeface="Times New Roman" panose="02020603050405020304" pitchFamily="18" charset="0"/>
                <a:ea typeface="Calibri" panose="020F0502020204030204" pitchFamily="34" charset="0"/>
                <a:cs typeface="Times New Roman" panose="02020603050405020304" pitchFamily="18" charset="0"/>
              </a:rPr>
              <a:t> 8.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Giỏi</a:t>
            </a:r>
            <a:r>
              <a:rPr lang="en-US" sz="2800" dirty="0">
                <a:latin typeface="Times New Roman" panose="02020603050405020304" pitchFamily="18" charset="0"/>
                <a:ea typeface="Calibri" panose="020F0502020204030204" pitchFamily="34" charset="0"/>
                <a:cs typeface="Times New Roman" panose="02020603050405020304" pitchFamily="18" charset="0"/>
              </a:rPr>
              <a:t>); Hai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dặm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đáy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J.Verne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Buổi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latin typeface="Times New Roman" panose="02020603050405020304" pitchFamily="18" charset="0"/>
                <a:ea typeface="Calibri" panose="020F0502020204030204" pitchFamily="34" charset="0"/>
                <a:cs typeface="Times New Roman" panose="02020603050405020304" pitchFamily="18" charset="0"/>
              </a:rPr>
              <a:t> (A. Daudet);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Cô</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diêm</a:t>
            </a:r>
            <a:r>
              <a:rPr lang="en-US" sz="2800" dirty="0">
                <a:latin typeface="Times New Roman" panose="02020603050405020304" pitchFamily="18" charset="0"/>
                <a:ea typeface="Calibri" panose="020F0502020204030204" pitchFamily="34" charset="0"/>
                <a:cs typeface="Times New Roman" panose="02020603050405020304" pitchFamily="18" charset="0"/>
              </a:rPr>
              <a:t> (H. Andersen);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Du);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Lục</a:t>
            </a:r>
            <a:r>
              <a:rPr lang="en-US" sz="2800" dirty="0">
                <a:latin typeface="Times New Roman" panose="02020603050405020304" pitchFamily="18" charset="0"/>
                <a:ea typeface="Calibri" panose="020F0502020204030204" pitchFamily="34" charset="0"/>
                <a:cs typeface="Times New Roman" panose="02020603050405020304" pitchFamily="18" charset="0"/>
              </a:rPr>
              <a:t> Vân Tiên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Sherlock Holmes (A. Doyle); Tre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Duy); Thu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Đỗ</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2800" dirty="0">
                <a:latin typeface="Times New Roman" panose="02020603050405020304" pitchFamily="18" charset="0"/>
                <a:ea typeface="Calibri" panose="020F0502020204030204" pitchFamily="34" charset="0"/>
                <a:cs typeface="Times New Roman" panose="02020603050405020304" pitchFamily="18" charset="0"/>
              </a:rPr>
              <a:t> Xuân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Thanh Quan);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Khuê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Khuyến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vui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nghéo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Bếp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chèo</a:t>
            </a:r>
            <a:r>
              <a:rPr lang="en-US" sz="2800" dirty="0">
                <a:latin typeface="Times New Roman" panose="02020603050405020304" pitchFamily="18" charset="0"/>
                <a:ea typeface="Calibri" panose="020F0502020204030204" pitchFamily="34" charset="0"/>
                <a:cs typeface="Times New Roman" panose="02020603050405020304" pitchFamily="18" charset="0"/>
              </a:rPr>
              <a:t> Quan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Sò</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Hến</a:t>
            </a:r>
            <a:r>
              <a:rPr lang="en-US" sz="2800" dirty="0">
                <a:latin typeface="Times New Roman" panose="02020603050405020304" pitchFamily="18" charset="0"/>
                <a:ea typeface="Calibri" panose="020F0502020204030204" pitchFamily="34" charset="0"/>
                <a:cs typeface="Times New Roman" panose="02020603050405020304" pitchFamily="18" charset="0"/>
              </a:rPr>
              <a:t>; Romeo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Julie (W. Shakespeare).</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1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884" y="115327"/>
            <a:ext cx="11518232" cy="1600438"/>
          </a:xfrm>
          <a:prstGeom prst="rect">
            <a:avLst/>
          </a:prstGeom>
        </p:spPr>
        <p:txBody>
          <a:bodyPr wrap="square">
            <a:spAutoFit/>
          </a:bodyPr>
          <a:lstStyle/>
          <a:p>
            <a:pPr lvl="0" algn="just">
              <a:lnSpc>
                <a:spcPct val="150000"/>
              </a:lnSpc>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2:</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nhóm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dữ</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liệu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theo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chí</a:t>
            </a:r>
            <a:endPar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gn="just"/>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2 SGK trang 7:</a:t>
            </a:r>
          </a:p>
          <a:p>
            <a:pPr algn="ctr"/>
            <a:r>
              <a:rPr lang="nl-NL"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Bảng 4</a:t>
            </a:r>
            <a:endParaRPr kumimoji="0" lang="en-US" sz="280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BA0FC75-A3A3-522D-751F-000A722163BB}"/>
              </a:ext>
            </a:extLst>
          </p:cNvPr>
          <p:cNvGraphicFramePr>
            <a:graphicFrameLocks noGrp="1"/>
          </p:cNvGraphicFramePr>
          <p:nvPr>
            <p:extLst>
              <p:ext uri="{D42A27DB-BD31-4B8C-83A1-F6EECF244321}">
                <p14:modId xmlns:p14="http://schemas.microsoft.com/office/powerpoint/2010/main" val="248189235"/>
              </p:ext>
            </p:extLst>
          </p:nvPr>
        </p:nvGraphicFramePr>
        <p:xfrm>
          <a:off x="1109132" y="1854698"/>
          <a:ext cx="9973735" cy="2352032"/>
        </p:xfrm>
        <a:graphic>
          <a:graphicData uri="http://schemas.openxmlformats.org/drawingml/2006/table">
            <a:tbl>
              <a:tblPr firstRow="1" firstCol="1" bandRow="1">
                <a:tableStyleId>{5FD0F851-EC5A-4D38-B0AD-8093EC10F338}</a:tableStyleId>
              </a:tblPr>
              <a:tblGrid>
                <a:gridCol w="3132668">
                  <a:extLst>
                    <a:ext uri="{9D8B030D-6E8A-4147-A177-3AD203B41FA5}">
                      <a16:colId xmlns:a16="http://schemas.microsoft.com/office/drawing/2014/main" val="1351794035"/>
                    </a:ext>
                  </a:extLst>
                </a:gridCol>
                <a:gridCol w="6841067">
                  <a:extLst>
                    <a:ext uri="{9D8B030D-6E8A-4147-A177-3AD203B41FA5}">
                      <a16:colId xmlns:a16="http://schemas.microsoft.com/office/drawing/2014/main" val="1822583746"/>
                    </a:ext>
                  </a:extLst>
                </a:gridCol>
              </a:tblGrid>
              <a:tr h="588008">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Truyện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b="0" dirty="0" err="1">
                          <a:effectLst/>
                          <a:latin typeface="Times New Roman" panose="02020603050405020304" pitchFamily="18" charset="0"/>
                          <a:cs typeface="Times New Roman" panose="02020603050405020304" pitchFamily="18" charset="0"/>
                        </a:rPr>
                        <a:t>Tên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phẩm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giả</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liệt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kê</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cụ</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thể</a:t>
                      </a:r>
                      <a:r>
                        <a:rPr lang="en-US" sz="2800" b="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9120811"/>
                  </a:ext>
                </a:extLst>
              </a:tr>
              <a:tr h="588008">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Thơ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Tên tác phẩm, tác giả (liệt kê cụ thể)</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9823276"/>
                  </a:ext>
                </a:extLst>
              </a:tr>
              <a:tr h="588008">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Kí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2623022"/>
                  </a:ext>
                </a:extLst>
              </a:tr>
              <a:tr h="588008">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Kịch bản văn học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3537714"/>
                  </a:ext>
                </a:extLst>
              </a:tr>
            </a:tbl>
          </a:graphicData>
        </a:graphic>
      </p:graphicFrame>
    </p:spTree>
    <p:extLst>
      <p:ext uri="{BB962C8B-B14F-4D97-AF65-F5344CB8AC3E}">
        <p14:creationId xmlns:p14="http://schemas.microsoft.com/office/powerpoint/2010/main" val="369209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131978" y="-20856"/>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4712428" y="0"/>
            <a:ext cx="6517045" cy="750532"/>
          </a:xfrm>
        </p:spPr>
        <p:txBody>
          <a:bodyPr>
            <a:normAutofit fontScale="90000"/>
          </a:bodyPr>
          <a:lstStyle/>
          <a:p>
            <a:r>
              <a:rPr lang="en-US" sz="2800" b="1" dirty="0">
                <a:solidFill>
                  <a:schemeClr val="accent5">
                    <a:lumMod val="50000"/>
                  </a:schemeClr>
                </a:solidFill>
                <a:latin typeface="Times New Roman" panose="02020603050405020304" pitchFamily="18" charset="0"/>
                <a:ea typeface="Tahoma" panose="020B0604030504040204" pitchFamily="34" charset="0"/>
                <a:cs typeface="Times New Roman" panose="02020603050405020304" pitchFamily="18" charset="0"/>
              </a:rPr>
              <a:t>TRÒ CHƠI “TÌM ĐIỂM KHÔNG HỢP LÍ”</a:t>
            </a:r>
          </a:p>
        </p:txBody>
      </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dirty="0">
                <a:solidFill>
                  <a:srgbClr val="C55A11"/>
                </a:solidFill>
                <a:latin typeface="Times New Roman" panose="02020603050405020304" pitchFamily="18" charset="0"/>
                <a:ea typeface="Tahoma" panose="020B0604030504040204" pitchFamily="34" charset="0"/>
                <a:cs typeface="Times New Roman" panose="02020603050405020304" pitchFamily="18" charset="0"/>
              </a:rPr>
              <a:t>HOẠT ĐỘNG MỞ ĐẦU</a:t>
            </a:r>
            <a:endParaRPr lang="en-US" sz="2800" dirty="0">
              <a:solidFill>
                <a:srgbClr val="C55A1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ectangle 3"/>
          <p:cNvSpPr/>
          <p:nvPr/>
        </p:nvSpPr>
        <p:spPr>
          <a:xfrm>
            <a:off x="1632952" y="1094245"/>
            <a:ext cx="9965409" cy="823752"/>
          </a:xfrm>
          <a:prstGeom prst="rect">
            <a:avLst/>
          </a:prstGeom>
        </p:spPr>
        <p:txBody>
          <a:bodyPr wrap="square">
            <a:spAutoFit/>
          </a:bodyPr>
          <a:lstStyle/>
          <a:p>
            <a:pPr>
              <a:lnSpc>
                <a:spcPct val="150000"/>
              </a:lnSpc>
              <a:spcAft>
                <a:spcPts val="0"/>
              </a:spcAft>
            </a:pP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Em</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hãy</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tìm</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điểm</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không</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hợp</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lí</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dữ</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liệu</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2490499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circle(in)">
                                      <p:cBhvr>
                                        <p:cTn id="13" dur="2000"/>
                                        <p:tgtEl>
                                          <p:spTgt spid="3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P spid="35"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440" y="21402"/>
            <a:ext cx="11205200" cy="661207"/>
          </a:xfrm>
          <a:prstGeom prst="rect">
            <a:avLst/>
          </a:prstGeom>
          <a:solidFill>
            <a:schemeClr val="bg1"/>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endParaRPr kumimoji="0" lang="en-US" sz="28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pSp>
        <p:nvGrpSpPr>
          <p:cNvPr id="3" name="Group 2"/>
          <p:cNvGrpSpPr/>
          <p:nvPr/>
        </p:nvGrpSpPr>
        <p:grpSpPr>
          <a:xfrm>
            <a:off x="11454875" y="352006"/>
            <a:ext cx="653685" cy="5696619"/>
            <a:chOff x="11502173" y="99750"/>
            <a:chExt cx="653685" cy="5696619"/>
          </a:xfrm>
        </p:grpSpPr>
        <p:sp>
          <p:nvSpPr>
            <p:cNvPr id="16" name="Rectangle: Rounded Corners 28">
              <a:extLst>
                <a:ext uri="{FF2B5EF4-FFF2-40B4-BE49-F238E27FC236}">
                  <a16:creationId xmlns:a16="http://schemas.microsoft.com/office/drawing/2014/main" id="{8F343863-9DC9-48EE-8845-A5B504C915DF}"/>
                </a:ext>
              </a:extLst>
            </p:cNvPr>
            <p:cNvSpPr/>
            <p:nvPr/>
          </p:nvSpPr>
          <p:spPr>
            <a:xfrm rot="5400000">
              <a:off x="8980706" y="2621217"/>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EF5EE85-C87E-4391-B9D7-C957829925F2}"/>
                </a:ext>
              </a:extLst>
            </p:cNvPr>
            <p:cNvSpPr txBox="1"/>
            <p:nvPr/>
          </p:nvSpPr>
          <p:spPr>
            <a:xfrm rot="5400000">
              <a:off x="9600928" y="3021148"/>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aphicFrame>
        <p:nvGraphicFramePr>
          <p:cNvPr id="4" name="Table 3">
            <a:extLst>
              <a:ext uri="{FF2B5EF4-FFF2-40B4-BE49-F238E27FC236}">
                <a16:creationId xmlns:a16="http://schemas.microsoft.com/office/drawing/2014/main" id="{93C0A8C9-CB67-E8B3-147E-6FBBAA85D164}"/>
              </a:ext>
            </a:extLst>
          </p:cNvPr>
          <p:cNvGraphicFramePr>
            <a:graphicFrameLocks noGrp="1"/>
          </p:cNvGraphicFramePr>
          <p:nvPr>
            <p:extLst>
              <p:ext uri="{D42A27DB-BD31-4B8C-83A1-F6EECF244321}">
                <p14:modId xmlns:p14="http://schemas.microsoft.com/office/powerpoint/2010/main" val="1471255262"/>
              </p:ext>
            </p:extLst>
          </p:nvPr>
        </p:nvGraphicFramePr>
        <p:xfrm>
          <a:off x="295835" y="602996"/>
          <a:ext cx="10992805" cy="5731256"/>
        </p:xfrm>
        <a:graphic>
          <a:graphicData uri="http://schemas.openxmlformats.org/drawingml/2006/table">
            <a:tbl>
              <a:tblPr firstRow="1" firstCol="1" bandRow="1">
                <a:tableStyleId>{5FD0F851-EC5A-4D38-B0AD-8093EC10F338}</a:tableStyleId>
              </a:tblPr>
              <a:tblGrid>
                <a:gridCol w="1326777">
                  <a:extLst>
                    <a:ext uri="{9D8B030D-6E8A-4147-A177-3AD203B41FA5}">
                      <a16:colId xmlns:a16="http://schemas.microsoft.com/office/drawing/2014/main" val="2298788871"/>
                    </a:ext>
                  </a:extLst>
                </a:gridCol>
                <a:gridCol w="9666028">
                  <a:extLst>
                    <a:ext uri="{9D8B030D-6E8A-4147-A177-3AD203B41FA5}">
                      <a16:colId xmlns:a16="http://schemas.microsoft.com/office/drawing/2014/main" val="1233218744"/>
                    </a:ext>
                  </a:extLst>
                </a:gridCol>
              </a:tblGrid>
              <a:tr h="1488952">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Truyện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b="0" dirty="0" err="1">
                          <a:effectLst/>
                          <a:latin typeface="Times New Roman" panose="02020603050405020304" pitchFamily="18" charset="0"/>
                          <a:cs typeface="Times New Roman" panose="02020603050405020304" pitchFamily="18" charset="0"/>
                        </a:rPr>
                        <a:t>Đất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rừng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phương</a:t>
                      </a:r>
                      <a:r>
                        <a:rPr lang="en-US" sz="2800" b="0" dirty="0">
                          <a:effectLst/>
                          <a:latin typeface="Times New Roman" panose="02020603050405020304" pitchFamily="18" charset="0"/>
                          <a:cs typeface="Times New Roman" panose="02020603050405020304" pitchFamily="18" charset="0"/>
                        </a:rPr>
                        <a:t> Nam (</a:t>
                      </a:r>
                      <a:r>
                        <a:rPr lang="en-US" sz="2800" b="0" dirty="0" err="1">
                          <a:effectLst/>
                          <a:latin typeface="Times New Roman" panose="02020603050405020304" pitchFamily="18" charset="0"/>
                          <a:cs typeface="Times New Roman" panose="02020603050405020304" pitchFamily="18" charset="0"/>
                        </a:rPr>
                        <a:t>Đoàn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Giỏi</a:t>
                      </a:r>
                      <a:r>
                        <a:rPr lang="en-US" sz="2800" b="0" dirty="0">
                          <a:effectLst/>
                          <a:latin typeface="Times New Roman" panose="02020603050405020304" pitchFamily="18" charset="0"/>
                          <a:cs typeface="Times New Roman" panose="02020603050405020304" pitchFamily="18" charset="0"/>
                        </a:rPr>
                        <a:t>); Hai </a:t>
                      </a:r>
                      <a:r>
                        <a:rPr lang="en-US" sz="2800" b="0" dirty="0" err="1">
                          <a:effectLst/>
                          <a:latin typeface="Times New Roman" panose="02020603050405020304" pitchFamily="18" charset="0"/>
                          <a:cs typeface="Times New Roman" panose="02020603050405020304" pitchFamily="18" charset="0"/>
                        </a:rPr>
                        <a:t>vạn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dặm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dưới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đáy</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biển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J.Verne</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Buổi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học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cuối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cùng</a:t>
                      </a:r>
                      <a:r>
                        <a:rPr lang="en-US" sz="2800" b="0" dirty="0">
                          <a:effectLst/>
                          <a:latin typeface="Times New Roman" panose="02020603050405020304" pitchFamily="18" charset="0"/>
                          <a:cs typeface="Times New Roman" panose="02020603050405020304" pitchFamily="18" charset="0"/>
                        </a:rPr>
                        <a:t> (A. Daudet); </a:t>
                      </a:r>
                      <a:r>
                        <a:rPr lang="en-US" sz="2800" b="0" dirty="0" err="1">
                          <a:effectLst/>
                          <a:latin typeface="Times New Roman" panose="02020603050405020304" pitchFamily="18" charset="0"/>
                          <a:cs typeface="Times New Roman" panose="02020603050405020304" pitchFamily="18" charset="0"/>
                        </a:rPr>
                        <a:t>Cô</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bé</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bán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diêm</a:t>
                      </a:r>
                      <a:r>
                        <a:rPr lang="en-US" sz="2800" b="0" dirty="0">
                          <a:effectLst/>
                          <a:latin typeface="Times New Roman" panose="02020603050405020304" pitchFamily="18" charset="0"/>
                          <a:cs typeface="Times New Roman" panose="02020603050405020304" pitchFamily="18" charset="0"/>
                        </a:rPr>
                        <a:t> (H. Andersen); Sherlock Holmes (A. Doyle); Romeo </a:t>
                      </a:r>
                      <a:r>
                        <a:rPr lang="en-US" sz="2800" b="0" dirty="0" err="1">
                          <a:effectLst/>
                          <a:latin typeface="Times New Roman" panose="02020603050405020304" pitchFamily="18" charset="0"/>
                          <a:cs typeface="Times New Roman" panose="02020603050405020304" pitchFamily="18" charset="0"/>
                        </a:rPr>
                        <a:t>và</a:t>
                      </a:r>
                      <a:r>
                        <a:rPr lang="en-US" sz="2800" b="0" dirty="0">
                          <a:effectLst/>
                          <a:latin typeface="Times New Roman" panose="02020603050405020304" pitchFamily="18" charset="0"/>
                          <a:cs typeface="Times New Roman" panose="02020603050405020304" pitchFamily="18" charset="0"/>
                        </a:rPr>
                        <a:t> Julie (W. Shakespeare)</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0309749"/>
                  </a:ext>
                </a:extLst>
              </a:tr>
              <a:tr h="1168058">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Truyện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Kiều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Du); Thu </a:t>
                      </a:r>
                      <a:r>
                        <a:rPr lang="en-US" sz="2800" dirty="0" err="1">
                          <a:effectLst/>
                          <a:latin typeface="Times New Roman" panose="02020603050405020304" pitchFamily="18" charset="0"/>
                          <a:cs typeface="Times New Roman" panose="02020603050405020304" pitchFamily="18" charset="0"/>
                        </a:rPr>
                        <a:t>hứng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Đỗ</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cs typeface="Times New Roman" panose="02020603050405020304" pitchFamily="18" charset="0"/>
                        </a:rPr>
                        <a:t> Xuân </a:t>
                      </a:r>
                      <a:r>
                        <a:rPr lang="en-US" sz="2800" dirty="0" err="1">
                          <a:effectLst/>
                          <a:latin typeface="Times New Roman" panose="02020603050405020304" pitchFamily="18" charset="0"/>
                          <a:cs typeface="Times New Roman" panose="02020603050405020304" pitchFamily="18" charset="0"/>
                        </a:rPr>
                        <a:t>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Khóc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Khuê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Khuyến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Bếp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lửa</a:t>
                      </a:r>
                      <a:endParaRPr lang="en-US" sz="2800" dirty="0">
                        <a:effectLst/>
                        <a:latin typeface="Times New Roman" panose="02020603050405020304" pitchFamily="18" charset="0"/>
                        <a:cs typeface="Times New Roman" panose="02020603050405020304" pitchFamily="18" charset="0"/>
                      </a:endParaRPr>
                    </a:p>
                    <a:p>
                      <a:pPr algn="just">
                        <a:lnSpc>
                          <a:spcPct val="115000"/>
                        </a:lnSpc>
                      </a:pPr>
                      <a:r>
                        <a:rPr lang="en-US" sz="2800" dirty="0">
                          <a:effectLst/>
                          <a:latin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9555727"/>
                  </a:ext>
                </a:extLst>
              </a:tr>
              <a:tr h="205376">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Kí</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Tre Việt Nam (Nguyễn Duy)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8455751"/>
                  </a:ext>
                </a:extLst>
              </a:tr>
              <a:tr h="1488952">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Kịch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Lục</a:t>
                      </a:r>
                      <a:r>
                        <a:rPr lang="en-US" sz="2800" dirty="0">
                          <a:effectLst/>
                          <a:latin typeface="Times New Roman" panose="02020603050405020304" pitchFamily="18" charset="0"/>
                          <a:cs typeface="Times New Roman" panose="02020603050405020304" pitchFamily="18" charset="0"/>
                        </a:rPr>
                        <a:t> Vân Tiên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Chiểu</a:t>
                      </a:r>
                      <a:r>
                        <a:rPr lang="en-US" sz="2800" dirty="0">
                          <a:effectLst/>
                          <a:latin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cs typeface="Times New Roman" panose="02020603050405020304" pitchFamily="18" charset="0"/>
                        </a:rPr>
                        <a:t>đào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Huyện</a:t>
                      </a:r>
                      <a:r>
                        <a:rPr lang="en-US" sz="2800" dirty="0">
                          <a:effectLst/>
                          <a:latin typeface="Times New Roman" panose="02020603050405020304" pitchFamily="18" charset="0"/>
                          <a:cs typeface="Times New Roman" panose="02020603050405020304" pitchFamily="18" charset="0"/>
                        </a:rPr>
                        <a:t> Thanh Quan); </a:t>
                      </a:r>
                      <a:r>
                        <a:rPr lang="en-US" sz="2800" dirty="0" err="1">
                          <a:effectLst/>
                          <a:latin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vui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nghéo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chèo</a:t>
                      </a:r>
                      <a:r>
                        <a:rPr lang="en-US" sz="2800" dirty="0">
                          <a:effectLst/>
                          <a:latin typeface="Times New Roman" panose="02020603050405020304" pitchFamily="18" charset="0"/>
                          <a:cs typeface="Times New Roman" panose="02020603050405020304" pitchFamily="18" charset="0"/>
                        </a:rPr>
                        <a:t> Quan </a:t>
                      </a:r>
                      <a:r>
                        <a:rPr lang="en-US" sz="2800" dirty="0" err="1">
                          <a:effectLst/>
                          <a:latin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tuồng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Sò</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Ốc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Hến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2762"/>
                  </a:ext>
                </a:extLst>
              </a:tr>
            </a:tbl>
          </a:graphicData>
        </a:graphic>
      </p:graphicFrame>
    </p:spTree>
    <p:extLst>
      <p:ext uri="{BB962C8B-B14F-4D97-AF65-F5344CB8AC3E}">
        <p14:creationId xmlns:p14="http://schemas.microsoft.com/office/powerpoint/2010/main" val="207660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884" y="115327"/>
            <a:ext cx="9336506" cy="66120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Xác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định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tính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hợp</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dữ</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liệu</a:t>
            </a:r>
            <a:endParaRPr lang="en-US" sz="2800" b="1" dirty="0">
              <a:effectLst/>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a16="http://schemas.microsoft.com/office/drawing/2014/main" id="{D99EFC84-F4B6-4021-B30B-8C8C7CBAF791}"/>
              </a:ext>
            </a:extLst>
          </p:cNvPr>
          <p:cNvSpPr txBox="1"/>
          <p:nvPr/>
        </p:nvSpPr>
        <p:spPr>
          <a:xfrm>
            <a:off x="336884" y="776534"/>
            <a:ext cx="11772334" cy="5185522"/>
          </a:xfrm>
          <a:prstGeom prst="rect">
            <a:avLst/>
          </a:prstGeom>
          <a:noFill/>
        </p:spPr>
        <p:txBody>
          <a:bodyPr wrap="square" rtlCol="0">
            <a:spAutoFit/>
          </a:bodyPr>
          <a:lstStyle/>
          <a:p>
            <a:pPr algn="just">
              <a:lnSpc>
                <a:spcPct val="150000"/>
              </a:lnSpc>
            </a:pPr>
            <a:r>
              <a:rPr lang="nl-NL"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 3 SGK trang 8</a:t>
            </a:r>
            <a:endParaRPr lang="en-US" sz="28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lvl="0" algn="just">
              <a:lnSpc>
                <a:spcPct val="150000"/>
              </a:lnSpc>
            </a:pPr>
            <a:r>
              <a:rPr lang="vi-VN" sz="2800" dirty="0">
                <a:solidFill>
                  <a:prstClr val="black"/>
                </a:solidFill>
                <a:latin typeface="Times New Roman" panose="02020603050405020304" pitchFamily="18" charset="0"/>
                <a:cs typeface="Times New Roman" panose="02020603050405020304" pitchFamily="18" charset="0"/>
              </a:rPr>
              <a:t>Để chuẩn bị đưa ra thị trường mẫu xe ô tô mới, một hãng sản xuất xe ô tô tiến hành thăm dò màu sơn mà người yêu thích. Hãng sản xuất xe đó đã hỏi ý kiến của 100 người mua xe ở độ tuổi từ 20 đến 30 và nhận được kết quả là: 45 người thích màu đen, 20 người thích màu trắng, 35 người thích màu đỏ. Từ đó, hãng sản xuất xe đưa ra quảng cáo sau: 45% số người mua chọn xe màu đen, 20% số người ma chọn xe màu trắng. Theo em, hãng sản xuất xe đưa ra kết luận như trong quảng cáo trên thì có hợp lí không? Vì sao?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8948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440" y="823246"/>
            <a:ext cx="11205200" cy="2185470"/>
          </a:xfrm>
          <a:prstGeom prst="rect">
            <a:avLst/>
          </a:prstGeom>
          <a:solidFill>
            <a:schemeClr val="bg1"/>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endParaRPr kumimoji="0" lang="en-US" sz="28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Kết luận mà hãng sản xuất xe nêu ra là không hợp lí vì đối tượng hỏi ý kiến của 100 người mua xe ở độ tuổi từ 20 đến 30 không đảm bảo tính đại diện cho tất cả mọi người.</a:t>
            </a:r>
            <a:endParaRPr lang="en-US" sz="2800" dirty="0">
              <a:latin typeface=".VnTime" panose="020B7200000000000000"/>
              <a:ea typeface="Times New Roman" panose="02020603050405020304" pitchFamily="18" charset="0"/>
              <a:cs typeface="Times New Roman" panose="02020603050405020304" pitchFamily="18" charset="0"/>
            </a:endParaRPr>
          </a:p>
        </p:txBody>
      </p:sp>
      <p:grpSp>
        <p:nvGrpSpPr>
          <p:cNvPr id="3" name="Group 2"/>
          <p:cNvGrpSpPr/>
          <p:nvPr/>
        </p:nvGrpSpPr>
        <p:grpSpPr>
          <a:xfrm>
            <a:off x="11454875" y="352006"/>
            <a:ext cx="653685" cy="5696619"/>
            <a:chOff x="11502173" y="99750"/>
            <a:chExt cx="653685" cy="5696619"/>
          </a:xfrm>
        </p:grpSpPr>
        <p:sp>
          <p:nvSpPr>
            <p:cNvPr id="16" name="Rectangle: Rounded Corners 28">
              <a:extLst>
                <a:ext uri="{FF2B5EF4-FFF2-40B4-BE49-F238E27FC236}">
                  <a16:creationId xmlns:a16="http://schemas.microsoft.com/office/drawing/2014/main" id="{8F343863-9DC9-48EE-8845-A5B504C915DF}"/>
                </a:ext>
              </a:extLst>
            </p:cNvPr>
            <p:cNvSpPr/>
            <p:nvPr/>
          </p:nvSpPr>
          <p:spPr>
            <a:xfrm rot="5400000">
              <a:off x="8980706" y="2621217"/>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EF5EE85-C87E-4391-B9D7-C957829925F2}"/>
                </a:ext>
              </a:extLst>
            </p:cNvPr>
            <p:cNvSpPr txBox="1"/>
            <p:nvPr/>
          </p:nvSpPr>
          <p:spPr>
            <a:xfrm rot="5400000">
              <a:off x="9600928" y="3021148"/>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04693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a16="http://schemas.microsoft.com/office/drawing/2014/main" id="{58E6D429-DC53-47C4-8036-1E9D12B8E28B}"/>
              </a:ext>
            </a:extLst>
          </p:cNvPr>
          <p:cNvSpPr/>
          <p:nvPr/>
        </p:nvSpPr>
        <p:spPr>
          <a:xfrm>
            <a:off x="2960176" y="99607"/>
            <a:ext cx="9095585"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HOẠT ĐỘNG VẬN DỤNG</a:t>
            </a:r>
          </a:p>
        </p:txBody>
      </p:sp>
      <p:pic>
        <p:nvPicPr>
          <p:cNvPr id="2050" name="Picture 2" descr="Icon Sewing Machine Pink Clipart - Full Size Clipart (#2306084) - PinClipart">
            <a:extLst>
              <a:ext uri="{FF2B5EF4-FFF2-40B4-BE49-F238E27FC236}">
                <a16:creationId xmlns:a16="http://schemas.microsoft.com/office/drawing/2014/main" id="{67AEA28B-2EF1-4E84-8AEB-B7A74475CDA2}"/>
              </a:ext>
            </a:extLst>
          </p:cNvPr>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GlowEdges/>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842623" y="779731"/>
            <a:ext cx="2004272" cy="17348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98261" y="2162437"/>
            <a:ext cx="20088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TRÒ CHƠI</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Rectangle 4"/>
          <p:cNvSpPr/>
          <p:nvPr/>
        </p:nvSpPr>
        <p:spPr>
          <a:xfrm>
            <a:off x="5171748" y="2146952"/>
            <a:ext cx="322716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xoài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406585" y="2506242"/>
            <a:ext cx="11330490" cy="389286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Luật chơi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HS chọn 1 trái xoài, GV ấn vào trái xoài có số tương ứng sẽ đưa đến một câu hỏi.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Sau khi HS chọn được đáp án đúng, GV ấn vào biểu tượng con thỏ góc dưới bên phải Slide, sẽ  quay về silde cây xoài ban đầu sau, GV ấn vào trái xoài có số ban đầu HS chọn, trái xoài sẽ rơi xuống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mn-cs"/>
            </a:endParaRPr>
          </a:p>
        </p:txBody>
      </p:sp>
      <p:sp>
        <p:nvSpPr>
          <p:cNvPr id="10" name="Rectangle 9"/>
          <p:cNvSpPr/>
          <p:nvPr/>
        </p:nvSpPr>
        <p:spPr>
          <a:xfrm>
            <a:off x="406585" y="771186"/>
            <a:ext cx="8422105" cy="130753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GV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HS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ơ</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ơ</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xoài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52543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31394">
            <a:off x="7873351" y="3344218"/>
            <a:ext cx="2532753" cy="2532753"/>
          </a:xfrm>
          <a:prstGeom prst="rect">
            <a:avLst/>
          </a:prstGeom>
        </p:spPr>
      </p:pic>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31180" y="3939943"/>
            <a:ext cx="1488402" cy="1488402"/>
          </a:xfrm>
          <a:prstGeom prst="rect">
            <a:avLst/>
          </a:prstGeom>
        </p:spPr>
      </p:pic>
      <p:grpSp>
        <p:nvGrpSpPr>
          <p:cNvPr id="10" name="Group 9">
            <a:extLst>
              <a:ext uri="{FF2B5EF4-FFF2-40B4-BE49-F238E27FC236}">
                <a16:creationId xmlns:a16="http://schemas.microsoft.com/office/drawing/2014/main" id="{CA5C00B0-B2B6-4792-8C67-F8C09471186E}"/>
              </a:ext>
            </a:extLst>
          </p:cNvPr>
          <p:cNvGrpSpPr/>
          <p:nvPr/>
        </p:nvGrpSpPr>
        <p:grpSpPr>
          <a:xfrm rot="5400000">
            <a:off x="8832904" y="2807390"/>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22" name="Rectangle 36"/>
          <p:cNvSpPr>
            <a:spLocks noChangeArrowheads="1"/>
          </p:cNvSpPr>
          <p:nvPr/>
        </p:nvSpPr>
        <p:spPr bwMode="auto">
          <a:xfrm>
            <a:off x="352843" y="6083078"/>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pic>
        <p:nvPicPr>
          <p:cNvPr id="33" name="Picture 32">
            <a:extLst>
              <a:ext uri="{FF2B5EF4-FFF2-40B4-BE49-F238E27FC236}">
                <a16:creationId xmlns:a16="http://schemas.microsoft.com/office/drawing/2014/main" id="{8BE41F1B-A96A-40D4-94C0-60B99E03334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97585" l="3689" r="96721">
                        <a14:foregroundMark x1="4918" y1="37681" x2="7377" y2="47826"/>
                        <a14:foregroundMark x1="29098" y1="11111" x2="43033" y2="8696"/>
                        <a14:foregroundMark x1="40574" y1="5314" x2="42213" y2="1449"/>
                        <a14:foregroundMark x1="89344" y1="20290" x2="92213" y2="18841"/>
                        <a14:foregroundMark x1="90574" y1="35749" x2="97131" y2="43478"/>
                        <a14:foregroundMark x1="53689" y1="87923" x2="56148" y2="97585"/>
                      </a14:backgroundRemoval>
                    </a14:imgEffect>
                  </a14:imgLayer>
                </a14:imgProps>
              </a:ext>
            </a:extLst>
          </a:blip>
          <a:stretch>
            <a:fillRect/>
          </a:stretch>
        </p:blipFill>
        <p:spPr>
          <a:xfrm>
            <a:off x="4068826" y="154723"/>
            <a:ext cx="6268469" cy="5916049"/>
          </a:xfrm>
          <a:prstGeom prst="rect">
            <a:avLst/>
          </a:prstGeom>
        </p:spPr>
      </p:pic>
      <p:pic>
        <p:nvPicPr>
          <p:cNvPr id="34" name="Picture 33">
            <a:extLst>
              <a:ext uri="{FF2B5EF4-FFF2-40B4-BE49-F238E27FC236}">
                <a16:creationId xmlns:a16="http://schemas.microsoft.com/office/drawing/2014/main" id="{0D4EA263-67A1-4560-BE44-F611F81F816C}"/>
              </a:ext>
            </a:extLst>
          </p:cNvPr>
          <p:cNvPicPr>
            <a:picLocks noChangeAspect="1"/>
          </p:cNvPicPr>
          <p:nvPr/>
        </p:nvPicPr>
        <p:blipFill>
          <a:blip r:embed="rId10"/>
          <a:stretch>
            <a:fillRect/>
          </a:stretch>
        </p:blipFill>
        <p:spPr>
          <a:xfrm>
            <a:off x="6603290" y="536691"/>
            <a:ext cx="969348" cy="969348"/>
          </a:xfrm>
          <a:prstGeom prst="rect">
            <a:avLst/>
          </a:prstGeom>
        </p:spPr>
      </p:pic>
      <p:pic>
        <p:nvPicPr>
          <p:cNvPr id="35" name="Picture 34">
            <a:extLst>
              <a:ext uri="{FF2B5EF4-FFF2-40B4-BE49-F238E27FC236}">
                <a16:creationId xmlns:a16="http://schemas.microsoft.com/office/drawing/2014/main" id="{B120431B-BA75-4BC2-976C-3DB8773A2D31}"/>
              </a:ext>
            </a:extLst>
          </p:cNvPr>
          <p:cNvPicPr>
            <a:picLocks noChangeAspect="1"/>
          </p:cNvPicPr>
          <p:nvPr/>
        </p:nvPicPr>
        <p:blipFill>
          <a:blip r:embed="rId11"/>
          <a:stretch>
            <a:fillRect/>
          </a:stretch>
        </p:blipFill>
        <p:spPr>
          <a:xfrm>
            <a:off x="5006492" y="1506039"/>
            <a:ext cx="1164437" cy="1164437"/>
          </a:xfrm>
          <a:prstGeom prst="rect">
            <a:avLst/>
          </a:prstGeom>
        </p:spPr>
      </p:pic>
      <p:pic>
        <p:nvPicPr>
          <p:cNvPr id="36" name="Picture 35">
            <a:hlinkClick r:id="rId12" action="ppaction://hlinksldjump"/>
            <a:extLst>
              <a:ext uri="{FF2B5EF4-FFF2-40B4-BE49-F238E27FC236}">
                <a16:creationId xmlns:a16="http://schemas.microsoft.com/office/drawing/2014/main" id="{4229DF0A-0852-474F-8B93-C0BA3F1CAC90}"/>
              </a:ext>
            </a:extLst>
          </p:cNvPr>
          <p:cNvPicPr>
            <a:picLocks noChangeAspect="1"/>
          </p:cNvPicPr>
          <p:nvPr/>
        </p:nvPicPr>
        <p:blipFill>
          <a:blip r:embed="rId13"/>
          <a:stretch>
            <a:fillRect/>
          </a:stretch>
        </p:blipFill>
        <p:spPr>
          <a:xfrm>
            <a:off x="7621725" y="989101"/>
            <a:ext cx="1310754" cy="1310754"/>
          </a:xfrm>
          <a:prstGeom prst="rect">
            <a:avLst/>
          </a:prstGeom>
        </p:spPr>
      </p:pic>
      <p:pic>
        <p:nvPicPr>
          <p:cNvPr id="37" name="Picture 36">
            <a:extLst>
              <a:ext uri="{FF2B5EF4-FFF2-40B4-BE49-F238E27FC236}">
                <a16:creationId xmlns:a16="http://schemas.microsoft.com/office/drawing/2014/main" id="{DCB7F789-01F1-40B1-BE3E-35354DFE9EAB}"/>
              </a:ext>
            </a:extLst>
          </p:cNvPr>
          <p:cNvPicPr>
            <a:picLocks noChangeAspect="1"/>
          </p:cNvPicPr>
          <p:nvPr/>
        </p:nvPicPr>
        <p:blipFill>
          <a:blip r:embed="rId14"/>
          <a:stretch>
            <a:fillRect/>
          </a:stretch>
        </p:blipFill>
        <p:spPr>
          <a:xfrm>
            <a:off x="6280407" y="1795090"/>
            <a:ext cx="1749704" cy="1743607"/>
          </a:xfrm>
          <a:prstGeom prst="rect">
            <a:avLst/>
          </a:prstGeom>
        </p:spPr>
      </p:pic>
      <p:pic>
        <p:nvPicPr>
          <p:cNvPr id="38" name="Picture 37">
            <a:hlinkClick r:id="rId15" action="ppaction://hlinksldjump"/>
            <a:extLst>
              <a:ext uri="{FF2B5EF4-FFF2-40B4-BE49-F238E27FC236}">
                <a16:creationId xmlns:a16="http://schemas.microsoft.com/office/drawing/2014/main" id="{9202EFFE-F103-4C55-801F-F245277A0A13}"/>
              </a:ext>
            </a:extLst>
          </p:cNvPr>
          <p:cNvPicPr>
            <a:picLocks noChangeAspect="1"/>
          </p:cNvPicPr>
          <p:nvPr/>
        </p:nvPicPr>
        <p:blipFill>
          <a:blip r:embed="rId10"/>
          <a:stretch>
            <a:fillRect/>
          </a:stretch>
        </p:blipFill>
        <p:spPr>
          <a:xfrm>
            <a:off x="6590887" y="476604"/>
            <a:ext cx="969348" cy="969348"/>
          </a:xfrm>
          <a:prstGeom prst="rect">
            <a:avLst/>
          </a:prstGeom>
        </p:spPr>
      </p:pic>
      <p:pic>
        <p:nvPicPr>
          <p:cNvPr id="39" name="Picture 38">
            <a:hlinkClick r:id="rId16" action="ppaction://hlinksldjump"/>
            <a:extLst>
              <a:ext uri="{FF2B5EF4-FFF2-40B4-BE49-F238E27FC236}">
                <a16:creationId xmlns:a16="http://schemas.microsoft.com/office/drawing/2014/main" id="{FD2BE3A8-69A4-48AB-B452-CACBF1518390}"/>
              </a:ext>
            </a:extLst>
          </p:cNvPr>
          <p:cNvPicPr>
            <a:picLocks noChangeAspect="1"/>
          </p:cNvPicPr>
          <p:nvPr/>
        </p:nvPicPr>
        <p:blipFill>
          <a:blip r:embed="rId11"/>
          <a:stretch>
            <a:fillRect/>
          </a:stretch>
        </p:blipFill>
        <p:spPr>
          <a:xfrm>
            <a:off x="4974490" y="1487247"/>
            <a:ext cx="1164437" cy="1164437"/>
          </a:xfrm>
          <a:prstGeom prst="rect">
            <a:avLst/>
          </a:prstGeom>
        </p:spPr>
      </p:pic>
      <p:pic>
        <p:nvPicPr>
          <p:cNvPr id="41" name="Picture 40">
            <a:hlinkClick r:id="rId17" action="ppaction://hlinksldjump"/>
            <a:extLst>
              <a:ext uri="{FF2B5EF4-FFF2-40B4-BE49-F238E27FC236}">
                <a16:creationId xmlns:a16="http://schemas.microsoft.com/office/drawing/2014/main" id="{E70C62A1-1B01-4452-832F-43E1335FEA75}"/>
              </a:ext>
            </a:extLst>
          </p:cNvPr>
          <p:cNvPicPr>
            <a:picLocks noChangeAspect="1"/>
          </p:cNvPicPr>
          <p:nvPr/>
        </p:nvPicPr>
        <p:blipFill>
          <a:blip r:embed="rId14"/>
          <a:stretch>
            <a:fillRect/>
          </a:stretch>
        </p:blipFill>
        <p:spPr>
          <a:xfrm>
            <a:off x="6248405" y="1769763"/>
            <a:ext cx="1749704" cy="1743607"/>
          </a:xfrm>
          <a:prstGeom prst="rect">
            <a:avLst/>
          </a:prstGeom>
        </p:spPr>
      </p:pic>
      <p:pic>
        <p:nvPicPr>
          <p:cNvPr id="43" name="Picture 42">
            <a:extLst>
              <a:ext uri="{FF2B5EF4-FFF2-40B4-BE49-F238E27FC236}">
                <a16:creationId xmlns:a16="http://schemas.microsoft.com/office/drawing/2014/main" id="{037AB9F2-21C1-4376-901F-CD2848593E53}"/>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10000" b="90000" l="10000" r="90000"/>
                    </a14:imgEffect>
                  </a14:imgLayer>
                </a14:imgProps>
              </a:ext>
            </a:extLst>
          </a:blip>
          <a:stretch>
            <a:fillRect/>
          </a:stretch>
        </p:blipFill>
        <p:spPr>
          <a:xfrm>
            <a:off x="76223" y="4166912"/>
            <a:ext cx="2633192" cy="2625448"/>
          </a:xfrm>
          <a:prstGeom prst="rect">
            <a:avLst/>
          </a:prstGeom>
        </p:spPr>
      </p:pic>
      <p:sp>
        <p:nvSpPr>
          <p:cNvPr id="44" name="TextBox 43">
            <a:extLst>
              <a:ext uri="{FF2B5EF4-FFF2-40B4-BE49-F238E27FC236}">
                <a16:creationId xmlns:a16="http://schemas.microsoft.com/office/drawing/2014/main" id="{DCB5C75D-B621-4D35-B440-99B7B0270B3E}"/>
              </a:ext>
            </a:extLst>
          </p:cNvPr>
          <p:cNvSpPr txBox="1"/>
          <p:nvPr/>
        </p:nvSpPr>
        <p:spPr>
          <a:xfrm>
            <a:off x="141890" y="2920894"/>
            <a:ext cx="5977619"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Hái</a:t>
            </a: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xoài</a:t>
            </a:r>
            <a:endPar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cho</a:t>
            </a: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thỏ</a:t>
            </a: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p>
        </p:txBody>
      </p:sp>
      <p:pic>
        <p:nvPicPr>
          <p:cNvPr id="45" name="Picture 44">
            <a:extLst>
              <a:ext uri="{FF2B5EF4-FFF2-40B4-BE49-F238E27FC236}">
                <a16:creationId xmlns:a16="http://schemas.microsoft.com/office/drawing/2014/main" id="{6439E492-AC0E-44A2-8FF1-23EFED922908}"/>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38205" y="157799"/>
            <a:ext cx="2468560" cy="2468560"/>
          </a:xfrm>
          <a:prstGeom prst="rect">
            <a:avLst/>
          </a:prstGeom>
        </p:spPr>
      </p:pic>
      <p:sp>
        <p:nvSpPr>
          <p:cNvPr id="46" name="Cloud 45">
            <a:extLst>
              <a:ext uri="{FF2B5EF4-FFF2-40B4-BE49-F238E27FC236}">
                <a16:creationId xmlns:a16="http://schemas.microsoft.com/office/drawing/2014/main" id="{20AD2A9B-4621-4F87-8579-68EB3F6F3ABB}"/>
              </a:ext>
            </a:extLst>
          </p:cNvPr>
          <p:cNvSpPr/>
          <p:nvPr/>
        </p:nvSpPr>
        <p:spPr>
          <a:xfrm>
            <a:off x="8899219" y="80236"/>
            <a:ext cx="1726597" cy="775392"/>
          </a:xfrm>
          <a:prstGeom prst="clou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47" name="Cloud 46">
            <a:extLst>
              <a:ext uri="{FF2B5EF4-FFF2-40B4-BE49-F238E27FC236}">
                <a16:creationId xmlns:a16="http://schemas.microsoft.com/office/drawing/2014/main" id="{EFC9C047-ADCB-41A7-BED9-FD88239760C2}"/>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48" name="Cloud 47">
            <a:extLst>
              <a:ext uri="{FF2B5EF4-FFF2-40B4-BE49-F238E27FC236}">
                <a16:creationId xmlns:a16="http://schemas.microsoft.com/office/drawing/2014/main" id="{A0D2F7A7-53DD-4ABE-BED9-B374E1756520}"/>
              </a:ext>
            </a:extLst>
          </p:cNvPr>
          <p:cNvSpPr/>
          <p:nvPr/>
        </p:nvSpPr>
        <p:spPr>
          <a:xfrm>
            <a:off x="-2459668"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49" name="Cloud 48">
            <a:extLst>
              <a:ext uri="{FF2B5EF4-FFF2-40B4-BE49-F238E27FC236}">
                <a16:creationId xmlns:a16="http://schemas.microsoft.com/office/drawing/2014/main" id="{8654FA23-AF8D-4D4F-946A-B181D530A332}"/>
              </a:ext>
            </a:extLst>
          </p:cNvPr>
          <p:cNvSpPr/>
          <p:nvPr/>
        </p:nvSpPr>
        <p:spPr>
          <a:xfrm>
            <a:off x="3012162" y="695788"/>
            <a:ext cx="2001153" cy="644191"/>
          </a:xfrm>
          <a:prstGeom prst="clou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grpSp>
        <p:nvGrpSpPr>
          <p:cNvPr id="5" name="Group 4"/>
          <p:cNvGrpSpPr/>
          <p:nvPr/>
        </p:nvGrpSpPr>
        <p:grpSpPr>
          <a:xfrm>
            <a:off x="8057682" y="2088257"/>
            <a:ext cx="1310754" cy="1310754"/>
            <a:chOff x="9303385" y="2012507"/>
            <a:chExt cx="1310754" cy="1310754"/>
          </a:xfrm>
        </p:grpSpPr>
        <p:pic>
          <p:nvPicPr>
            <p:cNvPr id="25" name="Picture 24">
              <a:hlinkClick r:id="rId22" action="ppaction://hlinksldjump"/>
              <a:extLst>
                <a:ext uri="{FF2B5EF4-FFF2-40B4-BE49-F238E27FC236}">
                  <a16:creationId xmlns:a16="http://schemas.microsoft.com/office/drawing/2014/main" id="{4229DF0A-0852-474F-8B93-C0BA3F1CAC90}"/>
                </a:ext>
              </a:extLst>
            </p:cNvPr>
            <p:cNvPicPr>
              <a:picLocks noChangeAspect="1"/>
            </p:cNvPicPr>
            <p:nvPr/>
          </p:nvPicPr>
          <p:blipFill>
            <a:blip r:embed="rId13"/>
            <a:stretch>
              <a:fillRect/>
            </a:stretch>
          </p:blipFill>
          <p:spPr>
            <a:xfrm>
              <a:off x="9303385" y="2012507"/>
              <a:ext cx="1310754" cy="1310754"/>
            </a:xfrm>
            <a:prstGeom prst="rect">
              <a:avLst/>
            </a:prstGeom>
          </p:spPr>
        </p:pic>
        <p:sp>
          <p:nvSpPr>
            <p:cNvPr id="4" name="Rounded Rectangle 3"/>
            <p:cNvSpPr/>
            <p:nvPr/>
          </p:nvSpPr>
          <p:spPr>
            <a:xfrm>
              <a:off x="9762516" y="2583941"/>
              <a:ext cx="485739" cy="534108"/>
            </a:xfrm>
            <a:prstGeom prst="roundRect">
              <a:avLst/>
            </a:prstGeom>
            <a:solidFill>
              <a:srgbClr val="F6B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9811172" y="2487901"/>
              <a:ext cx="5913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A7FDFF"/>
                  </a:solidFill>
                  <a:effectLst/>
                  <a:uLnTx/>
                  <a:uFillTx/>
                  <a:latin typeface="Calibri" panose="020F0502020204030204"/>
                  <a:ea typeface="+mn-ea"/>
                  <a:cs typeface="+mn-cs"/>
                </a:rPr>
                <a:t>5</a:t>
              </a:r>
            </a:p>
          </p:txBody>
        </p:sp>
      </p:grpSp>
    </p:spTree>
    <p:extLst>
      <p:ext uri="{BB962C8B-B14F-4D97-AF65-F5344CB8AC3E}">
        <p14:creationId xmlns:p14="http://schemas.microsoft.com/office/powerpoint/2010/main" val="23751307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5000" fill="hold" nodeType="withEffect">
                                  <p:stCondLst>
                                    <p:cond delay="0"/>
                                  </p:stCondLst>
                                  <p:iterate type="lt">
                                    <p:tmPct val="10000"/>
                                  </p:iterate>
                                  <p:childTnLst>
                                    <p:animScale>
                                      <p:cBhvr>
                                        <p:cTn id="6" dur="250" autoRev="1" fill="hold">
                                          <p:stCondLst>
                                            <p:cond delay="0"/>
                                          </p:stCondLst>
                                        </p:cTn>
                                        <p:tgtEl>
                                          <p:spTgt spid="44">
                                            <p:txEl>
                                              <p:pRg st="0" end="0"/>
                                            </p:txEl>
                                          </p:spTgt>
                                        </p:tgtEl>
                                      </p:cBhvr>
                                      <p:to x="80000" y="100000"/>
                                    </p:animScale>
                                    <p:anim by="(#ppt_w*0.10)" calcmode="lin" valueType="num">
                                      <p:cBhvr>
                                        <p:cTn id="7" dur="250" autoRev="1" fill="hold">
                                          <p:stCondLst>
                                            <p:cond delay="0"/>
                                          </p:stCondLst>
                                        </p:cTn>
                                        <p:tgtEl>
                                          <p:spTgt spid="44">
                                            <p:txEl>
                                              <p:pRg st="0" end="0"/>
                                            </p:txEl>
                                          </p:spTgt>
                                        </p:tgtEl>
                                        <p:attrNameLst>
                                          <p:attrName>ppt_x</p:attrName>
                                        </p:attrNameLst>
                                      </p:cBhvr>
                                    </p:anim>
                                    <p:anim by="(-#ppt_w*0.10)" calcmode="lin" valueType="num">
                                      <p:cBhvr>
                                        <p:cTn id="8" dur="250" autoRev="1" fill="hold">
                                          <p:stCondLst>
                                            <p:cond delay="0"/>
                                          </p:stCondLst>
                                        </p:cTn>
                                        <p:tgtEl>
                                          <p:spTgt spid="44">
                                            <p:txEl>
                                              <p:pRg st="0" end="0"/>
                                            </p:txEl>
                                          </p:spTgt>
                                        </p:tgtEl>
                                        <p:attrNameLst>
                                          <p:attrName>ppt_y</p:attrName>
                                        </p:attrNameLst>
                                      </p:cBhvr>
                                    </p:anim>
                                    <p:animRot by="-480000">
                                      <p:cBhvr>
                                        <p:cTn id="9" dur="250" autoRev="1" fill="hold">
                                          <p:stCondLst>
                                            <p:cond delay="0"/>
                                          </p:stCondLst>
                                        </p:cTn>
                                        <p:tgtEl>
                                          <p:spTgt spid="44">
                                            <p:txEl>
                                              <p:pRg st="0" end="0"/>
                                            </p:txEl>
                                          </p:spTgt>
                                        </p:tgtEl>
                                        <p:attrNameLst>
                                          <p:attrName>r</p:attrName>
                                        </p:attrNameLst>
                                      </p:cBhvr>
                                    </p:animRot>
                                  </p:childTnLst>
                                </p:cTn>
                              </p:par>
                              <p:par>
                                <p:cTn id="10" presetID="36" presetClass="emph" presetSubtype="0" repeatCount="5000" fill="hold" nodeType="withEffect">
                                  <p:stCondLst>
                                    <p:cond delay="0"/>
                                  </p:stCondLst>
                                  <p:iterate type="lt">
                                    <p:tmPct val="10000"/>
                                  </p:iterate>
                                  <p:childTnLst>
                                    <p:animScale>
                                      <p:cBhvr>
                                        <p:cTn id="11" dur="250" autoRev="1" fill="hold">
                                          <p:stCondLst>
                                            <p:cond delay="0"/>
                                          </p:stCondLst>
                                        </p:cTn>
                                        <p:tgtEl>
                                          <p:spTgt spid="44">
                                            <p:txEl>
                                              <p:pRg st="1" end="1"/>
                                            </p:txEl>
                                          </p:spTgt>
                                        </p:tgtEl>
                                      </p:cBhvr>
                                      <p:to x="80000" y="100000"/>
                                    </p:animScale>
                                    <p:anim by="(#ppt_w*0.10)" calcmode="lin" valueType="num">
                                      <p:cBhvr>
                                        <p:cTn id="12" dur="250" autoRev="1" fill="hold">
                                          <p:stCondLst>
                                            <p:cond delay="0"/>
                                          </p:stCondLst>
                                        </p:cTn>
                                        <p:tgtEl>
                                          <p:spTgt spid="44">
                                            <p:txEl>
                                              <p:pRg st="1" end="1"/>
                                            </p:txEl>
                                          </p:spTgt>
                                        </p:tgtEl>
                                        <p:attrNameLst>
                                          <p:attrName>ppt_x</p:attrName>
                                        </p:attrNameLst>
                                      </p:cBhvr>
                                    </p:anim>
                                    <p:anim by="(-#ppt_w*0.10)" calcmode="lin" valueType="num">
                                      <p:cBhvr>
                                        <p:cTn id="13" dur="250" autoRev="1" fill="hold">
                                          <p:stCondLst>
                                            <p:cond delay="0"/>
                                          </p:stCondLst>
                                        </p:cTn>
                                        <p:tgtEl>
                                          <p:spTgt spid="44">
                                            <p:txEl>
                                              <p:pRg st="1" end="1"/>
                                            </p:txEl>
                                          </p:spTgt>
                                        </p:tgtEl>
                                        <p:attrNameLst>
                                          <p:attrName>ppt_y</p:attrName>
                                        </p:attrNameLst>
                                      </p:cBhvr>
                                    </p:anim>
                                    <p:animRot by="-480000">
                                      <p:cBhvr>
                                        <p:cTn id="14" dur="250" autoRev="1" fill="hold">
                                          <p:stCondLst>
                                            <p:cond delay="0"/>
                                          </p:stCondLst>
                                        </p:cTn>
                                        <p:tgtEl>
                                          <p:spTgt spid="44">
                                            <p:txEl>
                                              <p:pRg st="1" end="1"/>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500"/>
                                        <p:tgtEl>
                                          <p:spTgt spid="5"/>
                                        </p:tgtEl>
                                      </p:cBhvr>
                                    </p:animEffect>
                                    <p:anim calcmode="lin" valueType="num">
                                      <p:cBhvr>
                                        <p:cTn id="19" dur="1500"/>
                                        <p:tgtEl>
                                          <p:spTgt spid="5"/>
                                        </p:tgtEl>
                                        <p:attrNameLst>
                                          <p:attrName>ppt_x</p:attrName>
                                        </p:attrNameLst>
                                      </p:cBhvr>
                                      <p:tavLst>
                                        <p:tav tm="0">
                                          <p:val>
                                            <p:strVal val="ppt_x"/>
                                          </p:val>
                                        </p:tav>
                                        <p:tav tm="100000">
                                          <p:val>
                                            <p:strVal val="ppt_x"/>
                                          </p:val>
                                        </p:tav>
                                      </p:tavLst>
                                    </p:anim>
                                    <p:anim calcmode="lin" valueType="num">
                                      <p:cBhvr>
                                        <p:cTn id="20" dur="1500"/>
                                        <p:tgtEl>
                                          <p:spTgt spid="5"/>
                                        </p:tgtEl>
                                        <p:attrNameLst>
                                          <p:attrName>ppt_y</p:attrName>
                                        </p:attrNameLst>
                                      </p:cBhvr>
                                      <p:tavLst>
                                        <p:tav tm="0">
                                          <p:val>
                                            <p:strVal val="ppt_y"/>
                                          </p:val>
                                        </p:tav>
                                        <p:tav tm="100000">
                                          <p:val>
                                            <p:strVal val="ppt_y+.1"/>
                                          </p:val>
                                        </p:tav>
                                      </p:tavLst>
                                    </p:anim>
                                    <p:set>
                                      <p:cBhvr>
                                        <p:cTn id="21" dur="1" fill="hold">
                                          <p:stCondLst>
                                            <p:cond delay="1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8"/>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8"/>
                                        </p:tgtEl>
                                      </p:cBhvr>
                                    </p:animEffect>
                                    <p:set>
                                      <p:cBhvr>
                                        <p:cTn id="2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8" restart="whenNotActive" fill="hold" evtFilter="cancelBubble" nodeType="interactiveSeq">
                <p:stCondLst>
                  <p:cond evt="onClick" delay="0">
                    <p:tgtEl>
                      <p:spTgt spid="39"/>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9"/>
                                        </p:tgtEl>
                                      </p:cBhvr>
                                    </p:animEffect>
                                    <p:set>
                                      <p:cBhvr>
                                        <p:cTn id="3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4" restart="whenNotActive" fill="hold" evtFilter="cancelBubble" nodeType="interactiveSeq">
                <p:stCondLst>
                  <p:cond evt="onClick" delay="0">
                    <p:tgtEl>
                      <p:spTgt spid="41"/>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41"/>
                                        </p:tgtEl>
                                      </p:cBhvr>
                                    </p:animEffect>
                                    <p:set>
                                      <p:cBhvr>
                                        <p:cTn id="3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40" restart="whenNotActive" fill="hold" evtFilter="cancelBubble" nodeType="interactiveSeq">
                <p:stCondLst>
                  <p:cond evt="onClick" delay="0">
                    <p:tgtEl>
                      <p:spTgt spid="34"/>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34"/>
                                        </p:tgtEl>
                                      </p:cBhvr>
                                    </p:animEffect>
                                    <p:anim calcmode="lin" valueType="num">
                                      <p:cBhvr>
                                        <p:cTn id="45" dur="1000"/>
                                        <p:tgtEl>
                                          <p:spTgt spid="34"/>
                                        </p:tgtEl>
                                        <p:attrNameLst>
                                          <p:attrName>ppt_x</p:attrName>
                                        </p:attrNameLst>
                                      </p:cBhvr>
                                      <p:tavLst>
                                        <p:tav tm="0">
                                          <p:val>
                                            <p:strVal val="ppt_x"/>
                                          </p:val>
                                        </p:tav>
                                        <p:tav tm="100000">
                                          <p:val>
                                            <p:strVal val="ppt_x"/>
                                          </p:val>
                                        </p:tav>
                                      </p:tavLst>
                                    </p:anim>
                                    <p:anim calcmode="lin" valueType="num">
                                      <p:cBhvr>
                                        <p:cTn id="46" dur="1000"/>
                                        <p:tgtEl>
                                          <p:spTgt spid="34"/>
                                        </p:tgtEl>
                                        <p:attrNameLst>
                                          <p:attrName>ppt_y</p:attrName>
                                        </p:attrNameLst>
                                      </p:cBhvr>
                                      <p:tavLst>
                                        <p:tav tm="0">
                                          <p:val>
                                            <p:strVal val="ppt_y"/>
                                          </p:val>
                                        </p:tav>
                                        <p:tav tm="100000">
                                          <p:val>
                                            <p:strVal val="ppt_y+.1"/>
                                          </p:val>
                                        </p:tav>
                                      </p:tavLst>
                                    </p:anim>
                                    <p:set>
                                      <p:cBhvr>
                                        <p:cTn id="47" dur="1" fill="hold">
                                          <p:stCondLst>
                                            <p:cond delay="999"/>
                                          </p:stCondLst>
                                        </p:cTn>
                                        <p:tgtEl>
                                          <p:spTgt spid="34"/>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4"/>
                  </p:tgtEl>
                </p:cond>
              </p:nextCondLst>
            </p:seq>
            <p:seq concurrent="1" nextAc="seek">
              <p:cTn id="48" restart="whenNotActive" fill="hold" evtFilter="cancelBubble" nodeType="interactiveSeq">
                <p:stCondLst>
                  <p:cond evt="onClick" delay="0">
                    <p:tgtEl>
                      <p:spTgt spid="35"/>
                    </p:tgtEl>
                  </p:cond>
                </p:stCondLst>
                <p:endSync evt="end" delay="0">
                  <p:rtn val="all"/>
                </p:endSync>
                <p:childTnLst>
                  <p:par>
                    <p:cTn id="49" fill="hold">
                      <p:stCondLst>
                        <p:cond delay="0"/>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35"/>
                                        </p:tgtEl>
                                      </p:cBhvr>
                                    </p:animEffect>
                                    <p:anim calcmode="lin" valueType="num">
                                      <p:cBhvr>
                                        <p:cTn id="53" dur="1000"/>
                                        <p:tgtEl>
                                          <p:spTgt spid="35"/>
                                        </p:tgtEl>
                                        <p:attrNameLst>
                                          <p:attrName>ppt_x</p:attrName>
                                        </p:attrNameLst>
                                      </p:cBhvr>
                                      <p:tavLst>
                                        <p:tav tm="0">
                                          <p:val>
                                            <p:strVal val="ppt_x"/>
                                          </p:val>
                                        </p:tav>
                                        <p:tav tm="100000">
                                          <p:val>
                                            <p:strVal val="ppt_x"/>
                                          </p:val>
                                        </p:tav>
                                      </p:tavLst>
                                    </p:anim>
                                    <p:anim calcmode="lin" valueType="num">
                                      <p:cBhvr>
                                        <p:cTn id="54" dur="1000"/>
                                        <p:tgtEl>
                                          <p:spTgt spid="35"/>
                                        </p:tgtEl>
                                        <p:attrNameLst>
                                          <p:attrName>ppt_y</p:attrName>
                                        </p:attrNameLst>
                                      </p:cBhvr>
                                      <p:tavLst>
                                        <p:tav tm="0">
                                          <p:val>
                                            <p:strVal val="ppt_y"/>
                                          </p:val>
                                        </p:tav>
                                        <p:tav tm="100000">
                                          <p:val>
                                            <p:strVal val="ppt_y+.1"/>
                                          </p:val>
                                        </p:tav>
                                      </p:tavLst>
                                    </p:anim>
                                    <p:set>
                                      <p:cBhvr>
                                        <p:cTn id="55" dur="1" fill="hold">
                                          <p:stCondLst>
                                            <p:cond delay="999"/>
                                          </p:stCondLst>
                                        </p:cTn>
                                        <p:tgtEl>
                                          <p:spTgt spid="35"/>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applause.wav"/>
                                        </p:tgtEl>
                                      </p:cMediaNode>
                                    </p:audio>
                                  </p:subTnLst>
                                </p:cTn>
                              </p:par>
                            </p:childTnLst>
                          </p:cTn>
                        </p:par>
                      </p:childTnLst>
                    </p:cTn>
                  </p:par>
                  <p:par>
                    <p:cTn id="56" fill="hold">
                      <p:stCondLst>
                        <p:cond delay="indefinite"/>
                      </p:stCondLst>
                      <p:childTnLst>
                        <p:par>
                          <p:cTn id="57" fill="hold">
                            <p:stCondLst>
                              <p:cond delay="0"/>
                            </p:stCondLst>
                            <p:childTnLst>
                              <p:par>
                                <p:cTn id="58" presetID="42" presetClass="exit" presetSubtype="0" fill="hold" nodeType="clickEffect">
                                  <p:stCondLst>
                                    <p:cond delay="0"/>
                                  </p:stCondLst>
                                  <p:childTnLst>
                                    <p:animEffect transition="out" filter="fade">
                                      <p:cBhvr>
                                        <p:cTn id="59" dur="2000"/>
                                        <p:tgtEl>
                                          <p:spTgt spid="36"/>
                                        </p:tgtEl>
                                      </p:cBhvr>
                                    </p:animEffect>
                                    <p:anim calcmode="lin" valueType="num">
                                      <p:cBhvr>
                                        <p:cTn id="60" dur="2000"/>
                                        <p:tgtEl>
                                          <p:spTgt spid="36"/>
                                        </p:tgtEl>
                                        <p:attrNameLst>
                                          <p:attrName>ppt_x</p:attrName>
                                        </p:attrNameLst>
                                      </p:cBhvr>
                                      <p:tavLst>
                                        <p:tav tm="0">
                                          <p:val>
                                            <p:strVal val="ppt_x"/>
                                          </p:val>
                                        </p:tav>
                                        <p:tav tm="100000">
                                          <p:val>
                                            <p:strVal val="ppt_x"/>
                                          </p:val>
                                        </p:tav>
                                      </p:tavLst>
                                    </p:anim>
                                    <p:anim calcmode="lin" valueType="num">
                                      <p:cBhvr>
                                        <p:cTn id="61" dur="2000"/>
                                        <p:tgtEl>
                                          <p:spTgt spid="36"/>
                                        </p:tgtEl>
                                        <p:attrNameLst>
                                          <p:attrName>ppt_y</p:attrName>
                                        </p:attrNameLst>
                                      </p:cBhvr>
                                      <p:tavLst>
                                        <p:tav tm="0">
                                          <p:val>
                                            <p:strVal val="ppt_y"/>
                                          </p:val>
                                        </p:tav>
                                        <p:tav tm="100000">
                                          <p:val>
                                            <p:strVal val="ppt_y+.1"/>
                                          </p:val>
                                        </p:tav>
                                      </p:tavLst>
                                    </p:anim>
                                    <p:set>
                                      <p:cBhvr>
                                        <p:cTn id="62" dur="1" fill="hold">
                                          <p:stCondLst>
                                            <p:cond delay="1999"/>
                                          </p:stCondLst>
                                        </p:cTn>
                                        <p:tgtEl>
                                          <p:spTgt spid="36"/>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5"/>
                  </p:tgtEl>
                </p:cond>
              </p:nextCondLst>
            </p:seq>
            <p:seq concurrent="1" nextAc="seek">
              <p:cTn id="63" restart="whenNotActive" fill="hold" evtFilter="cancelBubble" nodeType="interactiveSeq">
                <p:stCondLst>
                  <p:cond evt="onClick" delay="0">
                    <p:tgtEl>
                      <p:spTgt spid="37"/>
                    </p:tgtEl>
                  </p:cond>
                </p:stCondLst>
                <p:endSync evt="end" delay="0">
                  <p:rtn val="all"/>
                </p:endSync>
                <p:childTnLst>
                  <p:par>
                    <p:cTn id="64" fill="hold">
                      <p:stCondLst>
                        <p:cond delay="indefinite"/>
                      </p:stCondLst>
                      <p:childTnLst>
                        <p:par>
                          <p:cTn id="65" fill="hold">
                            <p:stCondLst>
                              <p:cond delay="0"/>
                            </p:stCondLst>
                            <p:childTnLst>
                              <p:par>
                                <p:cTn id="66" presetID="42" presetClass="exit" presetSubtype="0" fill="hold" nodeType="clickEffect">
                                  <p:stCondLst>
                                    <p:cond delay="0"/>
                                  </p:stCondLst>
                                  <p:childTnLst>
                                    <p:animEffect transition="out" filter="fade">
                                      <p:cBhvr>
                                        <p:cTn id="67" dur="1000"/>
                                        <p:tgtEl>
                                          <p:spTgt spid="37"/>
                                        </p:tgtEl>
                                      </p:cBhvr>
                                    </p:animEffect>
                                    <p:anim calcmode="lin" valueType="num">
                                      <p:cBhvr>
                                        <p:cTn id="68" dur="1000"/>
                                        <p:tgtEl>
                                          <p:spTgt spid="37"/>
                                        </p:tgtEl>
                                        <p:attrNameLst>
                                          <p:attrName>ppt_x</p:attrName>
                                        </p:attrNameLst>
                                      </p:cBhvr>
                                      <p:tavLst>
                                        <p:tav tm="0">
                                          <p:val>
                                            <p:strVal val="ppt_x"/>
                                          </p:val>
                                        </p:tav>
                                        <p:tav tm="100000">
                                          <p:val>
                                            <p:strVal val="ppt_x"/>
                                          </p:val>
                                        </p:tav>
                                      </p:tavLst>
                                    </p:anim>
                                    <p:anim calcmode="lin" valueType="num">
                                      <p:cBhvr>
                                        <p:cTn id="69" dur="1000"/>
                                        <p:tgtEl>
                                          <p:spTgt spid="37"/>
                                        </p:tgtEl>
                                        <p:attrNameLst>
                                          <p:attrName>ppt_y</p:attrName>
                                        </p:attrNameLst>
                                      </p:cBhvr>
                                      <p:tavLst>
                                        <p:tav tm="0">
                                          <p:val>
                                            <p:strVal val="ppt_y"/>
                                          </p:val>
                                        </p:tav>
                                        <p:tav tm="100000">
                                          <p:val>
                                            <p:strVal val="ppt_y+.1"/>
                                          </p:val>
                                        </p:tav>
                                      </p:tavLst>
                                    </p:anim>
                                    <p:set>
                                      <p:cBhvr>
                                        <p:cTn id="70"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7"/>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2621217"/>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pSp>
      <p:sp>
        <p:nvSpPr>
          <p:cNvPr id="22" name="Rectangle 36"/>
          <p:cNvSpPr>
            <a:spLocks noChangeArrowheads="1"/>
          </p:cNvSpPr>
          <p:nvPr/>
        </p:nvSpPr>
        <p:spPr bwMode="auto">
          <a:xfrm>
            <a:off x="352843" y="6083078"/>
            <a:ext cx="4539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34" name="Picture 33">
            <a:hlinkClick r:id="rId5" action="ppaction://hlinksldjump"/>
            <a:extLst>
              <a:ext uri="{FF2B5EF4-FFF2-40B4-BE49-F238E27FC236}">
                <a16:creationId xmlns:a16="http://schemas.microsoft.com/office/drawing/2014/main" id="{5456826A-D944-4632-A357-4E0288DF6B1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71321" y="4482113"/>
            <a:ext cx="2230732" cy="2224171"/>
          </a:xfrm>
          <a:prstGeom prst="rect">
            <a:avLst/>
          </a:prstGeom>
        </p:spPr>
      </p:pic>
      <p:pic>
        <p:nvPicPr>
          <p:cNvPr id="35" name="Picture 34">
            <a:extLst>
              <a:ext uri="{FF2B5EF4-FFF2-40B4-BE49-F238E27FC236}">
                <a16:creationId xmlns:a16="http://schemas.microsoft.com/office/drawing/2014/main" id="{B2F867F6-AC52-4E70-BCEA-2EBCE5ADDC5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56873" y="50279"/>
            <a:ext cx="2026982" cy="2026982"/>
          </a:xfrm>
          <a:prstGeom prst="rect">
            <a:avLst/>
          </a:prstGeom>
        </p:spPr>
      </p:pic>
      <p:sp>
        <p:nvSpPr>
          <p:cNvPr id="37" name="Cloud 36">
            <a:extLst>
              <a:ext uri="{FF2B5EF4-FFF2-40B4-BE49-F238E27FC236}">
                <a16:creationId xmlns:a16="http://schemas.microsoft.com/office/drawing/2014/main" id="{B42F8FE7-AD07-44F8-A2D1-0204A386CDB6}"/>
              </a:ext>
            </a:extLst>
          </p:cNvPr>
          <p:cNvSpPr/>
          <p:nvPr/>
        </p:nvSpPr>
        <p:spPr>
          <a:xfrm>
            <a:off x="-2685044"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9" name="Cloud 38">
            <a:extLst>
              <a:ext uri="{FF2B5EF4-FFF2-40B4-BE49-F238E27FC236}">
                <a16:creationId xmlns:a16="http://schemas.microsoft.com/office/drawing/2014/main" id="{E17EF6A8-0B73-46D6-95AF-29DDDC2A1780}"/>
              </a:ext>
            </a:extLst>
          </p:cNvPr>
          <p:cNvSpPr/>
          <p:nvPr/>
        </p:nvSpPr>
        <p:spPr>
          <a:xfrm>
            <a:off x="-2403310" y="-337332"/>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0" name="Cloud 39">
            <a:extLst>
              <a:ext uri="{FF2B5EF4-FFF2-40B4-BE49-F238E27FC236}">
                <a16:creationId xmlns:a16="http://schemas.microsoft.com/office/drawing/2014/main" id="{4070ACC0-544E-41E8-B65D-55BB4ADFF2DF}"/>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2" name="Rectangle: Rounded Corners 13">
            <a:extLst>
              <a:ext uri="{FF2B5EF4-FFF2-40B4-BE49-F238E27FC236}">
                <a16:creationId xmlns:a16="http://schemas.microsoft.com/office/drawing/2014/main" id="{1C35FEA4-5FF0-4866-B03C-ECBB8FF1D953}"/>
              </a:ext>
            </a:extLst>
          </p:cNvPr>
          <p:cNvSpPr/>
          <p:nvPr/>
        </p:nvSpPr>
        <p:spPr>
          <a:xfrm>
            <a:off x="2891028" y="5639509"/>
            <a:ext cx="5615366" cy="1137920"/>
          </a:xfrm>
          <a:prstGeom prst="roundRect">
            <a:avLst>
              <a:gd name="adj" fmla="val 22115"/>
            </a:avLst>
          </a:prstGeom>
          <a:solidFill>
            <a:schemeClr val="accent5">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lang="en-US" sz="2800" dirty="0">
                <a:solidFill>
                  <a:prstClr val="black"/>
                </a:solidFill>
                <a:latin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Tuổi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Rounded Corners 16">
            <a:extLst>
              <a:ext uri="{FF2B5EF4-FFF2-40B4-BE49-F238E27FC236}">
                <a16:creationId xmlns:a16="http://schemas.microsoft.com/office/drawing/2014/main" id="{3EF594FD-2F30-41F8-9EEA-DF4DCE28D106}"/>
              </a:ext>
            </a:extLst>
          </p:cNvPr>
          <p:cNvSpPr/>
          <p:nvPr/>
        </p:nvSpPr>
        <p:spPr>
          <a:xfrm>
            <a:off x="2891028" y="4325836"/>
            <a:ext cx="5615367" cy="1137920"/>
          </a:xfrm>
          <a:prstGeom prst="roundRect">
            <a:avLst/>
          </a:prstGeom>
          <a:solidFill>
            <a:schemeClr val="accent5">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5" name="Rectangle 11"/>
          <p:cNvSpPr>
            <a:spLocks noChangeArrowheads="1"/>
          </p:cNvSpPr>
          <p:nvPr/>
        </p:nvSpPr>
        <p:spPr bwMode="auto">
          <a:xfrm>
            <a:off x="1933167" y="50279"/>
            <a:ext cx="951850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spcBef>
                <a:spcPct val="0"/>
              </a:spcBef>
              <a:spcAft>
                <a:spcPct val="0"/>
              </a:spcAft>
              <a:buClrTx/>
              <a:buSzTx/>
              <a:buFontTx/>
              <a:buNone/>
              <a:tabLst/>
              <a:defRPr/>
            </a:pPr>
            <a:r>
              <a:rPr kumimoji="0" lang="vi-VN" altLang="en-US" sz="2800" b="1" i="0" u="sng" strike="noStrike" kern="1200" cap="none" spc="0" normalizeH="0" baseline="0" noProof="0" dirty="0">
                <a:ln>
                  <a:noFill/>
                </a:ln>
                <a:solidFill>
                  <a:prstClr val="black"/>
                </a:solidFill>
                <a:effectLst/>
                <a:uLnTx/>
                <a:uFillTx/>
                <a:latin typeface="Times New Roman" panose="02020603050405020304" pitchFamily="18" charset="0"/>
                <a:ea typeface="DengXian"/>
                <a:cs typeface="Times New Roman" panose="02020603050405020304" pitchFamily="18" charset="0"/>
              </a:rPr>
              <a:t>Câu 1</a:t>
            </a:r>
            <a:r>
              <a:rPr kumimoji="0" lang="vi-VN"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a:t>
            </a:r>
            <a:r>
              <a:rPr kumimoji="0" lang="vi-V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Tìm hiểu về sở thích đối với môn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nhanh</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của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bạn học sinh một trường THCS được cho bởi bảng thống kê sau:</a:t>
            </a: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Dữ</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thống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kê</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736B9335-EDAB-F082-5103-5BD18393A632}"/>
              </a:ext>
            </a:extLst>
          </p:cNvPr>
          <p:cNvGraphicFramePr>
            <a:graphicFrameLocks noGrp="1"/>
          </p:cNvGraphicFramePr>
          <p:nvPr>
            <p:extLst>
              <p:ext uri="{D42A27DB-BD31-4B8C-83A1-F6EECF244321}">
                <p14:modId xmlns:p14="http://schemas.microsoft.com/office/powerpoint/2010/main" val="1203459174"/>
              </p:ext>
            </p:extLst>
          </p:nvPr>
        </p:nvGraphicFramePr>
        <p:xfrm>
          <a:off x="2402053" y="1200023"/>
          <a:ext cx="7317680" cy="2158480"/>
        </p:xfrm>
        <a:graphic>
          <a:graphicData uri="http://schemas.openxmlformats.org/drawingml/2006/table">
            <a:tbl>
              <a:tblPr firstRow="1" firstCol="1" bandRow="1">
                <a:tableStyleId>{5FD0F851-EC5A-4D38-B0AD-8093EC10F338}</a:tableStyleId>
              </a:tblPr>
              <a:tblGrid>
                <a:gridCol w="1158819">
                  <a:extLst>
                    <a:ext uri="{9D8B030D-6E8A-4147-A177-3AD203B41FA5}">
                      <a16:colId xmlns:a16="http://schemas.microsoft.com/office/drawing/2014/main" val="1465839380"/>
                    </a:ext>
                  </a:extLst>
                </a:gridCol>
                <a:gridCol w="1306305">
                  <a:extLst>
                    <a:ext uri="{9D8B030D-6E8A-4147-A177-3AD203B41FA5}">
                      <a16:colId xmlns:a16="http://schemas.microsoft.com/office/drawing/2014/main" val="4124300907"/>
                    </a:ext>
                  </a:extLst>
                </a:gridCol>
                <a:gridCol w="1930488">
                  <a:extLst>
                    <a:ext uri="{9D8B030D-6E8A-4147-A177-3AD203B41FA5}">
                      <a16:colId xmlns:a16="http://schemas.microsoft.com/office/drawing/2014/main" val="1666731415"/>
                    </a:ext>
                  </a:extLst>
                </a:gridCol>
                <a:gridCol w="2922068">
                  <a:extLst>
                    <a:ext uri="{9D8B030D-6E8A-4147-A177-3AD203B41FA5}">
                      <a16:colId xmlns:a16="http://schemas.microsoft.com/office/drawing/2014/main" val="1372901491"/>
                    </a:ext>
                  </a:extLst>
                </a:gridCol>
              </a:tblGrid>
              <a:tr h="539620">
                <a:tc>
                  <a:txBody>
                    <a:bodyPr/>
                    <a:lstStyle/>
                    <a:p>
                      <a:pPr algn="ctr">
                        <a:spcBef>
                          <a:spcPts val="300"/>
                        </a:spcBef>
                        <a:spcAft>
                          <a:spcPts val="300"/>
                        </a:spcAft>
                      </a:pPr>
                      <a:r>
                        <a:rPr lang="vi-VN" sz="2600" dirty="0">
                          <a:solidFill>
                            <a:schemeClr val="tx1"/>
                          </a:solidFill>
                          <a:effectLst/>
                          <a:latin typeface="+mj-lt"/>
                        </a:rPr>
                        <a:t>STT</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Tuổi</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Giới tính</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Sở thích</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2138890"/>
                  </a:ext>
                </a:extLst>
              </a:tr>
              <a:tr h="539620">
                <a:tc>
                  <a:txBody>
                    <a:bodyPr/>
                    <a:lstStyle/>
                    <a:p>
                      <a:pPr algn="ctr">
                        <a:tabLst>
                          <a:tab pos="4410075" algn="l"/>
                        </a:tabLst>
                      </a:pPr>
                      <a:r>
                        <a:rPr lang="nl-NL" sz="2600" dirty="0">
                          <a:solidFill>
                            <a:schemeClr val="tx1"/>
                          </a:solidFill>
                          <a:effectLst/>
                          <a:latin typeface="+mj-lt"/>
                        </a:rPr>
                        <a:t>1</a:t>
                      </a:r>
                      <a:endParaRPr lang="nl-NL"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600" dirty="0">
                          <a:solidFill>
                            <a:schemeClr val="tx1"/>
                          </a:solidFill>
                          <a:effectLst/>
                          <a:latin typeface="+mj-lt"/>
                        </a:rPr>
                        <a:t>14</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Nam</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Không thích</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54939"/>
                  </a:ext>
                </a:extLst>
              </a:tr>
              <a:tr h="539620">
                <a:tc>
                  <a:txBody>
                    <a:bodyPr/>
                    <a:lstStyle/>
                    <a:p>
                      <a:pPr algn="ctr">
                        <a:tabLst>
                          <a:tab pos="4410075" algn="l"/>
                        </a:tabLst>
                      </a:pPr>
                      <a:r>
                        <a:rPr lang="nl-NL" sz="2600" dirty="0">
                          <a:solidFill>
                            <a:schemeClr val="tx1"/>
                          </a:solidFill>
                          <a:effectLst/>
                          <a:latin typeface="+mj-lt"/>
                        </a:rPr>
                        <a:t>2</a:t>
                      </a:r>
                      <a:endParaRPr lang="nl-NL"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600" dirty="0">
                          <a:solidFill>
                            <a:schemeClr val="tx1"/>
                          </a:solidFill>
                          <a:effectLst/>
                          <a:latin typeface="+mj-lt"/>
                        </a:rPr>
                        <a:t>13</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Nam</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Rất thích</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3254781"/>
                  </a:ext>
                </a:extLst>
              </a:tr>
              <a:tr h="539620">
                <a:tc>
                  <a:txBody>
                    <a:bodyPr/>
                    <a:lstStyle/>
                    <a:p>
                      <a:pPr algn="ctr">
                        <a:tabLst>
                          <a:tab pos="4410075" algn="l"/>
                        </a:tabLst>
                      </a:pPr>
                      <a:r>
                        <a:rPr lang="nl-NL" sz="2600" dirty="0">
                          <a:solidFill>
                            <a:schemeClr val="tx1"/>
                          </a:solidFill>
                          <a:effectLst/>
                          <a:latin typeface="+mj-lt"/>
                        </a:rPr>
                        <a:t>3</a:t>
                      </a:r>
                      <a:endParaRPr lang="nl-NL"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600" dirty="0">
                          <a:solidFill>
                            <a:schemeClr val="tx1"/>
                          </a:solidFill>
                          <a:effectLst/>
                          <a:latin typeface="+mj-lt"/>
                        </a:rPr>
                        <a:t>15</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Nữ</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Không thích</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4236969"/>
                  </a:ext>
                </a:extLst>
              </a:tr>
            </a:tbl>
          </a:graphicData>
        </a:graphic>
      </p:graphicFrame>
      <p:pic>
        <p:nvPicPr>
          <p:cNvPr id="3078" name="Picture 6">
            <a:extLst>
              <a:ext uri="{FF2B5EF4-FFF2-40B4-BE49-F238E27FC236}">
                <a16:creationId xmlns:a16="http://schemas.microsoft.com/office/drawing/2014/main" id="{17C81753-C393-4CE2-EED3-AC79B58B7E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889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0573EDAE-7E6D-222A-8CB3-DAC2BEB28F4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841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AF324ED-5C7F-0660-B131-9D6BA5721E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F299DCCE-986D-BE5C-ADFE-D05E272D2E5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84150" cy="1841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1124A23D-1181-F6B8-A0BB-0DED411C2AF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7000" cy="18415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a:extLst>
              <a:ext uri="{FF2B5EF4-FFF2-40B4-BE49-F238E27FC236}">
                <a16:creationId xmlns:a16="http://schemas.microsoft.com/office/drawing/2014/main" id="{0EE2907C-E03F-D627-F434-88FB4CACEDF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84150" cy="18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735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3"/>
                                        </p:tgtEl>
                                        <p:attrNameLst>
                                          <p:attrName>style.color</p:attrName>
                                        </p:attrNameLst>
                                      </p:cBhvr>
                                      <p:to>
                                        <a:schemeClr val="bg1"/>
                                      </p:to>
                                    </p:animClr>
                                    <p:animClr clrSpc="rgb" dir="cw">
                                      <p:cBhvr>
                                        <p:cTn id="7" dur="250" autoRev="1" fill="remove"/>
                                        <p:tgtEl>
                                          <p:spTgt spid="43"/>
                                        </p:tgtEl>
                                        <p:attrNameLst>
                                          <p:attrName>fillcolor</p:attrName>
                                        </p:attrNameLst>
                                      </p:cBhvr>
                                      <p:to>
                                        <a:schemeClr val="bg1"/>
                                      </p:to>
                                    </p:animClr>
                                    <p:set>
                                      <p:cBhvr>
                                        <p:cTn id="8" dur="250" autoRev="1" fill="remove"/>
                                        <p:tgtEl>
                                          <p:spTgt spid="43"/>
                                        </p:tgtEl>
                                        <p:attrNameLst>
                                          <p:attrName>fill.type</p:attrName>
                                        </p:attrNameLst>
                                      </p:cBhvr>
                                      <p:to>
                                        <p:strVal val="solid"/>
                                      </p:to>
                                    </p:set>
                                    <p:set>
                                      <p:cBhvr>
                                        <p:cTn id="9" dur="250" autoRev="1" fill="remove"/>
                                        <p:tgtEl>
                                          <p:spTgt spid="4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3"/>
                  </p:tgtEl>
                </p:cond>
              </p:nextCondLst>
            </p:seq>
            <p:seq concurrent="1" nextAc="seek">
              <p:cTn id="10" restart="whenNotActive" fill="hold" evtFilter="cancelBubble" nodeType="interactiveSeq">
                <p:stCondLst>
                  <p:cond evt="onClick" delay="0">
                    <p:tgtEl>
                      <p:spTgt spid="42"/>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42"/>
                                        </p:tgtEl>
                                        <p:attrNameLst>
                                          <p:attrName>style.color</p:attrName>
                                        </p:attrNameLst>
                                      </p:cBhvr>
                                      <p:by>
                                        <p:hsl h="0" s="-12549" l="-25098"/>
                                      </p:by>
                                    </p:animClr>
                                    <p:animClr clrSpc="hsl" dir="cw">
                                      <p:cBhvr>
                                        <p:cTn id="15" dur="500" fill="hold"/>
                                        <p:tgtEl>
                                          <p:spTgt spid="42"/>
                                        </p:tgtEl>
                                        <p:attrNameLst>
                                          <p:attrName>fillcolor</p:attrName>
                                        </p:attrNameLst>
                                      </p:cBhvr>
                                      <p:by>
                                        <p:hsl h="0" s="-12549" l="-25098"/>
                                      </p:by>
                                    </p:animClr>
                                    <p:animClr clrSpc="hsl" dir="cw">
                                      <p:cBhvr>
                                        <p:cTn id="16" dur="500" fill="hold"/>
                                        <p:tgtEl>
                                          <p:spTgt spid="42"/>
                                        </p:tgtEl>
                                        <p:attrNameLst>
                                          <p:attrName>stroke.color</p:attrName>
                                        </p:attrNameLst>
                                      </p:cBhvr>
                                      <p:by>
                                        <p:hsl h="0" s="-12549" l="-25098"/>
                                      </p:by>
                                    </p:animClr>
                                    <p:set>
                                      <p:cBhvr>
                                        <p:cTn id="17" dur="500" fill="hold"/>
                                        <p:tgtEl>
                                          <p:spTgt spid="42"/>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42"/>
                  </p:tgtEl>
                </p:cond>
              </p:nextCondLst>
            </p:seq>
          </p:childTnLst>
        </p:cTn>
      </p:par>
    </p:tnLst>
    <p:bldLst>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2621217"/>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22" name="Rectangle 36"/>
          <p:cNvSpPr>
            <a:spLocks noChangeArrowheads="1"/>
          </p:cNvSpPr>
          <p:nvPr/>
        </p:nvSpPr>
        <p:spPr bwMode="auto">
          <a:xfrm>
            <a:off x="352843" y="6083078"/>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pic>
        <p:nvPicPr>
          <p:cNvPr id="14" name="Picture 13">
            <a:hlinkClick r:id="rId5" action="ppaction://hlinksldjump"/>
            <a:extLst>
              <a:ext uri="{FF2B5EF4-FFF2-40B4-BE49-F238E27FC236}">
                <a16:creationId xmlns:a16="http://schemas.microsoft.com/office/drawing/2014/main" id="{F9C15963-617A-4205-914C-12AF3A79E2F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4301" y="4743283"/>
            <a:ext cx="2049134" cy="2043107"/>
          </a:xfrm>
          <a:prstGeom prst="rect">
            <a:avLst/>
          </a:prstGeom>
        </p:spPr>
      </p:pic>
      <p:pic>
        <p:nvPicPr>
          <p:cNvPr id="15" name="Picture 14">
            <a:extLst>
              <a:ext uri="{FF2B5EF4-FFF2-40B4-BE49-F238E27FC236}">
                <a16:creationId xmlns:a16="http://schemas.microsoft.com/office/drawing/2014/main" id="{01C287B1-67C9-4CB8-91D2-32AE8C43822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89002" y="-252719"/>
            <a:ext cx="2669890" cy="2669890"/>
          </a:xfrm>
          <a:prstGeom prst="rect">
            <a:avLst/>
          </a:prstGeom>
        </p:spPr>
      </p:pic>
      <p:sp>
        <p:nvSpPr>
          <p:cNvPr id="17" name="Cloud 16">
            <a:extLst>
              <a:ext uri="{FF2B5EF4-FFF2-40B4-BE49-F238E27FC236}">
                <a16:creationId xmlns:a16="http://schemas.microsoft.com/office/drawing/2014/main" id="{F2E9E227-C9F8-4568-AA38-F30CD01282CD}"/>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Cloud 17">
            <a:extLst>
              <a:ext uri="{FF2B5EF4-FFF2-40B4-BE49-F238E27FC236}">
                <a16:creationId xmlns:a16="http://schemas.microsoft.com/office/drawing/2014/main" id="{AF8B8C85-9DC5-4E92-9B4B-6F98643908FD}"/>
              </a:ext>
            </a:extLst>
          </p:cNvPr>
          <p:cNvSpPr/>
          <p:nvPr/>
        </p:nvSpPr>
        <p:spPr>
          <a:xfrm>
            <a:off x="-2685044"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 name="Cloud 19">
            <a:extLst>
              <a:ext uri="{FF2B5EF4-FFF2-40B4-BE49-F238E27FC236}">
                <a16:creationId xmlns:a16="http://schemas.microsoft.com/office/drawing/2014/main" id="{1BFFB9A8-EF3A-4870-8F73-FC82F6056AF2}"/>
              </a:ext>
            </a:extLst>
          </p:cNvPr>
          <p:cNvSpPr/>
          <p:nvPr/>
        </p:nvSpPr>
        <p:spPr>
          <a:xfrm>
            <a:off x="-2132321" y="-222745"/>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Rounded Corners 13">
            <a:extLst>
              <a:ext uri="{FF2B5EF4-FFF2-40B4-BE49-F238E27FC236}">
                <a16:creationId xmlns:a16="http://schemas.microsoft.com/office/drawing/2014/main" id="{5FDB4728-48B8-403B-A94F-0CC031A8488B}"/>
              </a:ext>
            </a:extLst>
          </p:cNvPr>
          <p:cNvSpPr/>
          <p:nvPr/>
        </p:nvSpPr>
        <p:spPr>
          <a:xfrm>
            <a:off x="1284768" y="3709397"/>
            <a:ext cx="3110506" cy="946050"/>
          </a:xfrm>
          <a:prstGeom prst="roundRect">
            <a:avLst/>
          </a:prstGeom>
          <a:solidFill>
            <a:schemeClr val="accent4">
              <a:lumMod val="20000"/>
              <a:lumOff val="80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ea typeface="+mn-ea"/>
                <a:cs typeface="Times New Roman" panose="02020603050405020304" pitchFamily="18" charset="0"/>
              </a:rPr>
              <a:t>A. </a:t>
            </a:r>
            <a:r>
              <a:rPr lang="en-US" sz="2800" dirty="0" err="1">
                <a:solidFill>
                  <a:srgbClr val="3F3F3F"/>
                </a:solidFill>
                <a:latin typeface="Times New Roman" panose="02020603050405020304" pitchFamily="18" charset="0"/>
                <a:cs typeface="Times New Roman" panose="02020603050405020304" pitchFamily="18" charset="0"/>
              </a:rPr>
              <a:t>Lập</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phiếu</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hỏi</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4" name="Rectangle: Rounded Corners 14">
            <a:extLst>
              <a:ext uri="{FF2B5EF4-FFF2-40B4-BE49-F238E27FC236}">
                <a16:creationId xmlns:a16="http://schemas.microsoft.com/office/drawing/2014/main" id="{D1B4DE45-90EB-4E70-A661-7BDA43A1C6DA}"/>
              </a:ext>
            </a:extLst>
          </p:cNvPr>
          <p:cNvSpPr/>
          <p:nvPr/>
        </p:nvSpPr>
        <p:spPr>
          <a:xfrm>
            <a:off x="5138329" y="3729793"/>
            <a:ext cx="2842534" cy="925654"/>
          </a:xfrm>
          <a:prstGeom prst="roundRect">
            <a:avLst/>
          </a:prstGeom>
          <a:solidFill>
            <a:schemeClr val="accent4">
              <a:lumMod val="20000"/>
              <a:lumOff val="80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ea typeface="+mn-ea"/>
                <a:cs typeface="Times New Roman" panose="02020603050405020304" pitchFamily="18" charset="0"/>
              </a:rPr>
              <a:t>B. </a:t>
            </a:r>
            <a:r>
              <a:rPr lang="en-US" sz="2800" dirty="0">
                <a:solidFill>
                  <a:srgbClr val="3F3F3F"/>
                </a:solidFill>
                <a:latin typeface="Times New Roman" panose="02020603050405020304" pitchFamily="18" charset="0"/>
                <a:cs typeface="Times New Roman" panose="02020603050405020304" pitchFamily="18" charset="0"/>
              </a:rPr>
              <a:t>Quan </a:t>
            </a:r>
            <a:r>
              <a:rPr lang="en-US" sz="2800" dirty="0" err="1">
                <a:solidFill>
                  <a:srgbClr val="3F3F3F"/>
                </a:solidFill>
                <a:latin typeface="Times New Roman" panose="02020603050405020304" pitchFamily="18" charset="0"/>
                <a:cs typeface="Times New Roman" panose="02020603050405020304" pitchFamily="18" charset="0"/>
              </a:rPr>
              <a:t>sát</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5" name="Rectangle: Rounded Corners 15">
            <a:extLst>
              <a:ext uri="{FF2B5EF4-FFF2-40B4-BE49-F238E27FC236}">
                <a16:creationId xmlns:a16="http://schemas.microsoft.com/office/drawing/2014/main" id="{9C13E003-61B8-4708-99DD-7D9BA1802D19}"/>
              </a:ext>
            </a:extLst>
          </p:cNvPr>
          <p:cNvSpPr/>
          <p:nvPr/>
        </p:nvSpPr>
        <p:spPr>
          <a:xfrm>
            <a:off x="8398031" y="3709397"/>
            <a:ext cx="2973612" cy="908683"/>
          </a:xfrm>
          <a:prstGeom prst="roundRect">
            <a:avLst/>
          </a:prstGeom>
          <a:solidFill>
            <a:schemeClr val="accent4">
              <a:lumMod val="20000"/>
              <a:lumOff val="80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ea typeface="+mn-ea"/>
                <a:cs typeface="Times New Roman" panose="02020603050405020304" pitchFamily="18" charset="0"/>
              </a:rPr>
              <a:t>C</a:t>
            </a:r>
            <a:r>
              <a:rPr lang="en-US" sz="2800" b="1" noProof="0" dirty="0">
                <a:solidFill>
                  <a:srgbClr val="3F3F3F"/>
                </a:solidFill>
                <a:latin typeface="Times New Roman" panose="02020603050405020304" pitchFamily="18" charset="0"/>
                <a:cs typeface="Times New Roman" panose="02020603050405020304" pitchFamily="18" charset="0"/>
              </a:rPr>
              <a:t>.</a:t>
            </a:r>
            <a:r>
              <a:rPr lang="en-US" sz="2800" b="1"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Phỏng</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vấn</a:t>
            </a:r>
            <a:r>
              <a:rPr lang="en-US" sz="2800" dirty="0">
                <a:solidFill>
                  <a:srgbClr val="3F3F3F"/>
                </a:solidFill>
                <a:latin typeface="Times New Roman" panose="02020603050405020304" pitchFamily="18" charset="0"/>
                <a:cs typeface="Times New Roman" panose="02020603050405020304" pitchFamily="18" charset="0"/>
              </a:rPr>
              <a:t>. </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7" name="Rectangle 26"/>
          <p:cNvSpPr/>
          <p:nvPr/>
        </p:nvSpPr>
        <p:spPr>
          <a:xfrm>
            <a:off x="2353975" y="1186400"/>
            <a:ext cx="9079158" cy="196220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 2: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Muốn thống kê số học sinh mắc F0 ở một trường THCS trong đợt dịch vừa qua, ta dùng phương pháp nào để thu thập dữ liệu?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71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3"/>
                                        </p:tgtEl>
                                        <p:attrNameLst>
                                          <p:attrName>style.color</p:attrName>
                                        </p:attrNameLst>
                                      </p:cBhvr>
                                      <p:to>
                                        <a:schemeClr val="bg1"/>
                                      </p:to>
                                    </p:animClr>
                                    <p:animClr clrSpc="rgb" dir="cw">
                                      <p:cBhvr>
                                        <p:cTn id="7" dur="250" autoRev="1" fill="remove"/>
                                        <p:tgtEl>
                                          <p:spTgt spid="23"/>
                                        </p:tgtEl>
                                        <p:attrNameLst>
                                          <p:attrName>fillcolor</p:attrName>
                                        </p:attrNameLst>
                                      </p:cBhvr>
                                      <p:to>
                                        <a:schemeClr val="bg1"/>
                                      </p:to>
                                    </p:animClr>
                                    <p:set>
                                      <p:cBhvr>
                                        <p:cTn id="8" dur="250" autoRev="1" fill="remove"/>
                                        <p:tgtEl>
                                          <p:spTgt spid="23"/>
                                        </p:tgtEl>
                                        <p:attrNameLst>
                                          <p:attrName>fill.type</p:attrName>
                                        </p:attrNameLst>
                                      </p:cBhvr>
                                      <p:to>
                                        <p:strVal val="solid"/>
                                      </p:to>
                                    </p:set>
                                    <p:set>
                                      <p:cBhvr>
                                        <p:cTn id="9" dur="250" autoRev="1" fill="remove"/>
                                        <p:tgtEl>
                                          <p:spTgt spid="2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10" restart="whenNotActive" fill="hold" evtFilter="cancelBubble" nodeType="interactiveSeq">
                <p:stCondLst>
                  <p:cond evt="onClick" delay="0">
                    <p:tgtEl>
                      <p:spTgt spid="24"/>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4"/>
                                        </p:tgtEl>
                                        <p:attrNameLst>
                                          <p:attrName>style.color</p:attrName>
                                        </p:attrNameLst>
                                      </p:cBhvr>
                                      <p:by>
                                        <p:hsl h="0" s="-12549" l="-25098"/>
                                      </p:by>
                                    </p:animClr>
                                    <p:animClr clrSpc="hsl" dir="cw">
                                      <p:cBhvr>
                                        <p:cTn id="15" dur="500" fill="hold"/>
                                        <p:tgtEl>
                                          <p:spTgt spid="24"/>
                                        </p:tgtEl>
                                        <p:attrNameLst>
                                          <p:attrName>fillcolor</p:attrName>
                                        </p:attrNameLst>
                                      </p:cBhvr>
                                      <p:by>
                                        <p:hsl h="0" s="-12549" l="-25098"/>
                                      </p:by>
                                    </p:animClr>
                                    <p:animClr clrSpc="hsl" dir="cw">
                                      <p:cBhvr>
                                        <p:cTn id="16" dur="500" fill="hold"/>
                                        <p:tgtEl>
                                          <p:spTgt spid="24"/>
                                        </p:tgtEl>
                                        <p:attrNameLst>
                                          <p:attrName>stroke.color</p:attrName>
                                        </p:attrNameLst>
                                      </p:cBhvr>
                                      <p:by>
                                        <p:hsl h="0" s="-12549" l="-25098"/>
                                      </p:by>
                                    </p:animClr>
                                    <p:set>
                                      <p:cBhvr>
                                        <p:cTn id="17" dur="500" fill="hold"/>
                                        <p:tgtEl>
                                          <p:spTgt spid="24"/>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4"/>
                  </p:tgtEl>
                </p:cond>
              </p:nextCondLst>
            </p:seq>
            <p:seq concurrent="1" nextAc="seek">
              <p:cTn id="18" restart="whenNotActive" fill="hold" evtFilter="cancelBubble" nodeType="interactiveSeq">
                <p:stCondLst>
                  <p:cond evt="onClick" delay="0">
                    <p:tgtEl>
                      <p:spTgt spid="25"/>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25"/>
                                        </p:tgtEl>
                                        <p:attrNameLst>
                                          <p:attrName>style.color</p:attrName>
                                        </p:attrNameLst>
                                      </p:cBhvr>
                                      <p:by>
                                        <p:hsl h="0" s="-12549" l="-25098"/>
                                      </p:by>
                                    </p:animClr>
                                    <p:animClr clrSpc="hsl" dir="cw">
                                      <p:cBhvr>
                                        <p:cTn id="23" dur="500" fill="hold"/>
                                        <p:tgtEl>
                                          <p:spTgt spid="25"/>
                                        </p:tgtEl>
                                        <p:attrNameLst>
                                          <p:attrName>fillcolor</p:attrName>
                                        </p:attrNameLst>
                                      </p:cBhvr>
                                      <p:by>
                                        <p:hsl h="0" s="-12549" l="-25098"/>
                                      </p:by>
                                    </p:animClr>
                                    <p:animClr clrSpc="hsl" dir="cw">
                                      <p:cBhvr>
                                        <p:cTn id="24" dur="500" fill="hold"/>
                                        <p:tgtEl>
                                          <p:spTgt spid="25"/>
                                        </p:tgtEl>
                                        <p:attrNameLst>
                                          <p:attrName>stroke.color</p:attrName>
                                        </p:attrNameLst>
                                      </p:cBhvr>
                                      <p:by>
                                        <p:hsl h="0" s="-12549" l="-25098"/>
                                      </p:by>
                                    </p:animClr>
                                    <p:set>
                                      <p:cBhvr>
                                        <p:cTn id="25" dur="500" fill="hold"/>
                                        <p:tgtEl>
                                          <p:spTgt spid="25"/>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5"/>
                  </p:tgtEl>
                </p:cond>
              </p:nextCondLst>
            </p:seq>
          </p:childTnLst>
        </p:cTn>
      </p:par>
    </p:tnLst>
    <p:bldLst>
      <p:bldP spid="23"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3737096"/>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pSp>
      <p:sp>
        <p:nvSpPr>
          <p:cNvPr id="22" name="Rectangle 36"/>
          <p:cNvSpPr>
            <a:spLocks noChangeArrowheads="1"/>
          </p:cNvSpPr>
          <p:nvPr/>
        </p:nvSpPr>
        <p:spPr bwMode="auto">
          <a:xfrm>
            <a:off x="352843" y="6083078"/>
            <a:ext cx="4539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14" name="Picture 13">
            <a:hlinkClick r:id="rId5" action="ppaction://hlinksldjump"/>
            <a:extLst>
              <a:ext uri="{FF2B5EF4-FFF2-40B4-BE49-F238E27FC236}">
                <a16:creationId xmlns:a16="http://schemas.microsoft.com/office/drawing/2014/main" id="{865078A4-644A-481A-BCC9-2554D973E83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56582" y="4684144"/>
            <a:ext cx="2068415" cy="2062332"/>
          </a:xfrm>
          <a:prstGeom prst="rect">
            <a:avLst/>
          </a:prstGeom>
        </p:spPr>
      </p:pic>
      <p:pic>
        <p:nvPicPr>
          <p:cNvPr id="15" name="Picture 14">
            <a:extLst>
              <a:ext uri="{FF2B5EF4-FFF2-40B4-BE49-F238E27FC236}">
                <a16:creationId xmlns:a16="http://schemas.microsoft.com/office/drawing/2014/main" id="{B15C8BB6-B211-4EDF-9824-07E54269F85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02031" y="90654"/>
            <a:ext cx="1882666" cy="1882666"/>
          </a:xfrm>
          <a:prstGeom prst="rect">
            <a:avLst/>
          </a:prstGeom>
        </p:spPr>
      </p:pic>
      <p:sp>
        <p:nvSpPr>
          <p:cNvPr id="17" name="Cloud 16">
            <a:extLst>
              <a:ext uri="{FF2B5EF4-FFF2-40B4-BE49-F238E27FC236}">
                <a16:creationId xmlns:a16="http://schemas.microsoft.com/office/drawing/2014/main" id="{B60E34C7-D10A-44F5-81F0-4F34EBDA00B1}"/>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Cloud 17">
            <a:extLst>
              <a:ext uri="{FF2B5EF4-FFF2-40B4-BE49-F238E27FC236}">
                <a16:creationId xmlns:a16="http://schemas.microsoft.com/office/drawing/2014/main" id="{E7102839-6CCA-42F9-821E-9451AA5067D8}"/>
              </a:ext>
            </a:extLst>
          </p:cNvPr>
          <p:cNvSpPr/>
          <p:nvPr/>
        </p:nvSpPr>
        <p:spPr>
          <a:xfrm>
            <a:off x="-2685044"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0" name="Cloud 19">
            <a:extLst>
              <a:ext uri="{FF2B5EF4-FFF2-40B4-BE49-F238E27FC236}">
                <a16:creationId xmlns:a16="http://schemas.microsoft.com/office/drawing/2014/main" id="{44670DC2-29A9-414A-BE2D-A82456C6EBBB}"/>
              </a:ext>
            </a:extLst>
          </p:cNvPr>
          <p:cNvSpPr/>
          <p:nvPr/>
        </p:nvSpPr>
        <p:spPr>
          <a:xfrm>
            <a:off x="-2403310" y="-337332"/>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Rounded Corners 13">
            <a:extLst>
              <a:ext uri="{FF2B5EF4-FFF2-40B4-BE49-F238E27FC236}">
                <a16:creationId xmlns:a16="http://schemas.microsoft.com/office/drawing/2014/main" id="{CF5204ED-77A7-4C7E-BB84-0111407350F3}"/>
              </a:ext>
            </a:extLst>
          </p:cNvPr>
          <p:cNvSpPr/>
          <p:nvPr/>
        </p:nvSpPr>
        <p:spPr>
          <a:xfrm>
            <a:off x="2124997" y="2178996"/>
            <a:ext cx="7424340" cy="806611"/>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A.</a:t>
            </a:r>
            <a:r>
              <a:rPr lang="en-US" sz="2800" b="1" dirty="0">
                <a:solidFill>
                  <a:srgbClr val="3F3F3F"/>
                </a:solidFill>
                <a:latin typeface="Times New Roman" panose="02020603050405020304" pitchFamily="18" charset="0"/>
                <a:cs typeface="Times New Roman" panose="02020603050405020304" pitchFamily="18" charset="0"/>
              </a:rPr>
              <a:t> </a:t>
            </a:r>
            <a:r>
              <a:rPr lang="en-US" sz="2800" dirty="0">
                <a:solidFill>
                  <a:srgbClr val="3F3F3F"/>
                </a:solidFill>
                <a:latin typeface="Times New Roman" panose="02020603050405020304" pitchFamily="18" charset="0"/>
                <a:cs typeface="Times New Roman" panose="02020603050405020304" pitchFamily="18" charset="0"/>
              </a:rPr>
              <a:t>Quan </a:t>
            </a:r>
            <a:r>
              <a:rPr lang="en-US" sz="2800" dirty="0" err="1">
                <a:solidFill>
                  <a:srgbClr val="3F3F3F"/>
                </a:solidFill>
                <a:latin typeface="Times New Roman" panose="02020603050405020304" pitchFamily="18" charset="0"/>
                <a:cs typeface="Times New Roman" panose="02020603050405020304" pitchFamily="18" charset="0"/>
              </a:rPr>
              <a:t>sát</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4" name="Rectangle: Rounded Corners 14">
            <a:extLst>
              <a:ext uri="{FF2B5EF4-FFF2-40B4-BE49-F238E27FC236}">
                <a16:creationId xmlns:a16="http://schemas.microsoft.com/office/drawing/2014/main" id="{7EB89774-C4C3-4F5E-AA4F-660829FA879D}"/>
              </a:ext>
            </a:extLst>
          </p:cNvPr>
          <p:cNvSpPr/>
          <p:nvPr/>
        </p:nvSpPr>
        <p:spPr>
          <a:xfrm>
            <a:off x="2124998" y="3125785"/>
            <a:ext cx="7424340" cy="640082"/>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B</a:t>
            </a:r>
            <a:r>
              <a:rPr lang="en-US" sz="2800" b="1"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Làm</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thí</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nghiệm</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5" name="Rectangle: Rounded Corners 15">
            <a:extLst>
              <a:ext uri="{FF2B5EF4-FFF2-40B4-BE49-F238E27FC236}">
                <a16:creationId xmlns:a16="http://schemas.microsoft.com/office/drawing/2014/main" id="{182A32D2-3E43-49A3-AF24-D87FC31B2EFE}"/>
              </a:ext>
            </a:extLst>
          </p:cNvPr>
          <p:cNvSpPr/>
          <p:nvPr/>
        </p:nvSpPr>
        <p:spPr>
          <a:xfrm>
            <a:off x="2124997" y="4072575"/>
            <a:ext cx="7424341" cy="829702"/>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C. </a:t>
            </a:r>
            <a:r>
              <a:rPr lang="en-US" sz="2800" dirty="0" err="1">
                <a:solidFill>
                  <a:srgbClr val="3F3F3F"/>
                </a:solidFill>
                <a:latin typeface="Times New Roman" panose="02020603050405020304" pitchFamily="18" charset="0"/>
                <a:cs typeface="Times New Roman" panose="02020603050405020304" pitchFamily="18" charset="0"/>
              </a:rPr>
              <a:t>Lập</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bảng</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hỏi</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hoặc</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phỏng</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vấn</a:t>
            </a:r>
            <a:r>
              <a:rPr lang="en-US" sz="2800" dirty="0">
                <a:solidFill>
                  <a:srgbClr val="3F3F3F"/>
                </a:solidFill>
                <a:latin typeface="Times New Roman" panose="02020603050405020304" pitchFamily="18" charset="0"/>
                <a:cs typeface="Times New Roman" panose="02020603050405020304" pitchFamily="18" charset="0"/>
              </a:rPr>
              <a:t>.</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828356" y="498250"/>
            <a:ext cx="9182151" cy="1539139"/>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 thống kê thời gian tự học ở nhà mỗi ngày của các bạn trong lớp, ta dùng phương pháp nào để thu thập dữ liệu?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19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5"/>
                                        </p:tgtEl>
                                        <p:attrNameLst>
                                          <p:attrName>style.color</p:attrName>
                                        </p:attrNameLst>
                                      </p:cBhvr>
                                      <p:to>
                                        <a:schemeClr val="bg1"/>
                                      </p:to>
                                    </p:animClr>
                                    <p:animClr clrSpc="rgb" dir="cw">
                                      <p:cBhvr>
                                        <p:cTn id="7" dur="250" autoRev="1" fill="remove"/>
                                        <p:tgtEl>
                                          <p:spTgt spid="25"/>
                                        </p:tgtEl>
                                        <p:attrNameLst>
                                          <p:attrName>fillcolor</p:attrName>
                                        </p:attrNameLst>
                                      </p:cBhvr>
                                      <p:to>
                                        <a:schemeClr val="bg1"/>
                                      </p:to>
                                    </p:animClr>
                                    <p:set>
                                      <p:cBhvr>
                                        <p:cTn id="8" dur="250" autoRev="1" fill="remove"/>
                                        <p:tgtEl>
                                          <p:spTgt spid="25"/>
                                        </p:tgtEl>
                                        <p:attrNameLst>
                                          <p:attrName>fill.type</p:attrName>
                                        </p:attrNameLst>
                                      </p:cBhvr>
                                      <p:to>
                                        <p:strVal val="solid"/>
                                      </p:to>
                                    </p:set>
                                    <p:set>
                                      <p:cBhvr>
                                        <p:cTn id="9" dur="250" autoRev="1" fill="remove"/>
                                        <p:tgtEl>
                                          <p:spTgt spid="2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3"/>
                                        </p:tgtEl>
                                        <p:attrNameLst>
                                          <p:attrName>style.color</p:attrName>
                                        </p:attrNameLst>
                                      </p:cBhvr>
                                      <p:by>
                                        <p:hsl h="0" s="-12549" l="-25098"/>
                                      </p:by>
                                    </p:animClr>
                                    <p:animClr clrSpc="hsl" dir="cw">
                                      <p:cBhvr>
                                        <p:cTn id="15" dur="500" fill="hold"/>
                                        <p:tgtEl>
                                          <p:spTgt spid="23"/>
                                        </p:tgtEl>
                                        <p:attrNameLst>
                                          <p:attrName>fillcolor</p:attrName>
                                        </p:attrNameLst>
                                      </p:cBhvr>
                                      <p:by>
                                        <p:hsl h="0" s="-12549" l="-25098"/>
                                      </p:by>
                                    </p:animClr>
                                    <p:animClr clrSpc="hsl" dir="cw">
                                      <p:cBhvr>
                                        <p:cTn id="16" dur="500" fill="hold"/>
                                        <p:tgtEl>
                                          <p:spTgt spid="23"/>
                                        </p:tgtEl>
                                        <p:attrNameLst>
                                          <p:attrName>stroke.color</p:attrName>
                                        </p:attrNameLst>
                                      </p:cBhvr>
                                      <p:by>
                                        <p:hsl h="0" s="-12549" l="-25098"/>
                                      </p:by>
                                    </p:animClr>
                                    <p:set>
                                      <p:cBhvr>
                                        <p:cTn id="17" dur="500" fill="hold"/>
                                        <p:tgtEl>
                                          <p:spTgt spid="23"/>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24"/>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24"/>
                                        </p:tgtEl>
                                        <p:attrNameLst>
                                          <p:attrName>style.color</p:attrName>
                                        </p:attrNameLst>
                                      </p:cBhvr>
                                      <p:by>
                                        <p:hsl h="0" s="-12549" l="-25098"/>
                                      </p:by>
                                    </p:animClr>
                                    <p:animClr clrSpc="hsl" dir="cw">
                                      <p:cBhvr>
                                        <p:cTn id="23" dur="500" fill="hold"/>
                                        <p:tgtEl>
                                          <p:spTgt spid="24"/>
                                        </p:tgtEl>
                                        <p:attrNameLst>
                                          <p:attrName>fillcolor</p:attrName>
                                        </p:attrNameLst>
                                      </p:cBhvr>
                                      <p:by>
                                        <p:hsl h="0" s="-12549" l="-25098"/>
                                      </p:by>
                                    </p:animClr>
                                    <p:animClr clrSpc="hsl" dir="cw">
                                      <p:cBhvr>
                                        <p:cTn id="24" dur="500" fill="hold"/>
                                        <p:tgtEl>
                                          <p:spTgt spid="24"/>
                                        </p:tgtEl>
                                        <p:attrNameLst>
                                          <p:attrName>stroke.color</p:attrName>
                                        </p:attrNameLst>
                                      </p:cBhvr>
                                      <p:by>
                                        <p:hsl h="0" s="-12549" l="-25098"/>
                                      </p:by>
                                    </p:animClr>
                                    <p:set>
                                      <p:cBhvr>
                                        <p:cTn id="25" dur="500" fill="hold"/>
                                        <p:tgtEl>
                                          <p:spTgt spid="24"/>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4"/>
                  </p:tgtEl>
                </p:cond>
              </p:nextCondLst>
            </p:seq>
          </p:childTnLst>
        </p:cTn>
      </p:par>
    </p:tnLst>
    <p:bldLst>
      <p:bldP spid="23" grpId="0" animBg="1"/>
      <p:bldP spid="2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2621217"/>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pSp>
      <p:sp>
        <p:nvSpPr>
          <p:cNvPr id="22" name="Rectangle 36"/>
          <p:cNvSpPr>
            <a:spLocks noChangeArrowheads="1"/>
          </p:cNvSpPr>
          <p:nvPr/>
        </p:nvSpPr>
        <p:spPr bwMode="auto">
          <a:xfrm>
            <a:off x="352843" y="6083078"/>
            <a:ext cx="4539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14" name="Picture 13">
            <a:hlinkClick r:id="rId5" action="ppaction://hlinksldjump"/>
            <a:extLst>
              <a:ext uri="{FF2B5EF4-FFF2-40B4-BE49-F238E27FC236}">
                <a16:creationId xmlns:a16="http://schemas.microsoft.com/office/drawing/2014/main" id="{0B031B8D-EAEA-4341-8C21-518DF7F6D4D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8143" y="2907881"/>
            <a:ext cx="1930256" cy="1924580"/>
          </a:xfrm>
          <a:prstGeom prst="rect">
            <a:avLst/>
          </a:prstGeom>
        </p:spPr>
      </p:pic>
      <p:pic>
        <p:nvPicPr>
          <p:cNvPr id="15" name="Picture 14">
            <a:extLst>
              <a:ext uri="{FF2B5EF4-FFF2-40B4-BE49-F238E27FC236}">
                <a16:creationId xmlns:a16="http://schemas.microsoft.com/office/drawing/2014/main" id="{E2111B2B-623F-419D-98B7-F88BCA523F7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19212" y="83167"/>
            <a:ext cx="2084912" cy="2084912"/>
          </a:xfrm>
          <a:prstGeom prst="rect">
            <a:avLst/>
          </a:prstGeom>
        </p:spPr>
      </p:pic>
      <p:sp>
        <p:nvSpPr>
          <p:cNvPr id="17" name="Cloud 16">
            <a:extLst>
              <a:ext uri="{FF2B5EF4-FFF2-40B4-BE49-F238E27FC236}">
                <a16:creationId xmlns:a16="http://schemas.microsoft.com/office/drawing/2014/main" id="{F08D0442-2475-46B5-A8BE-137C8D654FFB}"/>
              </a:ext>
            </a:extLst>
          </p:cNvPr>
          <p:cNvSpPr/>
          <p:nvPr/>
        </p:nvSpPr>
        <p:spPr>
          <a:xfrm>
            <a:off x="2362609" y="-271270"/>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Cloud 17">
            <a:extLst>
              <a:ext uri="{FF2B5EF4-FFF2-40B4-BE49-F238E27FC236}">
                <a16:creationId xmlns:a16="http://schemas.microsoft.com/office/drawing/2014/main" id="{D46882A7-D2F8-488A-B290-06F894CD98DA}"/>
              </a:ext>
            </a:extLst>
          </p:cNvPr>
          <p:cNvSpPr/>
          <p:nvPr/>
        </p:nvSpPr>
        <p:spPr>
          <a:xfrm>
            <a:off x="-3025181" y="917920"/>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0" name="Cloud 19">
            <a:extLst>
              <a:ext uri="{FF2B5EF4-FFF2-40B4-BE49-F238E27FC236}">
                <a16:creationId xmlns:a16="http://schemas.microsoft.com/office/drawing/2014/main" id="{5DA12363-466F-4FE2-9BD5-4BB4BCAC3598}"/>
              </a:ext>
            </a:extLst>
          </p:cNvPr>
          <p:cNvSpPr/>
          <p:nvPr/>
        </p:nvSpPr>
        <p:spPr>
          <a:xfrm>
            <a:off x="-2328463" y="-288348"/>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Rounded Corners 13">
            <a:extLst>
              <a:ext uri="{FF2B5EF4-FFF2-40B4-BE49-F238E27FC236}">
                <a16:creationId xmlns:a16="http://schemas.microsoft.com/office/drawing/2014/main" id="{5902D14C-5717-4902-AA6B-EBF0FAABF4ED}"/>
              </a:ext>
            </a:extLst>
          </p:cNvPr>
          <p:cNvSpPr/>
          <p:nvPr/>
        </p:nvSpPr>
        <p:spPr>
          <a:xfrm>
            <a:off x="352843" y="5277230"/>
            <a:ext cx="2287066"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p>
        </p:txBody>
      </p:sp>
      <p:sp>
        <p:nvSpPr>
          <p:cNvPr id="24" name="Rectangle: Rounded Corners 14">
            <a:extLst>
              <a:ext uri="{FF2B5EF4-FFF2-40B4-BE49-F238E27FC236}">
                <a16:creationId xmlns:a16="http://schemas.microsoft.com/office/drawing/2014/main" id="{BE5C8D71-7302-4172-80E5-56CF6F2B0AE6}"/>
              </a:ext>
            </a:extLst>
          </p:cNvPr>
          <p:cNvSpPr/>
          <p:nvPr/>
        </p:nvSpPr>
        <p:spPr>
          <a:xfrm>
            <a:off x="3416366" y="5227536"/>
            <a:ext cx="2381119"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p>
        </p:txBody>
      </p:sp>
      <p:sp>
        <p:nvSpPr>
          <p:cNvPr id="25" name="Rectangle: Rounded Corners 15">
            <a:extLst>
              <a:ext uri="{FF2B5EF4-FFF2-40B4-BE49-F238E27FC236}">
                <a16:creationId xmlns:a16="http://schemas.microsoft.com/office/drawing/2014/main" id="{8E5DE90B-34D4-435D-BEF6-B01121562974}"/>
              </a:ext>
            </a:extLst>
          </p:cNvPr>
          <p:cNvSpPr/>
          <p:nvPr/>
        </p:nvSpPr>
        <p:spPr>
          <a:xfrm>
            <a:off x="6394517" y="5182575"/>
            <a:ext cx="2381119"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p>
        </p:txBody>
      </p:sp>
      <p:sp>
        <p:nvSpPr>
          <p:cNvPr id="26" name="Rectangle 2"/>
          <p:cNvSpPr>
            <a:spLocks noChangeArrowheads="1"/>
          </p:cNvSpPr>
          <p:nvPr/>
        </p:nvSpPr>
        <p:spPr bwMode="auto">
          <a:xfrm>
            <a:off x="2166783" y="295109"/>
            <a:ext cx="96622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4:</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Dữ</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liệu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bảng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thống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kê</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hợp</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lí</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30" name="Rectangle 29"/>
          <p:cNvSpPr/>
          <p:nvPr/>
        </p:nvSpPr>
        <p:spPr>
          <a:xfrm>
            <a:off x="7118441" y="5227536"/>
            <a:ext cx="933269" cy="548099"/>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Pts val="1300"/>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30%.</a:t>
            </a:r>
          </a:p>
        </p:txBody>
      </p:sp>
      <p:sp>
        <p:nvSpPr>
          <p:cNvPr id="31" name="Rectangle 30"/>
          <p:cNvSpPr/>
          <p:nvPr/>
        </p:nvSpPr>
        <p:spPr>
          <a:xfrm>
            <a:off x="1230288" y="5319247"/>
            <a:ext cx="543739" cy="548099"/>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Pts val="1300"/>
              <a:buFontTx/>
              <a:buNone/>
              <a:tabLst/>
              <a:defRPr/>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37</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3" name="Rectangle 32"/>
          <p:cNvSpPr/>
          <p:nvPr/>
        </p:nvSpPr>
        <p:spPr>
          <a:xfrm>
            <a:off x="4013615" y="5258052"/>
            <a:ext cx="1023037" cy="548099"/>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Pts val="1300"/>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100%</a:t>
            </a:r>
          </a:p>
        </p:txBody>
      </p:sp>
      <p:graphicFrame>
        <p:nvGraphicFramePr>
          <p:cNvPr id="3" name="Table 2">
            <a:extLst>
              <a:ext uri="{FF2B5EF4-FFF2-40B4-BE49-F238E27FC236}">
                <a16:creationId xmlns:a16="http://schemas.microsoft.com/office/drawing/2014/main" id="{5558701B-D59F-8D78-C474-696F9C80E616}"/>
              </a:ext>
            </a:extLst>
          </p:cNvPr>
          <p:cNvGraphicFramePr>
            <a:graphicFrameLocks noGrp="1"/>
          </p:cNvGraphicFramePr>
          <p:nvPr>
            <p:extLst>
              <p:ext uri="{D42A27DB-BD31-4B8C-83A1-F6EECF244321}">
                <p14:modId xmlns:p14="http://schemas.microsoft.com/office/powerpoint/2010/main" val="1158256057"/>
              </p:ext>
            </p:extLst>
          </p:nvPr>
        </p:nvGraphicFramePr>
        <p:xfrm>
          <a:off x="2141177" y="1032559"/>
          <a:ext cx="9053484" cy="3932447"/>
        </p:xfrm>
        <a:graphic>
          <a:graphicData uri="http://schemas.openxmlformats.org/drawingml/2006/table">
            <a:tbl>
              <a:tblPr firstRow="1" firstCol="1" bandRow="1">
                <a:tableStyleId>{5A111915-BE36-4E01-A7E5-04B1672EAD32}</a:tableStyleId>
              </a:tblPr>
              <a:tblGrid>
                <a:gridCol w="2026226">
                  <a:extLst>
                    <a:ext uri="{9D8B030D-6E8A-4147-A177-3AD203B41FA5}">
                      <a16:colId xmlns:a16="http://schemas.microsoft.com/office/drawing/2014/main" val="2981117294"/>
                    </a:ext>
                  </a:extLst>
                </a:gridCol>
                <a:gridCol w="2843034">
                  <a:extLst>
                    <a:ext uri="{9D8B030D-6E8A-4147-A177-3AD203B41FA5}">
                      <a16:colId xmlns:a16="http://schemas.microsoft.com/office/drawing/2014/main" val="1323226021"/>
                    </a:ext>
                  </a:extLst>
                </a:gridCol>
                <a:gridCol w="4184224">
                  <a:extLst>
                    <a:ext uri="{9D8B030D-6E8A-4147-A177-3AD203B41FA5}">
                      <a16:colId xmlns:a16="http://schemas.microsoft.com/office/drawing/2014/main" val="1426433147"/>
                    </a:ext>
                  </a:extLst>
                </a:gridCol>
              </a:tblGrid>
              <a:tr h="500922">
                <a:tc gridSpan="3">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Bảng dữ liệu về số học sinh ở các khối lớp tham gia đại hội "Cháu ngoan Bác Hồ"</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9944139"/>
                  </a:ext>
                </a:extLst>
              </a:tr>
              <a:tr h="552997">
                <a:tc>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Khối lớp</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nl-NL" sz="2600" b="1" dirty="0">
                          <a:effectLst/>
                          <a:latin typeface="Times New Roman" panose="02020603050405020304" pitchFamily="18" charset="0"/>
                          <a:cs typeface="Times New Roman" panose="02020603050405020304" pitchFamily="18" charset="0"/>
                        </a:rPr>
                        <a:t>Số lượng</a:t>
                      </a:r>
                      <a:endPar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nl-NL" sz="2600" b="1" dirty="0">
                          <a:effectLst/>
                          <a:latin typeface="Times New Roman" panose="02020603050405020304" pitchFamily="18" charset="0"/>
                          <a:cs typeface="Times New Roman" panose="02020603050405020304" pitchFamily="18" charset="0"/>
                        </a:rPr>
                        <a:t>Tỉ lệ phần trăm</a:t>
                      </a:r>
                      <a:endPar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6644154"/>
                  </a:ext>
                </a:extLst>
              </a:tr>
              <a:tr h="500922">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6</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19%</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6664147"/>
                  </a:ext>
                </a:extLst>
              </a:tr>
              <a:tr h="500922">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12</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30%</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6531053"/>
                  </a:ext>
                </a:extLst>
              </a:tr>
              <a:tr h="500922">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8</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8</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22%</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3746573"/>
                  </a:ext>
                </a:extLst>
              </a:tr>
              <a:tr h="500922">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9</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10</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27%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0260961"/>
                  </a:ext>
                </a:extLst>
              </a:tr>
              <a:tr h="500922">
                <a:tc>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Tổng</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37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100%</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8223253"/>
                  </a:ext>
                </a:extLst>
              </a:tr>
            </a:tbl>
          </a:graphicData>
        </a:graphic>
      </p:graphicFrame>
    </p:spTree>
    <p:extLst>
      <p:ext uri="{BB962C8B-B14F-4D97-AF65-F5344CB8AC3E}">
        <p14:creationId xmlns:p14="http://schemas.microsoft.com/office/powerpoint/2010/main" val="1870605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5"/>
                                        </p:tgtEl>
                                        <p:attrNameLst>
                                          <p:attrName>style.color</p:attrName>
                                        </p:attrNameLst>
                                      </p:cBhvr>
                                      <p:to>
                                        <a:schemeClr val="bg1"/>
                                      </p:to>
                                    </p:animClr>
                                    <p:animClr clrSpc="rgb" dir="cw">
                                      <p:cBhvr>
                                        <p:cTn id="7" dur="250" autoRev="1" fill="remove"/>
                                        <p:tgtEl>
                                          <p:spTgt spid="25"/>
                                        </p:tgtEl>
                                        <p:attrNameLst>
                                          <p:attrName>fillcolor</p:attrName>
                                        </p:attrNameLst>
                                      </p:cBhvr>
                                      <p:to>
                                        <a:schemeClr val="bg1"/>
                                      </p:to>
                                    </p:animClr>
                                    <p:set>
                                      <p:cBhvr>
                                        <p:cTn id="8" dur="250" autoRev="1" fill="remove"/>
                                        <p:tgtEl>
                                          <p:spTgt spid="25"/>
                                        </p:tgtEl>
                                        <p:attrNameLst>
                                          <p:attrName>fill.type</p:attrName>
                                        </p:attrNameLst>
                                      </p:cBhvr>
                                      <p:to>
                                        <p:strVal val="solid"/>
                                      </p:to>
                                    </p:set>
                                    <p:set>
                                      <p:cBhvr>
                                        <p:cTn id="9" dur="250" autoRev="1" fill="remove"/>
                                        <p:tgtEl>
                                          <p:spTgt spid="2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3"/>
                                        </p:tgtEl>
                                        <p:attrNameLst>
                                          <p:attrName>style.color</p:attrName>
                                        </p:attrNameLst>
                                      </p:cBhvr>
                                      <p:by>
                                        <p:hsl h="0" s="-12549" l="-25098"/>
                                      </p:by>
                                    </p:animClr>
                                    <p:animClr clrSpc="hsl" dir="cw">
                                      <p:cBhvr>
                                        <p:cTn id="15" dur="500" fill="hold"/>
                                        <p:tgtEl>
                                          <p:spTgt spid="23"/>
                                        </p:tgtEl>
                                        <p:attrNameLst>
                                          <p:attrName>fillcolor</p:attrName>
                                        </p:attrNameLst>
                                      </p:cBhvr>
                                      <p:by>
                                        <p:hsl h="0" s="-12549" l="-25098"/>
                                      </p:by>
                                    </p:animClr>
                                    <p:animClr clrSpc="hsl" dir="cw">
                                      <p:cBhvr>
                                        <p:cTn id="16" dur="500" fill="hold"/>
                                        <p:tgtEl>
                                          <p:spTgt spid="23"/>
                                        </p:tgtEl>
                                        <p:attrNameLst>
                                          <p:attrName>stroke.color</p:attrName>
                                        </p:attrNameLst>
                                      </p:cBhvr>
                                      <p:by>
                                        <p:hsl h="0" s="-12549" l="-25098"/>
                                      </p:by>
                                    </p:animClr>
                                    <p:set>
                                      <p:cBhvr>
                                        <p:cTn id="17" dur="500" fill="hold"/>
                                        <p:tgtEl>
                                          <p:spTgt spid="23"/>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24"/>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24"/>
                                        </p:tgtEl>
                                        <p:attrNameLst>
                                          <p:attrName>style.color</p:attrName>
                                        </p:attrNameLst>
                                      </p:cBhvr>
                                      <p:by>
                                        <p:hsl h="0" s="-12549" l="-25098"/>
                                      </p:by>
                                    </p:animClr>
                                    <p:animClr clrSpc="hsl" dir="cw">
                                      <p:cBhvr>
                                        <p:cTn id="23" dur="500" fill="hold"/>
                                        <p:tgtEl>
                                          <p:spTgt spid="24"/>
                                        </p:tgtEl>
                                        <p:attrNameLst>
                                          <p:attrName>fillcolor</p:attrName>
                                        </p:attrNameLst>
                                      </p:cBhvr>
                                      <p:by>
                                        <p:hsl h="0" s="-12549" l="-25098"/>
                                      </p:by>
                                    </p:animClr>
                                    <p:animClr clrSpc="hsl" dir="cw">
                                      <p:cBhvr>
                                        <p:cTn id="24" dur="500" fill="hold"/>
                                        <p:tgtEl>
                                          <p:spTgt spid="24"/>
                                        </p:tgtEl>
                                        <p:attrNameLst>
                                          <p:attrName>stroke.color</p:attrName>
                                        </p:attrNameLst>
                                      </p:cBhvr>
                                      <p:by>
                                        <p:hsl h="0" s="-12549" l="-25098"/>
                                      </p:by>
                                    </p:animClr>
                                    <p:set>
                                      <p:cBhvr>
                                        <p:cTn id="25" dur="500" fill="hold"/>
                                        <p:tgtEl>
                                          <p:spTgt spid="24"/>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4"/>
                  </p:tgtEl>
                </p:cond>
              </p:nextCondLst>
            </p:seq>
          </p:childTnLst>
        </p:cTn>
      </p:par>
    </p:tnLst>
    <p:bldLst>
      <p:bldP spid="23" grpId="0" animBg="1"/>
      <p:bldP spid="24"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63443" y="3211505"/>
            <a:ext cx="5696620" cy="653685"/>
            <a:chOff x="5717309" y="83128"/>
            <a:chExt cx="7232073"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5717309" y="83128"/>
              <a:ext cx="7232073"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6785252" y="149994"/>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22" name="Rectangle 36"/>
          <p:cNvSpPr>
            <a:spLocks noChangeArrowheads="1"/>
          </p:cNvSpPr>
          <p:nvPr/>
        </p:nvSpPr>
        <p:spPr bwMode="auto">
          <a:xfrm>
            <a:off x="352843" y="6083078"/>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pic>
        <p:nvPicPr>
          <p:cNvPr id="14" name="Picture 13">
            <a:hlinkClick r:id="rId5" action="ppaction://hlinksldjump"/>
            <a:extLst>
              <a:ext uri="{FF2B5EF4-FFF2-40B4-BE49-F238E27FC236}">
                <a16:creationId xmlns:a16="http://schemas.microsoft.com/office/drawing/2014/main" id="{0B031B8D-EAEA-4341-8C21-518DF7F6D4D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3157" y="2696017"/>
            <a:ext cx="1721355" cy="1716292"/>
          </a:xfrm>
          <a:prstGeom prst="rect">
            <a:avLst/>
          </a:prstGeom>
        </p:spPr>
      </p:pic>
      <p:pic>
        <p:nvPicPr>
          <p:cNvPr id="15" name="Picture 14">
            <a:extLst>
              <a:ext uri="{FF2B5EF4-FFF2-40B4-BE49-F238E27FC236}">
                <a16:creationId xmlns:a16="http://schemas.microsoft.com/office/drawing/2014/main" id="{E2111B2B-623F-419D-98B7-F88BCA523F7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22106" y="81195"/>
            <a:ext cx="1698491" cy="1698491"/>
          </a:xfrm>
          <a:prstGeom prst="rect">
            <a:avLst/>
          </a:prstGeom>
        </p:spPr>
      </p:pic>
      <p:sp>
        <p:nvSpPr>
          <p:cNvPr id="17" name="Cloud 16">
            <a:extLst>
              <a:ext uri="{FF2B5EF4-FFF2-40B4-BE49-F238E27FC236}">
                <a16:creationId xmlns:a16="http://schemas.microsoft.com/office/drawing/2014/main" id="{F08D0442-2475-46B5-A8BE-137C8D654FFB}"/>
              </a:ext>
            </a:extLst>
          </p:cNvPr>
          <p:cNvSpPr/>
          <p:nvPr/>
        </p:nvSpPr>
        <p:spPr>
          <a:xfrm>
            <a:off x="2005704" y="26913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18" name="Cloud 17">
            <a:extLst>
              <a:ext uri="{FF2B5EF4-FFF2-40B4-BE49-F238E27FC236}">
                <a16:creationId xmlns:a16="http://schemas.microsoft.com/office/drawing/2014/main" id="{D46882A7-D2F8-488A-B290-06F894CD98DA}"/>
              </a:ext>
            </a:extLst>
          </p:cNvPr>
          <p:cNvSpPr/>
          <p:nvPr/>
        </p:nvSpPr>
        <p:spPr>
          <a:xfrm>
            <a:off x="-3025181" y="917920"/>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20" name="Cloud 19">
            <a:extLst>
              <a:ext uri="{FF2B5EF4-FFF2-40B4-BE49-F238E27FC236}">
                <a16:creationId xmlns:a16="http://schemas.microsoft.com/office/drawing/2014/main" id="{5DA12363-466F-4FE2-9BD5-4BB4BCAC3598}"/>
              </a:ext>
            </a:extLst>
          </p:cNvPr>
          <p:cNvSpPr/>
          <p:nvPr/>
        </p:nvSpPr>
        <p:spPr>
          <a:xfrm>
            <a:off x="-2328463" y="-288348"/>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23" name="Rectangle: Rounded Corners 13">
            <a:extLst>
              <a:ext uri="{FF2B5EF4-FFF2-40B4-BE49-F238E27FC236}">
                <a16:creationId xmlns:a16="http://schemas.microsoft.com/office/drawing/2014/main" id="{5902D14C-5717-4902-AA6B-EBF0FAABF4ED}"/>
              </a:ext>
            </a:extLst>
          </p:cNvPr>
          <p:cNvSpPr/>
          <p:nvPr/>
        </p:nvSpPr>
        <p:spPr>
          <a:xfrm>
            <a:off x="285976" y="5647445"/>
            <a:ext cx="4572000"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p>
        </p:txBody>
      </p:sp>
      <p:sp>
        <p:nvSpPr>
          <p:cNvPr id="25" name="Rectangle: Rounded Corners 15">
            <a:extLst>
              <a:ext uri="{FF2B5EF4-FFF2-40B4-BE49-F238E27FC236}">
                <a16:creationId xmlns:a16="http://schemas.microsoft.com/office/drawing/2014/main" id="{8E5DE90B-34D4-435D-BEF6-B01121562974}"/>
              </a:ext>
            </a:extLst>
          </p:cNvPr>
          <p:cNvSpPr/>
          <p:nvPr/>
        </p:nvSpPr>
        <p:spPr>
          <a:xfrm>
            <a:off x="5374377" y="5647445"/>
            <a:ext cx="4572000"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p>
        </p:txBody>
      </p:sp>
      <p:sp>
        <p:nvSpPr>
          <p:cNvPr id="26" name="Rectangle 25"/>
          <p:cNvSpPr/>
          <p:nvPr/>
        </p:nvSpPr>
        <p:spPr>
          <a:xfrm>
            <a:off x="1820597" y="52876"/>
            <a:ext cx="9597446" cy="5007781"/>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 đánh giá khả năng học Toán của học sinh lớp 7C, giáo viên bộ môn đã cho một nhóm học sinh làm bài kiểm tra và thống kê kết quả trong bảng sau:</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34" name="Rectangle 33"/>
          <p:cNvSpPr/>
          <p:nvPr/>
        </p:nvSpPr>
        <p:spPr>
          <a:xfrm>
            <a:off x="848304" y="5778402"/>
            <a:ext cx="60305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ectangle 35"/>
          <p:cNvSpPr/>
          <p:nvPr/>
        </p:nvSpPr>
        <p:spPr>
          <a:xfrm>
            <a:off x="5898916" y="5742336"/>
            <a:ext cx="125226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prstClr val="black"/>
                </a:solidFill>
                <a:latin typeface="Times New Roman" panose="02020603050405020304" pitchFamily="18" charset="0"/>
                <a:ea typeface="Times New Roman" panose="02020603050405020304" pitchFamily="18" charset="0"/>
              </a:rPr>
              <a:t>Không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3271BE7C-1B22-D82A-2174-84718F3264BB}"/>
              </a:ext>
            </a:extLst>
          </p:cNvPr>
          <p:cNvGraphicFramePr>
            <a:graphicFrameLocks noGrp="1"/>
          </p:cNvGraphicFramePr>
          <p:nvPr>
            <p:extLst>
              <p:ext uri="{D42A27DB-BD31-4B8C-83A1-F6EECF244321}">
                <p14:modId xmlns:p14="http://schemas.microsoft.com/office/powerpoint/2010/main" val="1775347069"/>
              </p:ext>
            </p:extLst>
          </p:nvPr>
        </p:nvGraphicFramePr>
        <p:xfrm>
          <a:off x="6070718" y="1144294"/>
          <a:ext cx="5087253" cy="3901821"/>
        </p:xfrm>
        <a:graphic>
          <a:graphicData uri="http://schemas.openxmlformats.org/drawingml/2006/table">
            <a:tbl>
              <a:tblPr firstRow="1" firstCol="1" bandRow="1">
                <a:tableStyleId>{5A111915-BE36-4E01-A7E5-04B1672EAD32}</a:tableStyleId>
              </a:tblPr>
              <a:tblGrid>
                <a:gridCol w="1216517">
                  <a:extLst>
                    <a:ext uri="{9D8B030D-6E8A-4147-A177-3AD203B41FA5}">
                      <a16:colId xmlns:a16="http://schemas.microsoft.com/office/drawing/2014/main" val="3509108847"/>
                    </a:ext>
                  </a:extLst>
                </a:gridCol>
                <a:gridCol w="1658887">
                  <a:extLst>
                    <a:ext uri="{9D8B030D-6E8A-4147-A177-3AD203B41FA5}">
                      <a16:colId xmlns:a16="http://schemas.microsoft.com/office/drawing/2014/main" val="25653814"/>
                    </a:ext>
                  </a:extLst>
                </a:gridCol>
                <a:gridCol w="2211849">
                  <a:extLst>
                    <a:ext uri="{9D8B030D-6E8A-4147-A177-3AD203B41FA5}">
                      <a16:colId xmlns:a16="http://schemas.microsoft.com/office/drawing/2014/main" val="3625039876"/>
                    </a:ext>
                  </a:extLst>
                </a:gridCol>
              </a:tblGrid>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STT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Giới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tính</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Khả năng</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925954"/>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Xuất sắc</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8995036"/>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Tốt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3044950"/>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3</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Đạt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872246"/>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Đạt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2928282"/>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5</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Chưa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772511"/>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6</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241828"/>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7</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Khá</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2117372"/>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8</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855622"/>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9</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Chưa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8780139"/>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10</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Khá</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6977968"/>
                  </a:ext>
                </a:extLst>
              </a:tr>
            </a:tbl>
          </a:graphicData>
        </a:graphic>
      </p:graphicFrame>
      <p:sp>
        <p:nvSpPr>
          <p:cNvPr id="5" name="TextBox 4">
            <a:extLst>
              <a:ext uri="{FF2B5EF4-FFF2-40B4-BE49-F238E27FC236}">
                <a16:creationId xmlns:a16="http://schemas.microsoft.com/office/drawing/2014/main" id="{06323EBE-663C-05C8-B411-FC6FA831F16E}"/>
              </a:ext>
            </a:extLst>
          </p:cNvPr>
          <p:cNvSpPr txBox="1"/>
          <p:nvPr/>
        </p:nvSpPr>
        <p:spPr>
          <a:xfrm>
            <a:off x="1825407" y="1648825"/>
            <a:ext cx="3985239" cy="1815882"/>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7C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63388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5"/>
                                        </p:tgtEl>
                                        <p:attrNameLst>
                                          <p:attrName>style.color</p:attrName>
                                        </p:attrNameLst>
                                      </p:cBhvr>
                                      <p:to>
                                        <a:schemeClr val="bg1"/>
                                      </p:to>
                                    </p:animClr>
                                    <p:animClr clrSpc="rgb" dir="cw">
                                      <p:cBhvr>
                                        <p:cTn id="7" dur="250" autoRev="1" fill="remove"/>
                                        <p:tgtEl>
                                          <p:spTgt spid="25"/>
                                        </p:tgtEl>
                                        <p:attrNameLst>
                                          <p:attrName>fillcolor</p:attrName>
                                        </p:attrNameLst>
                                      </p:cBhvr>
                                      <p:to>
                                        <a:schemeClr val="bg1"/>
                                      </p:to>
                                    </p:animClr>
                                    <p:set>
                                      <p:cBhvr>
                                        <p:cTn id="8" dur="250" autoRev="1" fill="remove"/>
                                        <p:tgtEl>
                                          <p:spTgt spid="25"/>
                                        </p:tgtEl>
                                        <p:attrNameLst>
                                          <p:attrName>fill.type</p:attrName>
                                        </p:attrNameLst>
                                      </p:cBhvr>
                                      <p:to>
                                        <p:strVal val="solid"/>
                                      </p:to>
                                    </p:set>
                                    <p:set>
                                      <p:cBhvr>
                                        <p:cTn id="9" dur="250" autoRev="1" fill="remove"/>
                                        <p:tgtEl>
                                          <p:spTgt spid="2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3"/>
                                        </p:tgtEl>
                                        <p:attrNameLst>
                                          <p:attrName>style.color</p:attrName>
                                        </p:attrNameLst>
                                      </p:cBhvr>
                                      <p:by>
                                        <p:hsl h="0" s="-12549" l="-25098"/>
                                      </p:by>
                                    </p:animClr>
                                    <p:animClr clrSpc="hsl" dir="cw">
                                      <p:cBhvr>
                                        <p:cTn id="15" dur="500" fill="hold"/>
                                        <p:tgtEl>
                                          <p:spTgt spid="23"/>
                                        </p:tgtEl>
                                        <p:attrNameLst>
                                          <p:attrName>fillcolor</p:attrName>
                                        </p:attrNameLst>
                                      </p:cBhvr>
                                      <p:by>
                                        <p:hsl h="0" s="-12549" l="-25098"/>
                                      </p:by>
                                    </p:animClr>
                                    <p:animClr clrSpc="hsl" dir="cw">
                                      <p:cBhvr>
                                        <p:cTn id="16" dur="500" fill="hold"/>
                                        <p:tgtEl>
                                          <p:spTgt spid="23"/>
                                        </p:tgtEl>
                                        <p:attrNameLst>
                                          <p:attrName>stroke.color</p:attrName>
                                        </p:attrNameLst>
                                      </p:cBhvr>
                                      <p:by>
                                        <p:hsl h="0" s="-12549" l="-25098"/>
                                      </p:by>
                                    </p:animClr>
                                    <p:set>
                                      <p:cBhvr>
                                        <p:cTn id="17" dur="500" fill="hold"/>
                                        <p:tgtEl>
                                          <p:spTgt spid="23"/>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3"/>
                  </p:tgtEl>
                </p:cond>
              </p:nextCondLst>
            </p:seq>
          </p:childTnLst>
        </p:cTn>
      </p:par>
    </p:tnLst>
    <p:bldLst>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1153924" y="2951946"/>
            <a:ext cx="988415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US" altLang="en-US" sz="28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Giải</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en-US" sz="2800" b="1"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Tổng số học sinh đăng kí là 64 lớn hơn nhiều so với sĩ số lớp là 45.</a:t>
            </a:r>
            <a:endParaRPr kumimoji="0" lang="en-US" altLang="en-US" sz="2800" i="0" u="none" strike="noStrike" cap="none" normalizeH="0" baseline="0" dirty="0">
              <a:ln>
                <a:noFill/>
              </a:ln>
              <a:solidFill>
                <a:schemeClr val="tx1"/>
              </a:solidFill>
              <a:effectLst/>
              <a:latin typeface="Arial" panose="020B0604020202020204" pitchFamily="34" charset="0"/>
            </a:endParaRPr>
          </a:p>
        </p:txBody>
      </p:sp>
      <p:sp>
        <p:nvSpPr>
          <p:cNvPr id="17" name="Rectangle 16"/>
          <p:cNvSpPr/>
          <p:nvPr/>
        </p:nvSpPr>
        <p:spPr>
          <a:xfrm>
            <a:off x="497304" y="233352"/>
            <a:ext cx="1213794" cy="523220"/>
          </a:xfrm>
          <a:prstGeom prst="rect">
            <a:avLst/>
          </a:prstGeom>
        </p:spPr>
        <p:txBody>
          <a:bodyPr wrap="none">
            <a:spAutoFit/>
          </a:bodyPr>
          <a:lstStyle/>
          <a:p>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1:</a:t>
            </a:r>
            <a:endParaRPr lang="en-US" sz="2800" b="1" dirty="0"/>
          </a:p>
        </p:txBody>
      </p:sp>
      <p:sp>
        <p:nvSpPr>
          <p:cNvPr id="18" name="Rectangle 17">
            <a:extLst>
              <a:ext uri="{FF2B5EF4-FFF2-40B4-BE49-F238E27FC236}">
                <a16:creationId xmlns:a16="http://schemas.microsoft.com/office/drawing/2014/main" id="{C5903579-36A3-4CF9-9692-248089BA8D51}"/>
              </a:ext>
            </a:extLst>
          </p:cNvPr>
          <p:cNvSpPr/>
          <p:nvPr/>
        </p:nvSpPr>
        <p:spPr>
          <a:xfrm>
            <a:off x="497304" y="756572"/>
            <a:ext cx="11197389" cy="1815882"/>
          </a:xfrm>
          <a:prstGeom prst="rect">
            <a:avLst/>
          </a:prstGeom>
        </p:spPr>
        <p:txBody>
          <a:bodyPr wrap="square">
            <a:spAutoFit/>
          </a:bodyPr>
          <a:lstStyle/>
          <a:p>
            <a:pPr algn="just"/>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Bạn lớp trưởng thống kê các bạn đăng kí câu lạc bộ của lớp 8A sĩ số 45 học sinh như sau: 18 bạn đăng kí CLB cầu lông, 10 bạn đăng kí CLB bóng bàn, 6 bạn đăng kí CLB khiêu vũ, 30 bạn đăng kí CLB bóng đá. Mỗi bạn chỉ đăng kí 1 CLB.</a:t>
            </a:r>
            <a:endParaRPr lang="en-US" alt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9579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HƯỚNG DẪN TỰ HỌC Ở NHÀ</a:t>
            </a:r>
          </a:p>
        </p:txBody>
      </p:sp>
      <p:sp>
        <p:nvSpPr>
          <p:cNvPr id="6" name="Rectangle 5"/>
          <p:cNvSpPr/>
          <p:nvPr/>
        </p:nvSpPr>
        <p:spPr>
          <a:xfrm>
            <a:off x="1410345" y="1982031"/>
            <a:ext cx="9391974" cy="3025700"/>
          </a:xfrm>
          <a:prstGeom prst="rect">
            <a:avLst/>
          </a:prstGeom>
        </p:spPr>
        <p:txBody>
          <a:bodyPr wrap="square">
            <a:spAutoFit/>
          </a:bodyPr>
          <a:lstStyle/>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Hướng dẫn, hỗ trợ: GV giải đáp thắc mắc của HS để hiểu rõ nhiệm vụ.</a:t>
            </a:r>
          </a:p>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Xem lại kiến thức và các dạng bài tập đã làm trong tiết học. </a:t>
            </a:r>
          </a:p>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Làm các bài tập: Bài 4, 5 SGK trang 8 và bài tập SBT.</a:t>
            </a:r>
          </a:p>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Chuẩn bị bài: Bài 2. Mô tả và biểu diễn dữ liệu trên các bảng, biểu đồ.</a:t>
            </a:r>
          </a:p>
        </p:txBody>
      </p:sp>
    </p:spTree>
    <p:extLst>
      <p:ext uri="{BB962C8B-B14F-4D97-AF65-F5344CB8AC3E}">
        <p14:creationId xmlns:p14="http://schemas.microsoft.com/office/powerpoint/2010/main" val="3295275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834190" y="2736502"/>
            <a:ext cx="1020388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US" altLang="en-US" sz="28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Giải</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en-US" sz="2800" b="1"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Chiều cao của bạn Dương là 190cm không phù hợp với một HS lớp 8 thông thường.</a:t>
            </a:r>
            <a:endParaRPr kumimoji="0" lang="en-US" altLang="en-US" sz="2800" i="0" u="none" strike="noStrike" cap="none" normalizeH="0" baseline="0" dirty="0">
              <a:ln>
                <a:noFill/>
              </a:ln>
              <a:solidFill>
                <a:schemeClr val="tx1"/>
              </a:solidFill>
              <a:effectLst/>
              <a:latin typeface="Arial" panose="020B0604020202020204" pitchFamily="34" charset="0"/>
            </a:endParaRPr>
          </a:p>
        </p:txBody>
      </p:sp>
      <p:sp>
        <p:nvSpPr>
          <p:cNvPr id="17" name="Rectangle 16"/>
          <p:cNvSpPr/>
          <p:nvPr/>
        </p:nvSpPr>
        <p:spPr>
          <a:xfrm>
            <a:off x="497304" y="233352"/>
            <a:ext cx="1213794" cy="523220"/>
          </a:xfrm>
          <a:prstGeom prst="rect">
            <a:avLst/>
          </a:prstGeom>
        </p:spPr>
        <p:txBody>
          <a:bodyPr wrap="none">
            <a:spAutoFit/>
          </a:bodyPr>
          <a:lstStyle/>
          <a:p>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2:</a:t>
            </a:r>
            <a:endParaRPr lang="en-US" sz="2800" b="1" dirty="0"/>
          </a:p>
        </p:txBody>
      </p:sp>
      <p:sp>
        <p:nvSpPr>
          <p:cNvPr id="18" name="Rectangle 17">
            <a:extLst>
              <a:ext uri="{FF2B5EF4-FFF2-40B4-BE49-F238E27FC236}">
                <a16:creationId xmlns:a16="http://schemas.microsoft.com/office/drawing/2014/main" id="{C5903579-36A3-4CF9-9692-248089BA8D51}"/>
              </a:ext>
            </a:extLst>
          </p:cNvPr>
          <p:cNvSpPr/>
          <p:nvPr/>
        </p:nvSpPr>
        <p:spPr>
          <a:xfrm>
            <a:off x="497304" y="756572"/>
            <a:ext cx="10684043" cy="1384995"/>
          </a:xfrm>
          <a:prstGeom prst="rect">
            <a:avLst/>
          </a:prstGeom>
        </p:spPr>
        <p:txBody>
          <a:bodyPr wrap="square">
            <a:spAutoFit/>
          </a:bodyPr>
          <a:lstStyle/>
          <a:p>
            <a:pPr algn="just"/>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Cô giáo ghi lại chiều cao của các bạn nữ tổ 1 lớp 8A như sau:</a:t>
            </a:r>
          </a:p>
          <a:p>
            <a:pPr algn="just"/>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An cao 160cm, Bình cao 164cm, Dương cao 190cm, Hiền cao 165cm, Vân cao 170cm.</a:t>
            </a:r>
          </a:p>
        </p:txBody>
      </p:sp>
    </p:spTree>
    <p:extLst>
      <p:ext uri="{BB962C8B-B14F-4D97-AF65-F5344CB8AC3E}">
        <p14:creationId xmlns:p14="http://schemas.microsoft.com/office/powerpoint/2010/main" val="980397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879613" y="5235059"/>
            <a:ext cx="1020388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US" altLang="en-US" sz="28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Giải</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en-US" sz="2800" b="1"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Tỉnh Bình Dương có tỉ lệ tăng dân số là 14,74% lớn hơn 6%.</a:t>
            </a:r>
            <a:endParaRPr kumimoji="0" lang="en-US" altLang="en-US" sz="2800" i="0" u="none" strike="noStrike" cap="none" normalizeH="0" baseline="0" dirty="0">
              <a:ln>
                <a:noFill/>
              </a:ln>
              <a:solidFill>
                <a:schemeClr val="tx1"/>
              </a:solidFill>
              <a:effectLst/>
              <a:latin typeface="Arial" panose="020B0604020202020204" pitchFamily="34" charset="0"/>
            </a:endParaRPr>
          </a:p>
        </p:txBody>
      </p:sp>
      <p:sp>
        <p:nvSpPr>
          <p:cNvPr id="17" name="Rectangle 16"/>
          <p:cNvSpPr/>
          <p:nvPr/>
        </p:nvSpPr>
        <p:spPr>
          <a:xfrm>
            <a:off x="497304" y="236889"/>
            <a:ext cx="1213794" cy="523220"/>
          </a:xfrm>
          <a:prstGeom prst="rect">
            <a:avLst/>
          </a:prstGeom>
        </p:spPr>
        <p:txBody>
          <a:bodyPr wrap="none">
            <a:spAutoFit/>
          </a:bodyPr>
          <a:lstStyle/>
          <a:p>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3:</a:t>
            </a:r>
            <a:endParaRPr lang="en-US" sz="2800" b="1" dirty="0"/>
          </a:p>
        </p:txBody>
      </p:sp>
      <p:sp>
        <p:nvSpPr>
          <p:cNvPr id="18" name="Rectangle 17">
            <a:extLst>
              <a:ext uri="{FF2B5EF4-FFF2-40B4-BE49-F238E27FC236}">
                <a16:creationId xmlns:a16="http://schemas.microsoft.com/office/drawing/2014/main" id="{C5903579-36A3-4CF9-9692-248089BA8D51}"/>
              </a:ext>
            </a:extLst>
          </p:cNvPr>
          <p:cNvSpPr/>
          <p:nvPr/>
        </p:nvSpPr>
        <p:spPr>
          <a:xfrm>
            <a:off x="497304" y="756572"/>
            <a:ext cx="11197392" cy="1384995"/>
          </a:xfrm>
          <a:prstGeom prst="rect">
            <a:avLst/>
          </a:prstGeom>
        </p:spPr>
        <p:txBody>
          <a:bodyPr wrap="square">
            <a:spAutoFit/>
          </a:bodyPr>
          <a:lstStyle/>
          <a:p>
            <a:pPr algn="just"/>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Bạn Hạnh ghi lại số liệu từ trang web https://gso.gov.vn về tỉ lệ tăng dân số của các tỉnh, thành phố vùng Đông Nam Bộ năm 2019. Tỉ lệ tăng dân số năm 2019 các tỉnh, thành phố ở Việt Nam đều dưới 6%.</a:t>
            </a:r>
          </a:p>
        </p:txBody>
      </p:sp>
      <p:graphicFrame>
        <p:nvGraphicFramePr>
          <p:cNvPr id="3" name="Table 2">
            <a:extLst>
              <a:ext uri="{FF2B5EF4-FFF2-40B4-BE49-F238E27FC236}">
                <a16:creationId xmlns:a16="http://schemas.microsoft.com/office/drawing/2014/main" id="{10C1A1F8-8C6F-8EE4-AEC1-F314B4617932}"/>
              </a:ext>
            </a:extLst>
          </p:cNvPr>
          <p:cNvGraphicFramePr>
            <a:graphicFrameLocks noGrp="1"/>
          </p:cNvGraphicFramePr>
          <p:nvPr>
            <p:extLst>
              <p:ext uri="{D42A27DB-BD31-4B8C-83A1-F6EECF244321}">
                <p14:modId xmlns:p14="http://schemas.microsoft.com/office/powerpoint/2010/main" val="525381746"/>
              </p:ext>
            </p:extLst>
          </p:nvPr>
        </p:nvGraphicFramePr>
        <p:xfrm>
          <a:off x="2358189" y="2261937"/>
          <a:ext cx="7347285" cy="2708148"/>
        </p:xfrm>
        <a:graphic>
          <a:graphicData uri="http://schemas.openxmlformats.org/drawingml/2006/table">
            <a:tbl>
              <a:tblPr firstRow="1" firstCol="1" bandRow="1">
                <a:tableStyleId>{5A111915-BE36-4E01-A7E5-04B1672EAD32}</a:tableStyleId>
              </a:tblPr>
              <a:tblGrid>
                <a:gridCol w="3673185">
                  <a:extLst>
                    <a:ext uri="{9D8B030D-6E8A-4147-A177-3AD203B41FA5}">
                      <a16:colId xmlns:a16="http://schemas.microsoft.com/office/drawing/2014/main" val="1384812326"/>
                    </a:ext>
                  </a:extLst>
                </a:gridCol>
                <a:gridCol w="3674100">
                  <a:extLst>
                    <a:ext uri="{9D8B030D-6E8A-4147-A177-3AD203B41FA5}">
                      <a16:colId xmlns:a16="http://schemas.microsoft.com/office/drawing/2014/main" val="1856697888"/>
                    </a:ext>
                  </a:extLst>
                </a:gridCol>
              </a:tblGrid>
              <a:tr h="403944">
                <a:tc>
                  <a:txBody>
                    <a:bodyPr/>
                    <a:lstStyle/>
                    <a:p>
                      <a:pPr algn="ctr">
                        <a:lnSpc>
                          <a:spcPct val="115000"/>
                        </a:lnSpc>
                      </a:pPr>
                      <a:r>
                        <a:rPr lang="en-US" sz="2800" b="1" dirty="0" err="1">
                          <a:effectLst/>
                          <a:latin typeface="Times New Roman" panose="02020603050405020304" pitchFamily="18" charset="0"/>
                          <a:cs typeface="Times New Roman" panose="02020603050405020304" pitchFamily="18" charset="0"/>
                        </a:rPr>
                        <a:t>Tỉnh</a:t>
                      </a:r>
                      <a:r>
                        <a:rPr lang="en-US" sz="2800" b="1" dirty="0">
                          <a:effectLst/>
                          <a:latin typeface="Times New Roman" panose="02020603050405020304" pitchFamily="18" charset="0"/>
                          <a:cs typeface="Times New Roman" panose="02020603050405020304" pitchFamily="18" charset="0"/>
                        </a:rPr>
                        <a:t>/Thành </a:t>
                      </a:r>
                      <a:r>
                        <a:rPr lang="en-US" sz="2800" b="1" dirty="0" err="1">
                          <a:effectLst/>
                          <a:latin typeface="Times New Roman" panose="02020603050405020304" pitchFamily="18" charset="0"/>
                          <a:cs typeface="Times New Roman" panose="02020603050405020304" pitchFamily="18" charset="0"/>
                        </a:rPr>
                        <a:t>phố</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1" dirty="0" err="1">
                          <a:effectLst/>
                          <a:latin typeface="Times New Roman" panose="02020603050405020304" pitchFamily="18" charset="0"/>
                          <a:cs typeface="Times New Roman" panose="02020603050405020304" pitchFamily="18" charset="0"/>
                        </a:rPr>
                        <a:t>Tỉ</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lệ</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tăng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dân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1636771"/>
                  </a:ext>
                </a:extLst>
              </a:tr>
              <a:tr h="411868">
                <a:tc>
                  <a:txBody>
                    <a:bodyPr/>
                    <a:lstStyle/>
                    <a:p>
                      <a:pPr algn="ctr">
                        <a:lnSpc>
                          <a:spcPct val="115000"/>
                        </a:lnSpc>
                      </a:pPr>
                      <a:r>
                        <a:rPr lang="en-US" sz="2800" b="0" dirty="0" err="1">
                          <a:effectLst/>
                          <a:latin typeface="Times New Roman" panose="02020603050405020304" pitchFamily="18" charset="0"/>
                          <a:cs typeface="Times New Roman" panose="02020603050405020304" pitchFamily="18" charset="0"/>
                        </a:rPr>
                        <a:t>Bà</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Rịa</a:t>
                      </a:r>
                      <a:r>
                        <a:rPr lang="en-US" sz="2800" b="0" dirty="0">
                          <a:effectLst/>
                          <a:latin typeface="Times New Roman" panose="02020603050405020304" pitchFamily="18" charset="0"/>
                          <a:cs typeface="Times New Roman" panose="02020603050405020304" pitchFamily="18" charset="0"/>
                        </a:rPr>
                        <a:t> – </a:t>
                      </a:r>
                      <a:r>
                        <a:rPr lang="en-US" sz="2800" b="0" dirty="0" err="1">
                          <a:effectLst/>
                          <a:latin typeface="Times New Roman" panose="02020603050405020304" pitchFamily="18" charset="0"/>
                          <a:cs typeface="Times New Roman" panose="02020603050405020304" pitchFamily="18" charset="0"/>
                        </a:rPr>
                        <a:t>Vũng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Tàu</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1,22</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5815960"/>
                  </a:ext>
                </a:extLst>
              </a:tr>
              <a:tr h="403944">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Bình </a:t>
                      </a:r>
                      <a:r>
                        <a:rPr lang="en-US" sz="2800" b="0" dirty="0" err="1">
                          <a:effectLst/>
                          <a:latin typeface="Times New Roman" panose="02020603050405020304" pitchFamily="18" charset="0"/>
                          <a:cs typeface="Times New Roman" panose="02020603050405020304" pitchFamily="18" charset="0"/>
                        </a:rPr>
                        <a:t>Phước</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1,31</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7377405"/>
                  </a:ext>
                </a:extLst>
              </a:tr>
              <a:tr h="403944">
                <a:tc>
                  <a:txBody>
                    <a:bodyPr/>
                    <a:lstStyle/>
                    <a:p>
                      <a:pPr algn="ctr">
                        <a:lnSpc>
                          <a:spcPct val="115000"/>
                        </a:lnSpc>
                      </a:pPr>
                      <a:r>
                        <a:rPr lang="en-US" sz="2800" b="0">
                          <a:effectLst/>
                          <a:latin typeface="Times New Roman" panose="02020603050405020304" pitchFamily="18" charset="0"/>
                          <a:cs typeface="Times New Roman" panose="02020603050405020304" pitchFamily="18" charset="0"/>
                        </a:rPr>
                        <a:t>Bình Dương</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14,74</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359711"/>
                  </a:ext>
                </a:extLst>
              </a:tr>
              <a:tr h="411868">
                <a:tc>
                  <a:txBody>
                    <a:bodyPr/>
                    <a:lstStyle/>
                    <a:p>
                      <a:pPr algn="ctr">
                        <a:lnSpc>
                          <a:spcPct val="115000"/>
                        </a:lnSpc>
                      </a:pPr>
                      <a:r>
                        <a:rPr lang="en-US" sz="2800" b="0" dirty="0" err="1">
                          <a:effectLst/>
                          <a:latin typeface="Times New Roman" panose="02020603050405020304" pitchFamily="18" charset="0"/>
                          <a:cs typeface="Times New Roman" panose="02020603050405020304" pitchFamily="18" charset="0"/>
                        </a:rPr>
                        <a:t>Đồng</a:t>
                      </a:r>
                      <a:r>
                        <a:rPr lang="en-US" sz="2800" b="0" dirty="0">
                          <a:effectLst/>
                          <a:latin typeface="Times New Roman" panose="02020603050405020304" pitchFamily="18" charset="0"/>
                          <a:cs typeface="Times New Roman" panose="02020603050405020304" pitchFamily="18" charset="0"/>
                        </a:rPr>
                        <a:t> Nai</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1,92</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8679726"/>
                  </a:ext>
                </a:extLst>
              </a:tr>
              <a:tr h="403944">
                <a:tc>
                  <a:txBody>
                    <a:bodyPr/>
                    <a:lstStyle/>
                    <a:p>
                      <a:pPr algn="ctr">
                        <a:lnSpc>
                          <a:spcPct val="115000"/>
                        </a:lnSpc>
                      </a:pPr>
                      <a:r>
                        <a:rPr lang="en-US" sz="2800" b="0">
                          <a:effectLst/>
                          <a:latin typeface="Times New Roman" panose="02020603050405020304" pitchFamily="18" charset="0"/>
                          <a:cs typeface="Times New Roman" panose="02020603050405020304" pitchFamily="18" charset="0"/>
                        </a:rPr>
                        <a:t>Tây Ninh</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0,95</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5256435"/>
                  </a:ext>
                </a:extLst>
              </a:tr>
            </a:tbl>
          </a:graphicData>
        </a:graphic>
      </p:graphicFrame>
    </p:spTree>
    <p:extLst>
      <p:ext uri="{BB962C8B-B14F-4D97-AF65-F5344CB8AC3E}">
        <p14:creationId xmlns:p14="http://schemas.microsoft.com/office/powerpoint/2010/main" val="3450874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4" name="TextBox 33">
            <a:extLst>
              <a:ext uri="{FF2B5EF4-FFF2-40B4-BE49-F238E27FC236}">
                <a16:creationId xmlns:a16="http://schemas.microsoft.com/office/drawing/2014/main" id="{E5BD41E7-17BE-8DD7-999D-20DCE3F76409}"/>
              </a:ext>
            </a:extLst>
          </p:cNvPr>
          <p:cNvSpPr txBox="1"/>
          <p:nvPr/>
        </p:nvSpPr>
        <p:spPr>
          <a:xfrm>
            <a:off x="358589" y="200198"/>
            <a:ext cx="10972620" cy="1384995"/>
          </a:xfrm>
          <a:prstGeom prst="rect">
            <a:avLst/>
          </a:prstGeom>
          <a:noFill/>
        </p:spPr>
        <p:txBody>
          <a:bodyPr wrap="square">
            <a:spAutoFit/>
          </a:bodyPr>
          <a:lstStyle/>
          <a:p>
            <a:pPr algn="just"/>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HĐ3: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Tìm hiểu không hợp lí trong những dữ liệu cho dưới đây.</a:t>
            </a:r>
          </a:p>
          <a:p>
            <a:pPr algn="just"/>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a) Danh sách email của các bạn trong đội văn nghệ lớp 8C như sau:</a:t>
            </a:r>
          </a:p>
          <a:p>
            <a:pPr algn="just"/>
            <a:endParaRPr lang="en-US" sz="28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B49DB34-7730-6967-38EC-5F39549BA7D5}"/>
              </a:ext>
            </a:extLst>
          </p:cNvPr>
          <p:cNvGraphicFramePr>
            <a:graphicFrameLocks noGrp="1"/>
          </p:cNvGraphicFramePr>
          <p:nvPr>
            <p:extLst>
              <p:ext uri="{D42A27DB-BD31-4B8C-83A1-F6EECF244321}">
                <p14:modId xmlns:p14="http://schemas.microsoft.com/office/powerpoint/2010/main" val="2265029439"/>
              </p:ext>
            </p:extLst>
          </p:nvPr>
        </p:nvGraphicFramePr>
        <p:xfrm>
          <a:off x="1077126" y="1277829"/>
          <a:ext cx="9725345" cy="2256790"/>
        </p:xfrm>
        <a:graphic>
          <a:graphicData uri="http://schemas.openxmlformats.org/drawingml/2006/table">
            <a:tbl>
              <a:tblPr firstRow="1" firstCol="1" bandRow="1">
                <a:tableStyleId>{5A111915-BE36-4E01-A7E5-04B1672EAD32}</a:tableStyleId>
              </a:tblPr>
              <a:tblGrid>
                <a:gridCol w="1367569">
                  <a:extLst>
                    <a:ext uri="{9D8B030D-6E8A-4147-A177-3AD203B41FA5}">
                      <a16:colId xmlns:a16="http://schemas.microsoft.com/office/drawing/2014/main" val="3070496580"/>
                    </a:ext>
                  </a:extLst>
                </a:gridCol>
                <a:gridCol w="3641956">
                  <a:extLst>
                    <a:ext uri="{9D8B030D-6E8A-4147-A177-3AD203B41FA5}">
                      <a16:colId xmlns:a16="http://schemas.microsoft.com/office/drawing/2014/main" val="2741714651"/>
                    </a:ext>
                  </a:extLst>
                </a:gridCol>
                <a:gridCol w="4715820">
                  <a:extLst>
                    <a:ext uri="{9D8B030D-6E8A-4147-A177-3AD203B41FA5}">
                      <a16:colId xmlns:a16="http://schemas.microsoft.com/office/drawing/2014/main" val="3664466890"/>
                    </a:ext>
                  </a:extLst>
                </a:gridCol>
              </a:tblGrid>
              <a:tr h="0">
                <a:tc>
                  <a:txBody>
                    <a:bodyPr/>
                    <a:lstStyle/>
                    <a:p>
                      <a:pPr algn="ctr">
                        <a:lnSpc>
                          <a:spcPct val="115000"/>
                        </a:lnSpc>
                      </a:pPr>
                      <a:r>
                        <a:rPr lang="en-US" sz="2800" dirty="0">
                          <a:effectLst/>
                          <a:latin typeface="Times New Roman" panose="02020603050405020304" pitchFamily="18" charset="0"/>
                          <a:cs typeface="Times New Roman" panose="02020603050405020304" pitchFamily="18" charset="0"/>
                        </a:rPr>
                        <a:t>STT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Tên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Email</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9169199"/>
                  </a:ext>
                </a:extLst>
              </a:tr>
              <a:tr h="0">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Văn </a:t>
                      </a:r>
                      <a:r>
                        <a:rPr lang="en-US" sz="2800" dirty="0" err="1">
                          <a:effectLst/>
                          <a:latin typeface="Times New Roman" panose="02020603050405020304" pitchFamily="18" charset="0"/>
                          <a:cs typeface="Times New Roman" panose="02020603050405020304" pitchFamily="18" charset="0"/>
                        </a:rPr>
                        <a:t>Dương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Vanduong08@gmail.com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2900148"/>
                  </a:ext>
                </a:extLst>
              </a:tr>
              <a:tr h="0">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Chu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Thu </a:t>
                      </a:r>
                      <a:r>
                        <a:rPr lang="en-US" sz="2800" dirty="0" err="1">
                          <a:effectLst/>
                          <a:latin typeface="Times New Roman" panose="02020603050405020304" pitchFamily="18" charset="0"/>
                          <a:cs typeface="Times New Roman" panose="02020603050405020304" pitchFamily="18" charset="0"/>
                        </a:rPr>
                        <a:t>Hằng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thuhang_chu.vn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4265519"/>
                  </a:ext>
                </a:extLst>
              </a:tr>
              <a:tr h="0">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Phạm Thị Mai Hương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maihuongpt@yahoo.com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1539211"/>
                  </a:ext>
                </a:extLst>
              </a:tr>
              <a:tr h="0">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Ngô Đức Tiến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Ductienngo2008@gmail.com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1614840"/>
                  </a:ext>
                </a:extLst>
              </a:tr>
            </a:tbl>
          </a:graphicData>
        </a:graphic>
      </p:graphicFrame>
      <p:sp>
        <p:nvSpPr>
          <p:cNvPr id="4" name="TextBox 33">
            <a:extLst>
              <a:ext uri="{FF2B5EF4-FFF2-40B4-BE49-F238E27FC236}">
                <a16:creationId xmlns:a16="http://schemas.microsoft.com/office/drawing/2014/main" id="{A63D3135-6129-5099-BBAA-7042991DC2C4}"/>
              </a:ext>
            </a:extLst>
          </p:cNvPr>
          <p:cNvSpPr txBox="1"/>
          <p:nvPr/>
        </p:nvSpPr>
        <p:spPr>
          <a:xfrm>
            <a:off x="358589" y="3853091"/>
            <a:ext cx="10972620" cy="523220"/>
          </a:xfrm>
          <a:prstGeom prst="rect">
            <a:avLst/>
          </a:prstGeom>
          <a:noFill/>
        </p:spPr>
        <p:txBody>
          <a:bodyPr wrap="square">
            <a:spAutoFit/>
          </a:bodyPr>
          <a:lstStyle/>
          <a:p>
            <a:pPr algn="just"/>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 Kết quả 5 bài kiểm tra môn Toán của bạn Dũng lần lười là: 8; -6; 7; 5; 9.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5090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42" name="Rectangle 103"/>
          <p:cNvSpPr>
            <a:spLocks noChangeArrowheads="1"/>
          </p:cNvSpPr>
          <p:nvPr/>
        </p:nvSpPr>
        <p:spPr bwMode="auto">
          <a:xfrm>
            <a:off x="4760913" y="34147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26"/>
          <p:cNvSpPr>
            <a:spLocks noChangeArrowheads="1"/>
          </p:cNvSpPr>
          <p:nvPr/>
        </p:nvSpPr>
        <p:spPr bwMode="auto">
          <a:xfrm>
            <a:off x="0" y="50509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7"/>
          <p:cNvSpPr>
            <a:spLocks noChangeArrowheads="1"/>
          </p:cNvSpPr>
          <p:nvPr/>
        </p:nvSpPr>
        <p:spPr bwMode="auto">
          <a:xfrm>
            <a:off x="0" y="52510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TextBox 13">
            <a:extLst>
              <a:ext uri="{FF2B5EF4-FFF2-40B4-BE49-F238E27FC236}">
                <a16:creationId xmlns:a16="http://schemas.microsoft.com/office/drawing/2014/main" id="{2B794507-B02B-B0F3-D0A8-F9198479676A}"/>
              </a:ext>
            </a:extLst>
          </p:cNvPr>
          <p:cNvSpPr txBox="1"/>
          <p:nvPr/>
        </p:nvSpPr>
        <p:spPr>
          <a:xfrm>
            <a:off x="609600" y="588056"/>
            <a:ext cx="10571746" cy="1307537"/>
          </a:xfrm>
          <a:prstGeom prst="rect">
            <a:avLst/>
          </a:prstGeom>
          <a:noFill/>
        </p:spPr>
        <p:txBody>
          <a:bodyPr wrap="square">
            <a:spAutoFit/>
          </a:bodyPr>
          <a:lstStyle/>
          <a:p>
            <a:pPr algn="just">
              <a:lnSpc>
                <a:spcPct val="150000"/>
              </a:lnSpc>
            </a:pP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thuhang_chu.vn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email.</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8" name="TextBox 14">
            <a:extLst>
              <a:ext uri="{FF2B5EF4-FFF2-40B4-BE49-F238E27FC236}">
                <a16:creationId xmlns:a16="http://schemas.microsoft.com/office/drawing/2014/main" id="{22A67AD7-1470-4E83-7E3E-50A6E991A770}"/>
              </a:ext>
            </a:extLst>
          </p:cNvPr>
          <p:cNvSpPr txBox="1"/>
          <p:nvPr/>
        </p:nvSpPr>
        <p:spPr>
          <a:xfrm>
            <a:off x="609600" y="2163964"/>
            <a:ext cx="10514604" cy="1307537"/>
          </a:xfrm>
          <a:prstGeom prst="rect">
            <a:avLst/>
          </a:prstGeom>
          <a:noFill/>
        </p:spPr>
        <p:txBody>
          <a:bodyPr wrap="square">
            <a:spAutoFit/>
          </a:bodyPr>
          <a:lstStyle/>
          <a:p>
            <a:pPr algn="just">
              <a:lnSpc>
                <a:spcPct val="150000"/>
              </a:lnSpc>
            </a:pP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2" name="Hộp Văn bản 21">
            <a:extLst>
              <a:ext uri="{FF2B5EF4-FFF2-40B4-BE49-F238E27FC236}">
                <a16:creationId xmlns:a16="http://schemas.microsoft.com/office/drawing/2014/main" id="{2D635492-0FB9-E66D-F129-F156360B3C4D}"/>
              </a:ext>
            </a:extLst>
          </p:cNvPr>
          <p:cNvSpPr txBox="1"/>
          <p:nvPr/>
        </p:nvSpPr>
        <p:spPr>
          <a:xfrm>
            <a:off x="5078460" y="26582"/>
            <a:ext cx="1634026" cy="523220"/>
          </a:xfrm>
          <a:prstGeom prst="rect">
            <a:avLst/>
          </a:prstGeom>
          <a:noFill/>
        </p:spPr>
        <p:txBody>
          <a:bodyPr wrap="square">
            <a:spAutoFit/>
          </a:bodyPr>
          <a:lstStyle/>
          <a:p>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4089162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nodePh="1">
                                  <p:stCondLst>
                                    <p:cond delay="0"/>
                                  </p:stCondLst>
                                  <p:endCondLst>
                                    <p:cond evt="begin" delay="0">
                                      <p:tn val="15"/>
                                    </p:cond>
                                  </p:end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nodePh="1">
                                  <p:stCondLst>
                                    <p:cond delay="0"/>
                                  </p:stCondLst>
                                  <p:endCondLst>
                                    <p:cond evt="begin" delay="0">
                                      <p:tn val="20"/>
                                    </p:cond>
                                  </p:end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ircle(in)">
                                      <p:cBhvr>
                                        <p:cTn id="29" dur="2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0" grpId="0"/>
      <p:bldP spid="11"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4" name="TextBox 33">
            <a:extLst>
              <a:ext uri="{FF2B5EF4-FFF2-40B4-BE49-F238E27FC236}">
                <a16:creationId xmlns:a16="http://schemas.microsoft.com/office/drawing/2014/main" id="{E5BD41E7-17BE-8DD7-999D-20DCE3F76409}"/>
              </a:ext>
            </a:extLst>
          </p:cNvPr>
          <p:cNvSpPr txBox="1"/>
          <p:nvPr/>
        </p:nvSpPr>
        <p:spPr>
          <a:xfrm>
            <a:off x="358589" y="200198"/>
            <a:ext cx="10972620" cy="2677656"/>
          </a:xfrm>
          <a:prstGeom prst="rect">
            <a:avLst/>
          </a:prstGeom>
          <a:noFill/>
        </p:spPr>
        <p:txBody>
          <a:bodyPr wrap="square">
            <a:spAutoFit/>
          </a:bodyPr>
          <a:lstStyle/>
          <a:p>
            <a:pPr algn="just"/>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VD</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Để chuẩn bị cho năm học mới, một công ty may thiết kế mẫu đồng phục cho học sinh của một trường trung học cơ sở. Công ty đã hỏi ý kiến của 50 học sinh lớp 6 về mẫu đồng phục đã thiết kế và nhận được kết quả là có 40 học sinh thích mẫu đồng phục đó. Từ đó, công ty đưa ra kết luận rằng có 80% số học sinh của trường thích mẫu đồng phục đó. Theo em, công ty may đưa ra kết luận như thế thì có hợp lí không? Vì sao?</a:t>
            </a:r>
            <a:endParaRPr lang="en-US" sz="2800" dirty="0">
              <a:latin typeface="Times New Roman" panose="02020603050405020304" pitchFamily="18" charset="0"/>
              <a:cs typeface="Times New Roman" panose="02020603050405020304" pitchFamily="18" charset="0"/>
            </a:endParaRPr>
          </a:p>
        </p:txBody>
      </p:sp>
      <p:sp>
        <p:nvSpPr>
          <p:cNvPr id="4" name="TextBox 33">
            <a:extLst>
              <a:ext uri="{FF2B5EF4-FFF2-40B4-BE49-F238E27FC236}">
                <a16:creationId xmlns:a16="http://schemas.microsoft.com/office/drawing/2014/main" id="{A63D3135-6129-5099-BBAA-7042991DC2C4}"/>
              </a:ext>
            </a:extLst>
          </p:cNvPr>
          <p:cNvSpPr txBox="1"/>
          <p:nvPr/>
        </p:nvSpPr>
        <p:spPr>
          <a:xfrm>
            <a:off x="358589" y="3072206"/>
            <a:ext cx="10972620" cy="1815882"/>
          </a:xfrm>
          <a:prstGeom prst="rect">
            <a:avLst/>
          </a:prstGeom>
          <a:noFill/>
        </p:spPr>
        <p:txBody>
          <a:bodyPr wrap="square">
            <a:spAutoFit/>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Kết luận mà công ty may nêu ra là không hợp lí vì đối tượng hỏi ý kiến chỉ là những học sinh lớp 6 không đảm bảo tính đại diện cho toàn bộ học sinh của trường trung học cơ sở (ở các khối lớp 6, 7, 8, 9)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051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latin typeface="Times New Roman" panose="02020603050405020304" pitchFamily="18" charset="0"/>
                <a:cs typeface="Times New Roman" panose="02020603050405020304" pitchFamily="18" charset="0"/>
              </a:endParaRPr>
            </a:p>
          </p:txBody>
        </p:sp>
      </p:grpSp>
      <p:pic>
        <p:nvPicPr>
          <p:cNvPr id="11" name="!!3" descr="Icon&#10;&#10;Description automatically generated with low confidence">
            <a:extLst>
              <a:ext uri="{FF2B5EF4-FFF2-40B4-BE49-F238E27FC236}">
                <a16:creationId xmlns:a16="http://schemas.microsoft.com/office/drawing/2014/main" id="{78C066BC-F584-4184-9D57-6F955DE9DB6F}"/>
              </a:ext>
            </a:extLst>
          </p:cNvPr>
          <p:cNvPicPr>
            <a:picLocks noChangeAspect="1"/>
          </p:cNvPicPr>
          <p:nvPr/>
        </p:nvPicPr>
        <p:blipFill>
          <a:blip r:embed="rId2"/>
          <a:stretch>
            <a:fillRect/>
          </a:stretch>
        </p:blipFill>
        <p:spPr>
          <a:xfrm>
            <a:off x="4058478" y="-614738"/>
            <a:ext cx="3429000" cy="3429000"/>
          </a:xfrm>
          <a:prstGeom prst="rect">
            <a:avLst/>
          </a:prstGeom>
        </p:spPr>
      </p:pic>
      <p:sp>
        <p:nvSpPr>
          <p:cNvPr id="3" name="Rectangle 2"/>
          <p:cNvSpPr/>
          <p:nvPr/>
        </p:nvSpPr>
        <p:spPr>
          <a:xfrm>
            <a:off x="885496" y="1305911"/>
            <a:ext cx="10421007" cy="4679294"/>
          </a:xfrm>
          <a:prstGeom prst="rect">
            <a:avLst/>
          </a:prstGeom>
        </p:spPr>
        <p:txBody>
          <a:bodyPr wrap="square">
            <a:spAutoFit/>
          </a:bodyPr>
          <a:lstStyle/>
          <a:p>
            <a:pPr algn="just">
              <a:lnSpc>
                <a:spcPct val="200000"/>
              </a:lnSpc>
              <a:spcAft>
                <a:spcPts val="0"/>
              </a:spcAf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Để đánh giá tính hợp lí của dữ liệu, ta cần đưa ra các tiêu chí đánh giá, chẳng hạn như dữ liệu phải:</a:t>
            </a:r>
          </a:p>
          <a:p>
            <a:pPr algn="just">
              <a:lnSpc>
                <a:spcPct val="150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Đúng định dạng;</a:t>
            </a:r>
          </a:p>
          <a:p>
            <a:pPr algn="just">
              <a:lnSpc>
                <a:spcPct val="150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Nằm trong phạm vi dự kiến;</a:t>
            </a:r>
          </a:p>
          <a:p>
            <a:pPr algn="just">
              <a:lnSpc>
                <a:spcPct val="150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Phải có tính đại diện đối với vấn đề cần thống kê.</a:t>
            </a:r>
          </a:p>
        </p:txBody>
      </p:sp>
    </p:spTree>
    <p:extLst>
      <p:ext uri="{BB962C8B-B14F-4D97-AF65-F5344CB8AC3E}">
        <p14:creationId xmlns:p14="http://schemas.microsoft.com/office/powerpoint/2010/main" val="1852693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096A91-93C8-4C7A-BF68-944591874A6D}">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1269</TotalTime>
  <Words>2523</Words>
  <Application>Microsoft Office PowerPoint</Application>
  <PresentationFormat>Widescreen</PresentationFormat>
  <Paragraphs>293</Paragraphs>
  <Slides>30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.VnTime</vt:lpstr>
      <vt:lpstr>A2.Jovis-Doanvandai-San</vt:lpstr>
      <vt:lpstr>Arial</vt:lpstr>
      <vt:lpstr>Calibri</vt:lpstr>
      <vt:lpstr>Calibri Light</vt:lpstr>
      <vt:lpstr>Times New Roman</vt:lpstr>
      <vt:lpstr>Office Theme</vt:lpstr>
      <vt:lpstr>PowerPoint Presentation</vt:lpstr>
      <vt:lpstr>TRÒ CHƠI “TÌM ĐIỂM KHÔNG HỢP LÍ”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CHU THU</cp:lastModifiedBy>
  <cp:revision>96</cp:revision>
  <dcterms:created xsi:type="dcterms:W3CDTF">2021-06-07T13:44:30Z</dcterms:created>
  <dcterms:modified xsi:type="dcterms:W3CDTF">2024-07-31T01:22:35Z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