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5"/>
  </p:notesMasterIdLst>
  <p:sldIdLst>
    <p:sldId id="299" r:id="rId2"/>
    <p:sldId id="258" r:id="rId3"/>
    <p:sldId id="472" r:id="rId4"/>
    <p:sldId id="473" r:id="rId5"/>
    <p:sldId id="270" r:id="rId6"/>
    <p:sldId id="280" r:id="rId7"/>
    <p:sldId id="414" r:id="rId8"/>
    <p:sldId id="479" r:id="rId9"/>
    <p:sldId id="480" r:id="rId10"/>
    <p:sldId id="476" r:id="rId11"/>
    <p:sldId id="477" r:id="rId12"/>
    <p:sldId id="478" r:id="rId13"/>
    <p:sldId id="482" r:id="rId14"/>
    <p:sldId id="485" r:id="rId15"/>
    <p:sldId id="486" r:id="rId16"/>
    <p:sldId id="484" r:id="rId17"/>
    <p:sldId id="494" r:id="rId18"/>
    <p:sldId id="495" r:id="rId19"/>
    <p:sldId id="496" r:id="rId20"/>
    <p:sldId id="281" r:id="rId21"/>
    <p:sldId id="489" r:id="rId22"/>
    <p:sldId id="488" r:id="rId23"/>
    <p:sldId id="282" r:id="rId24"/>
    <p:sldId id="487" r:id="rId25"/>
    <p:sldId id="497" r:id="rId26"/>
    <p:sldId id="307" r:id="rId27"/>
    <p:sldId id="302" r:id="rId28"/>
    <p:sldId id="268" r:id="rId29"/>
    <p:sldId id="269" r:id="rId30"/>
    <p:sldId id="498" r:id="rId31"/>
    <p:sldId id="271" r:id="rId32"/>
    <p:sldId id="308" r:id="rId33"/>
    <p:sldId id="311" r:id="rId34"/>
    <p:sldId id="318" r:id="rId35"/>
    <p:sldId id="314" r:id="rId36"/>
    <p:sldId id="319" r:id="rId37"/>
    <p:sldId id="320" r:id="rId38"/>
    <p:sldId id="321" r:id="rId39"/>
    <p:sldId id="322" r:id="rId40"/>
    <p:sldId id="309" r:id="rId41"/>
    <p:sldId id="275" r:id="rId42"/>
    <p:sldId id="291" r:id="rId43"/>
    <p:sldId id="290" r:id="rId44"/>
    <p:sldId id="310" r:id="rId45"/>
    <p:sldId id="323" r:id="rId46"/>
    <p:sldId id="277" r:id="rId47"/>
    <p:sldId id="278" r:id="rId48"/>
    <p:sldId id="296" r:id="rId49"/>
    <p:sldId id="297" r:id="rId50"/>
    <p:sldId id="298" r:id="rId51"/>
    <p:sldId id="499" r:id="rId52"/>
    <p:sldId id="300" r:id="rId53"/>
    <p:sldId id="266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EB8000"/>
    <a:srgbClr val="2298D0"/>
    <a:srgbClr val="E6E6E6"/>
    <a:srgbClr val="10D6E0"/>
    <a:srgbClr val="C47812"/>
    <a:srgbClr val="F2E540"/>
    <a:srgbClr val="0BA2E5"/>
    <a:srgbClr val="1587E3"/>
    <a:srgbClr val="FFD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50" autoAdjust="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25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43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21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16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62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040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Chia 2 dạng</a:t>
            </a:r>
            <a:r>
              <a:rPr lang="en-US" altLang="zh-CN" baseline="0" dirty="0"/>
              <a:t> bài: 1, Áp dụng công thức tính </a:t>
            </a:r>
            <a:r>
              <a:rPr lang="en-US" altLang="zh-CN" baseline="0" dirty="0" err="1"/>
              <a:t>Sxq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Stp</a:t>
            </a:r>
            <a:r>
              <a:rPr lang="en-US" altLang="zh-CN" baseline="0" dirty="0"/>
              <a:t>, V hình chóp   2/ Vận dụng giải bài toán thực tế</a:t>
            </a: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41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120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43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484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27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45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024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46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801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47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327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4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13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41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5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04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284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HD: GV bấm</a:t>
            </a:r>
            <a:r>
              <a:rPr lang="en-US" baseline="0" dirty="0"/>
              <a:t> Quay để bắt đầu chạy vòng quay và bấm vào hình mũi tên để dừng – xác định STT HS tham gia trả lời câu hỏi. Sau đó, bấm chọn câu hỏi.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13CD-374C-4584-81AC-03D80C3F25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2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BDDAB-A06B-4C77-A9B1-539AEB0356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66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59110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7DD8DC4-FDF5-4308-A45A-A18F354B89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650" r:id="rId13"/>
    <p:sldLayoutId id="2147483656" r:id="rId14"/>
    <p:sldLayoutId id="2147483657" r:id="rId15"/>
    <p:sldLayoutId id="2147483658" r:id="rId16"/>
    <p:sldLayoutId id="2147484052" r:id="rId17"/>
    <p:sldLayoutId id="2147484053" r:id="rId18"/>
    <p:sldLayoutId id="2147484054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51.emf"/><Relationship Id="rId18" Type="http://schemas.openxmlformats.org/officeDocument/2006/relationships/image" Target="../media/image56.emf"/><Relationship Id="rId26" Type="http://schemas.openxmlformats.org/officeDocument/2006/relationships/image" Target="../media/image60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6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0.emf"/><Relationship Id="rId17" Type="http://schemas.openxmlformats.org/officeDocument/2006/relationships/image" Target="../media/image55.emf"/><Relationship Id="rId25" Type="http://schemas.openxmlformats.org/officeDocument/2006/relationships/oleObject" Target="../embeddings/oleObject8.bin"/><Relationship Id="rId2" Type="http://schemas.openxmlformats.org/officeDocument/2006/relationships/image" Target="../media/image44.emf"/><Relationship Id="rId16" Type="http://schemas.openxmlformats.org/officeDocument/2006/relationships/image" Target="../media/image54.emf"/><Relationship Id="rId20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11" Type="http://schemas.openxmlformats.org/officeDocument/2006/relationships/image" Target="../media/image49.emf"/><Relationship Id="rId24" Type="http://schemas.openxmlformats.org/officeDocument/2006/relationships/image" Target="../media/image59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53.emf"/><Relationship Id="rId23" Type="http://schemas.openxmlformats.org/officeDocument/2006/relationships/oleObject" Target="../embeddings/oleObject7.bin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5.bin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2.emf"/><Relationship Id="rId22" Type="http://schemas.openxmlformats.org/officeDocument/2006/relationships/image" Target="../media/image5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9.emf"/><Relationship Id="rId18" Type="http://schemas.openxmlformats.org/officeDocument/2006/relationships/image" Target="../media/image62.wmf"/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12" Type="http://schemas.openxmlformats.org/officeDocument/2006/relationships/image" Target="../media/image44.emf"/><Relationship Id="rId17" Type="http://schemas.openxmlformats.org/officeDocument/2006/relationships/oleObject" Target="../embeddings/oleObject14.bin"/><Relationship Id="rId2" Type="http://schemas.openxmlformats.org/officeDocument/2006/relationships/oleObject" Target="../embeddings/oleObject9.bin"/><Relationship Id="rId16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55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0.wmf"/><Relationship Id="rId1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8.wmf"/><Relationship Id="rId10" Type="http://schemas.openxmlformats.org/officeDocument/2006/relationships/image" Target="../media/image63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0.xml"/><Relationship Id="rId11" Type="http://schemas.openxmlformats.org/officeDocument/2006/relationships/image" Target="../media/image73.gif"/><Relationship Id="rId5" Type="http://schemas.openxmlformats.org/officeDocument/2006/relationships/slide" Target="slide29.xml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2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5.png"/><Relationship Id="rId7" Type="http://schemas.openxmlformats.org/officeDocument/2006/relationships/oleObject" Target="../embeddings/oleObject19.bin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28.xml"/><Relationship Id="rId10" Type="http://schemas.openxmlformats.org/officeDocument/2006/relationships/image" Target="../media/image77.wmf"/><Relationship Id="rId4" Type="http://schemas.microsoft.com/office/2007/relationships/hdphoto" Target="../media/hdphoto1.wdp"/><Relationship Id="rId9" Type="http://schemas.openxmlformats.org/officeDocument/2006/relationships/oleObject" Target="../embeddings/oleObject2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5.png"/><Relationship Id="rId7" Type="http://schemas.openxmlformats.org/officeDocument/2006/relationships/oleObject" Target="../embeddings/oleObject21.bin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28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7" Type="http://schemas.openxmlformats.org/officeDocument/2006/relationships/image" Target="../media/image83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82.wmf"/><Relationship Id="rId4" Type="http://schemas.openxmlformats.org/officeDocument/2006/relationships/oleObject" Target="../embeddings/oleObject2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2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3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3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98.png"/><Relationship Id="rId10" Type="http://schemas.openxmlformats.org/officeDocument/2006/relationships/image" Target="../media/image101.wmf"/><Relationship Id="rId4" Type="http://schemas.openxmlformats.org/officeDocument/2006/relationships/notesSlide" Target="../notesSlides/notesSlide19.xml"/><Relationship Id="rId9" Type="http://schemas.openxmlformats.org/officeDocument/2006/relationships/oleObject" Target="../embeddings/oleObject34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V%C6%B0%C6%A1ng_tri%E1%BB%81u_th%E1%BB%A9_4" TargetMode="External"/><Relationship Id="rId3" Type="http://schemas.openxmlformats.org/officeDocument/2006/relationships/image" Target="../media/image108.jpeg"/><Relationship Id="rId7" Type="http://schemas.openxmlformats.org/officeDocument/2006/relationships/hyperlink" Target="https://vi.wikipedia.org/wiki/Khuf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Pharaon" TargetMode="External"/><Relationship Id="rId5" Type="http://schemas.openxmlformats.org/officeDocument/2006/relationships/hyperlink" Target="https://reference.vn/kim-tu-thap-giza-duoc-xay-dung-nhu-the-nao.html" TargetMode="External"/><Relationship Id="rId4" Type="http://schemas.openxmlformats.org/officeDocument/2006/relationships/image" Target="../media/image109.jpeg"/><Relationship Id="rId9" Type="http://schemas.openxmlformats.org/officeDocument/2006/relationships/hyperlink" Target="https://vi.wikipedia.org/wiki/Ai_C%E1%BA%ADp_c%E1%BB%95_%C4%91%E1%BA%A1i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1.png"/><Relationship Id="rId11" Type="http://schemas.openxmlformats.org/officeDocument/2006/relationships/slide" Target="slide49.xml"/><Relationship Id="rId5" Type="http://schemas.openxmlformats.org/officeDocument/2006/relationships/image" Target="../media/image110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2.wav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5.png"/><Relationship Id="rId10" Type="http://schemas.openxmlformats.org/officeDocument/2006/relationships/image" Target="../media/image116.png"/><Relationship Id="rId4" Type="http://schemas.openxmlformats.org/officeDocument/2006/relationships/audio" Target="../media/audio3.wav"/><Relationship Id="rId9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2.wav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5.png"/><Relationship Id="rId10" Type="http://schemas.openxmlformats.org/officeDocument/2006/relationships/image" Target="../media/image116.png"/><Relationship Id="rId4" Type="http://schemas.openxmlformats.org/officeDocument/2006/relationships/audio" Target="../media/audio3.wav"/><Relationship Id="rId9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2.wav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5.png"/><Relationship Id="rId10" Type="http://schemas.openxmlformats.org/officeDocument/2006/relationships/image" Target="../media/image116.png"/><Relationship Id="rId4" Type="http://schemas.openxmlformats.org/officeDocument/2006/relationships/audio" Target="../media/audio3.wav"/><Relationship Id="rId9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15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3B943-868E-4214-9732-2E9EFE6A6DFD}"/>
              </a:ext>
            </a:extLst>
          </p:cNvPr>
          <p:cNvSpPr/>
          <p:nvPr/>
        </p:nvSpPr>
        <p:spPr>
          <a:xfrm>
            <a:off x="1713462" y="790124"/>
            <a:ext cx="8839200" cy="34792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24" y="2135355"/>
            <a:ext cx="7253776" cy="364284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93477" y="884996"/>
            <a:ext cx="48493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 THCS LONG BIÊN</a:t>
            </a:r>
            <a:endParaRPr lang="zh-CN" altLang="en-US" sz="2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64146" y="1730880"/>
            <a:ext cx="6813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8 - Bài 2. </a:t>
            </a:r>
          </a:p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(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00300" y="3616832"/>
            <a:ext cx="292099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Năm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học 2023 - 2024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Pyramid Shape outline">
            <a:extLst>
              <a:ext uri="{FF2B5EF4-FFF2-40B4-BE49-F238E27FC236}">
                <a16:creationId xmlns:a16="http://schemas.microsoft.com/office/drawing/2014/main" id="{A995BD48-20F3-4416-8818-67775D2047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05089" y="49011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B59B4E-71E2-4D32-B75A-1D0390533A41}"/>
              </a:ext>
            </a:extLst>
          </p:cNvPr>
          <p:cNvGrpSpPr/>
          <p:nvPr/>
        </p:nvGrpSpPr>
        <p:grpSpPr>
          <a:xfrm>
            <a:off x="4261104" y="583692"/>
            <a:ext cx="5708904" cy="5794248"/>
            <a:chOff x="4261104" y="583692"/>
            <a:chExt cx="5708904" cy="5794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4F62AF-2F72-4692-84C8-4FEA7C192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104" y="583692"/>
              <a:ext cx="5708904" cy="579424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79C0078-72A6-437F-92D5-2B0EE90DED3C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96AA2E-0AC6-4CA7-9AAC-A5DC1A2E3A24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F510F2-9C00-41FF-9693-F453D2BF7360}"/>
              </a:ext>
            </a:extLst>
          </p:cNvPr>
          <p:cNvCxnSpPr/>
          <p:nvPr/>
        </p:nvCxnSpPr>
        <p:spPr>
          <a:xfrm flipH="1">
            <a:off x="5230368" y="682752"/>
            <a:ext cx="402336" cy="2121408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6680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BA6A0E-274C-4B12-A015-10F69A1D92F8}"/>
              </a:ext>
            </a:extLst>
          </p:cNvPr>
          <p:cNvGrpSpPr/>
          <p:nvPr/>
        </p:nvGrpSpPr>
        <p:grpSpPr>
          <a:xfrm>
            <a:off x="4271695" y="583692"/>
            <a:ext cx="3480816" cy="5794248"/>
            <a:chOff x="4271695" y="583692"/>
            <a:chExt cx="3480816" cy="5794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7A11BD-795A-4439-B787-BF070A091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1695" y="583692"/>
              <a:ext cx="3480816" cy="579424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C2433F-068B-4209-A8A2-171E90ED8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F9E13A-6B07-4D63-A941-BB92BFD6C668}"/>
                </a:ext>
              </a:extLst>
            </p:cNvPr>
            <p:cNvCxnSpPr>
              <a:cxnSpLocks/>
            </p:cNvCxnSpPr>
            <p:nvPr/>
          </p:nvCxnSpPr>
          <p:spPr>
            <a:xfrm>
              <a:off x="5218176" y="2804160"/>
              <a:ext cx="125374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4E994C-53CE-4277-836B-1F207C8963D9}"/>
              </a:ext>
            </a:extLst>
          </p:cNvPr>
          <p:cNvCxnSpPr/>
          <p:nvPr/>
        </p:nvCxnSpPr>
        <p:spPr>
          <a:xfrm flipH="1">
            <a:off x="5230368" y="682752"/>
            <a:ext cx="402336" cy="2121408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1332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9E0D4-43BD-4C3D-88E7-925D7D171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04" y="589749"/>
            <a:ext cx="3288792" cy="3727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7B0EC-73FC-4AA4-B8C6-C3996D995470}"/>
              </a:ext>
            </a:extLst>
          </p:cNvPr>
          <p:cNvSpPr txBox="1"/>
          <p:nvPr/>
        </p:nvSpPr>
        <p:spPr>
          <a:xfrm>
            <a:off x="410710" y="4442331"/>
            <a:ext cx="11370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Quan sát hình chóp tứ giác đều ở trên và nêu số mặt, số cạnh của hình chóp tứ giác đều.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10930-1167-4FC0-89B2-D784E4158E6B}"/>
              </a:ext>
            </a:extLst>
          </p:cNvPr>
          <p:cNvSpPr txBox="1"/>
          <p:nvPr/>
        </p:nvSpPr>
        <p:spPr>
          <a:xfrm>
            <a:off x="2499072" y="5521316"/>
            <a:ext cx="719385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ở trên có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và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</a:t>
            </a:r>
          </a:p>
        </p:txBody>
      </p:sp>
    </p:spTree>
    <p:extLst>
      <p:ext uri="{BB962C8B-B14F-4D97-AF65-F5344CB8AC3E}">
        <p14:creationId xmlns:p14="http://schemas.microsoft.com/office/powerpoint/2010/main" val="3880760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DD66CC99-DE27-41CE-A7E7-9A2269E5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37" y="645077"/>
            <a:ext cx="7417557" cy="7417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912981-9A56-4FD5-96A1-B9C6767E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01" y="2374351"/>
            <a:ext cx="3145536" cy="2785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" y="2018585"/>
            <a:ext cx="4535424" cy="48889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AE70BB-3DE7-49B2-A070-412DF5E6D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83" y="2374351"/>
            <a:ext cx="2670048" cy="4288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95DA4-C3C8-4E4C-856A-131C7B1A24C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6" y="1397689"/>
            <a:ext cx="846149" cy="449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E27BB-5BC7-4DDE-B627-DE8AE8DD6104}"/>
              </a:ext>
            </a:extLst>
          </p:cNvPr>
          <p:cNvSpPr txBox="1"/>
          <p:nvPr/>
        </p:nvSpPr>
        <p:spPr>
          <a:xfrm>
            <a:off x="449222" y="1395502"/>
            <a:ext cx="11295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chóp tứ giác đều dưới đây và đọc tên các mặt, các cạnh, đỉnh của hình chóp tứ giác đều đó.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6DCCC-6465-4114-B636-32190A1B485D}"/>
              </a:ext>
            </a:extLst>
          </p:cNvPr>
          <p:cNvSpPr txBox="1"/>
          <p:nvPr/>
        </p:nvSpPr>
        <p:spPr>
          <a:xfrm>
            <a:off x="6635974" y="2502730"/>
            <a:ext cx="276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97411-4BB7-48FC-999A-499B969C2DA4}"/>
              </a:ext>
            </a:extLst>
          </p:cNvPr>
          <p:cNvSpPr txBox="1"/>
          <p:nvPr/>
        </p:nvSpPr>
        <p:spPr>
          <a:xfrm>
            <a:off x="5207010" y="2909031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các mặt: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02285-9EA8-4D9F-B666-E4169FBB9B20}"/>
              </a:ext>
            </a:extLst>
          </p:cNvPr>
          <p:cNvSpPr txBox="1"/>
          <p:nvPr/>
        </p:nvSpPr>
        <p:spPr>
          <a:xfrm>
            <a:off x="5207010" y="4042996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các cạnh: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981D9-C19E-47D0-9F77-D5A13D0D37F9}"/>
              </a:ext>
            </a:extLst>
          </p:cNvPr>
          <p:cNvSpPr txBox="1"/>
          <p:nvPr/>
        </p:nvSpPr>
        <p:spPr>
          <a:xfrm>
            <a:off x="5207010" y="5098107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đỉnh: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09D87F-FA57-49A8-B7F1-9A6C3E00D887}"/>
              </a:ext>
            </a:extLst>
          </p:cNvPr>
          <p:cNvSpPr txBox="1"/>
          <p:nvPr/>
        </p:nvSpPr>
        <p:spPr>
          <a:xfrm>
            <a:off x="6149268" y="3373971"/>
            <a:ext cx="77818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D03B7-D91E-4392-B069-4847FD907C9D}"/>
              </a:ext>
            </a:extLst>
          </p:cNvPr>
          <p:cNvSpPr txBox="1"/>
          <p:nvPr/>
        </p:nvSpPr>
        <p:spPr>
          <a:xfrm>
            <a:off x="6747052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SDC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4FA87-02F9-446E-8E78-ED9C0AEBC47F}"/>
              </a:ext>
            </a:extLst>
          </p:cNvPr>
          <p:cNvSpPr txBox="1"/>
          <p:nvPr/>
        </p:nvSpPr>
        <p:spPr>
          <a:xfrm>
            <a:off x="9233777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236F2-2C24-4F0E-86CC-B797DE563AF7}"/>
              </a:ext>
            </a:extLst>
          </p:cNvPr>
          <p:cNvSpPr txBox="1"/>
          <p:nvPr/>
        </p:nvSpPr>
        <p:spPr>
          <a:xfrm>
            <a:off x="7488724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8CCC4-A9B3-4753-89A5-0346C0C845DC}"/>
              </a:ext>
            </a:extLst>
          </p:cNvPr>
          <p:cNvSpPr txBox="1"/>
          <p:nvPr/>
        </p:nvSpPr>
        <p:spPr>
          <a:xfrm>
            <a:off x="8255010" y="3373970"/>
            <a:ext cx="128307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ABCD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1A50D7F-79BD-4EA1-96B1-0FCF67E17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90" y="2360210"/>
            <a:ext cx="1517904" cy="42885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8D867E8-D7ED-4EAA-90D4-40A032BF6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22" y="4951010"/>
            <a:ext cx="3992880" cy="1697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ACCBBF8-C1AE-48B0-AE88-2AC7F61F4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96" y="2395013"/>
            <a:ext cx="3145536" cy="42885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151EA31-0DEC-4BC1-90C8-F8FCF06FFFCF}"/>
              </a:ext>
            </a:extLst>
          </p:cNvPr>
          <p:cNvSpPr txBox="1"/>
          <p:nvPr/>
        </p:nvSpPr>
        <p:spPr>
          <a:xfrm>
            <a:off x="6061601" y="4502239"/>
            <a:ext cx="667086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SB, SC, SD, SA, AB, BC, CD, DA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CBE35F9-764A-4D35-B278-5EEB78FCD9EB}"/>
              </a:ext>
            </a:extLst>
          </p:cNvPr>
          <p:cNvSpPr/>
          <p:nvPr/>
        </p:nvSpPr>
        <p:spPr>
          <a:xfrm>
            <a:off x="1692962" y="2408171"/>
            <a:ext cx="149219" cy="1492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3020BA-1EB9-47F0-A541-0F9AA79D307F}"/>
              </a:ext>
            </a:extLst>
          </p:cNvPr>
          <p:cNvSpPr txBox="1"/>
          <p:nvPr/>
        </p:nvSpPr>
        <p:spPr>
          <a:xfrm>
            <a:off x="7406486" y="5690384"/>
            <a:ext cx="422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851620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pic>
        <p:nvPicPr>
          <p:cNvPr id="30" name="Hình ảnh 3">
            <a:extLst>
              <a:ext uri="{FF2B5EF4-FFF2-40B4-BE49-F238E27FC236}">
                <a16:creationId xmlns:a16="http://schemas.microsoft.com/office/drawing/2014/main" id="{0073879A-015E-4F6B-8AA2-1D4B40D3E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49" y="5695037"/>
            <a:ext cx="863694" cy="10037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D3E628-15E7-4336-8AC9-1C9CBEDF8DEA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36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40" grpId="0"/>
      <p:bldP spid="77" grpId="0" animBg="1"/>
      <p:bldP spid="77" grpId="1" animBg="1"/>
      <p:bldP spid="77" grpId="2" animBg="1"/>
      <p:bldP spid="77" grpId="3" animBg="1"/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1" y="1491778"/>
            <a:ext cx="4535424" cy="488899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968558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6281398" y="1867294"/>
            <a:ext cx="415800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S.ABCD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EF8919-02FF-4B11-8A8C-B4D10F025789}"/>
              </a:ext>
            </a:extLst>
          </p:cNvPr>
          <p:cNvSpPr txBox="1"/>
          <p:nvPr/>
        </p:nvSpPr>
        <p:spPr>
          <a:xfrm>
            <a:off x="13328000" y="4134960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SAB, SBC, SCD, SDA là những tam giác cân tại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B57A3-98C9-4044-81EC-782929C32A51}"/>
              </a:ext>
            </a:extLst>
          </p:cNvPr>
          <p:cNvSpPr txBox="1"/>
          <p:nvPr/>
        </p:nvSpPr>
        <p:spPr>
          <a:xfrm>
            <a:off x="13328000" y="4960076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cạnh đáy AB, BC, CD, DA bằng nhau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118457-5638-401B-A9FD-C562FD0CA310}"/>
              </a:ext>
            </a:extLst>
          </p:cNvPr>
          <p:cNvSpPr txBox="1"/>
          <p:nvPr/>
        </p:nvSpPr>
        <p:spPr>
          <a:xfrm>
            <a:off x="13328000" y="5410043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 SA, SB, SC, SD bằng nhau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52804-DAF6-4CDD-A7BE-5F41D149333F}"/>
              </a:ext>
            </a:extLst>
          </p:cNvPr>
          <p:cNvSpPr txBox="1"/>
          <p:nvPr/>
        </p:nvSpPr>
        <p:spPr>
          <a:xfrm>
            <a:off x="13328000" y="5802167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gọi là đỉnh của hình chóp tứ giác đều S.ABCD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FA60EA19-B9AC-47B7-BA91-5FE46A7533BA}"/>
              </a:ext>
            </a:extLst>
          </p:cNvPr>
          <p:cNvGraphicFramePr>
            <a:graphicFrameLocks noGrp="1"/>
          </p:cNvGraphicFramePr>
          <p:nvPr/>
        </p:nvGraphicFramePr>
        <p:xfrm>
          <a:off x="5313398" y="2793274"/>
          <a:ext cx="589203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931">
                  <a:extLst>
                    <a:ext uri="{9D8B030D-6E8A-4147-A177-3AD203B41FA5}">
                      <a16:colId xmlns:a16="http://schemas.microsoft.com/office/drawing/2014/main" val="2950598185"/>
                    </a:ext>
                  </a:extLst>
                </a:gridCol>
                <a:gridCol w="4392099">
                  <a:extLst>
                    <a:ext uri="{9D8B030D-6E8A-4147-A177-3AD203B41FA5}">
                      <a16:colId xmlns:a16="http://schemas.microsoft.com/office/drawing/2014/main" val="341660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10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7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01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4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5515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215F83AA-6496-4F83-8E46-301B30F14F34}"/>
              </a:ext>
            </a:extLst>
          </p:cNvPr>
          <p:cNvSpPr txBox="1"/>
          <p:nvPr/>
        </p:nvSpPr>
        <p:spPr>
          <a:xfrm>
            <a:off x="6826374" y="2793274"/>
            <a:ext cx="428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5B21DF-2792-42D4-9A6C-126894C6BE51}"/>
              </a:ext>
            </a:extLst>
          </p:cNvPr>
          <p:cNvSpPr txBox="1"/>
          <p:nvPr/>
        </p:nvSpPr>
        <p:spPr>
          <a:xfrm>
            <a:off x="6826374" y="3253380"/>
            <a:ext cx="976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</a:t>
            </a:r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39CA5D-6661-4CE3-AE02-608489DC6D2A}"/>
              </a:ext>
            </a:extLst>
          </p:cNvPr>
          <p:cNvSpPr txBox="1"/>
          <p:nvPr/>
        </p:nvSpPr>
        <p:spPr>
          <a:xfrm>
            <a:off x="6805815" y="4622801"/>
            <a:ext cx="23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 </a:t>
            </a:r>
            <a:endParaRPr lang="en-US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CF326C-FEBF-4093-99CF-258901D5BAF1}"/>
              </a:ext>
            </a:extLst>
          </p:cNvPr>
          <p:cNvSpPr txBox="1"/>
          <p:nvPr/>
        </p:nvSpPr>
        <p:spPr>
          <a:xfrm>
            <a:off x="6826374" y="4166327"/>
            <a:ext cx="21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SA, SB, SC, SD</a:t>
            </a:r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8BB69-1BCB-434A-BEA2-873A02E6CDF2}"/>
              </a:ext>
            </a:extLst>
          </p:cNvPr>
          <p:cNvSpPr txBox="1"/>
          <p:nvPr/>
        </p:nvSpPr>
        <p:spPr>
          <a:xfrm>
            <a:off x="6826374" y="3694170"/>
            <a:ext cx="121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E17C42-787C-4D63-8106-92432129D375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24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37 0.40208 L 2.91667E-6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44" grpId="0"/>
      <p:bldP spid="46" grpId="0"/>
      <p:bldP spid="48" grpId="0"/>
      <p:bldP spid="50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1" y="1491778"/>
            <a:ext cx="4535424" cy="488899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968558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6281398" y="1867294"/>
            <a:ext cx="415800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S.ABCD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FC469-749C-4526-ACA7-0B01334EBF5A}"/>
              </a:ext>
            </a:extLst>
          </p:cNvPr>
          <p:cNvSpPr txBox="1"/>
          <p:nvPr/>
        </p:nvSpPr>
        <p:spPr>
          <a:xfrm>
            <a:off x="5033853" y="5511274"/>
            <a:ext cx="67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nhận xét về mặt bên và mặt đáy của hình chóp tứ giác đều S.ABCD?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FA60EA19-B9AC-47B7-BA91-5FE46A7533BA}"/>
              </a:ext>
            </a:extLst>
          </p:cNvPr>
          <p:cNvGraphicFramePr>
            <a:graphicFrameLocks noGrp="1"/>
          </p:cNvGraphicFramePr>
          <p:nvPr/>
        </p:nvGraphicFramePr>
        <p:xfrm>
          <a:off x="5313398" y="2793274"/>
          <a:ext cx="589203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931">
                  <a:extLst>
                    <a:ext uri="{9D8B030D-6E8A-4147-A177-3AD203B41FA5}">
                      <a16:colId xmlns:a16="http://schemas.microsoft.com/office/drawing/2014/main" val="2950598185"/>
                    </a:ext>
                  </a:extLst>
                </a:gridCol>
                <a:gridCol w="4392099">
                  <a:extLst>
                    <a:ext uri="{9D8B030D-6E8A-4147-A177-3AD203B41FA5}">
                      <a16:colId xmlns:a16="http://schemas.microsoft.com/office/drawing/2014/main" val="341660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10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7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01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4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5515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215F83AA-6496-4F83-8E46-301B30F14F34}"/>
              </a:ext>
            </a:extLst>
          </p:cNvPr>
          <p:cNvSpPr txBox="1"/>
          <p:nvPr/>
        </p:nvSpPr>
        <p:spPr>
          <a:xfrm>
            <a:off x="6826374" y="2793274"/>
            <a:ext cx="428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5B21DF-2792-42D4-9A6C-126894C6BE51}"/>
              </a:ext>
            </a:extLst>
          </p:cNvPr>
          <p:cNvSpPr txBox="1"/>
          <p:nvPr/>
        </p:nvSpPr>
        <p:spPr>
          <a:xfrm>
            <a:off x="6826374" y="3253380"/>
            <a:ext cx="976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</a:t>
            </a:r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39CA5D-6661-4CE3-AE02-608489DC6D2A}"/>
              </a:ext>
            </a:extLst>
          </p:cNvPr>
          <p:cNvSpPr txBox="1"/>
          <p:nvPr/>
        </p:nvSpPr>
        <p:spPr>
          <a:xfrm>
            <a:off x="6805815" y="4622801"/>
            <a:ext cx="23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 </a:t>
            </a:r>
            <a:endParaRPr lang="en-US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CF326C-FEBF-4093-99CF-258901D5BAF1}"/>
              </a:ext>
            </a:extLst>
          </p:cNvPr>
          <p:cNvSpPr txBox="1"/>
          <p:nvPr/>
        </p:nvSpPr>
        <p:spPr>
          <a:xfrm>
            <a:off x="6826374" y="4166327"/>
            <a:ext cx="21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SA, SB, SC, SD</a:t>
            </a:r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8BB69-1BCB-434A-BEA2-873A02E6CDF2}"/>
              </a:ext>
            </a:extLst>
          </p:cNvPr>
          <p:cNvSpPr txBox="1"/>
          <p:nvPr/>
        </p:nvSpPr>
        <p:spPr>
          <a:xfrm>
            <a:off x="6826374" y="3694170"/>
            <a:ext cx="121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9233BC-664B-406E-93D5-5BA0CDC0D60A}"/>
              </a:ext>
            </a:extLst>
          </p:cNvPr>
          <p:cNvSpPr txBox="1"/>
          <p:nvPr/>
        </p:nvSpPr>
        <p:spPr>
          <a:xfrm>
            <a:off x="5033853" y="5506082"/>
            <a:ext cx="67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nhận xét gì về các cạnh bên và các cạnh đáy của hình chóp tứ giác đều S.ABCD?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B91FD-0370-4823-BD64-FB2C75523A69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95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1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80" y="1925164"/>
            <a:ext cx="3659155" cy="394441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326870" y="1103503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5967746" y="2200658"/>
            <a:ext cx="460751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S.ABCD có: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FC469-749C-4526-ACA7-0B01334EBF5A}"/>
              </a:ext>
            </a:extLst>
          </p:cNvPr>
          <p:cNvSpPr txBox="1"/>
          <p:nvPr/>
        </p:nvSpPr>
        <p:spPr>
          <a:xfrm>
            <a:off x="5736022" y="2838915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đáy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hình vuông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EF8919-02FF-4B11-8A8C-B4D10F025789}"/>
              </a:ext>
            </a:extLst>
          </p:cNvPr>
          <p:cNvSpPr txBox="1"/>
          <p:nvPr/>
        </p:nvSpPr>
        <p:spPr>
          <a:xfrm>
            <a:off x="5736022" y="3292506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 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tam giác cân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đỉnh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B57A3-98C9-4044-81EC-782929C32A51}"/>
              </a:ext>
            </a:extLst>
          </p:cNvPr>
          <p:cNvSpPr txBox="1"/>
          <p:nvPr/>
        </p:nvSpPr>
        <p:spPr>
          <a:xfrm>
            <a:off x="5736022" y="4115429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đáy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AB, BC, CD, DA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118457-5638-401B-A9FD-C562FD0CA310}"/>
              </a:ext>
            </a:extLst>
          </p:cNvPr>
          <p:cNvSpPr txBox="1"/>
          <p:nvPr/>
        </p:nvSpPr>
        <p:spPr>
          <a:xfrm>
            <a:off x="5736022" y="4569020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SA, SB, SC, SD 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52804-DAF6-4CDD-A7BE-5F41D149333F}"/>
              </a:ext>
            </a:extLst>
          </p:cNvPr>
          <p:cNvSpPr txBox="1"/>
          <p:nvPr/>
        </p:nvSpPr>
        <p:spPr>
          <a:xfrm>
            <a:off x="5736022" y="5022613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gọi là đỉnh của hình chóp tứ giác đều S.ABCD</a:t>
            </a:r>
          </a:p>
        </p:txBody>
      </p:sp>
      <p:pic>
        <p:nvPicPr>
          <p:cNvPr id="10" name="Graphic 9" descr="Right pointing backhand index outline">
            <a:extLst>
              <a:ext uri="{FF2B5EF4-FFF2-40B4-BE49-F238E27FC236}">
                <a16:creationId xmlns:a16="http://schemas.microsoft.com/office/drawing/2014/main" id="{10AE621F-34AF-4842-9C88-329950E0D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3973" y="2884686"/>
            <a:ext cx="362049" cy="362049"/>
          </a:xfrm>
          <a:prstGeom prst="rect">
            <a:avLst/>
          </a:prstGeom>
        </p:spPr>
      </p:pic>
      <p:pic>
        <p:nvPicPr>
          <p:cNvPr id="23" name="Graphic 22" descr="Right pointing backhand index outline">
            <a:extLst>
              <a:ext uri="{FF2B5EF4-FFF2-40B4-BE49-F238E27FC236}">
                <a16:creationId xmlns:a16="http://schemas.microsoft.com/office/drawing/2014/main" id="{1FB47212-A31F-46CD-BCAB-946AE6845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973" y="3383066"/>
            <a:ext cx="362049" cy="362049"/>
          </a:xfrm>
          <a:prstGeom prst="rect">
            <a:avLst/>
          </a:prstGeom>
        </p:spPr>
      </p:pic>
      <p:pic>
        <p:nvPicPr>
          <p:cNvPr id="24" name="Graphic 23" descr="Right pointing backhand index outline">
            <a:extLst>
              <a:ext uri="{FF2B5EF4-FFF2-40B4-BE49-F238E27FC236}">
                <a16:creationId xmlns:a16="http://schemas.microsoft.com/office/drawing/2014/main" id="{858A92A8-928C-4A09-80F4-021F72246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3973" y="4178161"/>
            <a:ext cx="362049" cy="362049"/>
          </a:xfrm>
          <a:prstGeom prst="rect">
            <a:avLst/>
          </a:prstGeom>
        </p:spPr>
      </p:pic>
      <p:pic>
        <p:nvPicPr>
          <p:cNvPr id="25" name="Graphic 24" descr="Right pointing backhand index outline">
            <a:extLst>
              <a:ext uri="{FF2B5EF4-FFF2-40B4-BE49-F238E27FC236}">
                <a16:creationId xmlns:a16="http://schemas.microsoft.com/office/drawing/2014/main" id="{63CF0577-8127-4467-AB58-72586FE2B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3973" y="4618829"/>
            <a:ext cx="362049" cy="362049"/>
          </a:xfrm>
          <a:prstGeom prst="rect">
            <a:avLst/>
          </a:prstGeom>
        </p:spPr>
      </p:pic>
      <p:pic>
        <p:nvPicPr>
          <p:cNvPr id="26" name="Graphic 25" descr="Right pointing backhand index outline">
            <a:extLst>
              <a:ext uri="{FF2B5EF4-FFF2-40B4-BE49-F238E27FC236}">
                <a16:creationId xmlns:a16="http://schemas.microsoft.com/office/drawing/2014/main" id="{21004697-F120-46D1-9C76-AAF3745109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73973" y="5100244"/>
            <a:ext cx="362049" cy="362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B6081C-3983-439A-ADA2-EEB586FA18F0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339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A545431-E913-4A79-BE63-F031374CE34B}"/>
              </a:ext>
            </a:extLst>
          </p:cNvPr>
          <p:cNvSpPr/>
          <p:nvPr/>
        </p:nvSpPr>
        <p:spPr>
          <a:xfrm>
            <a:off x="4529087" y="3190720"/>
            <a:ext cx="7425376" cy="3254485"/>
          </a:xfrm>
          <a:prstGeom prst="roundRect">
            <a:avLst>
              <a:gd name="adj" fmla="val 11688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A8944-16D9-4ECD-B467-A1127E4D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" y="1431797"/>
            <a:ext cx="4440936" cy="472744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928B8DB-7C57-447A-A614-9F2CB72CB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171355"/>
              </p:ext>
            </p:extLst>
          </p:nvPr>
        </p:nvGraphicFramePr>
        <p:xfrm>
          <a:off x="5910900" y="1551584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8280" imgH="228600" progId="Equation.DSMT4">
                  <p:embed/>
                </p:oleObj>
              </mc:Choice>
              <mc:Fallback>
                <p:oleObj name="Equation" r:id="rId3" imgW="368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0900" y="1551584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B76E15B-D825-4120-B2AF-A6CB0D376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05508"/>
              </p:ext>
            </p:extLst>
          </p:nvPr>
        </p:nvGraphicFramePr>
        <p:xfrm>
          <a:off x="7252652" y="1527400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8280" imgH="228600" progId="Equation.DSMT4">
                  <p:embed/>
                </p:oleObj>
              </mc:Choice>
              <mc:Fallback>
                <p:oleObj name="Equation" r:id="rId5" imgW="3682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928B8DB-7C57-447A-A614-9F2CB72CB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2652" y="1527400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94A1BC1-0A3D-4B01-ABAE-C121C3DC97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410257"/>
              </p:ext>
            </p:extLst>
          </p:nvPr>
        </p:nvGraphicFramePr>
        <p:xfrm>
          <a:off x="8598452" y="1527400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228600" progId="Equation.DSMT4">
                  <p:embed/>
                </p:oleObj>
              </mc:Choice>
              <mc:Fallback>
                <p:oleObj name="Equation" r:id="rId7" imgW="3682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B76E15B-D825-4120-B2AF-A6CB0D376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98452" y="1527400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7B12B03-DEBC-4863-AC56-9A468F190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076673"/>
              </p:ext>
            </p:extLst>
          </p:nvPr>
        </p:nvGraphicFramePr>
        <p:xfrm>
          <a:off x="9944252" y="1561291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228600" progId="Equation.DSMT4">
                  <p:embed/>
                </p:oleObj>
              </mc:Choice>
              <mc:Fallback>
                <p:oleObj name="Equation" r:id="rId9" imgW="3682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B76E15B-D825-4120-B2AF-A6CB0D376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44252" y="1561291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CE4FA39-D167-4701-8FFA-C0EAF2DB8B89}"/>
              </a:ext>
            </a:extLst>
          </p:cNvPr>
          <p:cNvSpPr txBox="1"/>
          <p:nvPr/>
        </p:nvSpPr>
        <p:spPr>
          <a:xfrm>
            <a:off x="6851530" y="1591351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6630B-0918-4831-A225-A2CE40BBCD97}"/>
              </a:ext>
            </a:extLst>
          </p:cNvPr>
          <p:cNvSpPr txBox="1"/>
          <p:nvPr/>
        </p:nvSpPr>
        <p:spPr>
          <a:xfrm>
            <a:off x="8219467" y="1593856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414F1-2335-496F-B3DC-0D501DA611C3}"/>
              </a:ext>
            </a:extLst>
          </p:cNvPr>
          <p:cNvSpPr txBox="1"/>
          <p:nvPr/>
        </p:nvSpPr>
        <p:spPr>
          <a:xfrm>
            <a:off x="9569556" y="1605030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CDA7B576-94E3-485F-A035-7074E082FC6F}"/>
              </a:ext>
            </a:extLst>
          </p:cNvPr>
          <p:cNvSpPr/>
          <p:nvPr/>
        </p:nvSpPr>
        <p:spPr>
          <a:xfrm rot="16200000">
            <a:off x="8231157" y="-105674"/>
            <a:ext cx="399998" cy="496840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80A84F-3F74-47DE-AA3B-CE5AD1B4C79F}"/>
              </a:ext>
            </a:extLst>
          </p:cNvPr>
          <p:cNvSpPr txBox="1"/>
          <p:nvPr/>
        </p:nvSpPr>
        <p:spPr>
          <a:xfrm>
            <a:off x="5599282" y="2505483"/>
            <a:ext cx="761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chóp S.ABCD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C944DD-D59B-4792-9491-32059133C3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469" y="1771337"/>
            <a:ext cx="1136904" cy="3688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91923B-CA5F-4798-B099-4A1385E10A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0735" y="3601152"/>
            <a:ext cx="1616294" cy="2012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7A6DD1-1D97-47BC-A84B-34F8C69AAB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4948" y="3610168"/>
            <a:ext cx="1621182" cy="20122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264FAB-E8F5-4F41-96C1-5829FD76E6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4049" y="3601151"/>
            <a:ext cx="1630959" cy="20122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A2CF4D-9E24-432B-BB9B-38D07F0523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2927" y="3644087"/>
            <a:ext cx="1596158" cy="19692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698B28-BE49-46C7-8767-EFFCBD4108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0994" y="1727505"/>
            <a:ext cx="1365504" cy="30784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C30216-E43B-41AF-9418-A9E8B1EE4B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7556" y="1733237"/>
            <a:ext cx="2383536" cy="37642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2C46EA-C981-42CD-9094-13D147E56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0994" y="1727505"/>
            <a:ext cx="469392" cy="4498848"/>
          </a:xfrm>
          <a:prstGeom prst="rect">
            <a:avLst/>
          </a:prstGeom>
        </p:spPr>
      </p:pic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724459"/>
              </p:ext>
            </p:extLst>
          </p:nvPr>
        </p:nvGraphicFramePr>
        <p:xfrm>
          <a:off x="4842871" y="598641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22080" imgH="228600" progId="Equation.DSMT4">
                  <p:embed/>
                </p:oleObj>
              </mc:Choice>
              <mc:Fallback>
                <p:oleObj name="Equation" r:id="rId19" imgW="6220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928B8DB-7C57-447A-A614-9F2CB72CB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42871" y="598641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801289"/>
              </p:ext>
            </p:extLst>
          </p:nvPr>
        </p:nvGraphicFramePr>
        <p:xfrm>
          <a:off x="6614233" y="595436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09480" imgH="228600" progId="Equation.DSMT4">
                  <p:embed/>
                </p:oleObj>
              </mc:Choice>
              <mc:Fallback>
                <p:oleObj name="Equation" r:id="rId21" imgW="6094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614233" y="595436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16430"/>
              </p:ext>
            </p:extLst>
          </p:nvPr>
        </p:nvGraphicFramePr>
        <p:xfrm>
          <a:off x="8479682" y="592876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22080" imgH="228600" progId="Equation.DSMT4">
                  <p:embed/>
                </p:oleObj>
              </mc:Choice>
              <mc:Fallback>
                <p:oleObj name="Equation" r:id="rId23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479682" y="592876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823466"/>
              </p:ext>
            </p:extLst>
          </p:nvPr>
        </p:nvGraphicFramePr>
        <p:xfrm>
          <a:off x="10325206" y="592876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22080" imgH="228600" progId="Equation.DSMT4">
                  <p:embed/>
                </p:oleObj>
              </mc:Choice>
              <mc:Fallback>
                <p:oleObj name="Equation" r:id="rId25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325206" y="592876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670A9C57-A1F0-499F-A60D-A1927DF03BE0}"/>
              </a:ext>
            </a:extLst>
          </p:cNvPr>
          <p:cNvSpPr txBox="1"/>
          <p:nvPr/>
        </p:nvSpPr>
        <p:spPr>
          <a:xfrm>
            <a:off x="4984978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D0C5A-829F-4484-9230-6A5C62972210}"/>
              </a:ext>
            </a:extLst>
          </p:cNvPr>
          <p:cNvSpPr txBox="1"/>
          <p:nvPr/>
        </p:nvSpPr>
        <p:spPr>
          <a:xfrm>
            <a:off x="6814551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9A9F3D-BEB2-4E76-995F-01447D4D3E9E}"/>
              </a:ext>
            </a:extLst>
          </p:cNvPr>
          <p:cNvSpPr txBox="1"/>
          <p:nvPr/>
        </p:nvSpPr>
        <p:spPr>
          <a:xfrm>
            <a:off x="8763895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2DABF2-1C3F-4E5B-A960-18BE1529338D}"/>
              </a:ext>
            </a:extLst>
          </p:cNvPr>
          <p:cNvSpPr txBox="1"/>
          <p:nvPr/>
        </p:nvSpPr>
        <p:spPr>
          <a:xfrm>
            <a:off x="10613531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888496-E1EB-4A76-82E5-370B404B2C3F}"/>
              </a:ext>
            </a:extLst>
          </p:cNvPr>
          <p:cNvSpPr txBox="1"/>
          <p:nvPr/>
        </p:nvSpPr>
        <p:spPr>
          <a:xfrm>
            <a:off x="6750537" y="3196528"/>
            <a:ext cx="498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478282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3" grpId="0"/>
      <p:bldP spid="14" grpId="0"/>
      <p:bldP spid="15" grpId="0"/>
      <p:bldP spid="16" grpId="0" animBg="1"/>
      <p:bldP spid="17" grpId="0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743534"/>
              </p:ext>
            </p:extLst>
          </p:nvPr>
        </p:nvGraphicFramePr>
        <p:xfrm>
          <a:off x="4842871" y="691565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228600" progId="Equation.DSMT4">
                  <p:embed/>
                </p:oleObj>
              </mc:Choice>
              <mc:Fallback>
                <p:oleObj name="Equation" r:id="rId2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42871" y="691565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499883"/>
              </p:ext>
            </p:extLst>
          </p:nvPr>
        </p:nvGraphicFramePr>
        <p:xfrm>
          <a:off x="6614233" y="688360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228600" progId="Equation.DSMT4">
                  <p:embed/>
                </p:oleObj>
              </mc:Choice>
              <mc:Fallback>
                <p:oleObj name="Equation" r:id="rId4" imgW="60948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D1A38957-B6FF-47E5-8818-3CA1FE5E3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4233" y="688360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619237"/>
              </p:ext>
            </p:extLst>
          </p:nvPr>
        </p:nvGraphicFramePr>
        <p:xfrm>
          <a:off x="8479682" y="685800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8619D327-8242-43B2-95A6-886CD3C02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79682" y="685800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312580"/>
              </p:ext>
            </p:extLst>
          </p:nvPr>
        </p:nvGraphicFramePr>
        <p:xfrm>
          <a:off x="10325206" y="685800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0A725E9-19A5-454D-8DD1-BB6328C8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25206" y="685800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65944CD-8D37-4EB9-AB96-99A08A59D4F3}"/>
              </a:ext>
            </a:extLst>
          </p:cNvPr>
          <p:cNvSpPr txBox="1"/>
          <p:nvPr/>
        </p:nvSpPr>
        <p:spPr>
          <a:xfrm>
            <a:off x="5464733" y="4163155"/>
            <a:ext cx="7218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chóp S.ABCD: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1236D673-4C90-426D-9610-77B373AD0B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608091"/>
              </p:ext>
            </p:extLst>
          </p:nvPr>
        </p:nvGraphicFramePr>
        <p:xfrm>
          <a:off x="5818695" y="2360821"/>
          <a:ext cx="513556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36680" imgH="444240" progId="Equation.DSMT4">
                  <p:embed/>
                </p:oleObj>
              </mc:Choice>
              <mc:Fallback>
                <p:oleObj name="Equation" r:id="rId10" imgW="3136680" imgH="4442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1DA25F3-A316-4DB8-88D6-3F4C76ACD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8695" y="2360821"/>
                        <a:ext cx="5135563" cy="72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D4F222-77EB-43B1-BC88-7F5576C83598}"/>
              </a:ext>
            </a:extLst>
          </p:cNvPr>
          <p:cNvCxnSpPr/>
          <p:nvPr/>
        </p:nvCxnSpPr>
        <p:spPr>
          <a:xfrm>
            <a:off x="627530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2F2CBF-1FFB-4375-B10D-DF973E5473AD}"/>
              </a:ext>
            </a:extLst>
          </p:cNvPr>
          <p:cNvCxnSpPr/>
          <p:nvPr/>
        </p:nvCxnSpPr>
        <p:spPr>
          <a:xfrm>
            <a:off x="767738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0BBAF0E-0856-4D22-9DFE-593EDC05E358}"/>
              </a:ext>
            </a:extLst>
          </p:cNvPr>
          <p:cNvCxnSpPr/>
          <p:nvPr/>
        </p:nvCxnSpPr>
        <p:spPr>
          <a:xfrm>
            <a:off x="890674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6D386F6-D9FE-4D8E-BC64-1B13A743332A}"/>
              </a:ext>
            </a:extLst>
          </p:cNvPr>
          <p:cNvCxnSpPr/>
          <p:nvPr/>
        </p:nvCxnSpPr>
        <p:spPr>
          <a:xfrm>
            <a:off x="1031898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F3C785-5C71-48F7-8103-E23413CFCF94}"/>
              </a:ext>
            </a:extLst>
          </p:cNvPr>
          <p:cNvSpPr txBox="1"/>
          <p:nvPr/>
        </p:nvSpPr>
        <p:spPr>
          <a:xfrm>
            <a:off x="5960350" y="3479088"/>
            <a:ext cx="48361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Trung đoạn của hình chóp tứ giác đều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1FB3BF6-8848-416A-B6EB-A2F0D1B310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889" y="1559616"/>
            <a:ext cx="4440936" cy="472744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A5F9A11-3F25-450A-AE4B-08C2D75968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0953" y="1899156"/>
            <a:ext cx="1136904" cy="36880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20FE03-A34F-4EAE-BC9B-078916E2BE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6478" y="1855324"/>
            <a:ext cx="1365504" cy="3078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2102681-8B20-4BB4-B261-2A0FB7140A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3040" y="1861056"/>
            <a:ext cx="2383536" cy="37642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F5F7F22-A20A-4D9C-8D50-086C893484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26478" y="1856924"/>
            <a:ext cx="469392" cy="44988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19932A-329C-4C96-9D8F-1DAFB769BCF5}"/>
              </a:ext>
            </a:extLst>
          </p:cNvPr>
          <p:cNvSpPr txBox="1"/>
          <p:nvPr/>
        </p:nvSpPr>
        <p:spPr>
          <a:xfrm>
            <a:off x="3223819" y="3281531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2626D9-1BAF-4186-B89E-423520D538A7}"/>
              </a:ext>
            </a:extLst>
          </p:cNvPr>
          <p:cNvSpPr txBox="1"/>
          <p:nvPr/>
        </p:nvSpPr>
        <p:spPr>
          <a:xfrm>
            <a:off x="2275664" y="3926871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8C908D-0997-4A94-A1D6-9B9651872AE3}"/>
              </a:ext>
            </a:extLst>
          </p:cNvPr>
          <p:cNvSpPr txBox="1"/>
          <p:nvPr/>
        </p:nvSpPr>
        <p:spPr>
          <a:xfrm>
            <a:off x="1296471" y="3479088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05971B-C7BF-4D48-A197-43A122B0E2A6}"/>
              </a:ext>
            </a:extLst>
          </p:cNvPr>
          <p:cNvSpPr txBox="1"/>
          <p:nvPr/>
        </p:nvSpPr>
        <p:spPr>
          <a:xfrm>
            <a:off x="2456013" y="3227948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id="{5F597567-F022-491B-87F9-8DF140A56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182411"/>
              </p:ext>
            </p:extLst>
          </p:nvPr>
        </p:nvGraphicFramePr>
        <p:xfrm>
          <a:off x="7135614" y="4637609"/>
          <a:ext cx="215741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65160" imgH="444240" progId="Equation.DSMT4">
                  <p:embed/>
                </p:oleObj>
              </mc:Choice>
              <mc:Fallback>
                <p:oleObj name="Equation" r:id="rId17" imgW="965160" imgH="4442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1236D673-4C90-426D-9610-77B373AD0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135614" y="4637609"/>
                        <a:ext cx="2157412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7753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1" grpId="0" animBg="1"/>
      <p:bldP spid="24" grpId="0"/>
      <p:bldP spid="63" grpId="0"/>
      <p:bldP spid="64" grpId="0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2871" y="691565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228600" progId="Equation.DSMT4">
                  <p:embed/>
                </p:oleObj>
              </mc:Choice>
              <mc:Fallback>
                <p:oleObj name="Equation" r:id="rId2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42871" y="691565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4233" y="688360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228600" progId="Equation.DSMT4">
                  <p:embed/>
                </p:oleObj>
              </mc:Choice>
              <mc:Fallback>
                <p:oleObj name="Equation" r:id="rId4" imgW="60948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D1A38957-B6FF-47E5-8818-3CA1FE5E3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4233" y="688360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9682" y="685800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8619D327-8242-43B2-95A6-886CD3C02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79682" y="685800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25206" y="685800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0A725E9-19A5-454D-8DD1-BB6328C8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25206" y="685800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59E1DA-9C68-4EA8-A7EB-D1C5DD975E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846" y="3429000"/>
            <a:ext cx="94488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2165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C5987-4B08-4220-9F7E-FE08AAC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7"/>
          <a:stretch/>
        </p:blipFill>
        <p:spPr>
          <a:xfrm>
            <a:off x="2588507" y="2184240"/>
            <a:ext cx="7014985" cy="4505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99586-9B6E-4AC5-8E19-D200AB5C29D9}"/>
              </a:ext>
            </a:extLst>
          </p:cNvPr>
          <p:cNvSpPr txBox="1"/>
          <p:nvPr/>
        </p:nvSpPr>
        <p:spPr>
          <a:xfrm>
            <a:off x="196644" y="846397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(SGK/tr.87)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8F276-DB66-446D-92BA-01A5630E084F}"/>
              </a:ext>
            </a:extLst>
          </p:cNvPr>
          <p:cNvSpPr txBox="1"/>
          <p:nvPr/>
        </p:nvSpPr>
        <p:spPr>
          <a:xfrm>
            <a:off x="196644" y="1308062"/>
            <a:ext cx="117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miếng bìa ở các hình 19a, 19b, 19c, 19d, 19e, miếng bìa nào có thể gấp lại (theo các nét đứt) để được hình chóp tứ giác đều?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186C2-E685-4B45-83EA-9F3138CD3809}"/>
              </a:ext>
            </a:extLst>
          </p:cNvPr>
          <p:cNvSpPr txBox="1"/>
          <p:nvPr/>
        </p:nvSpPr>
        <p:spPr>
          <a:xfrm>
            <a:off x="8524565" y="2996045"/>
            <a:ext cx="3136491" cy="1736646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có mặt đáy là hình vuông và bốn mặt bên là hình tam giác cân.</a:t>
            </a:r>
          </a:p>
        </p:txBody>
      </p:sp>
      <p:pic>
        <p:nvPicPr>
          <p:cNvPr id="11" name="Graphic 10" descr="Enter with solid fill">
            <a:extLst>
              <a:ext uri="{FF2B5EF4-FFF2-40B4-BE49-F238E27FC236}">
                <a16:creationId xmlns:a16="http://schemas.microsoft.com/office/drawing/2014/main" id="{76D7B204-2E80-4E17-B95D-C6C1E0E64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9127" y="3448870"/>
            <a:ext cx="830997" cy="83099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83C5974-AED9-4DAF-875F-B299A40B9171}"/>
              </a:ext>
            </a:extLst>
          </p:cNvPr>
          <p:cNvSpPr/>
          <p:nvPr/>
        </p:nvSpPr>
        <p:spPr>
          <a:xfrm>
            <a:off x="6213987" y="3667432"/>
            <a:ext cx="353962" cy="3539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053CE-7116-477D-81ED-657A57037865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06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16862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A033FF-53F6-40FE-87B6-8CAD05EC4B89}"/>
              </a:ext>
            </a:extLst>
          </p:cNvPr>
          <p:cNvSpPr txBox="1"/>
          <p:nvPr/>
        </p:nvSpPr>
        <p:spPr>
          <a:xfrm>
            <a:off x="196644" y="846397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A4A33-3FD1-485B-8AD2-C4485043B63B}"/>
              </a:ext>
            </a:extLst>
          </p:cNvPr>
          <p:cNvSpPr txBox="1"/>
          <p:nvPr/>
        </p:nvSpPr>
        <p:spPr>
          <a:xfrm>
            <a:off x="196644" y="1269105"/>
            <a:ext cx="811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Cho hình chóp tứ giác đều A.MNPQ (hình bên).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A532B-769E-4E54-A485-B91202464C5F}"/>
              </a:ext>
            </a:extLst>
          </p:cNvPr>
          <p:cNvSpPr txBox="1"/>
          <p:nvPr/>
        </p:nvSpPr>
        <p:spPr>
          <a:xfrm>
            <a:off x="2606611" y="3300429"/>
            <a:ext cx="78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CBE9A-64CC-4E4B-B15B-570A21018775}"/>
              </a:ext>
            </a:extLst>
          </p:cNvPr>
          <p:cNvSpPr txBox="1"/>
          <p:nvPr/>
        </p:nvSpPr>
        <p:spPr>
          <a:xfrm>
            <a:off x="196643" y="3705235"/>
            <a:ext cx="81138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Hình chóp tứ giác đều A.MNPQ có: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Đỉnh: A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Cạnh bên: AN, AP, AM, AQ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bên: ANP, APQ, AMQ, ANM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Cạnh đáy: NP, PQ, QM, MN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đáy: MNPQ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Xét hình chóp tứ giác đều A.MNPQ có: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AN = AP = AQ = AM = 5 cm ;      NP = PQ = QM = MN = 4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0DAAA2-0136-46FC-9D74-FB7CE40441C3}"/>
              </a:ext>
            </a:extLst>
          </p:cNvPr>
          <p:cNvSpPr txBox="1"/>
          <p:nvPr/>
        </p:nvSpPr>
        <p:spPr>
          <a:xfrm>
            <a:off x="196643" y="1730769"/>
            <a:ext cx="7917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Hãy cho biết đỉnh, cạnh bên, mặt bên, cạnh đáy, mặt đáy của hình chóp tứ giác đều đó.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Cho biết AM = 5cm, MN = 4cm. Tìm độ dài các cạnh AN, AP, AQ, NP, PQ, QM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AA59B5-C9E4-48AD-B9DF-783BC10C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476" y="846397"/>
            <a:ext cx="3611880" cy="3852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647DA0-3F2E-4B93-ACA1-DAE417E78A63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8947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45B778C-7AA5-4FA7-AD9A-FD2831E61EE2}"/>
              </a:ext>
            </a:extLst>
          </p:cNvPr>
          <p:cNvSpPr txBox="1"/>
          <p:nvPr/>
        </p:nvSpPr>
        <p:spPr>
          <a:xfrm>
            <a:off x="1059020" y="846771"/>
            <a:ext cx="1044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sử dụng vật liệu tái chế gấp hộp quà tặng hình chóp tứ giác đều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7BC271C1-9750-4F59-B1FB-47015933EF43}"/>
              </a:ext>
            </a:extLst>
          </p:cNvPr>
          <p:cNvSpPr/>
          <p:nvPr/>
        </p:nvSpPr>
        <p:spPr>
          <a:xfrm>
            <a:off x="4432992" y="252229"/>
            <a:ext cx="3012836" cy="52322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pic>
        <p:nvPicPr>
          <p:cNvPr id="1028" name="Picture 4" descr="Hướng dẫn gấp hộp quà hình chóp dễ dàng ( mẫu 2) ~ tiecxinh360">
            <a:extLst>
              <a:ext uri="{FF2B5EF4-FFF2-40B4-BE49-F238E27FC236}">
                <a16:creationId xmlns:a16="http://schemas.microsoft.com/office/drawing/2014/main" id="{55092C52-8A47-4735-874E-666D09EA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64" y="1455327"/>
            <a:ext cx="7709472" cy="51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4973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3B943-868E-4214-9732-2E9EFE6A6DFD}"/>
              </a:ext>
            </a:extLst>
          </p:cNvPr>
          <p:cNvSpPr/>
          <p:nvPr/>
        </p:nvSpPr>
        <p:spPr>
          <a:xfrm>
            <a:off x="1713462" y="790124"/>
            <a:ext cx="8839200" cy="34792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24" y="2135355"/>
            <a:ext cx="7253776" cy="364284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93477" y="884996"/>
            <a:ext cx="48493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 THCS LONG BIÊN</a:t>
            </a:r>
            <a:endParaRPr lang="zh-CN" altLang="en-US" sz="2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64146" y="1730880"/>
            <a:ext cx="6813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8 - Bài 2. </a:t>
            </a:r>
          </a:p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(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00300" y="3616832"/>
            <a:ext cx="292099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Năm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học 2023 - 2024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Pyramid Shape outline">
            <a:extLst>
              <a:ext uri="{FF2B5EF4-FFF2-40B4-BE49-F238E27FC236}">
                <a16:creationId xmlns:a16="http://schemas.microsoft.com/office/drawing/2014/main" id="{A995BD48-20F3-4416-8818-67775D2047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05089" y="49011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3067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Box 235"/>
          <p:cNvSpPr txBox="1"/>
          <p:nvPr/>
        </p:nvSpPr>
        <p:spPr>
          <a:xfrm>
            <a:off x="3591095" y="1075536"/>
            <a:ext cx="53619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738"/>
            <a:ext cx="12430125" cy="7043738"/>
          </a:xfrm>
          <a:prstGeom prst="rect">
            <a:avLst/>
          </a:prstGeom>
        </p:spPr>
      </p:pic>
      <p:sp>
        <p:nvSpPr>
          <p:cNvPr id="4" name="Google Shape;1040;p39"/>
          <p:cNvSpPr txBox="1"/>
          <p:nvPr/>
        </p:nvSpPr>
        <p:spPr>
          <a:xfrm>
            <a:off x="3453064" y="188683"/>
            <a:ext cx="5957725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9126" y="1009994"/>
            <a:ext cx="536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4395" y="2155340"/>
            <a:ext cx="674483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Có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câu hỏi ứng với 3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 quay. Ở mỗi lượt quay, khi vòng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lại, mũi tên chỉ số nào thì HS số thứ tự đó được chọn câu hỏi để trả lời. Nếu trả lời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sẽ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điểm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cộng, nếu trả lời sai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nhường quyền trả lời cho bạn khác.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5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07105" y="196448"/>
            <a:ext cx="5989320" cy="5989320"/>
            <a:chOff x="4195609" y="370620"/>
            <a:chExt cx="5989320" cy="5989320"/>
          </a:xfrm>
        </p:grpSpPr>
        <p:sp>
          <p:nvSpPr>
            <p:cNvPr id="77" name="Oval 76"/>
            <p:cNvSpPr/>
            <p:nvPr/>
          </p:nvSpPr>
          <p:spPr>
            <a:xfrm rot="6838630" flipH="1">
              <a:off x="4195609" y="370620"/>
              <a:ext cx="5989320" cy="59893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grpSp>
          <p:nvGrpSpPr>
            <p:cNvPr id="22" name="Group 21"/>
            <p:cNvGrpSpPr/>
            <p:nvPr/>
          </p:nvGrpSpPr>
          <p:grpSpPr>
            <a:xfrm rot="6346749" flipH="1">
              <a:off x="4388768" y="581313"/>
              <a:ext cx="5591047" cy="5577840"/>
              <a:chOff x="3040912" y="276082"/>
              <a:chExt cx="4856858" cy="4841174"/>
            </a:xfrm>
          </p:grpSpPr>
          <p:sp>
            <p:nvSpPr>
              <p:cNvPr id="4" name="Flowchart: Or 3"/>
              <p:cNvSpPr/>
              <p:nvPr/>
            </p:nvSpPr>
            <p:spPr>
              <a:xfrm>
                <a:off x="3040912" y="276447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5" name="Flowchart: Or 4"/>
              <p:cNvSpPr/>
              <p:nvPr/>
            </p:nvSpPr>
            <p:spPr>
              <a:xfrm rot="19039217">
                <a:off x="3040912" y="276447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4" name="Flowchart: Or 13"/>
              <p:cNvSpPr/>
              <p:nvPr/>
            </p:nvSpPr>
            <p:spPr>
              <a:xfrm rot="17826581">
                <a:off x="3040913" y="276449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5" name="Flowchart: Or 14"/>
              <p:cNvSpPr/>
              <p:nvPr/>
            </p:nvSpPr>
            <p:spPr>
              <a:xfrm rot="17245264">
                <a:off x="3063191" y="276451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6" name="Flowchart: Or 15"/>
              <p:cNvSpPr/>
              <p:nvPr/>
            </p:nvSpPr>
            <p:spPr>
              <a:xfrm rot="16725312">
                <a:off x="3063191" y="276446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7" name="Flowchart: Or 16"/>
              <p:cNvSpPr/>
              <p:nvPr/>
            </p:nvSpPr>
            <p:spPr>
              <a:xfrm rot="18435420">
                <a:off x="3040912" y="276446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8" name="Flowchart: Or 17"/>
              <p:cNvSpPr/>
              <p:nvPr/>
            </p:nvSpPr>
            <p:spPr>
              <a:xfrm rot="19557031">
                <a:off x="3065175" y="300708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9" name="Flowchart: Or 18"/>
              <p:cNvSpPr/>
              <p:nvPr/>
            </p:nvSpPr>
            <p:spPr>
              <a:xfrm rot="20055915">
                <a:off x="3081222" y="290008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20" name="Flowchart: Or 19"/>
              <p:cNvSpPr/>
              <p:nvPr/>
            </p:nvSpPr>
            <p:spPr>
              <a:xfrm rot="20613693">
                <a:off x="3063190" y="290009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21" name="Flowchart: Or 20"/>
              <p:cNvSpPr/>
              <p:nvPr/>
            </p:nvSpPr>
            <p:spPr>
              <a:xfrm rot="21120559">
                <a:off x="3063191" y="276082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</p:grpSp>
        <p:sp>
          <p:nvSpPr>
            <p:cNvPr id="23" name="Pie 22"/>
            <p:cNvSpPr/>
            <p:nvPr/>
          </p:nvSpPr>
          <p:spPr>
            <a:xfrm rot="6346749" flipH="1">
              <a:off x="4392303" y="593388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4" name="Pie 23"/>
            <p:cNvSpPr/>
            <p:nvPr/>
          </p:nvSpPr>
          <p:spPr>
            <a:xfrm rot="5838663" flipH="1">
              <a:off x="4390920" y="58771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5" name="Pie 24"/>
            <p:cNvSpPr/>
            <p:nvPr/>
          </p:nvSpPr>
          <p:spPr>
            <a:xfrm rot="5305720" flipH="1">
              <a:off x="4398242" y="585565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6" name="Pie 25"/>
            <p:cNvSpPr/>
            <p:nvPr/>
          </p:nvSpPr>
          <p:spPr>
            <a:xfrm rot="4681228" flipH="1">
              <a:off x="4405279" y="587553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7" name="Pie 26"/>
            <p:cNvSpPr/>
            <p:nvPr/>
          </p:nvSpPr>
          <p:spPr>
            <a:xfrm rot="4061674" flipH="1">
              <a:off x="4405278" y="587552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8" name="Pie 27"/>
            <p:cNvSpPr/>
            <p:nvPr/>
          </p:nvSpPr>
          <p:spPr>
            <a:xfrm rot="3451694" flipH="1">
              <a:off x="4396807" y="583650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9" name="Pie 28"/>
            <p:cNvSpPr/>
            <p:nvPr/>
          </p:nvSpPr>
          <p:spPr>
            <a:xfrm rot="2977166" flipH="1">
              <a:off x="4385498" y="584571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0" name="Pie 29"/>
            <p:cNvSpPr/>
            <p:nvPr/>
          </p:nvSpPr>
          <p:spPr>
            <a:xfrm rot="2471046" flipH="1">
              <a:off x="4393782" y="580056"/>
              <a:ext cx="5577840" cy="5591047"/>
            </a:xfrm>
            <a:prstGeom prst="pie">
              <a:avLst>
                <a:gd name="adj1" fmla="val 21656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1" name="Pie 30"/>
            <p:cNvSpPr/>
            <p:nvPr/>
          </p:nvSpPr>
          <p:spPr>
            <a:xfrm rot="1967925" flipH="1">
              <a:off x="4384404" y="599000"/>
              <a:ext cx="5577840" cy="5591047"/>
            </a:xfrm>
            <a:prstGeom prst="pie">
              <a:avLst>
                <a:gd name="adj1" fmla="val 21563108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1459839" flipH="1">
              <a:off x="4393253" y="596220"/>
              <a:ext cx="5577840" cy="5591047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 rot="926896" flipH="1">
              <a:off x="4400575" y="594069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 rot="302404" flipH="1">
              <a:off x="4407612" y="596056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 rot="21282850" flipH="1">
              <a:off x="4407611" y="596055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 rot="20672870" flipH="1">
              <a:off x="4415899" y="594284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20198342" flipH="1">
              <a:off x="4422156" y="611244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9692222" flipH="1">
              <a:off x="4396038" y="594401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19197111" flipH="1">
              <a:off x="4385575" y="591450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7" name="Pie 46"/>
            <p:cNvSpPr/>
            <p:nvPr/>
          </p:nvSpPr>
          <p:spPr>
            <a:xfrm rot="18689025" flipH="1">
              <a:off x="4384192" y="585779"/>
              <a:ext cx="5591047" cy="5577840"/>
            </a:xfrm>
            <a:prstGeom prst="pie">
              <a:avLst>
                <a:gd name="adj1" fmla="val 0"/>
                <a:gd name="adj2" fmla="val 55159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8" name="Pie 47"/>
            <p:cNvSpPr/>
            <p:nvPr/>
          </p:nvSpPr>
          <p:spPr>
            <a:xfrm rot="18156082" flipH="1">
              <a:off x="4391514" y="583628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9" name="Pie 48"/>
            <p:cNvSpPr/>
            <p:nvPr/>
          </p:nvSpPr>
          <p:spPr>
            <a:xfrm rot="17531590" flipH="1">
              <a:off x="4398551" y="585615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0" name="Pie 49"/>
            <p:cNvSpPr/>
            <p:nvPr/>
          </p:nvSpPr>
          <p:spPr>
            <a:xfrm rot="16912036" flipH="1">
              <a:off x="4398550" y="585614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51" name="Pie 50"/>
            <p:cNvSpPr/>
            <p:nvPr/>
          </p:nvSpPr>
          <p:spPr>
            <a:xfrm rot="16302056" flipH="1">
              <a:off x="4393707" y="591207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15827528" flipH="1">
              <a:off x="4382398" y="592128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5321408" flipH="1">
              <a:off x="4380449" y="584722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14818287" flipH="1">
              <a:off x="4381304" y="60655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5" name="Pie 54"/>
            <p:cNvSpPr/>
            <p:nvPr/>
          </p:nvSpPr>
          <p:spPr>
            <a:xfrm rot="14310201" flipH="1">
              <a:off x="4386524" y="594283"/>
              <a:ext cx="5577840" cy="5591047"/>
            </a:xfrm>
            <a:prstGeom prst="pie">
              <a:avLst>
                <a:gd name="adj1" fmla="val 0"/>
                <a:gd name="adj2" fmla="val 56870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6" name="Pie 55"/>
            <p:cNvSpPr/>
            <p:nvPr/>
          </p:nvSpPr>
          <p:spPr>
            <a:xfrm rot="13777258" flipH="1">
              <a:off x="4393846" y="592131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7" name="Pie 56"/>
            <p:cNvSpPr/>
            <p:nvPr/>
          </p:nvSpPr>
          <p:spPr>
            <a:xfrm rot="13152766" flipH="1">
              <a:off x="4400883" y="594118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8" name="Pie 57"/>
            <p:cNvSpPr/>
            <p:nvPr/>
          </p:nvSpPr>
          <p:spPr>
            <a:xfrm rot="12533212" flipH="1">
              <a:off x="4400882" y="594117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11923232" flipH="1">
              <a:off x="4409170" y="592346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1448704" flipH="1">
              <a:off x="4415427" y="609306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10942584" flipH="1">
              <a:off x="4410102" y="602298"/>
              <a:ext cx="5577840" cy="5591047"/>
            </a:xfrm>
            <a:prstGeom prst="pie">
              <a:avLst>
                <a:gd name="adj1" fmla="val 21538411"/>
                <a:gd name="adj2" fmla="val 527401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4" name="Pie 63"/>
            <p:cNvSpPr/>
            <p:nvPr/>
          </p:nvSpPr>
          <p:spPr>
            <a:xfrm rot="8941336" flipH="1">
              <a:off x="4389577" y="58505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5" name="Pie 64"/>
            <p:cNvSpPr/>
            <p:nvPr/>
          </p:nvSpPr>
          <p:spPr>
            <a:xfrm rot="8579632" flipH="1">
              <a:off x="4386667" y="580014"/>
              <a:ext cx="5591047" cy="5577840"/>
            </a:xfrm>
            <a:prstGeom prst="pie">
              <a:avLst>
                <a:gd name="adj1" fmla="val 138946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8067804" flipH="1">
              <a:off x="4390805" y="592258"/>
              <a:ext cx="5591047" cy="5577840"/>
            </a:xfrm>
            <a:prstGeom prst="pie">
              <a:avLst>
                <a:gd name="adj1" fmla="val 128981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7448250" flipH="1">
              <a:off x="4393703" y="582000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6838270" flipH="1">
              <a:off x="4381526" y="574446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9" name="Pie 68"/>
            <p:cNvSpPr/>
            <p:nvPr/>
          </p:nvSpPr>
          <p:spPr>
            <a:xfrm rot="10584875" flipH="1">
              <a:off x="4415745" y="593795"/>
              <a:ext cx="5577840" cy="5591047"/>
            </a:xfrm>
            <a:prstGeom prst="pie">
              <a:avLst>
                <a:gd name="adj1" fmla="val 136155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70" name="Pie 69"/>
            <p:cNvSpPr/>
            <p:nvPr/>
          </p:nvSpPr>
          <p:spPr>
            <a:xfrm rot="9965321" flipH="1">
              <a:off x="4415744" y="593794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71" name="Pie 70"/>
            <p:cNvSpPr/>
            <p:nvPr/>
          </p:nvSpPr>
          <p:spPr>
            <a:xfrm rot="9355341" flipH="1">
              <a:off x="4424032" y="592023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7367479" flipH="1">
              <a:off x="6009329" y="502295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7962804" flipH="1">
              <a:off x="5699142" y="482836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8429051" flipH="1">
              <a:off x="5408006" y="465904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8900739" flipH="1">
              <a:off x="5274139" y="438857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9378651" flipH="1">
              <a:off x="5096065" y="417509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9834995" flipH="1">
              <a:off x="4897341" y="392289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 rot="10286503" flipH="1">
              <a:off x="4836366" y="359285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1304925" flipH="1">
              <a:off x="4792688" y="3190809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1700961" flipH="1">
              <a:off x="4836733" y="280328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12238630" flipH="1">
              <a:off x="4886202" y="245139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 rot="12728055" flipH="1">
              <a:off x="5039640" y="215791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3272021" flipH="1">
              <a:off x="5210838" y="187341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3709764" flipH="1">
              <a:off x="5393074" y="162047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4052523" flipH="1">
              <a:off x="5652267" y="146533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 rot="14415143" flipH="1">
              <a:off x="5950583" y="124279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15268637" flipH="1">
              <a:off x="6256642" y="102168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 rot="15865568" flipH="1">
              <a:off x="6666526" y="99425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 rot="16424259" flipH="1">
              <a:off x="7033005" y="95462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 rot="16964191" flipH="1">
              <a:off x="7340350" y="89428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 rot="17283546" flipH="1">
              <a:off x="7681887" y="986105"/>
              <a:ext cx="451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 rot="17985188" flipH="1">
              <a:off x="8013245" y="113675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21" name="TextBox 220"/>
            <p:cNvSpPr txBox="1"/>
            <p:nvPr/>
          </p:nvSpPr>
          <p:spPr>
            <a:xfrm rot="18425784" flipH="1">
              <a:off x="8360325" y="132545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 rot="18796713" flipH="1">
              <a:off x="8549278" y="160940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23" name="TextBox 222"/>
            <p:cNvSpPr txBox="1"/>
            <p:nvPr/>
          </p:nvSpPr>
          <p:spPr>
            <a:xfrm rot="19549716" flipH="1">
              <a:off x="8724888" y="187148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 rot="20009390" flipH="1">
              <a:off x="8832693" y="215039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 rot="20655616" flipH="1">
              <a:off x="8897045" y="246809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226" name="TextBox 225"/>
            <p:cNvSpPr txBox="1"/>
            <p:nvPr/>
          </p:nvSpPr>
          <p:spPr>
            <a:xfrm rot="20977493" flipH="1">
              <a:off x="9016034" y="2789562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 rot="54088" flipH="1">
              <a:off x="9010498" y="311581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 rot="447091" flipH="1">
              <a:off x="9054339" y="341393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 rot="931056" flipH="1">
              <a:off x="8978887" y="369900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 rot="1438630" flipH="1">
              <a:off x="8837246" y="400067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 rot="2225924" flipH="1">
              <a:off x="8654806" y="428644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 rot="2771938" flipH="1">
              <a:off x="8429528" y="461895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 rot="3307423" flipH="1">
              <a:off x="8158931" y="484530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 rot="3944975" flipH="1">
              <a:off x="7875765" y="500839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 rot="4494982" flipH="1">
              <a:off x="7617301" y="5199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92" name="TextBox 291"/>
            <p:cNvSpPr txBox="1"/>
            <p:nvPr/>
          </p:nvSpPr>
          <p:spPr>
            <a:xfrm rot="4939664" flipH="1">
              <a:off x="7335715" y="526005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 rot="5539642" flipH="1">
              <a:off x="7067427" y="530408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294" name="TextBox 293"/>
            <p:cNvSpPr txBox="1"/>
            <p:nvPr/>
          </p:nvSpPr>
          <p:spPr>
            <a:xfrm rot="6145872" flipH="1">
              <a:off x="6683995" y="527382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 rot="6306669" flipH="1">
              <a:off x="6370106" y="519668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</p:grpSp>
      <p:sp>
        <p:nvSpPr>
          <p:cNvPr id="78" name="Rounded Rectangle 77">
            <a:hlinkClick r:id="rId5" action="ppaction://hlinksldjump"/>
          </p:cNvPr>
          <p:cNvSpPr/>
          <p:nvPr/>
        </p:nvSpPr>
        <p:spPr>
          <a:xfrm>
            <a:off x="934403" y="2463533"/>
            <a:ext cx="723014" cy="641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Rounded Rectangle 78">
            <a:hlinkClick r:id="rId6" action="ppaction://hlinksldjump"/>
          </p:cNvPr>
          <p:cNvSpPr/>
          <p:nvPr/>
        </p:nvSpPr>
        <p:spPr>
          <a:xfrm>
            <a:off x="2204568" y="2463533"/>
            <a:ext cx="723014" cy="6411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Rounded Rectangle 79">
            <a:hlinkClick r:id="rId7" action="ppaction://hlinksldjump"/>
          </p:cNvPr>
          <p:cNvSpPr/>
          <p:nvPr/>
        </p:nvSpPr>
        <p:spPr>
          <a:xfrm>
            <a:off x="3524783" y="2463533"/>
            <a:ext cx="723014" cy="64115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62528" y="267430"/>
            <a:ext cx="4714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Trò chơi vòng quay 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72" y="3638506"/>
            <a:ext cx="1660989" cy="1668404"/>
          </a:xfrm>
          <a:prstGeom prst="rect">
            <a:avLst/>
          </a:prstGeom>
          <a:ln>
            <a:noFill/>
          </a:ln>
          <a:effectLst>
            <a:glow rad="7366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101600"/>
          </a:effectLst>
        </p:spPr>
      </p:pic>
      <p:sp>
        <p:nvSpPr>
          <p:cNvPr id="72" name="Oval 71"/>
          <p:cNvSpPr/>
          <p:nvPr/>
        </p:nvSpPr>
        <p:spPr>
          <a:xfrm rot="6346749" flipH="1">
            <a:off x="6826497" y="2527163"/>
            <a:ext cx="1371600" cy="13716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pic>
        <p:nvPicPr>
          <p:cNvPr id="298" name="Picture 29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985" y="6047805"/>
            <a:ext cx="1044980" cy="1044980"/>
          </a:xfrm>
          <a:prstGeom prst="rect">
            <a:avLst/>
          </a:prstGeom>
        </p:spPr>
      </p:pic>
      <p:grpSp>
        <p:nvGrpSpPr>
          <p:cNvPr id="301" name="Group 300"/>
          <p:cNvGrpSpPr/>
          <p:nvPr/>
        </p:nvGrpSpPr>
        <p:grpSpPr>
          <a:xfrm>
            <a:off x="10131975" y="3045092"/>
            <a:ext cx="2127143" cy="776650"/>
            <a:chOff x="10770032" y="2889862"/>
            <a:chExt cx="1515294" cy="77665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7" r="13971"/>
            <a:stretch/>
          </p:blipFill>
          <p:spPr>
            <a:xfrm rot="6348742">
              <a:off x="11225366" y="2434528"/>
              <a:ext cx="604626" cy="1515294"/>
            </a:xfrm>
            <a:prstGeom prst="rect">
              <a:avLst/>
            </a:prstGeom>
            <a:effectLst>
              <a:glow>
                <a:schemeClr val="accent1"/>
              </a:glow>
              <a:reflection endPos="0" dir="5400000" sy="-100000" algn="bl" rotWithShape="0"/>
              <a:softEdge rad="12700"/>
            </a:effectLst>
          </p:spPr>
        </p:pic>
        <p:sp>
          <p:nvSpPr>
            <p:cNvPr id="299" name="Heart 298"/>
            <p:cNvSpPr/>
            <p:nvPr/>
          </p:nvSpPr>
          <p:spPr>
            <a:xfrm rot="20306608">
              <a:off x="12026861" y="3025003"/>
              <a:ext cx="255542" cy="381756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Heart 299"/>
            <p:cNvSpPr/>
            <p:nvPr/>
          </p:nvSpPr>
          <p:spPr>
            <a:xfrm rot="12684261">
              <a:off x="12009882" y="3284756"/>
              <a:ext cx="255542" cy="381756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2" name="TextBox 301"/>
          <p:cNvSpPr txBox="1"/>
          <p:nvPr/>
        </p:nvSpPr>
        <p:spPr>
          <a:xfrm>
            <a:off x="2846944" y="6468226"/>
            <a:ext cx="595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6951" y="2473985"/>
            <a:ext cx="1721544" cy="1468376"/>
          </a:xfrm>
          <a:prstGeom prst="rect">
            <a:avLst/>
          </a:prstGeom>
        </p:spPr>
      </p:pic>
      <p:pic>
        <p:nvPicPr>
          <p:cNvPr id="9" name="Nhac-nen-khi-quay-chiec-non-ky-dieu-1-CNK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11848" y="-619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01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959" y="101788"/>
            <a:ext cx="9235386" cy="103135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chóp tứ giác đều S.ABCD?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2679405" y="1305904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27477" y="2142640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ABCD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927476" y="2984672"/>
            <a:ext cx="6025445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SAB, SBC, SCD, SDA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927477" y="3760372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 = BC = CD = DA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927477" y="4519491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SA = SB = SC = SD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940857" y="5278610"/>
            <a:ext cx="4074026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947" y="2346192"/>
            <a:ext cx="4662488" cy="3364651"/>
            <a:chOff x="168947" y="2346192"/>
            <a:chExt cx="4662488" cy="3364651"/>
          </a:xfrm>
        </p:grpSpPr>
        <p:grpSp>
          <p:nvGrpSpPr>
            <p:cNvPr id="23" name="Group 53"/>
            <p:cNvGrpSpPr>
              <a:grpSpLocks/>
            </p:cNvGrpSpPr>
            <p:nvPr/>
          </p:nvGrpSpPr>
          <p:grpSpPr bwMode="auto">
            <a:xfrm>
              <a:off x="168947" y="2346192"/>
              <a:ext cx="4662488" cy="3343275"/>
              <a:chOff x="3378200" y="3327400"/>
              <a:chExt cx="4662488" cy="3343216"/>
            </a:xfrm>
          </p:grpSpPr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3816350" y="5198620"/>
                <a:ext cx="3632200" cy="1127241"/>
              </a:xfrm>
              <a:custGeom>
                <a:avLst/>
                <a:gdLst>
                  <a:gd name="T0" fmla="*/ 0 w 2064"/>
                  <a:gd name="T1" fmla="*/ 2147483647 h 720"/>
                  <a:gd name="T2" fmla="*/ 2147483647 w 2064"/>
                  <a:gd name="T3" fmla="*/ 2147483647 h 720"/>
                  <a:gd name="T4" fmla="*/ 2147483647 w 2064"/>
                  <a:gd name="T5" fmla="*/ 2147483647 h 720"/>
                  <a:gd name="T6" fmla="*/ 2147483647 w 2064"/>
                  <a:gd name="T7" fmla="*/ 0 h 720"/>
                  <a:gd name="T8" fmla="*/ 0 w 2064"/>
                  <a:gd name="T9" fmla="*/ 2147483647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4"/>
                  <a:gd name="T16" fmla="*/ 0 h 720"/>
                  <a:gd name="T17" fmla="*/ 2064 w 2064"/>
                  <a:gd name="T18" fmla="*/ 720 h 7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4" h="720">
                    <a:moveTo>
                      <a:pt x="0" y="192"/>
                    </a:moveTo>
                    <a:lnTo>
                      <a:pt x="816" y="720"/>
                    </a:lnTo>
                    <a:lnTo>
                      <a:pt x="2064" y="528"/>
                    </a:lnTo>
                    <a:lnTo>
                      <a:pt x="1248" y="0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fol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>
                  <a:latin typeface="Verdana" panose="020B0604030504040204" pitchFamily="34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3801394" y="5486946"/>
                <a:ext cx="1436086" cy="826062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V="1">
                <a:off x="3801394" y="5186341"/>
                <a:ext cx="2195754" cy="300605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 flipV="1">
                <a:off x="5237480" y="6012403"/>
                <a:ext cx="2197489" cy="300605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3"/>
              <p:cNvSpPr>
                <a:spLocks noChangeShapeType="1"/>
              </p:cNvSpPr>
              <p:nvPr/>
            </p:nvSpPr>
            <p:spPr bwMode="auto">
              <a:xfrm>
                <a:off x="5997149" y="5186341"/>
                <a:ext cx="1437820" cy="826062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 flipH="1">
                <a:off x="5237480" y="3684519"/>
                <a:ext cx="423194" cy="2628489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5"/>
              <p:cNvSpPr>
                <a:spLocks noChangeShapeType="1"/>
              </p:cNvSpPr>
              <p:nvPr/>
            </p:nvSpPr>
            <p:spPr bwMode="auto">
              <a:xfrm flipH="1">
                <a:off x="3801394" y="3684519"/>
                <a:ext cx="1859280" cy="1802427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>
                <a:off x="5660674" y="3684519"/>
                <a:ext cx="336474" cy="1501822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7"/>
              <p:cNvSpPr>
                <a:spLocks noChangeShapeType="1"/>
              </p:cNvSpPr>
              <p:nvPr/>
            </p:nvSpPr>
            <p:spPr bwMode="auto">
              <a:xfrm>
                <a:off x="5660674" y="3684519"/>
                <a:ext cx="1774294" cy="2327884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21"/>
              <p:cNvSpPr txBox="1">
                <a:spLocks noChangeArrowheads="1"/>
              </p:cNvSpPr>
              <p:nvPr/>
            </p:nvSpPr>
            <p:spPr bwMode="auto">
              <a:xfrm>
                <a:off x="3378200" y="5336643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7" name="Text Box 22"/>
              <p:cNvSpPr txBox="1">
                <a:spLocks noChangeArrowheads="1"/>
              </p:cNvSpPr>
              <p:nvPr/>
            </p:nvSpPr>
            <p:spPr bwMode="auto">
              <a:xfrm>
                <a:off x="5005070" y="6293769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8" name="Text Box 23"/>
              <p:cNvSpPr txBox="1">
                <a:spLocks noChangeArrowheads="1"/>
              </p:cNvSpPr>
              <p:nvPr/>
            </p:nvSpPr>
            <p:spPr bwMode="auto">
              <a:xfrm>
                <a:off x="7434969" y="5936651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39" name="Text Box 24"/>
              <p:cNvSpPr txBox="1">
                <a:spLocks noChangeArrowheads="1"/>
              </p:cNvSpPr>
              <p:nvPr/>
            </p:nvSpPr>
            <p:spPr bwMode="auto">
              <a:xfrm>
                <a:off x="6019696" y="4960286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auto">
              <a:xfrm>
                <a:off x="5448300" y="3327400"/>
                <a:ext cx="592138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44" name="Text Box 33"/>
              <p:cNvSpPr txBox="1">
                <a:spLocks noChangeArrowheads="1"/>
              </p:cNvSpPr>
              <p:nvPr/>
            </p:nvSpPr>
            <p:spPr bwMode="auto">
              <a:xfrm rot="19103578">
                <a:off x="4184660" y="4001253"/>
                <a:ext cx="1520825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Cạnh bên</a:t>
                </a:r>
              </a:p>
            </p:txBody>
          </p:sp>
          <p:sp>
            <p:nvSpPr>
              <p:cNvPr id="45" name="Text Box 34"/>
              <p:cNvSpPr txBox="1">
                <a:spLocks noChangeArrowheads="1"/>
              </p:cNvSpPr>
              <p:nvPr/>
            </p:nvSpPr>
            <p:spPr bwMode="auto">
              <a:xfrm>
                <a:off x="5955950" y="3463121"/>
                <a:ext cx="1035050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Đỉnh</a:t>
                </a:r>
              </a:p>
            </p:txBody>
          </p:sp>
          <p:sp>
            <p:nvSpPr>
              <p:cNvPr id="46" name="Line 35"/>
              <p:cNvSpPr>
                <a:spLocks noChangeShapeType="1"/>
              </p:cNvSpPr>
              <p:nvPr/>
            </p:nvSpPr>
            <p:spPr bwMode="auto">
              <a:xfrm>
                <a:off x="4139511" y="4071655"/>
                <a:ext cx="846259" cy="263319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36"/>
              <p:cNvSpPr>
                <a:spLocks noChangeShapeType="1"/>
              </p:cNvSpPr>
              <p:nvPr/>
            </p:nvSpPr>
            <p:spPr bwMode="auto">
              <a:xfrm flipH="1" flipV="1">
                <a:off x="5669020" y="3678478"/>
                <a:ext cx="328128" cy="70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 Box 37"/>
              <p:cNvSpPr txBox="1">
                <a:spLocks noChangeArrowheads="1"/>
              </p:cNvSpPr>
              <p:nvPr/>
            </p:nvSpPr>
            <p:spPr bwMode="auto">
              <a:xfrm>
                <a:off x="6519863" y="6303910"/>
                <a:ext cx="1520825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Mặt đáy</a:t>
                </a:r>
              </a:p>
            </p:txBody>
          </p:sp>
          <p:sp>
            <p:nvSpPr>
              <p:cNvPr id="52" name="Text Box 41"/>
              <p:cNvSpPr txBox="1">
                <a:spLocks noChangeArrowheads="1"/>
              </p:cNvSpPr>
              <p:nvPr/>
            </p:nvSpPr>
            <p:spPr bwMode="auto">
              <a:xfrm>
                <a:off x="6168447" y="4878325"/>
                <a:ext cx="1182688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mặt</a:t>
                </a:r>
                <a:r>
                  <a:rPr 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bên</a:t>
                </a:r>
              </a:p>
            </p:txBody>
          </p:sp>
          <p:sp>
            <p:nvSpPr>
              <p:cNvPr id="53" name="Line 42"/>
              <p:cNvSpPr>
                <a:spLocks noChangeShapeType="1"/>
              </p:cNvSpPr>
              <p:nvPr/>
            </p:nvSpPr>
            <p:spPr bwMode="auto">
              <a:xfrm flipH="1" flipV="1">
                <a:off x="5915267" y="5912486"/>
                <a:ext cx="844524" cy="44968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 Box 25"/>
            <p:cNvSpPr txBox="1">
              <a:spLocks noChangeArrowheads="1"/>
            </p:cNvSpPr>
            <p:nvPr/>
          </p:nvSpPr>
          <p:spPr bwMode="auto">
            <a:xfrm>
              <a:off x="4112733" y="5016509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79" name="Text Box 25"/>
            <p:cNvSpPr txBox="1">
              <a:spLocks noChangeArrowheads="1"/>
            </p:cNvSpPr>
            <p:nvPr/>
          </p:nvSpPr>
          <p:spPr bwMode="auto">
            <a:xfrm>
              <a:off x="1904532" y="5344131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80" name="Text Box 25"/>
            <p:cNvSpPr txBox="1">
              <a:spLocks noChangeArrowheads="1"/>
            </p:cNvSpPr>
            <p:nvPr/>
          </p:nvSpPr>
          <p:spPr bwMode="auto">
            <a:xfrm>
              <a:off x="376031" y="4488921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1" name="Text Box 25"/>
            <p:cNvSpPr txBox="1">
              <a:spLocks noChangeArrowheads="1"/>
            </p:cNvSpPr>
            <p:nvPr/>
          </p:nvSpPr>
          <p:spPr bwMode="auto">
            <a:xfrm>
              <a:off x="2428593" y="3920158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571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71D45-9BCC-4ECE-91BF-AFA97D740A43}"/>
              </a:ext>
            </a:extLst>
          </p:cNvPr>
          <p:cNvSpPr txBox="1"/>
          <p:nvPr/>
        </p:nvSpPr>
        <p:spPr>
          <a:xfrm>
            <a:off x="4395020" y="511277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Tieu de ngan" panose="00000800000000000000" pitchFamily="2" charset="0"/>
              </a:rPr>
              <a:t>Đây là hình ảnh gì?</a:t>
            </a:r>
          </a:p>
        </p:txBody>
      </p:sp>
      <p:pic>
        <p:nvPicPr>
          <p:cNvPr id="5" name="Picture 2" descr="Bí mật nguyên liệu tạo nên Đại kim tự tháp Giza: Người Ai Cập cổ thật đáng  khâm phục!">
            <a:extLst>
              <a:ext uri="{FF2B5EF4-FFF2-40B4-BE49-F238E27FC236}">
                <a16:creationId xmlns:a16="http://schemas.microsoft.com/office/drawing/2014/main" id="{88AC2664-58E5-4316-A13A-5F81CF5EE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8" y="1171765"/>
            <a:ext cx="66675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DE347-1AC1-45B2-A3BB-26F95E8AD17D}"/>
              </a:ext>
            </a:extLst>
          </p:cNvPr>
          <p:cNvSpPr txBox="1"/>
          <p:nvPr/>
        </p:nvSpPr>
        <p:spPr>
          <a:xfrm>
            <a:off x="4395020" y="5997677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Noi dung ngan" panose="00000600000000000000" pitchFamily="2" charset="0"/>
              </a:rPr>
              <a:t>Kim tự tháp Ai Cập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761ED-6631-45BF-AA77-2A3C6C7C7757}"/>
              </a:ext>
            </a:extLst>
          </p:cNvPr>
          <p:cNvSpPr txBox="1"/>
          <p:nvPr/>
        </p:nvSpPr>
        <p:spPr>
          <a:xfrm>
            <a:off x="12508599" y="2197572"/>
            <a:ext cx="4650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3 Cabin SemiBold" panose="00000700000000000000" pitchFamily="2" charset="0"/>
              </a:rPr>
              <a:t>Kim tự tháp Ai Cập được xây dựng vào khoảng 2 500 năm trước Công nguyên là một trong những công trình cổ nhất và duy nhất còn tồn tại trong số bảy kì quan thế giới cổ đại.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AEAC88-3B7C-4DFB-A7CB-7A3FE44A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48" y="1161806"/>
            <a:ext cx="6667500" cy="41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1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158" y="129719"/>
            <a:ext cx="9520829" cy="112947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công thức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829596" y="1202237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20625" y="40782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6527" y="2422423"/>
            <a:ext cx="10347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Công thức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476" y="3681002"/>
            <a:ext cx="10347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Công thức tính diện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51792" y="2902076"/>
          <a:ext cx="1540743" cy="55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00" imgH="177480" progId="Equation.DSMT4">
                  <p:embed/>
                </p:oleObj>
              </mc:Choice>
              <mc:Fallback>
                <p:oleObj name="Equation" r:id="rId7" imgW="49500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51792" y="2902076"/>
                        <a:ext cx="1540743" cy="55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051793" y="4204223"/>
          <a:ext cx="1268924" cy="615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9040" imgH="203040" progId="Equation.DSMT4">
                  <p:embed/>
                </p:oleObj>
              </mc:Choice>
              <mc:Fallback>
                <p:oleObj name="Equation" r:id="rId9" imgW="41904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51793" y="4204223"/>
                        <a:ext cx="1268924" cy="615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825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489" y="101788"/>
            <a:ext cx="9748440" cy="20627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2877035" y="1896194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6271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grpSp>
        <p:nvGrpSpPr>
          <p:cNvPr id="26" name="Group 16">
            <a:extLst>
              <a:ext uri="{FF2B5EF4-FFF2-40B4-BE49-F238E27FC236}">
                <a16:creationId xmlns:a16="http://schemas.microsoft.com/office/drawing/2014/main" id="{AA27B642-4CA5-4BC3-B691-6B714B39618C}"/>
              </a:ext>
            </a:extLst>
          </p:cNvPr>
          <p:cNvGrpSpPr>
            <a:grpSpLocks/>
          </p:cNvGrpSpPr>
          <p:nvPr/>
        </p:nvGrpSpPr>
        <p:grpSpPr bwMode="auto">
          <a:xfrm>
            <a:off x="6379719" y="999335"/>
            <a:ext cx="2149476" cy="1607592"/>
            <a:chOff x="3542" y="2194"/>
            <a:chExt cx="1354" cy="1166"/>
          </a:xfrm>
        </p:grpSpPr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C98BCB69-9753-4023-9586-9CEDC27746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7" y="2194"/>
              <a:ext cx="3" cy="65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3861C022-C5FF-4EDD-8EB0-2618C625D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7" y="2196"/>
              <a:ext cx="371" cy="54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A7B65B0C-FA2C-4936-9540-7923721EB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736"/>
              <a:ext cx="0" cy="624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9BAB77B2-3004-4B4B-8FCE-E040A6346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52" y="2832"/>
              <a:ext cx="384" cy="52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FD834A59-9089-4F28-9833-8729FF58E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" y="2194"/>
              <a:ext cx="1317" cy="82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9E70393A-A472-4CE6-BBB6-4BA769474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2736"/>
              <a:ext cx="960" cy="28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C6397611-02AB-4C5B-9047-25CAC7C51C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42" y="2832"/>
              <a:ext cx="1354" cy="19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7C93CD74-D042-4749-A64C-AF87D9495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3024"/>
              <a:ext cx="960" cy="336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2285C63D-B22D-489A-B299-34CFFB70C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4" y="3024"/>
              <a:ext cx="912" cy="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1EA22E36-A211-4F8F-943E-E405D440F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3024"/>
              <a:ext cx="48" cy="48"/>
            </a:xfrm>
            <a:prstGeom prst="rect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Text Box 17">
            <a:extLst>
              <a:ext uri="{FF2B5EF4-FFF2-40B4-BE49-F238E27FC236}">
                <a16:creationId xmlns:a16="http://schemas.microsoft.com/office/drawing/2014/main" id="{A96167A7-8FDB-4ABE-BAA7-77ED6EFDE86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942572" y="113819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7cm</a:t>
            </a: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B0A16EC9-B89B-4A76-AC70-9B048794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096" y="1828119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12cm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310062" y="3068153"/>
          <a:ext cx="3288633" cy="768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77760" imgH="228600" progId="Equation.DSMT4">
                  <p:embed/>
                </p:oleObj>
              </mc:Choice>
              <mc:Fallback>
                <p:oleObj name="Equation" r:id="rId7" imgW="97776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0062" y="3068153"/>
                        <a:ext cx="3288633" cy="768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628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6579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54924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1284908" y="1242913"/>
            <a:ext cx="8896350" cy="1286668"/>
          </a:xfrm>
          <a:prstGeom prst="rect">
            <a:avLst/>
          </a:prstGeom>
          <a:solidFill>
            <a:srgbClr val="CCFF99">
              <a:alpha val="60000"/>
            </a:srgbClr>
          </a:solidFill>
          <a:ln>
            <a:noFill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SAB, SBC, SCD, SDA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68726" y="3395796"/>
            <a:ext cx="9091612" cy="38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SM, SN, SP, SQ 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là:đường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SAB,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SBC, SCD, SDA hay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S.ABCD.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812597" y="3110435"/>
            <a:ext cx="172126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trung</a:t>
            </a:r>
            <a:r>
              <a:rPr lang="en-US" altLang="vi-VN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đoạn</a:t>
            </a:r>
            <a:r>
              <a:rPr lang="en-US" altLang="vi-VN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5542271" y="2627772"/>
            <a:ext cx="1654176" cy="4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3"/>
          <a:stretch>
            <a:fillRect/>
          </a:stretch>
        </p:blipFill>
        <p:spPr>
          <a:xfrm>
            <a:off x="4106068" y="3395796"/>
            <a:ext cx="3910013" cy="34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169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7810" grpId="0" animBg="1"/>
      <p:bldP spid="2" grpId="0" autoUpdateAnimBg="0"/>
      <p:bldP spid="12" grpId="0"/>
      <p:bldP spid="13" grpId="0" autoUpdateAnimBg="0"/>
      <p:bldP spid="719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926272" y="766284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3"/>
          <a:stretch>
            <a:fillRect/>
          </a:stretch>
        </p:blipFill>
        <p:spPr>
          <a:xfrm>
            <a:off x="6396797" y="2418368"/>
            <a:ext cx="3910013" cy="340836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26272" y="1117086"/>
            <a:ext cx="8263282" cy="149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xung 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của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Ký hiệu là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vi-VN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endParaRPr lang="vi-VN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238349" y="326212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238348" y="3779650"/>
            <a:ext cx="323587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5331" y="3179850"/>
            <a:ext cx="1630017" cy="850350"/>
            <a:chOff x="2097157" y="4158972"/>
            <a:chExt cx="1630017" cy="850350"/>
          </a:xfrm>
        </p:grpSpPr>
        <p:sp>
          <p:nvSpPr>
            <p:cNvPr id="6" name="Rectangle 5"/>
            <p:cNvSpPr/>
            <p:nvPr/>
          </p:nvSpPr>
          <p:spPr>
            <a:xfrm>
              <a:off x="2097157" y="4158972"/>
              <a:ext cx="1630017" cy="85035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097157" y="4158972"/>
            <a:ext cx="15367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36480" imgH="825480" progId="Equation.DSMT4">
                    <p:embed/>
                  </p:oleObj>
                </mc:Choice>
                <mc:Fallback>
                  <p:oleObj name="Equation" r:id="rId4" imgW="1536480" imgH="825480" progId="Equation.DSMT4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97157" y="4158972"/>
                          <a:ext cx="15367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693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3" grpId="0" autoUpdateAnimBg="0"/>
      <p:bldP spid="10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cm.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8"/>
            <a:ext cx="6061633" cy="10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9745" y="2732736"/>
            <a:ext cx="3314462" cy="3016804"/>
            <a:chOff x="1955800" y="2755900"/>
            <a:chExt cx="2882900" cy="2324100"/>
          </a:xfrm>
        </p:grpSpPr>
        <p:sp>
          <p:nvSpPr>
            <p:cNvPr id="21521" name="Rectangle 2"/>
            <p:cNvSpPr>
              <a:spLocks noChangeArrowheads="1"/>
            </p:cNvSpPr>
            <p:nvPr/>
          </p:nvSpPr>
          <p:spPr bwMode="auto">
            <a:xfrm>
              <a:off x="3705346" y="3036022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cm</a:t>
              </a:r>
            </a:p>
          </p:txBody>
        </p:sp>
        <p:sp>
          <p:nvSpPr>
            <p:cNvPr id="21522" name="Line 49"/>
            <p:cNvSpPr>
              <a:spLocks noChangeShapeType="1"/>
            </p:cNvSpPr>
            <p:nvPr/>
          </p:nvSpPr>
          <p:spPr bwMode="auto">
            <a:xfrm>
              <a:off x="1968837" y="3883953"/>
              <a:ext cx="821311" cy="8759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0"/>
            <p:cNvSpPr>
              <a:spLocks noChangeShapeType="1"/>
            </p:cNvSpPr>
            <p:nvPr/>
          </p:nvSpPr>
          <p:spPr bwMode="auto">
            <a:xfrm>
              <a:off x="3507165" y="3870682"/>
              <a:ext cx="821311" cy="87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1"/>
            <p:cNvSpPr>
              <a:spLocks noChangeShapeType="1"/>
            </p:cNvSpPr>
            <p:nvPr/>
          </p:nvSpPr>
          <p:spPr bwMode="auto">
            <a:xfrm>
              <a:off x="2764074" y="4746581"/>
              <a:ext cx="159047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2"/>
            <p:cNvSpPr>
              <a:spLocks noChangeShapeType="1"/>
            </p:cNvSpPr>
            <p:nvPr/>
          </p:nvSpPr>
          <p:spPr bwMode="auto">
            <a:xfrm>
              <a:off x="1955800" y="3870682"/>
              <a:ext cx="15904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55"/>
            <p:cNvSpPr>
              <a:spLocks noChangeShapeType="1"/>
            </p:cNvSpPr>
            <p:nvPr/>
          </p:nvSpPr>
          <p:spPr bwMode="auto">
            <a:xfrm flipH="1" flipV="1">
              <a:off x="3129101" y="2755900"/>
              <a:ext cx="443247" cy="1990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6"/>
            <p:cNvSpPr>
              <a:spLocks noChangeShapeType="1"/>
            </p:cNvSpPr>
            <p:nvPr/>
          </p:nvSpPr>
          <p:spPr bwMode="auto">
            <a:xfrm flipH="1">
              <a:off x="1981873" y="2755900"/>
              <a:ext cx="1160265" cy="11280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57"/>
            <p:cNvSpPr>
              <a:spLocks noChangeShapeType="1"/>
            </p:cNvSpPr>
            <p:nvPr/>
          </p:nvSpPr>
          <p:spPr bwMode="auto">
            <a:xfrm flipH="1">
              <a:off x="2764074" y="2769171"/>
              <a:ext cx="365027" cy="1964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8"/>
            <p:cNvSpPr>
              <a:spLocks noChangeShapeType="1"/>
            </p:cNvSpPr>
            <p:nvPr/>
          </p:nvSpPr>
          <p:spPr bwMode="auto">
            <a:xfrm>
              <a:off x="3129101" y="2769171"/>
              <a:ext cx="1199374" cy="1977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9"/>
            <p:cNvSpPr>
              <a:spLocks noChangeShapeType="1"/>
            </p:cNvSpPr>
            <p:nvPr/>
          </p:nvSpPr>
          <p:spPr bwMode="auto">
            <a:xfrm>
              <a:off x="3129101" y="2755900"/>
              <a:ext cx="391100" cy="1154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3"/>
            <p:cNvSpPr>
              <a:spLocks noChangeShapeType="1"/>
            </p:cNvSpPr>
            <p:nvPr/>
          </p:nvSpPr>
          <p:spPr bwMode="auto">
            <a:xfrm flipH="1">
              <a:off x="3320226" y="3273049"/>
              <a:ext cx="473148" cy="452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2"/>
            <p:cNvSpPr>
              <a:spLocks noChangeArrowheads="1"/>
            </p:cNvSpPr>
            <p:nvPr/>
          </p:nvSpPr>
          <p:spPr bwMode="auto">
            <a:xfrm>
              <a:off x="3091771" y="4789104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25167" y="4231462"/>
          <a:ext cx="2207645" cy="115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393480" progId="Equation.DSMT4">
                  <p:embed/>
                </p:oleObj>
              </mc:Choice>
              <mc:Fallback>
                <p:oleObj name="Equation" r:id="rId2" imgW="7491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5167" y="4231462"/>
                        <a:ext cx="2207645" cy="1159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632813" y="4207079"/>
          <a:ext cx="2156346" cy="117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93480" progId="Equation.DSMT4">
                  <p:embed/>
                </p:oleObj>
              </mc:Choice>
              <mc:Fallback>
                <p:oleObj name="Equation" r:id="rId4" imgW="72360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2813" y="4207079"/>
                        <a:ext cx="2156346" cy="117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789159" y="4366618"/>
          <a:ext cx="2289980" cy="89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000" imgH="279360" progId="Equation.DSMT4">
                  <p:embed/>
                </p:oleObj>
              </mc:Choice>
              <mc:Fallback>
                <p:oleObj name="Equation" r:id="rId6" imgW="711000" imgH="2793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89159" y="4366618"/>
                        <a:ext cx="2289980" cy="89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6104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cm.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8"/>
            <a:ext cx="6061633" cy="10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9745" y="2732736"/>
            <a:ext cx="3314462" cy="3016804"/>
            <a:chOff x="1955800" y="2755900"/>
            <a:chExt cx="2882900" cy="2324100"/>
          </a:xfrm>
        </p:grpSpPr>
        <p:sp>
          <p:nvSpPr>
            <p:cNvPr id="21521" name="Rectangle 2"/>
            <p:cNvSpPr>
              <a:spLocks noChangeArrowheads="1"/>
            </p:cNvSpPr>
            <p:nvPr/>
          </p:nvSpPr>
          <p:spPr bwMode="auto">
            <a:xfrm>
              <a:off x="3705346" y="3036022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cm</a:t>
              </a:r>
            </a:p>
          </p:txBody>
        </p:sp>
        <p:sp>
          <p:nvSpPr>
            <p:cNvPr id="21522" name="Line 49"/>
            <p:cNvSpPr>
              <a:spLocks noChangeShapeType="1"/>
            </p:cNvSpPr>
            <p:nvPr/>
          </p:nvSpPr>
          <p:spPr bwMode="auto">
            <a:xfrm>
              <a:off x="1968837" y="3883953"/>
              <a:ext cx="821311" cy="8759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0"/>
            <p:cNvSpPr>
              <a:spLocks noChangeShapeType="1"/>
            </p:cNvSpPr>
            <p:nvPr/>
          </p:nvSpPr>
          <p:spPr bwMode="auto">
            <a:xfrm>
              <a:off x="3507165" y="3870682"/>
              <a:ext cx="821311" cy="87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1"/>
            <p:cNvSpPr>
              <a:spLocks noChangeShapeType="1"/>
            </p:cNvSpPr>
            <p:nvPr/>
          </p:nvSpPr>
          <p:spPr bwMode="auto">
            <a:xfrm>
              <a:off x="2764074" y="4746581"/>
              <a:ext cx="159047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2"/>
            <p:cNvSpPr>
              <a:spLocks noChangeShapeType="1"/>
            </p:cNvSpPr>
            <p:nvPr/>
          </p:nvSpPr>
          <p:spPr bwMode="auto">
            <a:xfrm>
              <a:off x="1955800" y="3870682"/>
              <a:ext cx="15904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55"/>
            <p:cNvSpPr>
              <a:spLocks noChangeShapeType="1"/>
            </p:cNvSpPr>
            <p:nvPr/>
          </p:nvSpPr>
          <p:spPr bwMode="auto">
            <a:xfrm flipH="1" flipV="1">
              <a:off x="3129101" y="2755900"/>
              <a:ext cx="443247" cy="1990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6"/>
            <p:cNvSpPr>
              <a:spLocks noChangeShapeType="1"/>
            </p:cNvSpPr>
            <p:nvPr/>
          </p:nvSpPr>
          <p:spPr bwMode="auto">
            <a:xfrm flipH="1">
              <a:off x="1981873" y="2755900"/>
              <a:ext cx="1160265" cy="11280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57"/>
            <p:cNvSpPr>
              <a:spLocks noChangeShapeType="1"/>
            </p:cNvSpPr>
            <p:nvPr/>
          </p:nvSpPr>
          <p:spPr bwMode="auto">
            <a:xfrm flipH="1">
              <a:off x="2764074" y="2769171"/>
              <a:ext cx="365027" cy="1964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8"/>
            <p:cNvSpPr>
              <a:spLocks noChangeShapeType="1"/>
            </p:cNvSpPr>
            <p:nvPr/>
          </p:nvSpPr>
          <p:spPr bwMode="auto">
            <a:xfrm>
              <a:off x="3129101" y="2769171"/>
              <a:ext cx="1199374" cy="1977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9"/>
            <p:cNvSpPr>
              <a:spLocks noChangeShapeType="1"/>
            </p:cNvSpPr>
            <p:nvPr/>
          </p:nvSpPr>
          <p:spPr bwMode="auto">
            <a:xfrm>
              <a:off x="3129101" y="2755900"/>
              <a:ext cx="391100" cy="1154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3"/>
            <p:cNvSpPr>
              <a:spLocks noChangeShapeType="1"/>
            </p:cNvSpPr>
            <p:nvPr/>
          </p:nvSpPr>
          <p:spPr bwMode="auto">
            <a:xfrm flipH="1">
              <a:off x="3320226" y="3273049"/>
              <a:ext cx="473148" cy="452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2"/>
            <p:cNvSpPr>
              <a:spLocks noChangeArrowheads="1"/>
            </p:cNvSpPr>
            <p:nvPr/>
          </p:nvSpPr>
          <p:spPr bwMode="auto">
            <a:xfrm>
              <a:off x="3091771" y="4789104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25167" y="4231462"/>
          <a:ext cx="2207645" cy="115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393480" progId="Equation.DSMT4">
                  <p:embed/>
                </p:oleObj>
              </mc:Choice>
              <mc:Fallback>
                <p:oleObj name="Equation" r:id="rId2" imgW="7491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5167" y="4231462"/>
                        <a:ext cx="2207645" cy="1159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544184" y="4229518"/>
          <a:ext cx="2511188" cy="1161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50680" imgH="393480" progId="Equation.DSMT4">
                  <p:embed/>
                </p:oleObj>
              </mc:Choice>
              <mc:Fallback>
                <p:oleObj name="Equation" r:id="rId4" imgW="85068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4184" y="4229518"/>
                        <a:ext cx="2511188" cy="1161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055373" y="4386238"/>
          <a:ext cx="2412728" cy="856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279360" progId="Equation.DSMT4">
                  <p:embed/>
                </p:oleObj>
              </mc:Choice>
              <mc:Fallback>
                <p:oleObj name="Equation" r:id="rId6" imgW="787320" imgH="2793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55373" y="4386238"/>
                        <a:ext cx="2412728" cy="856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31" y="4394642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29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54924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880785" y="1062915"/>
            <a:ext cx="10841038" cy="1286668"/>
          </a:xfrm>
          <a:prstGeom prst="rect">
            <a:avLst/>
          </a:prstGeom>
          <a:solidFill>
            <a:srgbClr val="CCFF99">
              <a:alpha val="60000"/>
            </a:srgbClr>
          </a:solidFill>
          <a:ln>
            <a:noFill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O.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80773" y="2425371"/>
            <a:ext cx="11408846" cy="48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S.ABCD.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4903786" y="2420342"/>
            <a:ext cx="1654176" cy="4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0773" y="3175000"/>
            <a:ext cx="3581400" cy="3476625"/>
            <a:chOff x="780773" y="3175000"/>
            <a:chExt cx="3581400" cy="3476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773" y="3175000"/>
              <a:ext cx="3581400" cy="34766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4760" y="6346825"/>
              <a:ext cx="733425" cy="2667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509" y="2942258"/>
            <a:ext cx="6564314" cy="3942108"/>
          </a:xfrm>
          <a:prstGeom prst="rect">
            <a:avLst/>
          </a:prstGeom>
        </p:spPr>
      </p:pic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7234989" y="3481137"/>
            <a:ext cx="1" cy="2486526"/>
          </a:xfrm>
          <a:prstGeom prst="line">
            <a:avLst/>
          </a:prstGeom>
          <a:noFill/>
          <a:ln w="50800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25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7810" grpId="0" animBg="1"/>
      <p:bldP spid="2" grpId="0" autoUpdateAnimBg="0"/>
      <p:bldP spid="13" grpId="0" autoUpdateAnimBg="0"/>
      <p:bldP spid="7194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81092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7537" y="178042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2874E-2460-49F3-9BF8-759BD390798A}"/>
              </a:ext>
            </a:extLst>
          </p:cNvPr>
          <p:cNvSpPr txBox="1"/>
          <p:nvPr/>
        </p:nvSpPr>
        <p:spPr>
          <a:xfrm>
            <a:off x="1054514" y="4164931"/>
            <a:ext cx="540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(S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, 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)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55585" y="2512155"/>
          <a:ext cx="1746807" cy="1145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507960" progId="Equation.DSMT4">
                  <p:embed/>
                </p:oleObj>
              </mc:Choice>
              <mc:Fallback>
                <p:oleObj name="Equation" r:id="rId3" imgW="774360" imgH="5079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5585" y="2512155"/>
                        <a:ext cx="1746807" cy="1145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298" y="1631248"/>
            <a:ext cx="4636596" cy="52267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4514" y="1408779"/>
            <a:ext cx="732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cao</a:t>
            </a:r>
            <a:endParaRPr lang="en-US" sz="2800" dirty="0">
              <a:solidFill>
                <a:prstClr val="black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8394022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3" grpId="0" autoUpdateAnimBg="0"/>
      <p:bldP spid="15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cm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18).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9"/>
            <a:ext cx="6061633" cy="9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856568" y="3991398"/>
          <a:ext cx="4390105" cy="1237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0" imgH="393480" progId="Equation.DSMT4">
                  <p:embed/>
                </p:oleObj>
              </mc:Choice>
              <mc:Fallback>
                <p:oleObj name="Equation" r:id="rId2" imgW="139680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56568" y="3991398"/>
                        <a:ext cx="4390105" cy="1237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60652" y="2732736"/>
            <a:ext cx="3314462" cy="3016805"/>
            <a:chOff x="760652" y="2732736"/>
            <a:chExt cx="3314462" cy="3016805"/>
          </a:xfrm>
        </p:grpSpPr>
        <p:grpSp>
          <p:nvGrpSpPr>
            <p:cNvPr id="9" name="Group 8"/>
            <p:cNvGrpSpPr/>
            <p:nvPr/>
          </p:nvGrpSpPr>
          <p:grpSpPr>
            <a:xfrm>
              <a:off x="760652" y="2732736"/>
              <a:ext cx="3314462" cy="3016805"/>
              <a:chOff x="1955800" y="2755899"/>
              <a:chExt cx="2882900" cy="2324101"/>
            </a:xfrm>
          </p:grpSpPr>
          <p:sp>
            <p:nvSpPr>
              <p:cNvPr id="21521" name="Rectangle 2"/>
              <p:cNvSpPr>
                <a:spLocks noChangeArrowheads="1"/>
              </p:cNvSpPr>
              <p:nvPr/>
            </p:nvSpPr>
            <p:spPr bwMode="auto">
              <a:xfrm>
                <a:off x="3705346" y="3036022"/>
                <a:ext cx="1133354" cy="290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cm</a:t>
                </a:r>
              </a:p>
            </p:txBody>
          </p:sp>
          <p:sp>
            <p:nvSpPr>
              <p:cNvPr id="21522" name="Line 49"/>
              <p:cNvSpPr>
                <a:spLocks noChangeShapeType="1"/>
              </p:cNvSpPr>
              <p:nvPr/>
            </p:nvSpPr>
            <p:spPr bwMode="auto">
              <a:xfrm>
                <a:off x="1968837" y="3883953"/>
                <a:ext cx="821311" cy="87590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3" name="Line 50"/>
              <p:cNvSpPr>
                <a:spLocks noChangeShapeType="1"/>
              </p:cNvSpPr>
              <p:nvPr/>
            </p:nvSpPr>
            <p:spPr bwMode="auto">
              <a:xfrm>
                <a:off x="3507165" y="3870682"/>
                <a:ext cx="821311" cy="8759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4" name="Line 51"/>
              <p:cNvSpPr>
                <a:spLocks noChangeShapeType="1"/>
              </p:cNvSpPr>
              <p:nvPr/>
            </p:nvSpPr>
            <p:spPr bwMode="auto">
              <a:xfrm>
                <a:off x="2764074" y="4746581"/>
                <a:ext cx="1590475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5" name="Line 52"/>
              <p:cNvSpPr>
                <a:spLocks noChangeShapeType="1"/>
              </p:cNvSpPr>
              <p:nvPr/>
            </p:nvSpPr>
            <p:spPr bwMode="auto">
              <a:xfrm>
                <a:off x="1955800" y="3870682"/>
                <a:ext cx="159047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6" name="Line 55"/>
              <p:cNvSpPr>
                <a:spLocks noChangeShapeType="1"/>
              </p:cNvSpPr>
              <p:nvPr/>
            </p:nvSpPr>
            <p:spPr bwMode="auto">
              <a:xfrm flipH="1" flipV="1">
                <a:off x="3129101" y="2755899"/>
                <a:ext cx="66020" cy="14540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7" name="Line 56"/>
              <p:cNvSpPr>
                <a:spLocks noChangeShapeType="1"/>
              </p:cNvSpPr>
              <p:nvPr/>
            </p:nvSpPr>
            <p:spPr bwMode="auto">
              <a:xfrm flipH="1">
                <a:off x="1981873" y="2755900"/>
                <a:ext cx="1160265" cy="112805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Line 57"/>
              <p:cNvSpPr>
                <a:spLocks noChangeShapeType="1"/>
              </p:cNvSpPr>
              <p:nvPr/>
            </p:nvSpPr>
            <p:spPr bwMode="auto">
              <a:xfrm flipH="1">
                <a:off x="2764074" y="2769171"/>
                <a:ext cx="365027" cy="196413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9" name="Line 58"/>
              <p:cNvSpPr>
                <a:spLocks noChangeShapeType="1"/>
              </p:cNvSpPr>
              <p:nvPr/>
            </p:nvSpPr>
            <p:spPr bwMode="auto">
              <a:xfrm>
                <a:off x="3129101" y="2769171"/>
                <a:ext cx="1199374" cy="197741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Line 59"/>
              <p:cNvSpPr>
                <a:spLocks noChangeShapeType="1"/>
              </p:cNvSpPr>
              <p:nvPr/>
            </p:nvSpPr>
            <p:spPr bwMode="auto">
              <a:xfrm>
                <a:off x="3129101" y="2755900"/>
                <a:ext cx="391100" cy="11545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Line 103"/>
              <p:cNvSpPr>
                <a:spLocks noChangeShapeType="1"/>
              </p:cNvSpPr>
              <p:nvPr/>
            </p:nvSpPr>
            <p:spPr bwMode="auto">
              <a:xfrm flipH="1">
                <a:off x="3195121" y="3273049"/>
                <a:ext cx="598253" cy="311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Rectangle 2"/>
              <p:cNvSpPr>
                <a:spLocks noChangeArrowheads="1"/>
              </p:cNvSpPr>
              <p:nvPr/>
            </p:nvSpPr>
            <p:spPr bwMode="auto">
              <a:xfrm>
                <a:off x="3091771" y="4789104"/>
                <a:ext cx="1133354" cy="290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cm</a:t>
                </a:r>
              </a:p>
            </p:txBody>
          </p:sp>
        </p:grp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 flipH="1" flipV="1">
              <a:off x="2179001" y="4369030"/>
              <a:ext cx="199589" cy="100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 flipV="1">
              <a:off x="2378590" y="4369028"/>
              <a:ext cx="1102" cy="2510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9137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FFF782-5500-4F8C-9155-90B69DA8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7" y="1221259"/>
            <a:ext cx="6667500" cy="4191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71D45-9BCC-4ECE-91BF-AFA97D740A43}"/>
              </a:ext>
            </a:extLst>
          </p:cNvPr>
          <p:cNvSpPr txBox="1"/>
          <p:nvPr/>
        </p:nvSpPr>
        <p:spPr>
          <a:xfrm>
            <a:off x="4832064" y="-977593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Tieu de ngan" panose="00000800000000000000" pitchFamily="2" charset="0"/>
              </a:rPr>
              <a:t>Đây là hình ảnh gì?</a:t>
            </a:r>
          </a:p>
        </p:txBody>
      </p:sp>
      <p:pic>
        <p:nvPicPr>
          <p:cNvPr id="5" name="Picture 2" descr="Bí mật nguyên liệu tạo nên Đại kim tự tháp Giza: Người Ai Cập cổ thật đáng  khâm phục!">
            <a:extLst>
              <a:ext uri="{FF2B5EF4-FFF2-40B4-BE49-F238E27FC236}">
                <a16:creationId xmlns:a16="http://schemas.microsoft.com/office/drawing/2014/main" id="{88AC2664-58E5-4316-A13A-5F81CF5EE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7" y="1247120"/>
            <a:ext cx="6667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DE347-1AC1-45B2-A3BB-26F95E8AD17D}"/>
              </a:ext>
            </a:extLst>
          </p:cNvPr>
          <p:cNvSpPr txBox="1"/>
          <p:nvPr/>
        </p:nvSpPr>
        <p:spPr>
          <a:xfrm>
            <a:off x="1873046" y="5419070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Noi dung ngan" panose="00000600000000000000" pitchFamily="2" charset="0"/>
              </a:rPr>
              <a:t>Kim tự tháp Ai Cập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B4EC0-0D5E-43AC-B001-76235DE8C78D}"/>
              </a:ext>
            </a:extLst>
          </p:cNvPr>
          <p:cNvSpPr txBox="1"/>
          <p:nvPr/>
        </p:nvSpPr>
        <p:spPr>
          <a:xfrm>
            <a:off x="7266039" y="2197572"/>
            <a:ext cx="4650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3 Cabin SemiBold" panose="00000700000000000000" pitchFamily="2" charset="0"/>
              </a:rPr>
              <a:t>Kim tự tháp Ai Cập được xây dựng vào khoảng 2 500 năm trước Công nguyên là một trong những công trình cổ nhất và duy nhất còn tồn tại trong số bảy kì quan thế giới cổ đại. </a:t>
            </a:r>
          </a:p>
        </p:txBody>
      </p:sp>
    </p:spTree>
    <p:extLst>
      <p:ext uri="{BB962C8B-B14F-4D97-AF65-F5344CB8AC3E}">
        <p14:creationId xmlns:p14="http://schemas.microsoft.com/office/powerpoint/2010/main" val="172107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31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0C6B50B-10D9-40BC-A7B7-6DA3ADDB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282" y="-169193"/>
            <a:ext cx="12765386" cy="69780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52756" y="180676"/>
            <a:ext cx="5422811" cy="638993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51750" y="956180"/>
            <a:ext cx="2753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CÁC DẠNG BÀI TẬP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179D16C-89BB-49CB-9AE4-F3F6AA96647D}"/>
              </a:ext>
            </a:extLst>
          </p:cNvPr>
          <p:cNvSpPr txBox="1"/>
          <p:nvPr/>
        </p:nvSpPr>
        <p:spPr>
          <a:xfrm>
            <a:off x="4806005" y="1294734"/>
            <a:ext cx="7127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1.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diện tích </a:t>
            </a:r>
            <a:r>
              <a:rPr lang="en-US" sz="3200" b="1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b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quanh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hình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endParaRPr lang="en-US" sz="3200" dirty="0">
              <a:solidFill>
                <a:srgbClr val="2626E2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8A5EBCC-FF6F-45C3-B5D7-FD0A073AF618}"/>
              </a:ext>
            </a:extLst>
          </p:cNvPr>
          <p:cNvSpPr txBox="1"/>
          <p:nvPr/>
        </p:nvSpPr>
        <p:spPr>
          <a:xfrm>
            <a:off x="4806005" y="2810859"/>
            <a:ext cx="7394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2.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 thể tích của hình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endParaRPr lang="en-US" sz="3200" dirty="0">
              <a:solidFill>
                <a:srgbClr val="2626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9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40;p39"/>
          <p:cNvSpPr txBox="1"/>
          <p:nvPr/>
        </p:nvSpPr>
        <p:spPr>
          <a:xfrm>
            <a:off x="3684761" y="-15338"/>
            <a:ext cx="3379735" cy="5851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551" y="895694"/>
            <a:ext cx="927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</a:t>
            </a:r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S.ABCD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cm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cm.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chóp tứ giác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551" y="309956"/>
            <a:ext cx="160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 1.</a:t>
            </a:r>
            <a:endParaRPr lang="en-US" sz="2800" dirty="0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4866672" y="3196318"/>
            <a:ext cx="62986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07820" y="2677900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902452" y="4199563"/>
          <a:ext cx="6298487" cy="1084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6000" imgH="393480" progId="Equation.DSMT4">
                  <p:embed/>
                </p:oleObj>
              </mc:Choice>
              <mc:Fallback>
                <p:oleObj name="Equation" r:id="rId2" imgW="228600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02452" y="4199563"/>
                        <a:ext cx="6298487" cy="1084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394354" y="2359225"/>
            <a:ext cx="3176709" cy="3582400"/>
            <a:chOff x="37563" y="1909846"/>
            <a:chExt cx="3176709" cy="35824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63" y="1909846"/>
              <a:ext cx="3176709" cy="338234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16613403">
              <a:off x="839836" y="2894016"/>
              <a:ext cx="1564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2865" y="5092136"/>
              <a:ext cx="8203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cm</a:t>
              </a:r>
            </a:p>
          </p:txBody>
        </p:sp>
      </p:grp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479" flipH="1">
            <a:off x="9807012" y="111449"/>
            <a:ext cx="2154501" cy="3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08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5197"/>
            <a:ext cx="5720013" cy="4546130"/>
          </a:xfrm>
          <a:prstGeom prst="rect">
            <a:avLst/>
          </a:prstGeom>
        </p:spPr>
      </p:pic>
      <p:sp>
        <p:nvSpPr>
          <p:cNvPr id="3" name="Google Shape;1040;p39"/>
          <p:cNvSpPr txBox="1"/>
          <p:nvPr/>
        </p:nvSpPr>
        <p:spPr>
          <a:xfrm>
            <a:off x="3684761" y="-15338"/>
            <a:ext cx="3379735" cy="5851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985" y="324504"/>
            <a:ext cx="160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72182" y="1031918"/>
            <a:ext cx="927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</a:t>
            </a:r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hình chóp tứ giác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5492314" y="2935331"/>
            <a:ext cx="6539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33462" y="2416913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032500" y="3507690"/>
          <a:ext cx="5533858" cy="111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55520" imgH="393480" progId="Equation.DSMT4">
                  <p:embed/>
                </p:oleObj>
              </mc:Choice>
              <mc:Fallback>
                <p:oleObj name="Equation" r:id="rId4" imgW="195552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2500" y="3507690"/>
                        <a:ext cx="5533858" cy="1113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479" flipH="1">
            <a:off x="9807012" y="111449"/>
            <a:ext cx="2154501" cy="3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268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55620" y="390220"/>
            <a:ext cx="961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</a:t>
            </a:r>
            <a:r>
              <a:rPr lang="en-A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 m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2,8 m </a:t>
            </a:r>
            <a:r>
              <a:rPr lang="en-A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20).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1 800 000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6160423" y="3117275"/>
            <a:ext cx="653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7441" y="2668252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5" y="2667074"/>
            <a:ext cx="5484361" cy="4071574"/>
          </a:xfrm>
          <a:prstGeom prst="rect">
            <a:avLst/>
          </a:prstGeom>
        </p:spPr>
      </p:pic>
      <p:pic>
        <p:nvPicPr>
          <p:cNvPr id="11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7705" y="29875"/>
            <a:ext cx="1450109" cy="97882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78926" y="3547215"/>
          <a:ext cx="5539829" cy="845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77960" imgH="393480" progId="Equation.DSMT4">
                  <p:embed/>
                </p:oleObj>
              </mc:Choice>
              <mc:Fallback>
                <p:oleObj name="Equation" r:id="rId7" imgW="25779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78926" y="3547215"/>
                        <a:ext cx="5539829" cy="845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6175942" y="4367003"/>
            <a:ext cx="653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210868" y="5107231"/>
          <a:ext cx="4376921" cy="4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28800" imgH="203040" progId="Equation.DSMT4">
                  <p:embed/>
                </p:oleObj>
              </mc:Choice>
              <mc:Fallback>
                <p:oleObj name="Equation" r:id="rId9" imgW="182880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10868" y="5107231"/>
                        <a:ext cx="4376921" cy="48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10587789" y="5090851"/>
            <a:ext cx="1154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402" y="854015"/>
            <a:ext cx="2411412" cy="14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0" grpId="0"/>
      <p:bldP spid="39" grpId="0"/>
      <p:bldP spid="40" grpId="0"/>
      <p:bldP spid="16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58" y="3594753"/>
            <a:ext cx="3380290" cy="257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20" y="252297"/>
            <a:ext cx="3960054" cy="3296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399" y="205933"/>
            <a:ext cx="4542983" cy="3388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90" y="3548390"/>
            <a:ext cx="2923589" cy="2988799"/>
          </a:xfrm>
          <a:prstGeom prst="rect">
            <a:avLst/>
          </a:prstGeom>
        </p:spPr>
      </p:pic>
      <p:pic>
        <p:nvPicPr>
          <p:cNvPr id="10" name="Picture 2" descr="Hình chóp đều - Toán lớp 8 [Online Math - olm.vn]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r="13857"/>
          <a:stretch/>
        </p:blipFill>
        <p:spPr bwMode="auto">
          <a:xfrm>
            <a:off x="4804615" y="3553858"/>
            <a:ext cx="2937244" cy="27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351890" y="1568722"/>
            <a:ext cx="5332805" cy="3599147"/>
            <a:chOff x="7010874" y="-184481"/>
            <a:chExt cx="3005751" cy="1906354"/>
          </a:xfrm>
        </p:grpSpPr>
        <p:sp>
          <p:nvSpPr>
            <p:cNvPr id="12" name="Explosion 1 11"/>
            <p:cNvSpPr/>
            <p:nvPr/>
          </p:nvSpPr>
          <p:spPr>
            <a:xfrm>
              <a:off x="7010874" y="-184481"/>
              <a:ext cx="3005751" cy="1906354"/>
            </a:xfrm>
            <a:prstGeom prst="irregularSeal1">
              <a:avLst/>
            </a:prstGeom>
            <a:solidFill>
              <a:srgbClr val="FFFF00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58295" y="414794"/>
              <a:ext cx="2098707" cy="635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TÌM MỘT SỐ HÌNH ẢNH THỰC TẾ CÓ MÔ HÌNH HÌNH CHÓP ĐỀU</a:t>
              </a:r>
            </a:p>
          </p:txBody>
        </p:sp>
      </p:grpSp>
      <p:pic>
        <p:nvPicPr>
          <p:cNvPr id="16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8" y="234613"/>
            <a:ext cx="3421030" cy="28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escription: ANd9GcRi-F1V-d_mmoo33BrVBC3r0s00Tbmocyr3h3YRR6eSnbFhPXI5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4" y="294473"/>
            <a:ext cx="5739132" cy="3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Description: 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71" y="294473"/>
            <a:ext cx="5649363" cy="3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815" y="3894854"/>
            <a:ext cx="432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tháp bằng kính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1446" y="3925611"/>
            <a:ext cx="4010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 tự tháp Kê-Ốp ở Ai Cập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474" y="4309448"/>
            <a:ext cx="11786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tự tháp là cách gọi chung của các kiến trúc hình chóp tứ giác đều. 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Kim tự tháp Kê Ốp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sừng sững trên cao nguyên Giza, Đại kim tự tháp Kê Ốp là công trình nhân tạo vĩ đại nhất mọi thời đại. Là một trong 7 kỳ quan thế giới, Đại kim tự tháp Giza (còn gọi là kim tự tháp Khufu hay Kheops – Kê Ốp) được xây dựng từ khoảng 2,3 triệu khối đá vôi và đá granite có khối lượng từ 2 – 50 tấn. Mọi người cũng cho rằng Đại kim tự tháp được xây dựng làm lăng mộ cho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Pharaon"/>
              </a:rPr>
              <a:t>Pharaon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Khufu"/>
              </a:rPr>
              <a:t>Khufu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thuộc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Vương triều thứ 4"/>
              </a:rPr>
              <a:t>Triều đại thứ 4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thời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Ai Cập cổ đại"/>
              </a:rPr>
              <a:t>Ai Cập cổ đại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35" y="0"/>
            <a:ext cx="9254531" cy="689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8182" y="1313235"/>
            <a:ext cx="7538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Thủ môn tài ba - ragdoll goalie</a:t>
            </a:r>
            <a:r>
              <a:rPr lang="vi-VN" sz="2400" b="1" dirty="0">
                <a:latin typeface="+mj-lt"/>
              </a:rPr>
              <a:t> 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là một trong những game thể thao rất hấp dẫn giành cho gamer yêu thích bộ môn bóng đá. Với cách chơi đơn giản, nội dung mới mẻ, trong 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game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 này, người chơi sẽ có cơ hội hóa thân thành chàng thủ môn tài ba đỡ bóng trong loạt đá luân lưu tranh cúp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3317" y="218733"/>
            <a:ext cx="671096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THỦ MÔN TÀI BA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40" y="158442"/>
            <a:ext cx="3047619" cy="3047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939"/>
            <a:ext cx="3047619" cy="3047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65" y="3706802"/>
            <a:ext cx="3047619" cy="3047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81" y="-887280"/>
            <a:ext cx="3047619" cy="3047619"/>
          </a:xfrm>
          <a:prstGeom prst="rect">
            <a:avLst/>
          </a:prstGeom>
        </p:spPr>
      </p:pic>
      <p:pic>
        <p:nvPicPr>
          <p:cNvPr id="14" name="V.A – Sút V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7784" y="-765242"/>
            <a:ext cx="609600" cy="609600"/>
          </a:xfrm>
          <a:prstGeom prst="rect">
            <a:avLst/>
          </a:prstGeom>
        </p:spPr>
      </p:pic>
      <p:sp>
        <p:nvSpPr>
          <p:cNvPr id="2" name="Action Button: Forward or Next 1">
            <a:hlinkClick r:id="rId11" action="ppaction://hlinksldjump" highlightClick="1"/>
          </p:cNvPr>
          <p:cNvSpPr/>
          <p:nvPr/>
        </p:nvSpPr>
        <p:spPr>
          <a:xfrm>
            <a:off x="3921198" y="5323439"/>
            <a:ext cx="3185772" cy="9302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54674" y="5452723"/>
            <a:ext cx="2892705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77920615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6723795" y="-20167"/>
            <a:ext cx="1243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TRÍ TUỆ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56286"/>
            <a:ext cx="9125780" cy="940978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Thể tích của hình chóp tứ giác đều có cạnh đáy bằng 3 cm và chiều cao 4 cm là :</a:t>
            </a:r>
          </a:p>
        </p:txBody>
      </p:sp>
      <p:sp>
        <p:nvSpPr>
          <p:cNvPr id="25" name="Pentagon 24"/>
          <p:cNvSpPr/>
          <p:nvPr/>
        </p:nvSpPr>
        <p:spPr>
          <a:xfrm>
            <a:off x="1382232" y="5638829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382232" y="6169768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28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7091918" y="5627611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36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091917" y="6169768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38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01" y="2734698"/>
            <a:ext cx="2633162" cy="2633162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468100" y="6077350"/>
            <a:ext cx="717365" cy="5589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07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C3B8F-7740-44B5-B787-46D3A70E0F82}"/>
              </a:ext>
            </a:extLst>
          </p:cNvPr>
          <p:cNvSpPr txBox="1"/>
          <p:nvPr/>
        </p:nvSpPr>
        <p:spPr>
          <a:xfrm>
            <a:off x="2113935" y="714223"/>
            <a:ext cx="10166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 nhóm hãy tìm một vật thể trong thực tiễn có dạng hình khối như kim tự tháp Ai Cập và nộp lên Padlet trong 5 phút. </a:t>
            </a:r>
          </a:p>
        </p:txBody>
      </p:sp>
      <p:pic>
        <p:nvPicPr>
          <p:cNvPr id="19460" name="Picture 4" descr="Bánh Ít Lá Gai Quy Nhơn - Món Quà Đặc Sản Của Xứ Nẫu">
            <a:extLst>
              <a:ext uri="{FF2B5EF4-FFF2-40B4-BE49-F238E27FC236}">
                <a16:creationId xmlns:a16="http://schemas.microsoft.com/office/drawing/2014/main" id="{0AD82973-CF57-4BC2-B37F-A86126CA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4" y="2462635"/>
            <a:ext cx="3896178" cy="278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Giảm giá Set 100 sản phẩm Hộp quà cưới hình chóp - BeeCost">
            <a:extLst>
              <a:ext uri="{FF2B5EF4-FFF2-40B4-BE49-F238E27FC236}">
                <a16:creationId xmlns:a16="http://schemas.microsoft.com/office/drawing/2014/main" id="{B17E502D-8DEF-4405-9D59-E7E57FD0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45" y="2192980"/>
            <a:ext cx="3320006" cy="332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7">
            <a:extLst>
              <a:ext uri="{FF2B5EF4-FFF2-40B4-BE49-F238E27FC236}">
                <a16:creationId xmlns:a16="http://schemas.microsoft.com/office/drawing/2014/main" id="{853D414D-8BB3-406D-A158-C254DDC84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401791"/>
            <a:ext cx="1890550" cy="1567609"/>
          </a:xfrm>
          <a:prstGeom prst="rect">
            <a:avLst/>
          </a:prstGeom>
        </p:spPr>
      </p:pic>
      <p:pic>
        <p:nvPicPr>
          <p:cNvPr id="19464" name="Picture 8" descr="Mua Đồ chơi xếp hình nam châm 84 món M-TIC- HÀNG LOẠI 1 | Tiki">
            <a:extLst>
              <a:ext uri="{FF2B5EF4-FFF2-40B4-BE49-F238E27FC236}">
                <a16:creationId xmlns:a16="http://schemas.microsoft.com/office/drawing/2014/main" id="{58CF7A25-2387-4755-A7D3-4DED27C8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84" y="2138483"/>
            <a:ext cx="3424238" cy="3429000"/>
          </a:xfrm>
          <a:prstGeom prst="rect">
            <a:avLst/>
          </a:prstGeom>
          <a:noFill/>
          <a:ln>
            <a:solidFill>
              <a:srgbClr val="0BA2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9B068-D071-4B69-BC43-154DA3276FB3}"/>
              </a:ext>
            </a:extLst>
          </p:cNvPr>
          <p:cNvSpPr txBox="1"/>
          <p:nvPr/>
        </p:nvSpPr>
        <p:spPr>
          <a:xfrm>
            <a:off x="2958763" y="5738946"/>
            <a:ext cx="627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thể trên có dạng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2649837067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2878888" y="733690"/>
            <a:ext cx="1249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TUỆ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439843" cy="940978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chóp tứ giác đều có chu vi đáy bằng 8cm và trung đoạn bằng 2,4 cm là: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Pentagon 24"/>
          <p:cNvSpPr/>
          <p:nvPr/>
        </p:nvSpPr>
        <p:spPr>
          <a:xfrm>
            <a:off x="7091916" y="5662321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9,6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382231" y="6315795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10,4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1382230" y="5657222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19,2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091917" y="6304577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38,4cm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4814201" y="3696511"/>
            <a:ext cx="2633162" cy="651753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11417300" y="6241077"/>
            <a:ext cx="755465" cy="47722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933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6514391" y="857113"/>
            <a:ext cx="123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TUỆ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1970448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3" y="4320559"/>
            <a:ext cx="9419746" cy="1309462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thể tích của một hình chóp bằng 16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biết diện tích đáy của hình chóp bằng 12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chiều cao của hình chóp bằng:</a:t>
            </a:r>
          </a:p>
        </p:txBody>
      </p:sp>
      <p:sp>
        <p:nvSpPr>
          <p:cNvPr id="25" name="Pentagon 24"/>
          <p:cNvSpPr/>
          <p:nvPr/>
        </p:nvSpPr>
        <p:spPr>
          <a:xfrm>
            <a:off x="1382229" y="6285824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 cm </a:t>
            </a:r>
          </a:p>
        </p:txBody>
      </p:sp>
      <p:sp>
        <p:nvSpPr>
          <p:cNvPr id="26" name="Pentagon 25"/>
          <p:cNvSpPr/>
          <p:nvPr/>
        </p:nvSpPr>
        <p:spPr>
          <a:xfrm>
            <a:off x="7091916" y="5695558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 cm </a:t>
            </a:r>
          </a:p>
        </p:txBody>
      </p:sp>
      <p:sp>
        <p:nvSpPr>
          <p:cNvPr id="27" name="Pentagon 26"/>
          <p:cNvSpPr/>
          <p:nvPr/>
        </p:nvSpPr>
        <p:spPr>
          <a:xfrm>
            <a:off x="1382230" y="5690459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cm </a:t>
            </a:r>
          </a:p>
        </p:txBody>
      </p:sp>
      <p:sp>
        <p:nvSpPr>
          <p:cNvPr id="28" name="Pentagon 27"/>
          <p:cNvSpPr/>
          <p:nvPr/>
        </p:nvSpPr>
        <p:spPr>
          <a:xfrm>
            <a:off x="7091917" y="6287574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24 cm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4814201" y="3696511"/>
            <a:ext cx="2633162" cy="651753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11493500" y="6285824"/>
            <a:ext cx="698500" cy="47552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924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1135311" y="1271411"/>
            <a:ext cx="7616187" cy="130173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CÁC BẠN CHIẾN THẮNG TRONG CUỘC CHƠI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38" y="2573150"/>
            <a:ext cx="7200900" cy="3676650"/>
          </a:xfrm>
          <a:prstGeom prst="rect">
            <a:avLst/>
          </a:prstGeom>
        </p:spPr>
      </p:pic>
      <p:pic>
        <p:nvPicPr>
          <p:cNvPr id="10" name="图片 8" descr="卡通人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7395" r="27708" b="41255"/>
          <a:stretch>
            <a:fillRect/>
          </a:stretch>
        </p:blipFill>
        <p:spPr>
          <a:xfrm>
            <a:off x="9738071" y="307600"/>
            <a:ext cx="1835539" cy="22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423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3582949" y="736717"/>
            <a:ext cx="7616187" cy="6484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HƯỚNG DẪN TỰ HỌC Ở NHÀ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69315" y="1290450"/>
            <a:ext cx="2598162" cy="3734223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21621" y="2000381"/>
            <a:ext cx="7770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thức tính diện tích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đều.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lại các bài tập đã làm trên lớp</a:t>
            </a:r>
          </a:p>
          <a:p>
            <a:pPr algn="just"/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các bài tập cuối chương IV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0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690241" y="1136389"/>
            <a:ext cx="5892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32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94CA43-C683-4449-9B02-5B9FA0207A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1" y="1880028"/>
            <a:ext cx="1152559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52F87-638B-4D24-9136-A7DF738EBD09}"/>
              </a:ext>
            </a:extLst>
          </p:cNvPr>
          <p:cNvSpPr txBox="1"/>
          <p:nvPr/>
        </p:nvSpPr>
        <p:spPr>
          <a:xfrm>
            <a:off x="1842800" y="1910805"/>
            <a:ext cx="473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hoạt động sau: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83DCC7-6F6C-4662-954B-1959500F5270}"/>
              </a:ext>
            </a:extLst>
          </p:cNvPr>
          <p:cNvSpPr txBox="1"/>
          <p:nvPr/>
        </p:nvSpPr>
        <p:spPr>
          <a:xfrm>
            <a:off x="690241" y="2675107"/>
            <a:ext cx="6659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Vẽ trên giấy (hay bìa mỏng) 1 hình vuông và 4 hình tam giác với các cạnh và vị trí như ở hình bên;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2A4CBF-549F-41EE-9C6E-CF0ED38C2ABA}"/>
              </a:ext>
            </a:extLst>
          </p:cNvPr>
          <p:cNvSpPr txBox="1"/>
          <p:nvPr/>
        </p:nvSpPr>
        <p:spPr>
          <a:xfrm>
            <a:off x="690241" y="4239628"/>
            <a:ext cx="67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Cắt rời theo đường viền (màu đỏ) của hình vừa vẽ (phần tô màu) và gấp lại để được hình chóp tứ giác đều;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D31A38-BD2A-4422-87F2-0AA7E3228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871" y="1325475"/>
            <a:ext cx="4507992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 - 9Slide.vn">
            <a:extLst>
              <a:ext uri="{FF2B5EF4-FFF2-40B4-BE49-F238E27FC236}">
                <a16:creationId xmlns:a16="http://schemas.microsoft.com/office/drawing/2014/main" id="{81E4652F-4044-47DB-9C8F-2E955005BF4D}"/>
              </a:ext>
            </a:extLst>
          </p:cNvPr>
          <p:cNvGrpSpPr/>
          <p:nvPr/>
        </p:nvGrpSpPr>
        <p:grpSpPr>
          <a:xfrm>
            <a:off x="2221992" y="480060"/>
            <a:ext cx="7748016" cy="5897880"/>
            <a:chOff x="2221992" y="480060"/>
            <a:chExt cx="7748016" cy="5897880"/>
          </a:xfrm>
        </p:grpSpPr>
        <p:pic>
          <p:nvPicPr>
            <p:cNvPr id="5" name="A - 9Slide.vn">
              <a:extLst>
                <a:ext uri="{FF2B5EF4-FFF2-40B4-BE49-F238E27FC236}">
                  <a16:creationId xmlns:a16="http://schemas.microsoft.com/office/drawing/2014/main" id="{11A80707-197E-452B-B09A-B5059EB87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1992" y="480060"/>
              <a:ext cx="7748016" cy="589788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DAFDEB-F1DE-4FDD-AAF7-EFE31FD66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4C76A3-5EEE-4F1A-9C37-46B03EBBF086}"/>
                </a:ext>
              </a:extLst>
            </p:cNvPr>
            <p:cNvCxnSpPr>
              <a:cxnSpLocks/>
            </p:cNvCxnSpPr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FC661A-F897-4FA0-9477-4A57DAFFA7B4}"/>
                </a:ext>
              </a:extLst>
            </p:cNvPr>
            <p:cNvCxnSpPr>
              <a:cxnSpLocks/>
            </p:cNvCxnSpPr>
            <p:nvPr/>
          </p:nvCxnSpPr>
          <p:spPr>
            <a:xfrm>
              <a:off x="6309360" y="1737360"/>
              <a:ext cx="124968" cy="101600"/>
            </a:xfrm>
            <a:prstGeom prst="line">
              <a:avLst/>
            </a:prstGeom>
            <a:ln w="28575">
              <a:solidFill>
                <a:srgbClr val="56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A6AF39B-4B9A-4C9F-B9D8-893CDCC4F194}"/>
                </a:ext>
              </a:extLst>
            </p:cNvPr>
            <p:cNvCxnSpPr>
              <a:cxnSpLocks/>
            </p:cNvCxnSpPr>
            <p:nvPr/>
          </p:nvCxnSpPr>
          <p:spPr>
            <a:xfrm>
              <a:off x="7564120" y="1849120"/>
              <a:ext cx="172720" cy="0"/>
            </a:xfrm>
            <a:prstGeom prst="line">
              <a:avLst/>
            </a:prstGeom>
            <a:ln w="28575">
              <a:solidFill>
                <a:srgbClr val="56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8B735E-BACA-4758-A80D-27A3320C0240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F0266B-21E7-417F-ACDA-ADFB0EFE3636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554788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802ED20-12E7-4659-87F8-5F40B946DC79}"/>
              </a:ext>
            </a:extLst>
          </p:cNvPr>
          <p:cNvGrpSpPr/>
          <p:nvPr/>
        </p:nvGrpSpPr>
        <p:grpSpPr>
          <a:xfrm>
            <a:off x="4261104" y="480060"/>
            <a:ext cx="5708904" cy="5897880"/>
            <a:chOff x="4261104" y="480060"/>
            <a:chExt cx="5708904" cy="589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2CC380-14FA-41D9-9FE1-6608051B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104" y="480060"/>
              <a:ext cx="5708904" cy="589788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E4D11-59D0-4299-A5E7-CB6089383EDE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9C87D4-7571-4F34-8FEA-67C0D48130A9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04770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5078</TotalTime>
  <Words>2769</Words>
  <Application>Microsoft Office PowerPoint</Application>
  <PresentationFormat>Widescreen</PresentationFormat>
  <Paragraphs>382</Paragraphs>
  <Slides>53</Slides>
  <Notes>25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#9Slide01 Noi dung ngan</vt:lpstr>
      <vt:lpstr>#9Slide01 Tieu de ngan</vt:lpstr>
      <vt:lpstr>#9Slide03 Ample</vt:lpstr>
      <vt:lpstr>#9Slide03 Cabin SemiBold</vt:lpstr>
      <vt:lpstr>.VnTime</vt:lpstr>
      <vt:lpstr>Agency FB</vt:lpstr>
      <vt:lpstr>Arial</vt:lpstr>
      <vt:lpstr>Calibri</vt:lpstr>
      <vt:lpstr>Calibri Light</vt:lpstr>
      <vt:lpstr>Times New Roman</vt:lpstr>
      <vt:lpstr>Verdana</vt:lpstr>
      <vt:lpstr>字魂59号-创粗黑</vt:lpstr>
      <vt:lpstr>思源黑体 Heavy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pc</dc:creator>
  <dc:description>9Slide.vn</dc:description>
  <cp:lastModifiedBy>CHU THU</cp:lastModifiedBy>
  <cp:revision>382</cp:revision>
  <dcterms:created xsi:type="dcterms:W3CDTF">2021-08-12T00:09:30Z</dcterms:created>
  <dcterms:modified xsi:type="dcterms:W3CDTF">2024-07-31T05:28:55Z</dcterms:modified>
  <cp:category>9Slide.vn</cp:category>
</cp:coreProperties>
</file>