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5" r:id="rId20"/>
    <p:sldId id="256" r:id="rId21"/>
    <p:sldId id="257" r:id="rId22"/>
    <p:sldId id="258" r:id="rId23"/>
    <p:sldId id="296" r:id="rId24"/>
    <p:sldId id="297" r:id="rId25"/>
    <p:sldId id="298" r:id="rId26"/>
    <p:sldId id="299" r:id="rId27"/>
    <p:sldId id="275"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2" autoAdjust="0"/>
    <p:restoredTop sz="94660"/>
  </p:normalViewPr>
  <p:slideViewPr>
    <p:cSldViewPr>
      <p:cViewPr varScale="1">
        <p:scale>
          <a:sx n="82" d="100"/>
          <a:sy n="82" d="100"/>
        </p:scale>
        <p:origin x="63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C0A7CE-68B0-4D7E-9884-D7BE6EE8BC2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70497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0A7CE-68B0-4D7E-9884-D7BE6EE8BC2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278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0A7CE-68B0-4D7E-9884-D7BE6EE8BC2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5861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0A7CE-68B0-4D7E-9884-D7BE6EE8BC2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25024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0A7CE-68B0-4D7E-9884-D7BE6EE8BC2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96499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C0A7CE-68B0-4D7E-9884-D7BE6EE8BC27}"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8794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0A7CE-68B0-4D7E-9884-D7BE6EE8BC27}"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62160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C0A7CE-68B0-4D7E-9884-D7BE6EE8BC27}"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311673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0A7CE-68B0-4D7E-9884-D7BE6EE8BC27}"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16779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57966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14492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0A7CE-68B0-4D7E-9884-D7BE6EE8BC27}" type="datetimeFigureOut">
              <a:rPr lang="en-US" smtClean="0"/>
              <a:t>3/21/2024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B1A48-EBEA-472A-9755-08B7148B9B1C}" type="slidenum">
              <a:rPr lang="en-US" smtClean="0"/>
              <a:t>‹#›</a:t>
            </a:fld>
            <a:endParaRPr lang="en-US"/>
          </a:p>
        </p:txBody>
      </p:sp>
    </p:spTree>
    <p:extLst>
      <p:ext uri="{BB962C8B-B14F-4D97-AF65-F5344CB8AC3E}">
        <p14:creationId xmlns:p14="http://schemas.microsoft.com/office/powerpoint/2010/main" val="2386366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9.png"/><Relationship Id="rId3" Type="http://schemas.openxmlformats.org/officeDocument/2006/relationships/image" Target="../media/image1.emf"/><Relationship Id="rId7" Type="http://schemas.openxmlformats.org/officeDocument/2006/relationships/image" Target="../media/image15.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17.wmf"/><Relationship Id="rId5" Type="http://schemas.openxmlformats.org/officeDocument/2006/relationships/image" Target="../media/image14.PNG"/><Relationship Id="rId10" Type="http://schemas.openxmlformats.org/officeDocument/2006/relationships/oleObject" Target="../embeddings/oleObject3.bin"/><Relationship Id="rId4" Type="http://schemas.openxmlformats.org/officeDocument/2006/relationships/image" Target="../media/image13.PNG"/><Relationship Id="rId9" Type="http://schemas.openxmlformats.org/officeDocument/2006/relationships/image" Target="../media/image16.wmf"/></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emf"/><Relationship Id="rId7" Type="http://schemas.openxmlformats.org/officeDocument/2006/relationships/image" Target="../media/image2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emf"/><Relationship Id="rId7" Type="http://schemas.openxmlformats.org/officeDocument/2006/relationships/image" Target="../media/image2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emf"/><Relationship Id="rId7" Type="http://schemas.openxmlformats.org/officeDocument/2006/relationships/image" Target="../media/image3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7.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emf"/><Relationship Id="rId7" Type="http://schemas.openxmlformats.org/officeDocument/2006/relationships/image" Target="../media/image40.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3.PNG"/><Relationship Id="rId7" Type="http://schemas.openxmlformats.org/officeDocument/2006/relationships/image" Target="../media/image53.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7.xml"/><Relationship Id="rId7" Type="http://schemas.openxmlformats.org/officeDocument/2006/relationships/image" Target="../media/image5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46.pn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slide" Target="slide5.xml"/><Relationship Id="rId13" Type="http://schemas.microsoft.com/office/2007/relationships/hdphoto" Target="../media/hdphoto5.wdp"/><Relationship Id="rId18" Type="http://schemas.openxmlformats.org/officeDocument/2006/relationships/image" Target="../media/image62.png"/><Relationship Id="rId26" Type="http://schemas.openxmlformats.org/officeDocument/2006/relationships/slide" Target="slide6.xml"/><Relationship Id="rId3" Type="http://schemas.openxmlformats.org/officeDocument/2006/relationships/slideLayout" Target="../slideLayouts/slideLayout7.xml"/><Relationship Id="rId21" Type="http://schemas.openxmlformats.org/officeDocument/2006/relationships/image" Target="../media/image63.png"/><Relationship Id="rId7" Type="http://schemas.microsoft.com/office/2007/relationships/hdphoto" Target="../media/hdphoto3.wdp"/><Relationship Id="rId12" Type="http://schemas.openxmlformats.org/officeDocument/2006/relationships/image" Target="../media/image60.png"/><Relationship Id="rId17" Type="http://schemas.openxmlformats.org/officeDocument/2006/relationships/slide" Target="slide8.xml"/><Relationship Id="rId25" Type="http://schemas.microsoft.com/office/2007/relationships/hdphoto" Target="../media/hdphoto9.wdp"/><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slide" Target="slide9.xml"/><Relationship Id="rId29" Type="http://schemas.openxmlformats.org/officeDocument/2006/relationships/slide" Target="slide27.xml"/><Relationship Id="rId1" Type="http://schemas.microsoft.com/office/2007/relationships/media" Target="../media/media1.mp3"/><Relationship Id="rId6" Type="http://schemas.openxmlformats.org/officeDocument/2006/relationships/image" Target="../media/image58.png"/><Relationship Id="rId11" Type="http://schemas.openxmlformats.org/officeDocument/2006/relationships/slide" Target="slide4.xml"/><Relationship Id="rId24" Type="http://schemas.openxmlformats.org/officeDocument/2006/relationships/image" Target="../media/image64.png"/><Relationship Id="rId5" Type="http://schemas.openxmlformats.org/officeDocument/2006/relationships/slide" Target="slide22.xml"/><Relationship Id="rId15" Type="http://schemas.openxmlformats.org/officeDocument/2006/relationships/image" Target="../media/image61.png"/><Relationship Id="rId23" Type="http://schemas.openxmlformats.org/officeDocument/2006/relationships/slide" Target="slide10.xml"/><Relationship Id="rId28" Type="http://schemas.microsoft.com/office/2007/relationships/hdphoto" Target="../media/hdphoto10.wdp"/><Relationship Id="rId10" Type="http://schemas.microsoft.com/office/2007/relationships/hdphoto" Target="../media/hdphoto4.wdp"/><Relationship Id="rId19" Type="http://schemas.microsoft.com/office/2007/relationships/hdphoto" Target="../media/hdphoto7.wdp"/><Relationship Id="rId31" Type="http://schemas.openxmlformats.org/officeDocument/2006/relationships/image" Target="../media/image55.png"/><Relationship Id="rId4" Type="http://schemas.openxmlformats.org/officeDocument/2006/relationships/image" Target="../media/image57.png"/><Relationship Id="rId9" Type="http://schemas.openxmlformats.org/officeDocument/2006/relationships/image" Target="../media/image59.png"/><Relationship Id="rId14" Type="http://schemas.openxmlformats.org/officeDocument/2006/relationships/slide" Target="slide7.xml"/><Relationship Id="rId22" Type="http://schemas.microsoft.com/office/2007/relationships/hdphoto" Target="../media/hdphoto8.wdp"/><Relationship Id="rId27" Type="http://schemas.openxmlformats.org/officeDocument/2006/relationships/image" Target="../media/image65.png"/><Relationship Id="rId30" Type="http://schemas.openxmlformats.org/officeDocument/2006/relationships/image" Target="../media/image66.png"/></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6.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7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7.jpg"/><Relationship Id="rId10" Type="http://schemas.openxmlformats.org/officeDocument/2006/relationships/image" Target="../media/image73.png"/><Relationship Id="rId4" Type="http://schemas.openxmlformats.org/officeDocument/2006/relationships/slideLayout" Target="../slideLayouts/slideLayout7.xml"/><Relationship Id="rId9" Type="http://schemas.openxmlformats.org/officeDocument/2006/relationships/image" Target="../media/image69.png"/><Relationship Id="rId14" Type="http://schemas.openxmlformats.org/officeDocument/2006/relationships/image" Target="../media/image77.png"/></Relationships>
</file>

<file path=ppt/slides/_rels/slide2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81.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7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8.png"/><Relationship Id="rId11" Type="http://schemas.openxmlformats.org/officeDocument/2006/relationships/image" Target="../media/image80.png"/><Relationship Id="rId5" Type="http://schemas.openxmlformats.org/officeDocument/2006/relationships/image" Target="../media/image67.jpg"/><Relationship Id="rId10" Type="http://schemas.openxmlformats.org/officeDocument/2006/relationships/image" Target="../media/image79.png"/><Relationship Id="rId4" Type="http://schemas.openxmlformats.org/officeDocument/2006/relationships/slideLayout" Target="../slideLayouts/slideLayout7.xml"/><Relationship Id="rId9" Type="http://schemas.openxmlformats.org/officeDocument/2006/relationships/image" Target="../media/image69.png"/><Relationship Id="rId14" Type="http://schemas.openxmlformats.org/officeDocument/2006/relationships/image" Target="../media/image82.png"/></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86.png"/><Relationship Id="rId3" Type="http://schemas.microsoft.com/office/2007/relationships/media" Target="../media/media3.mp3"/><Relationship Id="rId7" Type="http://schemas.openxmlformats.org/officeDocument/2006/relationships/image" Target="../media/image68.png"/><Relationship Id="rId12" Type="http://schemas.openxmlformats.org/officeDocument/2006/relationships/image" Target="../media/image85.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21.xml"/><Relationship Id="rId11" Type="http://schemas.openxmlformats.org/officeDocument/2006/relationships/image" Target="../media/image71.png"/><Relationship Id="rId5" Type="http://schemas.openxmlformats.org/officeDocument/2006/relationships/image" Target="../media/image67.jpg"/><Relationship Id="rId10" Type="http://schemas.openxmlformats.org/officeDocument/2006/relationships/image" Target="../media/image84.png"/><Relationship Id="rId4" Type="http://schemas.openxmlformats.org/officeDocument/2006/relationships/slideLayout" Target="../slideLayouts/slideLayout7.xml"/><Relationship Id="rId9" Type="http://schemas.openxmlformats.org/officeDocument/2006/relationships/image" Target="../media/image83.pn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90.png"/><Relationship Id="rId3" Type="http://schemas.microsoft.com/office/2007/relationships/media" Target="../media/media3.mp3"/><Relationship Id="rId7" Type="http://schemas.openxmlformats.org/officeDocument/2006/relationships/slide" Target="slide21.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87.png"/><Relationship Id="rId11" Type="http://schemas.openxmlformats.org/officeDocument/2006/relationships/image" Target="../media/image711.png"/><Relationship Id="rId5" Type="http://schemas.openxmlformats.org/officeDocument/2006/relationships/image" Target="../media/image67.jpg"/><Relationship Id="rId10" Type="http://schemas.openxmlformats.org/officeDocument/2006/relationships/image" Target="../media/image691.png"/><Relationship Id="rId4" Type="http://schemas.openxmlformats.org/officeDocument/2006/relationships/slideLayout" Target="../slideLayouts/slideLayout7.xml"/><Relationship Id="rId9" Type="http://schemas.openxmlformats.org/officeDocument/2006/relationships/image" Target="../media/image69.png"/><Relationship Id="rId14" Type="http://schemas.openxmlformats.org/officeDocument/2006/relationships/image" Target="../media/image91.png"/></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89.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7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2.png"/><Relationship Id="rId11" Type="http://schemas.openxmlformats.org/officeDocument/2006/relationships/image" Target="../media/image88.png"/><Relationship Id="rId5" Type="http://schemas.openxmlformats.org/officeDocument/2006/relationships/image" Target="../media/image67.jpg"/><Relationship Id="rId10" Type="http://schemas.openxmlformats.org/officeDocument/2006/relationships/image" Target="../media/image75.png"/><Relationship Id="rId4" Type="http://schemas.openxmlformats.org/officeDocument/2006/relationships/slideLayout" Target="../slideLayouts/slideLayout7.xml"/><Relationship Id="rId9" Type="http://schemas.openxmlformats.org/officeDocument/2006/relationships/image" Target="../media/image69.png"/><Relationship Id="rId14" Type="http://schemas.openxmlformats.org/officeDocument/2006/relationships/image" Target="../media/image9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6.png"/><Relationship Id="rId5" Type="http://schemas.openxmlformats.org/officeDocument/2006/relationships/slide" Target="slide1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500.png"/><Relationship Id="rId7" Type="http://schemas.openxmlformats.org/officeDocument/2006/relationships/image" Target="../media/image580.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550.png"/></Relationships>
</file>

<file path=ppt/slides/_rels/slide2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emf"/><Relationship Id="rId7" Type="http://schemas.openxmlformats.org/officeDocument/2006/relationships/image" Target="../media/image4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20.png"/><Relationship Id="rId5" Type="http://schemas.openxmlformats.org/officeDocument/2006/relationships/image" Target="../media/image610.png"/><Relationship Id="rId4" Type="http://schemas.openxmlformats.org/officeDocument/2006/relationships/image" Target="../media/image600.png"/><Relationship Id="rId9" Type="http://schemas.openxmlformats.org/officeDocument/2006/relationships/image" Target="../media/image94.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emf"/><Relationship Id="rId7" Type="http://schemas.openxmlformats.org/officeDocument/2006/relationships/image" Target="../media/image4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70.png"/><Relationship Id="rId5" Type="http://schemas.openxmlformats.org/officeDocument/2006/relationships/image" Target="../media/image660.png"/><Relationship Id="rId4" Type="http://schemas.openxmlformats.org/officeDocument/2006/relationships/image" Target="../media/image650.png"/><Relationship Id="rId9" Type="http://schemas.openxmlformats.org/officeDocument/2006/relationships/image" Target="../media/image94.emf"/></Relationships>
</file>

<file path=ppt/slides/_rels/slide31.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80.png"/><Relationship Id="rId1" Type="http://schemas.openxmlformats.org/officeDocument/2006/relationships/slideLayout" Target="../slideLayouts/slideLayout1.xml"/><Relationship Id="rId5" Type="http://schemas.openxmlformats.org/officeDocument/2006/relationships/image" Target="../media/image95.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0.png"/><Relationship Id="rId1" Type="http://schemas.openxmlformats.org/officeDocument/2006/relationships/slideLayout" Target="../slideLayouts/slideLayout1.xml"/><Relationship Id="rId6" Type="http://schemas.openxmlformats.org/officeDocument/2006/relationships/image" Target="../media/image730.png"/><Relationship Id="rId5" Type="http://schemas.openxmlformats.org/officeDocument/2006/relationships/image" Target="../media/image97.png"/><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40.png"/><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760.png"/></Relationships>
</file>

<file path=ppt/slides/_rels/slide34.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780.png"/><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800.png"/></Relationships>
</file>

<file path=ppt/slides/_rels/slide35.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830.png"/></Relationships>
</file>

<file path=ppt/slides/_rels/slide36.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50.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70.png"/><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1.wdp"/><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emf"/><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4" name="图片 2203"/>
          <p:cNvPicPr>
            <a:picLocks noChangeAspect="1"/>
          </p:cNvPicPr>
          <p:nvPr/>
        </p:nvPicPr>
        <p:blipFill>
          <a:blip r:embed="rId2"/>
          <a:stretch>
            <a:fillRect/>
          </a:stretch>
        </p:blipFill>
        <p:spPr>
          <a:xfrm>
            <a:off x="407368" y="2636912"/>
            <a:ext cx="5536333" cy="3954524"/>
          </a:xfrm>
          <a:prstGeom prst="rect">
            <a:avLst/>
          </a:prstGeom>
        </p:spPr>
      </p:pic>
      <p:pic>
        <p:nvPicPr>
          <p:cNvPr id="2203" name="图片 2202"/>
          <p:cNvPicPr>
            <a:picLocks noChangeAspect="1"/>
          </p:cNvPicPr>
          <p:nvPr/>
        </p:nvPicPr>
        <p:blipFill>
          <a:blip r:embed="rId3"/>
          <a:stretch>
            <a:fillRect/>
          </a:stretch>
        </p:blipFill>
        <p:spPr>
          <a:xfrm>
            <a:off x="7733383" y="410788"/>
            <a:ext cx="3870563" cy="2721730"/>
          </a:xfrm>
          <a:prstGeom prst="rect">
            <a:avLst/>
          </a:prstGeom>
        </p:spPr>
      </p:pic>
      <p:sp>
        <p:nvSpPr>
          <p:cNvPr id="5" name="文本框 4"/>
          <p:cNvSpPr txBox="1"/>
          <p:nvPr/>
        </p:nvSpPr>
        <p:spPr>
          <a:xfrm>
            <a:off x="1703512" y="2636912"/>
            <a:ext cx="8495997" cy="1077218"/>
          </a:xfrm>
          <a:prstGeom prst="rect">
            <a:avLst/>
          </a:prstGeom>
          <a:noFill/>
        </p:spPr>
        <p:txBody>
          <a:bodyPr wrap="square" rtlCol="0">
            <a:spAutoFit/>
          </a:bodyPr>
          <a:lstStyle/>
          <a:p>
            <a:pPr algn="ctr"/>
            <a:r>
              <a:rPr lang="en-US" altLang="zh-CN"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8 TRƯỜNG HỢP ĐỒNG DẠNG THỨ BA CỦA TAM GIÁC</a:t>
            </a:r>
            <a:endParaRPr lang="zh-CN" altLang="en-US"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21746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06" y="1223718"/>
            <a:ext cx="7401316" cy="1249784"/>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275" r="6885"/>
          <a:stretch/>
        </p:blipFill>
        <p:spPr>
          <a:xfrm>
            <a:off x="7875037" y="1591154"/>
            <a:ext cx="3387012" cy="2028370"/>
          </a:xfrm>
          <a:prstGeom prst="rect">
            <a:avLst/>
          </a:prstGeom>
        </p:spPr>
      </p:pic>
      <p:sp>
        <p:nvSpPr>
          <p:cNvPr id="37" name="文本框 48"/>
          <p:cNvSpPr txBox="1"/>
          <p:nvPr/>
        </p:nvSpPr>
        <p:spPr>
          <a:xfrm>
            <a:off x="426707" y="2841671"/>
            <a:ext cx="7401316" cy="523220"/>
          </a:xfrm>
          <a:prstGeom prst="rect">
            <a:avLst/>
          </a:prstGeom>
          <a:noFill/>
        </p:spPr>
        <p:txBody>
          <a:bodyPr wrap="square" rtlCol="0">
            <a:spAutoFit/>
          </a:bodyPr>
          <a:lstStyle/>
          <a:p>
            <a:pPr algn="just"/>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Trong tam giác DEG, ta có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3962011" y="2266146"/>
            <a:ext cx="2429458" cy="523220"/>
          </a:xfrm>
          <a:prstGeom prst="rect">
            <a:avLst/>
          </a:prstGeom>
          <a:noFill/>
        </p:spPr>
        <p:txBody>
          <a:bodyPr wrap="square" rtlCol="0">
            <a:spAutoFit/>
          </a:bodyPr>
          <a:lstStyle/>
          <a:p>
            <a:r>
              <a:rPr lang="en-US" altLang="zh-CN" sz="2800" b="1" u="sng">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latin typeface="Times New Roman" panose="02020603050405020304" pitchFamily="18" charset="0"/>
              <a:ea typeface="方正清刻本悦宋简体" panose="02000000000000000000" pitchFamily="2" charset="-122"/>
              <a:cs typeface="Times New Roman" panose="02020603050405020304" pitchFamily="18" charset="0"/>
            </a:endParaRPr>
          </a:p>
        </p:txBody>
      </p:sp>
      <p:graphicFrame>
        <p:nvGraphicFramePr>
          <p:cNvPr id="8" name="Object 7"/>
          <p:cNvGraphicFramePr>
            <a:graphicFrameLocks noChangeAspect="1"/>
          </p:cNvGraphicFramePr>
          <p:nvPr/>
        </p:nvGraphicFramePr>
        <p:xfrm>
          <a:off x="635453" y="3376459"/>
          <a:ext cx="4272448" cy="639369"/>
        </p:xfrm>
        <a:graphic>
          <a:graphicData uri="http://schemas.openxmlformats.org/presentationml/2006/ole">
            <mc:AlternateContent xmlns:mc="http://schemas.openxmlformats.org/markup-compatibility/2006">
              <mc:Choice xmlns:v="urn:schemas-microsoft-com:vml" Requires="v">
                <p:oleObj name="Equation" r:id="rId6" imgW="2036418" imgH="304761" progId="Equation.DSMT4">
                  <p:embed/>
                </p:oleObj>
              </mc:Choice>
              <mc:Fallback>
                <p:oleObj name="Equation" r:id="rId6" imgW="2036418" imgH="304761" progId="Equation.DSMT4">
                  <p:embed/>
                  <p:pic>
                    <p:nvPicPr>
                      <p:cNvPr id="8" name="Object 7"/>
                      <p:cNvPicPr/>
                      <p:nvPr/>
                    </p:nvPicPr>
                    <p:blipFill>
                      <a:blip r:embed="rId7"/>
                      <a:stretch>
                        <a:fillRect/>
                      </a:stretch>
                    </p:blipFill>
                    <p:spPr>
                      <a:xfrm>
                        <a:off x="635453" y="3376459"/>
                        <a:ext cx="4272448" cy="639369"/>
                      </a:xfrm>
                      <a:prstGeom prst="rect">
                        <a:avLst/>
                      </a:prstGeom>
                    </p:spPr>
                  </p:pic>
                </p:oleObj>
              </mc:Fallback>
            </mc:AlternateContent>
          </a:graphicData>
        </a:graphic>
      </p:graphicFrame>
      <p:sp>
        <p:nvSpPr>
          <p:cNvPr id="39" name="文本框 48"/>
          <p:cNvSpPr txBox="1"/>
          <p:nvPr/>
        </p:nvSpPr>
        <p:spPr>
          <a:xfrm>
            <a:off x="426706" y="3945138"/>
            <a:ext cx="7401316" cy="523220"/>
          </a:xfrm>
          <a:prstGeom prst="rect">
            <a:avLst/>
          </a:prstGeom>
          <a:noFill/>
        </p:spPr>
        <p:txBody>
          <a:bodyPr wrap="square" rtlCol="0">
            <a:spAutoFit/>
          </a:bodyPr>
          <a:lstStyle/>
          <a:p>
            <a:pPr algn="just"/>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Xét hai tam giác DEG và ABC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4" name="Object 13"/>
          <p:cNvGraphicFramePr>
            <a:graphicFrameLocks noChangeAspect="1"/>
          </p:cNvGraphicFramePr>
          <p:nvPr/>
        </p:nvGraphicFramePr>
        <p:xfrm>
          <a:off x="556061" y="4448776"/>
          <a:ext cx="1916274" cy="538739"/>
        </p:xfrm>
        <a:graphic>
          <a:graphicData uri="http://schemas.openxmlformats.org/presentationml/2006/ole">
            <mc:AlternateContent xmlns:mc="http://schemas.openxmlformats.org/markup-compatibility/2006">
              <mc:Choice xmlns:v="urn:schemas-microsoft-com:vml" Requires="v">
                <p:oleObj name="Equation" r:id="rId8" imgW="888614" imgH="253890" progId="Equation.DSMT4">
                  <p:embed/>
                </p:oleObj>
              </mc:Choice>
              <mc:Fallback>
                <p:oleObj name="Equation" r:id="rId8" imgW="888614" imgH="253890" progId="Equation.DSMT4">
                  <p:embed/>
                  <p:pic>
                    <p:nvPicPr>
                      <p:cNvPr id="14"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061" y="4448776"/>
                        <a:ext cx="1916274" cy="538739"/>
                      </a:xfrm>
                      <a:prstGeom prst="rect">
                        <a:avLst/>
                      </a:prstGeom>
                      <a:noFill/>
                    </p:spPr>
                  </p:pic>
                </p:oleObj>
              </mc:Fallback>
            </mc:AlternateContent>
          </a:graphicData>
        </a:graphic>
      </p:graphicFrame>
      <p:graphicFrame>
        <p:nvGraphicFramePr>
          <p:cNvPr id="15" name="Object 14"/>
          <p:cNvGraphicFramePr>
            <a:graphicFrameLocks noChangeAspect="1"/>
          </p:cNvGraphicFramePr>
          <p:nvPr/>
        </p:nvGraphicFramePr>
        <p:xfrm>
          <a:off x="518714" y="5037037"/>
          <a:ext cx="2252963" cy="633395"/>
        </p:xfrm>
        <a:graphic>
          <a:graphicData uri="http://schemas.openxmlformats.org/presentationml/2006/ole">
            <mc:AlternateContent xmlns:mc="http://schemas.openxmlformats.org/markup-compatibility/2006">
              <mc:Choice xmlns:v="urn:schemas-microsoft-com:vml" Requires="v">
                <p:oleObj name="Equation" r:id="rId10" imgW="888614" imgH="253890" progId="Equation.DSMT4">
                  <p:embed/>
                </p:oleObj>
              </mc:Choice>
              <mc:Fallback>
                <p:oleObj name="Equation" r:id="rId10" imgW="888614" imgH="253890" progId="Equation.DSMT4">
                  <p:embed/>
                  <p:pic>
                    <p:nvPicPr>
                      <p:cNvPr id="15"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714" y="5037037"/>
                        <a:ext cx="2252963" cy="633395"/>
                      </a:xfrm>
                      <a:prstGeom prst="rect">
                        <a:avLst/>
                      </a:prstGeom>
                      <a:noFill/>
                    </p:spPr>
                  </p:pic>
                </p:oleObj>
              </mc:Fallback>
            </mc:AlternateContent>
          </a:graphicData>
        </a:graphic>
      </p:graphicFrame>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9" name="文本框 48"/>
              <p:cNvSpPr txBox="1"/>
              <p:nvPr/>
            </p:nvSpPr>
            <p:spPr>
              <a:xfrm>
                <a:off x="518714" y="5654278"/>
                <a:ext cx="6566747" cy="769441"/>
              </a:xfrm>
              <a:prstGeom prst="rect">
                <a:avLst/>
              </a:prstGeom>
              <a:noFill/>
            </p:spPr>
            <p:txBody>
              <a:bodyPr wrap="square" rtlCol="0">
                <a:spAutoFit/>
              </a:bodyPr>
              <a:lstStyle/>
              <a:p>
                <a:pPr algn="just"/>
                <a:r>
                  <a:rPr lang="en-US" altLang="zh-CN" sz="28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r>
                      <a:rPr lang="en-US" altLang="zh-CN"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𝐷𝐸𝐺</m:t>
                    </m:r>
                    <m:r>
                      <a:rPr lang="en-US" altLang="zh-CN"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518714" y="5654278"/>
                <a:ext cx="6566747" cy="769441"/>
              </a:xfrm>
              <a:prstGeom prst="rect">
                <a:avLst/>
              </a:prstGeom>
              <a:blipFill>
                <a:blip r:embed="rId13"/>
                <a:stretch>
                  <a:fillRect l="-1857" t="-8730"/>
                </a:stretch>
              </a:blipFill>
            </p:spPr>
            <p:txBody>
              <a:bodyPr/>
              <a:lstStyle/>
              <a:p>
                <a:r>
                  <a:rPr lang="en-US">
                    <a:noFill/>
                  </a:rPr>
                  <a:t> </a:t>
                </a:r>
              </a:p>
            </p:txBody>
          </p:sp>
        </mc:Fallback>
      </mc:AlternateContent>
    </p:spTree>
    <p:extLst>
      <p:ext uri="{BB962C8B-B14F-4D97-AF65-F5344CB8AC3E}">
        <p14:creationId xmlns:p14="http://schemas.microsoft.com/office/powerpoint/2010/main" val="31034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5360" y="239234"/>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3962011" y="2266146"/>
            <a:ext cx="2429458"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620507" y="28392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OAD và OCB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06" y="1099833"/>
            <a:ext cx="6577411" cy="120612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166" y="1160427"/>
            <a:ext cx="2930178" cy="2437492"/>
          </a:xfrm>
          <a:prstGeom prst="rect">
            <a:avLst/>
          </a:prstGeom>
        </p:spPr>
      </p:pic>
      <mc:AlternateContent xmlns:mc="http://schemas.openxmlformats.org/markup-compatibility/2006" xmlns:a14="http://schemas.microsoft.com/office/drawing/2010/main">
        <mc:Choice Requires="a14">
          <p:sp>
            <p:nvSpPr>
              <p:cNvPr id="19" name="文本框 48"/>
              <p:cNvSpPr txBox="1"/>
              <p:nvPr/>
            </p:nvSpPr>
            <p:spPr>
              <a:xfrm>
                <a:off x="682193" y="3336309"/>
                <a:ext cx="7401316"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𝐵𝑂𝐶</m:t>
                        </m:r>
                      </m:e>
                    </m:acc>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(hai góc đối đỉnh)</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682193" y="3336309"/>
                <a:ext cx="7401316" cy="537776"/>
              </a:xfrm>
              <a:prstGeom prst="rect">
                <a:avLst/>
              </a:prstGeom>
              <a:blipFill>
                <a:blip r:embed="rId6"/>
                <a:stretch>
                  <a:fillRect t="-7865" r="-906"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82192" y="4570541"/>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14:m>
                  <m:oMath xmlns:m="http://schemas.openxmlformats.org/officeDocument/2006/math">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OA.OB = OC.OD</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82192" y="4570541"/>
                <a:ext cx="9890557" cy="882870"/>
              </a:xfrm>
              <a:prstGeom prst="rect">
                <a:avLst/>
              </a:prstGeom>
              <a:blipFill>
                <a:blip r:embed="rId7"/>
                <a:stretch>
                  <a:fillRect l="-1295" b="-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48"/>
              <p:cNvSpPr txBox="1"/>
              <p:nvPr/>
            </p:nvSpPr>
            <p:spPr>
              <a:xfrm>
                <a:off x="682192" y="3955679"/>
                <a:ext cx="6566747" cy="769441"/>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𝑂𝐴𝐷</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5" name="文本框 48"/>
              <p:cNvSpPr txBox="1">
                <a:spLocks noRot="1" noChangeAspect="1" noMove="1" noResize="1" noEditPoints="1" noAdjustHandles="1" noChangeArrowheads="1" noChangeShapeType="1" noTextEdit="1"/>
              </p:cNvSpPr>
              <p:nvPr/>
            </p:nvSpPr>
            <p:spPr>
              <a:xfrm>
                <a:off x="682192" y="3955679"/>
                <a:ext cx="6566747" cy="769441"/>
              </a:xfrm>
              <a:prstGeom prst="rect">
                <a:avLst/>
              </a:prstGeom>
              <a:blipFill>
                <a:blip r:embed="rId8"/>
                <a:stretch>
                  <a:fillRect l="-1950" t="-8730"/>
                </a:stretch>
              </a:blipFill>
            </p:spPr>
            <p:txBody>
              <a:bodyPr/>
              <a:lstStyle/>
              <a:p>
                <a:r>
                  <a:rPr lang="en-US">
                    <a:noFill/>
                  </a:rPr>
                  <a:t> </a:t>
                </a:r>
              </a:p>
            </p:txBody>
          </p:sp>
        </mc:Fallback>
      </mc:AlternateContent>
    </p:spTree>
    <p:extLst>
      <p:ext uri="{BB962C8B-B14F-4D97-AF65-F5344CB8AC3E}">
        <p14:creationId xmlns:p14="http://schemas.microsoft.com/office/powerpoint/2010/main" val="7245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heel(1)">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heel(1)">
                                      <p:cBhvr>
                                        <p:cTn id="32" dur="2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1)">
                                      <p:cBhvr>
                                        <p:cTn id="4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9" grpId="0"/>
      <p:bldP spid="20"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363668"/>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3924674" y="2419310"/>
            <a:ext cx="2429458"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620507" y="28392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ABD và CBA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9" name="文本框 48"/>
              <p:cNvSpPr txBox="1"/>
              <p:nvPr/>
            </p:nvSpPr>
            <p:spPr>
              <a:xfrm>
                <a:off x="682193" y="3336309"/>
                <a:ext cx="7401316"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𝐵𝐶𝐴</m:t>
                        </m:r>
                      </m:e>
                    </m:acc>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𝐶𝐵𝐴</m:t>
                        </m:r>
                      </m:e>
                    </m:acc>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p>
            </p:txBody>
          </p:sp>
        </mc:Choice>
        <mc:Fallback xmlns="">
          <p:sp>
            <p:nvSpPr>
              <p:cNvPr id="19" name="文本框 48"/>
              <p:cNvSpPr txBox="1">
                <a:spLocks noRot="1" noChangeAspect="1" noMove="1" noResize="1" noEditPoints="1" noAdjustHandles="1" noChangeArrowheads="1" noChangeShapeType="1" noTextEdit="1"/>
              </p:cNvSpPr>
              <p:nvPr/>
            </p:nvSpPr>
            <p:spPr>
              <a:xfrm>
                <a:off x="682193" y="3336309"/>
                <a:ext cx="7401316" cy="537583"/>
              </a:xfrm>
              <a:prstGeom prst="rect">
                <a:avLst/>
              </a:prstGeom>
              <a:blipFill>
                <a:blip r:embed="rId4"/>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82192" y="4570541"/>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𝐶𝐵𝐴</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14:m>
                  <m:oMath xmlns:m="http://schemas.openxmlformats.org/officeDocument/2006/math">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𝐵𝐷</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82192" y="4570541"/>
                <a:ext cx="9890557" cy="882870"/>
              </a:xfrm>
              <a:prstGeom prst="rect">
                <a:avLst/>
              </a:prstGeom>
              <a:blipFill>
                <a:blip r:embed="rId5"/>
                <a:stretch>
                  <a:fillRect l="-1295" b="-1379"/>
                </a:stretch>
              </a:blipFill>
            </p:spPr>
            <p:txBody>
              <a:bodyPr/>
              <a:lstStyle/>
              <a:p>
                <a:r>
                  <a:rPr lang="en-US">
                    <a:noFill/>
                  </a:rPr>
                  <a:t> </a:t>
                </a:r>
              </a:p>
            </p:txBody>
          </p:sp>
        </mc:Fallback>
      </mc:AlternateContent>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0950" y="975629"/>
            <a:ext cx="3125285" cy="214139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849" y="819798"/>
            <a:ext cx="7277101" cy="1713445"/>
          </a:xfrm>
          <a:prstGeom prst="rect">
            <a:avLst/>
          </a:prstGeom>
        </p:spPr>
      </p:pic>
      <mc:AlternateContent xmlns:mc="http://schemas.openxmlformats.org/markup-compatibility/2006" xmlns:a14="http://schemas.microsoft.com/office/drawing/2010/main">
        <mc:Choice Requires="a14">
          <p:sp>
            <p:nvSpPr>
              <p:cNvPr id="17" name="文本框 48"/>
              <p:cNvSpPr txBox="1"/>
              <p:nvPr/>
            </p:nvSpPr>
            <p:spPr>
              <a:xfrm>
                <a:off x="682192" y="3982038"/>
                <a:ext cx="6566747" cy="769441"/>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𝐴𝐵𝐷</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𝐶𝐵𝐴</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82192" y="3982038"/>
                <a:ext cx="6566747" cy="769441"/>
              </a:xfrm>
              <a:prstGeom prst="rect">
                <a:avLst/>
              </a:prstGeom>
              <a:blipFill>
                <a:blip r:embed="rId8"/>
                <a:stretch>
                  <a:fillRect l="-1950" t="-7937"/>
                </a:stretch>
              </a:blipFill>
            </p:spPr>
            <p:txBody>
              <a:bodyPr/>
              <a:lstStyle/>
              <a:p>
                <a:r>
                  <a:rPr lang="en-US">
                    <a:noFill/>
                  </a:rPr>
                  <a:t> </a:t>
                </a:r>
              </a:p>
            </p:txBody>
          </p:sp>
        </mc:Fallback>
      </mc:AlternateContent>
    </p:spTree>
    <p:extLst>
      <p:ext uri="{BB962C8B-B14F-4D97-AF65-F5344CB8AC3E}">
        <p14:creationId xmlns:p14="http://schemas.microsoft.com/office/powerpoint/2010/main" val="160809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heel(1)">
                                      <p:cBhvr>
                                        <p:cTn id="15" dur="20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heel(1)">
                                      <p:cBhvr>
                                        <p:cTn id="20" dur="20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heel(1)">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9" grpId="0"/>
      <p:bldP spid="20"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363668"/>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729276" y="4015807"/>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ABC và MNP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0" name="文本框 48"/>
              <p:cNvSpPr txBox="1"/>
              <p:nvPr/>
            </p:nvSpPr>
            <p:spPr>
              <a:xfrm>
                <a:off x="729276" y="5121526"/>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0" name="文本框 48"/>
              <p:cNvSpPr txBox="1">
                <a:spLocks noRot="1" noChangeAspect="1" noMove="1" noResize="1" noEditPoints="1" noAdjustHandles="1" noChangeArrowheads="1" noChangeShapeType="1" noTextEdit="1"/>
              </p:cNvSpPr>
              <p:nvPr/>
            </p:nvSpPr>
            <p:spPr>
              <a:xfrm>
                <a:off x="729276" y="5121526"/>
                <a:ext cx="7401316" cy="523220"/>
              </a:xfrm>
              <a:prstGeom prst="rect">
                <a:avLst/>
              </a:prstGeom>
              <a:blipFill>
                <a:blip r:embed="rId4"/>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48"/>
              <p:cNvSpPr txBox="1"/>
              <p:nvPr/>
            </p:nvSpPr>
            <p:spPr>
              <a:xfrm>
                <a:off x="790962" y="4512883"/>
                <a:ext cx="7401316"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=60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dirty="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=50°</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790962" y="4512883"/>
                <a:ext cx="7401316" cy="537776"/>
              </a:xfrm>
              <a:prstGeom prst="rect">
                <a:avLst/>
              </a:prstGeom>
              <a:blipFill>
                <a:blip r:embed="rId5"/>
                <a:stretch>
                  <a:fillRect t="-7865" b="-30337"/>
                </a:stretch>
              </a:blipFill>
            </p:spPr>
            <p:txBody>
              <a:bodyPr/>
              <a:lstStyle/>
              <a:p>
                <a:r>
                  <a:rPr lang="en-US">
                    <a:noFill/>
                  </a:rPr>
                  <a:t> </a:t>
                </a:r>
              </a:p>
            </p:txBody>
          </p:sp>
        </mc:Fallback>
      </mc:AlternateContent>
      <p:pic>
        <p:nvPicPr>
          <p:cNvPr id="16" name="Picture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6052" y="989106"/>
            <a:ext cx="4166235" cy="1956753"/>
          </a:xfrm>
          <a:prstGeom prst="rect">
            <a:avLst/>
          </a:prstGeom>
          <a:noFill/>
          <a:ln>
            <a:noFill/>
          </a:ln>
        </p:spPr>
      </p:pic>
      <mc:AlternateContent xmlns:mc="http://schemas.openxmlformats.org/markup-compatibility/2006" xmlns:a14="http://schemas.microsoft.com/office/drawing/2010/main">
        <mc:Choice Requires="a14">
          <p:sp>
            <p:nvSpPr>
              <p:cNvPr id="17" name="文本框 48"/>
              <p:cNvSpPr txBox="1"/>
              <p:nvPr/>
            </p:nvSpPr>
            <p:spPr>
              <a:xfrm>
                <a:off x="660874" y="3361992"/>
                <a:ext cx="9921399" cy="534762"/>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tam giác MNP có: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=180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60°+70°</m:t>
                        </m:r>
                      </m:e>
                    </m:d>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=50°</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60874" y="3361992"/>
                <a:ext cx="9921399" cy="534762"/>
              </a:xfrm>
              <a:prstGeom prst="rect">
                <a:avLst/>
              </a:prstGeom>
              <a:blipFill>
                <a:blip r:embed="rId7"/>
                <a:stretch>
                  <a:fillRect l="-1229" t="-10345" b="-32184"/>
                </a:stretch>
              </a:blipFill>
            </p:spPr>
            <p:txBody>
              <a:bodyPr/>
              <a:lstStyle/>
              <a:p>
                <a:r>
                  <a:rPr lang="en-US">
                    <a:noFill/>
                  </a:rPr>
                  <a:t> </a:t>
                </a:r>
              </a:p>
            </p:txBody>
          </p:sp>
        </mc:Fallback>
      </mc:AlternateContent>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t="4303"/>
          <a:stretch/>
        </p:blipFill>
        <p:spPr>
          <a:xfrm>
            <a:off x="323849" y="1045535"/>
            <a:ext cx="4782514" cy="2034112"/>
          </a:xfrm>
          <a:prstGeom prst="rect">
            <a:avLst/>
          </a:prstGeom>
        </p:spPr>
      </p:pic>
    </p:spTree>
    <p:extLst>
      <p:ext uri="{BB962C8B-B14F-4D97-AF65-F5344CB8AC3E}">
        <p14:creationId xmlns:p14="http://schemas.microsoft.com/office/powerpoint/2010/main" val="22583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inVertical)">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19"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sp>
        <p:nvSpPr>
          <p:cNvPr id="13" name="文本框 86"/>
          <p:cNvSpPr txBox="1"/>
          <p:nvPr/>
        </p:nvSpPr>
        <p:spPr>
          <a:xfrm>
            <a:off x="426706" y="363668"/>
            <a:ext cx="9603702" cy="1077218"/>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II. Áp dụng trường hợp đồng dạng thứ ba của tam giác vào tam giác vuông</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89" y="1487270"/>
            <a:ext cx="6198977" cy="18259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4369" y="902741"/>
            <a:ext cx="2830545" cy="2629261"/>
          </a:xfrm>
          <a:prstGeom prst="rect">
            <a:avLst/>
          </a:prstGeom>
        </p:spPr>
      </p:pic>
      <p:sp>
        <p:nvSpPr>
          <p:cNvPr id="20" name="文本框 9"/>
          <p:cNvSpPr txBox="1"/>
          <p:nvPr/>
        </p:nvSpPr>
        <p:spPr>
          <a:xfrm>
            <a:off x="5315583" y="2678359"/>
            <a:ext cx="1264214" cy="523220"/>
          </a:xfrm>
          <a:prstGeom prst="rect">
            <a:avLst/>
          </a:prstGeom>
          <a:noFill/>
        </p:spPr>
        <p:txBody>
          <a:bodyPr wrap="square" rtlCol="0">
            <a:spAutoFit/>
          </a:bodyPr>
          <a:lstStyle/>
          <a:p>
            <a:r>
              <a:rPr lang="en-US" altLang="zh-CN" sz="2800" b="1" u="sng">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21" name="文本框 48"/>
          <p:cNvSpPr txBox="1"/>
          <p:nvPr/>
        </p:nvSpPr>
        <p:spPr>
          <a:xfrm>
            <a:off x="729276" y="4015807"/>
            <a:ext cx="7401316" cy="523220"/>
          </a:xfrm>
          <a:prstGeom prst="rect">
            <a:avLst/>
          </a:prstGeom>
          <a:noFill/>
        </p:spPr>
        <p:txBody>
          <a:bodyPr wrap="square" rtlCol="0">
            <a:spAutoFit/>
          </a:bodyPr>
          <a:lstStyle/>
          <a:p>
            <a:pPr algn="just"/>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và </a:t>
            </a:r>
            <a:r>
              <a:rPr lang="en-US" altLang="zh-CN" sz="2800" i="1">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文本框 48"/>
              <p:cNvSpPr txBox="1"/>
              <p:nvPr/>
            </p:nvSpPr>
            <p:spPr>
              <a:xfrm>
                <a:off x="790962" y="4512883"/>
                <a:ext cx="7401316" cy="57041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e>
                    </m:acc>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𝐵</m:t>
                        </m:r>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e>
                    </m:acc>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𝐵</m:t>
                        </m:r>
                      </m:e>
                    </m:acc>
                  </m:oMath>
                </a14:m>
                <a:r>
                  <a:rPr lang="en-US" altLang="zh-CN" sz="28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(giả thiết)</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3" name="文本框 48"/>
              <p:cNvSpPr txBox="1">
                <a:spLocks noRot="1" noChangeAspect="1" noMove="1" noResize="1" noEditPoints="1" noAdjustHandles="1" noChangeArrowheads="1" noChangeShapeType="1" noTextEdit="1"/>
              </p:cNvSpPr>
              <p:nvPr/>
            </p:nvSpPr>
            <p:spPr>
              <a:xfrm>
                <a:off x="790962" y="4512883"/>
                <a:ext cx="7401316" cy="570413"/>
              </a:xfrm>
              <a:prstGeom prst="rect">
                <a:avLst/>
              </a:prstGeom>
              <a:blipFill>
                <a:blip r:embed="rId5"/>
                <a:stretch>
                  <a:fillRect t="-2128" b="-287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48"/>
              <p:cNvSpPr txBox="1"/>
              <p:nvPr/>
            </p:nvSpPr>
            <p:spPr>
              <a:xfrm>
                <a:off x="729276" y="5121526"/>
                <a:ext cx="7401316" cy="523220"/>
              </a:xfrm>
              <a:prstGeom prst="rect">
                <a:avLst/>
              </a:prstGeom>
              <a:noFill/>
            </p:spPr>
            <p:txBody>
              <a:bodyPr wrap="square" rtlCol="0">
                <a:spAutoFit/>
              </a:bodyPr>
              <a:lstStyle/>
              <a:p>
                <a:pPr algn="just"/>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latin typeface="Cambria Math" panose="02040503050406030204" pitchFamily="18" charset="0"/>
                        <a:ea typeface="Cambria Math" panose="02040503050406030204" pitchFamily="18" charset="0"/>
                        <a:cs typeface="Times New Roman" panose="02020603050405020304" pitchFamily="18" charset="0"/>
                      </a:rPr>
                      <m:t>đó</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(g-g)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5" name="文本框 48"/>
              <p:cNvSpPr txBox="1">
                <a:spLocks noRot="1" noChangeAspect="1" noMove="1" noResize="1" noEditPoints="1" noAdjustHandles="1" noChangeArrowheads="1" noChangeShapeType="1" noTextEdit="1"/>
              </p:cNvSpPr>
              <p:nvPr/>
            </p:nvSpPr>
            <p:spPr>
              <a:xfrm>
                <a:off x="729276" y="5121526"/>
                <a:ext cx="7401316" cy="523220"/>
              </a:xfrm>
              <a:prstGeom prst="rect">
                <a:avLst/>
              </a:prstGeom>
              <a:blipFill>
                <a:blip r:embed="rId6"/>
                <a:stretch>
                  <a:fillRect l="-1730"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327292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9809" y="322400"/>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06911" y="-1621524"/>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6" y="5029133"/>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10" name="文本框 9"/>
          <p:cNvSpPr txBox="1"/>
          <p:nvPr/>
        </p:nvSpPr>
        <p:spPr>
          <a:xfrm>
            <a:off x="5380897" y="2442807"/>
            <a:ext cx="1264214" cy="523220"/>
          </a:xfrm>
          <a:prstGeom prst="rect">
            <a:avLst/>
          </a:prstGeom>
          <a:noFill/>
        </p:spPr>
        <p:txBody>
          <a:bodyPr wrap="square" rtlCol="0">
            <a:spAutoFit/>
          </a:bodyPr>
          <a:lstStyle/>
          <a:p>
            <a:r>
              <a:rPr lang="en-US" altLang="zh-CN" sz="2800" b="1" u="sng">
                <a:latin typeface="Times New Roman" panose="02020603050405020304" pitchFamily="18" charset="0"/>
                <a:ea typeface="方正清刻本悦宋简体" panose="02000000000000000000" pitchFamily="2" charset="-122"/>
                <a:cs typeface="Times New Roman" panose="02020603050405020304" pitchFamily="18" charset="0"/>
              </a:rPr>
              <a:t>Định lí</a:t>
            </a:r>
            <a:endParaRPr lang="zh-CN" altLang="en-US" sz="2800" b="1" u="sng" dirty="0">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360" y="3175506"/>
            <a:ext cx="7648343" cy="1846794"/>
          </a:xfrm>
          <a:prstGeom prst="rect">
            <a:avLst/>
          </a:prstGeom>
        </p:spPr>
      </p:pic>
    </p:spTree>
    <p:extLst>
      <p:ext uri="{BB962C8B-B14F-4D97-AF65-F5344CB8AC3E}">
        <p14:creationId xmlns:p14="http://schemas.microsoft.com/office/powerpoint/2010/main" val="222907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5" y="363668"/>
            <a:ext cx="9641025" cy="1077218"/>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II. Áp dụng trường hợp đồng dạng thứ ba của tam giác vào tam giác vuông</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496011" y="321351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IMN</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IPQ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0" name="文本框 48"/>
              <p:cNvSpPr txBox="1"/>
              <p:nvPr/>
            </p:nvSpPr>
            <p:spPr>
              <a:xfrm>
                <a:off x="496011" y="431922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𝐼𝑀𝑁</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𝐼𝑃𝑄</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0"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48"/>
              <p:cNvSpPr txBox="1"/>
              <p:nvPr/>
            </p:nvSpPr>
            <p:spPr>
              <a:xfrm>
                <a:off x="557697" y="3710586"/>
                <a:ext cx="7401316" cy="53726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𝐼𝑀𝑁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𝐼𝑃𝑄</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𝑀𝐼𝑁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𝑃𝐼𝑄</m:t>
                        </m:r>
                      </m:e>
                    </m:acc>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557697" y="3710586"/>
                <a:ext cx="7401316" cy="537263"/>
              </a:xfrm>
              <a:prstGeom prst="rect">
                <a:avLst/>
              </a:prstGeom>
              <a:blipFill>
                <a:blip r:embed="rId5"/>
                <a:stretch>
                  <a:fillRect t="-9091" b="-31818"/>
                </a:stretch>
              </a:blipFill>
            </p:spPr>
            <p:txBody>
              <a:bodyPr/>
              <a:lstStyle/>
              <a:p>
                <a:r>
                  <a:rPr lang="en-US">
                    <a:noFill/>
                  </a:rPr>
                  <a:t> </a:t>
                </a:r>
              </a:p>
            </p:txBody>
          </p:sp>
        </mc:Fallback>
      </mc:AlternateContent>
      <p:sp>
        <p:nvSpPr>
          <p:cNvPr id="15" name="文本框 48"/>
          <p:cNvSpPr txBox="1"/>
          <p:nvPr/>
        </p:nvSpPr>
        <p:spPr>
          <a:xfrm>
            <a:off x="426705" y="1513484"/>
            <a:ext cx="10510433" cy="954107"/>
          </a:xfrm>
          <a:prstGeom prst="rect">
            <a:avLst/>
          </a:prstGeom>
          <a:noFill/>
        </p:spPr>
        <p:txBody>
          <a:bodyPr wrap="square" rtlCol="0">
            <a:spAutoFit/>
          </a:bodyPr>
          <a:lstStyle/>
          <a:p>
            <a:pPr algn="just"/>
            <a:r>
              <a:rPr lang="en-US" altLang="zh-CN" sz="28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Ví dụ 4</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IMN</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IPQ</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ở hình 85 có  đồng dạng hay không? Vì sao?</a:t>
            </a:r>
            <a:endParaRPr lang="zh-CN" altLang="en-US" sz="1600" dirty="0">
              <a:solidFill>
                <a:srgbClr val="C1A438"/>
              </a:solidFill>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3439" y="2188905"/>
            <a:ext cx="2893632" cy="3506155"/>
          </a:xfrm>
          <a:prstGeom prst="rect">
            <a:avLst/>
          </a:prstGeom>
        </p:spPr>
      </p:pic>
    </p:spTree>
    <p:extLst>
      <p:ext uri="{BB962C8B-B14F-4D97-AF65-F5344CB8AC3E}">
        <p14:creationId xmlns:p14="http://schemas.microsoft.com/office/powerpoint/2010/main" val="377330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1000" fill="hold"/>
                                        <p:tgtEl>
                                          <p:spTgt spid="38"/>
                                        </p:tgtEl>
                                        <p:attrNameLst>
                                          <p:attrName>ppt_w</p:attrName>
                                        </p:attrNameLst>
                                      </p:cBhvr>
                                      <p:tavLst>
                                        <p:tav tm="0">
                                          <p:val>
                                            <p:strVal val="#ppt_w*0.70"/>
                                          </p:val>
                                        </p:tav>
                                        <p:tav tm="100000">
                                          <p:val>
                                            <p:strVal val="#ppt_w"/>
                                          </p:val>
                                        </p:tav>
                                      </p:tavLst>
                                    </p:anim>
                                    <p:anim calcmode="lin" valueType="num">
                                      <p:cBhvr>
                                        <p:cTn id="18" dur="1000" fill="hold"/>
                                        <p:tgtEl>
                                          <p:spTgt spid="38"/>
                                        </p:tgtEl>
                                        <p:attrNameLst>
                                          <p:attrName>ppt_h</p:attrName>
                                        </p:attrNameLst>
                                      </p:cBhvr>
                                      <p:tavLst>
                                        <p:tav tm="0">
                                          <p:val>
                                            <p:strVal val="#ppt_h"/>
                                          </p:val>
                                        </p:tav>
                                        <p:tav tm="100000">
                                          <p:val>
                                            <p:strVal val="#ppt_h"/>
                                          </p:val>
                                        </p:tav>
                                      </p:tavLst>
                                    </p:anim>
                                    <p:animEffect transition="in" filter="fade">
                                      <p:cBhvr>
                                        <p:cTn id="19" dur="1000"/>
                                        <p:tgtEl>
                                          <p:spTgt spid="3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strVal val="#ppt_w*0.70"/>
                                          </p:val>
                                        </p:tav>
                                        <p:tav tm="100000">
                                          <p:val>
                                            <p:strVal val="#ppt_w"/>
                                          </p:val>
                                        </p:tav>
                                      </p:tavLst>
                                    </p:anim>
                                    <p:anim calcmode="lin" valueType="num">
                                      <p:cBhvr>
                                        <p:cTn id="33" dur="1000" fill="hold"/>
                                        <p:tgtEl>
                                          <p:spTgt spid="40"/>
                                        </p:tgtEl>
                                        <p:attrNameLst>
                                          <p:attrName>ppt_h</p:attrName>
                                        </p:attrNameLst>
                                      </p:cBhvr>
                                      <p:tavLst>
                                        <p:tav tm="0">
                                          <p:val>
                                            <p:strVal val="#ppt_h"/>
                                          </p:val>
                                        </p:tav>
                                        <p:tav tm="100000">
                                          <p:val>
                                            <p:strVal val="#ppt_h"/>
                                          </p:val>
                                        </p:tav>
                                      </p:tavLst>
                                    </p:anim>
                                    <p:animEffect transition="in" filter="fade">
                                      <p:cBhvr>
                                        <p:cTn id="34"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1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19431" y="-1461679"/>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5" y="4680645"/>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87" name="文本框 86"/>
          <p:cNvSpPr txBox="1"/>
          <p:nvPr/>
        </p:nvSpPr>
        <p:spPr>
          <a:xfrm>
            <a:off x="3301221" y="3127087"/>
            <a:ext cx="5637634" cy="584775"/>
          </a:xfrm>
          <a:prstGeom prst="rect">
            <a:avLst/>
          </a:prstGeom>
          <a:noFill/>
        </p:spPr>
        <p:txBody>
          <a:bodyPr wrap="square" rtlCol="0">
            <a:spAutoFit/>
          </a:bodyPr>
          <a:lstStyle/>
          <a:p>
            <a:pPr algn="ctr"/>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HOẠT ĐỘNG LUYỆN TẬP</a:t>
            </a:r>
          </a:p>
        </p:txBody>
      </p:sp>
    </p:spTree>
    <p:extLst>
      <p:ext uri="{BB962C8B-B14F-4D97-AF65-F5344CB8AC3E}">
        <p14:creationId xmlns:p14="http://schemas.microsoft.com/office/powerpoint/2010/main" val="14924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069"/>
          <a:stretch/>
        </p:blipFill>
        <p:spPr>
          <a:xfrm>
            <a:off x="427423" y="240597"/>
            <a:ext cx="7488629" cy="2547257"/>
          </a:xfrm>
          <a:prstGeom prst="rect">
            <a:avLst/>
          </a:pr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HAE</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HBD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𝐻𝐴𝐸</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𝐻𝐵𝐷</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5"/>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𝐻𝐸𝐴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𝐻𝐷𝐵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(Hai góc đối đỉnh)</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583"/>
              </a:xfrm>
              <a:prstGeom prst="rect">
                <a:avLst/>
              </a:prstGeom>
              <a:blipFill>
                <a:blip r:embed="rId6"/>
                <a:stretch>
                  <a:fillRect t="-9091" b="-31818"/>
                </a:stretch>
              </a:blipFill>
            </p:spPr>
            <p:txBody>
              <a:bodyPr/>
              <a:lstStyle/>
              <a:p>
                <a:r>
                  <a:rPr lang="en-US">
                    <a:noFill/>
                  </a:rPr>
                  <a:t> </a:t>
                </a:r>
              </a:p>
            </p:txBody>
          </p:sp>
        </mc:Fallback>
      </mc:AlternateContent>
      <p:pic>
        <p:nvPicPr>
          <p:cNvPr id="44" name="Picture 4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6051" y="946894"/>
            <a:ext cx="3199969" cy="2338036"/>
          </a:xfrm>
          <a:prstGeom prst="rect">
            <a:avLst/>
          </a:prstGeom>
          <a:noFill/>
          <a:ln>
            <a:noFill/>
          </a:ln>
        </p:spPr>
      </p:pic>
      <mc:AlternateContent xmlns:mc="http://schemas.openxmlformats.org/markup-compatibility/2006" xmlns:a14="http://schemas.microsoft.com/office/drawing/2010/main">
        <mc:Choice Requires="a14">
          <p:sp>
            <p:nvSpPr>
              <p:cNvPr id="45" name="文本框 48"/>
              <p:cNvSpPr txBox="1"/>
              <p:nvPr/>
            </p:nvSpPr>
            <p:spPr>
              <a:xfrm>
                <a:off x="496011" y="4982434"/>
                <a:ext cx="9890557" cy="87889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𝐻𝐸</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𝐻𝐷</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H</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𝐻𝐷</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𝐻𝐸</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78895"/>
              </a:xfrm>
              <a:prstGeom prst="rect">
                <a:avLst/>
              </a:prstGeom>
              <a:blipFill>
                <a:blip r:embed="rId8"/>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9"/>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9"/>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9"/>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7665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heel(1)">
                                      <p:cBhvr>
                                        <p:cTn id="17" dur="2000"/>
                                        <p:tgtEl>
                                          <p:spTgt spid="41"/>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2000"/>
                                        <p:tgtEl>
                                          <p:spTgt spid="43"/>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heel(1)">
                                      <p:cBhvr>
                                        <p:cTn id="23" dur="20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circle(in)">
                                      <p:cBhvr>
                                        <p:cTn id="28"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3180" y="331279"/>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23"/>
          <p:cNvSpPr/>
          <p:nvPr/>
        </p:nvSpPr>
        <p:spPr>
          <a:xfrm>
            <a:off x="333180" y="331279"/>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23"/>
          <p:cNvSpPr/>
          <p:nvPr/>
        </p:nvSpPr>
        <p:spPr>
          <a:xfrm>
            <a:off x="10656621" y="331279"/>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409" y="331279"/>
            <a:ext cx="4173822" cy="2133287"/>
          </a:xfrm>
          <a:prstGeom prst="rect">
            <a:avLst/>
          </a:prstGeom>
        </p:spPr>
      </p:pic>
      <mc:AlternateContent xmlns:mc="http://schemas.openxmlformats.org/markup-compatibility/2006" xmlns:a14="http://schemas.microsoft.com/office/drawing/2010/main">
        <mc:Choice Requires="a14">
          <p:sp>
            <p:nvSpPr>
              <p:cNvPr id="17" name="文本框 48"/>
              <p:cNvSpPr txBox="1"/>
              <p:nvPr/>
            </p:nvSpPr>
            <p:spPr>
              <a:xfrm>
                <a:off x="1773180" y="955671"/>
                <a:ext cx="4977283" cy="1631216"/>
              </a:xfrm>
              <a:prstGeom prst="rect">
                <a:avLst/>
              </a:prstGeom>
              <a:noFill/>
            </p:spPr>
            <p:txBody>
              <a:bodyPr wrap="square" rtlCol="0">
                <a:spAutoFit/>
              </a:bodyPr>
              <a:lstStyle/>
              <a:p>
                <a:pPr algn="just"/>
                <a:r>
                  <a:rPr lang="en-US" altLang="zh-CN" sz="2800" b="1" u="sng">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Bài 1 (SGK – 85).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Cho hình 86.</a:t>
                </a:r>
              </a:p>
              <a:p>
                <a:pPr marL="514350" indent="-514350" algn="just">
                  <a:buAutoNum type="alphaLcParenR"/>
                </a:pP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Chứng minh </a:t>
                </a:r>
                <a14:m>
                  <m:oMath xmlns:m="http://schemas.openxmlformats.org/officeDocument/2006/math">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𝐴𝐵𝐶</m:t>
                    </m:r>
                  </m:oMath>
                </a14:m>
                <a:endPar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just">
                  <a:buAutoNum type="alphaLcParenR"/>
                </a:pP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Tìm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1773180" y="955671"/>
                <a:ext cx="4977283" cy="1631216"/>
              </a:xfrm>
              <a:prstGeom prst="rect">
                <a:avLst/>
              </a:prstGeom>
              <a:blipFill>
                <a:blip r:embed="rId4"/>
                <a:stretch>
                  <a:fillRect l="-2574" t="-4120"/>
                </a:stretch>
              </a:blipFill>
            </p:spPr>
            <p:txBody>
              <a:bodyPr/>
              <a:lstStyle/>
              <a:p>
                <a:r>
                  <a:rPr lang="en-US">
                    <a:noFill/>
                  </a:rPr>
                  <a:t> </a:t>
                </a:r>
              </a:p>
            </p:txBody>
          </p:sp>
        </mc:Fallback>
      </mc:AlternateContent>
      <p:sp>
        <p:nvSpPr>
          <p:cNvPr id="18" name="文本框 9"/>
          <p:cNvSpPr txBox="1"/>
          <p:nvPr/>
        </p:nvSpPr>
        <p:spPr>
          <a:xfrm>
            <a:off x="5128195" y="2081991"/>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9" name="文本框 48"/>
          <p:cNvSpPr txBox="1"/>
          <p:nvPr/>
        </p:nvSpPr>
        <p:spPr>
          <a:xfrm>
            <a:off x="561325" y="2558858"/>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MNP</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文本框 48"/>
              <p:cNvSpPr txBox="1"/>
              <p:nvPr/>
            </p:nvSpPr>
            <p:spPr>
              <a:xfrm>
                <a:off x="561325" y="3664577"/>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561325" y="3664577"/>
                <a:ext cx="7401316" cy="523220"/>
              </a:xfrm>
              <a:prstGeom prst="rect">
                <a:avLst/>
              </a:prstGeom>
              <a:blipFill>
                <a:blip r:embed="rId5"/>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48"/>
              <p:cNvSpPr txBox="1"/>
              <p:nvPr/>
            </p:nvSpPr>
            <p:spPr>
              <a:xfrm>
                <a:off x="623011" y="3055934"/>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=60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=45</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1" name="文本框 48"/>
              <p:cNvSpPr txBox="1">
                <a:spLocks noRot="1" noChangeAspect="1" noMove="1" noResize="1" noEditPoints="1" noAdjustHandles="1" noChangeArrowheads="1" noChangeShapeType="1" noTextEdit="1"/>
              </p:cNvSpPr>
              <p:nvPr/>
            </p:nvSpPr>
            <p:spPr>
              <a:xfrm>
                <a:off x="623011" y="3055934"/>
                <a:ext cx="8353038" cy="537776"/>
              </a:xfrm>
              <a:prstGeom prst="rect">
                <a:avLst/>
              </a:prstGeom>
              <a:blipFill>
                <a:blip r:embed="rId6"/>
                <a:stretch>
                  <a:fillRect t="-7865"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48"/>
              <p:cNvSpPr txBox="1"/>
              <p:nvPr/>
            </p:nvSpPr>
            <p:spPr>
              <a:xfrm>
                <a:off x="561325" y="4118339"/>
                <a:ext cx="9890557" cy="1008866"/>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14:m>
                  <m:oMath xmlns:m="http://schemas.openxmlformats.org/officeDocument/2006/math">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𝑀𝑃</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𝑥</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e>
                        </m:rad>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ad>
                          <m:radPr>
                            <m:degHide m:val="on"/>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den>
                    </m:f>
                  </m:oMath>
                </a14:m>
                <a:endParaRPr lang="zh-CN" altLang="en-US" sz="36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2" name="文本框 48"/>
              <p:cNvSpPr txBox="1">
                <a:spLocks noRot="1" noChangeAspect="1" noMove="1" noResize="1" noEditPoints="1" noAdjustHandles="1" noChangeArrowheads="1" noChangeShapeType="1" noTextEdit="1"/>
              </p:cNvSpPr>
              <p:nvPr/>
            </p:nvSpPr>
            <p:spPr>
              <a:xfrm>
                <a:off x="561325" y="4118339"/>
                <a:ext cx="9890557" cy="1008866"/>
              </a:xfrm>
              <a:prstGeom prst="rect">
                <a:avLst/>
              </a:prstGeom>
              <a:blipFill>
                <a:blip r:embed="rId7"/>
                <a:stretch>
                  <a:fillRect l="-1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48"/>
              <p:cNvSpPr txBox="1"/>
              <p:nvPr/>
            </p:nvSpPr>
            <p:spPr>
              <a:xfrm>
                <a:off x="623011" y="5185703"/>
                <a:ext cx="9890557" cy="806183"/>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𝑥</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e>
                        </m:rad>
                      </m:num>
                      <m:den>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den>
                    </m:f>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e>
                    </m:rad>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3" name="文本框 48"/>
              <p:cNvSpPr txBox="1">
                <a:spLocks noRot="1" noChangeAspect="1" noMove="1" noResize="1" noEditPoints="1" noAdjustHandles="1" noChangeArrowheads="1" noChangeShapeType="1" noTextEdit="1"/>
              </p:cNvSpPr>
              <p:nvPr/>
            </p:nvSpPr>
            <p:spPr>
              <a:xfrm>
                <a:off x="623011" y="5185703"/>
                <a:ext cx="9890557" cy="806183"/>
              </a:xfrm>
              <a:prstGeom prst="rect">
                <a:avLst/>
              </a:prstGeom>
              <a:blipFill>
                <a:blip r:embed="rId8"/>
                <a:stretch>
                  <a:fillRect l="-1232" b="-5303"/>
                </a:stretch>
              </a:blipFill>
            </p:spPr>
            <p:txBody>
              <a:bodyPr/>
              <a:lstStyle/>
              <a:p>
                <a:r>
                  <a:rPr lang="en-US">
                    <a:noFill/>
                  </a:rPr>
                  <a:t> </a:t>
                </a:r>
              </a:p>
            </p:txBody>
          </p:sp>
        </mc:Fallback>
      </mc:AlternateContent>
    </p:spTree>
    <p:extLst>
      <p:ext uri="{BB962C8B-B14F-4D97-AF65-F5344CB8AC3E}">
        <p14:creationId xmlns:p14="http://schemas.microsoft.com/office/powerpoint/2010/main" val="341291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wheel(1)">
                                      <p:cBhvr>
                                        <p:cTn id="30" dur="2000"/>
                                        <p:tgtEl>
                                          <p:spTgt spid="2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heel(1)">
                                      <p:cBhvr>
                                        <p:cTn id="35" dur="2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wheel(1)">
                                      <p:cBhvr>
                                        <p:cTn id="40"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0345" y="178158"/>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06911" y="-1621524"/>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sp>
        <p:nvSpPr>
          <p:cNvPr id="10" name="文本框 9"/>
          <p:cNvSpPr txBox="1"/>
          <p:nvPr/>
        </p:nvSpPr>
        <p:spPr>
          <a:xfrm>
            <a:off x="4857750" y="1942052"/>
            <a:ext cx="2429458"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MỤC TIÊU</a:t>
            </a:r>
            <a:endParaRPr lang="zh-CN" altLang="en-US"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grpSp>
        <p:nvGrpSpPr>
          <p:cNvPr id="15" name="Group 4"/>
          <p:cNvGrpSpPr>
            <a:grpSpLocks noChangeAspect="1"/>
          </p:cNvGrpSpPr>
          <p:nvPr/>
        </p:nvGrpSpPr>
        <p:grpSpPr bwMode="auto">
          <a:xfrm rot="10609789">
            <a:off x="647597" y="2862250"/>
            <a:ext cx="501816" cy="557213"/>
            <a:chOff x="3894" y="1150"/>
            <a:chExt cx="367" cy="351"/>
          </a:xfrm>
          <a:solidFill>
            <a:srgbClr val="C1A438"/>
          </a:solidFill>
        </p:grpSpPr>
        <p:sp>
          <p:nvSpPr>
            <p:cNvPr id="16" name="Freeform 5"/>
            <p:cNvSpPr>
              <a:spLocks/>
            </p:cNvSpPr>
            <p:nvPr/>
          </p:nvSpPr>
          <p:spPr bwMode="auto">
            <a:xfrm>
              <a:off x="3981" y="1320"/>
              <a:ext cx="169" cy="181"/>
            </a:xfrm>
            <a:custGeom>
              <a:avLst/>
              <a:gdLst>
                <a:gd name="T0" fmla="*/ 0 w 74"/>
                <a:gd name="T1" fmla="*/ 0 h 121"/>
                <a:gd name="T2" fmla="*/ 63 w 74"/>
                <a:gd name="T3" fmla="*/ 48 h 121"/>
                <a:gd name="T4" fmla="*/ 41 w 74"/>
                <a:gd name="T5" fmla="*/ 115 h 121"/>
                <a:gd name="T6" fmla="*/ 24 w 74"/>
                <a:gd name="T7" fmla="*/ 73 h 121"/>
                <a:gd name="T8" fmla="*/ 0 w 74"/>
                <a:gd name="T9" fmla="*/ 0 h 121"/>
              </a:gdLst>
              <a:ahLst/>
              <a:cxnLst>
                <a:cxn ang="0">
                  <a:pos x="T0" y="T1"/>
                </a:cxn>
                <a:cxn ang="0">
                  <a:pos x="T2" y="T3"/>
                </a:cxn>
                <a:cxn ang="0">
                  <a:pos x="T4" y="T5"/>
                </a:cxn>
                <a:cxn ang="0">
                  <a:pos x="T6" y="T7"/>
                </a:cxn>
                <a:cxn ang="0">
                  <a:pos x="T8" y="T9"/>
                </a:cxn>
              </a:cxnLst>
              <a:rect l="0" t="0" r="r" b="b"/>
              <a:pathLst>
                <a:path w="74" h="121">
                  <a:moveTo>
                    <a:pt x="0" y="0"/>
                  </a:moveTo>
                  <a:cubicBezTo>
                    <a:pt x="18" y="0"/>
                    <a:pt x="53" y="13"/>
                    <a:pt x="63" y="48"/>
                  </a:cubicBezTo>
                  <a:cubicBezTo>
                    <a:pt x="74" y="82"/>
                    <a:pt x="54" y="109"/>
                    <a:pt x="41" y="115"/>
                  </a:cubicBezTo>
                  <a:cubicBezTo>
                    <a:pt x="26" y="121"/>
                    <a:pt x="18" y="106"/>
                    <a:pt x="24" y="73"/>
                  </a:cubicBezTo>
                  <a:cubicBezTo>
                    <a:pt x="30" y="37"/>
                    <a:pt x="19"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
            <p:cNvSpPr>
              <a:spLocks/>
            </p:cNvSpPr>
            <p:nvPr/>
          </p:nvSpPr>
          <p:spPr bwMode="auto">
            <a:xfrm>
              <a:off x="3967" y="1330"/>
              <a:ext cx="48" cy="103"/>
            </a:xfrm>
            <a:custGeom>
              <a:avLst/>
              <a:gdLst>
                <a:gd name="T0" fmla="*/ 0 w 21"/>
                <a:gd name="T1" fmla="*/ 0 h 69"/>
                <a:gd name="T2" fmla="*/ 20 w 21"/>
                <a:gd name="T3" fmla="*/ 47 h 69"/>
                <a:gd name="T4" fmla="*/ 16 w 21"/>
                <a:gd name="T5" fmla="*/ 63 h 69"/>
                <a:gd name="T6" fmla="*/ 7 w 21"/>
                <a:gd name="T7" fmla="*/ 61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9" y="5"/>
                    <a:pt x="21" y="23"/>
                    <a:pt x="20" y="47"/>
                  </a:cubicBezTo>
                  <a:cubicBezTo>
                    <a:pt x="19" y="52"/>
                    <a:pt x="18" y="59"/>
                    <a:pt x="16" y="63"/>
                  </a:cubicBezTo>
                  <a:cubicBezTo>
                    <a:pt x="11" y="69"/>
                    <a:pt x="6" y="69"/>
                    <a:pt x="7" y="61"/>
                  </a:cubicBezTo>
                  <a:cubicBezTo>
                    <a:pt x="10" y="44"/>
                    <a:pt x="18"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p:cNvSpPr>
              <a:spLocks/>
            </p:cNvSpPr>
            <p:nvPr/>
          </p:nvSpPr>
          <p:spPr bwMode="auto">
            <a:xfrm>
              <a:off x="3981" y="1150"/>
              <a:ext cx="191" cy="163"/>
            </a:xfrm>
            <a:custGeom>
              <a:avLst/>
              <a:gdLst>
                <a:gd name="T0" fmla="*/ 0 w 84"/>
                <a:gd name="T1" fmla="*/ 106 h 109"/>
                <a:gd name="T2" fmla="*/ 68 w 84"/>
                <a:gd name="T3" fmla="*/ 82 h 109"/>
                <a:gd name="T4" fmla="*/ 55 w 84"/>
                <a:gd name="T5" fmla="*/ 13 h 109"/>
                <a:gd name="T6" fmla="*/ 30 w 84"/>
                <a:gd name="T7" fmla="*/ 42 h 109"/>
                <a:gd name="T8" fmla="*/ 0 w 84"/>
                <a:gd name="T9" fmla="*/ 106 h 109"/>
              </a:gdLst>
              <a:ahLst/>
              <a:cxnLst>
                <a:cxn ang="0">
                  <a:pos x="T0" y="T1"/>
                </a:cxn>
                <a:cxn ang="0">
                  <a:pos x="T2" y="T3"/>
                </a:cxn>
                <a:cxn ang="0">
                  <a:pos x="T4" y="T5"/>
                </a:cxn>
                <a:cxn ang="0">
                  <a:pos x="T6" y="T7"/>
                </a:cxn>
                <a:cxn ang="0">
                  <a:pos x="T8" y="T9"/>
                </a:cxn>
              </a:cxnLst>
              <a:rect l="0" t="0" r="r" b="b"/>
              <a:pathLst>
                <a:path w="84" h="109">
                  <a:moveTo>
                    <a:pt x="0" y="106"/>
                  </a:moveTo>
                  <a:cubicBezTo>
                    <a:pt x="17" y="109"/>
                    <a:pt x="52" y="109"/>
                    <a:pt x="68" y="82"/>
                  </a:cubicBezTo>
                  <a:cubicBezTo>
                    <a:pt x="84" y="57"/>
                    <a:pt x="69" y="24"/>
                    <a:pt x="55" y="13"/>
                  </a:cubicBezTo>
                  <a:cubicBezTo>
                    <a:pt x="40" y="0"/>
                    <a:pt x="26" y="9"/>
                    <a:pt x="30" y="42"/>
                  </a:cubicBezTo>
                  <a:cubicBezTo>
                    <a:pt x="31" y="78"/>
                    <a:pt x="18" y="104"/>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
            <p:cNvSpPr>
              <a:spLocks/>
            </p:cNvSpPr>
            <p:nvPr/>
          </p:nvSpPr>
          <p:spPr bwMode="auto">
            <a:xfrm>
              <a:off x="3967" y="1195"/>
              <a:ext cx="53" cy="98"/>
            </a:xfrm>
            <a:custGeom>
              <a:avLst/>
              <a:gdLst>
                <a:gd name="T0" fmla="*/ 0 w 23"/>
                <a:gd name="T1" fmla="*/ 66 h 66"/>
                <a:gd name="T2" fmla="*/ 23 w 23"/>
                <a:gd name="T3" fmla="*/ 25 h 66"/>
                <a:gd name="T4" fmla="*/ 20 w 23"/>
                <a:gd name="T5" fmla="*/ 8 h 66"/>
                <a:gd name="T6" fmla="*/ 10 w 23"/>
                <a:gd name="T7" fmla="*/ 8 h 66"/>
                <a:gd name="T8" fmla="*/ 0 w 23"/>
                <a:gd name="T9" fmla="*/ 66 h 66"/>
              </a:gdLst>
              <a:ahLst/>
              <a:cxnLst>
                <a:cxn ang="0">
                  <a:pos x="T0" y="T1"/>
                </a:cxn>
                <a:cxn ang="0">
                  <a:pos x="T2" y="T3"/>
                </a:cxn>
                <a:cxn ang="0">
                  <a:pos x="T4" y="T5"/>
                </a:cxn>
                <a:cxn ang="0">
                  <a:pos x="T6" y="T7"/>
                </a:cxn>
                <a:cxn ang="0">
                  <a:pos x="T8" y="T9"/>
                </a:cxn>
              </a:cxnLst>
              <a:rect l="0" t="0" r="r" b="b"/>
              <a:pathLst>
                <a:path w="23" h="66">
                  <a:moveTo>
                    <a:pt x="0" y="66"/>
                  </a:moveTo>
                  <a:cubicBezTo>
                    <a:pt x="9" y="63"/>
                    <a:pt x="22" y="48"/>
                    <a:pt x="23" y="25"/>
                  </a:cubicBezTo>
                  <a:cubicBezTo>
                    <a:pt x="23" y="20"/>
                    <a:pt x="22" y="13"/>
                    <a:pt x="20" y="8"/>
                  </a:cubicBezTo>
                  <a:cubicBezTo>
                    <a:pt x="16" y="1"/>
                    <a:pt x="10" y="0"/>
                    <a:pt x="10" y="8"/>
                  </a:cubicBezTo>
                  <a:cubicBezTo>
                    <a:pt x="12" y="25"/>
                    <a:pt x="19" y="51"/>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
            <p:cNvSpPr>
              <a:spLocks/>
            </p:cNvSpPr>
            <p:nvPr/>
          </p:nvSpPr>
          <p:spPr bwMode="auto">
            <a:xfrm>
              <a:off x="4074" y="1280"/>
              <a:ext cx="187" cy="161"/>
            </a:xfrm>
            <a:custGeom>
              <a:avLst/>
              <a:gdLst>
                <a:gd name="T0" fmla="*/ 0 w 82"/>
                <a:gd name="T1" fmla="*/ 30 h 108"/>
                <a:gd name="T2" fmla="*/ 42 w 82"/>
                <a:gd name="T3" fmla="*/ 78 h 108"/>
                <a:gd name="T4" fmla="*/ 46 w 82"/>
                <a:gd name="T5" fmla="*/ 9 h 108"/>
                <a:gd name="T6" fmla="*/ 0 w 82"/>
                <a:gd name="T7" fmla="*/ 30 h 108"/>
              </a:gdLst>
              <a:ahLst/>
              <a:cxnLst>
                <a:cxn ang="0">
                  <a:pos x="T0" y="T1"/>
                </a:cxn>
                <a:cxn ang="0">
                  <a:pos x="T2" y="T3"/>
                </a:cxn>
                <a:cxn ang="0">
                  <a:pos x="T4" y="T5"/>
                </a:cxn>
                <a:cxn ang="0">
                  <a:pos x="T6" y="T7"/>
                </a:cxn>
              </a:cxnLst>
              <a:rect l="0" t="0" r="r" b="b"/>
              <a:pathLst>
                <a:path w="82" h="108">
                  <a:moveTo>
                    <a:pt x="0" y="30"/>
                  </a:moveTo>
                  <a:cubicBezTo>
                    <a:pt x="11" y="34"/>
                    <a:pt x="29" y="67"/>
                    <a:pt x="42" y="78"/>
                  </a:cubicBezTo>
                  <a:cubicBezTo>
                    <a:pt x="72" y="108"/>
                    <a:pt x="82" y="0"/>
                    <a:pt x="46" y="9"/>
                  </a:cubicBezTo>
                  <a:cubicBezTo>
                    <a:pt x="31" y="13"/>
                    <a:pt x="11"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0"/>
            <p:cNvSpPr>
              <a:spLocks/>
            </p:cNvSpPr>
            <p:nvPr/>
          </p:nvSpPr>
          <p:spPr bwMode="auto">
            <a:xfrm>
              <a:off x="3894" y="1299"/>
              <a:ext cx="64" cy="51"/>
            </a:xfrm>
            <a:custGeom>
              <a:avLst/>
              <a:gdLst>
                <a:gd name="T0" fmla="*/ 28 w 28"/>
                <a:gd name="T1" fmla="*/ 17 h 34"/>
                <a:gd name="T2" fmla="*/ 13 w 28"/>
                <a:gd name="T3" fmla="*/ 33 h 34"/>
                <a:gd name="T4" fmla="*/ 0 w 28"/>
                <a:gd name="T5" fmla="*/ 18 h 34"/>
                <a:gd name="T6" fmla="*/ 12 w 28"/>
                <a:gd name="T7" fmla="*/ 1 h 34"/>
                <a:gd name="T8" fmla="*/ 28 w 28"/>
                <a:gd name="T9" fmla="*/ 17 h 34"/>
              </a:gdLst>
              <a:ahLst/>
              <a:cxnLst>
                <a:cxn ang="0">
                  <a:pos x="T0" y="T1"/>
                </a:cxn>
                <a:cxn ang="0">
                  <a:pos x="T2" y="T3"/>
                </a:cxn>
                <a:cxn ang="0">
                  <a:pos x="T4" y="T5"/>
                </a:cxn>
                <a:cxn ang="0">
                  <a:pos x="T6" y="T7"/>
                </a:cxn>
                <a:cxn ang="0">
                  <a:pos x="T8" y="T9"/>
                </a:cxn>
              </a:cxnLst>
              <a:rect l="0" t="0" r="r" b="b"/>
              <a:pathLst>
                <a:path w="28" h="34">
                  <a:moveTo>
                    <a:pt x="28" y="17"/>
                  </a:moveTo>
                  <a:cubicBezTo>
                    <a:pt x="28" y="27"/>
                    <a:pt x="21" y="34"/>
                    <a:pt x="13" y="33"/>
                  </a:cubicBezTo>
                  <a:cubicBezTo>
                    <a:pt x="6" y="33"/>
                    <a:pt x="0" y="26"/>
                    <a:pt x="0" y="18"/>
                  </a:cubicBezTo>
                  <a:cubicBezTo>
                    <a:pt x="0" y="10"/>
                    <a:pt x="5" y="3"/>
                    <a:pt x="12" y="1"/>
                  </a:cubicBezTo>
                  <a:cubicBezTo>
                    <a:pt x="20" y="0"/>
                    <a:pt x="27" y="7"/>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Group 4"/>
          <p:cNvGrpSpPr>
            <a:grpSpLocks noChangeAspect="1"/>
          </p:cNvGrpSpPr>
          <p:nvPr/>
        </p:nvGrpSpPr>
        <p:grpSpPr bwMode="auto">
          <a:xfrm rot="10609789">
            <a:off x="637361" y="4648072"/>
            <a:ext cx="501816" cy="557213"/>
            <a:chOff x="3894" y="1150"/>
            <a:chExt cx="367" cy="351"/>
          </a:xfrm>
          <a:solidFill>
            <a:srgbClr val="C1A438"/>
          </a:solidFill>
        </p:grpSpPr>
        <p:sp>
          <p:nvSpPr>
            <p:cNvPr id="37" name="Freeform 5"/>
            <p:cNvSpPr>
              <a:spLocks/>
            </p:cNvSpPr>
            <p:nvPr/>
          </p:nvSpPr>
          <p:spPr bwMode="auto">
            <a:xfrm>
              <a:off x="3981" y="1320"/>
              <a:ext cx="169" cy="181"/>
            </a:xfrm>
            <a:custGeom>
              <a:avLst/>
              <a:gdLst>
                <a:gd name="T0" fmla="*/ 0 w 74"/>
                <a:gd name="T1" fmla="*/ 0 h 121"/>
                <a:gd name="T2" fmla="*/ 63 w 74"/>
                <a:gd name="T3" fmla="*/ 48 h 121"/>
                <a:gd name="T4" fmla="*/ 41 w 74"/>
                <a:gd name="T5" fmla="*/ 115 h 121"/>
                <a:gd name="T6" fmla="*/ 24 w 74"/>
                <a:gd name="T7" fmla="*/ 73 h 121"/>
                <a:gd name="T8" fmla="*/ 0 w 74"/>
                <a:gd name="T9" fmla="*/ 0 h 121"/>
              </a:gdLst>
              <a:ahLst/>
              <a:cxnLst>
                <a:cxn ang="0">
                  <a:pos x="T0" y="T1"/>
                </a:cxn>
                <a:cxn ang="0">
                  <a:pos x="T2" y="T3"/>
                </a:cxn>
                <a:cxn ang="0">
                  <a:pos x="T4" y="T5"/>
                </a:cxn>
                <a:cxn ang="0">
                  <a:pos x="T6" y="T7"/>
                </a:cxn>
                <a:cxn ang="0">
                  <a:pos x="T8" y="T9"/>
                </a:cxn>
              </a:cxnLst>
              <a:rect l="0" t="0" r="r" b="b"/>
              <a:pathLst>
                <a:path w="74" h="121">
                  <a:moveTo>
                    <a:pt x="0" y="0"/>
                  </a:moveTo>
                  <a:cubicBezTo>
                    <a:pt x="18" y="0"/>
                    <a:pt x="53" y="13"/>
                    <a:pt x="63" y="48"/>
                  </a:cubicBezTo>
                  <a:cubicBezTo>
                    <a:pt x="74" y="82"/>
                    <a:pt x="54" y="109"/>
                    <a:pt x="41" y="115"/>
                  </a:cubicBezTo>
                  <a:cubicBezTo>
                    <a:pt x="26" y="121"/>
                    <a:pt x="18" y="106"/>
                    <a:pt x="24" y="73"/>
                  </a:cubicBezTo>
                  <a:cubicBezTo>
                    <a:pt x="30" y="37"/>
                    <a:pt x="19"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6"/>
            <p:cNvSpPr>
              <a:spLocks/>
            </p:cNvSpPr>
            <p:nvPr/>
          </p:nvSpPr>
          <p:spPr bwMode="auto">
            <a:xfrm>
              <a:off x="3967" y="1330"/>
              <a:ext cx="48" cy="103"/>
            </a:xfrm>
            <a:custGeom>
              <a:avLst/>
              <a:gdLst>
                <a:gd name="T0" fmla="*/ 0 w 21"/>
                <a:gd name="T1" fmla="*/ 0 h 69"/>
                <a:gd name="T2" fmla="*/ 20 w 21"/>
                <a:gd name="T3" fmla="*/ 47 h 69"/>
                <a:gd name="T4" fmla="*/ 16 w 21"/>
                <a:gd name="T5" fmla="*/ 63 h 69"/>
                <a:gd name="T6" fmla="*/ 7 w 21"/>
                <a:gd name="T7" fmla="*/ 61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9" y="5"/>
                    <a:pt x="21" y="23"/>
                    <a:pt x="20" y="47"/>
                  </a:cubicBezTo>
                  <a:cubicBezTo>
                    <a:pt x="19" y="52"/>
                    <a:pt x="18" y="59"/>
                    <a:pt x="16" y="63"/>
                  </a:cubicBezTo>
                  <a:cubicBezTo>
                    <a:pt x="11" y="69"/>
                    <a:pt x="6" y="69"/>
                    <a:pt x="7" y="61"/>
                  </a:cubicBezTo>
                  <a:cubicBezTo>
                    <a:pt x="10" y="44"/>
                    <a:pt x="18"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
            <p:cNvSpPr>
              <a:spLocks/>
            </p:cNvSpPr>
            <p:nvPr/>
          </p:nvSpPr>
          <p:spPr bwMode="auto">
            <a:xfrm>
              <a:off x="3981" y="1150"/>
              <a:ext cx="191" cy="163"/>
            </a:xfrm>
            <a:custGeom>
              <a:avLst/>
              <a:gdLst>
                <a:gd name="T0" fmla="*/ 0 w 84"/>
                <a:gd name="T1" fmla="*/ 106 h 109"/>
                <a:gd name="T2" fmla="*/ 68 w 84"/>
                <a:gd name="T3" fmla="*/ 82 h 109"/>
                <a:gd name="T4" fmla="*/ 55 w 84"/>
                <a:gd name="T5" fmla="*/ 13 h 109"/>
                <a:gd name="T6" fmla="*/ 30 w 84"/>
                <a:gd name="T7" fmla="*/ 42 h 109"/>
                <a:gd name="T8" fmla="*/ 0 w 84"/>
                <a:gd name="T9" fmla="*/ 106 h 109"/>
              </a:gdLst>
              <a:ahLst/>
              <a:cxnLst>
                <a:cxn ang="0">
                  <a:pos x="T0" y="T1"/>
                </a:cxn>
                <a:cxn ang="0">
                  <a:pos x="T2" y="T3"/>
                </a:cxn>
                <a:cxn ang="0">
                  <a:pos x="T4" y="T5"/>
                </a:cxn>
                <a:cxn ang="0">
                  <a:pos x="T6" y="T7"/>
                </a:cxn>
                <a:cxn ang="0">
                  <a:pos x="T8" y="T9"/>
                </a:cxn>
              </a:cxnLst>
              <a:rect l="0" t="0" r="r" b="b"/>
              <a:pathLst>
                <a:path w="84" h="109">
                  <a:moveTo>
                    <a:pt x="0" y="106"/>
                  </a:moveTo>
                  <a:cubicBezTo>
                    <a:pt x="17" y="109"/>
                    <a:pt x="52" y="109"/>
                    <a:pt x="68" y="82"/>
                  </a:cubicBezTo>
                  <a:cubicBezTo>
                    <a:pt x="84" y="57"/>
                    <a:pt x="69" y="24"/>
                    <a:pt x="55" y="13"/>
                  </a:cubicBezTo>
                  <a:cubicBezTo>
                    <a:pt x="40" y="0"/>
                    <a:pt x="26" y="9"/>
                    <a:pt x="30" y="42"/>
                  </a:cubicBezTo>
                  <a:cubicBezTo>
                    <a:pt x="31" y="78"/>
                    <a:pt x="18" y="104"/>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
            <p:cNvSpPr>
              <a:spLocks/>
            </p:cNvSpPr>
            <p:nvPr/>
          </p:nvSpPr>
          <p:spPr bwMode="auto">
            <a:xfrm>
              <a:off x="3967" y="1195"/>
              <a:ext cx="53" cy="98"/>
            </a:xfrm>
            <a:custGeom>
              <a:avLst/>
              <a:gdLst>
                <a:gd name="T0" fmla="*/ 0 w 23"/>
                <a:gd name="T1" fmla="*/ 66 h 66"/>
                <a:gd name="T2" fmla="*/ 23 w 23"/>
                <a:gd name="T3" fmla="*/ 25 h 66"/>
                <a:gd name="T4" fmla="*/ 20 w 23"/>
                <a:gd name="T5" fmla="*/ 8 h 66"/>
                <a:gd name="T6" fmla="*/ 10 w 23"/>
                <a:gd name="T7" fmla="*/ 8 h 66"/>
                <a:gd name="T8" fmla="*/ 0 w 23"/>
                <a:gd name="T9" fmla="*/ 66 h 66"/>
              </a:gdLst>
              <a:ahLst/>
              <a:cxnLst>
                <a:cxn ang="0">
                  <a:pos x="T0" y="T1"/>
                </a:cxn>
                <a:cxn ang="0">
                  <a:pos x="T2" y="T3"/>
                </a:cxn>
                <a:cxn ang="0">
                  <a:pos x="T4" y="T5"/>
                </a:cxn>
                <a:cxn ang="0">
                  <a:pos x="T6" y="T7"/>
                </a:cxn>
                <a:cxn ang="0">
                  <a:pos x="T8" y="T9"/>
                </a:cxn>
              </a:cxnLst>
              <a:rect l="0" t="0" r="r" b="b"/>
              <a:pathLst>
                <a:path w="23" h="66">
                  <a:moveTo>
                    <a:pt x="0" y="66"/>
                  </a:moveTo>
                  <a:cubicBezTo>
                    <a:pt x="9" y="63"/>
                    <a:pt x="22" y="48"/>
                    <a:pt x="23" y="25"/>
                  </a:cubicBezTo>
                  <a:cubicBezTo>
                    <a:pt x="23" y="20"/>
                    <a:pt x="22" y="13"/>
                    <a:pt x="20" y="8"/>
                  </a:cubicBezTo>
                  <a:cubicBezTo>
                    <a:pt x="16" y="1"/>
                    <a:pt x="10" y="0"/>
                    <a:pt x="10" y="8"/>
                  </a:cubicBezTo>
                  <a:cubicBezTo>
                    <a:pt x="12" y="25"/>
                    <a:pt x="19" y="51"/>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
            <p:cNvSpPr>
              <a:spLocks/>
            </p:cNvSpPr>
            <p:nvPr/>
          </p:nvSpPr>
          <p:spPr bwMode="auto">
            <a:xfrm>
              <a:off x="4074" y="1280"/>
              <a:ext cx="187" cy="161"/>
            </a:xfrm>
            <a:custGeom>
              <a:avLst/>
              <a:gdLst>
                <a:gd name="T0" fmla="*/ 0 w 82"/>
                <a:gd name="T1" fmla="*/ 30 h 108"/>
                <a:gd name="T2" fmla="*/ 42 w 82"/>
                <a:gd name="T3" fmla="*/ 78 h 108"/>
                <a:gd name="T4" fmla="*/ 46 w 82"/>
                <a:gd name="T5" fmla="*/ 9 h 108"/>
                <a:gd name="T6" fmla="*/ 0 w 82"/>
                <a:gd name="T7" fmla="*/ 30 h 108"/>
              </a:gdLst>
              <a:ahLst/>
              <a:cxnLst>
                <a:cxn ang="0">
                  <a:pos x="T0" y="T1"/>
                </a:cxn>
                <a:cxn ang="0">
                  <a:pos x="T2" y="T3"/>
                </a:cxn>
                <a:cxn ang="0">
                  <a:pos x="T4" y="T5"/>
                </a:cxn>
                <a:cxn ang="0">
                  <a:pos x="T6" y="T7"/>
                </a:cxn>
              </a:cxnLst>
              <a:rect l="0" t="0" r="r" b="b"/>
              <a:pathLst>
                <a:path w="82" h="108">
                  <a:moveTo>
                    <a:pt x="0" y="30"/>
                  </a:moveTo>
                  <a:cubicBezTo>
                    <a:pt x="11" y="34"/>
                    <a:pt x="29" y="67"/>
                    <a:pt x="42" y="78"/>
                  </a:cubicBezTo>
                  <a:cubicBezTo>
                    <a:pt x="72" y="108"/>
                    <a:pt x="82" y="0"/>
                    <a:pt x="46" y="9"/>
                  </a:cubicBezTo>
                  <a:cubicBezTo>
                    <a:pt x="31" y="13"/>
                    <a:pt x="11"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
            <p:cNvSpPr>
              <a:spLocks/>
            </p:cNvSpPr>
            <p:nvPr/>
          </p:nvSpPr>
          <p:spPr bwMode="auto">
            <a:xfrm>
              <a:off x="3894" y="1299"/>
              <a:ext cx="64" cy="51"/>
            </a:xfrm>
            <a:custGeom>
              <a:avLst/>
              <a:gdLst>
                <a:gd name="T0" fmla="*/ 28 w 28"/>
                <a:gd name="T1" fmla="*/ 17 h 34"/>
                <a:gd name="T2" fmla="*/ 13 w 28"/>
                <a:gd name="T3" fmla="*/ 33 h 34"/>
                <a:gd name="T4" fmla="*/ 0 w 28"/>
                <a:gd name="T5" fmla="*/ 18 h 34"/>
                <a:gd name="T6" fmla="*/ 12 w 28"/>
                <a:gd name="T7" fmla="*/ 1 h 34"/>
                <a:gd name="T8" fmla="*/ 28 w 28"/>
                <a:gd name="T9" fmla="*/ 17 h 34"/>
              </a:gdLst>
              <a:ahLst/>
              <a:cxnLst>
                <a:cxn ang="0">
                  <a:pos x="T0" y="T1"/>
                </a:cxn>
                <a:cxn ang="0">
                  <a:pos x="T2" y="T3"/>
                </a:cxn>
                <a:cxn ang="0">
                  <a:pos x="T4" y="T5"/>
                </a:cxn>
                <a:cxn ang="0">
                  <a:pos x="T6" y="T7"/>
                </a:cxn>
                <a:cxn ang="0">
                  <a:pos x="T8" y="T9"/>
                </a:cxn>
              </a:cxnLst>
              <a:rect l="0" t="0" r="r" b="b"/>
              <a:pathLst>
                <a:path w="28" h="34">
                  <a:moveTo>
                    <a:pt x="28" y="17"/>
                  </a:moveTo>
                  <a:cubicBezTo>
                    <a:pt x="28" y="27"/>
                    <a:pt x="21" y="34"/>
                    <a:pt x="13" y="33"/>
                  </a:cubicBezTo>
                  <a:cubicBezTo>
                    <a:pt x="6" y="33"/>
                    <a:pt x="0" y="26"/>
                    <a:pt x="0" y="18"/>
                  </a:cubicBezTo>
                  <a:cubicBezTo>
                    <a:pt x="0" y="10"/>
                    <a:pt x="5" y="3"/>
                    <a:pt x="12" y="1"/>
                  </a:cubicBezTo>
                  <a:cubicBezTo>
                    <a:pt x="20" y="0"/>
                    <a:pt x="27" y="7"/>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Group 4"/>
          <p:cNvGrpSpPr>
            <a:grpSpLocks noChangeAspect="1"/>
          </p:cNvGrpSpPr>
          <p:nvPr/>
        </p:nvGrpSpPr>
        <p:grpSpPr bwMode="auto">
          <a:xfrm rot="10609789">
            <a:off x="596483" y="3635489"/>
            <a:ext cx="501816" cy="557213"/>
            <a:chOff x="3894" y="1150"/>
            <a:chExt cx="367" cy="351"/>
          </a:xfrm>
          <a:solidFill>
            <a:srgbClr val="C1A438"/>
          </a:solidFill>
        </p:grpSpPr>
        <p:sp>
          <p:nvSpPr>
            <p:cNvPr id="46" name="Freeform 5"/>
            <p:cNvSpPr>
              <a:spLocks/>
            </p:cNvSpPr>
            <p:nvPr/>
          </p:nvSpPr>
          <p:spPr bwMode="auto">
            <a:xfrm>
              <a:off x="3981" y="1320"/>
              <a:ext cx="169" cy="181"/>
            </a:xfrm>
            <a:custGeom>
              <a:avLst/>
              <a:gdLst>
                <a:gd name="T0" fmla="*/ 0 w 74"/>
                <a:gd name="T1" fmla="*/ 0 h 121"/>
                <a:gd name="T2" fmla="*/ 63 w 74"/>
                <a:gd name="T3" fmla="*/ 48 h 121"/>
                <a:gd name="T4" fmla="*/ 41 w 74"/>
                <a:gd name="T5" fmla="*/ 115 h 121"/>
                <a:gd name="T6" fmla="*/ 24 w 74"/>
                <a:gd name="T7" fmla="*/ 73 h 121"/>
                <a:gd name="T8" fmla="*/ 0 w 74"/>
                <a:gd name="T9" fmla="*/ 0 h 121"/>
              </a:gdLst>
              <a:ahLst/>
              <a:cxnLst>
                <a:cxn ang="0">
                  <a:pos x="T0" y="T1"/>
                </a:cxn>
                <a:cxn ang="0">
                  <a:pos x="T2" y="T3"/>
                </a:cxn>
                <a:cxn ang="0">
                  <a:pos x="T4" y="T5"/>
                </a:cxn>
                <a:cxn ang="0">
                  <a:pos x="T6" y="T7"/>
                </a:cxn>
                <a:cxn ang="0">
                  <a:pos x="T8" y="T9"/>
                </a:cxn>
              </a:cxnLst>
              <a:rect l="0" t="0" r="r" b="b"/>
              <a:pathLst>
                <a:path w="74" h="121">
                  <a:moveTo>
                    <a:pt x="0" y="0"/>
                  </a:moveTo>
                  <a:cubicBezTo>
                    <a:pt x="18" y="0"/>
                    <a:pt x="53" y="13"/>
                    <a:pt x="63" y="48"/>
                  </a:cubicBezTo>
                  <a:cubicBezTo>
                    <a:pt x="74" y="82"/>
                    <a:pt x="54" y="109"/>
                    <a:pt x="41" y="115"/>
                  </a:cubicBezTo>
                  <a:cubicBezTo>
                    <a:pt x="26" y="121"/>
                    <a:pt x="18" y="106"/>
                    <a:pt x="24" y="73"/>
                  </a:cubicBezTo>
                  <a:cubicBezTo>
                    <a:pt x="30" y="37"/>
                    <a:pt x="19"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
            <p:cNvSpPr>
              <a:spLocks/>
            </p:cNvSpPr>
            <p:nvPr/>
          </p:nvSpPr>
          <p:spPr bwMode="auto">
            <a:xfrm>
              <a:off x="3967" y="1330"/>
              <a:ext cx="48" cy="103"/>
            </a:xfrm>
            <a:custGeom>
              <a:avLst/>
              <a:gdLst>
                <a:gd name="T0" fmla="*/ 0 w 21"/>
                <a:gd name="T1" fmla="*/ 0 h 69"/>
                <a:gd name="T2" fmla="*/ 20 w 21"/>
                <a:gd name="T3" fmla="*/ 47 h 69"/>
                <a:gd name="T4" fmla="*/ 16 w 21"/>
                <a:gd name="T5" fmla="*/ 63 h 69"/>
                <a:gd name="T6" fmla="*/ 7 w 21"/>
                <a:gd name="T7" fmla="*/ 61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9" y="5"/>
                    <a:pt x="21" y="23"/>
                    <a:pt x="20" y="47"/>
                  </a:cubicBezTo>
                  <a:cubicBezTo>
                    <a:pt x="19" y="52"/>
                    <a:pt x="18" y="59"/>
                    <a:pt x="16" y="63"/>
                  </a:cubicBezTo>
                  <a:cubicBezTo>
                    <a:pt x="11" y="69"/>
                    <a:pt x="6" y="69"/>
                    <a:pt x="7" y="61"/>
                  </a:cubicBezTo>
                  <a:cubicBezTo>
                    <a:pt x="10" y="44"/>
                    <a:pt x="18"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7"/>
            <p:cNvSpPr>
              <a:spLocks/>
            </p:cNvSpPr>
            <p:nvPr/>
          </p:nvSpPr>
          <p:spPr bwMode="auto">
            <a:xfrm>
              <a:off x="3981" y="1150"/>
              <a:ext cx="191" cy="163"/>
            </a:xfrm>
            <a:custGeom>
              <a:avLst/>
              <a:gdLst>
                <a:gd name="T0" fmla="*/ 0 w 84"/>
                <a:gd name="T1" fmla="*/ 106 h 109"/>
                <a:gd name="T2" fmla="*/ 68 w 84"/>
                <a:gd name="T3" fmla="*/ 82 h 109"/>
                <a:gd name="T4" fmla="*/ 55 w 84"/>
                <a:gd name="T5" fmla="*/ 13 h 109"/>
                <a:gd name="T6" fmla="*/ 30 w 84"/>
                <a:gd name="T7" fmla="*/ 42 h 109"/>
                <a:gd name="T8" fmla="*/ 0 w 84"/>
                <a:gd name="T9" fmla="*/ 106 h 109"/>
              </a:gdLst>
              <a:ahLst/>
              <a:cxnLst>
                <a:cxn ang="0">
                  <a:pos x="T0" y="T1"/>
                </a:cxn>
                <a:cxn ang="0">
                  <a:pos x="T2" y="T3"/>
                </a:cxn>
                <a:cxn ang="0">
                  <a:pos x="T4" y="T5"/>
                </a:cxn>
                <a:cxn ang="0">
                  <a:pos x="T6" y="T7"/>
                </a:cxn>
                <a:cxn ang="0">
                  <a:pos x="T8" y="T9"/>
                </a:cxn>
              </a:cxnLst>
              <a:rect l="0" t="0" r="r" b="b"/>
              <a:pathLst>
                <a:path w="84" h="109">
                  <a:moveTo>
                    <a:pt x="0" y="106"/>
                  </a:moveTo>
                  <a:cubicBezTo>
                    <a:pt x="17" y="109"/>
                    <a:pt x="52" y="109"/>
                    <a:pt x="68" y="82"/>
                  </a:cubicBezTo>
                  <a:cubicBezTo>
                    <a:pt x="84" y="57"/>
                    <a:pt x="69" y="24"/>
                    <a:pt x="55" y="13"/>
                  </a:cubicBezTo>
                  <a:cubicBezTo>
                    <a:pt x="40" y="0"/>
                    <a:pt x="26" y="9"/>
                    <a:pt x="30" y="42"/>
                  </a:cubicBezTo>
                  <a:cubicBezTo>
                    <a:pt x="31" y="78"/>
                    <a:pt x="18" y="104"/>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
            <p:cNvSpPr>
              <a:spLocks/>
            </p:cNvSpPr>
            <p:nvPr/>
          </p:nvSpPr>
          <p:spPr bwMode="auto">
            <a:xfrm>
              <a:off x="3967" y="1195"/>
              <a:ext cx="53" cy="98"/>
            </a:xfrm>
            <a:custGeom>
              <a:avLst/>
              <a:gdLst>
                <a:gd name="T0" fmla="*/ 0 w 23"/>
                <a:gd name="T1" fmla="*/ 66 h 66"/>
                <a:gd name="T2" fmla="*/ 23 w 23"/>
                <a:gd name="T3" fmla="*/ 25 h 66"/>
                <a:gd name="T4" fmla="*/ 20 w 23"/>
                <a:gd name="T5" fmla="*/ 8 h 66"/>
                <a:gd name="T6" fmla="*/ 10 w 23"/>
                <a:gd name="T7" fmla="*/ 8 h 66"/>
                <a:gd name="T8" fmla="*/ 0 w 23"/>
                <a:gd name="T9" fmla="*/ 66 h 66"/>
              </a:gdLst>
              <a:ahLst/>
              <a:cxnLst>
                <a:cxn ang="0">
                  <a:pos x="T0" y="T1"/>
                </a:cxn>
                <a:cxn ang="0">
                  <a:pos x="T2" y="T3"/>
                </a:cxn>
                <a:cxn ang="0">
                  <a:pos x="T4" y="T5"/>
                </a:cxn>
                <a:cxn ang="0">
                  <a:pos x="T6" y="T7"/>
                </a:cxn>
                <a:cxn ang="0">
                  <a:pos x="T8" y="T9"/>
                </a:cxn>
              </a:cxnLst>
              <a:rect l="0" t="0" r="r" b="b"/>
              <a:pathLst>
                <a:path w="23" h="66">
                  <a:moveTo>
                    <a:pt x="0" y="66"/>
                  </a:moveTo>
                  <a:cubicBezTo>
                    <a:pt x="9" y="63"/>
                    <a:pt x="22" y="48"/>
                    <a:pt x="23" y="25"/>
                  </a:cubicBezTo>
                  <a:cubicBezTo>
                    <a:pt x="23" y="20"/>
                    <a:pt x="22" y="13"/>
                    <a:pt x="20" y="8"/>
                  </a:cubicBezTo>
                  <a:cubicBezTo>
                    <a:pt x="16" y="1"/>
                    <a:pt x="10" y="0"/>
                    <a:pt x="10" y="8"/>
                  </a:cubicBezTo>
                  <a:cubicBezTo>
                    <a:pt x="12" y="25"/>
                    <a:pt x="19" y="51"/>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
            <p:cNvSpPr>
              <a:spLocks/>
            </p:cNvSpPr>
            <p:nvPr/>
          </p:nvSpPr>
          <p:spPr bwMode="auto">
            <a:xfrm>
              <a:off x="4074" y="1280"/>
              <a:ext cx="187" cy="161"/>
            </a:xfrm>
            <a:custGeom>
              <a:avLst/>
              <a:gdLst>
                <a:gd name="T0" fmla="*/ 0 w 82"/>
                <a:gd name="T1" fmla="*/ 30 h 108"/>
                <a:gd name="T2" fmla="*/ 42 w 82"/>
                <a:gd name="T3" fmla="*/ 78 h 108"/>
                <a:gd name="T4" fmla="*/ 46 w 82"/>
                <a:gd name="T5" fmla="*/ 9 h 108"/>
                <a:gd name="T6" fmla="*/ 0 w 82"/>
                <a:gd name="T7" fmla="*/ 30 h 108"/>
              </a:gdLst>
              <a:ahLst/>
              <a:cxnLst>
                <a:cxn ang="0">
                  <a:pos x="T0" y="T1"/>
                </a:cxn>
                <a:cxn ang="0">
                  <a:pos x="T2" y="T3"/>
                </a:cxn>
                <a:cxn ang="0">
                  <a:pos x="T4" y="T5"/>
                </a:cxn>
                <a:cxn ang="0">
                  <a:pos x="T6" y="T7"/>
                </a:cxn>
              </a:cxnLst>
              <a:rect l="0" t="0" r="r" b="b"/>
              <a:pathLst>
                <a:path w="82" h="108">
                  <a:moveTo>
                    <a:pt x="0" y="30"/>
                  </a:moveTo>
                  <a:cubicBezTo>
                    <a:pt x="11" y="34"/>
                    <a:pt x="29" y="67"/>
                    <a:pt x="42" y="78"/>
                  </a:cubicBezTo>
                  <a:cubicBezTo>
                    <a:pt x="72" y="108"/>
                    <a:pt x="82" y="0"/>
                    <a:pt x="46" y="9"/>
                  </a:cubicBezTo>
                  <a:cubicBezTo>
                    <a:pt x="31" y="13"/>
                    <a:pt x="11"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
            <p:cNvSpPr>
              <a:spLocks/>
            </p:cNvSpPr>
            <p:nvPr/>
          </p:nvSpPr>
          <p:spPr bwMode="auto">
            <a:xfrm>
              <a:off x="3894" y="1299"/>
              <a:ext cx="64" cy="51"/>
            </a:xfrm>
            <a:custGeom>
              <a:avLst/>
              <a:gdLst>
                <a:gd name="T0" fmla="*/ 28 w 28"/>
                <a:gd name="T1" fmla="*/ 17 h 34"/>
                <a:gd name="T2" fmla="*/ 13 w 28"/>
                <a:gd name="T3" fmla="*/ 33 h 34"/>
                <a:gd name="T4" fmla="*/ 0 w 28"/>
                <a:gd name="T5" fmla="*/ 18 h 34"/>
                <a:gd name="T6" fmla="*/ 12 w 28"/>
                <a:gd name="T7" fmla="*/ 1 h 34"/>
                <a:gd name="T8" fmla="*/ 28 w 28"/>
                <a:gd name="T9" fmla="*/ 17 h 34"/>
              </a:gdLst>
              <a:ahLst/>
              <a:cxnLst>
                <a:cxn ang="0">
                  <a:pos x="T0" y="T1"/>
                </a:cxn>
                <a:cxn ang="0">
                  <a:pos x="T2" y="T3"/>
                </a:cxn>
                <a:cxn ang="0">
                  <a:pos x="T4" y="T5"/>
                </a:cxn>
                <a:cxn ang="0">
                  <a:pos x="T6" y="T7"/>
                </a:cxn>
                <a:cxn ang="0">
                  <a:pos x="T8" y="T9"/>
                </a:cxn>
              </a:cxnLst>
              <a:rect l="0" t="0" r="r" b="b"/>
              <a:pathLst>
                <a:path w="28" h="34">
                  <a:moveTo>
                    <a:pt x="28" y="17"/>
                  </a:moveTo>
                  <a:cubicBezTo>
                    <a:pt x="28" y="27"/>
                    <a:pt x="21" y="34"/>
                    <a:pt x="13" y="33"/>
                  </a:cubicBezTo>
                  <a:cubicBezTo>
                    <a:pt x="6" y="33"/>
                    <a:pt x="0" y="26"/>
                    <a:pt x="0" y="18"/>
                  </a:cubicBezTo>
                  <a:cubicBezTo>
                    <a:pt x="0" y="10"/>
                    <a:pt x="5" y="3"/>
                    <a:pt x="12" y="1"/>
                  </a:cubicBezTo>
                  <a:cubicBezTo>
                    <a:pt x="20" y="0"/>
                    <a:pt x="27" y="7"/>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 name="Rectangle 2"/>
          <p:cNvSpPr/>
          <p:nvPr/>
        </p:nvSpPr>
        <p:spPr>
          <a:xfrm>
            <a:off x="1254935" y="2858377"/>
            <a:ext cx="8754320" cy="522259"/>
          </a:xfrm>
          <a:prstGeom prst="rect">
            <a:avLst/>
          </a:prstGeom>
        </p:spPr>
        <p:txBody>
          <a:bodyPr wrap="none">
            <a:spAutoFit/>
          </a:bodyPr>
          <a:lstStyle/>
          <a:p>
            <a:pPr algn="just">
              <a:lnSpc>
                <a:spcPct val="107000"/>
              </a:lnSpc>
              <a:spcAft>
                <a:spcPts val="0"/>
              </a:spcAft>
            </a:pPr>
            <a:r>
              <a:rPr lang="nl-NL" sz="2800">
                <a:latin typeface="Times New Roman" panose="02020603050405020304" pitchFamily="18" charset="0"/>
                <a:ea typeface="Calibri" panose="020F0502020204030204" pitchFamily="34" charset="0"/>
                <a:cs typeface="Times New Roman" panose="02020603050405020304" pitchFamily="18" charset="0"/>
              </a:rPr>
              <a:t>Nhận biết được trường hợp đồng dạng thứ ba của tam giác.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174100" y="3730148"/>
            <a:ext cx="9300944" cy="553357"/>
          </a:xfrm>
          <a:prstGeom prst="rect">
            <a:avLst/>
          </a:prstGeom>
        </p:spPr>
        <p:txBody>
          <a:bodyPr wrap="none">
            <a:spAutoFit/>
          </a:bodyPr>
          <a:lstStyle/>
          <a:p>
            <a:pPr algn="just">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Giải thích được trường hợp đồng dạng thứ ba của hai tam giác. </a:t>
            </a:r>
          </a:p>
        </p:txBody>
      </p:sp>
      <p:sp>
        <p:nvSpPr>
          <p:cNvPr id="12" name="Rectangle 11"/>
          <p:cNvSpPr/>
          <p:nvPr/>
        </p:nvSpPr>
        <p:spPr>
          <a:xfrm>
            <a:off x="1141120" y="4568409"/>
            <a:ext cx="10550137" cy="1014380"/>
          </a:xfrm>
          <a:prstGeom prst="rect">
            <a:avLst/>
          </a:prstGeom>
        </p:spPr>
        <p:txBody>
          <a:bodyPr wrap="square">
            <a:spAutoFit/>
          </a:bodyPr>
          <a:lstStyle/>
          <a:p>
            <a:pPr algn="just">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Giải quyết được một số vấn đề thực tiễn gắn với việc vận dụng kiến thức về hai tam giác đồng dạng.</a:t>
            </a:r>
          </a:p>
        </p:txBody>
      </p:sp>
    </p:spTree>
    <p:extLst>
      <p:ext uri="{BB962C8B-B14F-4D97-AF65-F5344CB8AC3E}">
        <p14:creationId xmlns:p14="http://schemas.microsoft.com/office/powerpoint/2010/main" val="409086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circle(in)">
                                      <p:cBhvr>
                                        <p:cTn id="23" dur="2000"/>
                                        <p:tgtEl>
                                          <p:spTgt spid="3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856" y="4869159"/>
            <a:ext cx="2160240" cy="2160240"/>
          </a:xfrm>
          <a:prstGeom prst="rect">
            <a:avLst/>
          </a:prstGeom>
        </p:spPr>
      </p:pic>
      <p:sp>
        <p:nvSpPr>
          <p:cNvPr id="11" name="Rectangle 10"/>
          <p:cNvSpPr/>
          <p:nvPr/>
        </p:nvSpPr>
        <p:spPr>
          <a:xfrm>
            <a:off x="1271464" y="3463300"/>
            <a:ext cx="7992888" cy="304698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a:ln w="0"/>
                <a:solidFill>
                  <a:srgbClr val="FF0000"/>
                </a:solidFill>
                <a:effectLst>
                  <a:reflection blurRad="12700" stA="50000" endPos="50000" dist="5000" dir="5400000" sy="-100000" rotWithShape="0"/>
                </a:effectLst>
              </a:rPr>
              <a:t>BẢO VỆ </a:t>
            </a:r>
          </a:p>
          <a:p>
            <a:pPr algn="ctr"/>
            <a:r>
              <a:rPr lang="en-US" sz="9600" b="1" cap="all">
                <a:ln w="0"/>
                <a:solidFill>
                  <a:srgbClr val="FF0000"/>
                </a:solidFill>
                <a:effectLst>
                  <a:reflection blurRad="12700" stA="50000" endPos="50000" dist="5000" dir="5400000" sy="-100000" rotWithShape="0"/>
                </a:effectLst>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5874" y="5326804"/>
            <a:ext cx="2162455" cy="2162455"/>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41523" y="-1219200"/>
            <a:ext cx="609600" cy="6096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6787283" y="3134183"/>
            <a:ext cx="3952875" cy="3705225"/>
          </a:xfrm>
          <a:prstGeom prst="rect">
            <a:avLst/>
          </a:prstGeom>
        </p:spPr>
      </p:pic>
    </p:spTree>
    <p:extLst>
      <p:ext uri="{BB962C8B-B14F-4D97-AF65-F5344CB8AC3E}">
        <p14:creationId xmlns:p14="http://schemas.microsoft.com/office/powerpoint/2010/main" val="3703537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5" name="Picture 4">
            <a:hlinkClick r:id="rId5" action="ppaction://hlinksldjump"/>
          </p:cNvPr>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991544" y="1124745"/>
            <a:ext cx="936104" cy="892955"/>
          </a:xfrm>
          <a:prstGeom prst="rect">
            <a:avLst/>
          </a:prstGeom>
        </p:spPr>
      </p:pic>
      <p:pic>
        <p:nvPicPr>
          <p:cNvPr id="6" name="Picture 5">
            <a:hlinkClick r:id="rId8" action="ppaction://hlinksldjump"/>
          </p:cNvPr>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07969" y="1811632"/>
            <a:ext cx="793697" cy="757112"/>
          </a:xfrm>
          <a:prstGeom prst="rect">
            <a:avLst/>
          </a:prstGeom>
        </p:spPr>
      </p:pic>
      <p:pic>
        <p:nvPicPr>
          <p:cNvPr id="7" name="Picture 6">
            <a:hlinkClick r:id="rId11" action="ppaction://hlinksldjump"/>
          </p:cNvPr>
          <p:cNvPicPr>
            <a:picLocks noChangeAspect="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286523" y="711686"/>
            <a:ext cx="865065" cy="825191"/>
          </a:xfrm>
          <a:prstGeom prst="rect">
            <a:avLst/>
          </a:prstGeom>
        </p:spPr>
      </p:pic>
      <p:pic>
        <p:nvPicPr>
          <p:cNvPr id="8" name="Picture 7">
            <a:hlinkClick r:id="rId14" action="ppaction://hlinksldjump"/>
          </p:cNvPr>
          <p:cNvPicPr>
            <a:picLocks noChangeAspect="1"/>
          </p:cNvPicPr>
          <p:nvPr/>
        </p:nvPicPr>
        <p:blipFill>
          <a:blip r:embed="rId15" cstate="print">
            <a:duotone>
              <a:schemeClr val="accent3">
                <a:shade val="45000"/>
                <a:satMod val="135000"/>
              </a:schemeClr>
              <a:prstClr val="white"/>
            </a:duotone>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28499" y="3574814"/>
            <a:ext cx="1054968" cy="1006340"/>
          </a:xfrm>
          <a:prstGeom prst="rect">
            <a:avLst/>
          </a:prstGeom>
        </p:spPr>
      </p:pic>
      <p:pic>
        <p:nvPicPr>
          <p:cNvPr id="9" name="Picture 8">
            <a:hlinkClick r:id="rId17" action="ppaction://hlinksldjump"/>
          </p:cNvPr>
          <p:cNvPicPr>
            <a:picLocks noChangeAspect="1"/>
          </p:cNvPicPr>
          <p:nvPr/>
        </p:nvPicPr>
        <p:blipFill>
          <a:blip r:embed="rId18" cstate="print">
            <a:duotone>
              <a:schemeClr val="accent3">
                <a:shade val="45000"/>
                <a:satMod val="135000"/>
              </a:schemeClr>
              <a:prstClr val="white"/>
            </a:duotone>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752226" y="4148942"/>
            <a:ext cx="966829" cy="922264"/>
          </a:xfrm>
          <a:prstGeom prst="rect">
            <a:avLst/>
          </a:prstGeom>
        </p:spPr>
      </p:pic>
      <p:pic>
        <p:nvPicPr>
          <p:cNvPr id="10" name="Picture 9">
            <a:hlinkClick r:id="rId20" action="ppaction://hlinksldjump"/>
          </p:cNvPr>
          <p:cNvPicPr>
            <a:picLocks noChangeAspect="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1985" y="4610074"/>
            <a:ext cx="856955" cy="817454"/>
          </a:xfrm>
          <a:prstGeom prst="rect">
            <a:avLst/>
          </a:prstGeom>
        </p:spPr>
      </p:pic>
      <p:pic>
        <p:nvPicPr>
          <p:cNvPr id="11" name="Picture 10">
            <a:hlinkClick r:id="rId23" action="ppaction://hlinksldjump"/>
          </p:cNvPr>
          <p:cNvPicPr>
            <a:picLocks noChangeAspect="1"/>
          </p:cNvPicPr>
          <p:nvPr/>
        </p:nvPicPr>
        <p:blipFill>
          <a:blip r:embed="rId24" cstate="print">
            <a:duotone>
              <a:schemeClr val="accent3">
                <a:shade val="45000"/>
                <a:satMod val="135000"/>
              </a:schemeClr>
              <a:prstClr val="white"/>
            </a:duotone>
            <a:extLst>
              <a:ext uri="{BEBA8EAE-BF5A-486C-A8C5-ECC9F3942E4B}">
                <a14:imgProps xmlns:a14="http://schemas.microsoft.com/office/drawing/2010/main">
                  <a14:imgLayer r:embed="rId2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755967" y="4957658"/>
            <a:ext cx="720080" cy="686889"/>
          </a:xfrm>
          <a:prstGeom prst="rect">
            <a:avLst/>
          </a:prstGeom>
        </p:spPr>
      </p:pic>
      <p:pic>
        <p:nvPicPr>
          <p:cNvPr id="12" name="Picture 11">
            <a:hlinkClick r:id="rId26" action="ppaction://hlinksldjump"/>
          </p:cNvPr>
          <p:cNvPicPr>
            <a:picLocks noChangeAspect="1"/>
          </p:cNvPicPr>
          <p:nvPr/>
        </p:nvPicPr>
        <p:blipFill>
          <a:blip r:embed="rId27" cstate="print">
            <a:duotone>
              <a:schemeClr val="accent3">
                <a:shade val="45000"/>
                <a:satMod val="135000"/>
              </a:schemeClr>
              <a:prstClr val="white"/>
            </a:duotone>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544272" y="711685"/>
            <a:ext cx="1008112" cy="961644"/>
          </a:xfrm>
          <a:prstGeom prst="rect">
            <a:avLst/>
          </a:prstGeom>
        </p:spPr>
      </p:pic>
      <p:pic>
        <p:nvPicPr>
          <p:cNvPr id="13" name="Picture 12">
            <a:hlinkClick r:id="rId29" action="ppaction://hlinksldjump"/>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235717" y="5465333"/>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a:ln w="0"/>
                <a:solidFill>
                  <a:srgbClr val="FF0000"/>
                </a:solidFill>
                <a:effectLst>
                  <a:reflection blurRad="12700" stA="50000" endPos="50000" dist="5000" dir="5400000" sy="-100000" rotWithShape="0"/>
                </a:effectLst>
              </a:rPr>
              <a:t>BẢO VỆ KHU PHỐ</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328085016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2" presetClass="mediacall" presetSubtype="0" fill="hold" nodeType="withEffect">
                                  <p:stCondLst>
                                    <p:cond delay="0"/>
                                  </p:stCondLst>
                                  <p:childTnLst>
                                    <p:cmd type="call" cmd="togglePause">
                                      <p:cBhvr>
                                        <p:cTn id="23"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1000" fill="hold"/>
                                        <p:tgtEl>
                                          <p:spTgt spid="5"/>
                                        </p:tgtEl>
                                        <p:attrNameLst>
                                          <p:attrName>r</p:attrName>
                                        </p:attrNameLst>
                                      </p:cBhvr>
                                    </p:animRot>
                                  </p:childTnLst>
                                </p:cTn>
                              </p:par>
                            </p:childTnLst>
                          </p:cTn>
                        </p:par>
                        <p:par>
                          <p:cTn id="29" fill="hold">
                            <p:stCondLst>
                              <p:cond delay="1000"/>
                            </p:stCondLst>
                            <p:childTnLst>
                              <p:par>
                                <p:cTn id="30" presetID="31" presetClass="exit" presetSubtype="0" fill="hold" nodeType="afterEffect">
                                  <p:stCondLst>
                                    <p:cond delay="0"/>
                                  </p:stCondLst>
                                  <p:childTnLst>
                                    <p:anim calcmode="lin" valueType="num">
                                      <p:cBhvr>
                                        <p:cTn id="31" dur="1000"/>
                                        <p:tgtEl>
                                          <p:spTgt spid="5"/>
                                        </p:tgtEl>
                                        <p:attrNameLst>
                                          <p:attrName>ppt_w</p:attrName>
                                        </p:attrNameLst>
                                      </p:cBhvr>
                                      <p:tavLst>
                                        <p:tav tm="0">
                                          <p:val>
                                            <p:strVal val="ppt_w"/>
                                          </p:val>
                                        </p:tav>
                                        <p:tav tm="100000">
                                          <p:val>
                                            <p:fltVal val="0"/>
                                          </p:val>
                                        </p:tav>
                                      </p:tavLst>
                                    </p:anim>
                                    <p:anim calcmode="lin" valueType="num">
                                      <p:cBhvr>
                                        <p:cTn id="32" dur="1000"/>
                                        <p:tgtEl>
                                          <p:spTgt spid="5"/>
                                        </p:tgtEl>
                                        <p:attrNameLst>
                                          <p:attrName>ppt_h</p:attrName>
                                        </p:attrNameLst>
                                      </p:cBhvr>
                                      <p:tavLst>
                                        <p:tav tm="0">
                                          <p:val>
                                            <p:strVal val="ppt_h"/>
                                          </p:val>
                                        </p:tav>
                                        <p:tav tm="100000">
                                          <p:val>
                                            <p:fltVal val="0"/>
                                          </p:val>
                                        </p:tav>
                                      </p:tavLst>
                                    </p:anim>
                                    <p:anim calcmode="lin" valueType="num">
                                      <p:cBhvr>
                                        <p:cTn id="33" dur="1000"/>
                                        <p:tgtEl>
                                          <p:spTgt spid="5"/>
                                        </p:tgtEl>
                                        <p:attrNameLst>
                                          <p:attrName>style.rotation</p:attrName>
                                        </p:attrNameLst>
                                      </p:cBhvr>
                                      <p:tavLst>
                                        <p:tav tm="0">
                                          <p:val>
                                            <p:fltVal val="0"/>
                                          </p:val>
                                        </p:tav>
                                        <p:tav tm="100000">
                                          <p:val>
                                            <p:fltVal val="90"/>
                                          </p:val>
                                        </p:tav>
                                      </p:tavLst>
                                    </p:anim>
                                    <p:animEffect transition="out" filter="fade">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8" presetClass="emph" presetSubtype="0" fill="hold" nodeType="clickEffect">
                                  <p:stCondLst>
                                    <p:cond delay="0"/>
                                  </p:stCondLst>
                                  <p:childTnLst>
                                    <p:animRot by="21600000">
                                      <p:cBhvr>
                                        <p:cTn id="40" dur="1000" fill="hold"/>
                                        <p:tgtEl>
                                          <p:spTgt spid="6"/>
                                        </p:tgtEl>
                                        <p:attrNameLst>
                                          <p:attrName>r</p:attrName>
                                        </p:attrNameLst>
                                      </p:cBhvr>
                                    </p:animRot>
                                  </p:childTnLst>
                                </p:cTn>
                              </p:par>
                            </p:childTnLst>
                          </p:cTn>
                        </p:par>
                        <p:par>
                          <p:cTn id="41" fill="hold">
                            <p:stCondLst>
                              <p:cond delay="1000"/>
                            </p:stCondLst>
                            <p:childTnLst>
                              <p:par>
                                <p:cTn id="42" presetID="31" presetClass="exit" presetSubtype="0" fill="hold"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8" presetClass="emph" presetSubtype="0" fill="hold" nodeType="clickEffect">
                                  <p:stCondLst>
                                    <p:cond delay="0"/>
                                  </p:stCondLst>
                                  <p:childTnLst>
                                    <p:animRot by="21600000">
                                      <p:cBhvr>
                                        <p:cTn id="52" dur="1000" fill="hold"/>
                                        <p:tgtEl>
                                          <p:spTgt spid="7"/>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7"/>
                                        </p:tgtEl>
                                        <p:attrNameLst>
                                          <p:attrName>ppt_w</p:attrName>
                                        </p:attrNameLst>
                                      </p:cBhvr>
                                      <p:tavLst>
                                        <p:tav tm="0">
                                          <p:val>
                                            <p:strVal val="ppt_w"/>
                                          </p:val>
                                        </p:tav>
                                        <p:tav tm="100000">
                                          <p:val>
                                            <p:fltVal val="0"/>
                                          </p:val>
                                        </p:tav>
                                      </p:tavLst>
                                    </p:anim>
                                    <p:anim calcmode="lin" valueType="num">
                                      <p:cBhvr>
                                        <p:cTn id="56" dur="1000"/>
                                        <p:tgtEl>
                                          <p:spTgt spid="7"/>
                                        </p:tgtEl>
                                        <p:attrNameLst>
                                          <p:attrName>ppt_h</p:attrName>
                                        </p:attrNameLst>
                                      </p:cBhvr>
                                      <p:tavLst>
                                        <p:tav tm="0">
                                          <p:val>
                                            <p:strVal val="ppt_h"/>
                                          </p:val>
                                        </p:tav>
                                        <p:tav tm="100000">
                                          <p:val>
                                            <p:fltVal val="0"/>
                                          </p:val>
                                        </p:tav>
                                      </p:tavLst>
                                    </p:anim>
                                    <p:anim calcmode="lin" valueType="num">
                                      <p:cBhvr>
                                        <p:cTn id="57" dur="1000"/>
                                        <p:tgtEl>
                                          <p:spTgt spid="7"/>
                                        </p:tgtEl>
                                        <p:attrNameLst>
                                          <p:attrName>style.rotation</p:attrName>
                                        </p:attrNameLst>
                                      </p:cBhvr>
                                      <p:tavLst>
                                        <p:tav tm="0">
                                          <p:val>
                                            <p:fltVal val="0"/>
                                          </p:val>
                                        </p:tav>
                                        <p:tav tm="100000">
                                          <p:val>
                                            <p:fltVal val="90"/>
                                          </p:val>
                                        </p:tav>
                                      </p:tavLst>
                                    </p:anim>
                                    <p:animEffect transition="out" filter="fade">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8" presetClass="emph" presetSubtype="0" fill="hold" nodeType="clickEffect">
                                  <p:stCondLst>
                                    <p:cond delay="0"/>
                                  </p:stCondLst>
                                  <p:childTnLst>
                                    <p:animRot by="21600000">
                                      <p:cBhvr>
                                        <p:cTn id="64" dur="1000" fill="hold"/>
                                        <p:tgtEl>
                                          <p:spTgt spid="8"/>
                                        </p:tgtEl>
                                        <p:attrNameLst>
                                          <p:attrName>r</p:attrName>
                                        </p:attrNameLst>
                                      </p:cBhvr>
                                    </p:animRot>
                                  </p:childTnLst>
                                </p:cTn>
                              </p:par>
                            </p:childTnLst>
                          </p:cTn>
                        </p:par>
                        <p:par>
                          <p:cTn id="65" fill="hold">
                            <p:stCondLst>
                              <p:cond delay="1000"/>
                            </p:stCondLst>
                            <p:childTnLst>
                              <p:par>
                                <p:cTn id="66" presetID="31" presetClass="exit" presetSubtype="0" fill="hold" nodeType="afterEffect">
                                  <p:stCondLst>
                                    <p:cond delay="0"/>
                                  </p:stCondLst>
                                  <p:childTnLst>
                                    <p:anim calcmode="lin" valueType="num">
                                      <p:cBhvr>
                                        <p:cTn id="67" dur="1000"/>
                                        <p:tgtEl>
                                          <p:spTgt spid="8"/>
                                        </p:tgtEl>
                                        <p:attrNameLst>
                                          <p:attrName>ppt_w</p:attrName>
                                        </p:attrNameLst>
                                      </p:cBhvr>
                                      <p:tavLst>
                                        <p:tav tm="0">
                                          <p:val>
                                            <p:strVal val="ppt_w"/>
                                          </p:val>
                                        </p:tav>
                                        <p:tav tm="100000">
                                          <p:val>
                                            <p:fltVal val="0"/>
                                          </p:val>
                                        </p:tav>
                                      </p:tavLst>
                                    </p:anim>
                                    <p:anim calcmode="lin" valueType="num">
                                      <p:cBhvr>
                                        <p:cTn id="68" dur="1000"/>
                                        <p:tgtEl>
                                          <p:spTgt spid="8"/>
                                        </p:tgtEl>
                                        <p:attrNameLst>
                                          <p:attrName>ppt_h</p:attrName>
                                        </p:attrNameLst>
                                      </p:cBhvr>
                                      <p:tavLst>
                                        <p:tav tm="0">
                                          <p:val>
                                            <p:strVal val="ppt_h"/>
                                          </p:val>
                                        </p:tav>
                                        <p:tav tm="100000">
                                          <p:val>
                                            <p:fltVal val="0"/>
                                          </p:val>
                                        </p:tav>
                                      </p:tavLst>
                                    </p:anim>
                                    <p:anim calcmode="lin" valueType="num">
                                      <p:cBhvr>
                                        <p:cTn id="69" dur="1000"/>
                                        <p:tgtEl>
                                          <p:spTgt spid="8"/>
                                        </p:tgtEl>
                                        <p:attrNameLst>
                                          <p:attrName>style.rotation</p:attrName>
                                        </p:attrNameLst>
                                      </p:cBhvr>
                                      <p:tavLst>
                                        <p:tav tm="0">
                                          <p:val>
                                            <p:fltVal val="0"/>
                                          </p:val>
                                        </p:tav>
                                        <p:tav tm="100000">
                                          <p:val>
                                            <p:fltVal val="90"/>
                                          </p:val>
                                        </p:tav>
                                      </p:tavLst>
                                    </p:anim>
                                    <p:animEffect transition="out" filter="fade">
                                      <p:cBhvr>
                                        <p:cTn id="70" dur="1000"/>
                                        <p:tgtEl>
                                          <p:spTgt spid="8"/>
                                        </p:tgtEl>
                                      </p:cBhvr>
                                    </p:animEffect>
                                    <p:set>
                                      <p:cBhvr>
                                        <p:cTn id="71"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8" presetClass="emph" presetSubtype="0" fill="hold" nodeType="clickEffect">
                                  <p:stCondLst>
                                    <p:cond delay="0"/>
                                  </p:stCondLst>
                                  <p:childTnLst>
                                    <p:animRot by="21600000">
                                      <p:cBhvr>
                                        <p:cTn id="76" dur="1000" fill="hold"/>
                                        <p:tgtEl>
                                          <p:spTgt spid="9"/>
                                        </p:tgtEl>
                                        <p:attrNameLst>
                                          <p:attrName>r</p:attrName>
                                        </p:attrNameLst>
                                      </p:cBhvr>
                                    </p:animRot>
                                  </p:childTnLst>
                                </p:cTn>
                              </p:par>
                            </p:childTnLst>
                          </p:cTn>
                        </p:par>
                        <p:par>
                          <p:cTn id="77" fill="hold">
                            <p:stCondLst>
                              <p:cond delay="1000"/>
                            </p:stCondLst>
                            <p:childTnLst>
                              <p:par>
                                <p:cTn id="78" presetID="31" presetClass="exit" presetSubtype="0" fill="hold" nodeType="afterEffect">
                                  <p:stCondLst>
                                    <p:cond delay="0"/>
                                  </p:stCondLst>
                                  <p:childTnLst>
                                    <p:anim calcmode="lin" valueType="num">
                                      <p:cBhvr>
                                        <p:cTn id="79" dur="1000"/>
                                        <p:tgtEl>
                                          <p:spTgt spid="9"/>
                                        </p:tgtEl>
                                        <p:attrNameLst>
                                          <p:attrName>ppt_w</p:attrName>
                                        </p:attrNameLst>
                                      </p:cBhvr>
                                      <p:tavLst>
                                        <p:tav tm="0">
                                          <p:val>
                                            <p:strVal val="ppt_w"/>
                                          </p:val>
                                        </p:tav>
                                        <p:tav tm="100000">
                                          <p:val>
                                            <p:fltVal val="0"/>
                                          </p:val>
                                        </p:tav>
                                      </p:tavLst>
                                    </p:anim>
                                    <p:anim calcmode="lin" valueType="num">
                                      <p:cBhvr>
                                        <p:cTn id="80" dur="1000"/>
                                        <p:tgtEl>
                                          <p:spTgt spid="9"/>
                                        </p:tgtEl>
                                        <p:attrNameLst>
                                          <p:attrName>ppt_h</p:attrName>
                                        </p:attrNameLst>
                                      </p:cBhvr>
                                      <p:tavLst>
                                        <p:tav tm="0">
                                          <p:val>
                                            <p:strVal val="ppt_h"/>
                                          </p:val>
                                        </p:tav>
                                        <p:tav tm="100000">
                                          <p:val>
                                            <p:fltVal val="0"/>
                                          </p:val>
                                        </p:tav>
                                      </p:tavLst>
                                    </p:anim>
                                    <p:anim calcmode="lin" valueType="num">
                                      <p:cBhvr>
                                        <p:cTn id="81" dur="1000"/>
                                        <p:tgtEl>
                                          <p:spTgt spid="9"/>
                                        </p:tgtEl>
                                        <p:attrNameLst>
                                          <p:attrName>style.rotation</p:attrName>
                                        </p:attrNameLst>
                                      </p:cBhvr>
                                      <p:tavLst>
                                        <p:tav tm="0">
                                          <p:val>
                                            <p:fltVal val="0"/>
                                          </p:val>
                                        </p:tav>
                                        <p:tav tm="100000">
                                          <p:val>
                                            <p:fltVal val="90"/>
                                          </p:val>
                                        </p:tav>
                                      </p:tavLst>
                                    </p:anim>
                                    <p:animEffect transition="out" filter="fade">
                                      <p:cBhvr>
                                        <p:cTn id="82" dur="1000"/>
                                        <p:tgtEl>
                                          <p:spTgt spid="9"/>
                                        </p:tgtEl>
                                      </p:cBhvr>
                                    </p:animEffect>
                                    <p:set>
                                      <p:cBhvr>
                                        <p:cTn id="83"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10"/>
                    </p:tgtEl>
                  </p:cond>
                </p:stCondLst>
                <p:endSync evt="end" delay="0">
                  <p:rtn val="all"/>
                </p:endSync>
                <p:childTnLst>
                  <p:par>
                    <p:cTn id="85" fill="hold">
                      <p:stCondLst>
                        <p:cond delay="0"/>
                      </p:stCondLst>
                      <p:childTnLst>
                        <p:par>
                          <p:cTn id="86" fill="hold">
                            <p:stCondLst>
                              <p:cond delay="0"/>
                            </p:stCondLst>
                            <p:childTnLst>
                              <p:par>
                                <p:cTn id="87" presetID="8" presetClass="emph" presetSubtype="0" fill="hold" nodeType="clickEffect">
                                  <p:stCondLst>
                                    <p:cond delay="0"/>
                                  </p:stCondLst>
                                  <p:childTnLst>
                                    <p:animRot by="21600000">
                                      <p:cBhvr>
                                        <p:cTn id="88" dur="1000" fill="hold"/>
                                        <p:tgtEl>
                                          <p:spTgt spid="10"/>
                                        </p:tgtEl>
                                        <p:attrNameLst>
                                          <p:attrName>r</p:attrName>
                                        </p:attrNameLst>
                                      </p:cBhvr>
                                    </p:animRot>
                                  </p:childTnLst>
                                </p:cTn>
                              </p:par>
                            </p:childTnLst>
                          </p:cTn>
                        </p:par>
                        <p:par>
                          <p:cTn id="89" fill="hold">
                            <p:stCondLst>
                              <p:cond delay="1000"/>
                            </p:stCondLst>
                            <p:childTnLst>
                              <p:par>
                                <p:cTn id="90" presetID="31" presetClass="exit" presetSubtype="0" fill="hold" nodeType="afterEffect">
                                  <p:stCondLst>
                                    <p:cond delay="0"/>
                                  </p:stCondLst>
                                  <p:childTnLst>
                                    <p:anim calcmode="lin" valueType="num">
                                      <p:cBhvr>
                                        <p:cTn id="91" dur="1000"/>
                                        <p:tgtEl>
                                          <p:spTgt spid="10"/>
                                        </p:tgtEl>
                                        <p:attrNameLst>
                                          <p:attrName>ppt_w</p:attrName>
                                        </p:attrNameLst>
                                      </p:cBhvr>
                                      <p:tavLst>
                                        <p:tav tm="0">
                                          <p:val>
                                            <p:strVal val="ppt_w"/>
                                          </p:val>
                                        </p:tav>
                                        <p:tav tm="100000">
                                          <p:val>
                                            <p:fltVal val="0"/>
                                          </p:val>
                                        </p:tav>
                                      </p:tavLst>
                                    </p:anim>
                                    <p:anim calcmode="lin" valueType="num">
                                      <p:cBhvr>
                                        <p:cTn id="92" dur="1000"/>
                                        <p:tgtEl>
                                          <p:spTgt spid="10"/>
                                        </p:tgtEl>
                                        <p:attrNameLst>
                                          <p:attrName>ppt_h</p:attrName>
                                        </p:attrNameLst>
                                      </p:cBhvr>
                                      <p:tavLst>
                                        <p:tav tm="0">
                                          <p:val>
                                            <p:strVal val="ppt_h"/>
                                          </p:val>
                                        </p:tav>
                                        <p:tav tm="100000">
                                          <p:val>
                                            <p:fltVal val="0"/>
                                          </p:val>
                                        </p:tav>
                                      </p:tavLst>
                                    </p:anim>
                                    <p:anim calcmode="lin" valueType="num">
                                      <p:cBhvr>
                                        <p:cTn id="93" dur="1000"/>
                                        <p:tgtEl>
                                          <p:spTgt spid="10"/>
                                        </p:tgtEl>
                                        <p:attrNameLst>
                                          <p:attrName>style.rotation</p:attrName>
                                        </p:attrNameLst>
                                      </p:cBhvr>
                                      <p:tavLst>
                                        <p:tav tm="0">
                                          <p:val>
                                            <p:fltVal val="0"/>
                                          </p:val>
                                        </p:tav>
                                        <p:tav tm="100000">
                                          <p:val>
                                            <p:fltVal val="90"/>
                                          </p:val>
                                        </p:tav>
                                      </p:tavLst>
                                    </p:anim>
                                    <p:animEffect transition="out" filter="fade">
                                      <p:cBhvr>
                                        <p:cTn id="94" dur="1000"/>
                                        <p:tgtEl>
                                          <p:spTgt spid="10"/>
                                        </p:tgtEl>
                                      </p:cBhvr>
                                    </p:animEffect>
                                    <p:set>
                                      <p:cBhvr>
                                        <p:cTn id="9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1"/>
                    </p:tgtEl>
                  </p:cond>
                </p:stCondLst>
                <p:endSync evt="end" delay="0">
                  <p:rtn val="all"/>
                </p:endSync>
                <p:childTnLst>
                  <p:par>
                    <p:cTn id="97" fill="hold">
                      <p:stCondLst>
                        <p:cond delay="0"/>
                      </p:stCondLst>
                      <p:childTnLst>
                        <p:par>
                          <p:cTn id="98" fill="hold">
                            <p:stCondLst>
                              <p:cond delay="0"/>
                            </p:stCondLst>
                            <p:childTnLst>
                              <p:par>
                                <p:cTn id="99" presetID="8" presetClass="emph" presetSubtype="0" fill="hold" nodeType="clickEffect">
                                  <p:stCondLst>
                                    <p:cond delay="0"/>
                                  </p:stCondLst>
                                  <p:childTnLst>
                                    <p:animRot by="21600000">
                                      <p:cBhvr>
                                        <p:cTn id="100" dur="1000" fill="hold"/>
                                        <p:tgtEl>
                                          <p:spTgt spid="11"/>
                                        </p:tgtEl>
                                        <p:attrNameLst>
                                          <p:attrName>r</p:attrName>
                                        </p:attrNameLst>
                                      </p:cBhvr>
                                    </p:animRot>
                                  </p:childTnLst>
                                </p:cTn>
                              </p:par>
                            </p:childTnLst>
                          </p:cTn>
                        </p:par>
                        <p:par>
                          <p:cTn id="101" fill="hold">
                            <p:stCondLst>
                              <p:cond delay="1000"/>
                            </p:stCondLst>
                            <p:childTnLst>
                              <p:par>
                                <p:cTn id="102" presetID="31" presetClass="exit" presetSubtype="0" fill="hold" nodeType="afterEffect">
                                  <p:stCondLst>
                                    <p:cond delay="0"/>
                                  </p:stCondLst>
                                  <p:childTnLst>
                                    <p:anim calcmode="lin" valueType="num">
                                      <p:cBhvr>
                                        <p:cTn id="103" dur="1000"/>
                                        <p:tgtEl>
                                          <p:spTgt spid="11"/>
                                        </p:tgtEl>
                                        <p:attrNameLst>
                                          <p:attrName>ppt_w</p:attrName>
                                        </p:attrNameLst>
                                      </p:cBhvr>
                                      <p:tavLst>
                                        <p:tav tm="0">
                                          <p:val>
                                            <p:strVal val="ppt_w"/>
                                          </p:val>
                                        </p:tav>
                                        <p:tav tm="100000">
                                          <p:val>
                                            <p:fltVal val="0"/>
                                          </p:val>
                                        </p:tav>
                                      </p:tavLst>
                                    </p:anim>
                                    <p:anim calcmode="lin" valueType="num">
                                      <p:cBhvr>
                                        <p:cTn id="104" dur="1000"/>
                                        <p:tgtEl>
                                          <p:spTgt spid="11"/>
                                        </p:tgtEl>
                                        <p:attrNameLst>
                                          <p:attrName>ppt_h</p:attrName>
                                        </p:attrNameLst>
                                      </p:cBhvr>
                                      <p:tavLst>
                                        <p:tav tm="0">
                                          <p:val>
                                            <p:strVal val="ppt_h"/>
                                          </p:val>
                                        </p:tav>
                                        <p:tav tm="100000">
                                          <p:val>
                                            <p:fltVal val="0"/>
                                          </p:val>
                                        </p:tav>
                                      </p:tavLst>
                                    </p:anim>
                                    <p:anim calcmode="lin" valueType="num">
                                      <p:cBhvr>
                                        <p:cTn id="105" dur="1000"/>
                                        <p:tgtEl>
                                          <p:spTgt spid="11"/>
                                        </p:tgtEl>
                                        <p:attrNameLst>
                                          <p:attrName>style.rotation</p:attrName>
                                        </p:attrNameLst>
                                      </p:cBhvr>
                                      <p:tavLst>
                                        <p:tav tm="0">
                                          <p:val>
                                            <p:fltVal val="0"/>
                                          </p:val>
                                        </p:tav>
                                        <p:tav tm="100000">
                                          <p:val>
                                            <p:fltVal val="90"/>
                                          </p:val>
                                        </p:tav>
                                      </p:tavLst>
                                    </p:anim>
                                    <p:animEffect transition="out" filter="fade">
                                      <p:cBhvr>
                                        <p:cTn id="106" dur="1000"/>
                                        <p:tgtEl>
                                          <p:spTgt spid="11"/>
                                        </p:tgtEl>
                                      </p:cBhvr>
                                    </p:animEffect>
                                    <p:set>
                                      <p:cBhvr>
                                        <p:cTn id="10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8" restart="whenNotActive" fill="hold" evtFilter="cancelBubble" nodeType="interactiveSeq">
                <p:stCondLst>
                  <p:cond evt="onClick" delay="0">
                    <p:tgtEl>
                      <p:spTgt spid="12"/>
                    </p:tgtEl>
                  </p:cond>
                </p:stCondLst>
                <p:endSync evt="end" delay="0">
                  <p:rtn val="all"/>
                </p:endSync>
                <p:childTnLst>
                  <p:par>
                    <p:cTn id="109" fill="hold">
                      <p:stCondLst>
                        <p:cond delay="0"/>
                      </p:stCondLst>
                      <p:childTnLst>
                        <p:par>
                          <p:cTn id="110" fill="hold">
                            <p:stCondLst>
                              <p:cond delay="0"/>
                            </p:stCondLst>
                            <p:childTnLst>
                              <p:par>
                                <p:cTn id="111" presetID="8" presetClass="emph" presetSubtype="0" fill="hold" nodeType="clickEffect">
                                  <p:stCondLst>
                                    <p:cond delay="0"/>
                                  </p:stCondLst>
                                  <p:childTnLst>
                                    <p:animRot by="21600000">
                                      <p:cBhvr>
                                        <p:cTn id="112" dur="1000" fill="hold"/>
                                        <p:tgtEl>
                                          <p:spTgt spid="12"/>
                                        </p:tgtEl>
                                        <p:attrNameLst>
                                          <p:attrName>r</p:attrName>
                                        </p:attrNameLst>
                                      </p:cBhvr>
                                    </p:animRot>
                                  </p:childTnLst>
                                </p:cTn>
                              </p:par>
                            </p:childTnLst>
                          </p:cTn>
                        </p:par>
                        <p:par>
                          <p:cTn id="113" fill="hold">
                            <p:stCondLst>
                              <p:cond delay="1000"/>
                            </p:stCondLst>
                            <p:childTnLst>
                              <p:par>
                                <p:cTn id="114" presetID="31" presetClass="exit" presetSubtype="0" fill="hold" nodeType="afterEffect">
                                  <p:stCondLst>
                                    <p:cond delay="0"/>
                                  </p:stCondLst>
                                  <p:childTnLst>
                                    <p:anim calcmode="lin" valueType="num">
                                      <p:cBhvr>
                                        <p:cTn id="115" dur="1000"/>
                                        <p:tgtEl>
                                          <p:spTgt spid="12"/>
                                        </p:tgtEl>
                                        <p:attrNameLst>
                                          <p:attrName>ppt_w</p:attrName>
                                        </p:attrNameLst>
                                      </p:cBhvr>
                                      <p:tavLst>
                                        <p:tav tm="0">
                                          <p:val>
                                            <p:strVal val="ppt_w"/>
                                          </p:val>
                                        </p:tav>
                                        <p:tav tm="100000">
                                          <p:val>
                                            <p:fltVal val="0"/>
                                          </p:val>
                                        </p:tav>
                                      </p:tavLst>
                                    </p:anim>
                                    <p:anim calcmode="lin" valueType="num">
                                      <p:cBhvr>
                                        <p:cTn id="116" dur="1000"/>
                                        <p:tgtEl>
                                          <p:spTgt spid="12"/>
                                        </p:tgtEl>
                                        <p:attrNameLst>
                                          <p:attrName>ppt_h</p:attrName>
                                        </p:attrNameLst>
                                      </p:cBhvr>
                                      <p:tavLst>
                                        <p:tav tm="0">
                                          <p:val>
                                            <p:strVal val="ppt_h"/>
                                          </p:val>
                                        </p:tav>
                                        <p:tav tm="100000">
                                          <p:val>
                                            <p:fltVal val="0"/>
                                          </p:val>
                                        </p:tav>
                                      </p:tavLst>
                                    </p:anim>
                                    <p:anim calcmode="lin" valueType="num">
                                      <p:cBhvr>
                                        <p:cTn id="117" dur="1000"/>
                                        <p:tgtEl>
                                          <p:spTgt spid="12"/>
                                        </p:tgtEl>
                                        <p:attrNameLst>
                                          <p:attrName>style.rotation</p:attrName>
                                        </p:attrNameLst>
                                      </p:cBhvr>
                                      <p:tavLst>
                                        <p:tav tm="0">
                                          <p:val>
                                            <p:fltVal val="0"/>
                                          </p:val>
                                        </p:tav>
                                        <p:tav tm="100000">
                                          <p:val>
                                            <p:fltVal val="90"/>
                                          </p:val>
                                        </p:tav>
                                      </p:tavLst>
                                    </p:anim>
                                    <p:animEffect transition="out" filter="fade">
                                      <p:cBhvr>
                                        <p:cTn id="118" dur="1000"/>
                                        <p:tgtEl>
                                          <p:spTgt spid="12"/>
                                        </p:tgtEl>
                                      </p:cBhvr>
                                    </p:animEffect>
                                    <p:set>
                                      <p:cBhvr>
                                        <p:cTn id="119"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5660">
                <p:cTn id="120" fill="hold" display="0">
                  <p:stCondLst>
                    <p:cond delay="indefinite"/>
                  </p:stCondLst>
                  <p:endCondLst>
                    <p:cond evt="onStopAudio" delay="0">
                      <p:tgtEl>
                        <p:sldTgt/>
                      </p:tgtEl>
                    </p:cond>
                  </p:endCondLst>
                </p:cTn>
                <p:tgtEl>
                  <p:spTgt spid="14"/>
                </p:tgtEl>
              </p:cMediaNode>
            </p:audio>
          </p:childTnLst>
        </p:cTn>
      </p:par>
    </p:tnLst>
    <p:bldLst>
      <p:bldP spid="17" grpId="0"/>
      <p:bldP spid="1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1. Nếu hai tam giác ABC và DEF có </a:t>
                </a:r>
                <a14:m>
                  <m:oMath xmlns:m="http://schemas.openxmlformats.org/officeDocument/2006/math">
                    <m:acc>
                      <m:accPr>
                        <m:chr m:val="̂"/>
                        <m:ctrlPr>
                          <a:rPr lang="en-US" sz="320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𝐴</m:t>
                        </m:r>
                      </m:e>
                    </m:acc>
                    <m:r>
                      <a:rPr lang="en-US" sz="3200" b="0" i="1" smtClean="0">
                        <a:latin typeface="Cambria Math" panose="02040503050406030204" pitchFamily="18" charset="0"/>
                        <a:cs typeface="Times New Roman" panose="02020603050405020304" pitchFamily="18" charset="0"/>
                      </a:rPr>
                      <m:t>=</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𝐷</m:t>
                        </m:r>
                      </m:e>
                    </m:acc>
                    <m:r>
                      <a:rPr lang="en-US" sz="3200" b="0" i="1" smtClean="0">
                        <a:latin typeface="Cambria Math" panose="02040503050406030204" pitchFamily="18" charset="0"/>
                        <a:cs typeface="Times New Roman" panose="02020603050405020304" pitchFamily="18" charset="0"/>
                      </a:rPr>
                      <m:t>; </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𝐶</m:t>
                        </m:r>
                      </m:e>
                    </m:acc>
                    <m:r>
                      <a:rPr lang="en-US" sz="3200" b="0" i="1" smtClean="0">
                        <a:latin typeface="Cambria Math" panose="02040503050406030204" pitchFamily="18" charset="0"/>
                        <a:cs typeface="Times New Roman" panose="02020603050405020304" pitchFamily="18" charset="0"/>
                      </a:rPr>
                      <m:t>=</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𝐸</m:t>
                        </m:r>
                      </m:e>
                    </m:acc>
                    <m:r>
                      <a:rPr lang="en-US" sz="3200" b="0" i="1" smtClean="0">
                        <a:latin typeface="Cambria Math" panose="02040503050406030204" pitchFamily="18" charset="0"/>
                        <a:cs typeface="Times New Roman" panose="02020603050405020304" pitchFamily="18" charset="0"/>
                      </a:rPr>
                      <m:t> </m:t>
                    </m:r>
                  </m:oMath>
                </a14:m>
                <a:r>
                  <a:rPr lang="en-US" sz="3200">
                    <a:latin typeface="Times New Roman" panose="02020603050405020304" pitchFamily="18" charset="0"/>
                    <a:cs typeface="Times New Roman" panose="02020603050405020304" pitchFamily="18" charset="0"/>
                  </a:rPr>
                  <a:t>thì:</a:t>
                </a: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479376" y="332656"/>
                <a:ext cx="1108923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54754" y="2065008"/>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𝐷𝐹𝐸</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54754" y="2065008"/>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𝐴𝐶𝐵</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𝐹𝐸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6073048" y="4087728"/>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𝐵𝐴</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6073048" y="4087728"/>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30003059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2. Chỉ ra câu sai</a:t>
                </a:r>
                <a:r>
                  <a:rPr lang="en-US" sz="32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a:solidFill>
                      <a:schemeClr val="bg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cho ta</a:t>
                </a: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479376" y="332656"/>
                <a:ext cx="1108923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36103" y="4061709"/>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36103" y="4061709"/>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acc>
                      <m:accPr>
                        <m:chr m:val="̂"/>
                        <m:ctrlPr>
                          <a:rPr lang="en-US" sz="3600" i="1" smtClean="0">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𝐴</m:t>
                        </m:r>
                      </m:e>
                    </m:acc>
                    <m:r>
                      <a:rPr lang="en-US" sz="3600" b="0" i="1" smtClean="0">
                        <a:solidFill>
                          <a:schemeClr val="tx1"/>
                        </a:solidFill>
                        <a:latin typeface="Cambria Math" panose="02040503050406030204" pitchFamily="18" charset="0"/>
                        <a:cs typeface="Times New Roman" panose="02020603050405020304" pitchFamily="18" charset="0"/>
                      </a:rPr>
                      <m:t>=</m:t>
                    </m:r>
                    <m:acc>
                      <m:accPr>
                        <m:chr m:val="̂"/>
                        <m:ctrlPr>
                          <a:rPr lang="en-US" sz="3600" b="0" i="1" smtClean="0">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𝐴</m:t>
                        </m:r>
                        <m:r>
                          <a:rPr lang="en-US" sz="3600" b="0" i="1" smtClean="0">
                            <a:solidFill>
                              <a:schemeClr val="tx1"/>
                            </a:solidFill>
                            <a:latin typeface="Cambria Math" panose="02040503050406030204" pitchFamily="18" charset="0"/>
                            <a:cs typeface="Times New Roman" panose="02020603050405020304" pitchFamily="18" charset="0"/>
                          </a:rPr>
                          <m:t>′</m:t>
                        </m:r>
                      </m:e>
                    </m:acc>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𝐵𝐶</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𝐵</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r>
                      <a:rPr lang="en-US" sz="3600" i="1">
                        <a:solidFill>
                          <a:schemeClr val="tx1"/>
                        </a:solidFill>
                        <a:latin typeface="Cambria Math" panose="02040503050406030204" pitchFamily="18" charset="0"/>
                        <a:cs typeface="Times New Roman" panose="02020603050405020304" pitchFamily="18" charset="0"/>
                      </a:rPr>
                      <m:t>=</m:t>
                    </m:r>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𝐴𝐶</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98655" y="2310797"/>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600" i="1" smtClean="0">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𝐴𝐵</m:t>
                        </m:r>
                      </m:num>
                      <m:den>
                        <m:r>
                          <a:rPr lang="en-US" sz="3600" b="0" i="1" smtClean="0">
                            <a:solidFill>
                              <a:schemeClr val="tx1"/>
                            </a:solidFill>
                            <a:latin typeface="Cambria Math" panose="02040503050406030204" pitchFamily="18" charset="0"/>
                            <a:cs typeface="Times New Roman" panose="02020603050405020304" pitchFamily="18" charset="0"/>
                          </a:rPr>
                          <m:t>𝐴𝐶</m:t>
                        </m:r>
                      </m:den>
                    </m:f>
                    <m:r>
                      <a:rPr lang="en-US" sz="3600" b="0" i="1" smtClean="0">
                        <a:solidFill>
                          <a:schemeClr val="tx1"/>
                        </a:solidFill>
                        <a:latin typeface="Cambria Math" panose="02040503050406030204" pitchFamily="18" charset="0"/>
                        <a:cs typeface="Times New Roman" panose="02020603050405020304" pitchFamily="18" charset="0"/>
                      </a:rPr>
                      <m:t>=</m:t>
                    </m:r>
                    <m:f>
                      <m:fPr>
                        <m:ctrlPr>
                          <a:rPr lang="en-US" sz="3600" b="0" i="1" smtClean="0">
                            <a:solidFill>
                              <a:schemeClr val="tx1"/>
                            </a:solidFill>
                            <a:latin typeface="Cambria Math" panose="02040503050406030204" pitchFamily="18" charset="0"/>
                            <a:cs typeface="Times New Roman" panose="02020603050405020304" pitchFamily="18" charset="0"/>
                          </a:rPr>
                        </m:ctrlPr>
                      </m:fPr>
                      <m:num>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𝐵</m:t>
                        </m:r>
                        <m:r>
                          <a:rPr lang="en-US" sz="3600" b="0" i="1" smtClean="0">
                            <a:solidFill>
                              <a:schemeClr val="tx1"/>
                            </a:solidFill>
                            <a:latin typeface="Cambria Math" panose="02040503050406030204" pitchFamily="18" charset="0"/>
                            <a:cs typeface="Times New Roman" panose="02020603050405020304" pitchFamily="18" charset="0"/>
                          </a:rPr>
                          <m:t>′</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98655" y="2310797"/>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12564152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3. Chỉ ra câu sai</a:t>
            </a: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8326" y="4293096"/>
                <a:ext cx="4392488" cy="151216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𝐴𝐵</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m:t>
                        </m:r>
                      </m:den>
                    </m:f>
                    <m:r>
                      <a:rPr lang="en-US" sz="3600" i="1">
                        <a:solidFill>
                          <a:schemeClr val="tx1"/>
                        </a:solidFill>
                        <a:latin typeface="Cambria Math" panose="02040503050406030204" pitchFamily="18" charset="0"/>
                        <a:cs typeface="Times New Roman" panose="02020603050405020304" pitchFamily="18" charset="0"/>
                      </a:rPr>
                      <m:t>=</m:t>
                    </m:r>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𝐶</m:t>
                        </m:r>
                      </m:num>
                      <m:den>
                        <m:sSup>
                          <m:sSupPr>
                            <m:ctrlPr>
                              <a:rPr lang="en-US" sz="3600" i="1">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𝐵</m:t>
                            </m:r>
                          </m:e>
                          <m:sup>
                            <m:r>
                              <a:rPr lang="en-US" sz="3600" i="1">
                                <a:solidFill>
                                  <a:schemeClr val="tx1"/>
                                </a:solidFill>
                                <a:latin typeface="Cambria Math" panose="02040503050406030204" pitchFamily="18" charset="0"/>
                                <a:cs typeface="Times New Roman" panose="02020603050405020304" pitchFamily="18" charset="0"/>
                              </a:rPr>
                              <m:t>′</m:t>
                            </m:r>
                          </m:sup>
                        </m:sSup>
                        <m:r>
                          <a:rPr lang="en-US" sz="3600" i="1">
                            <a:solidFill>
                              <a:schemeClr val="tx1"/>
                            </a:solidFill>
                            <a:latin typeface="Cambria Math" panose="02040503050406030204" pitchFamily="18" charset="0"/>
                            <a:cs typeface="Times New Roman" panose="02020603050405020304" pitchFamily="18" charset="0"/>
                          </a:rPr>
                          <m:t>𝐶</m:t>
                        </m:r>
                        <m:r>
                          <a:rPr lang="en-US" sz="3600" i="1">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8326" y="4293096"/>
                <a:ext cx="4392488" cy="1512168"/>
              </a:xfrm>
              <a:prstGeom prst="snip2Diag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143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1438" cy="1296144"/>
              </a:xfrm>
              <a:prstGeom prst="snip2DiagRect">
                <a:avLst/>
              </a:prstGeom>
              <a:blipFill>
                <a:blip r:embed="rId10"/>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5878707" y="4266596"/>
                <a:ext cx="4503779" cy="153866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m:rPr>
                        <m:nor/>
                      </m:rP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m:t> =</m:t>
                    </m:r>
                    <m:r>
                      <m:rPr>
                        <m:nor/>
                      </m:rPr>
                      <a:rPr lang="en-US" altLang="zh-CN" sz="3600">
                        <a:solidFill>
                          <a:schemeClr val="tx1"/>
                        </a:solidFill>
                        <a:ea typeface="Cambria Math" panose="02040503050406030204" pitchFamily="18" charset="0"/>
                        <a:cs typeface="Times New Roman" panose="02020603050405020304" pitchFamily="18" charset="0"/>
                      </a:rPr>
                      <m:t> </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sub>
                      </m:sSub>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b>
                      </m:sSub>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5878707" y="4266596"/>
                <a:ext cx="4503779" cy="1538668"/>
              </a:xfrm>
              <a:prstGeom prst="snip2Diag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63236" y="2288911"/>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a:t>
                </a:r>
                <a14:m>
                  <m:oMath xmlns:m="http://schemas.openxmlformats.org/officeDocument/2006/math">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i="1">
                            <a:solidFill>
                              <a:schemeClr val="tx1"/>
                            </a:solidFill>
                            <a:latin typeface="Cambria Math" panose="02040503050406030204" pitchFamily="18" charset="0"/>
                            <a:cs typeface="Times New Roman" panose="02020603050405020304" pitchFamily="18" charset="0"/>
                          </a:rPr>
                          <m:t>𝐴</m:t>
                        </m:r>
                      </m:e>
                    </m:acc>
                    <m:r>
                      <a:rPr lang="en-US" sz="3600" i="1">
                        <a:solidFill>
                          <a:schemeClr val="tx1"/>
                        </a:solidFill>
                        <a:latin typeface="Cambria Math" panose="02040503050406030204" pitchFamily="18" charset="0"/>
                        <a:cs typeface="Times New Roman" panose="02020603050405020304" pitchFamily="18" charset="0"/>
                      </a:rPr>
                      <m:t>=</m:t>
                    </m:r>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i="1">
                            <a:solidFill>
                              <a:schemeClr val="tx1"/>
                            </a:solidFill>
                            <a:latin typeface="Cambria Math" panose="02040503050406030204" pitchFamily="18" charset="0"/>
                            <a:cs typeface="Times New Roman" panose="02020603050405020304" pitchFamily="18" charset="0"/>
                          </a:rPr>
                          <m:t>𝐴</m:t>
                        </m:r>
                        <m:r>
                          <a:rPr lang="en-US" sz="3600" i="1">
                            <a:solidFill>
                              <a:schemeClr val="tx1"/>
                            </a:solidFill>
                            <a:latin typeface="Cambria Math" panose="02040503050406030204" pitchFamily="18" charset="0"/>
                            <a:cs typeface="Times New Roman" panose="02020603050405020304" pitchFamily="18" charset="0"/>
                          </a:rPr>
                          <m:t>′</m:t>
                        </m:r>
                      </m:e>
                    </m:acc>
                  </m:oMath>
                </a14:m>
                <a:r>
                  <a:rPr lang="en-US" sz="36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𝐵</m:t>
                        </m:r>
                      </m:e>
                    </m:acc>
                    <m:r>
                      <a:rPr lang="en-US" sz="3600" i="1">
                        <a:solidFill>
                          <a:schemeClr val="tx1"/>
                        </a:solidFill>
                        <a:latin typeface="Cambria Math" panose="02040503050406030204" pitchFamily="18" charset="0"/>
                        <a:cs typeface="Times New Roman" panose="02020603050405020304" pitchFamily="18" charset="0"/>
                      </a:rPr>
                      <m:t>=</m:t>
                    </m:r>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m:t>
                        </m:r>
                      </m:e>
                    </m:acc>
                  </m:oMath>
                </a14:m>
                <a:endParaRPr lang="en-US" sz="360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63236" y="2288911"/>
                <a:ext cx="4583831" cy="1296144"/>
              </a:xfrm>
              <a:prstGeom prst="snip2DiagRect">
                <a:avLst/>
              </a:prstGeom>
              <a:blipFill>
                <a:blip r:embed="rId13"/>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189435253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311467" y="332656"/>
                <a:ext cx="1144927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4. Cho tam giác ABC và MNP có </a:t>
                </a:r>
                <a14:m>
                  <m:oMath xmlns:m="http://schemas.openxmlformats.org/officeDocument/2006/math">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𝐴</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𝑀</m:t>
                        </m:r>
                      </m:e>
                    </m:acc>
                    <m:r>
                      <a:rPr lang="en-US" sz="3200" b="0" i="1" smtClean="0">
                        <a:latin typeface="Cambria Math" panose="02040503050406030204" pitchFamily="18" charset="0"/>
                        <a:cs typeface="Times New Roman" panose="02020603050405020304" pitchFamily="18" charset="0"/>
                      </a:rPr>
                      <m:t>=90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 </m:t>
                    </m:r>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𝐶</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𝑃</m:t>
                        </m:r>
                      </m:e>
                    </m:acc>
                  </m:oMath>
                </a14:m>
                <a:r>
                  <a:rPr lang="en-US" sz="3200">
                    <a:latin typeface="Times New Roman" panose="02020603050405020304" pitchFamily="18" charset="0"/>
                    <a:cs typeface="Times New Roman" panose="02020603050405020304" pitchFamily="18" charset="0"/>
                  </a:rPr>
                  <a:t> thì</a:t>
                </a: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311467" y="332656"/>
                <a:ext cx="1144927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10386" y="2225083"/>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𝑀𝑁𝑃</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10386" y="2225083"/>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5798655" y="4190362"/>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𝑀𝑃𝑁</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5798655" y="4190362"/>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𝑁𝑀𝑃</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98655" y="2310797"/>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𝑃𝑀𝑁</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98655" y="2310797"/>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96215822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311467" y="332656"/>
                <a:ext cx="1144927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5. Cho hai tam giác ABC và DEF có </a:t>
                </a:r>
                <a14:m>
                  <m:oMath xmlns:m="http://schemas.openxmlformats.org/officeDocument/2006/math">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𝐴</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𝐷</m:t>
                        </m:r>
                      </m:e>
                    </m:acc>
                    <m:r>
                      <a:rPr lang="en-US" sz="3200" b="0" i="1" smtClean="0">
                        <a:latin typeface="Cambria Math" panose="02040503050406030204" pitchFamily="18" charset="0"/>
                        <a:cs typeface="Times New Roman" panose="02020603050405020304" pitchFamily="18" charset="0"/>
                      </a:rPr>
                      <m:t>=90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 </m:t>
                    </m:r>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𝐶</m:t>
                        </m:r>
                      </m:e>
                    </m:acc>
                  </m:oMath>
                </a14:m>
                <a:r>
                  <a:rPr lang="en-US" sz="320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30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sz="32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𝐸</m:t>
                        </m:r>
                      </m:e>
                    </m:acc>
                    <m:r>
                      <a:rPr lang="en-US" sz="3200" b="0" i="1" smtClean="0">
                        <a:latin typeface="Cambria Math" panose="02040503050406030204" pitchFamily="18" charset="0"/>
                        <a:cs typeface="Times New Roman" panose="02020603050405020304" pitchFamily="18" charset="0"/>
                      </a:rPr>
                      <m:t>=60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a:latin typeface="Times New Roman" panose="02020603050405020304" pitchFamily="18" charset="0"/>
                    <a:cs typeface="Times New Roman" panose="02020603050405020304" pitchFamily="18" charset="0"/>
                  </a:rPr>
                  <a:t>. Chọn phát biểu đúng trong các phát biểu sau?</a:t>
                </a: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311467" y="332656"/>
                <a:ext cx="1144927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5798655" y="2310797"/>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5798655" y="2310797"/>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5798655" y="4190362"/>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𝐹𝐷𝐸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5798655" y="4190362"/>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𝐷𝐹𝐸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459068" y="2249029"/>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𝐸𝐷𝐹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459068" y="2249029"/>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75949662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13" name="Picture 1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5717" y="5465333"/>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a:ln w="0"/>
                <a:solidFill>
                  <a:srgbClr val="FF0000"/>
                </a:solidFill>
                <a:effectLst>
                  <a:reflection blurRad="12700" stA="50000" endPos="50000" dist="5000" dir="5400000" sy="-100000" rotWithShape="0"/>
                </a:effectLst>
              </a:rPr>
              <a:t>BẢO VỆ KHU PHỐ</a:t>
            </a:r>
          </a:p>
        </p:txBody>
      </p:sp>
      <p:sp>
        <p:nvSpPr>
          <p:cNvPr id="2" name="Cloud Callout 1"/>
          <p:cNvSpPr/>
          <p:nvPr/>
        </p:nvSpPr>
        <p:spPr>
          <a:xfrm>
            <a:off x="2423593" y="2526735"/>
            <a:ext cx="6413041" cy="2016224"/>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t>Yeah!!!</a:t>
            </a:r>
          </a:p>
          <a:p>
            <a:pPr algn="ctr"/>
            <a:r>
              <a:rPr lang="en-US" sz="3200" b="1"/>
              <a:t>Cảm 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3315944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2" presetClass="mediacall" presetSubtype="0" fill="hold" nodeType="withEffect">
                                  <p:stCondLst>
                                    <p:cond delay="0"/>
                                  </p:stCondLst>
                                  <p:childTnLst>
                                    <p:cmd type="call" cmd="togglePause">
                                      <p:cBhvr>
                                        <p:cTn id="2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27" fill="hold" display="0">
                  <p:stCondLst>
                    <p:cond delay="indefinite"/>
                  </p:stCondLst>
                  <p:endCondLst>
                    <p:cond evt="onStopAudio" delay="0">
                      <p:tgtEl>
                        <p:sldTgt/>
                      </p:tgtEl>
                    </p:cond>
                  </p:endCondLst>
                </p:cTn>
                <p:tgtEl>
                  <p:spTgt spid="14"/>
                </p:tgtEl>
              </p:cMediaNode>
            </p:audio>
          </p:childTnLst>
        </p:cTn>
      </p:par>
    </p:tnLst>
    <p:bldLst>
      <p:bldP spid="17" grpId="0"/>
      <p:bldP spid="17" grpId="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3180" y="331279"/>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23"/>
          <p:cNvSpPr/>
          <p:nvPr/>
        </p:nvSpPr>
        <p:spPr>
          <a:xfrm>
            <a:off x="-52405" y="156502"/>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23"/>
          <p:cNvSpPr/>
          <p:nvPr/>
        </p:nvSpPr>
        <p:spPr>
          <a:xfrm>
            <a:off x="10752000" y="214120"/>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9"/>
          <p:cNvSpPr txBox="1"/>
          <p:nvPr/>
        </p:nvSpPr>
        <p:spPr>
          <a:xfrm>
            <a:off x="1539995" y="460190"/>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2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文本框 48"/>
              <p:cNvSpPr txBox="1"/>
              <p:nvPr/>
            </p:nvSpPr>
            <p:spPr>
              <a:xfrm>
                <a:off x="1273554" y="957872"/>
                <a:ext cx="9326046" cy="1188018"/>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Cho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PMN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thoả mãn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=70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Chứng minh </a:t>
                </a:r>
                <a14:m>
                  <m:oMath xmlns:m="http://schemas.openxmlformats.org/officeDocument/2006/math">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𝑃𝑀</m:t>
                        </m:r>
                      </m:den>
                    </m:f>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𝑀𝑁</m:t>
                        </m:r>
                      </m:den>
                    </m:f>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den>
                    </m:f>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1273554" y="957872"/>
                <a:ext cx="9326046" cy="1188018"/>
              </a:xfrm>
              <a:prstGeom prst="rect">
                <a:avLst/>
              </a:prstGeom>
              <a:blipFill>
                <a:blip r:embed="rId3"/>
                <a:stretch>
                  <a:fillRect l="-1373" t="-3590" b="-2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23011" y="442240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𝑃𝑀𝑁</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23011" y="4422409"/>
                <a:ext cx="7401316" cy="523220"/>
              </a:xfrm>
              <a:prstGeom prst="rect">
                <a:avLst/>
              </a:prstGeom>
              <a:blipFill>
                <a:blip r:embed="rId4"/>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48"/>
              <p:cNvSpPr txBox="1"/>
              <p:nvPr/>
            </p:nvSpPr>
            <p:spPr>
              <a:xfrm>
                <a:off x="667595" y="2620159"/>
                <a:ext cx="10407842" cy="537776"/>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ta có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=180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°−(70°+80°)=</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1" name="文本框 48"/>
              <p:cNvSpPr txBox="1">
                <a:spLocks noRot="1" noChangeAspect="1" noMove="1" noResize="1" noEditPoints="1" noAdjustHandles="1" noChangeArrowheads="1" noChangeShapeType="1" noTextEdit="1"/>
              </p:cNvSpPr>
              <p:nvPr/>
            </p:nvSpPr>
            <p:spPr>
              <a:xfrm>
                <a:off x="667595" y="2620159"/>
                <a:ext cx="10407842" cy="537776"/>
              </a:xfrm>
              <a:prstGeom prst="rect">
                <a:avLst/>
              </a:prstGeom>
              <a:blipFill>
                <a:blip r:embed="rId5"/>
                <a:stretch>
                  <a:fillRect l="-1230"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48"/>
              <p:cNvSpPr txBox="1"/>
              <p:nvPr/>
            </p:nvSpPr>
            <p:spPr>
              <a:xfrm>
                <a:off x="623011" y="5010080"/>
                <a:ext cx="9890557" cy="87921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𝑃𝑀</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𝑀𝑁</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den>
                    </m:f>
                  </m:oMath>
                </a14:m>
                <a:endParaRPr lang="zh-CN" altLang="en-US" sz="36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2" name="文本框 48"/>
              <p:cNvSpPr txBox="1">
                <a:spLocks noRot="1" noChangeAspect="1" noMove="1" noResize="1" noEditPoints="1" noAdjustHandles="1" noChangeArrowheads="1" noChangeShapeType="1" noTextEdit="1"/>
              </p:cNvSpPr>
              <p:nvPr/>
            </p:nvSpPr>
            <p:spPr>
              <a:xfrm>
                <a:off x="623011" y="5010080"/>
                <a:ext cx="9890557" cy="879215"/>
              </a:xfrm>
              <a:prstGeom prst="rect">
                <a:avLst/>
              </a:prstGeom>
              <a:blipFill>
                <a:blip r:embed="rId6"/>
                <a:stretch>
                  <a:fillRect l="-1232" b="-2083"/>
                </a:stretch>
              </a:blipFill>
            </p:spPr>
            <p:txBody>
              <a:bodyPr/>
              <a:lstStyle/>
              <a:p>
                <a:r>
                  <a:rPr lang="en-US">
                    <a:noFill/>
                  </a:rPr>
                  <a:t> </a:t>
                </a:r>
              </a:p>
            </p:txBody>
          </p:sp>
        </mc:Fallback>
      </mc:AlternateContent>
      <p:sp>
        <p:nvSpPr>
          <p:cNvPr id="13" name="文本框 9"/>
          <p:cNvSpPr txBox="1"/>
          <p:nvPr/>
        </p:nvSpPr>
        <p:spPr>
          <a:xfrm>
            <a:off x="5128195" y="2081991"/>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6" name="文本框 48"/>
          <p:cNvSpPr txBox="1"/>
          <p:nvPr/>
        </p:nvSpPr>
        <p:spPr>
          <a:xfrm>
            <a:off x="673783" y="3166744"/>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PMN</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文本框 48"/>
              <p:cNvSpPr txBox="1"/>
              <p:nvPr/>
            </p:nvSpPr>
            <p:spPr>
              <a:xfrm>
                <a:off x="623011" y="3782803"/>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23011" y="3782803"/>
                <a:ext cx="8353038" cy="537776"/>
              </a:xfrm>
              <a:prstGeom prst="rect">
                <a:avLst/>
              </a:prstGeom>
              <a:blipFill>
                <a:blip r:embed="rId7"/>
                <a:stretch>
                  <a:fillRect t="-9091" b="-31818"/>
                </a:stretch>
              </a:blipFill>
            </p:spPr>
            <p:txBody>
              <a:bodyPr/>
              <a:lstStyle/>
              <a:p>
                <a:r>
                  <a:rPr lang="en-US">
                    <a:noFill/>
                  </a:rPr>
                  <a:t> </a:t>
                </a:r>
              </a:p>
            </p:txBody>
          </p:sp>
        </mc:Fallback>
      </mc:AlternateContent>
      <p:pic>
        <p:nvPicPr>
          <p:cNvPr id="3" name="Picture 2"/>
          <p:cNvPicPr>
            <a:picLocks noChangeAspect="1"/>
          </p:cNvPicPr>
          <p:nvPr/>
        </p:nvPicPr>
        <p:blipFill>
          <a:blip r:embed="rId8"/>
          <a:stretch>
            <a:fillRect/>
          </a:stretch>
        </p:blipFill>
        <p:spPr>
          <a:xfrm>
            <a:off x="6368140" y="3584433"/>
            <a:ext cx="5329859" cy="2199171"/>
          </a:xfrm>
          <a:prstGeom prst="rect">
            <a:avLst/>
          </a:prstGeom>
        </p:spPr>
      </p:pic>
    </p:spTree>
    <p:extLst>
      <p:ext uri="{BB962C8B-B14F-4D97-AF65-F5344CB8AC3E}">
        <p14:creationId xmlns:p14="http://schemas.microsoft.com/office/powerpoint/2010/main" val="28831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13"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ACD</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BCE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𝐴𝐶𝐷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𝐵𝐶𝐸</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𝐵𝐸𝐶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583"/>
              </a:xfrm>
              <a:prstGeom prst="rect">
                <a:avLst/>
              </a:prstGeom>
              <a:blipFill>
                <a:blip r:embed="rId5"/>
                <a:stretch>
                  <a:fillRect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496011" y="4982434"/>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𝐶𝐸</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C</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𝐶𝐸</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𝐶𝐷</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82870"/>
              </a:xfrm>
              <a:prstGeom prst="rect">
                <a:avLst/>
              </a:prstGeom>
              <a:blipFill>
                <a:blip r:embed="rId6"/>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3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7874"/>
          <a:stretch/>
        </p:blipFill>
        <p:spPr>
          <a:xfrm>
            <a:off x="496011" y="989104"/>
            <a:ext cx="9587464" cy="1370817"/>
          </a:xfrm>
          <a:prstGeom prst="rect">
            <a:avLst/>
          </a:prstGeom>
        </p:spPr>
      </p:pic>
      <p:pic>
        <p:nvPicPr>
          <p:cNvPr id="18" name="Picture 1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6759" y="1511442"/>
            <a:ext cx="3768090" cy="2128084"/>
          </a:xfrm>
          <a:prstGeom prst="rect">
            <a:avLst/>
          </a:prstGeom>
          <a:noFill/>
          <a:ln>
            <a:noFill/>
          </a:ln>
        </p:spPr>
      </p:pic>
    </p:spTree>
    <p:extLst>
      <p:ext uri="{BB962C8B-B14F-4D97-AF65-F5344CB8AC3E}">
        <p14:creationId xmlns:p14="http://schemas.microsoft.com/office/powerpoint/2010/main" val="29017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inVertical)">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19431" y="-1461679"/>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6" y="4842521"/>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87" name="文本框 86"/>
          <p:cNvSpPr txBox="1"/>
          <p:nvPr/>
        </p:nvSpPr>
        <p:spPr>
          <a:xfrm>
            <a:off x="4056873" y="3157000"/>
            <a:ext cx="4525938"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HOẠT ĐỘNG MỞ ĐẦU</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06661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ACD</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AHE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𝐴𝐶𝐷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𝐴𝐻𝐸</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𝐴𝐸𝐻</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776"/>
              </a:xfrm>
              <a:prstGeom prst="rect">
                <a:avLst/>
              </a:prstGeom>
              <a:blipFill>
                <a:blip r:embed="rId5"/>
                <a:stretch>
                  <a:fillRect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496011" y="4982434"/>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A</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82870"/>
              </a:xfrm>
              <a:prstGeom prst="rect">
                <a:avLst/>
              </a:prstGeom>
              <a:blipFill>
                <a:blip r:embed="rId6"/>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3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7874"/>
          <a:stretch/>
        </p:blipFill>
        <p:spPr>
          <a:xfrm>
            <a:off x="496011" y="989104"/>
            <a:ext cx="9587464" cy="1370817"/>
          </a:xfrm>
          <a:prstGeom prst="rect">
            <a:avLst/>
          </a:prstGeom>
        </p:spPr>
      </p:pic>
      <p:pic>
        <p:nvPicPr>
          <p:cNvPr id="18" name="Picture 1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6759" y="1511442"/>
            <a:ext cx="3768090" cy="2128084"/>
          </a:xfrm>
          <a:prstGeom prst="rect">
            <a:avLst/>
          </a:prstGeom>
          <a:noFill/>
          <a:ln>
            <a:noFill/>
          </a:ln>
        </p:spPr>
      </p:pic>
    </p:spTree>
    <p:extLst>
      <p:ext uri="{BB962C8B-B14F-4D97-AF65-F5344CB8AC3E}">
        <p14:creationId xmlns:p14="http://schemas.microsoft.com/office/powerpoint/2010/main" val="378295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14332" y="3610291"/>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OAD</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OCB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43197" y="4822487"/>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43197" y="4822487"/>
                <a:ext cx="7401316" cy="523220"/>
              </a:xfrm>
              <a:prstGeom prst="rect">
                <a:avLst/>
              </a:prstGeom>
              <a:blipFill>
                <a:blip r:embed="rId2"/>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04883" y="4213844"/>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𝑂𝐶𝐵</m:t>
                        </m:r>
                      </m:e>
                    </m:acc>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𝐶𝑂𝐵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04883" y="4213844"/>
                <a:ext cx="8353038" cy="537776"/>
              </a:xfrm>
              <a:prstGeom prst="rect">
                <a:avLst/>
              </a:prstGeom>
              <a:blipFill>
                <a:blip r:embed="rId3"/>
                <a:stretch>
                  <a:fillRect t="-7955" b="-31818"/>
                </a:stretch>
              </a:blipFill>
            </p:spPr>
            <p:txBody>
              <a:bodyPr/>
              <a:lstStyle/>
              <a:p>
                <a:r>
                  <a:rPr lang="en-US">
                    <a:noFill/>
                  </a:rPr>
                  <a:t> </a:t>
                </a:r>
              </a:p>
            </p:txBody>
          </p:sp>
        </mc:Fallback>
      </mc:AlternateContent>
      <p:sp>
        <p:nvSpPr>
          <p:cNvPr id="47" name="椭圆 23"/>
          <p:cNvSpPr/>
          <p:nvPr/>
        </p:nvSpPr>
        <p:spPr>
          <a:xfrm>
            <a:off x="10609091" y="1639896"/>
            <a:ext cx="1440000" cy="1440000"/>
          </a:xfrm>
          <a:prstGeom prst="ellipse">
            <a:avLst/>
          </a:prstGeom>
          <a:blipFill dpi="0" rotWithShape="1">
            <a:blip r:embed="rId4"/>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555470" y="226894"/>
            <a:ext cx="1440000" cy="1440000"/>
          </a:xfrm>
          <a:prstGeom prst="ellipse">
            <a:avLst/>
          </a:prstGeom>
          <a:blipFill dpi="0" rotWithShape="1">
            <a:blip r:embed="rId4"/>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443197" y="303287"/>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4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97" y="793712"/>
            <a:ext cx="9449786" cy="2437684"/>
          </a:xfrm>
          <a:prstGeom prst="rect">
            <a:avLst/>
          </a:prstGeom>
        </p:spPr>
      </p:pic>
    </p:spTree>
    <p:extLst>
      <p:ext uri="{BB962C8B-B14F-4D97-AF65-F5344CB8AC3E}">
        <p14:creationId xmlns:p14="http://schemas.microsoft.com/office/powerpoint/2010/main" val="266811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in)">
                                      <p:cBhvr>
                                        <p:cTn id="19" dur="20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circle(in)">
                                      <p:cBhvr>
                                        <p:cTn id="24" dur="2000"/>
                                        <p:tgtEl>
                                          <p:spTgt spid="4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circle(in)">
                                      <p:cBhvr>
                                        <p:cTn id="30"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文本框 48"/>
              <p:cNvSpPr txBox="1"/>
              <p:nvPr/>
            </p:nvSpPr>
            <p:spPr>
              <a:xfrm>
                <a:off x="443197" y="3540111"/>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a:t>
                </a:r>
                <a14:m>
                  <m:oMath xmlns:m="http://schemas.openxmlformats.org/officeDocument/2006/math">
                    <m:r>
                      <a:rPr lang="en-US" altLang="zh-CN" sz="360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ê</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n</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m:t>
                        </m:r>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𝐷</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m:t>
                        </m:r>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43197" y="3540111"/>
                <a:ext cx="9890557" cy="882870"/>
              </a:xfrm>
              <a:prstGeom prst="rect">
                <a:avLst/>
              </a:prstGeom>
              <a:blipFill>
                <a:blip r:embed="rId2"/>
                <a:stretch>
                  <a:fillRect l="-1295" b="-1379"/>
                </a:stretch>
              </a:blipFill>
            </p:spPr>
            <p:txBody>
              <a:bodyPr/>
              <a:lstStyle/>
              <a:p>
                <a:r>
                  <a:rPr lang="en-US">
                    <a:noFill/>
                  </a:rPr>
                  <a:t> </a:t>
                </a:r>
              </a:p>
            </p:txBody>
          </p:sp>
        </mc:Fallback>
      </mc:AlternateContent>
      <p:sp>
        <p:nvSpPr>
          <p:cNvPr id="47" name="椭圆 23"/>
          <p:cNvSpPr/>
          <p:nvPr/>
        </p:nvSpPr>
        <p:spPr>
          <a:xfrm>
            <a:off x="10609091" y="1639896"/>
            <a:ext cx="1440000" cy="1440000"/>
          </a:xfrm>
          <a:prstGeom prst="ellipse">
            <a:avLst/>
          </a:prstGeom>
          <a:blipFill dpi="0" rotWithShape="1">
            <a:blip r:embed="rId3"/>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555470" y="226894"/>
            <a:ext cx="1440000" cy="1440000"/>
          </a:xfrm>
          <a:prstGeom prst="ellipse">
            <a:avLst/>
          </a:prstGeom>
          <a:blipFill dpi="0" rotWithShape="1">
            <a:blip r:embed="rId3"/>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443197" y="303287"/>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4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97" y="793712"/>
            <a:ext cx="9449786" cy="2437684"/>
          </a:xfrm>
          <a:prstGeom prst="rect">
            <a:avLst/>
          </a:prstGeom>
        </p:spPr>
      </p:pic>
      <p:sp>
        <p:nvSpPr>
          <p:cNvPr id="13" name="文本框 48"/>
          <p:cNvSpPr txBox="1"/>
          <p:nvPr/>
        </p:nvSpPr>
        <p:spPr>
          <a:xfrm>
            <a:off x="443197" y="446607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OAC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ODB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文本框 48"/>
              <p:cNvSpPr txBox="1"/>
              <p:nvPr/>
            </p:nvSpPr>
            <p:spPr>
              <a:xfrm>
                <a:off x="504883" y="594500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(c-g-c)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4" name="文本框 48"/>
              <p:cNvSpPr txBox="1">
                <a:spLocks noRot="1" noChangeAspect="1" noMove="1" noResize="1" noEditPoints="1" noAdjustHandles="1" noChangeArrowheads="1" noChangeShapeType="1" noTextEdit="1"/>
              </p:cNvSpPr>
              <p:nvPr/>
            </p:nvSpPr>
            <p:spPr>
              <a:xfrm>
                <a:off x="504883" y="5945000"/>
                <a:ext cx="7401316" cy="523220"/>
              </a:xfrm>
              <a:prstGeom prst="rect">
                <a:avLst/>
              </a:prstGeom>
              <a:blipFill>
                <a:blip r:embed="rId5"/>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48"/>
              <p:cNvSpPr txBox="1"/>
              <p:nvPr/>
            </p:nvSpPr>
            <p:spPr>
              <a:xfrm>
                <a:off x="498150" y="4989293"/>
                <a:ext cx="8353038" cy="882870"/>
              </a:xfrm>
              <a:prstGeom prst="rect">
                <a:avLst/>
              </a:prstGeom>
              <a:noFill/>
            </p:spPr>
            <p:txBody>
              <a:bodyPr wrap="square" rtlCol="0">
                <a:spAutoFit/>
              </a:bodyPr>
              <a:lstStyle/>
              <a:p>
                <a:pPr algn="just"/>
                <a14:m>
                  <m:oMath xmlns:m="http://schemas.openxmlformats.org/officeDocument/2006/math">
                    <m:acc>
                      <m:accPr>
                        <m:chr m:val="̂"/>
                        <m:ctrlPr>
                          <a:rPr lang="zh-CN" altLang="en-US"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𝐴𝑂𝐶</m:t>
                        </m:r>
                      </m:e>
                    </m:acc>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𝐷𝑂𝐵</m:t>
                        </m:r>
                      </m:e>
                    </m:acc>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(theo phần b)</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5" name="文本框 48"/>
              <p:cNvSpPr txBox="1">
                <a:spLocks noRot="1" noChangeAspect="1" noMove="1" noResize="1" noEditPoints="1" noAdjustHandles="1" noChangeArrowheads="1" noChangeShapeType="1" noTextEdit="1"/>
              </p:cNvSpPr>
              <p:nvPr/>
            </p:nvSpPr>
            <p:spPr>
              <a:xfrm>
                <a:off x="498150" y="4989293"/>
                <a:ext cx="8353038" cy="882870"/>
              </a:xfrm>
              <a:prstGeom prst="rect">
                <a:avLst/>
              </a:prstGeom>
              <a:blipFill>
                <a:blip r:embed="rId6"/>
                <a:stretch>
                  <a:fillRect b="-1379"/>
                </a:stretch>
              </a:blipFill>
            </p:spPr>
            <p:txBody>
              <a:bodyPr/>
              <a:lstStyle/>
              <a:p>
                <a:r>
                  <a:rPr lang="en-US">
                    <a:noFill/>
                  </a:rPr>
                  <a:t> </a:t>
                </a:r>
              </a:p>
            </p:txBody>
          </p:sp>
        </mc:Fallback>
      </mc:AlternateContent>
    </p:spTree>
    <p:extLst>
      <p:ext uri="{BB962C8B-B14F-4D97-AF65-F5344CB8AC3E}">
        <p14:creationId xmlns:p14="http://schemas.microsoft.com/office/powerpoint/2010/main" val="21320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HBA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𝐻𝐵𝐴</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8353038" cy="537776"/>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7889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78895"/>
              </a:xfrm>
              <a:prstGeom prst="rect">
                <a:avLst/>
              </a:prstGeom>
              <a:blipFill>
                <a:blip r:embed="rId4"/>
                <a:stretch>
                  <a:fillRect l="-1232" b="-2083"/>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5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7272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strVal val="#ppt_w*0.70"/>
                                          </p:val>
                                        </p:tav>
                                        <p:tav tm="100000">
                                          <p:val>
                                            <p:strVal val="#ppt_w"/>
                                          </p:val>
                                        </p:tav>
                                      </p:tavLst>
                                    </p:anim>
                                    <p:anim calcmode="lin" valueType="num">
                                      <p:cBhvr>
                                        <p:cTn id="25" dur="1000" fill="hold"/>
                                        <p:tgtEl>
                                          <p:spTgt spid="41"/>
                                        </p:tgtEl>
                                        <p:attrNameLst>
                                          <p:attrName>ppt_h</p:attrName>
                                        </p:attrNameLst>
                                      </p:cBhvr>
                                      <p:tavLst>
                                        <p:tav tm="0">
                                          <p:val>
                                            <p:strVal val="#ppt_h"/>
                                          </p:val>
                                        </p:tav>
                                        <p:tav tm="100000">
                                          <p:val>
                                            <p:strVal val="#ppt_h"/>
                                          </p:val>
                                        </p:tav>
                                      </p:tavLst>
                                    </p:anim>
                                    <p:animEffect transition="in" filter="fade">
                                      <p:cBhvr>
                                        <p:cTn id="26" dur="1000"/>
                                        <p:tgtEl>
                                          <p:spTgt spid="41"/>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0.70"/>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strVal val="#ppt_w*0.70"/>
                                          </p:val>
                                        </p:tav>
                                        <p:tav tm="100000">
                                          <p:val>
                                            <p:strVal val="#ppt_w"/>
                                          </p:val>
                                        </p:tav>
                                      </p:tavLst>
                                    </p:anim>
                                    <p:anim calcmode="lin" valueType="num">
                                      <p:cBhvr>
                                        <p:cTn id="35" dur="1000" fill="hold"/>
                                        <p:tgtEl>
                                          <p:spTgt spid="42"/>
                                        </p:tgtEl>
                                        <p:attrNameLst>
                                          <p:attrName>ppt_h</p:attrName>
                                        </p:attrNameLst>
                                      </p:cBhvr>
                                      <p:tavLst>
                                        <p:tav tm="0">
                                          <p:val>
                                            <p:strVal val="#ppt_h"/>
                                          </p:val>
                                        </p:tav>
                                        <p:tav tm="100000">
                                          <p:val>
                                            <p:strVal val="#ppt_h"/>
                                          </p:val>
                                        </p:tav>
                                      </p:tavLst>
                                    </p:anim>
                                    <p:animEffect transition="in" filter="fade">
                                      <p:cBhvr>
                                        <p:cTn id="36" dur="1000"/>
                                        <p:tgtEl>
                                          <p:spTgt spid="42"/>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1000" fill="hold"/>
                                        <p:tgtEl>
                                          <p:spTgt spid="45"/>
                                        </p:tgtEl>
                                        <p:attrNameLst>
                                          <p:attrName>ppt_w</p:attrName>
                                        </p:attrNameLst>
                                      </p:cBhvr>
                                      <p:tavLst>
                                        <p:tav tm="0">
                                          <p:val>
                                            <p:strVal val="#ppt_w*0.70"/>
                                          </p:val>
                                        </p:tav>
                                        <p:tav tm="100000">
                                          <p:val>
                                            <p:strVal val="#ppt_w"/>
                                          </p:val>
                                        </p:tav>
                                      </p:tavLst>
                                    </p:anim>
                                    <p:anim calcmode="lin" valueType="num">
                                      <p:cBhvr>
                                        <p:cTn id="40" dur="1000" fill="hold"/>
                                        <p:tgtEl>
                                          <p:spTgt spid="45"/>
                                        </p:tgtEl>
                                        <p:attrNameLst>
                                          <p:attrName>ppt_h</p:attrName>
                                        </p:attrNameLst>
                                      </p:cBhvr>
                                      <p:tavLst>
                                        <p:tav tm="0">
                                          <p:val>
                                            <p:strVal val="#ppt_h"/>
                                          </p:val>
                                        </p:tav>
                                        <p:tav tm="100000">
                                          <p:val>
                                            <p:strVal val="#ppt_h"/>
                                          </p:val>
                                        </p:tav>
                                      </p:tavLst>
                                    </p:anim>
                                    <p:animEffect transition="in" filter="fade">
                                      <p:cBhvr>
                                        <p:cTn id="4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P spid="16"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HAC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𝐻𝐴𝐶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𝐻𝐶𝐴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8353038" cy="537776"/>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7889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78895"/>
              </a:xfrm>
              <a:prstGeom prst="rect">
                <a:avLst/>
              </a:prstGeom>
              <a:blipFill>
                <a:blip r:embed="rId4"/>
                <a:stretch>
                  <a:fillRect l="-1232" b="-2083"/>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5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0491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ABH</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CAH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𝐴𝐵𝐻</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𝐶𝐴𝐻</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9454392"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cùng phụ với góc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𝐵𝐴𝐻</m:t>
                        </m:r>
                      </m:e>
                    </m:acc>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9454392" cy="537583"/>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82549"/>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82549"/>
              </a:xfrm>
              <a:prstGeom prst="rect">
                <a:avLst/>
              </a:prstGeom>
              <a:blipFill>
                <a:blip r:embed="rId4"/>
                <a:stretch>
                  <a:fillRect l="-1232" b="-1379"/>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5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8839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heel(1)">
                                      <p:cBhvr>
                                        <p:cTn id="10" dur="2000"/>
                                        <p:tgtEl>
                                          <p:spTgt spid="4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heel(1)">
                                      <p:cBhvr>
                                        <p:cTn id="13" dur="2000"/>
                                        <p:tgtEl>
                                          <p:spTgt spid="4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heel(1)">
                                      <p:cBhvr>
                                        <p:cTn id="16"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8"/>
          <p:cNvSpPr txBox="1"/>
          <p:nvPr/>
        </p:nvSpPr>
        <p:spPr>
          <a:xfrm>
            <a:off x="545834" y="488836"/>
            <a:ext cx="7401316" cy="523220"/>
          </a:xfrm>
          <a:prstGeom prst="rect">
            <a:avLst/>
          </a:prstGeom>
          <a:noFill/>
        </p:spPr>
        <p:txBody>
          <a:bodyPr wrap="square" rtlCol="0">
            <a:spAutoFit/>
          </a:bodyPr>
          <a:lstStyle/>
          <a:p>
            <a:pPr algn="just"/>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d) Ta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Object 2"/>
          <p:cNvGraphicFramePr>
            <a:graphicFrameLocks noChangeAspect="1"/>
          </p:cNvGraphicFramePr>
          <p:nvPr/>
        </p:nvGraphicFramePr>
        <p:xfrm>
          <a:off x="1988002" y="1145816"/>
          <a:ext cx="3843629" cy="4461195"/>
        </p:xfrm>
        <a:graphic>
          <a:graphicData uri="http://schemas.openxmlformats.org/presentationml/2006/ole">
            <mc:AlternateContent xmlns:mc="http://schemas.openxmlformats.org/markup-compatibility/2006">
              <mc:Choice xmlns:v="urn:schemas-microsoft-com:vml" Requires="v">
                <p:oleObj name="Equation" r:id="rId2" imgW="2074542" imgH="2408586" progId="Equation.DSMT4">
                  <p:embed/>
                </p:oleObj>
              </mc:Choice>
              <mc:Fallback>
                <p:oleObj name="Equation" r:id="rId2" imgW="2074542" imgH="2408586" progId="Equation.DSMT4">
                  <p:embed/>
                  <p:pic>
                    <p:nvPicPr>
                      <p:cNvPr id="3" name="Object 2"/>
                      <p:cNvPicPr/>
                      <p:nvPr/>
                    </p:nvPicPr>
                    <p:blipFill>
                      <a:blip r:embed="rId3"/>
                      <a:stretch>
                        <a:fillRect/>
                      </a:stretch>
                    </p:blipFill>
                    <p:spPr>
                      <a:xfrm>
                        <a:off x="1988002" y="1145816"/>
                        <a:ext cx="3843629" cy="4461195"/>
                      </a:xfrm>
                      <a:prstGeom prst="rect">
                        <a:avLst/>
                      </a:prstGeom>
                    </p:spPr>
                  </p:pic>
                </p:oleObj>
              </mc:Fallback>
            </mc:AlternateContent>
          </a:graphicData>
        </a:graphic>
      </p:graphicFrame>
    </p:spTree>
    <p:extLst>
      <p:ext uri="{BB962C8B-B14F-4D97-AF65-F5344CB8AC3E}">
        <p14:creationId xmlns:p14="http://schemas.microsoft.com/office/powerpoint/2010/main" val="329684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194285" y="23418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923430"/>
            <a:ext cx="11195246" cy="138499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hình 89, bạn Minh dung một dụng cụ để đo chiều cao của cây. Cho biết khoảng cách từ mắt bạn Minh đến cây và đến mặt đất lần lượt là AH = 2,8m và AK = 1,6m. Em hãy tính chiều cao của cây.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71700" y="2806267"/>
                <a:ext cx="8426247" cy="9684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Tứ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AHBK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có </a:t>
                </a:r>
                <a14:m>
                  <m:oMath xmlns:m="http://schemas.openxmlformats.org/officeDocument/2006/math">
                    <m:acc>
                      <m:accPr>
                        <m:chr m:val="̂"/>
                        <m:ctrlPr>
                          <a:rPr lang="zh-CN" altLang="en-US"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𝐴𝐻𝐵</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𝐻𝐵𝐾</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𝐵𝐾𝐴</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AHBK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là hình chữ nhật.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71700" y="2806267"/>
                <a:ext cx="8426247" cy="968470"/>
              </a:xfrm>
              <a:prstGeom prst="rect">
                <a:avLst/>
              </a:prstGeom>
              <a:blipFill>
                <a:blip r:embed="rId3"/>
                <a:stretch>
                  <a:fillRect l="-1446" t="-4403" r="-1446" b="-16981"/>
                </a:stretch>
              </a:blipFill>
            </p:spPr>
            <p:txBody>
              <a:bodyPr/>
              <a:lstStyle/>
              <a:p>
                <a:r>
                  <a:rPr lang="en-US">
                    <a:noFill/>
                  </a:rPr>
                  <a:t> </a:t>
                </a:r>
              </a:p>
            </p:txBody>
          </p:sp>
        </mc:Fallback>
      </mc:AlternateContent>
      <p:sp>
        <p:nvSpPr>
          <p:cNvPr id="43" name="文本框 48"/>
          <p:cNvSpPr txBox="1"/>
          <p:nvPr/>
        </p:nvSpPr>
        <p:spPr>
          <a:xfrm>
            <a:off x="468709" y="4150436"/>
            <a:ext cx="8353038" cy="537583"/>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Áp dụng kết quả bài 5 ta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48"/>
          <p:cNvSpPr txBox="1"/>
          <p:nvPr/>
        </p:nvSpPr>
        <p:spPr>
          <a:xfrm>
            <a:off x="471700" y="3719549"/>
            <a:ext cx="6520609"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BH = AK = 1,6m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6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7947" y="1832577"/>
            <a:ext cx="2854996" cy="4664860"/>
          </a:xfrm>
          <a:prstGeom prst="rect">
            <a:avLst/>
          </a:prstGeom>
        </p:spPr>
      </p:pic>
      <mc:AlternateContent xmlns:mc="http://schemas.openxmlformats.org/markup-compatibility/2006" xmlns:a14="http://schemas.microsoft.com/office/drawing/2010/main">
        <mc:Choice Requires="a14">
          <p:sp>
            <p:nvSpPr>
              <p:cNvPr id="19" name="文本框 48"/>
              <p:cNvSpPr txBox="1"/>
              <p:nvPr/>
            </p:nvSpPr>
            <p:spPr>
              <a:xfrm>
                <a:off x="452606" y="4503122"/>
                <a:ext cx="9890557" cy="1002519"/>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𝐶𝐻</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𝐴𝐻</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𝐵𝐻</m:t>
                          </m:r>
                        </m:den>
                      </m:f>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2,8</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1,6</m:t>
                          </m:r>
                        </m:den>
                      </m:f>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=4,9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𝑚</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452606" y="4503122"/>
                <a:ext cx="9890557" cy="1002519"/>
              </a:xfrm>
              <a:prstGeom prst="rect">
                <a:avLst/>
              </a:prstGeom>
              <a:blipFill>
                <a:blip r:embed="rId5"/>
                <a:stretch>
                  <a:fillRect/>
                </a:stretch>
              </a:blipFill>
            </p:spPr>
            <p:txBody>
              <a:bodyPr/>
              <a:lstStyle/>
              <a:p>
                <a:r>
                  <a:rPr lang="en-US">
                    <a:noFill/>
                  </a:rPr>
                  <a:t> </a:t>
                </a:r>
              </a:p>
            </p:txBody>
          </p:sp>
        </mc:Fallback>
      </mc:AlternateContent>
      <p:sp>
        <p:nvSpPr>
          <p:cNvPr id="20" name="文本框 48"/>
          <p:cNvSpPr txBox="1"/>
          <p:nvPr/>
        </p:nvSpPr>
        <p:spPr>
          <a:xfrm>
            <a:off x="508511" y="5416404"/>
            <a:ext cx="6520609"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Ta có BC = BH + CH = 1,6 + 4,9 = 6,5 (m)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文本框 48"/>
          <p:cNvSpPr txBox="1"/>
          <p:nvPr/>
        </p:nvSpPr>
        <p:spPr>
          <a:xfrm>
            <a:off x="962867" y="5924034"/>
            <a:ext cx="6520609"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Vậy chiều cao của cây là 6,5 (m)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252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circle(in)">
                                      <p:cBhvr>
                                        <p:cTn id="10" dur="2000"/>
                                        <p:tgtEl>
                                          <p:spTgt spid="41"/>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barn(inVertical)">
                                      <p:cBhvr>
                                        <p:cTn id="33" dur="500"/>
                                        <p:tgtEl>
                                          <p:spTgt spid="4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arn(inVertical)">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barn(inVertical)">
                                      <p:cBhvr>
                                        <p:cTn id="43" dur="500"/>
                                        <p:tgtEl>
                                          <p:spTgt spid="2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barn(inVertical)">
                                      <p:cBhvr>
                                        <p:cTn id="4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95590"/>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pic>
        <p:nvPicPr>
          <p:cNvPr id="42" name="图片 41"/>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6601010" y="1151915"/>
            <a:ext cx="2181139" cy="1894587"/>
          </a:xfrm>
          <a:prstGeom prst="rect">
            <a:avLst/>
          </a:prstGeom>
        </p:spPr>
      </p:pic>
      <p:pic>
        <p:nvPicPr>
          <p:cNvPr id="43" name="图片 42"/>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3671826" y="1159647"/>
            <a:ext cx="2181139" cy="1894587"/>
          </a:xfrm>
          <a:prstGeom prst="rect">
            <a:avLst/>
          </a:prstGeom>
        </p:spPr>
      </p:pic>
      <p:pic>
        <p:nvPicPr>
          <p:cNvPr id="44" name="图片 43"/>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2080834" y="1775931"/>
            <a:ext cx="2181139" cy="1894587"/>
          </a:xfrm>
          <a:prstGeom prst="rect">
            <a:avLst/>
          </a:prstGeom>
        </p:spPr>
      </p:pic>
      <p:sp useBgFill="1">
        <p:nvSpPr>
          <p:cNvPr id="45" name="椭圆 44"/>
          <p:cNvSpPr/>
          <p:nvPr/>
        </p:nvSpPr>
        <p:spPr>
          <a:xfrm>
            <a:off x="1424316"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6" name="椭圆 45"/>
          <p:cNvSpPr/>
          <p:nvPr/>
        </p:nvSpPr>
        <p:spPr>
          <a:xfrm>
            <a:off x="4217825"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7" name="椭圆 46"/>
          <p:cNvSpPr/>
          <p:nvPr/>
        </p:nvSpPr>
        <p:spPr>
          <a:xfrm>
            <a:off x="7087534"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569696" y="3313868"/>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1</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
        <p:nvSpPr>
          <p:cNvPr id="49" name="文本框 48"/>
          <p:cNvSpPr txBox="1"/>
          <p:nvPr/>
        </p:nvSpPr>
        <p:spPr>
          <a:xfrm>
            <a:off x="997815" y="3882406"/>
            <a:ext cx="2446216" cy="2185214"/>
          </a:xfrm>
          <a:prstGeom prst="rect">
            <a:avLst/>
          </a:prstGeom>
          <a:noFill/>
        </p:spPr>
        <p:txBody>
          <a:bodyPr wrap="square" rtlCol="0">
            <a:spAutoFit/>
          </a:bodyPr>
          <a:lstStyle/>
          <a:p>
            <a:pPr algn="just"/>
            <a:r>
              <a:rPr lang="en-US" altLang="zh-CN" sz="24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Học thuộc lại toàn bộ kiến thức về các trường hợp đồng dạng của tam giác.</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grpSp>
        <p:nvGrpSpPr>
          <p:cNvPr id="54" name="组合 53"/>
          <p:cNvGrpSpPr>
            <a:grpSpLocks noChangeAspect="1"/>
          </p:cNvGrpSpPr>
          <p:nvPr/>
        </p:nvGrpSpPr>
        <p:grpSpPr>
          <a:xfrm>
            <a:off x="1844027" y="2020320"/>
            <a:ext cx="547810" cy="542159"/>
            <a:chOff x="6967126" y="4092464"/>
            <a:chExt cx="453105" cy="448433"/>
          </a:xfrm>
          <a:solidFill>
            <a:srgbClr val="C1A438"/>
          </a:solidFill>
          <a:effectLst/>
        </p:grpSpPr>
        <p:sp>
          <p:nvSpPr>
            <p:cNvPr id="55"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6"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57" name="组合 56"/>
          <p:cNvGrpSpPr/>
          <p:nvPr/>
        </p:nvGrpSpPr>
        <p:grpSpPr>
          <a:xfrm>
            <a:off x="4633085" y="1882617"/>
            <a:ext cx="565077" cy="679862"/>
            <a:chOff x="6447145" y="3737787"/>
            <a:chExt cx="348964" cy="419850"/>
          </a:xfrm>
          <a:solidFill>
            <a:srgbClr val="C1A438"/>
          </a:solidFill>
        </p:grpSpPr>
        <p:sp>
          <p:nvSpPr>
            <p:cNvPr id="58" name="Freeform 32"/>
            <p:cNvSpPr>
              <a:spLocks/>
            </p:cNvSpPr>
            <p:nvPr/>
          </p:nvSpPr>
          <p:spPr bwMode="auto">
            <a:xfrm>
              <a:off x="6576901" y="3737787"/>
              <a:ext cx="88470" cy="419850"/>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9" name="Freeform 33"/>
            <p:cNvSpPr>
              <a:spLocks/>
            </p:cNvSpPr>
            <p:nvPr/>
          </p:nvSpPr>
          <p:spPr bwMode="auto">
            <a:xfrm>
              <a:off x="6447145" y="3993951"/>
              <a:ext cx="87487" cy="163686"/>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0" name="Freeform 34"/>
            <p:cNvSpPr>
              <a:spLocks/>
            </p:cNvSpPr>
            <p:nvPr/>
          </p:nvSpPr>
          <p:spPr bwMode="auto">
            <a:xfrm>
              <a:off x="6707639" y="3872805"/>
              <a:ext cx="88470" cy="284832"/>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61" name="Freeform 98"/>
          <p:cNvSpPr>
            <a:spLocks noEditPoints="1"/>
          </p:cNvSpPr>
          <p:nvPr/>
        </p:nvSpPr>
        <p:spPr bwMode="auto">
          <a:xfrm>
            <a:off x="7529540" y="2022239"/>
            <a:ext cx="549010"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1A43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nvGrpSpPr>
          <p:cNvPr id="62" name="组合 61"/>
          <p:cNvGrpSpPr/>
          <p:nvPr/>
        </p:nvGrpSpPr>
        <p:grpSpPr>
          <a:xfrm>
            <a:off x="6836044" y="3533587"/>
            <a:ext cx="2088023" cy="476737"/>
            <a:chOff x="5129990" y="4125154"/>
            <a:chExt cx="2088023" cy="476737"/>
          </a:xfrm>
          <a:solidFill>
            <a:srgbClr val="C1A438"/>
          </a:solidFill>
        </p:grpSpPr>
        <p:cxnSp>
          <p:nvCxnSpPr>
            <p:cNvPr id="63" name="直接连接符 62"/>
            <p:cNvCxnSpPr/>
            <p:nvPr/>
          </p:nvCxnSpPr>
          <p:spPr>
            <a:xfrm>
              <a:off x="5503109" y="4371285"/>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64" name="Group 21"/>
            <p:cNvGrpSpPr>
              <a:grpSpLocks noChangeAspect="1"/>
            </p:cNvGrpSpPr>
            <p:nvPr/>
          </p:nvGrpSpPr>
          <p:grpSpPr bwMode="auto">
            <a:xfrm>
              <a:off x="5129990" y="4125154"/>
              <a:ext cx="336993" cy="468705"/>
              <a:chOff x="2708" y="2559"/>
              <a:chExt cx="284" cy="395"/>
            </a:xfrm>
            <a:grpFill/>
          </p:grpSpPr>
          <p:sp>
            <p:nvSpPr>
              <p:cNvPr id="10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Group 21"/>
            <p:cNvGrpSpPr>
              <a:grpSpLocks noChangeAspect="1"/>
            </p:cNvGrpSpPr>
            <p:nvPr/>
          </p:nvGrpSpPr>
          <p:grpSpPr bwMode="auto">
            <a:xfrm rot="10800000">
              <a:off x="6881020" y="4133186"/>
              <a:ext cx="336993" cy="468705"/>
              <a:chOff x="2708" y="2559"/>
              <a:chExt cx="284" cy="395"/>
            </a:xfrm>
            <a:grpFill/>
          </p:grpSpPr>
          <p:sp>
            <p:nvSpPr>
              <p:cNvPr id="66"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07" name="组合 106"/>
          <p:cNvGrpSpPr/>
          <p:nvPr/>
        </p:nvGrpSpPr>
        <p:grpSpPr>
          <a:xfrm>
            <a:off x="3835166" y="3533587"/>
            <a:ext cx="2088023" cy="476737"/>
            <a:chOff x="5129990" y="4125154"/>
            <a:chExt cx="2088023" cy="476737"/>
          </a:xfrm>
          <a:solidFill>
            <a:srgbClr val="C1A438"/>
          </a:solidFill>
        </p:grpSpPr>
        <p:grpSp>
          <p:nvGrpSpPr>
            <p:cNvPr id="108" name="Group 21"/>
            <p:cNvGrpSpPr>
              <a:grpSpLocks noChangeAspect="1"/>
            </p:cNvGrpSpPr>
            <p:nvPr/>
          </p:nvGrpSpPr>
          <p:grpSpPr bwMode="auto">
            <a:xfrm>
              <a:off x="5129990" y="4125154"/>
              <a:ext cx="336993" cy="468705"/>
              <a:chOff x="2708" y="2559"/>
              <a:chExt cx="284" cy="395"/>
            </a:xfrm>
            <a:grpFill/>
          </p:grpSpPr>
          <p:sp>
            <p:nvSpPr>
              <p:cNvPr id="115"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9" name="Group 21"/>
            <p:cNvGrpSpPr>
              <a:grpSpLocks noChangeAspect="1"/>
            </p:cNvGrpSpPr>
            <p:nvPr/>
          </p:nvGrpSpPr>
          <p:grpSpPr bwMode="auto">
            <a:xfrm rot="10800000">
              <a:off x="6881020" y="4133186"/>
              <a:ext cx="336993" cy="468705"/>
              <a:chOff x="2708" y="2559"/>
              <a:chExt cx="284" cy="395"/>
            </a:xfrm>
            <a:grpFill/>
          </p:grpSpPr>
          <p:sp>
            <p:nvSpPr>
              <p:cNvPr id="110"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120" name="直接连接符 119"/>
          <p:cNvCxnSpPr/>
          <p:nvPr/>
        </p:nvCxnSpPr>
        <p:spPr>
          <a:xfrm>
            <a:off x="4203679" y="3775697"/>
            <a:ext cx="1327164" cy="2581"/>
          </a:xfrm>
          <a:prstGeom prst="line">
            <a:avLst/>
          </a:prstGeom>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121" name="组合 120"/>
          <p:cNvGrpSpPr/>
          <p:nvPr/>
        </p:nvGrpSpPr>
        <p:grpSpPr>
          <a:xfrm>
            <a:off x="1103660" y="3526268"/>
            <a:ext cx="2088023" cy="476737"/>
            <a:chOff x="2326534" y="4174855"/>
            <a:chExt cx="2088023" cy="476737"/>
          </a:xfrm>
          <a:solidFill>
            <a:srgbClr val="C1A438"/>
          </a:solidFill>
        </p:grpSpPr>
        <p:grpSp>
          <p:nvGrpSpPr>
            <p:cNvPr id="122" name="组合 121"/>
            <p:cNvGrpSpPr/>
            <p:nvPr/>
          </p:nvGrpSpPr>
          <p:grpSpPr>
            <a:xfrm>
              <a:off x="2326534" y="4174855"/>
              <a:ext cx="2088023" cy="476737"/>
              <a:chOff x="5129990" y="4125154"/>
              <a:chExt cx="2088023" cy="476737"/>
            </a:xfrm>
            <a:grpFill/>
          </p:grpSpPr>
          <p:grpSp>
            <p:nvGrpSpPr>
              <p:cNvPr id="124" name="Group 21"/>
              <p:cNvGrpSpPr>
                <a:grpSpLocks noChangeAspect="1"/>
              </p:cNvGrpSpPr>
              <p:nvPr/>
            </p:nvGrpSpPr>
            <p:grpSpPr bwMode="auto">
              <a:xfrm>
                <a:off x="5129990" y="4125154"/>
                <a:ext cx="336993" cy="468705"/>
                <a:chOff x="2708" y="2559"/>
                <a:chExt cx="284" cy="395"/>
              </a:xfrm>
              <a:grpFill/>
            </p:grpSpPr>
            <p:sp>
              <p:nvSpPr>
                <p:cNvPr id="131"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5" name="Group 21"/>
              <p:cNvGrpSpPr>
                <a:grpSpLocks noChangeAspect="1"/>
              </p:cNvGrpSpPr>
              <p:nvPr/>
            </p:nvGrpSpPr>
            <p:grpSpPr bwMode="auto">
              <a:xfrm rot="10800000">
                <a:off x="6881020" y="4133186"/>
                <a:ext cx="336993" cy="468705"/>
                <a:chOff x="2708" y="2559"/>
                <a:chExt cx="284" cy="395"/>
              </a:xfrm>
              <a:grpFill/>
            </p:grpSpPr>
            <p:sp>
              <p:nvSpPr>
                <p:cNvPr id="126"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123" name="直接连接符 122"/>
            <p:cNvCxnSpPr/>
            <p:nvPr/>
          </p:nvCxnSpPr>
          <p:spPr>
            <a:xfrm>
              <a:off x="2692969" y="4421459"/>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sp>
        <p:nvSpPr>
          <p:cNvPr id="70" name="文本框 5"/>
          <p:cNvSpPr txBox="1"/>
          <p:nvPr/>
        </p:nvSpPr>
        <p:spPr>
          <a:xfrm>
            <a:off x="524555" y="443490"/>
            <a:ext cx="4681927" cy="584775"/>
          </a:xfrm>
          <a:prstGeom prst="rect">
            <a:avLst/>
          </a:prstGeom>
          <a:noFill/>
        </p:spPr>
        <p:txBody>
          <a:bodyPr wrap="square" rtlCol="0">
            <a:spAutoFit/>
          </a:bodyPr>
          <a:lstStyle/>
          <a:p>
            <a:r>
              <a:rPr lang="en-US" altLang="zh-CN" sz="32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Hướng dẫn tự học ở nhà</a:t>
            </a:r>
            <a:endParaRPr lang="zh-CN" altLang="en-US" sz="32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72" name="文本框 48"/>
          <p:cNvSpPr txBox="1"/>
          <p:nvPr/>
        </p:nvSpPr>
        <p:spPr>
          <a:xfrm>
            <a:off x="3902500" y="3914485"/>
            <a:ext cx="2446216" cy="1815882"/>
          </a:xfrm>
          <a:prstGeom prst="rect">
            <a:avLst/>
          </a:prstGeom>
          <a:noFill/>
        </p:spPr>
        <p:txBody>
          <a:bodyPr wrap="square" rtlCol="0">
            <a:spAutoFit/>
          </a:bodyPr>
          <a:lstStyle/>
          <a:p>
            <a:pPr algn="just"/>
            <a:r>
              <a:rPr lang="en-US" altLang="zh-CN" sz="24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Xem lại các BT đã làm, làm thêm các BT trong SGK.</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pic>
        <p:nvPicPr>
          <p:cNvPr id="80" name="图片 41"/>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9273979" y="1357324"/>
            <a:ext cx="2181139" cy="1894587"/>
          </a:xfrm>
          <a:prstGeom prst="rect">
            <a:avLst/>
          </a:prstGeom>
        </p:spPr>
      </p:pic>
      <p:sp useBgFill="1">
        <p:nvSpPr>
          <p:cNvPr id="81" name="椭圆 46"/>
          <p:cNvSpPr/>
          <p:nvPr/>
        </p:nvSpPr>
        <p:spPr>
          <a:xfrm>
            <a:off x="9760503" y="1793430"/>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Freeform 98"/>
          <p:cNvSpPr>
            <a:spLocks noEditPoints="1"/>
          </p:cNvSpPr>
          <p:nvPr/>
        </p:nvSpPr>
        <p:spPr bwMode="auto">
          <a:xfrm>
            <a:off x="10202509" y="2227648"/>
            <a:ext cx="549010"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1A43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84" name="文本框 48"/>
          <p:cNvSpPr txBox="1"/>
          <p:nvPr/>
        </p:nvSpPr>
        <p:spPr>
          <a:xfrm>
            <a:off x="6686256" y="4104280"/>
            <a:ext cx="2446216" cy="2185214"/>
          </a:xfrm>
          <a:prstGeom prst="rect">
            <a:avLst/>
          </a:prstGeom>
          <a:noFill/>
        </p:spPr>
        <p:txBody>
          <a:bodyPr wrap="square" rtlCol="0">
            <a:spAutoFit/>
          </a:bodyPr>
          <a:lstStyle/>
          <a:p>
            <a:pPr algn="just"/>
            <a:r>
              <a:rPr lang="en-US" altLang="zh-CN" sz="24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Sưu tầm một số hình ảnh thực tế các trường hợp đồng dạng của tam giác.</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sp>
        <p:nvSpPr>
          <p:cNvPr id="85" name="文本框 48"/>
          <p:cNvSpPr txBox="1"/>
          <p:nvPr/>
        </p:nvSpPr>
        <p:spPr>
          <a:xfrm>
            <a:off x="9232773" y="4067072"/>
            <a:ext cx="2446216" cy="1446550"/>
          </a:xfrm>
          <a:prstGeom prst="rect">
            <a:avLst/>
          </a:prstGeom>
          <a:noFill/>
        </p:spPr>
        <p:txBody>
          <a:bodyPr wrap="square" rtlCol="0">
            <a:spAutoFit/>
          </a:bodyPr>
          <a:lstStyle/>
          <a:p>
            <a:pPr algn="just"/>
            <a:r>
              <a:rPr lang="en-US" altLang="zh-CN" sz="24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Chuẩn bị bài mới: “Bài 9. Hình đồng dạng”.</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sp>
        <p:nvSpPr>
          <p:cNvPr id="86" name="文本框 47"/>
          <p:cNvSpPr txBox="1"/>
          <p:nvPr/>
        </p:nvSpPr>
        <p:spPr>
          <a:xfrm>
            <a:off x="4596058" y="3326041"/>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2</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
        <p:nvSpPr>
          <p:cNvPr id="87" name="文本框 47"/>
          <p:cNvSpPr txBox="1"/>
          <p:nvPr/>
        </p:nvSpPr>
        <p:spPr>
          <a:xfrm>
            <a:off x="7563432" y="3356440"/>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3</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grpSp>
        <p:nvGrpSpPr>
          <p:cNvPr id="88" name="组合 61"/>
          <p:cNvGrpSpPr/>
          <p:nvPr/>
        </p:nvGrpSpPr>
        <p:grpSpPr>
          <a:xfrm>
            <a:off x="9572120" y="3590335"/>
            <a:ext cx="2088023" cy="476737"/>
            <a:chOff x="5129990" y="4125154"/>
            <a:chExt cx="2088023" cy="476737"/>
          </a:xfrm>
          <a:solidFill>
            <a:srgbClr val="C1A438"/>
          </a:solidFill>
        </p:grpSpPr>
        <p:cxnSp>
          <p:nvCxnSpPr>
            <p:cNvPr id="89" name="直接连接符 62"/>
            <p:cNvCxnSpPr/>
            <p:nvPr/>
          </p:nvCxnSpPr>
          <p:spPr>
            <a:xfrm>
              <a:off x="5503109" y="4371285"/>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90" name="Group 21"/>
            <p:cNvGrpSpPr>
              <a:grpSpLocks noChangeAspect="1"/>
            </p:cNvGrpSpPr>
            <p:nvPr/>
          </p:nvGrpSpPr>
          <p:grpSpPr bwMode="auto">
            <a:xfrm>
              <a:off x="5129990" y="4125154"/>
              <a:ext cx="336993" cy="468705"/>
              <a:chOff x="2708" y="2559"/>
              <a:chExt cx="284" cy="395"/>
            </a:xfrm>
            <a:grpFill/>
          </p:grpSpPr>
          <p:sp>
            <p:nvSpPr>
              <p:cNvPr id="97"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1" name="Group 21"/>
            <p:cNvGrpSpPr>
              <a:grpSpLocks noChangeAspect="1"/>
            </p:cNvGrpSpPr>
            <p:nvPr/>
          </p:nvGrpSpPr>
          <p:grpSpPr bwMode="auto">
            <a:xfrm rot="10800000">
              <a:off x="6881020" y="4133186"/>
              <a:ext cx="336993" cy="468705"/>
              <a:chOff x="2708" y="2559"/>
              <a:chExt cx="284" cy="395"/>
            </a:xfrm>
            <a:grpFill/>
          </p:grpSpPr>
          <p:sp>
            <p:nvSpPr>
              <p:cNvPr id="9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36" name="文本框 47"/>
          <p:cNvSpPr txBox="1"/>
          <p:nvPr/>
        </p:nvSpPr>
        <p:spPr>
          <a:xfrm>
            <a:off x="10299508" y="3413188"/>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4</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374958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4" name="图片 2203"/>
          <p:cNvPicPr>
            <a:picLocks noChangeAspect="1"/>
          </p:cNvPicPr>
          <p:nvPr/>
        </p:nvPicPr>
        <p:blipFill>
          <a:blip r:embed="rId2"/>
          <a:stretch>
            <a:fillRect/>
          </a:stretch>
        </p:blipFill>
        <p:spPr>
          <a:xfrm>
            <a:off x="3192915" y="2152650"/>
            <a:ext cx="5536333" cy="3954524"/>
          </a:xfrm>
          <a:prstGeom prst="rect">
            <a:avLst/>
          </a:prstGeom>
        </p:spPr>
      </p:pic>
      <p:sp>
        <p:nvSpPr>
          <p:cNvPr id="5" name="文本框 4"/>
          <p:cNvSpPr txBox="1"/>
          <p:nvPr/>
        </p:nvSpPr>
        <p:spPr>
          <a:xfrm>
            <a:off x="4364141" y="3157172"/>
            <a:ext cx="4365107" cy="923330"/>
          </a:xfrm>
          <a:prstGeom prst="rect">
            <a:avLst/>
          </a:prstGeom>
          <a:noFill/>
        </p:spPr>
        <p:txBody>
          <a:bodyPr wrap="square" rtlCol="0">
            <a:spAutoFit/>
          </a:bodyPr>
          <a:lstStyle/>
          <a:p>
            <a:r>
              <a:rPr lang="en-US" altLang="zh-CN" sz="5400">
                <a:solidFill>
                  <a:srgbClr val="C1A438"/>
                </a:solidFill>
                <a:latin typeface="方正清刻本悦宋简体" panose="02000000000000000000" pitchFamily="2" charset="-122"/>
                <a:ea typeface="方正清刻本悦宋简体" panose="02000000000000000000" pitchFamily="2" charset="-122"/>
              </a:rPr>
              <a:t>Thank you</a:t>
            </a:r>
            <a:endParaRPr lang="zh-CN" altLang="en-US" sz="5400" dirty="0">
              <a:solidFill>
                <a:srgbClr val="C1A438"/>
              </a:solidFill>
              <a:latin typeface="方正清刻本悦宋简体" panose="02000000000000000000" pitchFamily="2" charset="-122"/>
              <a:ea typeface="方正清刻本悦宋简体" panose="02000000000000000000" pitchFamily="2" charset="-122"/>
            </a:endParaRPr>
          </a:p>
        </p:txBody>
      </p:sp>
      <p:pic>
        <p:nvPicPr>
          <p:cNvPr id="2203" name="图片 2202"/>
          <p:cNvPicPr>
            <a:picLocks noChangeAspect="1"/>
          </p:cNvPicPr>
          <p:nvPr/>
        </p:nvPicPr>
        <p:blipFill>
          <a:blip r:embed="rId3"/>
          <a:stretch>
            <a:fillRect/>
          </a:stretch>
        </p:blipFill>
        <p:spPr>
          <a:xfrm>
            <a:off x="4858685" y="435442"/>
            <a:ext cx="3870563" cy="2721730"/>
          </a:xfrm>
          <a:prstGeom prst="rect">
            <a:avLst/>
          </a:prstGeom>
        </p:spPr>
      </p:pic>
    </p:spTree>
    <p:extLst>
      <p:ext uri="{BB962C8B-B14F-4D97-AF65-F5344CB8AC3E}">
        <p14:creationId xmlns:p14="http://schemas.microsoft.com/office/powerpoint/2010/main" val="135539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3" name="图片 2202"/>
          <p:cNvPicPr>
            <a:picLocks noChangeAspect="1"/>
          </p:cNvPicPr>
          <p:nvPr/>
        </p:nvPicPr>
        <p:blipFill>
          <a:blip r:embed="rId2"/>
          <a:stretch>
            <a:fillRect/>
          </a:stretch>
        </p:blipFill>
        <p:spPr>
          <a:xfrm>
            <a:off x="8340486" y="195740"/>
            <a:ext cx="3870563" cy="2721730"/>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957486" y="1971621"/>
            <a:ext cx="8979616" cy="2786991"/>
          </a:xfrm>
          <a:prstGeom prst="rect">
            <a:avLst/>
          </a:prstGeom>
        </p:spPr>
      </p:pic>
    </p:spTree>
    <p:extLst>
      <p:ext uri="{BB962C8B-B14F-4D97-AF65-F5344CB8AC3E}">
        <p14:creationId xmlns:p14="http://schemas.microsoft.com/office/powerpoint/2010/main" val="245695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19431" y="-1461679"/>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5" y="4680645"/>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87" name="文本框 86"/>
          <p:cNvSpPr txBox="1"/>
          <p:nvPr/>
        </p:nvSpPr>
        <p:spPr>
          <a:xfrm>
            <a:off x="3475965" y="2880866"/>
            <a:ext cx="5637634" cy="1077218"/>
          </a:xfrm>
          <a:prstGeom prst="rect">
            <a:avLst/>
          </a:prstGeom>
          <a:noFill/>
        </p:spPr>
        <p:txBody>
          <a:bodyPr wrap="square" rtlCol="0">
            <a:spAutoFit/>
          </a:bodyPr>
          <a:lstStyle/>
          <a:p>
            <a:pPr algn="ctr"/>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HOẠT ĐỘNG </a:t>
            </a:r>
          </a:p>
          <a:p>
            <a:pPr algn="ctr"/>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HÌNH THÀNH KIẾN THỨC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1809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72" y="1158527"/>
            <a:ext cx="1045040" cy="709839"/>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525064" y="1935012"/>
                <a:ext cx="11392414" cy="1986954"/>
              </a:xfrm>
              <a:prstGeom prst="rect">
                <a:avLst/>
              </a:prstGeom>
            </p:spPr>
            <p:txBody>
              <a:bodyPr wrap="none">
                <a:spAutoFit/>
              </a:bodyPr>
              <a:lstStyle/>
              <a:p>
                <a:pPr algn="just">
                  <a:lnSpc>
                    <a:spcPct val="107000"/>
                  </a:lnSpc>
                  <a:spcAft>
                    <a:spcPts val="0"/>
                  </a:spcAft>
                </a:pPr>
                <a:r>
                  <a:rPr lang="nl-NL"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Cho hai tam giác ABC và A’B’C’ có </a:t>
                </a:r>
                <a14:m>
                  <m:oMath xmlns:m="http://schemas.openxmlformats.org/officeDocument/2006/math">
                    <m:acc>
                      <m:accPr>
                        <m:chr m:val="̂"/>
                        <m:ctrlPr>
                          <a:rPr lang="nl-NL" sz="280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𝐴</m:t>
                        </m:r>
                      </m:e>
                    </m:acc>
                    <m:r>
                      <a:rPr lang="en-US" sz="2800" b="0" i="1" smtClean="0">
                        <a:solidFill>
                          <a:srgbClr val="C1A438"/>
                        </a:solidFill>
                        <a:latin typeface="Cambria Math" panose="02040503050406030204" pitchFamily="18" charset="0"/>
                        <a:cs typeface="Times New Roman" panose="02020603050405020304" pitchFamily="18" charset="0"/>
                      </a:rPr>
                      <m:t>=</m:t>
                    </m:r>
                    <m:acc>
                      <m:accPr>
                        <m:chr m:val="̂"/>
                        <m:ctrlPr>
                          <a:rPr lang="en-US" sz="2800" b="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𝐴</m:t>
                        </m:r>
                        <m:r>
                          <a:rPr lang="en-US" sz="2800" b="0" i="1" smtClean="0">
                            <a:solidFill>
                              <a:srgbClr val="C1A438"/>
                            </a:solidFill>
                            <a:latin typeface="Cambria Math" panose="02040503050406030204" pitchFamily="18" charset="0"/>
                            <a:cs typeface="Times New Roman" panose="02020603050405020304" pitchFamily="18" charset="0"/>
                          </a:rPr>
                          <m:t>′</m:t>
                        </m:r>
                      </m:e>
                    </m:acc>
                    <m:r>
                      <a:rPr lang="en-US" sz="2800" b="0" i="1" smtClean="0">
                        <a:solidFill>
                          <a:srgbClr val="C1A438"/>
                        </a:solidFill>
                        <a:latin typeface="Cambria Math" panose="02040503050406030204" pitchFamily="18" charset="0"/>
                        <a:cs typeface="Times New Roman" panose="02020603050405020304" pitchFamily="18" charset="0"/>
                      </a:rPr>
                      <m:t>; </m:t>
                    </m:r>
                    <m:acc>
                      <m:accPr>
                        <m:chr m:val="̂"/>
                        <m:ctrlPr>
                          <a:rPr lang="en-US" sz="2800" b="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𝐵</m:t>
                        </m:r>
                      </m:e>
                    </m:acc>
                    <m:r>
                      <a:rPr lang="en-US" sz="2800" b="0" i="1" smtClean="0">
                        <a:solidFill>
                          <a:srgbClr val="C1A438"/>
                        </a:solidFill>
                        <a:latin typeface="Cambria Math" panose="02040503050406030204" pitchFamily="18" charset="0"/>
                        <a:cs typeface="Times New Roman" panose="02020603050405020304" pitchFamily="18" charset="0"/>
                      </a:rPr>
                      <m:t>=</m:t>
                    </m:r>
                    <m:acc>
                      <m:accPr>
                        <m:chr m:val="̂"/>
                        <m:ctrlPr>
                          <a:rPr lang="en-US" sz="2800" b="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𝐵</m:t>
                        </m:r>
                        <m:r>
                          <a:rPr lang="en-US" sz="2800" b="0" i="1" smtClean="0">
                            <a:solidFill>
                              <a:srgbClr val="C1A438"/>
                            </a:solidFill>
                            <a:latin typeface="Cambria Math" panose="02040503050406030204" pitchFamily="18" charset="0"/>
                            <a:cs typeface="Times New Roman" panose="02020603050405020304" pitchFamily="18" charset="0"/>
                          </a:rPr>
                          <m:t>′</m:t>
                        </m:r>
                      </m:e>
                    </m:acc>
                    <m:r>
                      <a:rPr lang="en-US" sz="2800" b="0" i="1" smtClean="0">
                        <a:solidFill>
                          <a:srgbClr val="C1A438"/>
                        </a:solidFill>
                        <a:latin typeface="Cambria Math" panose="02040503050406030204" pitchFamily="18" charset="0"/>
                        <a:cs typeface="Times New Roman" panose="02020603050405020304" pitchFamily="18" charset="0"/>
                      </a:rPr>
                      <m:t> </m:t>
                    </m:r>
                  </m:oMath>
                </a14:m>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và AB </a:t>
                </a:r>
                <a14:m>
                  <m:oMath xmlns:m="http://schemas.openxmlformats.org/officeDocument/2006/math">
                    <m:r>
                      <a:rPr lang="en-US"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 </a:t>
                </a:r>
              </a:p>
              <a:p>
                <a:pPr algn="just">
                  <a:lnSpc>
                    <a:spcPct val="107000"/>
                  </a:lnSpc>
                  <a:spcAft>
                    <a:spcPts val="0"/>
                  </a:spcAft>
                </a:pP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Trên tia A’B’ lấy điểm M khác B thoả mãn A’M = AB. Qua M kẻ đường thẳng</a:t>
                </a:r>
              </a:p>
              <a:p>
                <a:pPr algn="just">
                  <a:lnSpc>
                    <a:spcPct val="107000"/>
                  </a:lnSpc>
                  <a:spcAft>
                    <a:spcPts val="0"/>
                  </a:spcAft>
                </a:pP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song song với B’C’ cắt tia A’C’ tại N. Chứng minh </a:t>
                </a:r>
                <a14:m>
                  <m:oMath xmlns:m="http://schemas.openxmlformats.org/officeDocument/2006/math">
                    <m:r>
                      <a:rPr lang="en-US"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A’MN = </a:t>
                </a:r>
                <a14:m>
                  <m:oMath xmlns:m="http://schemas.openxmlformats.org/officeDocument/2006/math">
                    <m:r>
                      <a:rPr lang="en-US"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ABC. Từ đó</a:t>
                </a:r>
              </a:p>
              <a:p>
                <a:pPr algn="just">
                  <a:lnSpc>
                    <a:spcPct val="107000"/>
                  </a:lnSpc>
                  <a:spcAft>
                    <a:spcPts val="0"/>
                  </a:spcAft>
                </a:pP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suy ra </a:t>
                </a:r>
                <a14:m>
                  <m:oMath xmlns:m="http://schemas.openxmlformats.org/officeDocument/2006/math">
                    <m:r>
                      <a:rPr lang="en-US"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sym typeface="Lamsymbol" panose="05010101010101010101" pitchFamily="2" charset="2"/>
                  </a:rPr>
                  <a:t></a:t>
                </a: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ABC.</a:t>
                </a:r>
              </a:p>
            </p:txBody>
          </p:sp>
        </mc:Choice>
        <mc:Fallback xmlns="">
          <p:sp>
            <p:nvSpPr>
              <p:cNvPr id="19" name="Rectangle 18"/>
              <p:cNvSpPr>
                <a:spLocks noRot="1" noChangeAspect="1" noMove="1" noResize="1" noEditPoints="1" noAdjustHandles="1" noChangeArrowheads="1" noChangeShapeType="1" noTextEdit="1"/>
              </p:cNvSpPr>
              <p:nvPr/>
            </p:nvSpPr>
            <p:spPr>
              <a:xfrm>
                <a:off x="525064" y="1935012"/>
                <a:ext cx="11392414" cy="1986954"/>
              </a:xfrm>
              <a:prstGeom prst="rect">
                <a:avLst/>
              </a:prstGeom>
              <a:blipFill>
                <a:blip r:embed="rId5"/>
                <a:stretch>
                  <a:fillRect l="-1070" t="-1227" b="-6135"/>
                </a:stretch>
              </a:blipFill>
            </p:spPr>
            <p:txBody>
              <a:bodyPr/>
              <a:lstStyle/>
              <a:p>
                <a:r>
                  <a:rPr lang="en-US">
                    <a:noFill/>
                  </a:rPr>
                  <a:t> </a:t>
                </a:r>
              </a:p>
            </p:txBody>
          </p:sp>
        </mc:Fallback>
      </mc:AlternateContent>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712" y="3720405"/>
            <a:ext cx="3352571" cy="2289870"/>
          </a:xfrm>
          <a:prstGeom prst="rect">
            <a:avLst/>
          </a:prstGeom>
        </p:spPr>
      </p:pic>
    </p:spTree>
    <p:extLst>
      <p:ext uri="{BB962C8B-B14F-4D97-AF65-F5344CB8AC3E}">
        <p14:creationId xmlns:p14="http://schemas.microsoft.com/office/powerpoint/2010/main" val="68208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98" y="1089207"/>
            <a:ext cx="1045040" cy="70983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7558" y="726153"/>
            <a:ext cx="3352571" cy="2289870"/>
          </a:xfrm>
          <a:prstGeom prst="rect">
            <a:avLst/>
          </a:prstGeom>
        </p:spPr>
      </p:pic>
      <p:pic>
        <p:nvPicPr>
          <p:cNvPr id="11" name="图片 5">
            <a:extLst>
              <a:ext uri="{FF2B5EF4-FFF2-40B4-BE49-F238E27FC236}">
                <a16:creationId xmlns:a16="http://schemas.microsoft.com/office/drawing/2014/main" id="{F0F47780-47EF-4924-B87F-4942FB97BC0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20604" y="5074460"/>
            <a:ext cx="1768512" cy="1422977"/>
          </a:xfrm>
          <a:prstGeom prst="rect">
            <a:avLst/>
          </a:prstGeom>
        </p:spPr>
      </p:pic>
      <p:sp>
        <p:nvSpPr>
          <p:cNvPr id="16" name="文本框 47"/>
          <p:cNvSpPr txBox="1"/>
          <p:nvPr/>
        </p:nvSpPr>
        <p:spPr>
          <a:xfrm>
            <a:off x="1967028" y="1090467"/>
            <a:ext cx="3445476" cy="523220"/>
          </a:xfrm>
          <a:prstGeom prst="rect">
            <a:avLst/>
          </a:prstGeom>
          <a:noFill/>
        </p:spPr>
        <p:txBody>
          <a:bodyPr wrap="square" rtlCol="0">
            <a:spAutoFit/>
          </a:bodyPr>
          <a:lstStyle/>
          <a:p>
            <a:r>
              <a:rPr lang="en-US" altLang="zh-CN" sz="280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Hoạt động cặp đôi</a:t>
            </a:r>
            <a:endParaRPr lang="zh-CN" altLang="en-US" sz="2800"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7" name="文本框 48"/>
          <p:cNvSpPr txBox="1"/>
          <p:nvPr/>
        </p:nvSpPr>
        <p:spPr>
          <a:xfrm>
            <a:off x="1922704" y="1983360"/>
            <a:ext cx="3212064" cy="1200329"/>
          </a:xfrm>
          <a:prstGeom prst="rect">
            <a:avLst/>
          </a:prstGeom>
          <a:noFill/>
        </p:spPr>
        <p:txBody>
          <a:bodyPr wrap="square" rtlCol="0">
            <a:spAutoFit/>
          </a:bodyPr>
          <a:lstStyle/>
          <a:p>
            <a:pPr algn="ct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Làm HĐ 1 vào phiếu học tập trong 4 phút</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grpSp>
        <p:nvGrpSpPr>
          <p:cNvPr id="22" name="组合 120"/>
          <p:cNvGrpSpPr/>
          <p:nvPr/>
        </p:nvGrpSpPr>
        <p:grpSpPr>
          <a:xfrm>
            <a:off x="1538885" y="1572158"/>
            <a:ext cx="3721910" cy="476737"/>
            <a:chOff x="2326534" y="4174855"/>
            <a:chExt cx="2088023" cy="476737"/>
          </a:xfrm>
          <a:solidFill>
            <a:srgbClr val="C1A438"/>
          </a:solidFill>
        </p:grpSpPr>
        <p:grpSp>
          <p:nvGrpSpPr>
            <p:cNvPr id="23" name="组合 121"/>
            <p:cNvGrpSpPr/>
            <p:nvPr/>
          </p:nvGrpSpPr>
          <p:grpSpPr>
            <a:xfrm>
              <a:off x="2326534" y="4174855"/>
              <a:ext cx="2088023" cy="476737"/>
              <a:chOff x="5129990" y="4125154"/>
              <a:chExt cx="2088023" cy="476737"/>
            </a:xfrm>
            <a:grpFill/>
          </p:grpSpPr>
          <p:grpSp>
            <p:nvGrpSpPr>
              <p:cNvPr id="25" name="Group 21"/>
              <p:cNvGrpSpPr>
                <a:grpSpLocks noChangeAspect="1"/>
              </p:cNvGrpSpPr>
              <p:nvPr/>
            </p:nvGrpSpPr>
            <p:grpSpPr bwMode="auto">
              <a:xfrm>
                <a:off x="5129990" y="4125154"/>
                <a:ext cx="336993" cy="468705"/>
                <a:chOff x="2708" y="2559"/>
                <a:chExt cx="284" cy="395"/>
              </a:xfrm>
              <a:grpFill/>
            </p:grpSpPr>
            <p:sp>
              <p:nvSpPr>
                <p:cNvPr id="3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21"/>
              <p:cNvGrpSpPr>
                <a:grpSpLocks noChangeAspect="1"/>
              </p:cNvGrpSpPr>
              <p:nvPr/>
            </p:nvGrpSpPr>
            <p:grpSpPr bwMode="auto">
              <a:xfrm rot="10800000">
                <a:off x="6881020" y="4133186"/>
                <a:ext cx="336993" cy="468705"/>
                <a:chOff x="2708" y="2559"/>
                <a:chExt cx="284" cy="395"/>
              </a:xfrm>
              <a:grpFill/>
            </p:grpSpPr>
            <p:sp>
              <p:nvSpPr>
                <p:cNvPr id="27"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24" name="直接连接符 122"/>
            <p:cNvCxnSpPr/>
            <p:nvPr/>
          </p:nvCxnSpPr>
          <p:spPr>
            <a:xfrm>
              <a:off x="2692969" y="4421459"/>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87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98" y="1089207"/>
            <a:ext cx="1045040" cy="70983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7558" y="726153"/>
            <a:ext cx="3352571" cy="2289870"/>
          </a:xfrm>
          <a:prstGeom prst="rect">
            <a:avLst/>
          </a:prstGeom>
        </p:spPr>
      </p:pic>
      <p:pic>
        <p:nvPicPr>
          <p:cNvPr id="11" name="图片 5">
            <a:extLst>
              <a:ext uri="{FF2B5EF4-FFF2-40B4-BE49-F238E27FC236}">
                <a16:creationId xmlns:a16="http://schemas.microsoft.com/office/drawing/2014/main" id="{F0F47780-47EF-4924-B87F-4942FB97BC0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20604" y="5074460"/>
            <a:ext cx="1768512" cy="1422977"/>
          </a:xfrm>
          <a:prstGeom prst="rect">
            <a:avLst/>
          </a:prstGeom>
        </p:spPr>
      </p:pic>
      <mc:AlternateContent xmlns:mc="http://schemas.openxmlformats.org/markup-compatibility/2006" xmlns:a14="http://schemas.microsoft.com/office/drawing/2010/main">
        <mc:Choice Requires="a14">
          <p:sp>
            <p:nvSpPr>
              <p:cNvPr id="47" name="文本框 48"/>
              <p:cNvSpPr txBox="1"/>
              <p:nvPr/>
            </p:nvSpPr>
            <p:spPr>
              <a:xfrm>
                <a:off x="1553944" y="1223718"/>
                <a:ext cx="10510433" cy="816634"/>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MN // BC nên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e>
                    </m:acc>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(hai góc đồng vị)</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47" name="文本框 48"/>
              <p:cNvSpPr txBox="1">
                <a:spLocks noRot="1" noChangeAspect="1" noMove="1" noResize="1" noEditPoints="1" noAdjustHandles="1" noChangeArrowheads="1" noChangeShapeType="1" noTextEdit="1"/>
              </p:cNvSpPr>
              <p:nvPr/>
            </p:nvSpPr>
            <p:spPr>
              <a:xfrm>
                <a:off x="1553944" y="1223718"/>
                <a:ext cx="10510433" cy="816634"/>
              </a:xfrm>
              <a:prstGeom prst="rect">
                <a:avLst/>
              </a:prstGeom>
              <a:blipFill>
                <a:blip r:embed="rId8"/>
                <a:stretch>
                  <a:fillRect l="-1218" t="-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文本框 48"/>
              <p:cNvSpPr txBox="1"/>
              <p:nvPr/>
            </p:nvSpPr>
            <p:spPr>
              <a:xfrm>
                <a:off x="1553944" y="1798087"/>
                <a:ext cx="10510433" cy="258737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14:m>
                  <m:oMath xmlns:m="http://schemas.openxmlformats.org/officeDocument/2006/math">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và </a:t>
                </a:r>
                <a14:m>
                  <m:oMath xmlns:m="http://schemas.openxmlformats.org/officeDocument/2006/math">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có:</a:t>
                </a:r>
              </a:p>
              <a:p>
                <a:pPr algn="just"/>
                <a14:m>
                  <m:oMath xmlns:m="http://schemas.openxmlformats.org/officeDocument/2006/math">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(giả thiết)</a:t>
                </a:r>
              </a:p>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AM = AB (giả thiết)</a:t>
                </a:r>
              </a:p>
              <a:p>
                <a:pPr algn="just"/>
                <a14:m>
                  <m:oMath xmlns:m="http://schemas.openxmlformats.org/officeDocument/2006/math">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e>
                    </m:acc>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t>
                </a:r>
              </a:p>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Do đó: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𝑔</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𝑐</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𝑔</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48" name="文本框 48"/>
              <p:cNvSpPr txBox="1">
                <a:spLocks noRot="1" noChangeAspect="1" noMove="1" noResize="1" noEditPoints="1" noAdjustHandles="1" noChangeArrowheads="1" noChangeShapeType="1" noTextEdit="1"/>
              </p:cNvSpPr>
              <p:nvPr/>
            </p:nvSpPr>
            <p:spPr>
              <a:xfrm>
                <a:off x="1553944" y="1798087"/>
                <a:ext cx="10510433" cy="2587375"/>
              </a:xfrm>
              <a:prstGeom prst="rect">
                <a:avLst/>
              </a:prstGeom>
              <a:blipFill>
                <a:blip r:embed="rId9"/>
                <a:stretch>
                  <a:fillRect l="-1218" t="-2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48"/>
              <p:cNvSpPr txBox="1"/>
              <p:nvPr/>
            </p:nvSpPr>
            <p:spPr>
              <a:xfrm>
                <a:off x="1541555" y="4091027"/>
                <a:ext cx="6566747" cy="769441"/>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37" name="文本框 48"/>
              <p:cNvSpPr txBox="1">
                <a:spLocks noRot="1" noChangeAspect="1" noMove="1" noResize="1" noEditPoints="1" noAdjustHandles="1" noChangeArrowheads="1" noChangeShapeType="1" noTextEdit="1"/>
              </p:cNvSpPr>
              <p:nvPr/>
            </p:nvSpPr>
            <p:spPr>
              <a:xfrm>
                <a:off x="1541555" y="4091027"/>
                <a:ext cx="6566747" cy="769441"/>
              </a:xfrm>
              <a:prstGeom prst="rect">
                <a:avLst/>
              </a:prstGeom>
              <a:blipFill>
                <a:blip r:embed="rId10"/>
                <a:stretch>
                  <a:fillRect l="-1950" t="-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48"/>
              <p:cNvSpPr txBox="1"/>
              <p:nvPr/>
            </p:nvSpPr>
            <p:spPr>
              <a:xfrm>
                <a:off x="1529167" y="4647124"/>
                <a:ext cx="10510433" cy="1200329"/>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M</a:t>
                </a:r>
                <a14:m>
                  <m:oMath xmlns:m="http://schemas.openxmlformats.org/officeDocument/2006/math">
                    <m:r>
                      <a:rPr lang="en-US" altLang="zh-CN" sz="280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ặ</m:t>
                    </m:r>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t</m:t>
                    </m:r>
                    <m: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kh</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á</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𝑐</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(Theo định lí về cặp tam giác đồng dạng nhận được từ định lí Ta let)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38" name="文本框 48"/>
              <p:cNvSpPr txBox="1">
                <a:spLocks noRot="1" noChangeAspect="1" noMove="1" noResize="1" noEditPoints="1" noAdjustHandles="1" noChangeArrowheads="1" noChangeShapeType="1" noTextEdit="1"/>
              </p:cNvSpPr>
              <p:nvPr/>
            </p:nvSpPr>
            <p:spPr>
              <a:xfrm>
                <a:off x="1529167" y="4647124"/>
                <a:ext cx="10510433" cy="1200329"/>
              </a:xfrm>
              <a:prstGeom prst="rect">
                <a:avLst/>
              </a:prstGeom>
              <a:blipFill>
                <a:blip r:embed="rId11"/>
                <a:stretch>
                  <a:fillRect l="-1218" t="-5076" r="-1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文本框 48"/>
              <p:cNvSpPr txBox="1"/>
              <p:nvPr/>
            </p:nvSpPr>
            <p:spPr>
              <a:xfrm>
                <a:off x="1541555" y="5666696"/>
                <a:ext cx="10510433" cy="769441"/>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(cùng đồng dạng với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39" name="文本框 48"/>
              <p:cNvSpPr txBox="1">
                <a:spLocks noRot="1" noChangeAspect="1" noMove="1" noResize="1" noEditPoints="1" noAdjustHandles="1" noChangeArrowheads="1" noChangeShapeType="1" noTextEdit="1"/>
              </p:cNvSpPr>
              <p:nvPr/>
            </p:nvSpPr>
            <p:spPr>
              <a:xfrm>
                <a:off x="1541555" y="5666696"/>
                <a:ext cx="10510433" cy="769441"/>
              </a:xfrm>
              <a:prstGeom prst="rect">
                <a:avLst/>
              </a:prstGeom>
              <a:blipFill>
                <a:blip r:embed="rId12"/>
                <a:stretch>
                  <a:fillRect l="-1218" t="-8730"/>
                </a:stretch>
              </a:blipFill>
            </p:spPr>
            <p:txBody>
              <a:bodyPr/>
              <a:lstStyle/>
              <a:p>
                <a:r>
                  <a:rPr lang="en-US">
                    <a:noFill/>
                  </a:rPr>
                  <a:t> </a:t>
                </a:r>
              </a:p>
            </p:txBody>
          </p:sp>
        </mc:Fallback>
      </mc:AlternateContent>
    </p:spTree>
    <p:extLst>
      <p:ext uri="{BB962C8B-B14F-4D97-AF65-F5344CB8AC3E}">
        <p14:creationId xmlns:p14="http://schemas.microsoft.com/office/powerpoint/2010/main" val="18136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circle(in)">
                                      <p:cBhvr>
                                        <p:cTn id="12" dur="20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circle(in)">
                                      <p:cBhvr>
                                        <p:cTn id="17" dur="2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circle(in)">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circle(in)">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circle(in)">
                                      <p:cBhvr>
                                        <p:cTn id="3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06911" y="-1621524"/>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6" y="5029133"/>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203" y="2851220"/>
            <a:ext cx="11262865" cy="1247683"/>
          </a:xfrm>
          <a:prstGeom prst="rect">
            <a:avLst/>
          </a:prstGeom>
        </p:spPr>
      </p:pic>
      <p:sp>
        <p:nvSpPr>
          <p:cNvPr id="10" name="文本框 9"/>
          <p:cNvSpPr txBox="1"/>
          <p:nvPr/>
        </p:nvSpPr>
        <p:spPr>
          <a:xfrm>
            <a:off x="4857750" y="1942052"/>
            <a:ext cx="2429458"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Định lí</a:t>
            </a:r>
            <a:endParaRPr lang="zh-CN" altLang="en-US"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09331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1714</Words>
  <Application>Microsoft Office PowerPoint</Application>
  <PresentationFormat>Widescreen</PresentationFormat>
  <Paragraphs>184</Paragraphs>
  <Slides>39</Slides>
  <Notes>0</Notes>
  <HiddenSlides>0</HiddenSlides>
  <MMClips>23</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微软雅黑</vt:lpstr>
      <vt:lpstr>Arial</vt:lpstr>
      <vt:lpstr>Calibri</vt:lpstr>
      <vt:lpstr>Cambria Math</vt:lpstr>
      <vt:lpstr>Times New Roman</vt:lpstr>
      <vt:lpstr>方正清刻本悦宋简体</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 Truc</dc:creator>
  <cp:keywords>BT Truc</cp:keywords>
  <cp:lastModifiedBy>CHU THU</cp:lastModifiedBy>
  <cp:revision>97</cp:revision>
  <dcterms:created xsi:type="dcterms:W3CDTF">2020-04-07T09:09:06Z</dcterms:created>
  <dcterms:modified xsi:type="dcterms:W3CDTF">2024-03-21T05:03:09Z</dcterms:modified>
</cp:coreProperties>
</file>