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6045" r:id="rId2"/>
    <p:sldId id="276" r:id="rId3"/>
    <p:sldId id="1376" r:id="rId4"/>
    <p:sldId id="379" r:id="rId5"/>
    <p:sldId id="408" r:id="rId6"/>
    <p:sldId id="409" r:id="rId7"/>
    <p:sldId id="1402" r:id="rId8"/>
    <p:sldId id="1404" r:id="rId9"/>
    <p:sldId id="1417" r:id="rId10"/>
    <p:sldId id="1418" r:id="rId11"/>
    <p:sldId id="630" r:id="rId12"/>
    <p:sldId id="631" r:id="rId13"/>
    <p:sldId id="632" r:id="rId14"/>
    <p:sldId id="629" r:id="rId15"/>
    <p:sldId id="1416" r:id="rId16"/>
    <p:sldId id="1419" r:id="rId17"/>
    <p:sldId id="590" r:id="rId18"/>
    <p:sldId id="1421" r:id="rId19"/>
    <p:sldId id="1423" r:id="rId20"/>
    <p:sldId id="1422" r:id="rId21"/>
    <p:sldId id="1420" r:id="rId22"/>
    <p:sldId id="300" r:id="rId23"/>
    <p:sldId id="638" r:id="rId24"/>
    <p:sldId id="1425" r:id="rId25"/>
    <p:sldId id="639" r:id="rId26"/>
    <p:sldId id="601" r:id="rId27"/>
    <p:sldId id="1424" r:id="rId28"/>
    <p:sldId id="344" r:id="rId29"/>
    <p:sldId id="317" r:id="rId30"/>
    <p:sldId id="6044"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1503BD"/>
    <a:srgbClr val="FF0066"/>
    <a:srgbClr val="FF0000"/>
    <a:srgbClr val="FCFEB0"/>
    <a:srgbClr val="F9FECE"/>
    <a:srgbClr val="F7FA76"/>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64" d="100"/>
          <a:sy n="64" d="100"/>
        </p:scale>
        <p:origin x="18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6/29/2024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oigiaihay.com/bai-6-dac-diem-dan-cu-xa-hoi-chau-a-sgk-dia-li-7-ket-noi-tri-thuc-voi-cuoc-song-a106495.html#ixzz7QNR2zj5Z"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20117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67823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rPr>
              <a:t>Xem thêm tại: </a:t>
            </a:r>
            <a:r>
              <a:rPr lang="vi-VN" sz="1200">
                <a:solidFill>
                  <a:srgbClr val="1B04FA"/>
                </a:solidFill>
                <a:hlinkClick r:id="rId3">
                  <a:extLst>
                    <a:ext uri="{A12FA001-AC4F-418D-AE19-62706E023703}">
                      <ahyp:hlinkClr xmlns:ahyp="http://schemas.microsoft.com/office/drawing/2018/hyperlinkcolor" xmlns="" val="tx"/>
                    </a:ext>
                  </a:extLst>
                </a:hlinkClick>
              </a:rPr>
              <a:t>https://loigiaihay.com/bai-6-dac-diem-dan-cu-xa-hoi-chau-a-sgk-dia-li-7-ket-noi-tri-thuc-voi-cuoc-song-a106495.html#ixzz7QNR2zj5Z</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183555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1282687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68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xmlns=""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xmlns=""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xmlns=""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4</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ghi lại nhanh đáp án trong giấy note</a:t>
            </a:r>
          </a:p>
        </p:txBody>
      </p:sp>
      <p:sp>
        <p:nvSpPr>
          <p:cNvPr id="4" name="Slide Number Placeholder 3"/>
          <p:cNvSpPr>
            <a:spLocks noGrp="1"/>
          </p:cNvSpPr>
          <p:nvPr>
            <p:ph type="sldNum" sz="quarter" idx="5"/>
          </p:nvPr>
        </p:nvSpPr>
        <p:spPr/>
        <p:txBody>
          <a:bodyPr/>
          <a:lstStyle/>
          <a:p>
            <a:fld id="{9D0D961D-546B-4B47-B190-CEE8F668F95D}" type="slidenum">
              <a:rPr lang="en-US" smtClean="0"/>
              <a:t>5</a:t>
            </a:fld>
            <a:endParaRPr lang="en-US"/>
          </a:p>
        </p:txBody>
      </p:sp>
    </p:spTree>
    <p:extLst>
      <p:ext uri="{BB962C8B-B14F-4D97-AF65-F5344CB8AC3E}">
        <p14:creationId xmlns:p14="http://schemas.microsoft.com/office/powerpoint/2010/main" val="53996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87737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11</a:t>
            </a:fld>
            <a:endParaRPr lang="en-US"/>
          </a:p>
        </p:txBody>
      </p:sp>
    </p:spTree>
    <p:extLst>
      <p:ext uri="{BB962C8B-B14F-4D97-AF65-F5344CB8AC3E}">
        <p14:creationId xmlns:p14="http://schemas.microsoft.com/office/powerpoint/2010/main" val="401567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13</a:t>
            </a:fld>
            <a:endParaRPr lang="en-US"/>
          </a:p>
        </p:txBody>
      </p:sp>
    </p:spTree>
    <p:extLst>
      <p:ext uri="{BB962C8B-B14F-4D97-AF65-F5344CB8AC3E}">
        <p14:creationId xmlns:p14="http://schemas.microsoft.com/office/powerpoint/2010/main" val="135757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38946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79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6/29/2024</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7.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9428B22-2DC3-4C02-9EB0-8BEDB98D74FF}"/>
              </a:ext>
            </a:extLst>
          </p:cNvPr>
          <p:cNvPicPr>
            <a:picLocks noChangeAspect="1"/>
          </p:cNvPicPr>
          <p:nvPr/>
        </p:nvPicPr>
        <p:blipFill rotWithShape="1">
          <a:blip r:embed="rId3"/>
          <a:srcRect t="10449" b="23192"/>
          <a:stretch/>
        </p:blipFill>
        <p:spPr>
          <a:xfrm>
            <a:off x="-1504" y="180243"/>
            <a:ext cx="12191980" cy="7056304"/>
          </a:xfrm>
          <a:prstGeom prst="rect">
            <a:avLst/>
          </a:prstGeom>
        </p:spPr>
      </p:pic>
      <p:sp>
        <p:nvSpPr>
          <p:cNvPr id="2" name="Rounded Rectangle 1"/>
          <p:cNvSpPr/>
          <p:nvPr/>
        </p:nvSpPr>
        <p:spPr>
          <a:xfrm>
            <a:off x="1694873" y="1450002"/>
            <a:ext cx="8799226" cy="4905828"/>
          </a:xfrm>
          <a:prstGeom prst="roundRect">
            <a:avLst/>
          </a:prstGeom>
          <a:solidFill>
            <a:schemeClr val="accent6">
              <a:lumMod val="50000"/>
            </a:schemeClr>
          </a:solidFill>
          <a:ln w="98425" cmpd="sng">
            <a:solidFill>
              <a:schemeClr val="accent2">
                <a:lumMod val="75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xmlns="" id="{747DD1AF-1262-2A13-C784-A99C0C12842A}"/>
              </a:ext>
            </a:extLst>
          </p:cNvPr>
          <p:cNvSpPr txBox="1"/>
          <p:nvPr/>
        </p:nvSpPr>
        <p:spPr>
          <a:xfrm>
            <a:off x="2848058" y="2392538"/>
            <a:ext cx="6907661" cy="2166747"/>
          </a:xfrm>
          <a:prstGeom prst="rect">
            <a:avLst/>
          </a:prstGeom>
          <a:noFill/>
        </p:spPr>
        <p:txBody>
          <a:bodyPr wrap="none" rtlCol="0">
            <a:spAutoFit/>
          </a:bodyPr>
          <a:lstStyle/>
          <a:p>
            <a:pPr algn="ctr"/>
            <a:r>
              <a:rPr lang="en-US" sz="2400" b="1" dirty="0" smtClean="0">
                <a:ln w="38100">
                  <a:noFill/>
                </a:ln>
                <a:solidFill>
                  <a:srgbClr val="FFFF00"/>
                </a:solidFill>
                <a:latin typeface="Times New Roman" panose="02020603050405020304" pitchFamily="18" charset="0"/>
                <a:cs typeface="Times New Roman" panose="02020603050405020304" pitchFamily="18" charset="0"/>
              </a:rPr>
              <a:t>BÀI GIẢNG ĐIỆN TỬ MÔN ĐỊA LÍ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66"/>
                </a:solidFill>
                <a:latin typeface="Arial" panose="020B0604020202020204" pitchFamily="34" charset="0"/>
                <a:cs typeface="Arial" panose="020B0604020202020204" pitchFamily="34" charset="0"/>
              </a:rPr>
              <a:t>BÀI 6: </a:t>
            </a:r>
            <a:r>
              <a:rPr lang="en-US" sz="3200" b="1" dirty="0">
                <a:solidFill>
                  <a:srgbClr val="FF0066"/>
                </a:solidFill>
                <a:latin typeface="Arial" panose="020B0604020202020204" pitchFamily="34" charset="0"/>
                <a:cs typeface="Arial" panose="020B0604020202020204" pitchFamily="34" charset="0"/>
              </a:rPr>
              <a:t>ĐẶC ĐIỂM DÂN C</a:t>
            </a:r>
            <a:r>
              <a:rPr lang="vi-VN" sz="3200" b="1" dirty="0">
                <a:solidFill>
                  <a:srgbClr val="FF0066"/>
                </a:solidFill>
                <a:cs typeface="Arial" panose="020B0604020202020204" pitchFamily="34" charset="0"/>
              </a:rPr>
              <a:t>Ư</a:t>
            </a:r>
            <a:r>
              <a:rPr lang="en-US" sz="3200" b="1" dirty="0">
                <a:solidFill>
                  <a:srgbClr val="FF0066"/>
                </a:solidFill>
                <a:latin typeface="Arial" panose="020B0604020202020204" pitchFamily="34" charset="0"/>
                <a:cs typeface="Arial" panose="020B0604020202020204" pitchFamily="34" charset="0"/>
              </a:rPr>
              <a:t>,XÃ HỘI</a:t>
            </a:r>
          </a:p>
          <a:p>
            <a:pPr algn="ctr"/>
            <a:r>
              <a:rPr lang="en-US" sz="3200" b="1" dirty="0">
                <a:solidFill>
                  <a:srgbClr val="FF0066"/>
                </a:solidFill>
                <a:latin typeface="Arial" panose="020B0604020202020204" pitchFamily="34" charset="0"/>
                <a:cs typeface="Arial" panose="020B0604020202020204" pitchFamily="34" charset="0"/>
              </a:rPr>
              <a:t> CHÂU </a:t>
            </a:r>
            <a:r>
              <a:rPr lang="en-US" sz="3200" b="1" dirty="0" smtClean="0">
                <a:solidFill>
                  <a:srgbClr val="FF0066"/>
                </a:solidFill>
                <a:latin typeface="Arial" panose="020B0604020202020204" pitchFamily="34" charset="0"/>
                <a:cs typeface="Arial" panose="020B0604020202020204" pitchFamily="34" charset="0"/>
              </a:rPr>
              <a:t>Á (</a:t>
            </a:r>
            <a:r>
              <a:rPr lang="en-US" sz="3200" b="1" dirty="0" err="1" smtClean="0">
                <a:solidFill>
                  <a:srgbClr val="FF0066"/>
                </a:solidFill>
                <a:latin typeface="Arial" panose="020B0604020202020204" pitchFamily="34" charset="0"/>
                <a:cs typeface="Arial" panose="020B0604020202020204" pitchFamily="34" charset="0"/>
              </a:rPr>
              <a:t>Tiết</a:t>
            </a:r>
            <a:r>
              <a:rPr lang="en-US" sz="3200" b="1" dirty="0" smtClean="0">
                <a:solidFill>
                  <a:srgbClr val="FF0066"/>
                </a:solidFill>
                <a:latin typeface="Arial" panose="020B0604020202020204" pitchFamily="34" charset="0"/>
                <a:cs typeface="Arial" panose="020B0604020202020204" pitchFamily="34" charset="0"/>
              </a:rPr>
              <a:t> 2)</a:t>
            </a:r>
            <a:endParaRPr lang="en-US" sz="3200" b="1" dirty="0">
              <a:solidFill>
                <a:srgbClr val="FF0066"/>
              </a:solidFill>
              <a:latin typeface="Arial" panose="020B0604020202020204" pitchFamily="34" charset="0"/>
              <a:cs typeface="Arial" panose="020B0604020202020204" pitchFamily="34" charset="0"/>
            </a:endParaRPr>
          </a:p>
          <a:p>
            <a:pPr algn="ctr">
              <a:lnSpc>
                <a:spcPct val="90000"/>
              </a:lnSpc>
              <a:spcBef>
                <a:spcPct val="0"/>
              </a:spcBef>
              <a:spcAft>
                <a:spcPts val="600"/>
              </a:spcAft>
            </a:pP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D0ED2715-3602-A60F-684E-95177943243B}"/>
              </a:ext>
            </a:extLst>
          </p:cNvPr>
          <p:cNvPicPr>
            <a:picLocks noChangeAspect="1"/>
          </p:cNvPicPr>
          <p:nvPr/>
        </p:nvPicPr>
        <p:blipFill rotWithShape="1">
          <a:blip r:embed="rId4"/>
          <a:srcRect l="9323" t="7012" r="8375" b="3760"/>
          <a:stretch/>
        </p:blipFill>
        <p:spPr>
          <a:xfrm>
            <a:off x="2087773" y="1769902"/>
            <a:ext cx="1027821" cy="1035299"/>
          </a:xfrm>
          <a:prstGeom prst="ellipse">
            <a:avLst/>
          </a:prstGeom>
        </p:spPr>
      </p:pic>
      <p:sp>
        <p:nvSpPr>
          <p:cNvPr id="8" name="TextBox 7">
            <a:extLst>
              <a:ext uri="{FF2B5EF4-FFF2-40B4-BE49-F238E27FC236}">
                <a16:creationId xmlns:a16="http://schemas.microsoft.com/office/drawing/2014/main" xmlns="" id="{0D979643-5930-F34B-D70D-3C7631DB7CF4}"/>
              </a:ext>
            </a:extLst>
          </p:cNvPr>
          <p:cNvSpPr txBox="1"/>
          <p:nvPr/>
        </p:nvSpPr>
        <p:spPr>
          <a:xfrm>
            <a:off x="4879222" y="4955145"/>
            <a:ext cx="3074431"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Bùi</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Trang</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D979643-5930-F34B-D70D-3C7631DB7CF4}"/>
              </a:ext>
            </a:extLst>
          </p:cNvPr>
          <p:cNvSpPr txBox="1"/>
          <p:nvPr/>
        </p:nvSpPr>
        <p:spPr>
          <a:xfrm>
            <a:off x="3650617" y="1658297"/>
            <a:ext cx="5302542" cy="553998"/>
          </a:xfrm>
          <a:prstGeom prst="rect">
            <a:avLst/>
          </a:prstGeom>
          <a:noFill/>
        </p:spPr>
        <p:txBody>
          <a:bodyPr wrap="none" rtlCol="0">
            <a:spAutoFit/>
          </a:bodyPr>
          <a:lstStyle/>
          <a:p>
            <a:r>
              <a:rPr lang="en-US" sz="3000" b="1" dirty="0"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4228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9" name="Picture 5" descr="3">
            <a:extLst>
              <a:ext uri="{FF2B5EF4-FFF2-40B4-BE49-F238E27FC236}">
                <a16:creationId xmlns:a16="http://schemas.microsoft.com/office/drawing/2014/main" xmlns="" id="{4007AD4D-53C2-4932-9E28-74FC3B925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17103"/>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4" name="Picture 10" descr="2">
            <a:extLst>
              <a:ext uri="{FF2B5EF4-FFF2-40B4-BE49-F238E27FC236}">
                <a16:creationId xmlns:a16="http://schemas.microsoft.com/office/drawing/2014/main" xmlns="" id="{5D08EF22-95BB-4067-950B-B07837130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2" y="3471862"/>
            <a:ext cx="44958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Picture 11" descr="hinh 1">
            <a:extLst>
              <a:ext uri="{FF2B5EF4-FFF2-40B4-BE49-F238E27FC236}">
                <a16:creationId xmlns:a16="http://schemas.microsoft.com/office/drawing/2014/main" xmlns="" id="{623D59EC-2DE9-4E06-B9E3-8E92AF49A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009" y="3492859"/>
            <a:ext cx="462339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FBC9220A-E5FC-44D3-97B9-6318FB8BAE3E}"/>
              </a:ext>
            </a:extLst>
          </p:cNvPr>
          <p:cNvSpPr>
            <a:spLocks noChangeArrowheads="1"/>
          </p:cNvSpPr>
          <p:nvPr/>
        </p:nvSpPr>
        <p:spPr bwMode="auto">
          <a:xfrm>
            <a:off x="270244" y="195607"/>
            <a:ext cx="5825756" cy="2985433"/>
          </a:xfrm>
          <a:prstGeom prst="rect">
            <a:avLst/>
          </a:prstGeom>
          <a:noFill/>
          <a:ln w="9525">
            <a:solidFill>
              <a:srgbClr val="00B0F0"/>
            </a:solid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buFontTx/>
              <a:buChar char="-"/>
            </a:pPr>
            <a:r>
              <a:rPr lang="en-US" altLang="en-US">
                <a:solidFill>
                  <a:srgbClr val="1B04FA"/>
                </a:solidFill>
                <a:latin typeface="Arial" panose="020B0604020202020204" pitchFamily="34" charset="0"/>
                <a:cs typeface="Arial" panose="020B0604020202020204" pitchFamily="34" charset="0"/>
              </a:rPr>
              <a:t>Dân cư châu Á phân bố không đều: </a:t>
            </a:r>
          </a:p>
          <a:p>
            <a:pPr algn="just">
              <a:lnSpc>
                <a:spcPct val="107000"/>
              </a:lnSpc>
              <a:spcAft>
                <a:spcPts val="600"/>
              </a:spcAft>
            </a:pPr>
            <a:r>
              <a:rPr lang="en-US" altLang="en-US">
                <a:solidFill>
                  <a:srgbClr val="1B04FA"/>
                </a:solidFill>
                <a:latin typeface="Arial" panose="020B0604020202020204" pitchFamily="34" charset="0"/>
                <a:cs typeface="Arial" panose="020B0604020202020204" pitchFamily="34" charset="0"/>
              </a:rPr>
              <a:t>+ Dân cư tập trung đông đúc tại các đồng bằng, vùng ven biển, khu vực có hoạt động của gió mùa ở Đông Á, Đông Nam Á và Nam Á.</a:t>
            </a:r>
          </a:p>
          <a:p>
            <a:pPr algn="just">
              <a:lnSpc>
                <a:spcPct val="107000"/>
              </a:lnSpc>
              <a:spcAft>
                <a:spcPts val="600"/>
              </a:spcAft>
            </a:pPr>
            <a:r>
              <a:rPr lang="en-US" altLang="en-US">
                <a:solidFill>
                  <a:srgbClr val="1B04FA"/>
                </a:solidFill>
                <a:latin typeface="Arial" panose="020B0604020202020204" pitchFamily="34" charset="0"/>
                <a:cs typeface="Arial" panose="020B0604020202020204" pitchFamily="34" charset="0"/>
              </a:rPr>
              <a:t>+ Dân cư thưa thớt ở Bắc Á, Trung Á và Tây Nam Á.</a:t>
            </a:r>
            <a:endParaRPr lang="en-US" altLang="en-US" b="1">
              <a:solidFill>
                <a:srgbClr val="0070C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29029"/>
                                        </p:tgtEl>
                                        <p:attrNameLst>
                                          <p:attrName>style.visibility</p:attrName>
                                        </p:attrNameLst>
                                      </p:cBhvr>
                                      <p:to>
                                        <p:strVal val="visible"/>
                                      </p:to>
                                    </p:set>
                                    <p:anim calcmode="lin" valueType="num">
                                      <p:cBhvr>
                                        <p:cTn id="7" dur="1000" fill="hold"/>
                                        <p:tgtEl>
                                          <p:spTgt spid="129029"/>
                                        </p:tgtEl>
                                        <p:attrNameLst>
                                          <p:attrName>ppt_x</p:attrName>
                                        </p:attrNameLst>
                                      </p:cBhvr>
                                      <p:tavLst>
                                        <p:tav tm="0">
                                          <p:val>
                                            <p:strVal val="#ppt_x-.2"/>
                                          </p:val>
                                        </p:tav>
                                        <p:tav tm="100000">
                                          <p:val>
                                            <p:strVal val="#ppt_x"/>
                                          </p:val>
                                        </p:tav>
                                      </p:tavLst>
                                    </p:anim>
                                    <p:anim calcmode="lin" valueType="num">
                                      <p:cBhvr>
                                        <p:cTn id="8" dur="1000" fill="hold"/>
                                        <p:tgtEl>
                                          <p:spTgt spid="1290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9029"/>
                                        </p:tgtEl>
                                      </p:cBhvr>
                                    </p:animEffect>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129034"/>
                                        </p:tgtEl>
                                        <p:attrNameLst>
                                          <p:attrName>style.visibility</p:attrName>
                                        </p:attrNameLst>
                                      </p:cBhvr>
                                      <p:to>
                                        <p:strVal val="visible"/>
                                      </p:to>
                                    </p:set>
                                    <p:animEffect transition="in" filter="fade">
                                      <p:cBhvr>
                                        <p:cTn id="13" dur="1000"/>
                                        <p:tgtEl>
                                          <p:spTgt spid="129034"/>
                                        </p:tgtEl>
                                      </p:cBhvr>
                                    </p:animEffect>
                                    <p:anim calcmode="lin" valueType="num">
                                      <p:cBhvr>
                                        <p:cTn id="14" dur="1000" fill="hold"/>
                                        <p:tgtEl>
                                          <p:spTgt spid="129034"/>
                                        </p:tgtEl>
                                        <p:attrNameLst>
                                          <p:attrName>ppt_x</p:attrName>
                                        </p:attrNameLst>
                                      </p:cBhvr>
                                      <p:tavLst>
                                        <p:tav tm="0">
                                          <p:val>
                                            <p:strVal val="#ppt_x"/>
                                          </p:val>
                                        </p:tav>
                                        <p:tav tm="100000">
                                          <p:val>
                                            <p:strVal val="#ppt_x"/>
                                          </p:val>
                                        </p:tav>
                                      </p:tavLst>
                                    </p:anim>
                                    <p:anim calcmode="lin" valueType="num">
                                      <p:cBhvr>
                                        <p:cTn id="15" dur="1000" fill="hold"/>
                                        <p:tgtEl>
                                          <p:spTgt spid="129034"/>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nodeType="afterEffect">
                                  <p:stCondLst>
                                    <p:cond delay="0"/>
                                  </p:stCondLst>
                                  <p:childTnLst>
                                    <p:set>
                                      <p:cBhvr>
                                        <p:cTn id="18" dur="1" fill="hold">
                                          <p:stCondLst>
                                            <p:cond delay="0"/>
                                          </p:stCondLst>
                                        </p:cTn>
                                        <p:tgtEl>
                                          <p:spTgt spid="129035"/>
                                        </p:tgtEl>
                                        <p:attrNameLst>
                                          <p:attrName>style.visibility</p:attrName>
                                        </p:attrNameLst>
                                      </p:cBhvr>
                                      <p:to>
                                        <p:strVal val="visible"/>
                                      </p:to>
                                    </p:set>
                                    <p:animEffect transition="in" filter="fade">
                                      <p:cBhvr>
                                        <p:cTn id="19" dur="1000"/>
                                        <p:tgtEl>
                                          <p:spTgt spid="129035"/>
                                        </p:tgtEl>
                                      </p:cBhvr>
                                    </p:animEffect>
                                    <p:anim calcmode="lin" valueType="num">
                                      <p:cBhvr>
                                        <p:cTn id="20" dur="1000" fill="hold"/>
                                        <p:tgtEl>
                                          <p:spTgt spid="129035"/>
                                        </p:tgtEl>
                                        <p:attrNameLst>
                                          <p:attrName>ppt_x</p:attrName>
                                        </p:attrNameLst>
                                      </p:cBhvr>
                                      <p:tavLst>
                                        <p:tav tm="0">
                                          <p:val>
                                            <p:strVal val="#ppt_x"/>
                                          </p:val>
                                        </p:tav>
                                        <p:tav tm="100000">
                                          <p:val>
                                            <p:strVal val="#ppt_x"/>
                                          </p:val>
                                        </p:tav>
                                      </p:tavLst>
                                    </p:anim>
                                    <p:anim calcmode="lin" valueType="num">
                                      <p:cBhvr>
                                        <p:cTn id="21" dur="1000" fill="hold"/>
                                        <p:tgtEl>
                                          <p:spTgt spid="129035"/>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 calcmode="lin" valueType="num">
                                      <p:cBhvr additive="base">
                                        <p:cTn id="2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 calcmode="lin" valueType="num">
                                      <p:cBhvr additive="base">
                                        <p:cTn id="3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 calcmode="lin" valueType="num">
                                      <p:cBhvr additive="base">
                                        <p:cTn id="3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ebjh1248089490[1]">
            <a:extLst>
              <a:ext uri="{FF2B5EF4-FFF2-40B4-BE49-F238E27FC236}">
                <a16:creationId xmlns:a16="http://schemas.microsoft.com/office/drawing/2014/main" xmlns="" id="{22766904-A9C1-4F96-9A3E-A5FBEAD0A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21" r="12557"/>
          <a:stretch/>
        </p:blipFill>
        <p:spPr bwMode="auto">
          <a:xfrm>
            <a:off x="20" y="-1"/>
            <a:ext cx="4654276"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olar%20ice%20melt[1]">
            <a:extLst>
              <a:ext uri="{FF2B5EF4-FFF2-40B4-BE49-F238E27FC236}">
                <a16:creationId xmlns:a16="http://schemas.microsoft.com/office/drawing/2014/main" xmlns="" id="{FE98F439-052F-405A-8255-17A79AFD20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a:stretch/>
        </p:blipFill>
        <p:spPr bwMode="auto">
          <a:xfrm>
            <a:off x="4774005" y="10"/>
            <a:ext cx="7417994" cy="4526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261445780-diem-choi-giang-sinh-3[1]">
            <a:extLst>
              <a:ext uri="{FF2B5EF4-FFF2-40B4-BE49-F238E27FC236}">
                <a16:creationId xmlns:a16="http://schemas.microsoft.com/office/drawing/2014/main" xmlns="" id="{118D0BF0-5055-4F26-9AE5-B51314069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296" b="4"/>
          <a:stretch/>
        </p:blipFill>
        <p:spPr bwMode="auto">
          <a:xfrm>
            <a:off x="4774005" y="4629736"/>
            <a:ext cx="2392858"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xmlns="" id="{CA592E47-33AD-4CEB-B5B7-A8334416E4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2" r="28275" b="3"/>
          <a:stretch/>
        </p:blipFill>
        <p:spPr bwMode="auto">
          <a:xfrm>
            <a:off x="7270322" y="4629737"/>
            <a:ext cx="2409107"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snow, outdoor, sky, nature&#10;&#10;Description automatically generated">
            <a:extLst>
              <a:ext uri="{FF2B5EF4-FFF2-40B4-BE49-F238E27FC236}">
                <a16:creationId xmlns:a16="http://schemas.microsoft.com/office/drawing/2014/main" xmlns="" id="{25BF5916-2FFD-49F4-9614-CC6977D387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45" r="11492" b="6"/>
          <a:stretch/>
        </p:blipFill>
        <p:spPr bwMode="auto">
          <a:xfrm>
            <a:off x="9783443" y="4629735"/>
            <a:ext cx="2408549" cy="2228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44D6B6E3-F562-4679-8998-0EA5E41651F1}"/>
              </a:ext>
            </a:extLst>
          </p:cNvPr>
          <p:cNvSpPr txBox="1"/>
          <p:nvPr/>
        </p:nvSpPr>
        <p:spPr>
          <a:xfrm>
            <a:off x="4932671" y="4029571"/>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Vùng cực bắc lạnh giá</a:t>
            </a:r>
          </a:p>
        </p:txBody>
      </p:sp>
    </p:spTree>
    <p:extLst>
      <p:ext uri="{BB962C8B-B14F-4D97-AF65-F5344CB8AC3E}">
        <p14:creationId xmlns:p14="http://schemas.microsoft.com/office/powerpoint/2010/main" val="39477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0" fill="hold"/>
                                        <p:tgtEl>
                                          <p:spTgt spid="11"/>
                                        </p:tgtEl>
                                        <p:attrNameLst>
                                          <p:attrName>ppt_w</p:attrName>
                                        </p:attrNameLst>
                                      </p:cBhvr>
                                      <p:tavLst>
                                        <p:tav tm="0">
                                          <p:val>
                                            <p:fltVal val="0"/>
                                          </p:val>
                                        </p:tav>
                                        <p:tav tm="100000">
                                          <p:val>
                                            <p:strVal val="#ppt_w"/>
                                          </p:val>
                                        </p:tav>
                                      </p:tavLst>
                                    </p:anim>
                                    <p:anim calcmode="lin" valueType="num">
                                      <p:cBhvr>
                                        <p:cTn id="14" dur="3000" fill="hold"/>
                                        <p:tgtEl>
                                          <p:spTgt spid="11"/>
                                        </p:tgtEl>
                                        <p:attrNameLst>
                                          <p:attrName>ppt_h</p:attrName>
                                        </p:attrNameLst>
                                      </p:cBhvr>
                                      <p:tavLst>
                                        <p:tav tm="0">
                                          <p:val>
                                            <p:fltVal val="0"/>
                                          </p:val>
                                        </p:tav>
                                        <p:tav tm="100000">
                                          <p:val>
                                            <p:strVal val="#ppt_h"/>
                                          </p:val>
                                        </p:tav>
                                      </p:tavLst>
                                    </p:anim>
                                    <p:animEffect transition="in" filter="fade">
                                      <p:cBhvr>
                                        <p:cTn id="15" dur="3000"/>
                                        <p:tgtEl>
                                          <p:spTgt spid="11"/>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picture containing water, sky, nature, outdoor&#10;&#10;Description automatically generated">
            <a:extLst>
              <a:ext uri="{FF2B5EF4-FFF2-40B4-BE49-F238E27FC236}">
                <a16:creationId xmlns:a16="http://schemas.microsoft.com/office/drawing/2014/main" xmlns="" id="{DEE1FB23-BAD7-404A-98AD-DAA40B91A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177"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A picture containing mountain, sky, nature, outdoor&#10;&#10;Description automatically generated">
            <a:extLst>
              <a:ext uri="{FF2B5EF4-FFF2-40B4-BE49-F238E27FC236}">
                <a16:creationId xmlns:a16="http://schemas.microsoft.com/office/drawing/2014/main" xmlns="" id="{A993A26A-54BA-4B36-B4A3-52B0C29D7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4" b="2"/>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 picture containing mountain, grass, nature, green&#10;&#10;Description automatically generated">
            <a:extLst>
              <a:ext uri="{FF2B5EF4-FFF2-40B4-BE49-F238E27FC236}">
                <a16:creationId xmlns:a16="http://schemas.microsoft.com/office/drawing/2014/main" xmlns="" id="{0914C8B3-FE12-466A-845F-A4FEA4279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66" r="1" b="1"/>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B0DE41D6-A876-4B3B-BFEF-780F13B16B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80"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50C8BE0E-3069-4325-B4C2-E21411327595}"/>
              </a:ext>
            </a:extLst>
          </p:cNvPr>
          <p:cNvSpPr txBox="1"/>
          <p:nvPr/>
        </p:nvSpPr>
        <p:spPr>
          <a:xfrm>
            <a:off x="5092548" y="6457880"/>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Phía tây Trung Quốc</a:t>
            </a:r>
          </a:p>
        </p:txBody>
      </p:sp>
    </p:spTree>
    <p:extLst>
      <p:ext uri="{BB962C8B-B14F-4D97-AF65-F5344CB8AC3E}">
        <p14:creationId xmlns:p14="http://schemas.microsoft.com/office/powerpoint/2010/main" val="41793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3" descr="100606%20Bao%20cat%20khong%20lo%203">
            <a:extLst>
              <a:ext uri="{FF2B5EF4-FFF2-40B4-BE49-F238E27FC236}">
                <a16:creationId xmlns:a16="http://schemas.microsoft.com/office/drawing/2014/main" xmlns="" id="{73FD911C-0022-41BD-AEA4-4DB3DF22D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r="1280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4248470176_e5b2c9ae7f_b">
            <a:extLst>
              <a:ext uri="{FF2B5EF4-FFF2-40B4-BE49-F238E27FC236}">
                <a16:creationId xmlns:a16="http://schemas.microsoft.com/office/drawing/2014/main" xmlns="" id="{6CBD3C29-040B-44BC-8817-D1EE5A678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84" r="1545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4">
            <a:extLst>
              <a:ext uri="{FF2B5EF4-FFF2-40B4-BE49-F238E27FC236}">
                <a16:creationId xmlns:a16="http://schemas.microsoft.com/office/drawing/2014/main" xmlns="" id="{865BA012-31ED-469F-9263-6F4B4DB4EFE6}"/>
              </a:ext>
            </a:extLst>
          </p:cNvPr>
          <p:cNvSpPr txBox="1">
            <a:spLocks noChangeArrowheads="1"/>
          </p:cNvSpPr>
          <p:nvPr/>
        </p:nvSpPr>
        <p:spPr bwMode="auto">
          <a:xfrm>
            <a:off x="771235" y="5866829"/>
            <a:ext cx="434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70C0"/>
                </a:solidFill>
                <a:latin typeface="Arial" panose="020B0604020202020204" pitchFamily="34" charset="0"/>
                <a:cs typeface="Arial" panose="020B0604020202020204" pitchFamily="34" charset="0"/>
              </a:rPr>
              <a:t>BÃO CÁT TỪ SA MẠC GÔ BI</a:t>
            </a:r>
          </a:p>
        </p:txBody>
      </p:sp>
    </p:spTree>
    <p:extLst>
      <p:ext uri="{BB962C8B-B14F-4D97-AF65-F5344CB8AC3E}">
        <p14:creationId xmlns:p14="http://schemas.microsoft.com/office/powerpoint/2010/main" val="22856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50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Effect transition="in" filter="fade">
                                      <p:cBhvr>
                                        <p:cTn id="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0AEF84A-4E52-4407-83AE-EFC899A01511}"/>
              </a:ext>
            </a:extLst>
          </p:cNvPr>
          <p:cNvSpPr txBox="1"/>
          <p:nvPr/>
        </p:nvSpPr>
        <p:spPr>
          <a:xfrm>
            <a:off x="717237" y="1164921"/>
            <a:ext cx="4172816" cy="584775"/>
          </a:xfrm>
          <a:prstGeom prst="rect">
            <a:avLst/>
          </a:prstGeom>
          <a:solidFill>
            <a:schemeClr val="accent4">
              <a:lumMod val="20000"/>
              <a:lumOff val="80000"/>
            </a:schemeClr>
          </a:solid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a. Sự phân bố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76E586B2-E89F-4A6B-BB64-1DC280458D11}"/>
              </a:ext>
            </a:extLst>
          </p:cNvPr>
          <p:cNvSpPr/>
          <p:nvPr/>
        </p:nvSpPr>
        <p:spPr>
          <a:xfrm>
            <a:off x="460181" y="2093131"/>
            <a:ext cx="11719699" cy="3908249"/>
          </a:xfrm>
          <a:prstGeom prst="rect">
            <a:avLst/>
          </a:prstGeom>
        </p:spPr>
        <p:txBody>
          <a:bodyPr wrap="square">
            <a:spAutoFit/>
          </a:bodyPr>
          <a:lstStyle/>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châu Á phân bố không đều:</a:t>
            </a:r>
          </a:p>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tập trung đông đúc tại các đồng bằng, vùng ven biển, ở Đông Á, Đông Nam Á và Nam Á.</a:t>
            </a:r>
          </a:p>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thưa thớt ở Bắc Á, Trung Á và Tây Nam Á.</a:t>
            </a:r>
          </a:p>
          <a:p>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 Phân bố dân cư phụ thuộc nhiều vào điều kiện tự nhiên (địa hình, khí hậu, tài nguyên) và kinh tế xã hội (cơ sở hạ tầng, trình dộ phát triển kinh tế…)</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book9">
            <a:extLst>
              <a:ext uri="{FF2B5EF4-FFF2-40B4-BE49-F238E27FC236}">
                <a16:creationId xmlns:a16="http://schemas.microsoft.com/office/drawing/2014/main" xmlns="" id="{6C1E4A22-7647-4060-B784-456C66A551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56351" y="1090330"/>
            <a:ext cx="1163680"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xmlns="" id="{B70E0F3A-2F31-4105-86A2-DD8897CBB655}"/>
              </a:ext>
            </a:extLst>
          </p:cNvPr>
          <p:cNvGrpSpPr/>
          <p:nvPr/>
        </p:nvGrpSpPr>
        <p:grpSpPr>
          <a:xfrm>
            <a:off x="128580" y="29428"/>
            <a:ext cx="8682878" cy="872949"/>
            <a:chOff x="1133366" y="2220084"/>
            <a:chExt cx="5681780" cy="914400"/>
          </a:xfrm>
          <a:solidFill>
            <a:srgbClr val="FCFEB0"/>
          </a:solidFill>
        </p:grpSpPr>
        <p:sp>
          <p:nvSpPr>
            <p:cNvPr id="11" name="Arrow: Pentagon 10">
              <a:extLst>
                <a:ext uri="{FF2B5EF4-FFF2-40B4-BE49-F238E27FC236}">
                  <a16:creationId xmlns:a16="http://schemas.microsoft.com/office/drawing/2014/main" xmlns="" id="{02908877-8716-4CDB-A73F-99DDB9C37C1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xmlns="" id="{7397C8A4-0664-4C7E-9FF5-4057C8A743C2}"/>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3" name="TextBox 12">
            <a:extLst>
              <a:ext uri="{FF2B5EF4-FFF2-40B4-BE49-F238E27FC236}">
                <a16:creationId xmlns:a16="http://schemas.microsoft.com/office/drawing/2014/main" xmlns="" id="{740EFC5D-F875-499E-91B4-8FDC6EC2F18A}"/>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14" name="Arrow: Pentagon 13">
            <a:extLst>
              <a:ext uri="{FF2B5EF4-FFF2-40B4-BE49-F238E27FC236}">
                <a16:creationId xmlns:a16="http://schemas.microsoft.com/office/drawing/2014/main" xmlns="" id="{6E29B230-DF64-4425-AD2A-406A53487B05}"/>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5" name="Isosceles Triangle 14">
            <a:extLst>
              <a:ext uri="{FF2B5EF4-FFF2-40B4-BE49-F238E27FC236}">
                <a16:creationId xmlns:a16="http://schemas.microsoft.com/office/drawing/2014/main" xmlns="" id="{2830D822-2A6E-4759-84C6-8F38D55881AA}"/>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739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6E0F8E6-13D8-4232-8B4E-76013823E293}"/>
              </a:ext>
            </a:extLst>
          </p:cNvPr>
          <p:cNvGrpSpPr/>
          <p:nvPr/>
        </p:nvGrpSpPr>
        <p:grpSpPr>
          <a:xfrm>
            <a:off x="128580" y="29428"/>
            <a:ext cx="8682878" cy="872949"/>
            <a:chOff x="1133366" y="2220084"/>
            <a:chExt cx="5681780" cy="914400"/>
          </a:xfrm>
          <a:solidFill>
            <a:srgbClr val="FCFEB0"/>
          </a:solidFill>
        </p:grpSpPr>
        <p:sp>
          <p:nvSpPr>
            <p:cNvPr id="7" name="Arrow: Pentagon 6">
              <a:extLst>
                <a:ext uri="{FF2B5EF4-FFF2-40B4-BE49-F238E27FC236}">
                  <a16:creationId xmlns:a16="http://schemas.microsoft.com/office/drawing/2014/main" xmlns=""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046D9E53-02D3-4FF7-877D-6E365FF6A55D}"/>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xmlns="" id="{E0E4F7C7-DE11-4663-A707-59F3271FF38E}"/>
              </a:ext>
            </a:extLst>
          </p:cNvPr>
          <p:cNvSpPr/>
          <p:nvPr/>
        </p:nvSpPr>
        <p:spPr>
          <a:xfrm>
            <a:off x="66260" y="2650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EE538785-E2D1-4A36-AB72-524718B5E97C}"/>
              </a:ext>
            </a:extLst>
          </p:cNvPr>
          <p:cNvPicPr>
            <a:picLocks noChangeAspect="1"/>
          </p:cNvPicPr>
          <p:nvPr/>
        </p:nvPicPr>
        <p:blipFill>
          <a:blip r:embed="rId2"/>
          <a:stretch>
            <a:fillRect/>
          </a:stretch>
        </p:blipFill>
        <p:spPr>
          <a:xfrm>
            <a:off x="3509123" y="1203890"/>
            <a:ext cx="8682877" cy="5467866"/>
          </a:xfrm>
          <a:prstGeom prst="rect">
            <a:avLst/>
          </a:prstGeom>
        </p:spPr>
      </p:pic>
      <p:grpSp>
        <p:nvGrpSpPr>
          <p:cNvPr id="17" name="Group 16">
            <a:extLst>
              <a:ext uri="{FF2B5EF4-FFF2-40B4-BE49-F238E27FC236}">
                <a16:creationId xmlns:a16="http://schemas.microsoft.com/office/drawing/2014/main" xmlns="" id="{9E8674A5-B321-41CC-ACFA-932D615283A0}"/>
              </a:ext>
            </a:extLst>
          </p:cNvPr>
          <p:cNvGrpSpPr/>
          <p:nvPr/>
        </p:nvGrpSpPr>
        <p:grpSpPr>
          <a:xfrm>
            <a:off x="66260" y="1802296"/>
            <a:ext cx="3843131" cy="4034054"/>
            <a:chOff x="66260" y="1802296"/>
            <a:chExt cx="3843131" cy="4034054"/>
          </a:xfrm>
        </p:grpSpPr>
        <p:sp>
          <p:nvSpPr>
            <p:cNvPr id="15" name="Explosion: 8 Points 14">
              <a:extLst>
                <a:ext uri="{FF2B5EF4-FFF2-40B4-BE49-F238E27FC236}">
                  <a16:creationId xmlns:a16="http://schemas.microsoft.com/office/drawing/2014/main" xmlns="" id="{A9EF8197-F306-405A-838E-4C3CC43F1E52}"/>
                </a:ext>
              </a:extLst>
            </p:cNvPr>
            <p:cNvSpPr/>
            <p:nvPr/>
          </p:nvSpPr>
          <p:spPr>
            <a:xfrm>
              <a:off x="66260" y="1802296"/>
              <a:ext cx="3843131" cy="4034054"/>
            </a:xfrm>
            <a:prstGeom prst="irregularSeal1">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9424EE21-4126-4BEF-839C-6C8C7E7EC233}"/>
                </a:ext>
              </a:extLst>
            </p:cNvPr>
            <p:cNvSpPr txBox="1"/>
            <p:nvPr/>
          </p:nvSpPr>
          <p:spPr>
            <a:xfrm>
              <a:off x="527196" y="3219158"/>
              <a:ext cx="2921257" cy="1200329"/>
            </a:xfrm>
            <a:prstGeom prst="rect">
              <a:avLst/>
            </a:prstGeom>
            <a:noFill/>
          </p:spPr>
          <p:txBody>
            <a:bodyPr wrap="square" rtlCol="0">
              <a:spAutoFit/>
            </a:bodyPr>
            <a:lstStyle/>
            <a:p>
              <a:pPr algn="ctr"/>
              <a:r>
                <a:rPr lang="en-US" sz="2400" b="1">
                  <a:solidFill>
                    <a:srgbClr val="FF0066"/>
                  </a:solidFill>
                  <a:latin typeface="Arial" panose="020B0604020202020204" pitchFamily="34" charset="0"/>
                  <a:cs typeface="Arial" panose="020B0604020202020204" pitchFamily="34" charset="0"/>
                </a:rPr>
                <a:t>Đọc tên 10 đô thị lớn nhất ở </a:t>
              </a:r>
            </a:p>
            <a:p>
              <a:pPr algn="ctr"/>
              <a:r>
                <a:rPr lang="en-US" sz="2400" b="1">
                  <a:solidFill>
                    <a:srgbClr val="FF0066"/>
                  </a:solidFill>
                  <a:latin typeface="Arial" panose="020B0604020202020204" pitchFamily="34" charset="0"/>
                  <a:cs typeface="Arial" panose="020B0604020202020204" pitchFamily="34" charset="0"/>
                </a:rPr>
                <a:t>Châu Á?</a:t>
              </a:r>
            </a:p>
          </p:txBody>
        </p:sp>
      </p:grpSp>
    </p:spTree>
    <p:extLst>
      <p:ext uri="{BB962C8B-B14F-4D97-AF65-F5344CB8AC3E}">
        <p14:creationId xmlns:p14="http://schemas.microsoft.com/office/powerpoint/2010/main" val="37672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xmlns=""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xmlns=""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xmlns=""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xmlns="" id="{5EE37C65-5DBE-49AB-8192-35F3069F8232}"/>
                </a:ext>
              </a:extLst>
            </p:cNvPr>
            <p:cNvPicPr>
              <a:picLocks noChangeAspect="1"/>
            </p:cNvPicPr>
            <p:nvPr/>
          </p:nvPicPr>
          <p:blipFill rotWithShape="1">
            <a:blip r:embed="rId2"/>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xmlns=""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grpSp>
        <p:nvGrpSpPr>
          <p:cNvPr id="16" name="Group 15">
            <a:extLst>
              <a:ext uri="{FF2B5EF4-FFF2-40B4-BE49-F238E27FC236}">
                <a16:creationId xmlns:a16="http://schemas.microsoft.com/office/drawing/2014/main" xmlns="" id="{A4205C88-C71B-4F0E-93DE-7E457D9752B8}"/>
              </a:ext>
            </a:extLst>
          </p:cNvPr>
          <p:cNvGrpSpPr/>
          <p:nvPr/>
        </p:nvGrpSpPr>
        <p:grpSpPr>
          <a:xfrm>
            <a:off x="68794" y="2395330"/>
            <a:ext cx="4267904" cy="2067339"/>
            <a:chOff x="26127" y="2526459"/>
            <a:chExt cx="4267904" cy="2067339"/>
          </a:xfrm>
        </p:grpSpPr>
        <p:sp>
          <p:nvSpPr>
            <p:cNvPr id="2" name="Speech Bubble: Rectangle with Corners Rounded 1">
              <a:extLst>
                <a:ext uri="{FF2B5EF4-FFF2-40B4-BE49-F238E27FC236}">
                  <a16:creationId xmlns:a16="http://schemas.microsoft.com/office/drawing/2014/main" xmlns="" id="{B39F83A2-38A6-4A6D-B17F-673D0036D02E}"/>
                </a:ext>
              </a:extLst>
            </p:cNvPr>
            <p:cNvSpPr/>
            <p:nvPr/>
          </p:nvSpPr>
          <p:spPr>
            <a:xfrm>
              <a:off x="26127" y="2526459"/>
              <a:ext cx="4172980" cy="2067339"/>
            </a:xfrm>
            <a:prstGeom prst="wedgeRoundRectCallout">
              <a:avLst>
                <a:gd name="adj1" fmla="val 61475"/>
                <a:gd name="adj2" fmla="val -27885"/>
                <a:gd name="adj3" fmla="val 16667"/>
              </a:avLst>
            </a:prstGeom>
            <a:solidFill>
              <a:srgbClr val="FCFEB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1165698-A56D-465C-AA72-395A319BE8B4}"/>
                </a:ext>
              </a:extLst>
            </p:cNvPr>
            <p:cNvSpPr txBox="1"/>
            <p:nvPr/>
          </p:nvSpPr>
          <p:spPr>
            <a:xfrm>
              <a:off x="26127" y="2775299"/>
              <a:ext cx="4267904" cy="1569660"/>
            </a:xfrm>
            <a:prstGeom prst="rect">
              <a:avLst/>
            </a:prstGeom>
            <a:noFill/>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Xác định trên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 vị trí của 10 đô thị </a:t>
              </a:r>
            </a:p>
            <a:p>
              <a:pPr algn="ctr"/>
              <a:r>
                <a:rPr lang="en-US" sz="3200">
                  <a:solidFill>
                    <a:srgbClr val="FF0000"/>
                  </a:solidFill>
                  <a:latin typeface="Arial" panose="020B0604020202020204" pitchFamily="34" charset="0"/>
                  <a:cs typeface="Arial" panose="020B0604020202020204" pitchFamily="34" charset="0"/>
                </a:rPr>
                <a:t>lớn nhất ở Châu Á?</a:t>
              </a:r>
            </a:p>
          </p:txBody>
        </p:sp>
      </p:grpSp>
      <p:sp>
        <p:nvSpPr>
          <p:cNvPr id="18" name="Flowchart: Connector 17">
            <a:extLst>
              <a:ext uri="{FF2B5EF4-FFF2-40B4-BE49-F238E27FC236}">
                <a16:creationId xmlns:a16="http://schemas.microsoft.com/office/drawing/2014/main" xmlns=""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xmlns=""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xmlns=""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xmlns=""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xmlns=""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xmlns=""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xmlns=""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13C79CA-F62E-4AC4-AA44-3433395FB05F}"/>
              </a:ext>
            </a:extLst>
          </p:cNvPr>
          <p:cNvGrpSpPr/>
          <p:nvPr/>
        </p:nvGrpSpPr>
        <p:grpSpPr>
          <a:xfrm>
            <a:off x="31245" y="1822813"/>
            <a:ext cx="4598158" cy="3095660"/>
            <a:chOff x="31245" y="1822813"/>
            <a:chExt cx="4598158" cy="3095660"/>
          </a:xfrm>
        </p:grpSpPr>
        <p:pic>
          <p:nvPicPr>
            <p:cNvPr id="23" name="Picture 22">
              <a:extLst>
                <a:ext uri="{FF2B5EF4-FFF2-40B4-BE49-F238E27FC236}">
                  <a16:creationId xmlns:a16="http://schemas.microsoft.com/office/drawing/2014/main" xmlns="" id="{3DE373C0-F5CA-45BF-975B-6E7ACD2EA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5" y="1822813"/>
              <a:ext cx="4598158" cy="309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xmlns="" id="{D3842471-0AC1-4187-A3AB-F29C9EC0B086}"/>
                </a:ext>
              </a:extLst>
            </p:cNvPr>
            <p:cNvSpPr txBox="1">
              <a:spLocks noChangeArrowheads="1"/>
            </p:cNvSpPr>
            <p:nvPr/>
          </p:nvSpPr>
          <p:spPr bwMode="auto">
            <a:xfrm>
              <a:off x="68794" y="4520993"/>
              <a:ext cx="1217964"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FF0000"/>
                  </a:solidFill>
                  <a:latin typeface="Arial" panose="020B0604020202020204" pitchFamily="34" charset="0"/>
                  <a:cs typeface="Arial" panose="020B0604020202020204" pitchFamily="34" charset="0"/>
                </a:rPr>
                <a:t>TÔ-KY-Ô</a:t>
              </a:r>
            </a:p>
          </p:txBody>
        </p:sp>
      </p:grpSp>
      <p:grpSp>
        <p:nvGrpSpPr>
          <p:cNvPr id="6" name="Group 5">
            <a:extLst>
              <a:ext uri="{FF2B5EF4-FFF2-40B4-BE49-F238E27FC236}">
                <a16:creationId xmlns:a16="http://schemas.microsoft.com/office/drawing/2014/main" xmlns="" id="{2789567C-E2A9-4ADC-A2A7-DD26FCF5EEC5}"/>
              </a:ext>
            </a:extLst>
          </p:cNvPr>
          <p:cNvGrpSpPr/>
          <p:nvPr/>
        </p:nvGrpSpPr>
        <p:grpSpPr>
          <a:xfrm>
            <a:off x="17298" y="1873453"/>
            <a:ext cx="4598159" cy="3164942"/>
            <a:chOff x="31245" y="1804519"/>
            <a:chExt cx="4598159" cy="3164942"/>
          </a:xfrm>
        </p:grpSpPr>
        <p:pic>
          <p:nvPicPr>
            <p:cNvPr id="1026" name="Picture 2" descr="The BEST New Delhi Train Tours 2022 - FREE Cancellation | GetYourGuide">
              <a:extLst>
                <a:ext uri="{FF2B5EF4-FFF2-40B4-BE49-F238E27FC236}">
                  <a16:creationId xmlns:a16="http://schemas.microsoft.com/office/drawing/2014/main" xmlns="" id="{011B7EDA-74DA-4C3A-935F-F6B74D9632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5" y="1804519"/>
              <a:ext cx="4598159" cy="3164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655A2F5-13CE-4EE6-884D-BCD0CCFF47EF}"/>
                </a:ext>
              </a:extLst>
            </p:cNvPr>
            <p:cNvSpPr txBox="1"/>
            <p:nvPr/>
          </p:nvSpPr>
          <p:spPr>
            <a:xfrm>
              <a:off x="168834" y="4428660"/>
              <a:ext cx="1017884" cy="461665"/>
            </a:xfrm>
            <a:prstGeom prst="rect">
              <a:avLst/>
            </a:prstGeom>
            <a:solidFill>
              <a:schemeClr val="bg1"/>
            </a:solid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Đê - li</a:t>
              </a:r>
            </a:p>
          </p:txBody>
        </p:sp>
      </p:grpSp>
      <p:grpSp>
        <p:nvGrpSpPr>
          <p:cNvPr id="7" name="Group 6">
            <a:extLst>
              <a:ext uri="{FF2B5EF4-FFF2-40B4-BE49-F238E27FC236}">
                <a16:creationId xmlns:a16="http://schemas.microsoft.com/office/drawing/2014/main" xmlns="" id="{D1B177C0-8943-4CAE-886E-08445EE824DA}"/>
              </a:ext>
            </a:extLst>
          </p:cNvPr>
          <p:cNvGrpSpPr/>
          <p:nvPr/>
        </p:nvGrpSpPr>
        <p:grpSpPr>
          <a:xfrm>
            <a:off x="31244" y="1846528"/>
            <a:ext cx="4598159" cy="3164942"/>
            <a:chOff x="38627" y="1788172"/>
            <a:chExt cx="4598159" cy="3164942"/>
          </a:xfrm>
        </p:grpSpPr>
        <p:pic>
          <p:nvPicPr>
            <p:cNvPr id="32" name="Picture 2" descr="Những thành phố thương mại lớn nhất thế giới (Phần 1) (2)">
              <a:extLst>
                <a:ext uri="{FF2B5EF4-FFF2-40B4-BE49-F238E27FC236}">
                  <a16:creationId xmlns:a16="http://schemas.microsoft.com/office/drawing/2014/main" xmlns="" id="{91E82BC1-F598-4271-84CD-B32A2040F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7" y="1788172"/>
              <a:ext cx="4598159" cy="31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xmlns="" id="{5E511F7A-AE1C-4347-A939-5175B18BB714}"/>
                </a:ext>
              </a:extLst>
            </p:cNvPr>
            <p:cNvSpPr txBox="1">
              <a:spLocks noChangeArrowheads="1"/>
            </p:cNvSpPr>
            <p:nvPr/>
          </p:nvSpPr>
          <p:spPr bwMode="auto">
            <a:xfrm>
              <a:off x="120576" y="1822813"/>
              <a:ext cx="17526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THƯỢNG HẢI</a:t>
              </a:r>
            </a:p>
          </p:txBody>
        </p:sp>
      </p:grpSp>
      <p:grpSp>
        <p:nvGrpSpPr>
          <p:cNvPr id="13" name="Group 12">
            <a:extLst>
              <a:ext uri="{FF2B5EF4-FFF2-40B4-BE49-F238E27FC236}">
                <a16:creationId xmlns:a16="http://schemas.microsoft.com/office/drawing/2014/main" xmlns="" id="{6A4EA164-8228-4D87-B112-B9CBD9074D9F}"/>
              </a:ext>
            </a:extLst>
          </p:cNvPr>
          <p:cNvGrpSpPr/>
          <p:nvPr/>
        </p:nvGrpSpPr>
        <p:grpSpPr>
          <a:xfrm>
            <a:off x="-9784" y="1826900"/>
            <a:ext cx="4638821" cy="3238268"/>
            <a:chOff x="609476" y="4120590"/>
            <a:chExt cx="4638821" cy="3215582"/>
          </a:xfrm>
        </p:grpSpPr>
        <p:pic>
          <p:nvPicPr>
            <p:cNvPr id="12" name="Picture 11">
              <a:extLst>
                <a:ext uri="{FF2B5EF4-FFF2-40B4-BE49-F238E27FC236}">
                  <a16:creationId xmlns:a16="http://schemas.microsoft.com/office/drawing/2014/main" xmlns="" id="{DCEBDBEC-7B52-4848-B91E-00C546D7F1F6}"/>
                </a:ext>
              </a:extLst>
            </p:cNvPr>
            <p:cNvPicPr>
              <a:picLocks noChangeAspect="1"/>
            </p:cNvPicPr>
            <p:nvPr/>
          </p:nvPicPr>
          <p:blipFill>
            <a:blip r:embed="rId6"/>
            <a:stretch>
              <a:fillRect/>
            </a:stretch>
          </p:blipFill>
          <p:spPr>
            <a:xfrm>
              <a:off x="616098" y="4120590"/>
              <a:ext cx="4632199" cy="3215582"/>
            </a:xfrm>
            <a:prstGeom prst="rect">
              <a:avLst/>
            </a:prstGeom>
          </p:spPr>
        </p:pic>
        <p:sp>
          <p:nvSpPr>
            <p:cNvPr id="34" name="TextBox 33">
              <a:extLst>
                <a:ext uri="{FF2B5EF4-FFF2-40B4-BE49-F238E27FC236}">
                  <a16:creationId xmlns:a16="http://schemas.microsoft.com/office/drawing/2014/main" xmlns="" id="{2D082979-DCE8-4531-A540-DF64750CF5F3}"/>
                </a:ext>
              </a:extLst>
            </p:cNvPr>
            <p:cNvSpPr txBox="1">
              <a:spLocks noChangeArrowheads="1"/>
            </p:cNvSpPr>
            <p:nvPr/>
          </p:nvSpPr>
          <p:spPr bwMode="auto">
            <a:xfrm>
              <a:off x="609476" y="4154280"/>
              <a:ext cx="1276082"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ĐĂC-CA</a:t>
              </a:r>
              <a:endParaRPr lang="en-US" sz="1800" b="1" dirty="0">
                <a:solidFill>
                  <a:srgbClr val="1B04FA"/>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xmlns="" id="{2824D7AB-0119-4E59-BC1E-B17E9CA7FF0F}"/>
              </a:ext>
            </a:extLst>
          </p:cNvPr>
          <p:cNvGrpSpPr/>
          <p:nvPr/>
        </p:nvGrpSpPr>
        <p:grpSpPr>
          <a:xfrm>
            <a:off x="-59862" y="1810048"/>
            <a:ext cx="4646946" cy="3255120"/>
            <a:chOff x="28197" y="1867955"/>
            <a:chExt cx="4646946" cy="3170440"/>
          </a:xfrm>
        </p:grpSpPr>
        <p:pic>
          <p:nvPicPr>
            <p:cNvPr id="36" name="Picture 4" descr="Những thành phố thương mại lớn nhất thế giới (Phần 1) (6)">
              <a:extLst>
                <a:ext uri="{FF2B5EF4-FFF2-40B4-BE49-F238E27FC236}">
                  <a16:creationId xmlns:a16="http://schemas.microsoft.com/office/drawing/2014/main" xmlns="" id="{7EF21868-E07A-4842-BA49-85923D1DB3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7" y="1867955"/>
              <a:ext cx="4646946" cy="317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xmlns="" id="{B2380227-C503-4F3C-B673-9DB2F1BAACB5}"/>
                </a:ext>
              </a:extLst>
            </p:cNvPr>
            <p:cNvSpPr txBox="1">
              <a:spLocks noChangeArrowheads="1"/>
            </p:cNvSpPr>
            <p:nvPr/>
          </p:nvSpPr>
          <p:spPr bwMode="auto">
            <a:xfrm>
              <a:off x="131794" y="4425061"/>
              <a:ext cx="13716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BẮC KINH</a:t>
              </a:r>
            </a:p>
          </p:txBody>
        </p:sp>
      </p:grpSp>
      <p:grpSp>
        <p:nvGrpSpPr>
          <p:cNvPr id="35" name="Group 34">
            <a:extLst>
              <a:ext uri="{FF2B5EF4-FFF2-40B4-BE49-F238E27FC236}">
                <a16:creationId xmlns:a16="http://schemas.microsoft.com/office/drawing/2014/main" xmlns="" id="{A2F4CB04-9CF4-4F4F-BC60-B28BE897BC0C}"/>
              </a:ext>
            </a:extLst>
          </p:cNvPr>
          <p:cNvGrpSpPr/>
          <p:nvPr/>
        </p:nvGrpSpPr>
        <p:grpSpPr>
          <a:xfrm>
            <a:off x="-103153" y="1816322"/>
            <a:ext cx="4741738" cy="3204340"/>
            <a:chOff x="-19199" y="1841030"/>
            <a:chExt cx="4741738" cy="3204340"/>
          </a:xfrm>
        </p:grpSpPr>
        <p:pic>
          <p:nvPicPr>
            <p:cNvPr id="39" name="Picture 2" descr="Những thành phố thương mại lớn nhất thế giới (Phần 1) (4)">
              <a:extLst>
                <a:ext uri="{FF2B5EF4-FFF2-40B4-BE49-F238E27FC236}">
                  <a16:creationId xmlns:a16="http://schemas.microsoft.com/office/drawing/2014/main" xmlns="" id="{09542B27-3A5F-4757-BB8F-1056A1C8F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99" y="1841030"/>
              <a:ext cx="4694341" cy="3204340"/>
            </a:xfrm>
            <a:prstGeom prst="rect">
              <a:avLst/>
            </a:prstGeom>
            <a:solidFill>
              <a:schemeClr val="bg1"/>
            </a:solidFill>
            <a:ln>
              <a:noFill/>
            </a:ln>
          </p:spPr>
        </p:pic>
        <p:sp>
          <p:nvSpPr>
            <p:cNvPr id="40" name="TextBox 39">
              <a:extLst>
                <a:ext uri="{FF2B5EF4-FFF2-40B4-BE49-F238E27FC236}">
                  <a16:creationId xmlns:a16="http://schemas.microsoft.com/office/drawing/2014/main" xmlns="" id="{B9EC78F6-C9AB-402A-A35A-04D258A3AEE0}"/>
                </a:ext>
              </a:extLst>
            </p:cNvPr>
            <p:cNvSpPr txBox="1">
              <a:spLocks noChangeArrowheads="1"/>
            </p:cNvSpPr>
            <p:nvPr/>
          </p:nvSpPr>
          <p:spPr bwMode="auto">
            <a:xfrm>
              <a:off x="3427139" y="1865823"/>
              <a:ext cx="12954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MUN BAI</a:t>
              </a:r>
            </a:p>
          </p:txBody>
        </p:sp>
      </p:grpSp>
      <p:grpSp>
        <p:nvGrpSpPr>
          <p:cNvPr id="41" name="Group 40">
            <a:extLst>
              <a:ext uri="{FF2B5EF4-FFF2-40B4-BE49-F238E27FC236}">
                <a16:creationId xmlns:a16="http://schemas.microsoft.com/office/drawing/2014/main" xmlns="" id="{589087D5-A430-4253-965F-37C8EC8A2A33}"/>
              </a:ext>
            </a:extLst>
          </p:cNvPr>
          <p:cNvGrpSpPr/>
          <p:nvPr/>
        </p:nvGrpSpPr>
        <p:grpSpPr>
          <a:xfrm>
            <a:off x="-80838" y="1781981"/>
            <a:ext cx="4694341" cy="3293765"/>
            <a:chOff x="-80838" y="1781981"/>
            <a:chExt cx="4694341" cy="3293765"/>
          </a:xfrm>
        </p:grpSpPr>
        <p:pic>
          <p:nvPicPr>
            <p:cNvPr id="38" name="Picture 37">
              <a:extLst>
                <a:ext uri="{FF2B5EF4-FFF2-40B4-BE49-F238E27FC236}">
                  <a16:creationId xmlns:a16="http://schemas.microsoft.com/office/drawing/2014/main" xmlns="" id="{E06000CD-D0CA-43AF-9049-7CC3624F2E34}"/>
                </a:ext>
              </a:extLst>
            </p:cNvPr>
            <p:cNvPicPr>
              <a:picLocks noChangeAspect="1"/>
            </p:cNvPicPr>
            <p:nvPr/>
          </p:nvPicPr>
          <p:blipFill>
            <a:blip r:embed="rId9"/>
            <a:stretch>
              <a:fillRect/>
            </a:stretch>
          </p:blipFill>
          <p:spPr>
            <a:xfrm>
              <a:off x="-80838" y="1781981"/>
              <a:ext cx="4694341" cy="3293765"/>
            </a:xfrm>
            <a:prstGeom prst="rect">
              <a:avLst/>
            </a:prstGeom>
          </p:spPr>
        </p:pic>
        <p:sp>
          <p:nvSpPr>
            <p:cNvPr id="43" name="TextBox 42">
              <a:extLst>
                <a:ext uri="{FF2B5EF4-FFF2-40B4-BE49-F238E27FC236}">
                  <a16:creationId xmlns:a16="http://schemas.microsoft.com/office/drawing/2014/main" xmlns="" id="{EDC15A8D-7A3A-426A-8F7C-4D46DB630271}"/>
                </a:ext>
              </a:extLst>
            </p:cNvPr>
            <p:cNvSpPr txBox="1">
              <a:spLocks noChangeArrowheads="1"/>
            </p:cNvSpPr>
            <p:nvPr/>
          </p:nvSpPr>
          <p:spPr bwMode="auto">
            <a:xfrm>
              <a:off x="90630" y="4522302"/>
              <a:ext cx="12954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Osaka</a:t>
              </a:r>
              <a:endParaRPr lang="en-US" b="1" dirty="0">
                <a:solidFill>
                  <a:srgbClr val="1B04FA"/>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xmlns="" id="{A9CF1AF5-A4AF-45D1-93F0-556747156816}"/>
              </a:ext>
            </a:extLst>
          </p:cNvPr>
          <p:cNvGrpSpPr/>
          <p:nvPr/>
        </p:nvGrpSpPr>
        <p:grpSpPr>
          <a:xfrm>
            <a:off x="-34234" y="1273103"/>
            <a:ext cx="4694341" cy="4665241"/>
            <a:chOff x="-34234" y="1273103"/>
            <a:chExt cx="4694341" cy="4665241"/>
          </a:xfrm>
        </p:grpSpPr>
        <p:pic>
          <p:nvPicPr>
            <p:cNvPr id="1030" name="Picture 6">
              <a:extLst>
                <a:ext uri="{FF2B5EF4-FFF2-40B4-BE49-F238E27FC236}">
                  <a16:creationId xmlns:a16="http://schemas.microsoft.com/office/drawing/2014/main" xmlns="" id="{E4EAE684-E80A-45B4-A3A9-7B1D028CA1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974"/>
            <a:stretch/>
          </p:blipFill>
          <p:spPr bwMode="auto">
            <a:xfrm>
              <a:off x="-34234" y="1273103"/>
              <a:ext cx="4694341" cy="466524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xmlns="" id="{4778EA06-2593-4D1A-B353-CD39DD8A11F5}"/>
                </a:ext>
              </a:extLst>
            </p:cNvPr>
            <p:cNvSpPr txBox="1">
              <a:spLocks noChangeArrowheads="1"/>
            </p:cNvSpPr>
            <p:nvPr/>
          </p:nvSpPr>
          <p:spPr bwMode="auto">
            <a:xfrm>
              <a:off x="1017536" y="2331642"/>
              <a:ext cx="12954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a:solidFill>
                    <a:srgbClr val="1B04FA"/>
                  </a:solidFill>
                  <a:latin typeface="Arial" panose="020B0604020202020204" pitchFamily="34" charset="0"/>
                  <a:cs typeface="Arial" panose="020B0604020202020204" pitchFamily="34" charset="0"/>
                </a:rPr>
                <a:t>Ca-ra-si</a:t>
              </a:r>
              <a:endParaRPr lang="en-US" dirty="0">
                <a:solidFill>
                  <a:srgbClr val="1B04FA"/>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xmlns="" id="{22E72907-D8AF-4D28-AA29-53CB59420BD4}"/>
              </a:ext>
            </a:extLst>
          </p:cNvPr>
          <p:cNvGrpSpPr/>
          <p:nvPr/>
        </p:nvGrpSpPr>
        <p:grpSpPr>
          <a:xfrm>
            <a:off x="-33346" y="1472834"/>
            <a:ext cx="4737251" cy="3966180"/>
            <a:chOff x="-33346" y="1472834"/>
            <a:chExt cx="4737251" cy="3966180"/>
          </a:xfrm>
        </p:grpSpPr>
        <p:pic>
          <p:nvPicPr>
            <p:cNvPr id="1032" name="Picture 8" descr="Có nên chọn du học Trung Quốc tại thành phố Trùng Khánh?">
              <a:extLst>
                <a:ext uri="{FF2B5EF4-FFF2-40B4-BE49-F238E27FC236}">
                  <a16:creationId xmlns:a16="http://schemas.microsoft.com/office/drawing/2014/main" xmlns="" id="{DBB41248-E0B8-46F5-8349-AF4D588FB4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46" y="1472834"/>
              <a:ext cx="4737251" cy="396618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xmlns="" id="{F97D12D2-410E-46FA-99EF-BE2EDF2C7FEC}"/>
                </a:ext>
              </a:extLst>
            </p:cNvPr>
            <p:cNvSpPr txBox="1">
              <a:spLocks noChangeArrowheads="1"/>
            </p:cNvSpPr>
            <p:nvPr/>
          </p:nvSpPr>
          <p:spPr bwMode="auto">
            <a:xfrm>
              <a:off x="8116" y="4922560"/>
              <a:ext cx="2123756"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Trùng Khánh</a:t>
              </a:r>
              <a:endParaRPr lang="en-US" b="1" dirty="0">
                <a:solidFill>
                  <a:srgbClr val="1B04FA"/>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xmlns="" id="{9E031461-DB91-41BD-873E-DF45E0B23162}"/>
              </a:ext>
            </a:extLst>
          </p:cNvPr>
          <p:cNvGrpSpPr/>
          <p:nvPr/>
        </p:nvGrpSpPr>
        <p:grpSpPr>
          <a:xfrm>
            <a:off x="-126086" y="1755259"/>
            <a:ext cx="4823367" cy="3304050"/>
            <a:chOff x="-126086" y="1755259"/>
            <a:chExt cx="4823367" cy="3304050"/>
          </a:xfrm>
        </p:grpSpPr>
        <p:pic>
          <p:nvPicPr>
            <p:cNvPr id="45" name="Picture 44">
              <a:extLst>
                <a:ext uri="{FF2B5EF4-FFF2-40B4-BE49-F238E27FC236}">
                  <a16:creationId xmlns:a16="http://schemas.microsoft.com/office/drawing/2014/main" xmlns="" id="{7A1D65AA-7D73-4D79-A99D-2B493D25B250}"/>
                </a:ext>
              </a:extLst>
            </p:cNvPr>
            <p:cNvPicPr>
              <a:picLocks noChangeAspect="1"/>
            </p:cNvPicPr>
            <p:nvPr/>
          </p:nvPicPr>
          <p:blipFill>
            <a:blip r:embed="rId12"/>
            <a:stretch>
              <a:fillRect/>
            </a:stretch>
          </p:blipFill>
          <p:spPr>
            <a:xfrm>
              <a:off x="-126086" y="1755259"/>
              <a:ext cx="4823367" cy="3304050"/>
            </a:xfrm>
            <a:prstGeom prst="rect">
              <a:avLst/>
            </a:prstGeom>
          </p:spPr>
        </p:pic>
        <p:sp>
          <p:nvSpPr>
            <p:cNvPr id="54" name="TextBox 53">
              <a:extLst>
                <a:ext uri="{FF2B5EF4-FFF2-40B4-BE49-F238E27FC236}">
                  <a16:creationId xmlns:a16="http://schemas.microsoft.com/office/drawing/2014/main" xmlns="" id="{0BB68A7A-0220-45A4-B951-A0B9DC770DCF}"/>
                </a:ext>
              </a:extLst>
            </p:cNvPr>
            <p:cNvSpPr txBox="1">
              <a:spLocks noChangeArrowheads="1"/>
            </p:cNvSpPr>
            <p:nvPr/>
          </p:nvSpPr>
          <p:spPr bwMode="auto">
            <a:xfrm>
              <a:off x="-53611" y="4550570"/>
              <a:ext cx="1764836"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I-xtan-bun</a:t>
              </a:r>
              <a:endParaRPr lang="en-US" b="1" dirty="0">
                <a:solidFill>
                  <a:srgbClr val="1B04FA"/>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xmlns="" id="{64BF05D5-9CAA-41A6-B4D7-7C2E3C57605F}"/>
              </a:ext>
            </a:extLst>
          </p:cNvPr>
          <p:cNvGrpSpPr/>
          <p:nvPr/>
        </p:nvGrpSpPr>
        <p:grpSpPr>
          <a:xfrm>
            <a:off x="-118445" y="1789049"/>
            <a:ext cx="4815726" cy="3256185"/>
            <a:chOff x="-118445" y="1789049"/>
            <a:chExt cx="4815726" cy="3256185"/>
          </a:xfrm>
        </p:grpSpPr>
        <p:pic>
          <p:nvPicPr>
            <p:cNvPr id="1034" name="Picture 10" descr="Thành phố Kolkata, Cộng hòa Ấn Độ">
              <a:extLst>
                <a:ext uri="{FF2B5EF4-FFF2-40B4-BE49-F238E27FC236}">
                  <a16:creationId xmlns:a16="http://schemas.microsoft.com/office/drawing/2014/main" xmlns="" id="{E1933F24-412E-4FF4-862B-C24FA709AC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445" y="1789049"/>
              <a:ext cx="4815726" cy="3222421"/>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xmlns="" id="{D6E8EB90-982B-4F93-85A7-E216FE6443CE}"/>
                </a:ext>
              </a:extLst>
            </p:cNvPr>
            <p:cNvSpPr txBox="1">
              <a:spLocks noChangeArrowheads="1"/>
            </p:cNvSpPr>
            <p:nvPr/>
          </p:nvSpPr>
          <p:spPr bwMode="auto">
            <a:xfrm>
              <a:off x="-62794" y="4583569"/>
              <a:ext cx="1764835"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Côn-ca-ta</a:t>
              </a:r>
              <a:endParaRPr lang="en-US" b="1" dirty="0">
                <a:solidFill>
                  <a:srgbClr val="1B04F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15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500"/>
                            </p:stCondLst>
                            <p:childTnLst>
                              <p:par>
                                <p:cTn id="65" presetID="16" presetClass="entr" presetSubtype="21"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par>
                          <p:cTn id="75" fill="hold">
                            <p:stCondLst>
                              <p:cond delay="500"/>
                            </p:stCondLst>
                            <p:childTnLst>
                              <p:par>
                                <p:cTn id="76" presetID="16" presetClass="entr" presetSubtype="21"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arn(inVertical)">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500" fill="hold"/>
                                        <p:tgtEl>
                                          <p:spTgt spid="25"/>
                                        </p:tgtEl>
                                        <p:attrNameLst>
                                          <p:attrName>ppt_w</p:attrName>
                                        </p:attrNameLst>
                                      </p:cBhvr>
                                      <p:tavLst>
                                        <p:tav tm="0">
                                          <p:val>
                                            <p:fltVal val="0"/>
                                          </p:val>
                                        </p:tav>
                                        <p:tav tm="100000">
                                          <p:val>
                                            <p:strVal val="#ppt_w"/>
                                          </p:val>
                                        </p:tav>
                                      </p:tavLst>
                                    </p:anim>
                                    <p:anim calcmode="lin" valueType="num">
                                      <p:cBhvr>
                                        <p:cTn id="84" dur="500" fill="hold"/>
                                        <p:tgtEl>
                                          <p:spTgt spid="25"/>
                                        </p:tgtEl>
                                        <p:attrNameLst>
                                          <p:attrName>ppt_h</p:attrName>
                                        </p:attrNameLst>
                                      </p:cBhvr>
                                      <p:tavLst>
                                        <p:tav tm="0">
                                          <p:val>
                                            <p:fltVal val="0"/>
                                          </p:val>
                                        </p:tav>
                                        <p:tav tm="100000">
                                          <p:val>
                                            <p:strVal val="#ppt_h"/>
                                          </p:val>
                                        </p:tav>
                                      </p:tavLst>
                                    </p:anim>
                                    <p:animEffect transition="in" filter="fade">
                                      <p:cBhvr>
                                        <p:cTn id="85" dur="500"/>
                                        <p:tgtEl>
                                          <p:spTgt spid="25"/>
                                        </p:tgtEl>
                                      </p:cBhvr>
                                    </p:animEffect>
                                  </p:childTnLst>
                                </p:cTn>
                              </p:par>
                            </p:childTnLst>
                          </p:cTn>
                        </p:par>
                        <p:par>
                          <p:cTn id="86" fill="hold">
                            <p:stCondLst>
                              <p:cond delay="500"/>
                            </p:stCondLst>
                            <p:childTnLst>
                              <p:par>
                                <p:cTn id="87" presetID="16" presetClass="entr" presetSubtype="21"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arn(inVertical)">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childTnLst>
                          </p:cTn>
                        </p:par>
                        <p:par>
                          <p:cTn id="97" fill="hold">
                            <p:stCondLst>
                              <p:cond delay="500"/>
                            </p:stCondLst>
                            <p:childTnLst>
                              <p:par>
                                <p:cTn id="98" presetID="16" presetClass="entr" presetSubtype="21" fill="hold" nodeType="after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arn(inVertical)">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par>
                          <p:cTn id="108" fill="hold">
                            <p:stCondLst>
                              <p:cond delay="500"/>
                            </p:stCondLst>
                            <p:childTnLst>
                              <p:par>
                                <p:cTn id="109" presetID="10" presetClass="exit" presetSubtype="0" fill="hold" nodeType="afterEffect">
                                  <p:stCondLst>
                                    <p:cond delay="0"/>
                                  </p:stCondLst>
                                  <p:childTnLst>
                                    <p:animEffect transition="out" filter="fade">
                                      <p:cBhvr>
                                        <p:cTn id="110" dur="500"/>
                                        <p:tgtEl>
                                          <p:spTgt spid="42"/>
                                        </p:tgtEl>
                                      </p:cBhvr>
                                    </p:animEffect>
                                    <p:set>
                                      <p:cBhvr>
                                        <p:cTn id="111" dur="1" fill="hold">
                                          <p:stCondLst>
                                            <p:cond delay="499"/>
                                          </p:stCondLst>
                                        </p:cTn>
                                        <p:tgtEl>
                                          <p:spTgt spid="42"/>
                                        </p:tgtEl>
                                        <p:attrNameLst>
                                          <p:attrName>style.visibility</p:attrName>
                                        </p:attrNameLst>
                                      </p:cBhvr>
                                      <p:to>
                                        <p:strVal val="hidden"/>
                                      </p:to>
                                    </p:set>
                                  </p:childTnLst>
                                </p:cTn>
                              </p:par>
                            </p:childTnLst>
                          </p:cTn>
                        </p:par>
                        <p:par>
                          <p:cTn id="112" fill="hold">
                            <p:stCondLst>
                              <p:cond delay="1000"/>
                            </p:stCondLst>
                            <p:childTnLst>
                              <p:par>
                                <p:cTn id="113" presetID="16" presetClass="entr" presetSubtype="21" fill="hold" nodeType="after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barn(inVertical)">
                                      <p:cBhvr>
                                        <p:cTn id="115" dur="500"/>
                                        <p:tgtEl>
                                          <p:spTgt spid="4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44"/>
                                        </p:tgtEl>
                                      </p:cBhvr>
                                    </p:animEffect>
                                    <p:set>
                                      <p:cBhvr>
                                        <p:cTn id="120" dur="1" fill="hold">
                                          <p:stCondLst>
                                            <p:cond delay="4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28"/>
                                        </p:tgtEl>
                                        <p:attrNameLst>
                                          <p:attrName>style.visibility</p:attrName>
                                        </p:attrNameLst>
                                      </p:cBhvr>
                                      <p:to>
                                        <p:strVal val="visible"/>
                                      </p:to>
                                    </p:set>
                                    <p:anim calcmode="lin" valueType="num">
                                      <p:cBhvr>
                                        <p:cTn id="125" dur="500" fill="hold"/>
                                        <p:tgtEl>
                                          <p:spTgt spid="28"/>
                                        </p:tgtEl>
                                        <p:attrNameLst>
                                          <p:attrName>ppt_w</p:attrName>
                                        </p:attrNameLst>
                                      </p:cBhvr>
                                      <p:tavLst>
                                        <p:tav tm="0">
                                          <p:val>
                                            <p:fltVal val="0"/>
                                          </p:val>
                                        </p:tav>
                                        <p:tav tm="100000">
                                          <p:val>
                                            <p:strVal val="#ppt_w"/>
                                          </p:val>
                                        </p:tav>
                                      </p:tavLst>
                                    </p:anim>
                                    <p:anim calcmode="lin" valueType="num">
                                      <p:cBhvr>
                                        <p:cTn id="126" dur="500" fill="hold"/>
                                        <p:tgtEl>
                                          <p:spTgt spid="28"/>
                                        </p:tgtEl>
                                        <p:attrNameLst>
                                          <p:attrName>ppt_h</p:attrName>
                                        </p:attrNameLst>
                                      </p:cBhvr>
                                      <p:tavLst>
                                        <p:tav tm="0">
                                          <p:val>
                                            <p:fltVal val="0"/>
                                          </p:val>
                                        </p:tav>
                                        <p:tav tm="100000">
                                          <p:val>
                                            <p:strVal val="#ppt_h"/>
                                          </p:val>
                                        </p:tav>
                                      </p:tavLst>
                                    </p:anim>
                                    <p:animEffect transition="in" filter="fade">
                                      <p:cBhvr>
                                        <p:cTn id="127" dur="500"/>
                                        <p:tgtEl>
                                          <p:spTgt spid="28"/>
                                        </p:tgtEl>
                                      </p:cBhvr>
                                    </p:animEffect>
                                  </p:childTnLst>
                                </p:cTn>
                              </p:par>
                            </p:childTnLst>
                          </p:cTn>
                        </p:par>
                        <p:par>
                          <p:cTn id="128" fill="hold">
                            <p:stCondLst>
                              <p:cond delay="500"/>
                            </p:stCondLst>
                            <p:childTnLst>
                              <p:par>
                                <p:cTn id="129" presetID="16" presetClass="entr" presetSubtype="21" fill="hold" nodeType="after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barn(inVertical)">
                                      <p:cBhvr>
                                        <p:cTn id="131" dur="500"/>
                                        <p:tgtEl>
                                          <p:spTgt spid="49"/>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p:cTn id="136" dur="500" fill="hold"/>
                                        <p:tgtEl>
                                          <p:spTgt spid="29"/>
                                        </p:tgtEl>
                                        <p:attrNameLst>
                                          <p:attrName>ppt_w</p:attrName>
                                        </p:attrNameLst>
                                      </p:cBhvr>
                                      <p:tavLst>
                                        <p:tav tm="0">
                                          <p:val>
                                            <p:fltVal val="0"/>
                                          </p:val>
                                        </p:tav>
                                        <p:tav tm="100000">
                                          <p:val>
                                            <p:strVal val="#ppt_w"/>
                                          </p:val>
                                        </p:tav>
                                      </p:tavLst>
                                    </p:anim>
                                    <p:anim calcmode="lin" valueType="num">
                                      <p:cBhvr>
                                        <p:cTn id="137" dur="500" fill="hold"/>
                                        <p:tgtEl>
                                          <p:spTgt spid="29"/>
                                        </p:tgtEl>
                                        <p:attrNameLst>
                                          <p:attrName>ppt_h</p:attrName>
                                        </p:attrNameLst>
                                      </p:cBhvr>
                                      <p:tavLst>
                                        <p:tav tm="0">
                                          <p:val>
                                            <p:fltVal val="0"/>
                                          </p:val>
                                        </p:tav>
                                        <p:tav tm="100000">
                                          <p:val>
                                            <p:strVal val="#ppt_h"/>
                                          </p:val>
                                        </p:tav>
                                      </p:tavLst>
                                    </p:anim>
                                    <p:animEffect transition="in" filter="fade">
                                      <p:cBhvr>
                                        <p:cTn id="138" dur="500"/>
                                        <p:tgtEl>
                                          <p:spTgt spid="29"/>
                                        </p:tgtEl>
                                      </p:cBhvr>
                                    </p:animEffect>
                                  </p:childTnLst>
                                </p:cTn>
                              </p:par>
                            </p:childTnLst>
                          </p:cTn>
                        </p:par>
                        <p:par>
                          <p:cTn id="139" fill="hold">
                            <p:stCondLst>
                              <p:cond delay="500"/>
                            </p:stCondLst>
                            <p:childTnLst>
                              <p:par>
                                <p:cTn id="140" presetID="16" presetClass="entr" presetSubtype="21" fill="hold" nodeType="after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barn(inVertical)">
                                      <p:cBhvr>
                                        <p:cTn id="1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9A40E5-92DA-445F-ABC6-B4F625B8B631}"/>
              </a:ext>
            </a:extLst>
          </p:cNvPr>
          <p:cNvGrpSpPr/>
          <p:nvPr/>
        </p:nvGrpSpPr>
        <p:grpSpPr>
          <a:xfrm>
            <a:off x="2534190" y="1095052"/>
            <a:ext cx="9468027" cy="1807319"/>
            <a:chOff x="2701004" y="1049663"/>
            <a:chExt cx="9252830" cy="1770153"/>
          </a:xfrm>
        </p:grpSpPr>
        <p:sp>
          <p:nvSpPr>
            <p:cNvPr id="7" name="Rectangle 9">
              <a:extLst>
                <a:ext uri="{FF2B5EF4-FFF2-40B4-BE49-F238E27FC236}">
                  <a16:creationId xmlns:a16="http://schemas.microsoft.com/office/drawing/2014/main" xmlns="" id="{656BADA6-230E-42FE-83C3-4E3810BCB776}"/>
                </a:ext>
              </a:extLst>
            </p:cNvPr>
            <p:cNvSpPr/>
            <p:nvPr/>
          </p:nvSpPr>
          <p:spPr>
            <a:xfrm>
              <a:off x="2701004" y="1049663"/>
              <a:ext cx="9252830" cy="1658417"/>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F1F274DE-866D-4706-B67E-2538048CF9F2}"/>
                </a:ext>
              </a:extLst>
            </p:cNvPr>
            <p:cNvSpPr/>
            <p:nvPr/>
          </p:nvSpPr>
          <p:spPr>
            <a:xfrm>
              <a:off x="3005997" y="1282435"/>
              <a:ext cx="8859168" cy="1537381"/>
            </a:xfrm>
            <a:prstGeom prst="rect">
              <a:avLst/>
            </a:prstGeom>
          </p:spPr>
          <p:txBody>
            <a:bodyPr wrap="square">
              <a:spAutoFit/>
            </a:bodyPr>
            <a:lstStyle/>
            <a:p>
              <a:r>
                <a:rPr lang="fr-FR" sz="3200" b="1">
                  <a:solidFill>
                    <a:srgbClr val="FF0066"/>
                  </a:solidFill>
                  <a:latin typeface="Arial" panose="020B0604020202020204" pitchFamily="34" charset="0"/>
                  <a:ea typeface="Calibri" panose="020F0502020204030204" pitchFamily="34" charset="0"/>
                  <a:cs typeface="Arial" panose="020B0604020202020204" pitchFamily="34" charset="0"/>
                </a:rPr>
                <a:t>NHÓM 1,3: </a:t>
              </a:r>
              <a:r>
                <a:rPr lang="en-US" sz="3200">
                  <a:solidFill>
                    <a:srgbClr val="1B04FA"/>
                  </a:solidFill>
                  <a:latin typeface="Arial" panose="020B0604020202020204" pitchFamily="34" charset="0"/>
                  <a:ea typeface="Noto Sans Symbols"/>
                  <a:cs typeface="Arial" panose="020B0604020202020204" pitchFamily="34" charset="0"/>
                </a:rPr>
                <a:t>Các thành phố đông dân của châu Á tập trung ở đâu? Vì sao? </a:t>
              </a: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32C70DC7-90FA-4FD7-A249-1BC7113EB84E}"/>
              </a:ext>
            </a:extLst>
          </p:cNvPr>
          <p:cNvGrpSpPr/>
          <p:nvPr/>
        </p:nvGrpSpPr>
        <p:grpSpPr>
          <a:xfrm>
            <a:off x="0" y="2347015"/>
            <a:ext cx="2634665" cy="2634665"/>
            <a:chOff x="163827" y="1365896"/>
            <a:chExt cx="2183374" cy="2183374"/>
          </a:xfrm>
        </p:grpSpPr>
        <p:sp>
          <p:nvSpPr>
            <p:cNvPr id="10" name="Arrow: Circular 9">
              <a:extLst>
                <a:ext uri="{FF2B5EF4-FFF2-40B4-BE49-F238E27FC236}">
                  <a16:creationId xmlns:a16="http://schemas.microsoft.com/office/drawing/2014/main" xmlns=""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xmlns="" id="{2776E63E-AC69-41F9-A565-A0F952E3498A}"/>
                </a:ext>
              </a:extLst>
            </p:cNvPr>
            <p:cNvGrpSpPr/>
            <p:nvPr/>
          </p:nvGrpSpPr>
          <p:grpSpPr>
            <a:xfrm>
              <a:off x="274846" y="1484305"/>
              <a:ext cx="1942833" cy="1942833"/>
              <a:chOff x="274846" y="1484305"/>
              <a:chExt cx="1942833" cy="1942833"/>
            </a:xfrm>
          </p:grpSpPr>
          <p:grpSp>
            <p:nvGrpSpPr>
              <p:cNvPr id="12" name="Group 11">
                <a:extLst>
                  <a:ext uri="{FF2B5EF4-FFF2-40B4-BE49-F238E27FC236}">
                    <a16:creationId xmlns:a16="http://schemas.microsoft.com/office/drawing/2014/main" xmlns="" id="{96F19271-F7FA-4B1B-9F62-672AFCE7E5FD}"/>
                  </a:ext>
                </a:extLst>
              </p:cNvPr>
              <p:cNvGrpSpPr/>
              <p:nvPr/>
            </p:nvGrpSpPr>
            <p:grpSpPr>
              <a:xfrm>
                <a:off x="274846" y="1484305"/>
                <a:ext cx="1942833" cy="1942833"/>
                <a:chOff x="610892" y="388856"/>
                <a:chExt cx="1942833" cy="1942833"/>
              </a:xfrm>
            </p:grpSpPr>
            <p:sp>
              <p:nvSpPr>
                <p:cNvPr id="14" name="Oval 13">
                  <a:extLst>
                    <a:ext uri="{FF2B5EF4-FFF2-40B4-BE49-F238E27FC236}">
                      <a16:creationId xmlns:a16="http://schemas.microsoft.com/office/drawing/2014/main" xmlns="" id="{9041ED0C-8C46-4DA4-A43C-ADE1802D29FD}"/>
                    </a:ext>
                  </a:extLst>
                </p:cNvPr>
                <p:cNvSpPr/>
                <p:nvPr/>
              </p:nvSpPr>
              <p:spPr>
                <a:xfrm>
                  <a:off x="610892" y="388856"/>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xmlns=""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xmlns="" id="{7DB21001-9581-45C2-9031-4B1A79A58503}"/>
                  </a:ext>
                </a:extLst>
              </p:cNvPr>
              <p:cNvSpPr txBox="1"/>
              <p:nvPr/>
            </p:nvSpPr>
            <p:spPr>
              <a:xfrm>
                <a:off x="385864" y="1939959"/>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xmlns="" id="{5D8ABEB5-4652-4259-A4DF-3B4C2AB9A542}"/>
              </a:ext>
            </a:extLst>
          </p:cNvPr>
          <p:cNvGrpSpPr/>
          <p:nvPr/>
        </p:nvGrpSpPr>
        <p:grpSpPr>
          <a:xfrm>
            <a:off x="2590011" y="4308765"/>
            <a:ext cx="9565625" cy="2368046"/>
            <a:chOff x="2612336" y="3301497"/>
            <a:chExt cx="9297659" cy="2841116"/>
          </a:xfrm>
        </p:grpSpPr>
        <p:sp>
          <p:nvSpPr>
            <p:cNvPr id="16" name="Rectangle 9">
              <a:extLst>
                <a:ext uri="{FF2B5EF4-FFF2-40B4-BE49-F238E27FC236}">
                  <a16:creationId xmlns:a16="http://schemas.microsoft.com/office/drawing/2014/main" xmlns="" id="{C51199DF-8B6C-4C0B-B9CD-ED1C14F82B6F}"/>
                </a:ext>
              </a:extLst>
            </p:cNvPr>
            <p:cNvSpPr/>
            <p:nvPr/>
          </p:nvSpPr>
          <p:spPr>
            <a:xfrm>
              <a:off x="2612336" y="3301497"/>
              <a:ext cx="9094283" cy="230941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49314180-0E05-41CE-A39A-37013A48CD25}"/>
                </a:ext>
              </a:extLst>
            </p:cNvPr>
            <p:cNvSpPr/>
            <p:nvPr/>
          </p:nvSpPr>
          <p:spPr>
            <a:xfrm>
              <a:off x="2859117" y="3371841"/>
              <a:ext cx="9050878" cy="2770772"/>
            </a:xfrm>
            <a:prstGeom prst="rect">
              <a:avLst/>
            </a:prstGeom>
          </p:spPr>
          <p:txBody>
            <a:bodyPr wrap="square">
              <a:spAutoFit/>
            </a:bodyPr>
            <a:lstStyle/>
            <a:p>
              <a:pPr>
                <a:lnSpc>
                  <a:spcPct val="115000"/>
                </a:lnSpc>
              </a:pPr>
              <a:r>
                <a:rPr lang="fr-FR" sz="3200" b="1">
                  <a:solidFill>
                    <a:srgbClr val="FF0066"/>
                  </a:solidFill>
                  <a:latin typeface="Arial" panose="020B0604020202020204" pitchFamily="34" charset="0"/>
                  <a:ea typeface="Calibri" panose="020F0502020204030204" pitchFamily="34" charset="0"/>
                  <a:cs typeface="Arial" panose="020B0604020202020204" pitchFamily="34" charset="0"/>
                </a:rPr>
                <a:t>NHÓM 2,4: </a:t>
              </a:r>
              <a:r>
                <a:rPr lang="en-US" sz="3200">
                  <a:solidFill>
                    <a:srgbClr val="1B04FA"/>
                  </a:solidFill>
                  <a:latin typeface="Arial" panose="020B0604020202020204" pitchFamily="34" charset="0"/>
                  <a:ea typeface="Noto Sans Symbols"/>
                  <a:cs typeface="Arial" panose="020B0604020202020204" pitchFamily="34" charset="0"/>
                </a:rPr>
                <a:t>Sự phân bố dân cư của châu Á như vậy sẽ tác động như thế nào đến tự nhiên cũng như kinh tế của châu Á?</a:t>
              </a:r>
            </a:p>
            <a:p>
              <a:pPr>
                <a:lnSpc>
                  <a:spcPct val="115000"/>
                </a:lnSpc>
                <a:spcAft>
                  <a:spcPts val="0"/>
                </a:spcAft>
              </a:pPr>
              <a:endParaRPr lang="en-US" sz="32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272047" y="3146230"/>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xmlns=""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33886" y="3060467"/>
            <a:ext cx="1470991" cy="826787"/>
          </a:xfrm>
          <a:prstGeom prst="rect">
            <a:avLst/>
          </a:prstGeom>
        </p:spPr>
      </p:pic>
      <p:grpSp>
        <p:nvGrpSpPr>
          <p:cNvPr id="20" name="Group 19">
            <a:extLst>
              <a:ext uri="{FF2B5EF4-FFF2-40B4-BE49-F238E27FC236}">
                <a16:creationId xmlns:a16="http://schemas.microsoft.com/office/drawing/2014/main" xmlns="" id="{6523DC17-37E3-4629-BD2B-E30C1414C973}"/>
              </a:ext>
            </a:extLst>
          </p:cNvPr>
          <p:cNvGrpSpPr/>
          <p:nvPr/>
        </p:nvGrpSpPr>
        <p:grpSpPr>
          <a:xfrm>
            <a:off x="124010" y="104598"/>
            <a:ext cx="3541267" cy="627378"/>
            <a:chOff x="124010" y="104598"/>
            <a:chExt cx="3541267" cy="627378"/>
          </a:xfrm>
        </p:grpSpPr>
        <p:sp>
          <p:nvSpPr>
            <p:cNvPr id="21" name="TextBox 20">
              <a:extLst>
                <a:ext uri="{FF2B5EF4-FFF2-40B4-BE49-F238E27FC236}">
                  <a16:creationId xmlns:a16="http://schemas.microsoft.com/office/drawing/2014/main" xmlns="" id="{3F02FD09-0B4B-4331-94D1-686C1436F417}"/>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TextBox 21">
              <a:extLst>
                <a:ext uri="{FF2B5EF4-FFF2-40B4-BE49-F238E27FC236}">
                  <a16:creationId xmlns:a16="http://schemas.microsoft.com/office/drawing/2014/main" xmlns="" id="{E871F4D7-8410-45DD-AF13-042A2391A6B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xmlns=""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xmlns=""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xmlns=""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xmlns="" id="{5EE37C65-5DBE-49AB-8192-35F3069F8232}"/>
                </a:ext>
              </a:extLst>
            </p:cNvPr>
            <p:cNvPicPr>
              <a:picLocks noChangeAspect="1"/>
            </p:cNvPicPr>
            <p:nvPr/>
          </p:nvPicPr>
          <p:blipFill rotWithShape="1">
            <a:blip r:embed="rId3"/>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xmlns=""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8" name="Flowchart: Connector 17">
            <a:extLst>
              <a:ext uri="{FF2B5EF4-FFF2-40B4-BE49-F238E27FC236}">
                <a16:creationId xmlns:a16="http://schemas.microsoft.com/office/drawing/2014/main" xmlns=""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xmlns=""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xmlns=""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xmlns=""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xmlns=""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xmlns=""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xmlns=""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36EDAF23-996B-4A61-8EC1-6A71BB767386}"/>
              </a:ext>
            </a:extLst>
          </p:cNvPr>
          <p:cNvSpPr/>
          <p:nvPr/>
        </p:nvSpPr>
        <p:spPr>
          <a:xfrm>
            <a:off x="172198" y="940696"/>
            <a:ext cx="4248543" cy="2434641"/>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Các đô thị lớn của châu Á thường tập trung ở ven biển (ven hai đại dương lớn: Thái Bình Dương và Ấn Độ Dương), và ven các con sông lớn.</a:t>
            </a:r>
          </a:p>
        </p:txBody>
      </p:sp>
      <p:sp>
        <p:nvSpPr>
          <p:cNvPr id="46" name="Rectangle 45">
            <a:extLst>
              <a:ext uri="{FF2B5EF4-FFF2-40B4-BE49-F238E27FC236}">
                <a16:creationId xmlns:a16="http://schemas.microsoft.com/office/drawing/2014/main" xmlns="" id="{2FB2CC64-8D3D-496A-9EE5-DA10FA781AFC}"/>
              </a:ext>
            </a:extLst>
          </p:cNvPr>
          <p:cNvSpPr/>
          <p:nvPr/>
        </p:nvSpPr>
        <p:spPr>
          <a:xfrm>
            <a:off x="168002" y="3534551"/>
            <a:ext cx="4248544" cy="2983702"/>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400" i="1">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a:t>
            </a: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Các khu vực này có điều kiện tự nhiên thuận lợi cho quá trình phát triển kinh tế:</a:t>
            </a:r>
          </a:p>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Đồng bằng châu thổ màu mỡ, rộng lớn.</a:t>
            </a:r>
          </a:p>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Khí hậu nhiệt đới gió mùa</a:t>
            </a:r>
          </a:p>
        </p:txBody>
      </p:sp>
    </p:spTree>
    <p:extLst>
      <p:ext uri="{BB962C8B-B14F-4D97-AF65-F5344CB8AC3E}">
        <p14:creationId xmlns:p14="http://schemas.microsoft.com/office/powerpoint/2010/main" val="27876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xmlns=""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xmlns=""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xmlns=""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xmlns="" id="{5EE37C65-5DBE-49AB-8192-35F3069F8232}"/>
                </a:ext>
              </a:extLst>
            </p:cNvPr>
            <p:cNvPicPr>
              <a:picLocks noChangeAspect="1"/>
            </p:cNvPicPr>
            <p:nvPr/>
          </p:nvPicPr>
          <p:blipFill rotWithShape="1">
            <a:blip r:embed="rId3"/>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xmlns=""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8" name="Flowchart: Connector 17">
            <a:extLst>
              <a:ext uri="{FF2B5EF4-FFF2-40B4-BE49-F238E27FC236}">
                <a16:creationId xmlns:a16="http://schemas.microsoft.com/office/drawing/2014/main" xmlns=""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xmlns=""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xmlns=""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xmlns=""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xmlns=""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xmlns=""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xmlns=""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A01DD315-E42D-406C-B055-B431B32E1A2A}"/>
              </a:ext>
            </a:extLst>
          </p:cNvPr>
          <p:cNvSpPr/>
          <p:nvPr/>
        </p:nvSpPr>
        <p:spPr>
          <a:xfrm>
            <a:off x="94012" y="1610076"/>
            <a:ext cx="4403986" cy="2246769"/>
          </a:xfrm>
          <a:prstGeom prst="rect">
            <a:avLst/>
          </a:prstGeom>
          <a:ln>
            <a:solidFill>
              <a:srgbClr val="00B0F0"/>
            </a:solidFill>
          </a:ln>
        </p:spPr>
        <p:txBody>
          <a:bodyPr wrap="square">
            <a:spAutoFit/>
          </a:bodyPr>
          <a:lstStyle/>
          <a:p>
            <a:pPr lvl="0">
              <a:defRPr/>
            </a:pP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7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xmlns=""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xmlns=""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xmlns=""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xmlns=""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xmlns="" id="{5EE37C65-5DBE-49AB-8192-35F3069F8232}"/>
                </a:ext>
              </a:extLst>
            </p:cNvPr>
            <p:cNvPicPr>
              <a:picLocks noChangeAspect="1"/>
            </p:cNvPicPr>
            <p:nvPr/>
          </p:nvPicPr>
          <p:blipFill rotWithShape="1">
            <a:blip r:embed="rId2"/>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xmlns=""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grpSp>
        <p:nvGrpSpPr>
          <p:cNvPr id="16" name="Group 15">
            <a:extLst>
              <a:ext uri="{FF2B5EF4-FFF2-40B4-BE49-F238E27FC236}">
                <a16:creationId xmlns:a16="http://schemas.microsoft.com/office/drawing/2014/main" xmlns="" id="{A4205C88-C71B-4F0E-93DE-7E457D9752B8}"/>
              </a:ext>
            </a:extLst>
          </p:cNvPr>
          <p:cNvGrpSpPr/>
          <p:nvPr/>
        </p:nvGrpSpPr>
        <p:grpSpPr>
          <a:xfrm>
            <a:off x="50983" y="2348247"/>
            <a:ext cx="4267904" cy="2067339"/>
            <a:chOff x="8316" y="2479376"/>
            <a:chExt cx="4267904" cy="2067339"/>
          </a:xfrm>
        </p:grpSpPr>
        <p:sp>
          <p:nvSpPr>
            <p:cNvPr id="2" name="Speech Bubble: Rectangle with Corners Rounded 1">
              <a:extLst>
                <a:ext uri="{FF2B5EF4-FFF2-40B4-BE49-F238E27FC236}">
                  <a16:creationId xmlns:a16="http://schemas.microsoft.com/office/drawing/2014/main" xmlns="" id="{B39F83A2-38A6-4A6D-B17F-673D0036D02E}"/>
                </a:ext>
              </a:extLst>
            </p:cNvPr>
            <p:cNvSpPr/>
            <p:nvPr/>
          </p:nvSpPr>
          <p:spPr>
            <a:xfrm>
              <a:off x="8316" y="2479376"/>
              <a:ext cx="4172980" cy="2067339"/>
            </a:xfrm>
            <a:prstGeom prst="wedgeRoundRectCallout">
              <a:avLst>
                <a:gd name="adj1" fmla="val 61475"/>
                <a:gd name="adj2" fmla="val -27885"/>
                <a:gd name="adj3" fmla="val 16667"/>
              </a:avLst>
            </a:prstGeom>
            <a:solidFill>
              <a:srgbClr val="FCFEB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1165698-A56D-465C-AA72-395A319BE8B4}"/>
                </a:ext>
              </a:extLst>
            </p:cNvPr>
            <p:cNvSpPr txBox="1"/>
            <p:nvPr/>
          </p:nvSpPr>
          <p:spPr>
            <a:xfrm>
              <a:off x="8316" y="2737433"/>
              <a:ext cx="4267904" cy="1477328"/>
            </a:xfrm>
            <a:prstGeom prst="rect">
              <a:avLst/>
            </a:prstGeom>
            <a:noFill/>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Cho biết tên các n</a:t>
              </a:r>
              <a:r>
                <a:rPr lang="vi-VN" sz="3000">
                  <a:solidFill>
                    <a:srgbClr val="FF0000"/>
                  </a:solidFill>
                  <a:latin typeface="Arial" panose="020B0604020202020204" pitchFamily="34" charset="0"/>
                  <a:cs typeface="Arial" panose="020B0604020202020204" pitchFamily="34" charset="0"/>
                </a:rPr>
                <a:t>ư</a:t>
              </a:r>
              <a:r>
                <a:rPr lang="en-US" sz="3000">
                  <a:solidFill>
                    <a:srgbClr val="FF0000"/>
                  </a:solidFill>
                  <a:latin typeface="Arial" panose="020B0604020202020204" pitchFamily="34" charset="0"/>
                  <a:cs typeface="Arial" panose="020B0604020202020204" pitchFamily="34" charset="0"/>
                </a:rPr>
                <a:t>ớc ở Châu Á có nhiều  đô thị trên 10 triệu dân?</a:t>
              </a:r>
            </a:p>
          </p:txBody>
        </p:sp>
      </p:grpSp>
      <p:sp>
        <p:nvSpPr>
          <p:cNvPr id="18" name="Flowchart: Connector 17">
            <a:extLst>
              <a:ext uri="{FF2B5EF4-FFF2-40B4-BE49-F238E27FC236}">
                <a16:creationId xmlns:a16="http://schemas.microsoft.com/office/drawing/2014/main" xmlns=""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xmlns=""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xmlns=""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xmlns=""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xmlns=""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xmlns=""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xmlns=""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8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6E0F8E6-13D8-4232-8B4E-76013823E293}"/>
              </a:ext>
            </a:extLst>
          </p:cNvPr>
          <p:cNvGrpSpPr/>
          <p:nvPr/>
        </p:nvGrpSpPr>
        <p:grpSpPr>
          <a:xfrm>
            <a:off x="128580" y="29428"/>
            <a:ext cx="8682878" cy="872949"/>
            <a:chOff x="1133366" y="2220084"/>
            <a:chExt cx="5681780" cy="914400"/>
          </a:xfrm>
          <a:solidFill>
            <a:srgbClr val="FCFEB0"/>
          </a:solidFill>
        </p:grpSpPr>
        <p:sp>
          <p:nvSpPr>
            <p:cNvPr id="7" name="Arrow: Pentagon 6">
              <a:extLst>
                <a:ext uri="{FF2B5EF4-FFF2-40B4-BE49-F238E27FC236}">
                  <a16:creationId xmlns:a16="http://schemas.microsoft.com/office/drawing/2014/main" xmlns=""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046D9E53-02D3-4FF7-877D-6E365FF6A55D}"/>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xmlns="" id="{E0E4F7C7-DE11-4663-A707-59F3271FF38E}"/>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99F62A62-8A04-4A17-987C-F2332050FDCB}"/>
              </a:ext>
            </a:extLst>
          </p:cNvPr>
          <p:cNvSpPr/>
          <p:nvPr/>
        </p:nvSpPr>
        <p:spPr>
          <a:xfrm>
            <a:off x="394931" y="1324951"/>
            <a:ext cx="11495315" cy="6186309"/>
          </a:xfrm>
          <a:prstGeom prst="rect">
            <a:avLst/>
          </a:prstGeom>
        </p:spPr>
        <p:txBody>
          <a:bodyPr wrap="square">
            <a:spAutoFit/>
          </a:bodyPr>
          <a:lstStyle/>
          <a:p>
            <a:pPr algn="just"/>
            <a:r>
              <a:rPr lang="vi-VN" sz="3600">
                <a:solidFill>
                  <a:srgbClr val="1B04FA"/>
                </a:solidFill>
              </a:rPr>
              <a:t>Các đô thị từ 20 triệu người trở lên ở châu Á:</a:t>
            </a:r>
          </a:p>
          <a:p>
            <a:pPr algn="just"/>
            <a:r>
              <a:rPr lang="vi-VN" sz="3600">
                <a:solidFill>
                  <a:srgbClr val="1B04FA"/>
                </a:solidFill>
              </a:rPr>
              <a:t>+ Đê-li, Mum-bai, Đắc-ca (Ấn Độ): nằm ở khu vực Nam Á.</a:t>
            </a:r>
          </a:p>
          <a:p>
            <a:pPr algn="just"/>
            <a:r>
              <a:rPr lang="vi-VN" sz="3600">
                <a:solidFill>
                  <a:srgbClr val="1B04FA"/>
                </a:solidFill>
              </a:rPr>
              <a:t>+ Bắc Kinh, Thượng Hải (Trung Quốc): nằm ở khu vực Đông Á.</a:t>
            </a:r>
          </a:p>
          <a:p>
            <a:pPr algn="just"/>
            <a:r>
              <a:rPr lang="vi-VN" sz="3600">
                <a:solidFill>
                  <a:srgbClr val="1B04FA"/>
                </a:solidFill>
              </a:rPr>
              <a:t>+ Tô-ky-ô (Nhật Bản): nằm ở khu vực Đông Á.</a:t>
            </a:r>
          </a:p>
          <a:p>
            <a:pPr algn="just"/>
            <a:r>
              <a:rPr lang="vi-VN" sz="3600">
                <a:solidFill>
                  <a:srgbClr val="1B04FA"/>
                </a:solidFill>
              </a:rPr>
              <a:t>- Các nước Châu Á có nhiều đô thị trên 10 triệu dân: Ấn Độ, Trung Quốc, Nhật Bản.</a:t>
            </a:r>
          </a:p>
          <a:p>
            <a:r>
              <a:rPr lang="vi-VN" sz="3600">
                <a:solidFill>
                  <a:srgbClr val="1B04FA"/>
                </a:solidFill>
                <a:latin typeface="OpenSans"/>
              </a:rPr>
              <a:t/>
            </a:r>
            <a:br>
              <a:rPr lang="vi-VN" sz="3600">
                <a:solidFill>
                  <a:srgbClr val="1B04FA"/>
                </a:solidFill>
                <a:latin typeface="OpenSans"/>
              </a:rPr>
            </a:br>
            <a:r>
              <a:rPr lang="vi-VN" sz="3600">
                <a:solidFill>
                  <a:srgbClr val="1B04FA"/>
                </a:solidFill>
                <a:latin typeface="OpenSans"/>
              </a:rPr>
              <a:t/>
            </a:r>
            <a:br>
              <a:rPr lang="vi-VN" sz="3600">
                <a:solidFill>
                  <a:srgbClr val="1B04FA"/>
                </a:solidFill>
                <a:latin typeface="OpenSans"/>
              </a:rPr>
            </a:br>
            <a:endParaRPr lang="en-US" sz="3600">
              <a:solidFill>
                <a:srgbClr val="1B04FA"/>
              </a:solidFill>
            </a:endParaRPr>
          </a:p>
        </p:txBody>
      </p:sp>
      <p:pic>
        <p:nvPicPr>
          <p:cNvPr id="9" name="Picture 8" descr="book9">
            <a:extLst>
              <a:ext uri="{FF2B5EF4-FFF2-40B4-BE49-F238E27FC236}">
                <a16:creationId xmlns:a16="http://schemas.microsoft.com/office/drawing/2014/main" xmlns="" id="{571201AF-348B-47C3-9938-66C4F47C6E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65939" y="473318"/>
            <a:ext cx="1163680"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80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7C26739-F97A-4FEC-85C7-2E6EC93D3123}"/>
              </a:ext>
            </a:extLst>
          </p:cNvPr>
          <p:cNvSpPr>
            <a:spLocks noGrp="1" noChangeArrowheads="1"/>
          </p:cNvSpPr>
          <p:nvPr>
            <p:ph idx="1"/>
          </p:nvPr>
        </p:nvSpPr>
        <p:spPr>
          <a:xfrm>
            <a:off x="1552353" y="514350"/>
            <a:ext cx="10058399" cy="442580"/>
          </a:xfrm>
          <a:extLst>
            <a:ext uri="{91240B29-F687-4F45-9708-019B960494DF}">
              <a14:hiddenLine xmlns:a14="http://schemas.microsoft.com/office/drawing/2010/main" w="9525">
                <a:solidFill>
                  <a:srgbClr val="FF0000"/>
                </a:solidFill>
                <a:miter lim="800000"/>
                <a:headEnd/>
                <a:tailEnd/>
              </a14:hiddenLine>
            </a:ext>
          </a:extLst>
        </p:spPr>
        <p:txBody>
          <a:bodyPr>
            <a:normAutofit fontScale="85000" lnSpcReduction="20000"/>
          </a:bodyPr>
          <a:lstStyle/>
          <a:p>
            <a:pPr marL="609600" indent="-609600" eaLnBrk="1" hangingPunct="1">
              <a:buFont typeface="Wingdings" panose="05000000000000000000" pitchFamily="2" charset="2"/>
              <a:buNone/>
            </a:pPr>
            <a:r>
              <a:rPr lang="en-US" altLang="en-US" sz="38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5" name="image176.jpg" descr="Related image">
            <a:extLst>
              <a:ext uri="{FF2B5EF4-FFF2-40B4-BE49-F238E27FC236}">
                <a16:creationId xmlns:a16="http://schemas.microsoft.com/office/drawing/2014/main" xmlns="" id="{0EC7F16C-ED21-47F2-A815-87BE890F6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46" y="1190625"/>
            <a:ext cx="4314383"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83.jpg" descr="Image result for Há» ChÃ­ Minh city">
            <a:extLst>
              <a:ext uri="{FF2B5EF4-FFF2-40B4-BE49-F238E27FC236}">
                <a16:creationId xmlns:a16="http://schemas.microsoft.com/office/drawing/2014/main" xmlns="" id="{E0AB2960-D968-42F3-8F0D-4E9125565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47" y="1192212"/>
            <a:ext cx="431438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1BF5384F-EB88-4833-9D9C-C69AB36CBAA4}"/>
              </a:ext>
            </a:extLst>
          </p:cNvPr>
          <p:cNvSpPr>
            <a:spLocks noChangeArrowheads="1"/>
          </p:cNvSpPr>
          <p:nvPr/>
        </p:nvSpPr>
        <p:spPr bwMode="auto">
          <a:xfrm>
            <a:off x="1734990" y="5848899"/>
            <a:ext cx="3320461"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1. Hà Nội: Hồ Gươm</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F1FB9359-39DB-4DF7-9735-2B7D0BD6508E}"/>
              </a:ext>
            </a:extLst>
          </p:cNvPr>
          <p:cNvSpPr>
            <a:spLocks noChangeArrowheads="1"/>
          </p:cNvSpPr>
          <p:nvPr/>
        </p:nvSpPr>
        <p:spPr bwMode="auto">
          <a:xfrm>
            <a:off x="6096000" y="5665787"/>
            <a:ext cx="457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2. Thành phố Hồ Chí Minh: Nhà thờ Đức Bà</a:t>
            </a:r>
            <a:endParaRPr lang="en-US" altLang="en-US" sz="2000" b="1">
              <a:solidFill>
                <a:srgbClr val="1182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2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p:cTn id="2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ÄÃ  Náºµng">
            <a:extLst>
              <a:ext uri="{FF2B5EF4-FFF2-40B4-BE49-F238E27FC236}">
                <a16:creationId xmlns:a16="http://schemas.microsoft.com/office/drawing/2014/main" xmlns="" id="{CD21E7DA-B4D7-4D52-B26B-E75D3DA2B0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612" y="1190418"/>
            <a:ext cx="5751443" cy="4122669"/>
          </a:xfrm>
          <a:prstGeom prst="rect">
            <a:avLst/>
          </a:prstGeom>
          <a:noFill/>
          <a:ln>
            <a:noFill/>
          </a:ln>
        </p:spPr>
      </p:pic>
      <p:pic>
        <p:nvPicPr>
          <p:cNvPr id="5" name="Picture 4" descr="Image result for Há»i An">
            <a:extLst>
              <a:ext uri="{FF2B5EF4-FFF2-40B4-BE49-F238E27FC236}">
                <a16:creationId xmlns:a16="http://schemas.microsoft.com/office/drawing/2014/main" xmlns="" id="{19600CC1-C199-4E29-9070-B1485DD026D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01189" y="1190418"/>
            <a:ext cx="5990811" cy="4122669"/>
          </a:xfrm>
          <a:prstGeom prst="rect">
            <a:avLst/>
          </a:prstGeom>
          <a:noFill/>
          <a:ln>
            <a:noFill/>
          </a:ln>
        </p:spPr>
      </p:pic>
      <p:sp>
        <p:nvSpPr>
          <p:cNvPr id="6" name="Rectangle 5">
            <a:extLst>
              <a:ext uri="{FF2B5EF4-FFF2-40B4-BE49-F238E27FC236}">
                <a16:creationId xmlns:a16="http://schemas.microsoft.com/office/drawing/2014/main" xmlns="" id="{26C8ED87-15EA-4C3A-A083-35C487F65A34}"/>
              </a:ext>
            </a:extLst>
          </p:cNvPr>
          <p:cNvSpPr>
            <a:spLocks noChangeArrowheads="1"/>
          </p:cNvSpPr>
          <p:nvPr/>
        </p:nvSpPr>
        <p:spPr bwMode="auto">
          <a:xfrm>
            <a:off x="1470841" y="5470970"/>
            <a:ext cx="3017493" cy="87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3. Đà Nẵng: Bà Nà</a:t>
            </a:r>
          </a:p>
          <a:p>
            <a:pPr algn="just" eaLnBrk="1" hangingPunct="1">
              <a:lnSpc>
                <a:spcPct val="120000"/>
              </a:lnSpc>
            </a:pPr>
            <a:endParaRPr lang="en-US" altLang="en-US" sz="2000" b="1">
              <a:solidFill>
                <a:srgbClr val="1182BB"/>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0DD91FAE-F32E-4632-8B7C-F9D5492D1FF5}"/>
              </a:ext>
            </a:extLst>
          </p:cNvPr>
          <p:cNvSpPr>
            <a:spLocks noChangeArrowheads="1"/>
          </p:cNvSpPr>
          <p:nvPr/>
        </p:nvSpPr>
        <p:spPr bwMode="auto">
          <a:xfrm>
            <a:off x="6333506" y="5470970"/>
            <a:ext cx="5206364"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4. Quảng Nam: Phố cổ Hội An</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xmlns="" id="{DF7CA8B8-4FD4-4DD1-84F3-146CFA0B8730}"/>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spTree>
    <p:extLst>
      <p:ext uri="{BB962C8B-B14F-4D97-AF65-F5344CB8AC3E}">
        <p14:creationId xmlns:p14="http://schemas.microsoft.com/office/powerpoint/2010/main" val="6137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05DCC251-7844-41E7-ADD6-3CDC317D913A}"/>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3" name="image179.jpg" descr="Image result for Huáº¿">
            <a:extLst>
              <a:ext uri="{FF2B5EF4-FFF2-40B4-BE49-F238E27FC236}">
                <a16:creationId xmlns:a16="http://schemas.microsoft.com/office/drawing/2014/main" xmlns="" id="{FC27E862-E028-46E2-9BB4-1EA3F5954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524" y="1058067"/>
            <a:ext cx="40386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94.jpg" descr="Image result for Háº£i Phoo2ng">
            <a:extLst>
              <a:ext uri="{FF2B5EF4-FFF2-40B4-BE49-F238E27FC236}">
                <a16:creationId xmlns:a16="http://schemas.microsoft.com/office/drawing/2014/main" xmlns="" id="{F3053E51-F82F-422F-95D2-938252381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518" y="1048543"/>
            <a:ext cx="44958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240FE1C8-26FB-4CEE-8A7D-1CDEF467985A}"/>
              </a:ext>
            </a:extLst>
          </p:cNvPr>
          <p:cNvSpPr>
            <a:spLocks noChangeArrowheads="1"/>
          </p:cNvSpPr>
          <p:nvPr/>
        </p:nvSpPr>
        <p:spPr bwMode="auto">
          <a:xfrm>
            <a:off x="1315937" y="5892153"/>
            <a:ext cx="39290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5. Huế: Cầu Trường Tiền</a:t>
            </a:r>
          </a:p>
        </p:txBody>
      </p:sp>
      <p:sp>
        <p:nvSpPr>
          <p:cNvPr id="6" name="Rectangle 5">
            <a:extLst>
              <a:ext uri="{FF2B5EF4-FFF2-40B4-BE49-F238E27FC236}">
                <a16:creationId xmlns:a16="http://schemas.microsoft.com/office/drawing/2014/main" xmlns="" id="{0E884714-572C-4FE9-9C2D-84742AC55FDA}"/>
              </a:ext>
            </a:extLst>
          </p:cNvPr>
          <p:cNvSpPr>
            <a:spLocks noChangeArrowheads="1"/>
          </p:cNvSpPr>
          <p:nvPr/>
        </p:nvSpPr>
        <p:spPr bwMode="auto">
          <a:xfrm>
            <a:off x="5750072" y="5896232"/>
            <a:ext cx="4552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6. Hải Phòng: Hoa ph</a:t>
            </a:r>
            <a:r>
              <a:rPr lang="vi-VN" altLang="en-US" b="1">
                <a:solidFill>
                  <a:srgbClr val="1182BB"/>
                </a:solidFill>
                <a:latin typeface="Arial" panose="020B0604020202020204" pitchFamily="34" charset="0"/>
                <a:cs typeface="Arial" panose="020B0604020202020204" pitchFamily="34" charset="0"/>
              </a:rPr>
              <a:t>ư</a:t>
            </a:r>
            <a:r>
              <a:rPr lang="en-US" altLang="en-US" b="1">
                <a:solidFill>
                  <a:srgbClr val="1182BB"/>
                </a:solidFill>
                <a:latin typeface="Arial" panose="020B0604020202020204" pitchFamily="34" charset="0"/>
                <a:cs typeface="Arial" panose="020B0604020202020204" pitchFamily="34" charset="0"/>
              </a:rPr>
              <a:t>ợng đỏ</a:t>
            </a:r>
          </a:p>
        </p:txBody>
      </p:sp>
    </p:spTree>
    <p:extLst>
      <p:ext uri="{BB962C8B-B14F-4D97-AF65-F5344CB8AC3E}">
        <p14:creationId xmlns:p14="http://schemas.microsoft.com/office/powerpoint/2010/main" val="40501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D215964-5E16-4ABA-A5A4-835A98C4A55D}"/>
              </a:ext>
            </a:extLst>
          </p:cNvPr>
          <p:cNvSpPr/>
          <p:nvPr/>
        </p:nvSpPr>
        <p:spPr>
          <a:xfrm>
            <a:off x="435301" y="1284189"/>
            <a:ext cx="11321397" cy="1200329"/>
          </a:xfrm>
          <a:prstGeom prst="rect">
            <a:avLst/>
          </a:prstGeom>
          <a:solidFill>
            <a:srgbClr val="FCFEB0"/>
          </a:solidFill>
          <a:ln>
            <a:solidFill>
              <a:srgbClr val="00B050"/>
            </a:solidFill>
          </a:ln>
        </p:spPr>
        <p:txBody>
          <a:bodyPr wrap="square">
            <a:spAutoFit/>
          </a:bodyPr>
          <a:lstStyle/>
          <a:p>
            <a:r>
              <a:rPr lang="en-US"/>
              <a:t> </a:t>
            </a:r>
            <a:r>
              <a:rPr lang="en-US" sz="3600">
                <a:solidFill>
                  <a:srgbClr val="0070C0"/>
                </a:solidFill>
                <a:latin typeface="Arial" panose="020B0604020202020204" pitchFamily="34" charset="0"/>
                <a:cs typeface="Arial" panose="020B0604020202020204" pitchFamily="34" charset="0"/>
              </a:rPr>
              <a:t>Tìm hiểu và cho biết số dân và mật độ dân số của thành phố Hồ Chí Minh, Hà Nội.</a:t>
            </a:r>
          </a:p>
        </p:txBody>
      </p:sp>
      <p:sp>
        <p:nvSpPr>
          <p:cNvPr id="2" name="Rectangle 1">
            <a:extLst>
              <a:ext uri="{FF2B5EF4-FFF2-40B4-BE49-F238E27FC236}">
                <a16:creationId xmlns:a16="http://schemas.microsoft.com/office/drawing/2014/main" xmlns="" id="{DA1DFD2E-B70A-4CAB-A13C-368E236A7450}"/>
              </a:ext>
            </a:extLst>
          </p:cNvPr>
          <p:cNvSpPr/>
          <p:nvPr/>
        </p:nvSpPr>
        <p:spPr>
          <a:xfrm>
            <a:off x="542179" y="2694161"/>
            <a:ext cx="11321397" cy="3046988"/>
          </a:xfrm>
          <a:prstGeom prst="rect">
            <a:avLst/>
          </a:prstGeom>
        </p:spPr>
        <p:txBody>
          <a:bodyPr wrap="square">
            <a:spAutoFit/>
          </a:bodyPr>
          <a:lstStyle/>
          <a:p>
            <a:pPr algn="just"/>
            <a:r>
              <a:rPr lang="vi-VN" sz="3200">
                <a:solidFill>
                  <a:srgbClr val="1B04FA"/>
                </a:solidFill>
              </a:rPr>
              <a:t>Theo số liệu đã thu thập được ở Tổng cục Thống kê:</a:t>
            </a:r>
          </a:p>
          <a:p>
            <a:pPr algn="just"/>
            <a:r>
              <a:rPr lang="vi-VN" sz="3200">
                <a:solidFill>
                  <a:srgbClr val="1B04FA"/>
                </a:solidFill>
              </a:rPr>
              <a:t>- Năm 2020, dân số của Hà Nội là 8,24 triệu người, mật độ dân số là 2 455 người/km2.</a:t>
            </a:r>
          </a:p>
          <a:p>
            <a:r>
              <a:rPr lang="vi-VN" sz="3200">
                <a:solidFill>
                  <a:srgbClr val="1B04FA"/>
                </a:solidFill>
              </a:rPr>
              <a:t>- Năm 2020, dân số của TP. Hồ Chí Minh là 9,23 triệu người</a:t>
            </a:r>
            <a:r>
              <a:rPr lang="en-US" sz="3200">
                <a:solidFill>
                  <a:srgbClr val="1B04FA"/>
                </a:solidFill>
              </a:rPr>
              <a:t>,</a:t>
            </a:r>
            <a:r>
              <a:rPr lang="vi-VN" sz="3200">
                <a:solidFill>
                  <a:srgbClr val="1B04FA"/>
                </a:solidFill>
              </a:rPr>
              <a:t> mật độ dân số 4 476 người/km2.</a:t>
            </a:r>
            <a:br>
              <a:rPr lang="vi-VN" sz="3200">
                <a:solidFill>
                  <a:srgbClr val="1B04FA"/>
                </a:solidFill>
              </a:rPr>
            </a:br>
            <a:endParaRPr lang="en-US" sz="3200">
              <a:solidFill>
                <a:srgbClr val="1B04FA"/>
              </a:solidFill>
            </a:endParaRPr>
          </a:p>
        </p:txBody>
      </p:sp>
      <p:sp>
        <p:nvSpPr>
          <p:cNvPr id="7" name="Rectangle: Rounded Corners 6">
            <a:extLst>
              <a:ext uri="{FF2B5EF4-FFF2-40B4-BE49-F238E27FC236}">
                <a16:creationId xmlns:a16="http://schemas.microsoft.com/office/drawing/2014/main" xmlns="" id="{ACC4F601-09DE-4AA9-8A27-A2FF23A32E61}"/>
              </a:ext>
            </a:extLst>
          </p:cNvPr>
          <p:cNvSpPr/>
          <p:nvPr/>
        </p:nvSpPr>
        <p:spPr>
          <a:xfrm>
            <a:off x="2757485" y="27120"/>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xmlns="" id="{D8060906-23FE-416D-A556-094FB4D9795B}"/>
              </a:ext>
            </a:extLst>
          </p:cNvPr>
          <p:cNvSpPr txBox="1"/>
          <p:nvPr/>
        </p:nvSpPr>
        <p:spPr>
          <a:xfrm>
            <a:off x="2452685" y="18774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1504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AAAE94E3-A7DB-4868-B1E3-E49703488B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B11FF55F-CBDE-4246-A13C-1E7300AF8A4F}"/>
              </a:ext>
            </a:extLst>
          </p:cNvPr>
          <p:cNvSpPr txBox="1"/>
          <p:nvPr/>
        </p:nvSpPr>
        <p:spPr>
          <a:xfrm>
            <a:off x="589560" y="856180"/>
            <a:ext cx="5279408" cy="112806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a:solidFill>
                  <a:srgbClr val="1B04FA"/>
                </a:solidFill>
                <a:latin typeface="+mj-lt"/>
                <a:ea typeface="+mj-ea"/>
                <a:cs typeface="+mj-cs"/>
              </a:rPr>
              <a:t>VẬN DỤNG - MỞ RỘNG</a:t>
            </a:r>
          </a:p>
        </p:txBody>
      </p:sp>
      <p:grpSp>
        <p:nvGrpSpPr>
          <p:cNvPr id="14" name="Group 13">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67B4864-09C6-4E1A-98A8-965D092D6C64}"/>
              </a:ext>
            </a:extLst>
          </p:cNvPr>
          <p:cNvSpPr/>
          <p:nvPr/>
        </p:nvSpPr>
        <p:spPr>
          <a:xfrm>
            <a:off x="240116" y="1718101"/>
            <a:ext cx="6492703"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3200">
                <a:solidFill>
                  <a:srgbClr val="00B050"/>
                </a:solidFill>
                <a:latin typeface="Arial" panose="020B0604020202020204" pitchFamily="34" charset="0"/>
                <a:cs typeface="Arial" panose="020B0604020202020204" pitchFamily="34" charset="0"/>
              </a:rPr>
              <a:t>Đóng vai một hướng dẫn viên du lịch, giới thiệu cho bạn bè về những điểm nổi bật của thành phố thuộc tỉnh (thành phố) em đang sinh sống.</a:t>
            </a:r>
            <a:endParaRPr lang="en-US" sz="3200">
              <a:solidFill>
                <a:srgbClr val="00B050"/>
              </a:solidFill>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xmlns="" id="{86B0709B-2AF4-4A6C-907C-856CDDBB1E05}"/>
              </a:ext>
            </a:extLst>
          </p:cNvPr>
          <p:cNvPicPr>
            <a:picLocks noChangeAspect="1"/>
          </p:cNvPicPr>
          <p:nvPr/>
        </p:nvPicPr>
        <p:blipFill rotWithShape="1">
          <a:blip r:embed="rId3">
            <a:extLst>
              <a:ext uri="{28A0092B-C50C-407E-A947-70E740481C1C}">
                <a14:useLocalDpi xmlns:a14="http://schemas.microsoft.com/office/drawing/2010/main" val="0"/>
              </a:ext>
            </a:extLst>
          </a:blip>
          <a:srcRect b="26574"/>
          <a:stretch/>
        </p:blipFill>
        <p:spPr>
          <a:xfrm>
            <a:off x="7083423" y="582017"/>
            <a:ext cx="4397433" cy="2518505"/>
          </a:xfrm>
          <a:prstGeom prst="rect">
            <a:avLst/>
          </a:prstGeom>
        </p:spPr>
      </p:pic>
      <p:sp>
        <p:nvSpPr>
          <p:cNvPr id="24" name="Rectangle 23">
            <a:extLst>
              <a:ext uri="{FF2B5EF4-FFF2-40B4-BE49-F238E27FC236}">
                <a16:creationId xmlns:a16="http://schemas.microsoft.com/office/drawing/2014/main" xmlns=""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10;&#10;Description automatically generated">
            <a:extLst>
              <a:ext uri="{FF2B5EF4-FFF2-40B4-BE49-F238E27FC236}">
                <a16:creationId xmlns:a16="http://schemas.microsoft.com/office/drawing/2014/main" xmlns="" id="{5908C6B9-D8B6-4DBF-AF7E-94EBD3D5E9C7}"/>
              </a:ext>
            </a:extLst>
          </p:cNvPr>
          <p:cNvPicPr>
            <a:picLocks noChangeAspect="1"/>
          </p:cNvPicPr>
          <p:nvPr/>
        </p:nvPicPr>
        <p:blipFill>
          <a:blip r:embed="rId4"/>
          <a:stretch>
            <a:fillRect/>
          </a:stretch>
        </p:blipFill>
        <p:spPr>
          <a:xfrm>
            <a:off x="7677957" y="3707894"/>
            <a:ext cx="3206501" cy="2518756"/>
          </a:xfrm>
          <a:prstGeom prst="rect">
            <a:avLst/>
          </a:prstGeom>
        </p:spPr>
      </p:pic>
    </p:spTree>
    <p:extLst>
      <p:ext uri="{BB962C8B-B14F-4D97-AF65-F5344CB8AC3E}">
        <p14:creationId xmlns:p14="http://schemas.microsoft.com/office/powerpoint/2010/main" val="3425325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xmlns=""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xmlns=""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bài tập vận dụng</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7. Bản đồ chính trị Châu Á.</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pic>
        <p:nvPicPr>
          <p:cNvPr id="2" name="Picture 1">
            <a:extLst>
              <a:ext uri="{FF2B5EF4-FFF2-40B4-BE49-F238E27FC236}">
                <a16:creationId xmlns:a16="http://schemas.microsoft.com/office/drawing/2014/main" xmlns="" id="{A9CDC349-D6FF-49D9-8F64-8C789E5D560C}"/>
              </a:ext>
            </a:extLst>
          </p:cNvPr>
          <p:cNvPicPr>
            <a:picLocks noChangeAspect="1"/>
          </p:cNvPicPr>
          <p:nvPr/>
        </p:nvPicPr>
        <p:blipFill>
          <a:blip r:embed="rId4"/>
          <a:stretch>
            <a:fillRect/>
          </a:stretch>
        </p:blipFill>
        <p:spPr>
          <a:xfrm>
            <a:off x="197373" y="381294"/>
            <a:ext cx="1720518" cy="1167813"/>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DD41B3FC-1ADF-4D72-80C7-9C2900475AD3}"/>
              </a:ext>
            </a:extLst>
          </p:cNvPr>
          <p:cNvSpPr/>
          <p:nvPr/>
        </p:nvSpPr>
        <p:spPr>
          <a:xfrm>
            <a:off x="142505" y="89065"/>
            <a:ext cx="2505692" cy="1262657"/>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6</a:t>
            </a:r>
          </a:p>
        </p:txBody>
      </p:sp>
      <p:sp>
        <p:nvSpPr>
          <p:cNvPr id="9" name="TextBox 8">
            <a:extLst>
              <a:ext uri="{FF2B5EF4-FFF2-40B4-BE49-F238E27FC236}">
                <a16:creationId xmlns:a16="http://schemas.microsoft.com/office/drawing/2014/main" xmlns="" id="{61B03F42-1F15-4C18-87C9-F601E2A8FB42}"/>
              </a:ext>
            </a:extLst>
          </p:cNvPr>
          <p:cNvSpPr txBox="1"/>
          <p:nvPr/>
        </p:nvSpPr>
        <p:spPr>
          <a:xfrm>
            <a:off x="1685925" y="154187"/>
            <a:ext cx="10506075" cy="1323439"/>
          </a:xfrm>
          <a:prstGeom prst="rect">
            <a:avLst/>
          </a:prstGeom>
          <a:noFill/>
        </p:spPr>
        <p:txBody>
          <a:bodyPr wrap="square" rtlCol="0">
            <a:spAutoFit/>
          </a:bodyPr>
          <a:lstStyle/>
          <a:p>
            <a:pPr algn="ctr"/>
            <a:r>
              <a:rPr lang="en-US" sz="4000" b="1">
                <a:solidFill>
                  <a:srgbClr val="FF0066"/>
                </a:solidFill>
                <a:latin typeface="Arial" panose="020B0604020202020204" pitchFamily="34" charset="0"/>
                <a:cs typeface="Arial" panose="020B0604020202020204" pitchFamily="34" charset="0"/>
              </a:rPr>
              <a:t>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,XÃ HỘI</a:t>
            </a:r>
          </a:p>
          <a:p>
            <a:pPr algn="ctr"/>
            <a:r>
              <a:rPr lang="en-US" sz="4000" b="1">
                <a:solidFill>
                  <a:srgbClr val="FF0066"/>
                </a:solidFill>
                <a:latin typeface="Arial" panose="020B0604020202020204" pitchFamily="34" charset="0"/>
                <a:cs typeface="Arial" panose="020B0604020202020204" pitchFamily="34" charset="0"/>
              </a:rPr>
              <a:t> CHÂU Á (tt)</a:t>
            </a:r>
          </a:p>
        </p:txBody>
      </p:sp>
      <p:pic>
        <p:nvPicPr>
          <p:cNvPr id="2" name="Picture 1">
            <a:extLst>
              <a:ext uri="{FF2B5EF4-FFF2-40B4-BE49-F238E27FC236}">
                <a16:creationId xmlns:a16="http://schemas.microsoft.com/office/drawing/2014/main" xmlns="" id="{3066D927-42CF-41D3-89A4-8517E82840E1}"/>
              </a:ext>
            </a:extLst>
          </p:cNvPr>
          <p:cNvPicPr>
            <a:picLocks noChangeAspect="1"/>
          </p:cNvPicPr>
          <p:nvPr/>
        </p:nvPicPr>
        <p:blipFill>
          <a:blip r:embed="rId3"/>
          <a:stretch>
            <a:fillRect/>
          </a:stretch>
        </p:blipFill>
        <p:spPr>
          <a:xfrm>
            <a:off x="294770" y="1542748"/>
            <a:ext cx="11529936" cy="5319964"/>
          </a:xfrm>
          <a:prstGeom prst="rect">
            <a:avLst/>
          </a:prstGeom>
        </p:spPr>
      </p:pic>
      <p:pic>
        <p:nvPicPr>
          <p:cNvPr id="10" name="Picture 9">
            <a:extLst>
              <a:ext uri="{FF2B5EF4-FFF2-40B4-BE49-F238E27FC236}">
                <a16:creationId xmlns:a16="http://schemas.microsoft.com/office/drawing/2014/main" xmlns="" id="{6796E35D-01C0-4CAC-A81F-8F3DC655C68E}"/>
              </a:ext>
            </a:extLst>
          </p:cNvPr>
          <p:cNvPicPr>
            <a:picLocks noChangeAspect="1"/>
          </p:cNvPicPr>
          <p:nvPr/>
        </p:nvPicPr>
        <p:blipFill rotWithShape="1">
          <a:blip r:embed="rId4"/>
          <a:srcRect l="33000" t="24000" r="34346" b="10835"/>
          <a:stretch/>
        </p:blipFill>
        <p:spPr>
          <a:xfrm>
            <a:off x="294770" y="1416844"/>
            <a:ext cx="4735085" cy="5441156"/>
          </a:xfrm>
          <a:prstGeom prst="rect">
            <a:avLst/>
          </a:prstGeom>
        </p:spPr>
      </p:pic>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6987005" y="1963636"/>
            <a:ext cx="2461795" cy="833355"/>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grpSp>
      <p:sp>
        <p:nvSpPr>
          <p:cNvPr id="79" name="TextBox 78">
            <a:extLst>
              <a:ext uri="{FF2B5EF4-FFF2-40B4-BE49-F238E27FC236}">
                <a16:creationId xmlns:a16="http://schemas.microsoft.com/office/drawing/2014/main" xmlns="" id="{2F961E20-A278-4B6C-9158-AD68D542C072}"/>
              </a:ext>
            </a:extLst>
          </p:cNvPr>
          <p:cNvSpPr txBox="1"/>
          <p:nvPr/>
        </p:nvSpPr>
        <p:spPr>
          <a:xfrm>
            <a:off x="5839767" y="3330322"/>
            <a:ext cx="4792376" cy="1200329"/>
          </a:xfrm>
          <a:prstGeom prst="rect">
            <a:avLst/>
          </a:prstGeom>
          <a:noFill/>
        </p:spPr>
        <p:txBody>
          <a:bodyPr wrap="square">
            <a:spAutoFit/>
          </a:bodyPr>
          <a:lstStyle/>
          <a:p>
            <a:pPr algn="ctr" defTabSz="914354">
              <a:defRPr/>
            </a:pPr>
            <a:r>
              <a:rPr lang="en-US" sz="7200" dirty="0">
                <a:solidFill>
                  <a:prstClr val="white"/>
                </a:solidFill>
                <a:latin typeface="#9Slide05 Great Vibes" panose="02000507080000020002" pitchFamily="2" charset="-93"/>
                <a:ea typeface="#9Slide03 Roboto Medium" panose="02000000000000000000" pitchFamily="2" charset="0"/>
              </a:rPr>
              <a:t>Thank You</a:t>
            </a:r>
            <a:endParaRPr lang="en-US" sz="7200" dirty="0">
              <a:solidFill>
                <a:prstClr val="white"/>
              </a:solidFill>
              <a:latin typeface="#9Slide05 Great Vibes" panose="02000507080000020002"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46564" y="5162751"/>
            <a:ext cx="6297474" cy="1671574"/>
            <a:chOff x="6778038" y="2742002"/>
            <a:chExt cx="5200603" cy="1671574"/>
          </a:xfrm>
        </p:grpSpPr>
        <p:sp>
          <p:nvSpPr>
            <p:cNvPr id="9" name="Rectangle 8"/>
            <p:cNvSpPr/>
            <p:nvPr/>
          </p:nvSpPr>
          <p:spPr>
            <a:xfrm>
              <a:off x="6778038" y="2818139"/>
              <a:ext cx="3966162" cy="1595437"/>
            </a:xfrm>
            <a:prstGeom prst="rect">
              <a:avLst/>
            </a:prstGeom>
          </p:spPr>
          <p:txBody>
            <a:bodyPr wrap="square">
              <a:spAutoFit/>
            </a:bodyPr>
            <a:lstStyle/>
            <a:p>
              <a:pPr marR="0" lvl="0" algn="just">
                <a:lnSpc>
                  <a:spcPct val="120000"/>
                </a:lnSpc>
                <a:spcBef>
                  <a:spcPts val="0"/>
                </a:spcBef>
                <a:spcAft>
                  <a:spcPts val="0"/>
                </a:spcAft>
              </a:pP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Sau</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10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tiếng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đếm</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của</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GV,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đồng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loạt</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giơ</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bảng</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lên</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a:t>
              </a: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92530" y="1419512"/>
            <a:ext cx="3293187"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4" name="Picture 10" descr="Green, Plant and Concept Vector | Thiệp hoa, Biểu trưng, T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xmlns="" id="{C41E5DA5-E68D-4D65-B82E-8681E97687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2" name="Rectangle 1"/>
          <p:cNvSpPr/>
          <p:nvPr/>
        </p:nvSpPr>
        <p:spPr>
          <a:xfrm>
            <a:off x="5135053" y="1379847"/>
            <a:ext cx="6732885" cy="1569660"/>
          </a:xfrm>
          <a:prstGeom prst="rect">
            <a:avLst/>
          </a:prstGeom>
          <a:ln>
            <a:solidFill>
              <a:schemeClr val="tx1"/>
            </a:solidFill>
            <a:prstDash val="sysDot"/>
          </a:ln>
        </p:spPr>
        <p:txBody>
          <a:bodyPr wrap="square">
            <a:spAutoFit/>
          </a:bodyPr>
          <a:lstStyle/>
          <a:p>
            <a:pPr algn="just"/>
            <a:r>
              <a:rPr lang="vi-VN" sz="3200" b="1" dirty="0">
                <a:solidFill>
                  <a:srgbClr val="FF0000"/>
                </a:solidFill>
                <a:latin typeface="Arial" panose="020B0604020202020204" pitchFamily="34" charset="0"/>
                <a:cs typeface="Arial" panose="020B0604020202020204" pitchFamily="34" charset="0"/>
              </a:rPr>
              <a:t>Quan sát </a:t>
            </a:r>
            <a:r>
              <a:rPr lang="en-US" sz="3200" b="1" dirty="0" err="1">
                <a:solidFill>
                  <a:srgbClr val="FF0000"/>
                </a:solidFill>
                <a:latin typeface="Arial" panose="020B0604020202020204" pitchFamily="34" charset="0"/>
                <a:cs typeface="Arial" panose="020B0604020202020204" pitchFamily="34" charset="0"/>
              </a:rPr>
              <a:t>hình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ảnh</a:t>
            </a:r>
            <a:r>
              <a:rPr lang="vi-VN" sz="3200" b="1" dirty="0">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hãy</a:t>
            </a:r>
            <a:r>
              <a:rPr lang="en-US" sz="3200" b="1">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đoán tên </a:t>
            </a:r>
            <a:endParaRPr lang="en-US" sz="3200" b="1">
              <a:solidFill>
                <a:srgbClr val="FF0000"/>
              </a:solidFill>
              <a:latin typeface="Arial" panose="020B0604020202020204" pitchFamily="34" charset="0"/>
              <a:cs typeface="Arial" panose="020B0604020202020204" pitchFamily="34" charset="0"/>
            </a:endParaRPr>
          </a:p>
          <a:p>
            <a:pPr algn="just"/>
            <a:r>
              <a:rPr lang="en-US" sz="3200" b="1">
                <a:solidFill>
                  <a:srgbClr val="FF0000"/>
                </a:solidFill>
                <a:latin typeface="Arial" panose="020B0604020202020204" pitchFamily="34" charset="0"/>
                <a:cs typeface="Arial" panose="020B0604020202020204" pitchFamily="34" charset="0"/>
              </a:rPr>
              <a:t>quốc gia liên quan đến nội dung bức ảnh</a:t>
            </a:r>
            <a:r>
              <a:rPr lang="vi-VN" sz="3200" b="1">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431529" y="3528360"/>
            <a:ext cx="4121332" cy="954107"/>
          </a:xfrm>
          <a:prstGeom prst="rect">
            <a:avLst/>
          </a:prstGeom>
        </p:spPr>
        <p:txBody>
          <a:bodyPr wrap="square">
            <a:spAutoFit/>
          </a:bodyPr>
          <a:lstStyle/>
          <a:p>
            <a:pPr algn="just"/>
            <a:r>
              <a:rPr lang="en-US" altLang="en-US" sz="2800" b="1">
                <a:solidFill>
                  <a:srgbClr val="1503BD"/>
                </a:solidFill>
                <a:latin typeface="#9Slide03 SFU Futura_03" panose="00000400000000000000" pitchFamily="2" charset="0"/>
                <a:cs typeface="Arial" panose="020B0604020202020204" pitchFamily="34" charset="0"/>
              </a:rPr>
              <a:t>HS ghi lại ra giấy theo  số thứ tự từ 1 đến 7</a:t>
            </a:r>
            <a:endParaRPr lang="en-US" sz="2800" b="1" dirty="0">
              <a:solidFill>
                <a:srgbClr val="1503BD"/>
              </a:solidFill>
              <a:latin typeface="#9Slide03 SFU Futura_03" panose="00000400000000000000" pitchFamily="2" charset="0"/>
            </a:endParaRPr>
          </a:p>
        </p:txBody>
      </p:sp>
      <p:grpSp>
        <p:nvGrpSpPr>
          <p:cNvPr id="3" name="Group 2"/>
          <p:cNvGrpSpPr/>
          <p:nvPr/>
        </p:nvGrpSpPr>
        <p:grpSpPr>
          <a:xfrm>
            <a:off x="292928" y="3284854"/>
            <a:ext cx="5467544" cy="1500303"/>
            <a:chOff x="251365" y="2736747"/>
            <a:chExt cx="5467544" cy="1500303"/>
          </a:xfrm>
        </p:grpSpPr>
        <p:sp>
          <p:nvSpPr>
            <p:cNvPr id="4" name="Rectangle 3"/>
            <p:cNvSpPr/>
            <p:nvPr/>
          </p:nvSpPr>
          <p:spPr>
            <a:xfrm>
              <a:off x="251365" y="2852055"/>
              <a:ext cx="3834465" cy="1384995"/>
            </a:xfrm>
            <a:prstGeom prst="rect">
              <a:avLst/>
            </a:prstGeom>
          </p:spPr>
          <p:txBody>
            <a:bodyPr wrap="square">
              <a:spAutoFit/>
            </a:bodyPr>
            <a:lstStyle/>
            <a:p>
              <a:pPr algn="just"/>
              <a:r>
                <a:rPr lang="en-US" sz="2800" b="1" dirty="0">
                  <a:solidFill>
                    <a:srgbClr val="1503BD"/>
                  </a:solidFill>
                  <a:latin typeface="#9Slide03 SFU Futura_12" panose="00000400000000000000" pitchFamily="2" charset="0"/>
                  <a:cs typeface="Arial" panose="020B0604020202020204" pitchFamily="34" charset="0"/>
                </a:rPr>
                <a:t>GV </a:t>
              </a:r>
              <a:r>
                <a:rPr lang="en-US" sz="2800" b="1" dirty="0" err="1">
                  <a:solidFill>
                    <a:srgbClr val="1503BD"/>
                  </a:solidFill>
                  <a:latin typeface="#9Slide03 SFU Futura_12" panose="00000400000000000000" pitchFamily="2" charset="0"/>
                  <a:cs typeface="Arial" panose="020B0604020202020204" pitchFamily="34" charset="0"/>
                </a:rPr>
                <a:t>chiếu</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lần</a:t>
              </a:r>
              <a:r>
                <a:rPr lang="en-US" sz="2800" b="1" dirty="0">
                  <a:solidFill>
                    <a:srgbClr val="1503BD"/>
                  </a:solidFill>
                  <a:latin typeface="#9Slide03 SFU Futura_12" panose="00000400000000000000" pitchFamily="2" charset="0"/>
                  <a:cs typeface="Arial" panose="020B0604020202020204" pitchFamily="34" charset="0"/>
                </a:rPr>
                <a:t> </a:t>
              </a:r>
              <a:r>
                <a:rPr lang="en-US" sz="2800" b="1" err="1">
                  <a:solidFill>
                    <a:srgbClr val="1503BD"/>
                  </a:solidFill>
                  <a:latin typeface="#9Slide03 SFU Futura_12" panose="00000400000000000000" pitchFamily="2" charset="0"/>
                  <a:cs typeface="Arial" panose="020B0604020202020204" pitchFamily="34" charset="0"/>
                </a:rPr>
                <a:t>lượt</a:t>
              </a:r>
              <a:r>
                <a:rPr lang="en-US" sz="2800" b="1">
                  <a:solidFill>
                    <a:srgbClr val="1503BD"/>
                  </a:solidFill>
                  <a:latin typeface="#9Slide03 SFU Futura_12" panose="00000400000000000000" pitchFamily="2" charset="0"/>
                  <a:cs typeface="Arial" panose="020B0604020202020204" pitchFamily="34" charset="0"/>
                </a:rPr>
                <a:t> 7 </a:t>
              </a:r>
              <a:r>
                <a:rPr lang="en-US" sz="2800" b="1" dirty="0" err="1">
                  <a:solidFill>
                    <a:srgbClr val="1503BD"/>
                  </a:solidFill>
                  <a:latin typeface="#9Slide03 SFU Futura_12" panose="00000400000000000000" pitchFamily="2" charset="0"/>
                  <a:cs typeface="Arial" panose="020B0604020202020204" pitchFamily="34" charset="0"/>
                </a:rPr>
                <a:t>hình</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ảnh</a:t>
              </a:r>
              <a:r>
                <a:rPr lang="en-US" sz="2800" b="1" dirty="0">
                  <a:solidFill>
                    <a:srgbClr val="1503BD"/>
                  </a:solidFill>
                  <a:latin typeface="#9Slide03 SFU Futura_12" panose="00000400000000000000" pitchFamily="2" charset="0"/>
                  <a:cs typeface="Arial" panose="020B0604020202020204" pitchFamily="34" charset="0"/>
                </a:rPr>
                <a:t>. HS </a:t>
              </a:r>
              <a:r>
                <a:rPr lang="en-US" sz="2800" b="1" dirty="0" err="1">
                  <a:solidFill>
                    <a:srgbClr val="1503BD"/>
                  </a:solidFill>
                  <a:latin typeface="#9Slide03 SFU Futura_12" panose="00000400000000000000" pitchFamily="2" charset="0"/>
                  <a:cs typeface="Arial" panose="020B0604020202020204" pitchFamily="34" charset="0"/>
                </a:rPr>
                <a:t>ghi</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vào</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giấy</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a:solidFill>
                    <a:srgbClr val="FF0000"/>
                  </a:solidFill>
                  <a:latin typeface="#9Slide03 SFU Futura_12" panose="00000400000000000000" pitchFamily="2" charset="0"/>
                  <a:cs typeface="Arial" panose="020B0604020202020204" pitchFamily="34" charset="0"/>
                </a:rPr>
                <a:t>A4</a:t>
              </a:r>
              <a:endParaRPr lang="en-US" sz="2800" b="1" dirty="0">
                <a:solidFill>
                  <a:srgbClr val="FF0000"/>
                </a:solidFill>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795" b="7061"/>
            <a:stretch/>
          </p:blipFill>
          <p:spPr bwMode="auto">
            <a:xfrm>
              <a:off x="4085830" y="2736747"/>
              <a:ext cx="1633079" cy="139046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xmlns="" id="{7A9F290E-70B7-4375-8943-44CBF926821A}"/>
              </a:ext>
            </a:extLst>
          </p:cNvPr>
          <p:cNvPicPr>
            <a:picLocks noChangeAspect="1"/>
          </p:cNvPicPr>
          <p:nvPr/>
        </p:nvPicPr>
        <p:blipFill rotWithShape="1">
          <a:blip r:embed="rId10"/>
          <a:srcRect b="50000"/>
          <a:stretch/>
        </p:blipFill>
        <p:spPr>
          <a:xfrm>
            <a:off x="10356494" y="3908493"/>
            <a:ext cx="1835506" cy="563791"/>
          </a:xfrm>
          <a:prstGeom prst="rect">
            <a:avLst/>
          </a:prstGeom>
        </p:spPr>
      </p:pic>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xmlns="" id="{630FDC93-5770-4BE0-9EDD-8EF0D9990752}"/>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9355" y="38100"/>
            <a:ext cx="2819400" cy="2667000"/>
          </a:xfrm>
        </p:spPr>
      </p:pic>
      <p:pic>
        <p:nvPicPr>
          <p:cNvPr id="5" name="image106.jpg" descr="Related image">
            <a:extLst>
              <a:ext uri="{FF2B5EF4-FFF2-40B4-BE49-F238E27FC236}">
                <a16:creationId xmlns:a16="http://schemas.microsoft.com/office/drawing/2014/main" xmlns="" id="{8F13DA95-302B-445E-81CA-F3199AC94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4064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xmlns="" id="{F0EC7D39-A925-4BF7-B60A-2747C266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528" y="9271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xmlns="" id="{913F707C-431D-43A5-BC87-33489556C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58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xmlns="" id="{CB2CB19E-55A0-43A6-A612-DCCC5E123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27432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xmlns="" id="{89DAC022-30D6-48FC-B248-3421A5B4D5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6128" y="288829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xmlns="" id="{46B4F7C9-786B-407A-9F84-738F7E465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E6CBF651-8C59-42D9-B1B6-D6420C287FCA}"/>
              </a:ext>
            </a:extLst>
          </p:cNvPr>
          <p:cNvSpPr txBox="1">
            <a:spLocks noChangeArrowheads="1"/>
          </p:cNvSpPr>
          <p:nvPr/>
        </p:nvSpPr>
        <p:spPr bwMode="auto">
          <a:xfrm>
            <a:off x="125444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xmlns="" id="{70B92598-00F6-4514-BBB0-33E5193FC0D0}"/>
              </a:ext>
            </a:extLst>
          </p:cNvPr>
          <p:cNvSpPr txBox="1">
            <a:spLocks noChangeArrowheads="1"/>
          </p:cNvSpPr>
          <p:nvPr/>
        </p:nvSpPr>
        <p:spPr bwMode="auto">
          <a:xfrm>
            <a:off x="4703763" y="7239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xmlns="" id="{BC885654-64C3-4174-B78D-1995221684E0}"/>
              </a:ext>
            </a:extLst>
          </p:cNvPr>
          <p:cNvSpPr txBox="1">
            <a:spLocks noChangeArrowheads="1"/>
          </p:cNvSpPr>
          <p:nvPr/>
        </p:nvSpPr>
        <p:spPr bwMode="auto">
          <a:xfrm>
            <a:off x="8119428" y="9271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xmlns="" id="{A200342C-1C06-442A-9C83-CD63D85C197D}"/>
              </a:ext>
            </a:extLst>
          </p:cNvPr>
          <p:cNvSpPr txBox="1">
            <a:spLocks noChangeArrowheads="1"/>
          </p:cNvSpPr>
          <p:nvPr/>
        </p:nvSpPr>
        <p:spPr bwMode="auto">
          <a:xfrm>
            <a:off x="137509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xmlns="" id="{81868712-CB78-4EA7-9771-3D507BA2771F}"/>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xmlns="" id="{84530839-8471-4D80-AFD1-178FB524C52F}"/>
              </a:ext>
            </a:extLst>
          </p:cNvPr>
          <p:cNvSpPr txBox="1">
            <a:spLocks noChangeArrowheads="1"/>
          </p:cNvSpPr>
          <p:nvPr/>
        </p:nvSpPr>
        <p:spPr bwMode="auto">
          <a:xfrm>
            <a:off x="8198803" y="281368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9" name="TextBox 18">
            <a:extLst>
              <a:ext uri="{FF2B5EF4-FFF2-40B4-BE49-F238E27FC236}">
                <a16:creationId xmlns:a16="http://schemas.microsoft.com/office/drawing/2014/main" xmlns="" id="{86051981-F36D-4D37-95A8-3DD7AAA68805}"/>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xmlns="" id="{04FF8FF0-8474-4EEA-996F-80A32D8D38C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5275" y="38100"/>
            <a:ext cx="2819400" cy="2667000"/>
          </a:xfrm>
        </p:spPr>
      </p:pic>
      <p:pic>
        <p:nvPicPr>
          <p:cNvPr id="5" name="image106.jpg" descr="Related image">
            <a:extLst>
              <a:ext uri="{FF2B5EF4-FFF2-40B4-BE49-F238E27FC236}">
                <a16:creationId xmlns:a16="http://schemas.microsoft.com/office/drawing/2014/main" xmlns="" id="{A05ECC53-E539-4A37-8C82-9C5CD742F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xmlns="" id="{F79C733A-1318-4685-8288-4EE50144F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3175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xmlns="" id="{66393D98-21D9-4DCE-A315-55D2D3E58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xmlns="" id="{806356DF-4D57-4276-8A3A-4F658B255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6416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xmlns="" id="{4B0CF29F-C5AE-465C-B3D9-9E4F5182D7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5888" y="282733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xmlns="" id="{6938AC87-866A-42D5-B72B-F978493E1F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65393912-BC98-4DE0-B213-D68E68E2785E}"/>
              </a:ext>
            </a:extLst>
          </p:cNvPr>
          <p:cNvSpPr txBox="1">
            <a:spLocks noChangeArrowheads="1"/>
          </p:cNvSpPr>
          <p:nvPr/>
        </p:nvSpPr>
        <p:spPr bwMode="auto">
          <a:xfrm>
            <a:off x="163036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xmlns="" id="{BB7932BC-FEE7-4D48-8875-14F8C6BD2747}"/>
              </a:ext>
            </a:extLst>
          </p:cNvPr>
          <p:cNvSpPr txBox="1">
            <a:spLocks noChangeArrowheads="1"/>
          </p:cNvSpPr>
          <p:nvPr/>
        </p:nvSpPr>
        <p:spPr bwMode="auto">
          <a:xfrm>
            <a:off x="4702175"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xmlns="" id="{58E8264F-C5DD-48B3-AB4C-B727EE17A98D}"/>
              </a:ext>
            </a:extLst>
          </p:cNvPr>
          <p:cNvSpPr txBox="1">
            <a:spLocks noChangeArrowheads="1"/>
          </p:cNvSpPr>
          <p:nvPr/>
        </p:nvSpPr>
        <p:spPr bwMode="auto">
          <a:xfrm>
            <a:off x="7469188"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xmlns="" id="{112A7166-B31F-48B5-A218-07E5845C5B7D}"/>
              </a:ext>
            </a:extLst>
          </p:cNvPr>
          <p:cNvSpPr txBox="1">
            <a:spLocks noChangeArrowheads="1"/>
          </p:cNvSpPr>
          <p:nvPr/>
        </p:nvSpPr>
        <p:spPr bwMode="auto">
          <a:xfrm>
            <a:off x="175101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xmlns="" id="{D9918B93-227B-4C76-8E16-A412AC64FB7D}"/>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xmlns="" id="{7D067448-5BA5-4BF5-97C9-B057239456B0}"/>
              </a:ext>
            </a:extLst>
          </p:cNvPr>
          <p:cNvSpPr txBox="1">
            <a:spLocks noChangeArrowheads="1"/>
          </p:cNvSpPr>
          <p:nvPr/>
        </p:nvSpPr>
        <p:spPr bwMode="auto">
          <a:xfrm>
            <a:off x="7548563" y="27527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0255" name="TextBox 18">
            <a:extLst>
              <a:ext uri="{FF2B5EF4-FFF2-40B4-BE49-F238E27FC236}">
                <a16:creationId xmlns:a16="http://schemas.microsoft.com/office/drawing/2014/main" xmlns="" id="{32D6D222-CAD7-4704-AA53-735A44F4A7BB}"/>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
        <p:nvSpPr>
          <p:cNvPr id="2" name="Rectangle 1">
            <a:extLst>
              <a:ext uri="{FF2B5EF4-FFF2-40B4-BE49-F238E27FC236}">
                <a16:creationId xmlns:a16="http://schemas.microsoft.com/office/drawing/2014/main" xmlns="" id="{31817B24-7FAA-4018-AFF2-1377FF227803}"/>
              </a:ext>
            </a:extLst>
          </p:cNvPr>
          <p:cNvSpPr/>
          <p:nvPr/>
        </p:nvSpPr>
        <p:spPr>
          <a:xfrm>
            <a:off x="5996496" y="2202006"/>
            <a:ext cx="979755" cy="369332"/>
          </a:xfrm>
          <a:prstGeom prst="rect">
            <a:avLst/>
          </a:prstGeom>
        </p:spPr>
        <p:txBody>
          <a:bodyPr wrap="none">
            <a:spAutoFit/>
          </a:bodyPr>
          <a:lstStyle/>
          <a:p>
            <a:pPr eaLnBrk="1" hangingPunct="1">
              <a:defRPr/>
            </a:pPr>
            <a:r>
              <a:rPr lang="en-US" b="1">
                <a:highlight>
                  <a:srgbClr val="FFFF00"/>
                </a:highlight>
              </a:rPr>
              <a:t>Thái Lan</a:t>
            </a:r>
            <a:endParaRPr lang="en-US" dirty="0"/>
          </a:p>
        </p:txBody>
      </p:sp>
      <p:sp>
        <p:nvSpPr>
          <p:cNvPr id="3" name="Rectangle 2">
            <a:extLst>
              <a:ext uri="{FF2B5EF4-FFF2-40B4-BE49-F238E27FC236}">
                <a16:creationId xmlns:a16="http://schemas.microsoft.com/office/drawing/2014/main" xmlns="" id="{8D3CF52D-BB82-47B5-A65F-4865119286AB}"/>
              </a:ext>
            </a:extLst>
          </p:cNvPr>
          <p:cNvSpPr/>
          <p:nvPr/>
        </p:nvSpPr>
        <p:spPr>
          <a:xfrm>
            <a:off x="3349939" y="4284"/>
            <a:ext cx="1077539"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Việt</a:t>
            </a:r>
            <a:r>
              <a:rPr lang="en-US" b="1" dirty="0">
                <a:highlight>
                  <a:srgbClr val="FFFF00"/>
                </a:highlight>
                <a:ea typeface="Times New Roman" panose="02020603050405020304" pitchFamily="18" charset="0"/>
              </a:rPr>
              <a:t> Nam</a:t>
            </a:r>
            <a:endParaRPr lang="en-US" dirty="0"/>
          </a:p>
        </p:txBody>
      </p:sp>
      <p:sp>
        <p:nvSpPr>
          <p:cNvPr id="7" name="Rectangle 6">
            <a:extLst>
              <a:ext uri="{FF2B5EF4-FFF2-40B4-BE49-F238E27FC236}">
                <a16:creationId xmlns:a16="http://schemas.microsoft.com/office/drawing/2014/main" xmlns="" id="{0A044DE9-CA3D-4D7B-B927-4F731817977C}"/>
              </a:ext>
            </a:extLst>
          </p:cNvPr>
          <p:cNvSpPr/>
          <p:nvPr/>
        </p:nvSpPr>
        <p:spPr>
          <a:xfrm>
            <a:off x="1906915" y="2790595"/>
            <a:ext cx="1072217" cy="369332"/>
          </a:xfrm>
          <a:prstGeom prst="rect">
            <a:avLst/>
          </a:prstGeom>
        </p:spPr>
        <p:txBody>
          <a:bodyPr wrap="none">
            <a:spAutoFit/>
          </a:bodyPr>
          <a:lstStyle/>
          <a:p>
            <a:pPr eaLnBrk="1" hangingPunct="1">
              <a:defRPr/>
            </a:pPr>
            <a:r>
              <a:rPr lang="en-US" b="1" dirty="0" err="1">
                <a:highlight>
                  <a:srgbClr val="FFFF00"/>
                </a:highlight>
              </a:rPr>
              <a:t>Nhật</a:t>
            </a:r>
            <a:r>
              <a:rPr lang="en-US" b="1" dirty="0">
                <a:highlight>
                  <a:srgbClr val="FFFF00"/>
                </a:highlight>
              </a:rPr>
              <a:t> </a:t>
            </a:r>
            <a:r>
              <a:rPr lang="en-US" b="1" dirty="0" err="1">
                <a:highlight>
                  <a:srgbClr val="FFFF00"/>
                </a:highlight>
              </a:rPr>
              <a:t>Bản</a:t>
            </a:r>
            <a:endParaRPr lang="en-US" dirty="0"/>
          </a:p>
        </p:txBody>
      </p:sp>
      <p:sp>
        <p:nvSpPr>
          <p:cNvPr id="8" name="Rectangle 7">
            <a:extLst>
              <a:ext uri="{FF2B5EF4-FFF2-40B4-BE49-F238E27FC236}">
                <a16:creationId xmlns:a16="http://schemas.microsoft.com/office/drawing/2014/main" xmlns="" id="{BE73871A-D67A-48B5-9438-27282F3F2731}"/>
              </a:ext>
            </a:extLst>
          </p:cNvPr>
          <p:cNvSpPr/>
          <p:nvPr/>
        </p:nvSpPr>
        <p:spPr>
          <a:xfrm>
            <a:off x="9141621" y="40507"/>
            <a:ext cx="1122423"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Hàn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Quốc</a:t>
            </a:r>
            <a:endParaRPr lang="en-US" dirty="0"/>
          </a:p>
        </p:txBody>
      </p:sp>
      <p:sp>
        <p:nvSpPr>
          <p:cNvPr id="20" name="Rectangle 19">
            <a:extLst>
              <a:ext uri="{FF2B5EF4-FFF2-40B4-BE49-F238E27FC236}">
                <a16:creationId xmlns:a16="http://schemas.microsoft.com/office/drawing/2014/main" xmlns="" id="{99D57D03-EEB7-40B6-A47C-DE33FE955F4C}"/>
              </a:ext>
            </a:extLst>
          </p:cNvPr>
          <p:cNvSpPr/>
          <p:nvPr/>
        </p:nvSpPr>
        <p:spPr>
          <a:xfrm>
            <a:off x="5706104" y="2559762"/>
            <a:ext cx="771365"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Ấn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Độ</a:t>
            </a:r>
            <a:endParaRPr lang="en-US" dirty="0"/>
          </a:p>
        </p:txBody>
      </p:sp>
      <p:sp>
        <p:nvSpPr>
          <p:cNvPr id="21" name="Rectangle 20">
            <a:extLst>
              <a:ext uri="{FF2B5EF4-FFF2-40B4-BE49-F238E27FC236}">
                <a16:creationId xmlns:a16="http://schemas.microsoft.com/office/drawing/2014/main" xmlns="" id="{F52A9BBC-0291-4743-B2D9-C34817559916}"/>
              </a:ext>
            </a:extLst>
          </p:cNvPr>
          <p:cNvSpPr/>
          <p:nvPr/>
        </p:nvSpPr>
        <p:spPr>
          <a:xfrm>
            <a:off x="8351181" y="4874566"/>
            <a:ext cx="114807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Cambodia</a:t>
            </a:r>
            <a:endParaRPr lang="en-US" dirty="0"/>
          </a:p>
        </p:txBody>
      </p:sp>
      <p:sp>
        <p:nvSpPr>
          <p:cNvPr id="22" name="Rectangle 21">
            <a:extLst>
              <a:ext uri="{FF2B5EF4-FFF2-40B4-BE49-F238E27FC236}">
                <a16:creationId xmlns:a16="http://schemas.microsoft.com/office/drawing/2014/main" xmlns="" id="{1F874DAC-F1BC-444E-B408-1868C72E4C2F}"/>
              </a:ext>
            </a:extLst>
          </p:cNvPr>
          <p:cNvSpPr/>
          <p:nvPr/>
        </p:nvSpPr>
        <p:spPr>
          <a:xfrm>
            <a:off x="7080869" y="6422053"/>
            <a:ext cx="111601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Indonesia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par>
                                <p:cTn id="63" presetID="2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arn(inVertical)">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6632BB6-A4B7-441C-AB1C-EF1DEC4C9136}"/>
              </a:ext>
            </a:extLst>
          </p:cNvPr>
          <p:cNvGrpSpPr/>
          <p:nvPr/>
        </p:nvGrpSpPr>
        <p:grpSpPr>
          <a:xfrm>
            <a:off x="66260" y="26504"/>
            <a:ext cx="8745198" cy="893628"/>
            <a:chOff x="1843289" y="3682528"/>
            <a:chExt cx="8745198" cy="893628"/>
          </a:xfrm>
        </p:grpSpPr>
        <p:grpSp>
          <p:nvGrpSpPr>
            <p:cNvPr id="3" name="Group 2">
              <a:extLst>
                <a:ext uri="{FF2B5EF4-FFF2-40B4-BE49-F238E27FC236}">
                  <a16:creationId xmlns:a16="http://schemas.microsoft.com/office/drawing/2014/main" xmlns="" id="{56E0F8E6-13D8-4232-8B4E-76013823E293}"/>
                </a:ext>
              </a:extLst>
            </p:cNvPr>
            <p:cNvGrpSpPr/>
            <p:nvPr/>
          </p:nvGrpSpPr>
          <p:grpSpPr>
            <a:xfrm>
              <a:off x="1905609" y="3685452"/>
              <a:ext cx="8682878" cy="872949"/>
              <a:chOff x="1133366" y="2220084"/>
              <a:chExt cx="5681780" cy="914400"/>
            </a:xfrm>
            <a:solidFill>
              <a:srgbClr val="F7FA76"/>
            </a:solidFill>
          </p:grpSpPr>
          <p:sp>
            <p:nvSpPr>
              <p:cNvPr id="7" name="Arrow: Pentagon 6">
                <a:extLst>
                  <a:ext uri="{FF2B5EF4-FFF2-40B4-BE49-F238E27FC236}">
                    <a16:creationId xmlns:a16="http://schemas.microsoft.com/office/drawing/2014/main" xmlns=""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046D9E53-02D3-4FF7-877D-6E365FF6A55D}"/>
                </a:ext>
              </a:extLst>
            </p:cNvPr>
            <p:cNvSpPr txBox="1"/>
            <p:nvPr/>
          </p:nvSpPr>
          <p:spPr>
            <a:xfrm>
              <a:off x="3145241" y="3827996"/>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xmlns="" id="{E0E4F7C7-DE11-4663-A707-59F3271FF38E}"/>
                </a:ext>
              </a:extLst>
            </p:cNvPr>
            <p:cNvSpPr/>
            <p:nvPr/>
          </p:nvSpPr>
          <p:spPr>
            <a:xfrm>
              <a:off x="1843289" y="3682528"/>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44B4AAE4-8A3B-477E-9D68-BF63E99DF2A0}"/>
                </a:ext>
              </a:extLst>
            </p:cNvPr>
            <p:cNvSpPr/>
            <p:nvPr/>
          </p:nvSpPr>
          <p:spPr>
            <a:xfrm rot="5400000">
              <a:off x="2786521" y="3989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xmlns="" id="{D735516C-6EEB-4883-AECF-14E866BDDEED}"/>
              </a:ext>
            </a:extLst>
          </p:cNvPr>
          <p:cNvGrpSpPr/>
          <p:nvPr/>
        </p:nvGrpSpPr>
        <p:grpSpPr>
          <a:xfrm>
            <a:off x="6180706" y="1059193"/>
            <a:ext cx="6011294" cy="5798807"/>
            <a:chOff x="6224494" y="1239683"/>
            <a:chExt cx="6011294" cy="5798807"/>
          </a:xfrm>
        </p:grpSpPr>
        <p:pic>
          <p:nvPicPr>
            <p:cNvPr id="9" name="Picture 8">
              <a:extLst>
                <a:ext uri="{FF2B5EF4-FFF2-40B4-BE49-F238E27FC236}">
                  <a16:creationId xmlns:a16="http://schemas.microsoft.com/office/drawing/2014/main" xmlns="" id="{5EE37C65-5DBE-49AB-8192-35F3069F8232}"/>
                </a:ext>
              </a:extLst>
            </p:cNvPr>
            <p:cNvPicPr>
              <a:picLocks noChangeAspect="1"/>
            </p:cNvPicPr>
            <p:nvPr/>
          </p:nvPicPr>
          <p:blipFill rotWithShape="1">
            <a:blip r:embed="rId2"/>
            <a:srcRect t="1457"/>
            <a:stretch/>
          </p:blipFill>
          <p:spPr>
            <a:xfrm>
              <a:off x="6313771" y="1239683"/>
              <a:ext cx="5832741" cy="5446345"/>
            </a:xfrm>
            <a:prstGeom prst="rect">
              <a:avLst/>
            </a:prstGeom>
          </p:spPr>
        </p:pic>
        <p:sp>
          <p:nvSpPr>
            <p:cNvPr id="10" name="TextBox 9">
              <a:extLst>
                <a:ext uri="{FF2B5EF4-FFF2-40B4-BE49-F238E27FC236}">
                  <a16:creationId xmlns:a16="http://schemas.microsoft.com/office/drawing/2014/main" xmlns="" id="{738662F6-F1DB-414B-A194-306252E37CA8}"/>
                </a:ext>
              </a:extLst>
            </p:cNvPr>
            <p:cNvSpPr txBox="1"/>
            <p:nvPr/>
          </p:nvSpPr>
          <p:spPr>
            <a:xfrm>
              <a:off x="6224494" y="6392159"/>
              <a:ext cx="6011294"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a:t>
              </a:r>
            </a:p>
            <a:p>
              <a:pPr algn="ctr"/>
              <a:r>
                <a:rPr lang="en-US">
                  <a:solidFill>
                    <a:srgbClr val="1B04FA"/>
                  </a:solidFill>
                  <a:latin typeface="Arial" panose="020B0604020202020204" pitchFamily="34" charset="0"/>
                  <a:cs typeface="Arial" panose="020B0604020202020204" pitchFamily="34" charset="0"/>
                </a:rPr>
                <a:t>ở châu Á năm 2020</a:t>
              </a:r>
            </a:p>
          </p:txBody>
        </p:sp>
      </p:grpSp>
      <p:sp>
        <p:nvSpPr>
          <p:cNvPr id="14" name="Rectangle 13">
            <a:extLst>
              <a:ext uri="{FF2B5EF4-FFF2-40B4-BE49-F238E27FC236}">
                <a16:creationId xmlns:a16="http://schemas.microsoft.com/office/drawing/2014/main" xmlns="" id="{A969C94B-ED41-4540-9FDA-DA5621331ACE}"/>
              </a:ext>
            </a:extLst>
          </p:cNvPr>
          <p:cNvSpPr/>
          <p:nvPr/>
        </p:nvSpPr>
        <p:spPr>
          <a:xfrm>
            <a:off x="128580" y="2533987"/>
            <a:ext cx="6011294" cy="4181337"/>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a:t>
            </a: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Thưa thớt ở khu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vực:</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000">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B55F18E1-4EB4-4E01-9906-107FFFC30962}"/>
              </a:ext>
            </a:extLst>
          </p:cNvPr>
          <p:cNvSpPr txBox="1"/>
          <p:nvPr/>
        </p:nvSpPr>
        <p:spPr>
          <a:xfrm>
            <a:off x="394931" y="1059193"/>
            <a:ext cx="5701069" cy="830997"/>
          </a:xfrm>
          <a:prstGeom prst="rect">
            <a:avLst/>
          </a:prstGeom>
          <a:noFill/>
          <a:ln>
            <a:solidFill>
              <a:srgbClr val="00B0F0"/>
            </a:solidFill>
            <a:prstDash val="sysDash"/>
          </a:ln>
        </p:spPr>
        <p:txBody>
          <a:bodyPr wrap="square" rtlCol="0">
            <a:spAutoFit/>
          </a:bodyPr>
          <a:lstStyle/>
          <a:p>
            <a:pPr algn="ctr"/>
            <a:r>
              <a:rPr lang="en-US" sz="2400">
                <a:solidFill>
                  <a:srgbClr val="1B04FA"/>
                </a:solidFill>
                <a:latin typeface="Arial" panose="020B0604020202020204" pitchFamily="34" charset="0"/>
                <a:cs typeface="Arial" panose="020B0604020202020204" pitchFamily="34" charset="0"/>
              </a:rPr>
              <a:t>Quan sát l</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ợc đồ hình 1, nội dung SGK thảo luận </a:t>
            </a:r>
            <a:r>
              <a:rPr lang="en-US" sz="2400" b="1">
                <a:solidFill>
                  <a:srgbClr val="FF0066"/>
                </a:solidFill>
                <a:latin typeface="Arial" panose="020B0604020202020204" pitchFamily="34" charset="0"/>
                <a:cs typeface="Arial" panose="020B0604020202020204" pitchFamily="34" charset="0"/>
              </a:rPr>
              <a:t>Cặp Đôi</a:t>
            </a:r>
            <a:r>
              <a:rPr lang="en-US" sz="2400">
                <a:solidFill>
                  <a:srgbClr val="1B04FA"/>
                </a:solidFill>
                <a:latin typeface="Arial" panose="020B0604020202020204" pitchFamily="34" charset="0"/>
                <a:cs typeface="Arial" panose="020B0604020202020204" pitchFamily="34" charset="0"/>
              </a:rPr>
              <a:t>, hoàn thành PHT </a:t>
            </a:r>
          </a:p>
        </p:txBody>
      </p:sp>
      <p:sp>
        <p:nvSpPr>
          <p:cNvPr id="16" name="TextBox 15">
            <a:extLst>
              <a:ext uri="{FF2B5EF4-FFF2-40B4-BE49-F238E27FC236}">
                <a16:creationId xmlns:a16="http://schemas.microsoft.com/office/drawing/2014/main" xmlns="" id="{889FDE5B-BE48-4949-953B-B264D5F0F06D}"/>
              </a:ext>
            </a:extLst>
          </p:cNvPr>
          <p:cNvSpPr txBox="1"/>
          <p:nvPr/>
        </p:nvSpPr>
        <p:spPr>
          <a:xfrm>
            <a:off x="1608004" y="1949212"/>
            <a:ext cx="3431311"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9879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6632BB6-A4B7-441C-AB1C-EF1DEC4C9136}"/>
              </a:ext>
            </a:extLst>
          </p:cNvPr>
          <p:cNvGrpSpPr/>
          <p:nvPr/>
        </p:nvGrpSpPr>
        <p:grpSpPr>
          <a:xfrm>
            <a:off x="66260" y="26504"/>
            <a:ext cx="8745198" cy="893628"/>
            <a:chOff x="1843289" y="3682528"/>
            <a:chExt cx="8745198" cy="893628"/>
          </a:xfrm>
        </p:grpSpPr>
        <p:grpSp>
          <p:nvGrpSpPr>
            <p:cNvPr id="3" name="Group 2">
              <a:extLst>
                <a:ext uri="{FF2B5EF4-FFF2-40B4-BE49-F238E27FC236}">
                  <a16:creationId xmlns:a16="http://schemas.microsoft.com/office/drawing/2014/main" xmlns="" id="{56E0F8E6-13D8-4232-8B4E-76013823E293}"/>
                </a:ext>
              </a:extLst>
            </p:cNvPr>
            <p:cNvGrpSpPr/>
            <p:nvPr/>
          </p:nvGrpSpPr>
          <p:grpSpPr>
            <a:xfrm>
              <a:off x="1905609" y="3685452"/>
              <a:ext cx="8682878" cy="872949"/>
              <a:chOff x="1133366" y="2220084"/>
              <a:chExt cx="5681780" cy="914400"/>
            </a:xfrm>
            <a:solidFill>
              <a:srgbClr val="F7FA76"/>
            </a:solidFill>
          </p:grpSpPr>
          <p:sp>
            <p:nvSpPr>
              <p:cNvPr id="7" name="Arrow: Pentagon 6">
                <a:extLst>
                  <a:ext uri="{FF2B5EF4-FFF2-40B4-BE49-F238E27FC236}">
                    <a16:creationId xmlns:a16="http://schemas.microsoft.com/office/drawing/2014/main" xmlns=""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xmlns=""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046D9E53-02D3-4FF7-877D-6E365FF6A55D}"/>
                </a:ext>
              </a:extLst>
            </p:cNvPr>
            <p:cNvSpPr txBox="1"/>
            <p:nvPr/>
          </p:nvSpPr>
          <p:spPr>
            <a:xfrm>
              <a:off x="3145241" y="3827996"/>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xmlns="" id="{E0E4F7C7-DE11-4663-A707-59F3271FF38E}"/>
                </a:ext>
              </a:extLst>
            </p:cNvPr>
            <p:cNvSpPr/>
            <p:nvPr/>
          </p:nvSpPr>
          <p:spPr>
            <a:xfrm>
              <a:off x="1843289" y="3682528"/>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44B4AAE4-8A3B-477E-9D68-BF63E99DF2A0}"/>
                </a:ext>
              </a:extLst>
            </p:cNvPr>
            <p:cNvSpPr/>
            <p:nvPr/>
          </p:nvSpPr>
          <p:spPr>
            <a:xfrm rot="5400000">
              <a:off x="2786521" y="3989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0FC35255-B924-443C-A99C-B6953FD55CFF}"/>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xmlns="" id="{C3963170-6956-4CBA-B46F-B0CBB963CC34}"/>
              </a:ext>
            </a:extLst>
          </p:cNvPr>
          <p:cNvSpPr/>
          <p:nvPr/>
        </p:nvSpPr>
        <p:spPr>
          <a:xfrm>
            <a:off x="391683" y="2017714"/>
            <a:ext cx="11408633" cy="4416530"/>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 khu vực</a:t>
            </a:r>
          </a:p>
          <a:p>
            <a:pPr marL="217170">
              <a:lnSpc>
                <a:spcPct val="120000"/>
              </a:lnSpc>
              <a:spcAft>
                <a:spcPts val="0"/>
              </a:spcAft>
              <a:tabLst>
                <a:tab pos="180340" algn="l"/>
                <a:tab pos="450215" algn="l"/>
              </a:tabLst>
            </a:pP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Thưa thớt ở khu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vực:</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217170">
              <a:lnSpc>
                <a:spcPct val="120000"/>
              </a:lnSpc>
              <a:spcAft>
                <a:spcPts val="0"/>
              </a:spcAft>
              <a:tabLst>
                <a:tab pos="180340" algn="l"/>
                <a:tab pos="450215" algn="l"/>
              </a:tabLst>
            </a:pPr>
            <a:endParaRPr lang="vi-VN" sz="2000">
              <a:solidFill>
                <a:srgbClr val="0070C0"/>
              </a:solidFill>
              <a:latin typeface="Arial" panose="020B0604020202020204" pitchFamily="34" charset="0"/>
              <a:cs typeface="Arial" panose="020B0604020202020204" pitchFamily="34" charset="0"/>
            </a:endParaRPr>
          </a:p>
          <a:p>
            <a:pPr marL="217170">
              <a:lnSpc>
                <a:spcPct val="120000"/>
              </a:lnSpc>
              <a:spcAft>
                <a:spcPts val="0"/>
              </a:spcAft>
              <a:tabLst>
                <a:tab pos="180340" algn="l"/>
                <a:tab pos="450215" algn="l"/>
              </a:tabLst>
            </a:pPr>
            <a:r>
              <a:rPr lang="vi-VN" sz="2000">
                <a:solidFill>
                  <a:srgbClr val="0070C0"/>
                </a:solidFill>
                <a:latin typeface="Arial" panose="020B0604020202020204" pitchFamily="34" charset="0"/>
                <a:cs typeface="Arial" panose="020B0604020202020204" pitchFamily="34" charset="0"/>
              </a:rPr>
              <a:t>..............................................................................</a:t>
            </a:r>
            <a:r>
              <a:rPr lang="en-US" sz="2000">
                <a:solidFill>
                  <a:srgbClr val="0070C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xmlns="" id="{B47A66B0-194E-48E1-A26C-1E5C0FC94E29}"/>
              </a:ext>
            </a:extLst>
          </p:cNvPr>
          <p:cNvSpPr txBox="1"/>
          <p:nvPr/>
        </p:nvSpPr>
        <p:spPr>
          <a:xfrm>
            <a:off x="4098160" y="1167658"/>
            <a:ext cx="3431311"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PHIẾU HỌC TẬP</a:t>
            </a:r>
          </a:p>
        </p:txBody>
      </p:sp>
      <p:sp>
        <p:nvSpPr>
          <p:cNvPr id="12" name="TextBox 11">
            <a:extLst>
              <a:ext uri="{FF2B5EF4-FFF2-40B4-BE49-F238E27FC236}">
                <a16:creationId xmlns:a16="http://schemas.microsoft.com/office/drawing/2014/main" xmlns="" id="{CD309601-E6CF-4073-A13C-945FBA0BB5CF}"/>
              </a:ext>
            </a:extLst>
          </p:cNvPr>
          <p:cNvSpPr txBox="1"/>
          <p:nvPr/>
        </p:nvSpPr>
        <p:spPr>
          <a:xfrm>
            <a:off x="642988" y="2881820"/>
            <a:ext cx="11157328"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Nam Á, Đông Nam Á, phía đông Đông Á </a:t>
            </a:r>
          </a:p>
        </p:txBody>
      </p:sp>
      <p:sp>
        <p:nvSpPr>
          <p:cNvPr id="13" name="TextBox 12">
            <a:extLst>
              <a:ext uri="{FF2B5EF4-FFF2-40B4-BE49-F238E27FC236}">
                <a16:creationId xmlns:a16="http://schemas.microsoft.com/office/drawing/2014/main" xmlns="" id="{E3DF1AF2-E1B1-4DA6-91C7-410C1273B268}"/>
              </a:ext>
            </a:extLst>
          </p:cNvPr>
          <p:cNvSpPr txBox="1"/>
          <p:nvPr/>
        </p:nvSpPr>
        <p:spPr>
          <a:xfrm>
            <a:off x="783718" y="4338933"/>
            <a:ext cx="5030097"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Bắc Á, Trung Á và Tây Nam Á.</a:t>
            </a:r>
          </a:p>
        </p:txBody>
      </p:sp>
      <p:sp>
        <p:nvSpPr>
          <p:cNvPr id="14" name="TextBox 13">
            <a:extLst>
              <a:ext uri="{FF2B5EF4-FFF2-40B4-BE49-F238E27FC236}">
                <a16:creationId xmlns:a16="http://schemas.microsoft.com/office/drawing/2014/main" xmlns="" id="{47409B18-287D-4C5A-906E-501C6FD2E763}"/>
              </a:ext>
            </a:extLst>
          </p:cNvPr>
          <p:cNvSpPr txBox="1"/>
          <p:nvPr/>
        </p:nvSpPr>
        <p:spPr>
          <a:xfrm>
            <a:off x="616651" y="5698125"/>
            <a:ext cx="9971835" cy="523220"/>
          </a:xfrm>
          <a:prstGeom prst="rect">
            <a:avLst/>
          </a:prstGeom>
          <a:noFill/>
        </p:spPr>
        <p:txBody>
          <a:bodyPr wrap="square" rtlCol="0">
            <a:spAutoFit/>
          </a:bodyPr>
          <a:lstStyle/>
          <a:p>
            <a:r>
              <a:rPr lang="vi-VN" sz="2800">
                <a:solidFill>
                  <a:srgbClr val="00B050"/>
                </a:solidFill>
                <a:latin typeface="Arial" panose="020B0604020202020204" pitchFamily="34" charset="0"/>
                <a:cs typeface="Arial" panose="020B0604020202020204" pitchFamily="34" charset="0"/>
              </a:rPr>
              <a:t>Trung Quốc, Ấn Độ,Nhật Bản, Philippin, Việt Nam</a:t>
            </a:r>
            <a:endParaRPr lang="en-US" sz="28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6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xmlns="" id="{D95D6840-BED8-42FB-8C23-2723C115C5FC}"/>
              </a:ext>
            </a:extLst>
          </p:cNvPr>
          <p:cNvSpPr/>
          <p:nvPr/>
        </p:nvSpPr>
        <p:spPr>
          <a:xfrm>
            <a:off x="66260" y="49851"/>
            <a:ext cx="8682878" cy="872949"/>
          </a:xfrm>
          <a:prstGeom prst="homePlate">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046D9E53-02D3-4FF7-877D-6E365FF6A55D}"/>
              </a:ext>
            </a:extLst>
          </p:cNvPr>
          <p:cNvSpPr txBox="1"/>
          <p:nvPr/>
        </p:nvSpPr>
        <p:spPr>
          <a:xfrm>
            <a:off x="1296079" y="168489"/>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xmlns="" id="{E0E4F7C7-DE11-4663-A707-59F3271FF38E}"/>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D735516C-6EEB-4883-AECF-14E866BDDEED}"/>
              </a:ext>
            </a:extLst>
          </p:cNvPr>
          <p:cNvGrpSpPr/>
          <p:nvPr/>
        </p:nvGrpSpPr>
        <p:grpSpPr>
          <a:xfrm>
            <a:off x="5915661" y="1059193"/>
            <a:ext cx="6355851" cy="5769510"/>
            <a:chOff x="5836149" y="1059193"/>
            <a:chExt cx="6355851" cy="5769510"/>
          </a:xfrm>
        </p:grpSpPr>
        <p:pic>
          <p:nvPicPr>
            <p:cNvPr id="9" name="Picture 8">
              <a:extLst>
                <a:ext uri="{FF2B5EF4-FFF2-40B4-BE49-F238E27FC236}">
                  <a16:creationId xmlns:a16="http://schemas.microsoft.com/office/drawing/2014/main" xmlns="" id="{5EE37C65-5DBE-49AB-8192-35F3069F8232}"/>
                </a:ext>
              </a:extLst>
            </p:cNvPr>
            <p:cNvPicPr>
              <a:picLocks noChangeAspect="1"/>
            </p:cNvPicPr>
            <p:nvPr/>
          </p:nvPicPr>
          <p:blipFill rotWithShape="1">
            <a:blip r:embed="rId4"/>
            <a:srcRect t="1457"/>
            <a:stretch/>
          </p:blipFill>
          <p:spPr>
            <a:xfrm>
              <a:off x="6251943" y="1059193"/>
              <a:ext cx="5832741" cy="5446345"/>
            </a:xfrm>
            <a:prstGeom prst="rect">
              <a:avLst/>
            </a:prstGeom>
          </p:spPr>
        </p:pic>
        <p:sp>
          <p:nvSpPr>
            <p:cNvPr id="10" name="TextBox 9">
              <a:extLst>
                <a:ext uri="{FF2B5EF4-FFF2-40B4-BE49-F238E27FC236}">
                  <a16:creationId xmlns:a16="http://schemas.microsoft.com/office/drawing/2014/main" xmlns=""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2" name="Rectangle 11">
            <a:extLst>
              <a:ext uri="{FF2B5EF4-FFF2-40B4-BE49-F238E27FC236}">
                <a16:creationId xmlns:a16="http://schemas.microsoft.com/office/drawing/2014/main" xmlns="" id="{C92A59A1-7353-4C9C-9320-AD0930E5720F}"/>
              </a:ext>
            </a:extLst>
          </p:cNvPr>
          <p:cNvSpPr/>
          <p:nvPr/>
        </p:nvSpPr>
        <p:spPr>
          <a:xfrm>
            <a:off x="0" y="2166929"/>
            <a:ext cx="6499045" cy="1078950"/>
          </a:xfrm>
          <a:prstGeom prst="rect">
            <a:avLst/>
          </a:prstGeom>
          <a:solidFill>
            <a:srgbClr val="F9FECE"/>
          </a:solidFill>
          <a:ln>
            <a:solidFill>
              <a:srgbClr val="00B0F0"/>
            </a:solidFill>
          </a:ln>
        </p:spPr>
        <p:txBody>
          <a:bodyPr wrap="square">
            <a:spAutoFit/>
          </a:bodyPr>
          <a:lstStyle/>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Nêu đặc điểm phân bố dân cư châu Á. </a:t>
            </a:r>
          </a:p>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Giải thích nguyên nhân.</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image67.png" descr="Image result for KÄ© thuáº­t khÄn tráº£i bÃ n">
            <a:extLst>
              <a:ext uri="{FF2B5EF4-FFF2-40B4-BE49-F238E27FC236}">
                <a16:creationId xmlns:a16="http://schemas.microsoft.com/office/drawing/2014/main" xmlns="" id="{A4D64ACC-BC05-42FC-897B-18451ED68AA9}"/>
              </a:ext>
            </a:extLst>
          </p:cNvPr>
          <p:cNvPicPr/>
          <p:nvPr/>
        </p:nvPicPr>
        <p:blipFill>
          <a:blip r:embed="rId5"/>
          <a:srcRect/>
          <a:stretch>
            <a:fillRect/>
          </a:stretch>
        </p:blipFill>
        <p:spPr>
          <a:xfrm>
            <a:off x="-1" y="3344742"/>
            <a:ext cx="2150095" cy="1729893"/>
          </a:xfrm>
          <a:prstGeom prst="rect">
            <a:avLst/>
          </a:prstGeom>
          <a:ln/>
        </p:spPr>
      </p:pic>
      <p:sp>
        <p:nvSpPr>
          <p:cNvPr id="14" name="TextBox 13">
            <a:extLst>
              <a:ext uri="{FF2B5EF4-FFF2-40B4-BE49-F238E27FC236}">
                <a16:creationId xmlns:a16="http://schemas.microsoft.com/office/drawing/2014/main" xmlns="" id="{7EBB8FE4-E423-4EE6-93E9-8C6DB0CB1687}"/>
              </a:ext>
            </a:extLst>
          </p:cNvPr>
          <p:cNvSpPr txBox="1"/>
          <p:nvPr/>
        </p:nvSpPr>
        <p:spPr>
          <a:xfrm>
            <a:off x="2198130" y="3320310"/>
            <a:ext cx="4300915" cy="1754326"/>
          </a:xfrm>
          <a:prstGeom prst="rect">
            <a:avLst/>
          </a:prstGeom>
          <a:solidFill>
            <a:schemeClr val="accent4">
              <a:lumMod val="20000"/>
              <a:lumOff val="80000"/>
              <a:alpha val="54000"/>
            </a:schemeClr>
          </a:solidFill>
          <a:ln>
            <a:solidFill>
              <a:srgbClr val="00B0F0"/>
            </a:solidFill>
          </a:ln>
        </p:spPr>
        <p:txBody>
          <a:bodyPr wrap="square" rtlCol="0">
            <a:spAutoFit/>
          </a:bodyPr>
          <a:lstStyle/>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Viết ý kiến cá nhân ra giấy note trong 1 phút</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Chia sẻ ý kiến trong nhóm</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Thư kí ghi tổng hợp vào phần trung tâm bảng phụ</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Trình bày theo vòng tròn</a:t>
            </a:r>
          </a:p>
        </p:txBody>
      </p:sp>
      <p:pic>
        <p:nvPicPr>
          <p:cNvPr id="15" name="3 Minute Timer (Nho)">
            <a:hlinkClick r:id="" action="ppaction://media"/>
            <a:extLst>
              <a:ext uri="{FF2B5EF4-FFF2-40B4-BE49-F238E27FC236}">
                <a16:creationId xmlns:a16="http://schemas.microsoft.com/office/drawing/2014/main" xmlns="" id="{BF0129E5-729D-47C1-9350-73587E7966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38155" y="1211544"/>
            <a:ext cx="1422888" cy="785849"/>
          </a:xfrm>
          <a:prstGeom prst="rect">
            <a:avLst/>
          </a:prstGeom>
        </p:spPr>
      </p:pic>
      <p:sp>
        <p:nvSpPr>
          <p:cNvPr id="16" name="Rectangle: Rounded Corners 15">
            <a:extLst>
              <a:ext uri="{FF2B5EF4-FFF2-40B4-BE49-F238E27FC236}">
                <a16:creationId xmlns:a16="http://schemas.microsoft.com/office/drawing/2014/main" xmlns="" id="{A47B4FF1-8BC1-432E-A5BE-FBB1F7D48F37}"/>
              </a:ext>
            </a:extLst>
          </p:cNvPr>
          <p:cNvSpPr/>
          <p:nvPr/>
        </p:nvSpPr>
        <p:spPr>
          <a:xfrm>
            <a:off x="695637" y="1381039"/>
            <a:ext cx="4000357" cy="61635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latin typeface="Arial" panose="020B0604020202020204" pitchFamily="34" charset="0"/>
                <a:cs typeface="Arial" panose="020B0604020202020204" pitchFamily="34" charset="0"/>
              </a:rPr>
              <a:t>THẢO LUẬN </a:t>
            </a:r>
            <a:r>
              <a:rPr lang="en-US" sz="2800" b="1">
                <a:solidFill>
                  <a:srgbClr val="FFFF00"/>
                </a:solidFill>
                <a:latin typeface="Arial" panose="020B0604020202020204" pitchFamily="34" charset="0"/>
                <a:cs typeface="Arial" panose="020B0604020202020204" pitchFamily="34" charset="0"/>
              </a:rPr>
              <a:t>NHÓM 4</a:t>
            </a:r>
          </a:p>
        </p:txBody>
      </p:sp>
      <p:pic>
        <p:nvPicPr>
          <p:cNvPr id="17" name="Picture 16">
            <a:extLst>
              <a:ext uri="{FF2B5EF4-FFF2-40B4-BE49-F238E27FC236}">
                <a16:creationId xmlns:a16="http://schemas.microsoft.com/office/drawing/2014/main" xmlns="" id="{7F75F6CC-6C0F-4293-9598-5710A3F6A18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3062" y="5401758"/>
            <a:ext cx="1729253" cy="1103779"/>
          </a:xfrm>
          <a:prstGeom prst="rect">
            <a:avLst/>
          </a:prstGeom>
        </p:spPr>
      </p:pic>
    </p:spTree>
    <p:extLst>
      <p:ext uri="{BB962C8B-B14F-4D97-AF65-F5344CB8AC3E}">
        <p14:creationId xmlns:p14="http://schemas.microsoft.com/office/powerpoint/2010/main" val="251653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5118" fill="hold"/>
                                        <p:tgtEl>
                                          <p:spTgt spid="15"/>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nextCondLst>
                <p:cond evt="onClick" delay="0">
                  <p:tgtEl>
                    <p:spTgt spid="15"/>
                  </p:tgtEl>
                </p:cond>
              </p:nextCondLst>
            </p:seq>
            <p:video>
              <p:cMediaNode vol="80000">
                <p:cTn id="33" fill="hold" display="0">
                  <p:stCondLst>
                    <p:cond delay="indefinite"/>
                  </p:stCondLst>
                </p:cTn>
                <p:tgtEl>
                  <p:spTgt spid="15"/>
                </p:tgtEl>
              </p:cMediaNode>
            </p:video>
          </p:childTnLst>
        </p:cTn>
      </p:par>
    </p:tnLst>
    <p:bldLst>
      <p:bldP spid="12" grpId="0" animBg="1"/>
      <p:bldP spid="14"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1574</Words>
  <Application>Microsoft Office PowerPoint</Application>
  <PresentationFormat>Widescreen</PresentationFormat>
  <Paragraphs>196</Paragraphs>
  <Slides>30</Slides>
  <Notes>14</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30</vt:i4>
      </vt:variant>
    </vt:vector>
  </HeadingPairs>
  <TitlesOfParts>
    <vt:vector size="48" baseType="lpstr">
      <vt:lpstr>#9Slide03 Roboto Medium</vt:lpstr>
      <vt:lpstr>#9Slide03 SFU Futura_03</vt:lpstr>
      <vt:lpstr>#9Slide03 SFU Futura_12</vt:lpstr>
      <vt:lpstr>#9Slide05 Great Vibes</vt:lpstr>
      <vt:lpstr>#9Slide05 SVNUT Triumph</vt:lpstr>
      <vt:lpstr>#9Slide07 FS Playlist Caps</vt:lpstr>
      <vt:lpstr>Arial</vt:lpstr>
      <vt:lpstr>Calibri</vt:lpstr>
      <vt:lpstr>Calibri Light</vt:lpstr>
      <vt:lpstr>Cambria</vt:lpstr>
      <vt:lpstr>Kids</vt:lpstr>
      <vt:lpstr>Noto Sans Symbols</vt:lpstr>
      <vt:lpstr>OpenSans</vt:lpstr>
      <vt:lpstr>Tahoma</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cp:revision>
  <dcterms:created xsi:type="dcterms:W3CDTF">2022-07-07T08:12:56Z</dcterms:created>
  <dcterms:modified xsi:type="dcterms:W3CDTF">2024-06-28T17:06:08Z</dcterms:modified>
</cp:coreProperties>
</file>