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8BAF9-BAD8-4D67-AD05-1DFA924768C2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15215-15A7-4EB8-9CE3-F29597D4A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8EEB6-A914-4103-9FA3-674DF9349F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8EEB6-A914-4103-9FA3-674DF9349F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3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3FE3-6847-439D-87F2-E7DCF4DABC4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121-18C3-45D5-92A2-D85F4E0B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video" Target="../media/media1.mp4"/><Relationship Id="rId16" Type="http://schemas.openxmlformats.org/officeDocument/2006/relationships/image" Target="../media/image14.gif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24" Type="http://schemas.openxmlformats.org/officeDocument/2006/relationships/audio" Target="NULL"/><Relationship Id="rId5" Type="http://schemas.openxmlformats.org/officeDocument/2006/relationships/audio" Target="../media/audio1.wav"/><Relationship Id="rId15" Type="http://schemas.openxmlformats.org/officeDocument/2006/relationships/image" Target="../media/image13.gif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gi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video" Target="../media/media1.mp4"/><Relationship Id="rId16" Type="http://schemas.openxmlformats.org/officeDocument/2006/relationships/image" Target="../media/image15.gif"/><Relationship Id="rId20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5" Type="http://schemas.openxmlformats.org/officeDocument/2006/relationships/image" Target="../media/image14.gif"/><Relationship Id="rId23" Type="http://schemas.openxmlformats.org/officeDocument/2006/relationships/audio" Target="NULL"/><Relationship Id="rId10" Type="http://schemas.openxmlformats.org/officeDocument/2006/relationships/slide" Target="slide2.xml"/><Relationship Id="rId19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9.jpeg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gif"/><Relationship Id="rId1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slide" Target="slide2.xml"/><Relationship Id="rId17" Type="http://schemas.openxmlformats.org/officeDocument/2006/relationships/image" Target="../media/image15.gif"/><Relationship Id="rId2" Type="http://schemas.openxmlformats.org/officeDocument/2006/relationships/video" Target="../media/media1.mp4"/><Relationship Id="rId16" Type="http://schemas.openxmlformats.org/officeDocument/2006/relationships/image" Target="../media/image12.gif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5" Type="http://schemas.openxmlformats.org/officeDocument/2006/relationships/image" Target="../media/image14.gif"/><Relationship Id="rId10" Type="http://schemas.openxmlformats.org/officeDocument/2006/relationships/hyperlink" Target="https://vi.wikipedia.org/wiki/Nh%C3%A0_xu%E1%BA%A5t_b%E1%BA%A3n_Kim_%C4%90%E1%BB%93ng" TargetMode="Externa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Relationship Id="rId14" Type="http://schemas.openxmlformats.org/officeDocument/2006/relationships/image" Target="../media/image11.gif"/><Relationship Id="rId22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icxabooks.com/vi/tri-thuc/truyen-teen-tuoi-hoc-tro/co-gai-den-tu-hom-qua.html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716596" y="1580507"/>
            <a:ext cx="5806461" cy="22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115+116: VĂN BẢN</a:t>
            </a:r>
            <a:b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KHÔNG TÍNH TRƯỚC</a:t>
            </a:r>
            <a:b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239536"/>
            <a:ext cx="770866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226099" y="3822673"/>
            <a:ext cx="431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r>
              <a:rPr lang="vi-VN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Bùi Thị Khánh Huyền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1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80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666" y="1130300"/>
            <a:ext cx="8086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667" y="16863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8963" y="2330246"/>
            <a:ext cx="1831592" cy="16223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1988, 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41917" y="2330245"/>
            <a:ext cx="1831592" cy="12101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24870" y="2330245"/>
            <a:ext cx="1831592" cy="156296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PTBĐ: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04384" y="4763730"/>
            <a:ext cx="1831592" cy="1279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9449" y="4763730"/>
            <a:ext cx="1831592" cy="1259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56" y="3764618"/>
            <a:ext cx="2543114" cy="23439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Left-Right Arrow 20"/>
          <p:cNvSpPr/>
          <p:nvPr/>
        </p:nvSpPr>
        <p:spPr>
          <a:xfrm>
            <a:off x="3020685" y="2809159"/>
            <a:ext cx="53094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5626407" y="2743336"/>
            <a:ext cx="53094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16200000">
            <a:off x="1606187" y="4189648"/>
            <a:ext cx="707922" cy="32857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16200000">
            <a:off x="6786705" y="4184892"/>
            <a:ext cx="707922" cy="32857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4" y="10525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960" y="1530976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514350" y="2030152"/>
            <a:ext cx="80867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ghét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bõ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(3)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(4)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nhagu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4" y="10525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3606" y="1813863"/>
            <a:ext cx="6550934" cy="2142463"/>
            <a:chOff x="2369620" y="2811722"/>
            <a:chExt cx="7786911" cy="1486747"/>
          </a:xfrm>
        </p:grpSpPr>
        <p:sp>
          <p:nvSpPr>
            <p:cNvPr id="12" name="Chevron 11"/>
            <p:cNvSpPr/>
            <p:nvPr/>
          </p:nvSpPr>
          <p:spPr>
            <a:xfrm>
              <a:off x="2369620" y="2811722"/>
              <a:ext cx="3269868" cy="1138959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96541" y="2907317"/>
              <a:ext cx="3043396" cy="1391152"/>
            </a:xfrm>
            <a:custGeom>
              <a:avLst/>
              <a:gdLst>
                <a:gd name="connsiteX0" fmla="*/ 0 w 3043396"/>
                <a:gd name="connsiteY0" fmla="*/ 139115 h 1391152"/>
                <a:gd name="connsiteX1" fmla="*/ 139115 w 3043396"/>
                <a:gd name="connsiteY1" fmla="*/ 0 h 1391152"/>
                <a:gd name="connsiteX2" fmla="*/ 2904281 w 3043396"/>
                <a:gd name="connsiteY2" fmla="*/ 0 h 1391152"/>
                <a:gd name="connsiteX3" fmla="*/ 3043396 w 3043396"/>
                <a:gd name="connsiteY3" fmla="*/ 139115 h 1391152"/>
                <a:gd name="connsiteX4" fmla="*/ 3043396 w 3043396"/>
                <a:gd name="connsiteY4" fmla="*/ 1252037 h 1391152"/>
                <a:gd name="connsiteX5" fmla="*/ 2904281 w 3043396"/>
                <a:gd name="connsiteY5" fmla="*/ 1391152 h 1391152"/>
                <a:gd name="connsiteX6" fmla="*/ 139115 w 3043396"/>
                <a:gd name="connsiteY6" fmla="*/ 1391152 h 1391152"/>
                <a:gd name="connsiteX7" fmla="*/ 0 w 3043396"/>
                <a:gd name="connsiteY7" fmla="*/ 1252037 h 1391152"/>
                <a:gd name="connsiteX8" fmla="*/ 0 w 3043396"/>
                <a:gd name="connsiteY8" fmla="*/ 139115 h 13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396" h="1391152">
                  <a:moveTo>
                    <a:pt x="0" y="139115"/>
                  </a:moveTo>
                  <a:cubicBezTo>
                    <a:pt x="0" y="62284"/>
                    <a:pt x="62284" y="0"/>
                    <a:pt x="139115" y="0"/>
                  </a:cubicBezTo>
                  <a:lnTo>
                    <a:pt x="2904281" y="0"/>
                  </a:lnTo>
                  <a:cubicBezTo>
                    <a:pt x="2981112" y="0"/>
                    <a:pt x="3043396" y="62284"/>
                    <a:pt x="3043396" y="139115"/>
                  </a:cubicBezTo>
                  <a:lnTo>
                    <a:pt x="3043396" y="1252037"/>
                  </a:lnTo>
                  <a:cubicBezTo>
                    <a:pt x="3043396" y="1328868"/>
                    <a:pt x="2981112" y="1391152"/>
                    <a:pt x="2904281" y="1391152"/>
                  </a:cubicBezTo>
                  <a:lnTo>
                    <a:pt x="139115" y="1391152"/>
                  </a:lnTo>
                  <a:cubicBezTo>
                    <a:pt x="62284" y="1391152"/>
                    <a:pt x="0" y="1328868"/>
                    <a:pt x="0" y="1252037"/>
                  </a:cubicBezTo>
                  <a:lnTo>
                    <a:pt x="0" y="13911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881" tIns="239881" rIns="239881" bIns="2398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</a:t>
              </a:r>
              <a:r>
                <a:rPr lang="pt-BR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lăn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đùng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6486214" y="2811722"/>
              <a:ext cx="3269868" cy="1138959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13135" y="2907317"/>
              <a:ext cx="3043396" cy="1391152"/>
            </a:xfrm>
            <a:custGeom>
              <a:avLst/>
              <a:gdLst>
                <a:gd name="connsiteX0" fmla="*/ 0 w 3043396"/>
                <a:gd name="connsiteY0" fmla="*/ 139115 h 1391152"/>
                <a:gd name="connsiteX1" fmla="*/ 139115 w 3043396"/>
                <a:gd name="connsiteY1" fmla="*/ 0 h 1391152"/>
                <a:gd name="connsiteX2" fmla="*/ 2904281 w 3043396"/>
                <a:gd name="connsiteY2" fmla="*/ 0 h 1391152"/>
                <a:gd name="connsiteX3" fmla="*/ 3043396 w 3043396"/>
                <a:gd name="connsiteY3" fmla="*/ 139115 h 1391152"/>
                <a:gd name="connsiteX4" fmla="*/ 3043396 w 3043396"/>
                <a:gd name="connsiteY4" fmla="*/ 1252037 h 1391152"/>
                <a:gd name="connsiteX5" fmla="*/ 2904281 w 3043396"/>
                <a:gd name="connsiteY5" fmla="*/ 1391152 h 1391152"/>
                <a:gd name="connsiteX6" fmla="*/ 139115 w 3043396"/>
                <a:gd name="connsiteY6" fmla="*/ 1391152 h 1391152"/>
                <a:gd name="connsiteX7" fmla="*/ 0 w 3043396"/>
                <a:gd name="connsiteY7" fmla="*/ 1252037 h 1391152"/>
                <a:gd name="connsiteX8" fmla="*/ 0 w 3043396"/>
                <a:gd name="connsiteY8" fmla="*/ 139115 h 13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396" h="1391152">
                  <a:moveTo>
                    <a:pt x="0" y="139115"/>
                  </a:moveTo>
                  <a:cubicBezTo>
                    <a:pt x="0" y="62284"/>
                    <a:pt x="62284" y="0"/>
                    <a:pt x="139115" y="0"/>
                  </a:cubicBezTo>
                  <a:lnTo>
                    <a:pt x="2904281" y="0"/>
                  </a:lnTo>
                  <a:cubicBezTo>
                    <a:pt x="2981112" y="0"/>
                    <a:pt x="3043396" y="62284"/>
                    <a:pt x="3043396" y="139115"/>
                  </a:cubicBezTo>
                  <a:lnTo>
                    <a:pt x="3043396" y="1252037"/>
                  </a:lnTo>
                  <a:cubicBezTo>
                    <a:pt x="3043396" y="1328868"/>
                    <a:pt x="2981112" y="1391152"/>
                    <a:pt x="2904281" y="1391152"/>
                  </a:cubicBezTo>
                  <a:lnTo>
                    <a:pt x="139115" y="1391152"/>
                  </a:lnTo>
                  <a:cubicBezTo>
                    <a:pt x="62284" y="1391152"/>
                    <a:pt x="0" y="1328868"/>
                    <a:pt x="0" y="1252037"/>
                  </a:cubicBezTo>
                  <a:lnTo>
                    <a:pt x="0" y="13911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881" tIns="239881" rIns="239881" bIns="2398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2:</a:t>
              </a:r>
              <a:r>
                <a:rPr lang="nb-NO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" Còn lại":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thuẫn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937" y="4079335"/>
            <a:ext cx="1559058" cy="21691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r="11194"/>
          <a:stretch/>
        </p:blipFill>
        <p:spPr>
          <a:xfrm>
            <a:off x="5676718" y="4102256"/>
            <a:ext cx="1603010" cy="22383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828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" y="10287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1713" y="18745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huống mẫu thuẫn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1740"/>
              </p:ext>
            </p:extLst>
          </p:nvPr>
        </p:nvGraphicFramePr>
        <p:xfrm>
          <a:off x="514349" y="2806684"/>
          <a:ext cx="8086725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2715402">
                  <a:extLst>
                    <a:ext uri="{9D8B030D-6E8A-4147-A177-3AD203B41FA5}">
                      <a16:colId xmlns:a16="http://schemas.microsoft.com/office/drawing/2014/main" val="1589865714"/>
                    </a:ext>
                  </a:extLst>
                </a:gridCol>
                <a:gridCol w="2943840">
                  <a:extLst>
                    <a:ext uri="{9D8B030D-6E8A-4147-A177-3AD203B41FA5}">
                      <a16:colId xmlns:a16="http://schemas.microsoft.com/office/drawing/2014/main" val="2797730173"/>
                    </a:ext>
                  </a:extLst>
                </a:gridCol>
                <a:gridCol w="2427483">
                  <a:extLst>
                    <a:ext uri="{9D8B030D-6E8A-4147-A177-3AD203B41FA5}">
                      <a16:colId xmlns:a16="http://schemas.microsoft.com/office/drawing/2014/main" val="832337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57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nảy sinh mâu thuẫn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0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nhân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85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6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" y="10287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" y="1878589"/>
            <a:ext cx="80867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46365"/>
              </p:ext>
            </p:extLst>
          </p:nvPr>
        </p:nvGraphicFramePr>
        <p:xfrm>
          <a:off x="514350" y="3325088"/>
          <a:ext cx="8086725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4175637">
                  <a:extLst>
                    <a:ext uri="{9D8B030D-6E8A-4147-A177-3AD203B41FA5}">
                      <a16:colId xmlns:a16="http://schemas.microsoft.com/office/drawing/2014/main" val="3286438326"/>
                    </a:ext>
                  </a:extLst>
                </a:gridCol>
                <a:gridCol w="3911088">
                  <a:extLst>
                    <a:ext uri="{9D8B030D-6E8A-4147-A177-3AD203B41FA5}">
                      <a16:colId xmlns:a16="http://schemas.microsoft.com/office/drawing/2014/main" val="2116494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5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Nhất định không công nhận bàn thắng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Lúc về còn nhe răng trêu, cười hô hố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797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3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273" y="1476846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02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40046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Clr>
                <a:srgbClr val="7030A0"/>
              </a:buClr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Diễn biến mâu thuẫn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1684"/>
              </p:ext>
            </p:extLst>
          </p:nvPr>
        </p:nvGraphicFramePr>
        <p:xfrm>
          <a:off x="514350" y="2208476"/>
          <a:ext cx="8086725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4634531">
                  <a:extLst>
                    <a:ext uri="{9D8B030D-6E8A-4147-A177-3AD203B41FA5}">
                      <a16:colId xmlns:a16="http://schemas.microsoft.com/office/drawing/2014/main" val="1941458071"/>
                    </a:ext>
                  </a:extLst>
                </a:gridCol>
                <a:gridCol w="1567420">
                  <a:extLst>
                    <a:ext uri="{9D8B030D-6E8A-4147-A177-3AD203B41FA5}">
                      <a16:colId xmlns:a16="http://schemas.microsoft.com/office/drawing/2014/main" val="4178504402"/>
                    </a:ext>
                  </a:extLst>
                </a:gridCol>
                <a:gridCol w="1884774">
                  <a:extLst>
                    <a:ext uri="{9D8B030D-6E8A-4147-A177-3AD203B41FA5}">
                      <a16:colId xmlns:a16="http://schemas.microsoft.com/office/drawing/2014/main" val="3593484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73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chuẩn bị cho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604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1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nói trong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40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nhận xét về tính cách nhân vật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8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13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046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88068"/>
              </p:ext>
            </p:extLst>
          </p:nvPr>
        </p:nvGraphicFramePr>
        <p:xfrm>
          <a:off x="523874" y="1625412"/>
          <a:ext cx="8086726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443499">
                  <a:extLst>
                    <a:ext uri="{9D8B030D-6E8A-4147-A177-3AD203B41FA5}">
                      <a16:colId xmlns:a16="http://schemas.microsoft.com/office/drawing/2014/main" val="3480204004"/>
                    </a:ext>
                  </a:extLst>
                </a:gridCol>
                <a:gridCol w="3351571">
                  <a:extLst>
                    <a:ext uri="{9D8B030D-6E8A-4147-A177-3AD203B41FA5}">
                      <a16:colId xmlns:a16="http://schemas.microsoft.com/office/drawing/2014/main" val="601642557"/>
                    </a:ext>
                  </a:extLst>
                </a:gridCol>
                <a:gridCol w="3291656">
                  <a:extLst>
                    <a:ext uri="{9D8B030D-6E8A-4147-A177-3AD203B41FA5}">
                      <a16:colId xmlns:a16="http://schemas.microsoft.com/office/drawing/2014/main" val="1966421918"/>
                    </a:ext>
                  </a:extLst>
                </a:gridCol>
              </a:tblGrid>
              <a:tr h="107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31153"/>
                  </a:ext>
                </a:extLst>
              </a:tr>
              <a:tr h="751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chuẩn bị cho cuộc gặp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352327"/>
                  </a:ext>
                </a:extLst>
              </a:tr>
              <a:tr h="44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cuộc gặp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Chặn đường gặp Nghi để đánh Nghi vì ấm ức pha việt vị trong trận bóng đá hôm trước, cho rằng Nghi ăn gian, chọc tức mình.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3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046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01605"/>
              </p:ext>
            </p:extLst>
          </p:nvPr>
        </p:nvGraphicFramePr>
        <p:xfrm>
          <a:off x="514351" y="1778674"/>
          <a:ext cx="8086724" cy="5425440"/>
        </p:xfrm>
        <a:graphic>
          <a:graphicData uri="http://schemas.openxmlformats.org/drawingml/2006/table">
            <a:tbl>
              <a:tblPr firstRow="1" firstCol="1" bandRow="1"/>
              <a:tblGrid>
                <a:gridCol w="1921500">
                  <a:extLst>
                    <a:ext uri="{9D8B030D-6E8A-4147-A177-3AD203B41FA5}">
                      <a16:colId xmlns:a16="http://schemas.microsoft.com/office/drawing/2014/main" val="1237413942"/>
                    </a:ext>
                  </a:extLst>
                </a:gridCol>
                <a:gridCol w="3103962">
                  <a:extLst>
                    <a:ext uri="{9D8B030D-6E8A-4147-A177-3AD203B41FA5}">
                      <a16:colId xmlns:a16="http://schemas.microsoft.com/office/drawing/2014/main" val="716075763"/>
                    </a:ext>
                  </a:extLst>
                </a:gridCol>
                <a:gridCol w="3061262">
                  <a:extLst>
                    <a:ext uri="{9D8B030D-6E8A-4147-A177-3AD203B41FA5}">
                      <a16:colId xmlns:a16="http://schemas.microsoft.com/office/drawing/2014/main" val="2049568733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nói trong cuộc gặp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liếm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ngại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rạp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43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046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9545"/>
              </p:ext>
            </p:extLst>
          </p:nvPr>
        </p:nvGraphicFramePr>
        <p:xfrm>
          <a:off x="514350" y="1648403"/>
          <a:ext cx="8086725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921501">
                  <a:extLst>
                    <a:ext uri="{9D8B030D-6E8A-4147-A177-3AD203B41FA5}">
                      <a16:colId xmlns:a16="http://schemas.microsoft.com/office/drawing/2014/main" val="375578680"/>
                    </a:ext>
                  </a:extLst>
                </a:gridCol>
                <a:gridCol w="3103962">
                  <a:extLst>
                    <a:ext uri="{9D8B030D-6E8A-4147-A177-3AD203B41FA5}">
                      <a16:colId xmlns:a16="http://schemas.microsoft.com/office/drawing/2014/main" val="1354348818"/>
                    </a:ext>
                  </a:extLst>
                </a:gridCol>
                <a:gridCol w="3061262">
                  <a:extLst>
                    <a:ext uri="{9D8B030D-6E8A-4147-A177-3AD203B41FA5}">
                      <a16:colId xmlns:a16="http://schemas.microsoft.com/office/drawing/2014/main" val="941677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nhận xét về tính cách nhân vật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096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3484306" y="1816374"/>
            <a:ext cx="973394" cy="38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454263" y="1823567"/>
            <a:ext cx="973394" cy="38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114" t="2994" r="1885" b="5389"/>
          <a:stretch/>
        </p:blipFill>
        <p:spPr>
          <a:xfrm>
            <a:off x="340047" y="1171424"/>
            <a:ext cx="8387311" cy="50925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0046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350" y="1526799"/>
            <a:ext cx="80867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hề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ngượng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ngùng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9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VĂN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119" y="39381"/>
            <a:ext cx="490922" cy="65868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3285204" y="712809"/>
            <a:ext cx="273659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2: </a:t>
            </a:r>
            <a:r>
              <a:rPr lang="pl-P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 KHÔNG TÍNH TRƯỚC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NHẬT ÁNH)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9390" y="657880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66" y="1273309"/>
            <a:ext cx="6664080" cy="49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8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844" y="1244909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10122" y="1824784"/>
            <a:ext cx="6095182" cy="3393956"/>
            <a:chOff x="2032544" y="2655852"/>
            <a:chExt cx="8126909" cy="3537761"/>
          </a:xfrm>
        </p:grpSpPr>
        <p:sp>
          <p:nvSpPr>
            <p:cNvPr id="9" name="Freeform 8"/>
            <p:cNvSpPr/>
            <p:nvPr/>
          </p:nvSpPr>
          <p:spPr>
            <a:xfrm>
              <a:off x="609600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50280" y="3179489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2069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07855" y="2655852"/>
              <a:ext cx="2376289" cy="63246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3254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0785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8316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0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955" y="1191193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thúc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074" y="1841017"/>
            <a:ext cx="5149207" cy="526297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4)?</a:t>
            </a: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68147"/>
          <a:stretch/>
        </p:blipFill>
        <p:spPr>
          <a:xfrm>
            <a:off x="6138862" y="1477545"/>
            <a:ext cx="2500313" cy="114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32705" b="32568"/>
          <a:stretch/>
        </p:blipFill>
        <p:spPr>
          <a:xfrm>
            <a:off x="6138862" y="3065695"/>
            <a:ext cx="2500313" cy="1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65043"/>
          <a:stretch/>
        </p:blipFill>
        <p:spPr>
          <a:xfrm>
            <a:off x="6138862" y="4859248"/>
            <a:ext cx="2500313" cy="1261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Left Arrow 26"/>
          <p:cNvSpPr/>
          <p:nvPr/>
        </p:nvSpPr>
        <p:spPr>
          <a:xfrm>
            <a:off x="5739273" y="1774445"/>
            <a:ext cx="210165" cy="852970"/>
          </a:xfrm>
          <a:prstGeom prst="left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39273" y="3398255"/>
            <a:ext cx="210165" cy="921052"/>
          </a:xfrm>
          <a:prstGeom prst="right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990812" y="4441793"/>
            <a:ext cx="796413" cy="294968"/>
          </a:xfrm>
          <a:prstGeom prst="down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274"/>
          <a:stretch/>
        </p:blipFill>
        <p:spPr>
          <a:xfrm>
            <a:off x="611510" y="1714414"/>
            <a:ext cx="7892407" cy="4419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3829" y="2542536"/>
            <a:ext cx="69163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(qua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”,…).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5955" y="1122315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40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5955" y="1122315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lowchart: Display 3"/>
          <p:cNvSpPr/>
          <p:nvPr/>
        </p:nvSpPr>
        <p:spPr>
          <a:xfrm>
            <a:off x="1092764" y="2625213"/>
            <a:ext cx="1996563" cy="1887793"/>
          </a:xfrm>
          <a:prstGeom prst="flowChartDisplay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10" name="Plaque 9"/>
          <p:cNvSpPr/>
          <p:nvPr/>
        </p:nvSpPr>
        <p:spPr>
          <a:xfrm>
            <a:off x="3432226" y="1952494"/>
            <a:ext cx="4590436" cy="1275332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“Ba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/>
          </a:p>
        </p:txBody>
      </p:sp>
      <p:sp>
        <p:nvSpPr>
          <p:cNvPr id="17" name="Plaque 16"/>
          <p:cNvSpPr/>
          <p:nvPr/>
        </p:nvSpPr>
        <p:spPr>
          <a:xfrm>
            <a:off x="3432226" y="3375943"/>
            <a:ext cx="4590436" cy="1840598"/>
          </a:xfrm>
          <a:prstGeom prst="plaque">
            <a:avLst>
              <a:gd name="adj" fmla="val 11058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750"/>
              </a:spcAft>
            </a:pP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5956" y="1122316"/>
            <a:ext cx="6314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6539" y="2835261"/>
            <a:ext cx="1968910" cy="1651820"/>
          </a:xfrm>
          <a:prstGeom prst="rightArrow">
            <a:avLst>
              <a:gd name="adj1" fmla="val 67094"/>
              <a:gd name="adj2" fmla="val 34615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*Chủ đề của truyện</a:t>
            </a:r>
            <a:endParaRPr lang="en-US" sz="3200"/>
          </a:p>
        </p:txBody>
      </p:sp>
      <p:sp>
        <p:nvSpPr>
          <p:cNvPr id="9" name="Plaque 8"/>
          <p:cNvSpPr/>
          <p:nvPr/>
        </p:nvSpPr>
        <p:spPr>
          <a:xfrm>
            <a:off x="2991857" y="2241755"/>
            <a:ext cx="5457030" cy="2861187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12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023617" y="1239486"/>
            <a:ext cx="3356026" cy="1002890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294173" y="2535366"/>
            <a:ext cx="2833100" cy="16935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99136" rIns="199135" bIns="199136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94173" y="4228884"/>
            <a:ext cx="2833100" cy="1800441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99136" rIns="199135" bIns="199136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362449" y="1949385"/>
            <a:ext cx="1274732" cy="1208588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519585" y="2359742"/>
            <a:ext cx="3119590" cy="2175086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99136" rIns="199136" bIns="199136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đem đến bài học về cách ứng xử điềm tĩnh, tích cực khi giải quyết các mâu thuẫn trong quan hệ bạn bè.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519584" y="4523855"/>
            <a:ext cx="3081491" cy="16935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99136" rIns="199136" bIns="199136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đó, truyện ca ngợi, đề cao tình cảm vô tư, trong sáng của tình bạn.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13710" y="2131578"/>
            <a:ext cx="1284308" cy="1068217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dung: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1511" y="657880"/>
            <a:ext cx="175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9819" b="19819"/>
          <a:stretch/>
        </p:blipFill>
        <p:spPr>
          <a:xfrm>
            <a:off x="2679176" y="1012456"/>
            <a:ext cx="3757075" cy="12842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113" y="2431994"/>
            <a:ext cx="7297199" cy="3803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-899" t="9316" r="899" b="76369"/>
          <a:stretch/>
        </p:blipFill>
        <p:spPr>
          <a:xfrm>
            <a:off x="3330467" y="2411926"/>
            <a:ext cx="2454492" cy="6891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65186" y="3139606"/>
            <a:ext cx="5785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0480" lvl="0" indent="-285750" algn="just">
              <a:spcAft>
                <a:spcPts val="120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4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marR="30480" lvl="0" indent="-285750" algn="just">
              <a:spcAft>
                <a:spcPts val="120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marR="30480" lvl="0" indent="-285750" algn="just">
              <a:spcAft>
                <a:spcPts val="120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4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1511" y="657880"/>
            <a:ext cx="175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45562"/>
              </p:ext>
            </p:extLst>
          </p:nvPr>
        </p:nvGraphicFramePr>
        <p:xfrm>
          <a:off x="514350" y="1304109"/>
          <a:ext cx="8086726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3255908">
                  <a:extLst>
                    <a:ext uri="{9D8B030D-6E8A-4147-A177-3AD203B41FA5}">
                      <a16:colId xmlns:a16="http://schemas.microsoft.com/office/drawing/2014/main" val="3305824565"/>
                    </a:ext>
                  </a:extLst>
                </a:gridCol>
                <a:gridCol w="776243">
                  <a:extLst>
                    <a:ext uri="{9D8B030D-6E8A-4147-A177-3AD203B41FA5}">
                      <a16:colId xmlns:a16="http://schemas.microsoft.com/office/drawing/2014/main" val="3610059801"/>
                    </a:ext>
                  </a:extLst>
                </a:gridCol>
                <a:gridCol w="4054575">
                  <a:extLst>
                    <a:ext uri="{9D8B030D-6E8A-4147-A177-3AD203B41FA5}">
                      <a16:colId xmlns:a16="http://schemas.microsoft.com/office/drawing/2014/main" val="1724812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 rowSpan="9"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0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“tôi” là cậu bé…..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Font typeface="+mj-lt"/>
                        <a:buAutoNum type="alphaLcPeriod"/>
                      </a:pPr>
                      <a:r>
                        <a:rPr lang="en-US" sz="20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 thứ ba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5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233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Ca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điềm đạm, bình tĩnh, suy nghĩ thấu đáo trong ứng xử hàng ngày cũng như sự đoàn kết trong tình bạn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23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ich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1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9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83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 – Ba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chụm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539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5300" y="4832837"/>
            <a:ext cx="3307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12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Đáp án: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1-c; 2-g; 3-b; 4- f; 5-h; 6- 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610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431" y="1436246"/>
            <a:ext cx="5696564" cy="46515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25950" y="1326438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338081" y="2876133"/>
            <a:ext cx="4439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1200"/>
              </a:spcAft>
            </a:pPr>
            <a:r>
              <a:rPr lang="vi-VN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đoạn văn ngắn (khoảng 150 chữ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lại một lần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em với bạn bè và cách em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1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610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4086" y="1050582"/>
            <a:ext cx="454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" y="1576131"/>
            <a:ext cx="8086725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Mở bài: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Dùng ngôi thứ nhất để kể, giới thiệu sơ lược về trải nghiệm hiểu lầm.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ngắn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gọn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sắp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Hình thức đoạn 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0" y="266145"/>
            <a:ext cx="7666366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58" y="3646944"/>
            <a:ext cx="66012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47366" y="5886604"/>
            <a:ext cx="420192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287869" y="-50426"/>
            <a:ext cx="807291" cy="91495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80E19A-5338-4D77-87FD-B0598626BF68}"/>
              </a:ext>
            </a:extLst>
          </p:cNvPr>
          <p:cNvGrpSpPr/>
          <p:nvPr/>
        </p:nvGrpSpPr>
        <p:grpSpPr>
          <a:xfrm>
            <a:off x="381000" y="2150378"/>
            <a:ext cx="7402966" cy="2704605"/>
            <a:chOff x="508000" y="2131123"/>
            <a:chExt cx="9870621" cy="2226064"/>
          </a:xfrm>
        </p:grpSpPr>
        <p:sp>
          <p:nvSpPr>
            <p:cNvPr id="28" name="Rectangle: Folded Corner 27">
              <a:extLst>
                <a:ext uri="{FF2B5EF4-FFF2-40B4-BE49-F238E27FC236}">
                  <a16:creationId xmlns:a16="http://schemas.microsoft.com/office/drawing/2014/main" id="{02105D08-1F14-416F-86C2-51DFEA1D8826}"/>
                </a:ext>
              </a:extLst>
            </p:cNvPr>
            <p:cNvSpPr/>
            <p:nvPr/>
          </p:nvSpPr>
          <p:spPr>
            <a:xfrm>
              <a:off x="508000" y="2131123"/>
              <a:ext cx="9730704" cy="1127466"/>
            </a:xfrm>
            <a:prstGeom prst="foldedCorner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ạn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lowchart: Summing Junction 35">
              <a:extLst>
                <a:ext uri="{FF2B5EF4-FFF2-40B4-BE49-F238E27FC236}">
                  <a16:creationId xmlns:a16="http://schemas.microsoft.com/office/drawing/2014/main" id="{9A9D8C94-FF71-4542-A1F8-47F84D77E78E}"/>
                </a:ext>
              </a:extLst>
            </p:cNvPr>
            <p:cNvSpPr/>
            <p:nvPr/>
          </p:nvSpPr>
          <p:spPr>
            <a:xfrm>
              <a:off x="4025900" y="4194326"/>
              <a:ext cx="154406" cy="154406"/>
            </a:xfrm>
            <a:prstGeom prst="flowChartSummingJunction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1D4799-01BE-422D-9BB8-792204DC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346" y="3437713"/>
              <a:ext cx="777978" cy="76864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2873B8-CC7C-4CCD-B555-E79C2046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321" y="3919037"/>
              <a:ext cx="495300" cy="438150"/>
            </a:xfrm>
            <a:prstGeom prst="rect">
              <a:avLst/>
            </a:prstGeom>
          </p:spPr>
        </p:pic>
      </p:grpSp>
      <p:pic>
        <p:nvPicPr>
          <p:cNvPr id="8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15" y="5895014"/>
            <a:ext cx="1052488" cy="917889"/>
          </a:xfrm>
          <a:prstGeom prst="rect">
            <a:avLst/>
          </a:prstGeom>
        </p:spPr>
      </p:pic>
      <p:sp>
        <p:nvSpPr>
          <p:cNvPr id="23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0" y="282105"/>
            <a:ext cx="7666366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ts val="2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0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40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0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40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dirty="0">
              <a:solidFill>
                <a:srgbClr val="6E94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  <p:bldP spid="3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610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4086" y="1050582"/>
            <a:ext cx="454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9355" y="1525521"/>
            <a:ext cx="5336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32755"/>
              </p:ext>
            </p:extLst>
          </p:nvPr>
        </p:nvGraphicFramePr>
        <p:xfrm>
          <a:off x="514349" y="2110296"/>
          <a:ext cx="8086725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6571943">
                  <a:extLst>
                    <a:ext uri="{9D8B030D-6E8A-4147-A177-3AD203B41FA5}">
                      <a16:colId xmlns:a16="http://schemas.microsoft.com/office/drawing/2014/main" val="1767121617"/>
                    </a:ext>
                  </a:extLst>
                </a:gridCol>
                <a:gridCol w="1514782">
                  <a:extLst>
                    <a:ext uri="{9D8B030D-6E8A-4147-A177-3AD203B41FA5}">
                      <a16:colId xmlns:a16="http://schemas.microsoft.com/office/drawing/2014/main" val="781904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đánh giá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algn="jus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5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 dung: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lần hiểu lầm của em với bạn và cách hoá giải hiểu lầm.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 thức: </a:t>
                      </a: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 văn khoảng 150 chữ; kết hợp tự sự với các phương thức biểu đạt khác.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5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Đảm bảo hính tả, cấu trúc ngữ pháp…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7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61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610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384" y="1272556"/>
            <a:ext cx="6756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*Nhiệm vụ 2: Bài tập nhóm (Về nhà):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33397"/>
          <a:stretch/>
        </p:blipFill>
        <p:spPr>
          <a:xfrm>
            <a:off x="1905250" y="1938693"/>
            <a:ext cx="5304926" cy="38297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56489" y="3414950"/>
            <a:ext cx="1914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1+ 2:</a:t>
            </a:r>
            <a:r>
              <a:rPr lang="pt-BR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Vẽ tranh minh hoạ một cảnh trong truyện.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4789" y="3414949"/>
            <a:ext cx="1685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3 + 4:</a:t>
            </a:r>
            <a:r>
              <a:rPr lang="pt-BR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Đóng vai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72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610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761" y="1191194"/>
            <a:ext cx="7463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Rubric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50968"/>
              </p:ext>
            </p:extLst>
          </p:nvPr>
        </p:nvGraphicFramePr>
        <p:xfrm>
          <a:off x="514349" y="1775968"/>
          <a:ext cx="8086725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1775338">
                  <a:extLst>
                    <a:ext uri="{9D8B030D-6E8A-4147-A177-3AD203B41FA5}">
                      <a16:colId xmlns:a16="http://schemas.microsoft.com/office/drawing/2014/main" val="855180283"/>
                    </a:ext>
                  </a:extLst>
                </a:gridCol>
                <a:gridCol w="2090584">
                  <a:extLst>
                    <a:ext uri="{9D8B030D-6E8A-4147-A177-3AD203B41FA5}">
                      <a16:colId xmlns:a16="http://schemas.microsoft.com/office/drawing/2014/main" val="2342682726"/>
                    </a:ext>
                  </a:extLst>
                </a:gridCol>
                <a:gridCol w="2145890">
                  <a:extLst>
                    <a:ext uri="{9D8B030D-6E8A-4147-A177-3AD203B41FA5}">
                      <a16:colId xmlns:a16="http://schemas.microsoft.com/office/drawing/2014/main" val="1269670190"/>
                    </a:ext>
                  </a:extLst>
                </a:gridCol>
                <a:gridCol w="2074913">
                  <a:extLst>
                    <a:ext uri="{9D8B030D-6E8A-4147-A177-3AD203B41FA5}">
                      <a16:colId xmlns:a16="http://schemas.microsoft.com/office/drawing/2014/main" val="2171234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 vụ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8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.( 5 – 6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(7 –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Bức tranh với nhiều đường nét đẹp, phong phú,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(9 - 10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19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solidFill>
                          <a:srgbClr val="1721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2615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 bản đúng hướng nhưng chưa đầy đủ nội dung , diễn viên chưa nhập vai tốt.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( 5 – 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(7 –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(9 - 10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3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5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383" t="2965" r="8224" b="80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37"/>
          <a:stretch>
            <a:fillRect/>
          </a:stretch>
        </p:blipFill>
        <p:spPr>
          <a:xfrm>
            <a:off x="0" y="4860204"/>
            <a:ext cx="3688636" cy="3043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21"/>
          <a:stretch>
            <a:fillRect/>
          </a:stretch>
        </p:blipFill>
        <p:spPr>
          <a:xfrm>
            <a:off x="7603522" y="-886720"/>
            <a:ext cx="20522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137"/>
          <a:stretch>
            <a:fillRect/>
          </a:stretch>
        </p:blipFill>
        <p:spPr>
          <a:xfrm>
            <a:off x="883365" y="5113723"/>
            <a:ext cx="3688636" cy="3043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195006">
            <a:off x="6728918" y="1551918"/>
            <a:ext cx="972950" cy="14100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1219200" y="290779"/>
            <a:ext cx="8071468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6666" dirty="0">
                <a:solidFill>
                  <a:srgbClr val="7D876E"/>
                </a:solidFill>
                <a:latin typeface="Fraunces"/>
              </a:rPr>
              <a:t>XIN CHÀO VÀ</a:t>
            </a:r>
          </a:p>
          <a:p>
            <a:pPr algn="ctr">
              <a:lnSpc>
                <a:spcPts val="8000"/>
              </a:lnSpc>
            </a:pPr>
            <a:r>
              <a:rPr lang="en-US" sz="6666" dirty="0">
                <a:solidFill>
                  <a:srgbClr val="7D876E"/>
                </a:solidFill>
                <a:latin typeface="Fraunces"/>
              </a:rPr>
              <a:t> HẸN GẶP LẠI!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137"/>
          <a:stretch>
            <a:fillRect/>
          </a:stretch>
        </p:blipFill>
        <p:spPr>
          <a:xfrm>
            <a:off x="1844319" y="5336439"/>
            <a:ext cx="3688636" cy="3043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3EB8B9-1776-4177-B27E-0537A563C92B}"/>
              </a:ext>
            </a:extLst>
          </p:cNvPr>
          <p:cNvSpPr/>
          <p:nvPr/>
        </p:nvSpPr>
        <p:spPr>
          <a:xfrm>
            <a:off x="253094" y="2722176"/>
            <a:ext cx="8086725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sz="3200" dirty="0" err="1"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3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da-DK" sz="3200" dirty="0"/>
              <a:t>Thực hành tiếng Việt: Trạng ngữ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23" y="3986478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29" y="3474368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654407" y="3045870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2787" y="31520"/>
            <a:ext cx="8904514" cy="1265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9" y="4858280"/>
            <a:ext cx="873043" cy="12759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72" y="2947670"/>
            <a:ext cx="535781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256868" y="5012240"/>
            <a:ext cx="420192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7CBFC-5FBD-4753-9749-74C13DAC7F32}"/>
              </a:ext>
            </a:extLst>
          </p:cNvPr>
          <p:cNvGrpSpPr/>
          <p:nvPr/>
        </p:nvGrpSpPr>
        <p:grpSpPr>
          <a:xfrm>
            <a:off x="1012227" y="1415716"/>
            <a:ext cx="7265337" cy="2879174"/>
            <a:chOff x="691505" y="2187177"/>
            <a:chExt cx="9687116" cy="2170010"/>
          </a:xfrm>
        </p:grpSpPr>
        <p:sp>
          <p:nvSpPr>
            <p:cNvPr id="28" name="Rectangle: Folded Corner 27">
              <a:extLst>
                <a:ext uri="{FF2B5EF4-FFF2-40B4-BE49-F238E27FC236}">
                  <a16:creationId xmlns:a16="http://schemas.microsoft.com/office/drawing/2014/main" id="{02105D08-1F14-416F-86C2-51DFEA1D8826}"/>
                </a:ext>
              </a:extLst>
            </p:cNvPr>
            <p:cNvSpPr/>
            <p:nvPr/>
          </p:nvSpPr>
          <p:spPr>
            <a:xfrm>
              <a:off x="691505" y="2187177"/>
              <a:ext cx="8985136" cy="811080"/>
            </a:xfrm>
            <a:prstGeom prst="foldedCorner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Tôi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thấy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vàng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cỏ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xanh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diễn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Victor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Vũ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Flowchart: Summing Junction 35">
              <a:extLst>
                <a:ext uri="{FF2B5EF4-FFF2-40B4-BE49-F238E27FC236}">
                  <a16:creationId xmlns:a16="http://schemas.microsoft.com/office/drawing/2014/main" id="{9A9D8C94-FF71-4542-A1F8-47F84D77E78E}"/>
                </a:ext>
              </a:extLst>
            </p:cNvPr>
            <p:cNvSpPr/>
            <p:nvPr/>
          </p:nvSpPr>
          <p:spPr>
            <a:xfrm>
              <a:off x="4025900" y="4194326"/>
              <a:ext cx="154406" cy="154406"/>
            </a:xfrm>
            <a:prstGeom prst="flowChartSummingJunction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1D4799-01BE-422D-9BB8-792204DC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346" y="3437713"/>
              <a:ext cx="777978" cy="76864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2873B8-CC7C-4CCD-B555-E79C2046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321" y="3919037"/>
              <a:ext cx="495300" cy="438150"/>
            </a:xfrm>
            <a:prstGeom prst="rect">
              <a:avLst/>
            </a:prstGeom>
          </p:spPr>
        </p:pic>
      </p:grpSp>
      <p:pic>
        <p:nvPicPr>
          <p:cNvPr id="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24" y="5845963"/>
            <a:ext cx="994703" cy="103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93022" y="2690977"/>
            <a:ext cx="1782155" cy="2592594"/>
          </a:xfrm>
          <a:prstGeom prst="rect">
            <a:avLst/>
          </a:prstGeom>
        </p:spPr>
      </p:pic>
      <p:pic>
        <p:nvPicPr>
          <p:cNvPr id="24" name="Picture 23" descr="Tôi thấy hoa vàng trên cỏ xanh” đại diện phim Việt dự giải Oscar - Báo Công  an Nhân dân điện tử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30" y="2690977"/>
            <a:ext cx="1740952" cy="25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0345" y="2707925"/>
            <a:ext cx="2013379" cy="25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2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66678" y="4403160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14306" y="381000"/>
            <a:ext cx="9144000" cy="246068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1998,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Nhà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xuất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bản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 Kim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 tooltip="Nhà xuất bản Kim Đồng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73043" y="2533362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2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073686" y="4417580"/>
            <a:ext cx="1733204" cy="899514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5" y="3880760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2738" y="4456222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47366" y="5886604"/>
            <a:ext cx="420192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97" y="5732644"/>
            <a:ext cx="1363778" cy="11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285204" y="712809"/>
            <a:ext cx="273659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67" y="3315552"/>
            <a:ext cx="1678781" cy="27432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756116" y="1498320"/>
            <a:ext cx="4776251" cy="2839064"/>
          </a:xfrm>
          <a:prstGeom prst="cloudCallout">
            <a:avLst>
              <a:gd name="adj1" fmla="val -57193"/>
              <a:gd name="adj2" fmla="val 276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Theo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390" y="657880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09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8237" r="5054"/>
          <a:stretch/>
        </p:blipFill>
        <p:spPr>
          <a:xfrm>
            <a:off x="5223126" y="1598297"/>
            <a:ext cx="3346582" cy="2915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1844" y="9666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Ánh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755" y="2169703"/>
            <a:ext cx="4397811" cy="73742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1955 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524755" y="3095518"/>
            <a:ext cx="4397811" cy="93595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4755" y="4219869"/>
            <a:ext cx="4397811" cy="86291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Chu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755" y="5271182"/>
            <a:ext cx="4397811" cy="86291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4" y="9666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0666" y="2043826"/>
            <a:ext cx="8189042" cy="3894320"/>
            <a:chOff x="2032000" y="1508261"/>
            <a:chExt cx="8128000" cy="4403700"/>
          </a:xfrm>
        </p:grpSpPr>
        <p:sp>
          <p:nvSpPr>
            <p:cNvPr id="15" name="Freeform 14"/>
            <p:cNvSpPr/>
            <p:nvPr/>
          </p:nvSpPr>
          <p:spPr>
            <a:xfrm>
              <a:off x="2032000" y="1508261"/>
              <a:ext cx="8128000" cy="837003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35968" y="2345266"/>
              <a:ext cx="2706687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dội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42656" y="2345266"/>
              <a:ext cx="3001950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sộ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100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Cho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vé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Cô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gái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đến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từ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hôm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 qua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60128" y="2345266"/>
              <a:ext cx="2362965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Asean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32000" y="5759027"/>
              <a:ext cx="8128000" cy="1529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71450" y="835819"/>
            <a:ext cx="8754666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112678" y="6332875"/>
            <a:ext cx="2909119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9144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3606" y="609728"/>
            <a:ext cx="7488846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5526" y="-34518"/>
            <a:ext cx="337370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66" y="11370"/>
            <a:ext cx="6858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2979251" y="712809"/>
            <a:ext cx="3156923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5263" y="100031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08" y="0"/>
            <a:ext cx="565842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6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666" y="1130301"/>
            <a:ext cx="8086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thích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747" y="3661171"/>
            <a:ext cx="3014201" cy="25118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Flowchart: Sequential Access Storage 11"/>
          <p:cNvSpPr/>
          <p:nvPr/>
        </p:nvSpPr>
        <p:spPr>
          <a:xfrm>
            <a:off x="1973696" y="1832135"/>
            <a:ext cx="3049844" cy="2619484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1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3341</Words>
  <Application>Microsoft Office PowerPoint</Application>
  <PresentationFormat>On-screen Show (4:3)</PresentationFormat>
  <Paragraphs>335</Paragraphs>
  <Slides>33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Fraunces</vt:lpstr>
      <vt:lpstr>Lucida Handwriting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H140420</dc:creator>
  <cp:lastModifiedBy>buikhanhhuyen20102000@gmail.com</cp:lastModifiedBy>
  <cp:revision>2</cp:revision>
  <dcterms:created xsi:type="dcterms:W3CDTF">2023-08-19T14:21:56Z</dcterms:created>
  <dcterms:modified xsi:type="dcterms:W3CDTF">2024-06-15T17:44:02Z</dcterms:modified>
</cp:coreProperties>
</file>