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  <p:sldId id="258" r:id="rId5"/>
    <p:sldId id="265" r:id="rId6"/>
    <p:sldId id="270" r:id="rId7"/>
    <p:sldId id="266" r:id="rId8"/>
    <p:sldId id="269" r:id="rId9"/>
    <p:sldId id="268" r:id="rId10"/>
    <p:sldId id="271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79B7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40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978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FA41-7AE0-4713-8680-1973D1AA1B5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3068-C6C6-43CC-9319-E12591E9AA2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FA41-7AE0-4713-8680-1973D1AA1B5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3068-C6C6-43CC-9319-E12591E9AA2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FA41-7AE0-4713-8680-1973D1AA1B5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3068-C6C6-43CC-9319-E12591E9AA2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FA41-7AE0-4713-8680-1973D1AA1B5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3068-C6C6-43CC-9319-E12591E9AA2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FA41-7AE0-4713-8680-1973D1AA1B5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3068-C6C6-43CC-9319-E12591E9AA2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FA41-7AE0-4713-8680-1973D1AA1B5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3068-C6C6-43CC-9319-E12591E9AA2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FA41-7AE0-4713-8680-1973D1AA1B5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3068-C6C6-43CC-9319-E12591E9AA2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FA41-7AE0-4713-8680-1973D1AA1B5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3068-C6C6-43CC-9319-E12591E9AA2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FA41-7AE0-4713-8680-1973D1AA1B5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3068-C6C6-43CC-9319-E12591E9AA2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FA41-7AE0-4713-8680-1973D1AA1B5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3068-C6C6-43CC-9319-E12591E9AA2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FA41-7AE0-4713-8680-1973D1AA1B5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3068-C6C6-43CC-9319-E12591E9AA2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FFA41-7AE0-4713-8680-1973D1AA1B5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43068-C6C6-43CC-9319-E12591E9AA2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0.jpeg"/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5343063" y="-114300"/>
            <a:ext cx="6923314" cy="6972300"/>
          </a:xfrm>
          <a:custGeom>
            <a:avLst/>
            <a:gdLst>
              <a:gd name="connsiteX0" fmla="*/ 0 w 6992471"/>
              <a:gd name="connsiteY0" fmla="*/ 6858000 h 6858000"/>
              <a:gd name="connsiteX1" fmla="*/ 0 w 6992471"/>
              <a:gd name="connsiteY1" fmla="*/ 0 h 6858000"/>
              <a:gd name="connsiteX2" fmla="*/ 6992471 w 6992471"/>
              <a:gd name="connsiteY2" fmla="*/ 0 h 6858000"/>
              <a:gd name="connsiteX3" fmla="*/ 6992471 w 6992471"/>
              <a:gd name="connsiteY3" fmla="*/ 6858000 h 6858000"/>
              <a:gd name="connsiteX4" fmla="*/ 0 w 6992471"/>
              <a:gd name="connsiteY4" fmla="*/ 6858000 h 6858000"/>
              <a:gd name="connsiteX0-1" fmla="*/ 2151529 w 6992471"/>
              <a:gd name="connsiteY0-2" fmla="*/ 6822141 h 6858000"/>
              <a:gd name="connsiteX1-3" fmla="*/ 0 w 6992471"/>
              <a:gd name="connsiteY1-4" fmla="*/ 0 h 6858000"/>
              <a:gd name="connsiteX2-5" fmla="*/ 6992471 w 6992471"/>
              <a:gd name="connsiteY2-6" fmla="*/ 0 h 6858000"/>
              <a:gd name="connsiteX3-7" fmla="*/ 6992471 w 6992471"/>
              <a:gd name="connsiteY3-8" fmla="*/ 6858000 h 6858000"/>
              <a:gd name="connsiteX4-9" fmla="*/ 2151529 w 6992471"/>
              <a:gd name="connsiteY4-10" fmla="*/ 6822141 h 6858000"/>
              <a:gd name="connsiteX0-11" fmla="*/ 1810870 w 6651812"/>
              <a:gd name="connsiteY0-12" fmla="*/ 6822141 h 6858000"/>
              <a:gd name="connsiteX1-13" fmla="*/ 0 w 6651812"/>
              <a:gd name="connsiteY1-14" fmla="*/ 0 h 6858000"/>
              <a:gd name="connsiteX2-15" fmla="*/ 6651812 w 6651812"/>
              <a:gd name="connsiteY2-16" fmla="*/ 0 h 6858000"/>
              <a:gd name="connsiteX3-17" fmla="*/ 6651812 w 6651812"/>
              <a:gd name="connsiteY3-18" fmla="*/ 6858000 h 6858000"/>
              <a:gd name="connsiteX4-19" fmla="*/ 1810870 w 6651812"/>
              <a:gd name="connsiteY4-20" fmla="*/ 6822141 h 6858000"/>
              <a:gd name="connsiteX0-21" fmla="*/ 2008094 w 6849036"/>
              <a:gd name="connsiteY0-22" fmla="*/ 6822141 h 6858000"/>
              <a:gd name="connsiteX1-23" fmla="*/ 0 w 6849036"/>
              <a:gd name="connsiteY1-24" fmla="*/ 35859 h 6858000"/>
              <a:gd name="connsiteX2-25" fmla="*/ 6849036 w 6849036"/>
              <a:gd name="connsiteY2-26" fmla="*/ 0 h 6858000"/>
              <a:gd name="connsiteX3-27" fmla="*/ 6849036 w 6849036"/>
              <a:gd name="connsiteY3-28" fmla="*/ 6858000 h 6858000"/>
              <a:gd name="connsiteX4-29" fmla="*/ 2008094 w 6849036"/>
              <a:gd name="connsiteY4-30" fmla="*/ 6822141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49036" h="6858000">
                <a:moveTo>
                  <a:pt x="2008094" y="6822141"/>
                </a:moveTo>
                <a:lnTo>
                  <a:pt x="0" y="35859"/>
                </a:lnTo>
                <a:lnTo>
                  <a:pt x="6849036" y="0"/>
                </a:lnTo>
                <a:lnTo>
                  <a:pt x="6849036" y="6858000"/>
                </a:lnTo>
                <a:lnTo>
                  <a:pt x="2008094" y="6822141"/>
                </a:lnTo>
                <a:close/>
              </a:path>
            </a:pathLst>
          </a:custGeom>
          <a:blipFill>
            <a:blip r:embed="rId1"/>
            <a:srcRect/>
            <a:stretch>
              <a:fillRect l="1080" t="1021" r="-2816" b="33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21314998">
            <a:off x="6021500" y="3708190"/>
            <a:ext cx="1333486" cy="3259082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0493775">
            <a:off x="5401036" y="-239669"/>
            <a:ext cx="1389928" cy="3354505"/>
          </a:xfrm>
          <a:prstGeom prst="triangle">
            <a:avLst/>
          </a:prstGeom>
          <a:solidFill>
            <a:schemeClr val="accen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5737820" y="-677780"/>
            <a:ext cx="1490294" cy="7535780"/>
          </a:xfrm>
          <a:prstGeom prst="parallelogram">
            <a:avLst>
              <a:gd name="adj" fmla="val 64219"/>
            </a:avLst>
          </a:prstGeom>
          <a:solidFill>
            <a:srgbClr val="5679B7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2504" y="2951746"/>
            <a:ext cx="63681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BÀI 1: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NHÂN VẬT 3D BẰNG DÂY THÉP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405" y="1196975"/>
            <a:ext cx="68160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CHỦ ĐỀ: </a:t>
            </a:r>
            <a:endParaRPr lang="en-US" sz="48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  <a:p>
            <a:r>
              <a:rPr lang="en-U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LỄ HỘI QUÊ </a:t>
            </a:r>
            <a:r>
              <a:rPr lang="en-US" sz="4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HƯƠNG</a:t>
            </a:r>
            <a:endParaRPr lang="en-US" sz="48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 rot="63996">
            <a:off x="-628943" y="4082210"/>
            <a:ext cx="1231760" cy="2812045"/>
          </a:xfrm>
          <a:prstGeom prst="triangle">
            <a:avLst>
              <a:gd name="adj" fmla="val 47036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issTheRain-Yiruma-7585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732547" y="701688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199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7980"/>
            <a:ext cx="12191999" cy="555002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smtClean="0"/>
              <a:t>	</a:t>
            </a:r>
            <a:endParaRPr lang="fr-FR" sz="2400" b="1" smtClean="0"/>
          </a:p>
          <a:p>
            <a:pPr marL="0" indent="0">
              <a:buNone/>
            </a:pPr>
            <a:r>
              <a:rPr lang="fr-FR" sz="2400" b="1">
                <a:solidFill>
                  <a:schemeClr val="bg1"/>
                </a:solidFill>
                <a:latin typeface="A4.FaustinaBoldBold-Serif" panose="00000800000000000000" pitchFamily="2" charset="0"/>
              </a:rPr>
              <a:t>	</a:t>
            </a:r>
            <a:endParaRPr lang="en-US" sz="2400" i="1" u="sng">
              <a:latin typeface="A4.FaustinaBoldBold-Serif" panose="000008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29" y="4546886"/>
            <a:ext cx="5560121" cy="2044892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06" y="2475254"/>
            <a:ext cx="3816101" cy="196773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70" y="4542440"/>
            <a:ext cx="1848137" cy="204933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364" y="2475253"/>
            <a:ext cx="2896849" cy="41165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29" y="2475253"/>
            <a:ext cx="3637220" cy="196773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15835" y="386515"/>
            <a:ext cx="9160330" cy="984885"/>
          </a:xfrm>
        </p:spPr>
        <p:txBody>
          <a:bodyPr>
            <a:noAutofit/>
          </a:bodyPr>
          <a:lstStyle/>
          <a:p>
            <a:b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b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HOẠT ĐỘNG </a:t>
            </a: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5 : VẬN DỤNG – PHÁT TRIỂN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 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endParaRPr lang="en-US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1708785" y="1468458"/>
            <a:ext cx="9697152" cy="891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i="1" u="sng" dirty="0" err="1" smtClean="0">
                <a:latin typeface="A4.NewParisHeadlineRegular-Seri" panose="02070500080000000003" pitchFamily="18" charset="0"/>
              </a:rPr>
              <a:t>Tìm</a:t>
            </a:r>
            <a:r>
              <a:rPr lang="fr-FR" b="1" i="1" u="sng" dirty="0" smtClean="0"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latin typeface="A4.NewParisHeadlineRegular-Seri" panose="02070500080000000003" pitchFamily="18" charset="0"/>
              </a:rPr>
              <a:t>hiểu</a:t>
            </a:r>
            <a:r>
              <a:rPr lang="fr-FR" b="1" i="1" u="sng" dirty="0"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latin typeface="A4.NewParisHeadlineRegular-Seri" panose="02070500080000000003" pitchFamily="18" charset="0"/>
              </a:rPr>
              <a:t>các</a:t>
            </a:r>
            <a:r>
              <a:rPr lang="fr-FR" b="1" i="1" u="sng" dirty="0"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latin typeface="A4.NewParisHeadlineRegular-Seri" panose="02070500080000000003" pitchFamily="18" charset="0"/>
              </a:rPr>
              <a:t>tác</a:t>
            </a:r>
            <a:r>
              <a:rPr lang="fr-FR" b="1" i="1" u="sng" dirty="0"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latin typeface="A4.NewParisHeadlineRegular-Seri" panose="02070500080000000003" pitchFamily="18" charset="0"/>
              </a:rPr>
              <a:t>phẩm</a:t>
            </a:r>
            <a:r>
              <a:rPr lang="fr-FR" b="1" i="1" u="sng" dirty="0"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latin typeface="A4.NewParisHeadlineRegular-Seri" panose="02070500080000000003" pitchFamily="18" charset="0"/>
              </a:rPr>
              <a:t>điêu</a:t>
            </a:r>
            <a:r>
              <a:rPr lang="fr-FR" b="1" i="1" u="sng" dirty="0"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latin typeface="A4.NewParisHeadlineRegular-Seri" panose="02070500080000000003" pitchFamily="18" charset="0"/>
              </a:rPr>
              <a:t>khắc</a:t>
            </a:r>
            <a:r>
              <a:rPr lang="fr-FR" b="1" i="1" u="sng" dirty="0" smtClean="0">
                <a:latin typeface="A4.NewParisHeadlineRegular-Seri" panose="02070500080000000003" pitchFamily="18" charset="0"/>
              </a:rPr>
              <a:t>.</a:t>
            </a:r>
            <a:endParaRPr lang="fr-FR" b="1" i="1" u="sng" dirty="0" smtClean="0">
              <a:latin typeface="A4.NewParisHeadlineRegular-Seri" panose="02070500080000000003" pitchFamily="18" charset="0"/>
            </a:endParaRPr>
          </a:p>
          <a:p>
            <a:pPr marL="0" indent="0">
              <a:buNone/>
            </a:pP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Quan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sát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1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số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tác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phẩm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của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nhà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điêu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khắc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Alberto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Glacometti</a:t>
            </a:r>
            <a:br>
              <a:rPr lang="en-US" b="1" i="1" u="sng" dirty="0">
                <a:latin typeface="A4.NewParisHeadlineRegular-Seri" panose="02070500080000000003" pitchFamily="18" charset="0"/>
              </a:rPr>
            </a:br>
            <a:endParaRPr lang="en-US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985" y="350429"/>
            <a:ext cx="4661120" cy="984885"/>
          </a:xfrm>
        </p:spPr>
        <p:txBody>
          <a:bodyPr>
            <a:noAutofit/>
          </a:bodyPr>
          <a:lstStyle/>
          <a:p>
            <a:br>
              <a:rPr lang="fr-FR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br>
              <a:rPr lang="fr-FR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THỰC HÀNH</a:t>
            </a:r>
            <a:br>
              <a:rPr lang="en-US" sz="4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 </a:t>
            </a:r>
            <a:br>
              <a:rPr lang="en-US" sz="4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endParaRPr lang="en-US" sz="4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35314"/>
            <a:ext cx="12191999" cy="5522686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 smtClean="0"/>
              <a:t>	</a:t>
            </a:r>
            <a:endParaRPr lang="fr-FR" sz="2400" b="1" dirty="0" smtClean="0"/>
          </a:p>
          <a:p>
            <a:pPr marL="0" indent="0">
              <a:buNone/>
            </a:pPr>
            <a:r>
              <a:rPr lang="fr-FR" sz="2400" b="1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	</a:t>
            </a:r>
            <a:endParaRPr lang="en-US" sz="2400" i="1" u="sng" dirty="0">
              <a:latin typeface="A4.FaustinaBoldBold-Serif" panose="00000800000000000000" pitchFamily="2" charset="0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721892" y="2855493"/>
            <a:ext cx="5069306" cy="688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3600" b="1" i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Học</a:t>
            </a:r>
            <a:r>
              <a:rPr lang="fr-FR" sz="3600" b="1" i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600" b="1" i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sinh</a:t>
            </a:r>
            <a:r>
              <a:rPr lang="fr-FR" sz="3600" b="1" i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600" b="1" i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thực</a:t>
            </a:r>
            <a:r>
              <a:rPr lang="fr-FR" sz="3600" b="1" i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600" b="1" i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hành</a:t>
            </a:r>
            <a:r>
              <a:rPr lang="fr-FR" sz="3600" b="1" i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endParaRPr lang="fr-FR" sz="3600" b="1" i="1" dirty="0" smtClean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  <a:p>
            <a:pPr marL="0" indent="0" algn="just">
              <a:buNone/>
            </a:pPr>
            <a:r>
              <a:rPr lang="fr-FR" sz="3600" b="1" i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nhân</a:t>
            </a:r>
            <a:r>
              <a:rPr lang="fr-FR" sz="3600" b="1" i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600" b="1" i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vật</a:t>
            </a:r>
            <a:r>
              <a:rPr lang="fr-FR" sz="3600" b="1" i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600" b="1" i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3D </a:t>
            </a:r>
            <a:r>
              <a:rPr lang="fr-FR" sz="3600" b="1" i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từ</a:t>
            </a:r>
            <a:r>
              <a:rPr lang="fr-FR" sz="3600" b="1" i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600" b="1" i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dây</a:t>
            </a:r>
            <a:r>
              <a:rPr lang="fr-FR" sz="3600" b="1" i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600" b="1" i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thép</a:t>
            </a:r>
            <a:endParaRPr lang="en-US" sz="3600" dirty="0" smtClean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63" y="1623359"/>
            <a:ext cx="2849136" cy="498598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85" y="1623359"/>
            <a:ext cx="2865178" cy="498598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300" y="350429"/>
            <a:ext cx="5976573" cy="984885"/>
          </a:xfrm>
        </p:spPr>
        <p:txBody>
          <a:bodyPr>
            <a:noAutofit/>
          </a:bodyPr>
          <a:lstStyle/>
          <a:p>
            <a:br>
              <a:rPr lang="fr-FR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br>
              <a:rPr lang="fr-FR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GIÁO DỤC THỰC TẾ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 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35314"/>
            <a:ext cx="12191999" cy="5522686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smtClean="0"/>
              <a:t>	</a:t>
            </a:r>
            <a:endParaRPr lang="fr-FR" sz="2400" b="1" smtClean="0"/>
          </a:p>
          <a:p>
            <a:pPr marL="0" indent="0">
              <a:buNone/>
            </a:pPr>
            <a:r>
              <a:rPr lang="fr-FR" sz="2400" b="1">
                <a:solidFill>
                  <a:schemeClr val="bg1"/>
                </a:solidFill>
                <a:latin typeface="A4.FaustinaBoldBold-Serif" panose="00000800000000000000" pitchFamily="2" charset="0"/>
              </a:rPr>
              <a:t>	</a:t>
            </a:r>
            <a:endParaRPr lang="en-US" sz="2400" i="1" u="sng">
              <a:latin typeface="A4.FaustinaBoldBold-Serif" panose="00000800000000000000" pitchFamily="2" charset="0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838200" y="1828801"/>
            <a:ext cx="10515600" cy="1885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40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Học</a:t>
            </a:r>
            <a:r>
              <a:rPr lang="en-US" sz="40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sinh</a:t>
            </a:r>
            <a:r>
              <a:rPr lang="en-US" sz="40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có</a:t>
            </a:r>
            <a:r>
              <a:rPr lang="en-US" sz="40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thể</a:t>
            </a:r>
            <a:r>
              <a:rPr lang="en-US" sz="40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chỉ</a:t>
            </a:r>
            <a:r>
              <a:rPr lang="en-US" sz="40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ra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được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kỹ</a:t>
            </a:r>
            <a:r>
              <a:rPr lang="en-US" sz="40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thuật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kết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hợp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dây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thép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giấy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để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tạo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nhân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vật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3D.</a:t>
            </a:r>
            <a:endParaRPr lang="en-US" sz="4000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  <a:p>
            <a:pPr lvl="1"/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Tạo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được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dáng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nhân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vật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3D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bằng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dây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thép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giấy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.</a:t>
            </a:r>
            <a:endParaRPr lang="en-US" sz="4000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  <a:p>
            <a:pPr lvl="1"/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Bước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đầu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nhận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biết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được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tỉ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lệ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sự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cân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đối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khối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trong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sản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phẩm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tác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phẩm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mỹ</a:t>
            </a:r>
            <a:r>
              <a:rPr lang="en-US" sz="40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thuật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.</a:t>
            </a:r>
            <a:endParaRPr lang="en-US" sz="4000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  <a:p>
            <a:pPr marL="0" indent="0">
              <a:buNone/>
            </a:pPr>
            <a:endParaRPr lang="en-US" sz="4000" b="1" dirty="0" smtClean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6571" y="457200"/>
            <a:ext cx="8998857" cy="5943600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96572" y="457200"/>
            <a:ext cx="8998857" cy="5943600"/>
          </a:xfrm>
          <a:prstGeom prst="rect">
            <a:avLst/>
          </a:prstGeom>
          <a:solidFill>
            <a:schemeClr val="accent5">
              <a:lumMod val="75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31495" y="1941095"/>
            <a:ext cx="9451428" cy="289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TIẾT HỌC ĐÃ KẾT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THÚC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  <a:p>
            <a:pPr algn="ctr"/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  <a:p>
            <a:pPr algn="ctr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CHÀO TẠM BIỆT CÁC EM </a:t>
            </a:r>
            <a:endParaRPr lang="en-US" sz="3600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  <a:p>
            <a:pPr algn="ctr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VÀ HẸN GẶP LẠI</a:t>
            </a:r>
            <a:endParaRPr lang="en-US" sz="3600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  <a:p>
            <a:pPr algn="ctr"/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829" y="362856"/>
            <a:ext cx="6444342" cy="1074058"/>
          </a:xfrm>
        </p:spPr>
        <p:txBody>
          <a:bodyPr>
            <a:noAutofit/>
          </a:bodyPr>
          <a:lstStyle/>
          <a:p>
            <a:br>
              <a:rPr lang="fr-F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br>
              <a:rPr lang="fr-F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b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br>
              <a:rPr lang="fr-F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br>
              <a:rPr lang="fr-F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b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br>
              <a:rPr lang="fr-F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br>
              <a:rPr lang="fr-F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b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br>
              <a:rPr lang="fr-F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HOẠT </a:t>
            </a:r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ĐỘNG 1 : KHÁM PHÁ</a:t>
            </a:r>
            <a:b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138" y="1106905"/>
            <a:ext cx="3999160" cy="4924927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fr-FR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Gấp</a:t>
            </a:r>
            <a:r>
              <a:rPr lang="fr-FR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giấy</a:t>
            </a:r>
            <a:r>
              <a:rPr lang="fr-FR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và</a:t>
            </a:r>
            <a:r>
              <a:rPr lang="fr-FR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vẽ</a:t>
            </a:r>
            <a:r>
              <a:rPr lang="fr-FR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hình</a:t>
            </a:r>
            <a:r>
              <a:rPr lang="fr-FR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người</a:t>
            </a:r>
            <a:r>
              <a:rPr lang="fr-FR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đơn</a:t>
            </a:r>
            <a:r>
              <a:rPr lang="fr-FR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giản</a:t>
            </a:r>
            <a:r>
              <a:rPr lang="fr-FR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.</a:t>
            </a:r>
            <a:endParaRPr lang="fr-FR" sz="28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  <a:p>
            <a:pPr algn="l"/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-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Gấp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½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tờ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giấy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A4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8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phần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.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 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  <a:p>
            <a:pPr algn="l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-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Vẽ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đầu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thân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theo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gợi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ý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dưới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đây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(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xem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SGK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trang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32)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798" y="1155032"/>
            <a:ext cx="3156857" cy="487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156" y="1155032"/>
            <a:ext cx="3243944" cy="487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215" y="365125"/>
            <a:ext cx="10105571" cy="1325563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HOẠT ĐỘNG 2 : KIẾN TẠO KIẾN THỨC – KỸ NĂNG</a:t>
            </a:r>
            <a:b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1495"/>
            <a:ext cx="12191999" cy="5526505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Cách</a:t>
            </a:r>
            <a:r>
              <a:rPr lang="fr-FR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tạo</a:t>
            </a:r>
            <a:r>
              <a:rPr lang="fr-FR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nhân</a:t>
            </a:r>
            <a:r>
              <a:rPr lang="fr-FR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vật</a:t>
            </a:r>
            <a:r>
              <a:rPr lang="fr-FR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3D </a:t>
            </a:r>
            <a:r>
              <a:rPr lang="fr-FR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từ</a:t>
            </a:r>
            <a:r>
              <a:rPr lang="fr-FR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dây</a:t>
            </a:r>
            <a:r>
              <a:rPr lang="fr-FR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thép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.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Quan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sát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hình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và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chỉ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ra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cách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tạo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nhân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vật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3D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từ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dây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thép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: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  <a:p>
            <a:pPr marL="0" indent="0">
              <a:buNone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- 1. </a:t>
            </a: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Cắt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1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đoạn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dây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thép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dài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khoảng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1,5m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để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làm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khung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xương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cho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nhân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vật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theo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hình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vẽ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ở HĐ1.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- 2. </a:t>
            </a: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Tạo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hình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đầu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,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cổ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nhân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vật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từ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khoảng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giữa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dây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thép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- 3. </a:t>
            </a: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Từ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cổ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tạo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vai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,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tay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,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thân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,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hông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,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chân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và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các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khớp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bằng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cách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xoắn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dây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thép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tương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ứng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với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các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vị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trí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đánh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dấu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trên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hình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vẽ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.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Đoạn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dây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còn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lại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quấn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tạo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khối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cho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phần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thân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  <a:p>
            <a:pPr>
              <a:buFontTx/>
              <a:buChar char="-"/>
            </a:pP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4. </a:t>
            </a: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Tạo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hình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khối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cho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nhân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vật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bằng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cách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quấn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giấy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  <a:p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Nên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quấn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thêm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dây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thép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cho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phần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khung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thân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của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nhân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vật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  <a:p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Kết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hợp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dây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thép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và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giấy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có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thể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tạo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được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nhân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vật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3D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diễn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tả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được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các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hoạt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động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của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nhân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vật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215" y="365125"/>
            <a:ext cx="10105571" cy="1325563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HOẠT ĐỘNG 2 : KIẾN TẠO KIẾN THỨC – KỸ NĂNG</a:t>
            </a:r>
            <a:b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1428"/>
            <a:ext cx="12191999" cy="5406571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        	</a:t>
            </a:r>
            <a:r>
              <a:rPr lang="fr-FR" b="1" i="1" u="sng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Cách</a:t>
            </a:r>
            <a:r>
              <a:rPr lang="fr-FR" b="1" i="1" u="sng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tạo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nhân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vật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3D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từ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dây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thép</a:t>
            </a:r>
            <a:r>
              <a:rPr lang="fr-FR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.</a:t>
            </a:r>
            <a:endParaRPr lang="fr-FR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  <a:p>
            <a:pPr marL="0" indent="0">
              <a:buNone/>
            </a:pPr>
            <a:br>
              <a:rPr lang="en-US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</a:br>
            <a:endParaRPr lang="fr-FR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522" y="2278984"/>
            <a:ext cx="2477263" cy="383305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66" y="2278983"/>
            <a:ext cx="2780724" cy="383305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43215" y="2278984"/>
            <a:ext cx="3863340" cy="26776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4.NewParisHeadlineRegular-Seri" panose="02070500080000000003" pitchFamily="18" charset="0"/>
              </a:rPr>
              <a:t>- 1.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Cắt</a:t>
            </a:r>
            <a:r>
              <a:rPr lang="fr-FR" sz="2400" b="1" dirty="0">
                <a:latin typeface="A4.NewParisHeadlineRegular-Seri" panose="02070500080000000003" pitchFamily="18" charset="0"/>
              </a:rPr>
              <a:t> 1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đoạn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dây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thép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dài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khoảng</a:t>
            </a:r>
            <a:r>
              <a:rPr lang="fr-FR" sz="2400" b="1" dirty="0">
                <a:latin typeface="A4.NewParisHeadlineRegular-Seri" panose="02070500080000000003" pitchFamily="18" charset="0"/>
              </a:rPr>
              <a:t> 1,5m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để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làm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khung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xương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cho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nhân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vật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theo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hình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vẽ</a:t>
            </a:r>
            <a:r>
              <a:rPr lang="fr-FR" sz="2400" b="1" dirty="0">
                <a:latin typeface="A4.NewParisHeadlineRegular-Seri" panose="02070500080000000003" pitchFamily="18" charset="0"/>
              </a:rPr>
              <a:t> ở HĐ1.</a:t>
            </a:r>
            <a:endParaRPr lang="en-US" sz="2400" b="1" dirty="0">
              <a:latin typeface="A4.NewParisHeadlineRegular-Seri" panose="02070500080000000003" pitchFamily="18" charset="0"/>
            </a:endParaRPr>
          </a:p>
          <a:p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- 2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.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Tạo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hình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đầu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,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cổ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nhân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vật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từ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khoảng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giữa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dây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thép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.</a:t>
            </a:r>
            <a:endParaRPr lang="fr-FR" sz="2400" b="1" dirty="0" smtClean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  <a:p>
            <a:endParaRPr lang="en-US" sz="2400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215" y="365125"/>
            <a:ext cx="10105571" cy="1325563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HOẠT ĐỘNG 2 : KIẾN TẠO KIẾN THỨC – KỸ NĂNG</a:t>
            </a:r>
            <a:b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042" y="1443790"/>
            <a:ext cx="12208041" cy="541421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       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Cách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tạo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nhân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vật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3D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từ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dây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thép</a:t>
            </a:r>
            <a:r>
              <a:rPr lang="fr-FR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.</a:t>
            </a:r>
            <a:endParaRPr lang="fr-FR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  <a:p>
            <a:pPr marL="0" indent="0">
              <a:buNone/>
            </a:pPr>
            <a:br>
              <a:rPr lang="en-US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</a:br>
            <a:endParaRPr lang="fr-FR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1073" y="2326105"/>
            <a:ext cx="3835919" cy="378565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4.NewParisHeadlineRegular-Seri" panose="02070500080000000003" pitchFamily="18" charset="0"/>
              </a:rPr>
              <a:t>- 3.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Từ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cổ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tạo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vai</a:t>
            </a:r>
            <a:r>
              <a:rPr lang="fr-FR" sz="2400" b="1" dirty="0">
                <a:latin typeface="A4.NewParisHeadlineRegular-Seri" panose="02070500080000000003" pitchFamily="18" charset="0"/>
              </a:rPr>
              <a:t>,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tay</a:t>
            </a:r>
            <a:r>
              <a:rPr lang="fr-FR" sz="2400" b="1" dirty="0">
                <a:latin typeface="A4.NewParisHeadlineRegular-Seri" panose="02070500080000000003" pitchFamily="18" charset="0"/>
              </a:rPr>
              <a:t>,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thân</a:t>
            </a:r>
            <a:r>
              <a:rPr lang="fr-FR" sz="2400" b="1" dirty="0">
                <a:latin typeface="A4.NewParisHeadlineRegular-Seri" panose="02070500080000000003" pitchFamily="18" charset="0"/>
              </a:rPr>
              <a:t>,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hông</a:t>
            </a:r>
            <a:r>
              <a:rPr lang="fr-FR" sz="2400" b="1" dirty="0">
                <a:latin typeface="A4.NewParisHeadlineRegular-Seri" panose="02070500080000000003" pitchFamily="18" charset="0"/>
              </a:rPr>
              <a:t>,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chân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và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các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khớp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bằng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cách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xoắn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dây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thép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tương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ứng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với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các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vị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trí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đánh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dấu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trên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hình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vẽ</a:t>
            </a:r>
            <a:r>
              <a:rPr lang="fr-FR" sz="2400" b="1" dirty="0">
                <a:latin typeface="A4.NewParisHeadlineRegular-Seri" panose="02070500080000000003" pitchFamily="18" charset="0"/>
              </a:rPr>
              <a:t>.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Đoạn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dây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còn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lại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quấn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tạo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khối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cho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phần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thân</a:t>
            </a:r>
            <a:r>
              <a:rPr lang="fr-FR" sz="2400" b="1" dirty="0">
                <a:latin typeface="A4.NewParisHeadlineRegular-Seri" panose="02070500080000000003" pitchFamily="18" charset="0"/>
              </a:rPr>
              <a:t>.</a:t>
            </a:r>
            <a:endParaRPr lang="en-US" sz="2400" b="1" dirty="0">
              <a:latin typeface="A4.NewParisHeadlineRegular-Seri" panose="02070500080000000003" pitchFamily="18" charset="0"/>
            </a:endParaRPr>
          </a:p>
          <a:p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- 4.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Tạo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hình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khối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cho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nhân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vật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bằng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cách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quấn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giấy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  <a:p>
            <a:endParaRPr lang="en-US" sz="2400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533" y="2326105"/>
            <a:ext cx="2553768" cy="378565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41" y="2326105"/>
            <a:ext cx="2619011" cy="378565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9" y="1026695"/>
            <a:ext cx="12193057" cy="5821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471" y="245663"/>
            <a:ext cx="8567058" cy="1325563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HOẠT </a:t>
            </a:r>
            <a:r>
              <a:rPr lang="fr-F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ĐỘNG </a:t>
            </a:r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3 : LUYỆN TẬP – SÁNG TẠO</a:t>
            </a:r>
            <a:r>
              <a:rPr lang="fr-F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b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530576" y="1267326"/>
            <a:ext cx="4557485" cy="514951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b="1" dirty="0" smtClean="0">
                <a:latin typeface="A4.NewParisHeadlineRegular-Seri" panose="02070500080000000003" pitchFamily="18" charset="0"/>
              </a:rPr>
              <a:t>    </a:t>
            </a:r>
            <a:r>
              <a:rPr lang="fr-FR" b="1" i="1" u="sng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Tạo</a:t>
            </a:r>
            <a:r>
              <a:rPr lang="fr-FR" b="1" i="1" u="sng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nhân</a:t>
            </a:r>
            <a:r>
              <a:rPr lang="fr-FR" b="1" i="1" u="sng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vật</a:t>
            </a:r>
            <a:r>
              <a:rPr lang="fr-FR" b="1" i="1" u="sng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3D </a:t>
            </a:r>
            <a:r>
              <a:rPr lang="fr-FR" b="1" i="1" u="sng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yêu</a:t>
            </a:r>
            <a:r>
              <a:rPr lang="fr-FR" b="1" i="1" u="sng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thích</a:t>
            </a:r>
            <a:r>
              <a:rPr lang="fr-FR" b="1" i="1" u="sng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.</a:t>
            </a:r>
            <a:br>
              <a:rPr lang="en-US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</a:br>
            <a:endParaRPr lang="fr-FR" sz="2400" b="1" dirty="0" smtClean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	-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Lựa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chọn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dây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thép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nhỏ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có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độ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dẻo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,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dễ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uốn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,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vặn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.</a:t>
            </a:r>
            <a:endParaRPr lang="en-US" sz="2400" b="1" dirty="0" smtClean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	-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Tạo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hình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khối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nhân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vật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theo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ý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thích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(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xem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hình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mẫu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SGK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trang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34).</a:t>
            </a:r>
            <a:endParaRPr lang="en-US" sz="2400" b="1" dirty="0" smtClean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	</a:t>
            </a:r>
            <a:r>
              <a:rPr lang="fr-FR" sz="2400" b="1" i="1" dirty="0" err="1" smtClean="0">
                <a:latin typeface="A4.NewParisHeadlineRegular-Seri" panose="02070500080000000003" pitchFamily="18" charset="0"/>
              </a:rPr>
              <a:t>Lưu</a:t>
            </a:r>
            <a:r>
              <a:rPr lang="fr-FR" sz="2400" b="1" i="1" dirty="0" smtClean="0">
                <a:latin typeface="A4.NewParisHeadlineRegular-Seri" panose="02070500080000000003" pitchFamily="18" charset="0"/>
              </a:rPr>
              <a:t> ý: </a:t>
            </a:r>
            <a:r>
              <a:rPr lang="fr-FR" sz="2400" b="1" i="1" dirty="0" err="1" smtClean="0">
                <a:latin typeface="A4.NewParisHeadlineRegular-Seri" panose="02070500080000000003" pitchFamily="18" charset="0"/>
              </a:rPr>
              <a:t>Hình</a:t>
            </a:r>
            <a:r>
              <a:rPr lang="fr-FR" sz="2400" b="1" i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 smtClean="0">
                <a:latin typeface="A4.NewParisHeadlineRegular-Seri" panose="02070500080000000003" pitchFamily="18" charset="0"/>
              </a:rPr>
              <a:t>dạng</a:t>
            </a:r>
            <a:r>
              <a:rPr lang="fr-FR" sz="2400" b="1" i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 smtClean="0">
                <a:latin typeface="A4.NewParisHeadlineRegular-Seri" panose="02070500080000000003" pitchFamily="18" charset="0"/>
              </a:rPr>
              <a:t>của</a:t>
            </a:r>
            <a:r>
              <a:rPr lang="fr-FR" sz="2400" b="1" i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 smtClean="0">
                <a:latin typeface="A4.NewParisHeadlineRegular-Seri" panose="02070500080000000003" pitchFamily="18" charset="0"/>
              </a:rPr>
              <a:t>nhân</a:t>
            </a:r>
            <a:r>
              <a:rPr lang="fr-FR" sz="2400" b="1" i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 smtClean="0">
                <a:latin typeface="A4.NewParisHeadlineRegular-Seri" panose="02070500080000000003" pitchFamily="18" charset="0"/>
              </a:rPr>
              <a:t>vật</a:t>
            </a:r>
            <a:r>
              <a:rPr lang="fr-FR" sz="2400" b="1" i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 smtClean="0">
                <a:latin typeface="A4.NewParisHeadlineRegular-Seri" panose="02070500080000000003" pitchFamily="18" charset="0"/>
              </a:rPr>
              <a:t>phụ</a:t>
            </a:r>
            <a:r>
              <a:rPr lang="fr-FR" sz="2400" b="1" i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 smtClean="0">
                <a:latin typeface="A4.NewParisHeadlineRegular-Seri" panose="02070500080000000003" pitchFamily="18" charset="0"/>
              </a:rPr>
              <a:t>thuộc</a:t>
            </a:r>
            <a:r>
              <a:rPr lang="fr-FR" sz="2400" b="1" i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 smtClean="0">
                <a:latin typeface="A4.NewParisHeadlineRegular-Seri" panose="02070500080000000003" pitchFamily="18" charset="0"/>
              </a:rPr>
              <a:t>vào</a:t>
            </a:r>
            <a:r>
              <a:rPr lang="fr-FR" sz="2400" b="1" i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 smtClean="0">
                <a:latin typeface="A4.NewParisHeadlineRegular-Seri" panose="02070500080000000003" pitchFamily="18" charset="0"/>
              </a:rPr>
              <a:t>lượng</a:t>
            </a:r>
            <a:r>
              <a:rPr lang="fr-FR" sz="2400" b="1" i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 smtClean="0">
                <a:latin typeface="A4.NewParisHeadlineRegular-Seri" panose="02070500080000000003" pitchFamily="18" charset="0"/>
              </a:rPr>
              <a:t>giấy</a:t>
            </a:r>
            <a:r>
              <a:rPr lang="fr-FR" sz="2400" b="1" i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 smtClean="0">
                <a:latin typeface="A4.NewParisHeadlineRegular-Seri" panose="02070500080000000003" pitchFamily="18" charset="0"/>
              </a:rPr>
              <a:t>quấn</a:t>
            </a:r>
            <a:r>
              <a:rPr lang="fr-FR" sz="2400" b="1" i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 smtClean="0">
                <a:latin typeface="A4.NewParisHeadlineRegular-Seri" panose="02070500080000000003" pitchFamily="18" charset="0"/>
              </a:rPr>
              <a:t>vào</a:t>
            </a:r>
            <a:r>
              <a:rPr lang="fr-FR" sz="2400" b="1" i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 smtClean="0">
                <a:latin typeface="A4.NewParisHeadlineRegular-Seri" panose="02070500080000000003" pitchFamily="18" charset="0"/>
              </a:rPr>
              <a:t>khung</a:t>
            </a:r>
            <a:r>
              <a:rPr lang="fr-FR" sz="2400" b="1" i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 smtClean="0">
                <a:latin typeface="A4.NewParisHeadlineRegular-Seri" panose="02070500080000000003" pitchFamily="18" charset="0"/>
              </a:rPr>
              <a:t>nhân</a:t>
            </a:r>
            <a:r>
              <a:rPr lang="fr-FR" sz="2400" b="1" i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 smtClean="0">
                <a:latin typeface="A4.NewParisHeadlineRegular-Seri" panose="02070500080000000003" pitchFamily="18" charset="0"/>
              </a:rPr>
              <a:t>vật</a:t>
            </a:r>
            <a:r>
              <a:rPr lang="fr-FR" sz="2400" b="1" i="1" dirty="0" smtClean="0">
                <a:latin typeface="A4.NewParisHeadlineRegular-Seri" panose="02070500080000000003" pitchFamily="18" charset="0"/>
              </a:rPr>
              <a:t>.</a:t>
            </a:r>
            <a:endParaRPr lang="en-US" sz="2400" b="1" dirty="0" smtClean="0">
              <a:latin typeface="A4.NewParisHeadlineRegular-Seri" panose="02070500080000000003" pitchFamily="18" charset="0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303" y="1267326"/>
            <a:ext cx="3163130" cy="514951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18" y="1267326"/>
            <a:ext cx="3192328" cy="514951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063" y="365125"/>
            <a:ext cx="10105571" cy="1325563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FaustinaBoldBold-Serif" panose="00000800000000000000" pitchFamily="2" charset="0"/>
              </a:rPr>
              <a:t>HOẠT ĐỘNG 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FaustinaBoldBold-Serif" panose="00000800000000000000" pitchFamily="2" charset="0"/>
              </a:rPr>
              <a:t>4</a:t>
            </a: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FaustinaBoldBold-Serif" panose="00000800000000000000" pitchFamily="2" charset="0"/>
              </a:rPr>
              <a:t> 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FaustinaBoldBold-Serif" panose="00000800000000000000" pitchFamily="2" charset="0"/>
              </a:rPr>
              <a:t>: </a:t>
            </a: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FaustinaBoldBold-Serif" panose="00000800000000000000" pitchFamily="2" charset="0"/>
              </a:rPr>
              <a:t>PHÂN TÍCH – ĐÁNH GIÁ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FaustinaBoldBold-Serif" panose="00000800000000000000" pitchFamily="2" charset="0"/>
              </a:rPr>
              <a:t> </a:t>
            </a:r>
            <a:br>
              <a:rPr lang="en-US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FaustinaBoldBold-Serif" panose="00000800000000000000" pitchFamily="2" charset="0"/>
              </a:rPr>
            </a:br>
            <a:endParaRPr lang="en-US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FaustinaBoldBold-Serif" panose="000008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51429"/>
            <a:ext cx="12218102" cy="5406571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smtClean="0">
                <a:solidFill>
                  <a:schemeClr val="bg1"/>
                </a:solidFill>
                <a:latin typeface="A4.FaustinaBoldBold-Serif" panose="00000800000000000000" pitchFamily="2" charset="0"/>
              </a:rPr>
              <a:t>         	</a:t>
            </a:r>
            <a:br>
              <a:rPr lang="en-US" sz="2400">
                <a:solidFill>
                  <a:schemeClr val="bg1"/>
                </a:solidFill>
                <a:latin typeface="A4.FaustinaBoldBold-Serif" panose="00000800000000000000" pitchFamily="2" charset="0"/>
              </a:rPr>
            </a:br>
            <a:endParaRPr lang="fr-FR" sz="2400">
              <a:solidFill>
                <a:schemeClr val="bg1"/>
              </a:solidFill>
              <a:latin typeface="A4.FaustinaBoldBold-Serif" panose="00000800000000000000" pitchFamily="2" charset="0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latin typeface="A4.FaustinaBoldBold-Serif" panose="000008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226" y="2197331"/>
            <a:ext cx="4800600" cy="341503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i="1" u="sng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Trưng</a:t>
            </a:r>
            <a:r>
              <a:rPr lang="fr-FR" sz="2400" i="1" u="sng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i="1" u="sng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bày</a:t>
            </a:r>
            <a:r>
              <a:rPr lang="fr-FR" sz="2400" i="1" u="sng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i="1" u="sng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fr-FR" sz="2400" i="1" u="sng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i="1" u="sng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sản</a:t>
            </a:r>
            <a:r>
              <a:rPr lang="fr-FR" sz="2400" i="1" u="sng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i="1" u="sng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phẩm</a:t>
            </a:r>
            <a:r>
              <a:rPr lang="fr-FR" sz="2400" i="1" u="sng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i="1" u="sng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fr-FR" sz="2400" i="1" u="sng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chia </a:t>
            </a:r>
            <a:r>
              <a:rPr lang="fr-FR" sz="2400" i="1" u="sng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sẻ</a:t>
            </a:r>
            <a:r>
              <a:rPr lang="fr-FR" sz="2400" i="1" u="sng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fr-FR" sz="2400" i="1" u="sng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fr-FR" sz="2400" i="1" dirty="0" err="1" smtClean="0">
                <a:latin typeface="Times New Roman" panose="02020603050405020304" charset="0"/>
                <a:cs typeface="Times New Roman" panose="02020603050405020304" charset="0"/>
              </a:rPr>
              <a:t>Nêu</a:t>
            </a:r>
            <a:r>
              <a:rPr lang="fr-FR" sz="2400" i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i="1" dirty="0" err="1"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fr-FR" sz="24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i="1" dirty="0" err="1"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fr-FR" sz="24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i="1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fr-FR" sz="24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i="1" dirty="0" err="1">
                <a:latin typeface="Times New Roman" panose="02020603050405020304" charset="0"/>
                <a:cs typeface="Times New Roman" panose="02020603050405020304" charset="0"/>
              </a:rPr>
              <a:t>phân</a:t>
            </a:r>
            <a:r>
              <a:rPr lang="fr-FR" sz="24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i="1" dirty="0" err="1">
                <a:latin typeface="Times New Roman" panose="02020603050405020304" charset="0"/>
                <a:cs typeface="Times New Roman" panose="02020603050405020304" charset="0"/>
              </a:rPr>
              <a:t>tích</a:t>
            </a:r>
            <a:r>
              <a:rPr lang="fr-FR" sz="2400" i="1" dirty="0" smtClean="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fr-FR" sz="2400" i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fr-FR" sz="24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Nhân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yêu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thích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fr-FR" sz="24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khối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tỉ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lệ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giữa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fr-FR" sz="24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phận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cơ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thể</a:t>
            </a:r>
            <a:r>
              <a:rPr lang="fr-FR" sz="24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nhân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fr-FR" sz="24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fr-FR" sz="24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Cách</a:t>
            </a:r>
            <a:r>
              <a:rPr lang="fr-FR" sz="24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điều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chỉnh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khối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nhân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hoàn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thiện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hơn</a:t>
            </a:r>
            <a:r>
              <a:rPr lang="fr-FR" sz="24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fr-FR" sz="2400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fr-FR" sz="2400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758" y="2197331"/>
            <a:ext cx="1918369" cy="341632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63" y="2197331"/>
            <a:ext cx="2084996" cy="341632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835" y="386515"/>
            <a:ext cx="9160330" cy="984885"/>
          </a:xfrm>
        </p:spPr>
        <p:txBody>
          <a:bodyPr>
            <a:noAutofit/>
          </a:bodyPr>
          <a:lstStyle/>
          <a:p>
            <a:b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b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HOẠT ĐỘNG </a:t>
            </a: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5 : VẬN DỤNG – PHÁT TRIỂN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 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endParaRPr lang="en-US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35314"/>
            <a:ext cx="12191999" cy="5522686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smtClean="0"/>
              <a:t>	</a:t>
            </a:r>
            <a:endParaRPr lang="fr-FR" sz="2400" b="1" smtClean="0"/>
          </a:p>
          <a:p>
            <a:pPr marL="0" indent="0">
              <a:buNone/>
            </a:pPr>
            <a:r>
              <a:rPr lang="fr-FR" sz="2400" b="1">
                <a:solidFill>
                  <a:schemeClr val="bg1"/>
                </a:solidFill>
                <a:latin typeface="A4.FaustinaBoldBold-Serif" panose="00000800000000000000" pitchFamily="2" charset="0"/>
              </a:rPr>
              <a:t>	</a:t>
            </a:r>
            <a:endParaRPr lang="en-US" sz="2400" i="1" u="sng">
              <a:latin typeface="A4.FaustinaBoldBold-Serif" panose="00000800000000000000" pitchFamily="2" charset="0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867229" y="1743348"/>
            <a:ext cx="10845800" cy="2914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Tìm</a:t>
            </a:r>
            <a:r>
              <a:rPr lang="fr-FR" sz="3200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hiểu</a:t>
            </a:r>
            <a:r>
              <a:rPr lang="fr-FR" sz="3200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các</a:t>
            </a:r>
            <a:r>
              <a:rPr lang="fr-FR" sz="3200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tác</a:t>
            </a:r>
            <a:r>
              <a:rPr lang="fr-FR" sz="3200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phẩm</a:t>
            </a:r>
            <a:r>
              <a:rPr lang="fr-FR" sz="3200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điêu</a:t>
            </a:r>
            <a:r>
              <a:rPr lang="fr-FR" sz="3200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khắc</a:t>
            </a:r>
            <a:r>
              <a:rPr lang="fr-FR" sz="3200" b="1" i="1" u="sng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.</a:t>
            </a:r>
            <a:endParaRPr lang="fr-FR" sz="3200" b="1" i="1" u="sng" dirty="0" smtClean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  <a:p>
            <a:pPr marL="0" indent="0">
              <a:buNone/>
            </a:pPr>
            <a:br>
              <a:rPr lang="en-US" sz="3200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</a:br>
            <a:r>
              <a:rPr lang="fr-FR" sz="3200" b="1" dirty="0" err="1" smtClean="0">
                <a:latin typeface="A4.NewParisHeadlineRegular-Seri" panose="02070500080000000003" pitchFamily="18" charset="0"/>
              </a:rPr>
              <a:t>Quan</a:t>
            </a:r>
            <a:r>
              <a:rPr lang="fr-FR" sz="3200" b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latin typeface="A4.NewParisHeadlineRegular-Seri" panose="02070500080000000003" pitchFamily="18" charset="0"/>
              </a:rPr>
              <a:t>sát</a:t>
            </a:r>
            <a:r>
              <a:rPr lang="fr-FR" sz="3200" b="1" dirty="0" smtClean="0">
                <a:latin typeface="A4.NewParisHeadlineRegular-Seri" panose="02070500080000000003" pitchFamily="18" charset="0"/>
              </a:rPr>
              <a:t> 1 </a:t>
            </a:r>
            <a:r>
              <a:rPr lang="fr-FR" sz="3200" b="1" dirty="0" err="1" smtClean="0">
                <a:latin typeface="A4.NewParisHeadlineRegular-Seri" panose="02070500080000000003" pitchFamily="18" charset="0"/>
              </a:rPr>
              <a:t>số</a:t>
            </a:r>
            <a:r>
              <a:rPr lang="fr-FR" sz="3200" b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latin typeface="A4.NewParisHeadlineRegular-Seri" panose="02070500080000000003" pitchFamily="18" charset="0"/>
              </a:rPr>
              <a:t>tác</a:t>
            </a:r>
            <a:r>
              <a:rPr lang="fr-FR" sz="3200" b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latin typeface="A4.NewParisHeadlineRegular-Seri" panose="02070500080000000003" pitchFamily="18" charset="0"/>
              </a:rPr>
              <a:t>phẩm</a:t>
            </a:r>
            <a:r>
              <a:rPr lang="fr-FR" sz="3200" b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latin typeface="A4.NewParisHeadlineRegular-Seri" panose="02070500080000000003" pitchFamily="18" charset="0"/>
              </a:rPr>
              <a:t>của</a:t>
            </a:r>
            <a:r>
              <a:rPr lang="fr-FR" sz="3200" b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latin typeface="A4.NewParisHeadlineRegular-Seri" panose="02070500080000000003" pitchFamily="18" charset="0"/>
              </a:rPr>
              <a:t>nhà</a:t>
            </a:r>
            <a:r>
              <a:rPr lang="fr-FR" sz="3200" b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latin typeface="A4.NewParisHeadlineRegular-Seri" panose="02070500080000000003" pitchFamily="18" charset="0"/>
              </a:rPr>
              <a:t>điêu</a:t>
            </a:r>
            <a:r>
              <a:rPr lang="fr-FR" sz="3200" b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latin typeface="A4.NewParisHeadlineRegular-Seri" panose="02070500080000000003" pitchFamily="18" charset="0"/>
              </a:rPr>
              <a:t>khắc</a:t>
            </a:r>
            <a:r>
              <a:rPr lang="fr-FR" sz="3200" b="1" dirty="0" smtClean="0">
                <a:latin typeface="A4.NewParisHeadlineRegular-Seri" panose="02070500080000000003" pitchFamily="18" charset="0"/>
              </a:rPr>
              <a:t> Alberto </a:t>
            </a:r>
            <a:r>
              <a:rPr lang="fr-FR" sz="3200" b="1" dirty="0" err="1" smtClean="0">
                <a:latin typeface="A4.NewParisHeadlineRegular-Seri" panose="02070500080000000003" pitchFamily="18" charset="0"/>
              </a:rPr>
              <a:t>Glacometti</a:t>
            </a:r>
            <a:r>
              <a:rPr lang="fr-FR" sz="3200" b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latin typeface="A4.NewParisHeadlineRegular-Seri" panose="02070500080000000003" pitchFamily="18" charset="0"/>
              </a:rPr>
              <a:t>và</a:t>
            </a:r>
            <a:r>
              <a:rPr lang="fr-FR" sz="3200" b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latin typeface="A4.NewParisHeadlineRegular-Seri" panose="02070500080000000003" pitchFamily="18" charset="0"/>
              </a:rPr>
              <a:t>cho</a:t>
            </a:r>
            <a:r>
              <a:rPr lang="fr-FR" sz="3200" b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latin typeface="A4.NewParisHeadlineRegular-Seri" panose="02070500080000000003" pitchFamily="18" charset="0"/>
              </a:rPr>
              <a:t>biết</a:t>
            </a:r>
            <a:r>
              <a:rPr lang="fr-FR" sz="3200" b="1" dirty="0" smtClean="0">
                <a:latin typeface="A4.NewParisHeadlineRegular-Seri" panose="02070500080000000003" pitchFamily="18" charset="0"/>
              </a:rPr>
              <a:t>:</a:t>
            </a:r>
            <a:endParaRPr lang="en-US" sz="3200" b="1" dirty="0" smtClean="0">
              <a:latin typeface="A4.NewParisHeadlineRegular-Seri" panose="02070500080000000003" pitchFamily="18" charset="0"/>
            </a:endParaRPr>
          </a:p>
          <a:p>
            <a:pPr marL="0" indent="0">
              <a:buNone/>
            </a:pP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-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Điểm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đặc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trưng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trong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cách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tạo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hình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của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nhân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vật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của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tác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giả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là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gì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?</a:t>
            </a:r>
            <a:endParaRPr lang="en-US" sz="3200" b="1" dirty="0" smtClean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  <a:p>
            <a:pPr marL="0" indent="0">
              <a:buNone/>
            </a:pP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-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Nét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biểu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cảm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được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thể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hiện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qua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bức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tượng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như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thế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nào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(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xem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hình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1,2,3 SGK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trang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35)</a:t>
            </a:r>
            <a:endParaRPr lang="en-US" sz="3200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5314"/>
            <a:ext cx="12191999" cy="5522686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smtClean="0"/>
              <a:t>	</a:t>
            </a:r>
            <a:endParaRPr lang="fr-FR" sz="2400" b="1" smtClean="0"/>
          </a:p>
          <a:p>
            <a:pPr marL="0" indent="0">
              <a:buNone/>
            </a:pPr>
            <a:r>
              <a:rPr lang="fr-FR" sz="2400" b="1">
                <a:solidFill>
                  <a:schemeClr val="bg1"/>
                </a:solidFill>
                <a:latin typeface="A4.FaustinaBoldBold-Serif" panose="00000800000000000000" pitchFamily="2" charset="0"/>
              </a:rPr>
              <a:t>	</a:t>
            </a:r>
            <a:endParaRPr lang="en-US" sz="2400" i="1" u="sng">
              <a:latin typeface="A4.FaustinaBoldBold-Serif" panose="00000800000000000000" pitchFamily="2" charset="0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1708785" y="1468458"/>
            <a:ext cx="9697152" cy="891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i="1" u="sng" dirty="0" err="1" smtClean="0">
                <a:latin typeface="A4.NewParisHeadlineRegular-Seri" panose="02070500080000000003" pitchFamily="18" charset="0"/>
              </a:rPr>
              <a:t>Tìm</a:t>
            </a:r>
            <a:r>
              <a:rPr lang="fr-FR" b="1" i="1" u="sng" dirty="0" smtClean="0"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latin typeface="A4.NewParisHeadlineRegular-Seri" panose="02070500080000000003" pitchFamily="18" charset="0"/>
              </a:rPr>
              <a:t>hiểu</a:t>
            </a:r>
            <a:r>
              <a:rPr lang="fr-FR" b="1" i="1" u="sng" dirty="0"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latin typeface="A4.NewParisHeadlineRegular-Seri" panose="02070500080000000003" pitchFamily="18" charset="0"/>
              </a:rPr>
              <a:t>các</a:t>
            </a:r>
            <a:r>
              <a:rPr lang="fr-FR" b="1" i="1" u="sng" dirty="0"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latin typeface="A4.NewParisHeadlineRegular-Seri" panose="02070500080000000003" pitchFamily="18" charset="0"/>
              </a:rPr>
              <a:t>tác</a:t>
            </a:r>
            <a:r>
              <a:rPr lang="fr-FR" b="1" i="1" u="sng" dirty="0"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latin typeface="A4.NewParisHeadlineRegular-Seri" panose="02070500080000000003" pitchFamily="18" charset="0"/>
              </a:rPr>
              <a:t>phẩm</a:t>
            </a:r>
            <a:r>
              <a:rPr lang="fr-FR" b="1" i="1" u="sng" dirty="0"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latin typeface="A4.NewParisHeadlineRegular-Seri" panose="02070500080000000003" pitchFamily="18" charset="0"/>
              </a:rPr>
              <a:t>điêu</a:t>
            </a:r>
            <a:r>
              <a:rPr lang="fr-FR" b="1" i="1" u="sng" dirty="0"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latin typeface="A4.NewParisHeadlineRegular-Seri" panose="02070500080000000003" pitchFamily="18" charset="0"/>
              </a:rPr>
              <a:t>khắc</a:t>
            </a:r>
            <a:r>
              <a:rPr lang="fr-FR" b="1" i="1" u="sng" dirty="0" smtClean="0">
                <a:latin typeface="A4.NewParisHeadlineRegular-Seri" panose="02070500080000000003" pitchFamily="18" charset="0"/>
              </a:rPr>
              <a:t>.</a:t>
            </a:r>
            <a:endParaRPr lang="fr-FR" b="1" i="1" u="sng" dirty="0" smtClean="0">
              <a:latin typeface="A4.NewParisHeadlineRegular-Seri" panose="02070500080000000003" pitchFamily="18" charset="0"/>
            </a:endParaRPr>
          </a:p>
          <a:p>
            <a:pPr marL="0" indent="0">
              <a:buNone/>
            </a:pP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Quan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sát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1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số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tác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phẩm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của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nhà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điêu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khắc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Alberto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Glacometti</a:t>
            </a:r>
            <a:br>
              <a:rPr lang="en-US" b="1" i="1" u="sng" dirty="0">
                <a:latin typeface="A4.NewParisHeadlineRegular-Seri" panose="02070500080000000003" pitchFamily="18" charset="0"/>
              </a:rPr>
            </a:br>
            <a:endParaRPr lang="en-US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51" y="2558960"/>
            <a:ext cx="2509535" cy="3812539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1" y="2953140"/>
            <a:ext cx="2903174" cy="338110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86" y="2584174"/>
            <a:ext cx="2242039" cy="37873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534" y="2558960"/>
            <a:ext cx="2635717" cy="3812539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15835" y="386515"/>
            <a:ext cx="9160330" cy="984885"/>
          </a:xfrm>
        </p:spPr>
        <p:txBody>
          <a:bodyPr>
            <a:noAutofit/>
          </a:bodyPr>
          <a:lstStyle/>
          <a:p>
            <a:b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b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HOẠT ĐỘNG </a:t>
            </a: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5 : VẬN DỤNG – PHÁT TRIỂN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 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endParaRPr lang="en-US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2869</Words>
  <Application>WPS Presentation</Application>
  <PresentationFormat>Widescreen</PresentationFormat>
  <Paragraphs>114</Paragraphs>
  <Slides>13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SimSun</vt:lpstr>
      <vt:lpstr>Wingdings</vt:lpstr>
      <vt:lpstr>A4.NewParisHeadlineRegular-Seri</vt:lpstr>
      <vt:lpstr>Sitka Text</vt:lpstr>
      <vt:lpstr>A4.FaustinaBoldBold-Serif</vt:lpstr>
      <vt:lpstr>Segoe Print</vt:lpstr>
      <vt:lpstr>Calibri</vt:lpstr>
      <vt:lpstr>Microsoft YaHei</vt:lpstr>
      <vt:lpstr>Arial Unicode MS</vt:lpstr>
      <vt:lpstr>Calibri Light</vt:lpstr>
      <vt:lpstr>Times New Roman</vt:lpstr>
      <vt:lpstr>Office Theme</vt:lpstr>
      <vt:lpstr>PowerPoint 演示文稿</vt:lpstr>
      <vt:lpstr>          HOẠT ĐỘNG 1 : KHÁM PHÁ </vt:lpstr>
      <vt:lpstr>HOẠT ĐỘNG 2 : KIẾN TẠO KIẾN THỨC – KỸ NĂNG </vt:lpstr>
      <vt:lpstr>HOẠT ĐỘNG 2 : KIẾN TẠO KIẾN THỨC – KỸ NĂNG </vt:lpstr>
      <vt:lpstr>HOẠT ĐỘNG 2 : KIẾN TẠO KIẾN THỨC – KỸ NĂNG </vt:lpstr>
      <vt:lpstr>HOẠT ĐỘNG 3 : LUYỆN TẬP – SÁNG TẠO  </vt:lpstr>
      <vt:lpstr>HOẠT ĐỘNG 4 : PHÂN TÍCH – ĐÁNH GIÁ  </vt:lpstr>
      <vt:lpstr>  HOẠT ĐỘNG 5 : VẬN DỤNG – PHÁT TRIỂN    </vt:lpstr>
      <vt:lpstr>  HOẠT ĐỘNG 5 : VẬN DỤNG – PHÁT TRIỂN    </vt:lpstr>
      <vt:lpstr>  HOẠT ĐỘNG 5 : VẬN DỤNG – PHÁT TRIỂN    </vt:lpstr>
      <vt:lpstr>  THỰC HÀNH    </vt:lpstr>
      <vt:lpstr>  GIÁO DỤC THỰC TẾ   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CĐ Lễ Hội-B1</dc:title>
  <dc:creator>Thu Minh; PBC - Q.12</dc:creator>
  <cp:lastModifiedBy>Chiến Nguyễn</cp:lastModifiedBy>
  <cp:revision>79</cp:revision>
  <dcterms:created xsi:type="dcterms:W3CDTF">2021-08-10T06:14:00Z</dcterms:created>
  <dcterms:modified xsi:type="dcterms:W3CDTF">2021-11-09T14:46:04Z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439A36BB94E3481492108BB4CF3E7B3D</vt:lpwstr>
  </property>
  <property fmtid="{D5CDD505-2E9C-101B-9397-08002B2CF9AE}" pid="3" name="KSOProductBuildVer">
    <vt:lpwstr>1033-11.2.0.10351</vt:lpwstr>
  </property>
</Properties>
</file>