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3" r:id="rId3"/>
    <p:sldId id="274" r:id="rId4"/>
    <p:sldId id="275" r:id="rId5"/>
    <p:sldId id="276" r:id="rId6"/>
    <p:sldId id="272" r:id="rId7"/>
    <p:sldId id="258" r:id="rId8"/>
    <p:sldId id="277" r:id="rId9"/>
    <p:sldId id="278" r:id="rId10"/>
    <p:sldId id="279" r:id="rId11"/>
    <p:sldId id="280" r:id="rId12"/>
    <p:sldId id="281" r:id="rId13"/>
    <p:sldId id="282" r:id="rId14"/>
    <p:sldId id="284" r:id="rId15"/>
    <p:sldId id="257" r:id="rId16"/>
    <p:sldId id="283" r:id="rId17"/>
    <p:sldId id="286" r:id="rId18"/>
    <p:sldId id="287" r:id="rId19"/>
    <p:sldId id="289" r:id="rId20"/>
    <p:sldId id="290" r:id="rId21"/>
    <p:sldId id="293" r:id="rId22"/>
    <p:sldId id="259" r:id="rId23"/>
    <p:sldId id="263" r:id="rId24"/>
    <p:sldId id="288" r:id="rId25"/>
    <p:sldId id="294" r:id="rId26"/>
    <p:sldId id="295" r:id="rId27"/>
    <p:sldId id="292" r:id="rId28"/>
    <p:sldId id="296" r:id="rId29"/>
    <p:sldId id="297" r:id="rId30"/>
    <p:sldId id="298" r:id="rId31"/>
    <p:sldId id="291" r:id="rId32"/>
    <p:sldId id="299" r:id="rId33"/>
  </p:sldIdLst>
  <p:sldSz cx="18288000" cy="10287000"/>
  <p:notesSz cx="6858000" cy="9144000"/>
  <p:embeddedFontLst>
    <p:embeddedFont>
      <p:font typeface="Amasis MT Pro Black" panose="02040A04050005020304" pitchFamily="18" charset="0"/>
      <p:bold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A70084-4B6B-4C03-97A1-C48243F50D94}">
          <p14:sldIdLst>
            <p14:sldId id="256"/>
            <p14:sldId id="273"/>
            <p14:sldId id="274"/>
            <p14:sldId id="275"/>
            <p14:sldId id="276"/>
            <p14:sldId id="272"/>
            <p14:sldId id="258"/>
            <p14:sldId id="277"/>
            <p14:sldId id="278"/>
            <p14:sldId id="279"/>
            <p14:sldId id="280"/>
            <p14:sldId id="281"/>
            <p14:sldId id="282"/>
            <p14:sldId id="284"/>
            <p14:sldId id="257"/>
            <p14:sldId id="283"/>
            <p14:sldId id="286"/>
            <p14:sldId id="287"/>
            <p14:sldId id="289"/>
            <p14:sldId id="290"/>
            <p14:sldId id="293"/>
            <p14:sldId id="259"/>
            <p14:sldId id="263"/>
            <p14:sldId id="288"/>
            <p14:sldId id="294"/>
            <p14:sldId id="295"/>
            <p14:sldId id="292"/>
            <p14:sldId id="296"/>
            <p14:sldId id="297"/>
            <p14:sldId id="298"/>
            <p14:sldId id="291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D0F1"/>
    <a:srgbClr val="555555"/>
    <a:srgbClr val="CEC6B9"/>
    <a:srgbClr val="FFCC66"/>
    <a:srgbClr val="2C61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28" y="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sv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9.sv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12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7.svg"/><Relationship Id="rId5" Type="http://schemas.openxmlformats.org/officeDocument/2006/relationships/image" Target="../media/image14.svg"/><Relationship Id="rId10" Type="http://schemas.openxmlformats.org/officeDocument/2006/relationships/image" Target="../media/image36.png"/><Relationship Id="rId4" Type="http://schemas.openxmlformats.org/officeDocument/2006/relationships/image" Target="../media/image13.png"/><Relationship Id="rId9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1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sv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sv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.svg"/><Relationship Id="rId3" Type="http://schemas.openxmlformats.org/officeDocument/2006/relationships/image" Target="../media/image16.sv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5" Type="http://schemas.openxmlformats.org/officeDocument/2006/relationships/image" Target="../media/image49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svg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20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sv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4.jpeg"/><Relationship Id="rId7" Type="http://schemas.openxmlformats.org/officeDocument/2006/relationships/image" Target="../media/image12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7.sv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12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9.svg"/><Relationship Id="rId5" Type="http://schemas.openxmlformats.org/officeDocument/2006/relationships/image" Target="../media/image6.sv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sv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22401" y="1561933"/>
            <a:ext cx="10316963" cy="7479798"/>
          </a:xfrm>
          <a:custGeom>
            <a:avLst/>
            <a:gdLst/>
            <a:ahLst/>
            <a:cxnLst/>
            <a:rect l="l" t="t" r="r" b="b"/>
            <a:pathLst>
              <a:path w="10316963" h="7479798">
                <a:moveTo>
                  <a:pt x="0" y="0"/>
                </a:moveTo>
                <a:lnTo>
                  <a:pt x="10316963" y="0"/>
                </a:lnTo>
                <a:lnTo>
                  <a:pt x="10316963" y="7479798"/>
                </a:lnTo>
                <a:lnTo>
                  <a:pt x="0" y="74797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169374" y="5587582"/>
            <a:ext cx="6179852" cy="6612682"/>
          </a:xfrm>
          <a:custGeom>
            <a:avLst/>
            <a:gdLst/>
            <a:ahLst/>
            <a:cxnLst/>
            <a:rect l="l" t="t" r="r" b="b"/>
            <a:pathLst>
              <a:path w="6179852" h="6612682">
                <a:moveTo>
                  <a:pt x="0" y="0"/>
                </a:moveTo>
                <a:lnTo>
                  <a:pt x="6179852" y="0"/>
                </a:lnTo>
                <a:lnTo>
                  <a:pt x="6179852" y="6612682"/>
                </a:lnTo>
                <a:lnTo>
                  <a:pt x="0" y="6612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07966">
            <a:off x="-2199754" y="-3258989"/>
            <a:ext cx="6052529" cy="6476442"/>
          </a:xfrm>
          <a:custGeom>
            <a:avLst/>
            <a:gdLst/>
            <a:ahLst/>
            <a:cxnLst/>
            <a:rect l="l" t="t" r="r" b="b"/>
            <a:pathLst>
              <a:path w="6052529" h="6476442">
                <a:moveTo>
                  <a:pt x="0" y="0"/>
                </a:moveTo>
                <a:lnTo>
                  <a:pt x="6052529" y="0"/>
                </a:lnTo>
                <a:lnTo>
                  <a:pt x="6052529" y="6476442"/>
                </a:lnTo>
                <a:lnTo>
                  <a:pt x="0" y="6476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501902" y="551824"/>
            <a:ext cx="3003804" cy="4114800"/>
          </a:xfrm>
          <a:custGeom>
            <a:avLst/>
            <a:gdLst/>
            <a:ahLst/>
            <a:cxnLst/>
            <a:rect l="l" t="t" r="r" b="b"/>
            <a:pathLst>
              <a:path w="3003804" h="4114800">
                <a:moveTo>
                  <a:pt x="0" y="0"/>
                </a:moveTo>
                <a:lnTo>
                  <a:pt x="3003804" y="0"/>
                </a:lnTo>
                <a:lnTo>
                  <a:pt x="30038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786892">
            <a:off x="15534650" y="6632033"/>
            <a:ext cx="3449300" cy="4725069"/>
          </a:xfrm>
          <a:custGeom>
            <a:avLst/>
            <a:gdLst/>
            <a:ahLst/>
            <a:cxnLst/>
            <a:rect l="l" t="t" r="r" b="b"/>
            <a:pathLst>
              <a:path w="3449300" h="4725069">
                <a:moveTo>
                  <a:pt x="0" y="0"/>
                </a:moveTo>
                <a:lnTo>
                  <a:pt x="3449300" y="0"/>
                </a:lnTo>
                <a:lnTo>
                  <a:pt x="3449300" y="4725069"/>
                </a:lnTo>
                <a:lnTo>
                  <a:pt x="0" y="4725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50925">
            <a:off x="16126962" y="330441"/>
            <a:ext cx="1434903" cy="1892558"/>
          </a:xfrm>
          <a:custGeom>
            <a:avLst/>
            <a:gdLst/>
            <a:ahLst/>
            <a:cxnLst/>
            <a:rect l="l" t="t" r="r" b="b"/>
            <a:pathLst>
              <a:path w="1892749" h="2496432">
                <a:moveTo>
                  <a:pt x="0" y="0"/>
                </a:moveTo>
                <a:lnTo>
                  <a:pt x="1892749" y="0"/>
                </a:lnTo>
                <a:lnTo>
                  <a:pt x="1892749" y="2496431"/>
                </a:lnTo>
                <a:lnTo>
                  <a:pt x="0" y="24964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17870" y="764138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7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39530" y="8184047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7" y="0"/>
                </a:lnTo>
                <a:lnTo>
                  <a:pt x="2169067" y="709876"/>
                </a:lnTo>
                <a:lnTo>
                  <a:pt x="0" y="709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376273" y="5018640"/>
            <a:ext cx="2007711" cy="770231"/>
          </a:xfrm>
          <a:custGeom>
            <a:avLst/>
            <a:gdLst/>
            <a:ahLst/>
            <a:cxnLst/>
            <a:rect l="l" t="t" r="r" b="b"/>
            <a:pathLst>
              <a:path w="2007711" h="770231">
                <a:moveTo>
                  <a:pt x="0" y="0"/>
                </a:moveTo>
                <a:lnTo>
                  <a:pt x="2007710" y="0"/>
                </a:lnTo>
                <a:lnTo>
                  <a:pt x="2007710" y="770231"/>
                </a:lnTo>
                <a:lnTo>
                  <a:pt x="0" y="7702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796443" y="3302611"/>
            <a:ext cx="12695113" cy="368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500" b="1">
                <a:solidFill>
                  <a:srgbClr val="2C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MỚI!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BE62D5B1-30CE-16FB-4DD7-8EA57EA09BEC}"/>
              </a:ext>
            </a:extLst>
          </p:cNvPr>
          <p:cNvSpPr/>
          <p:nvPr/>
        </p:nvSpPr>
        <p:spPr>
          <a:xfrm>
            <a:off x="15111362" y="266700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7" y="0"/>
                </a:lnTo>
                <a:lnTo>
                  <a:pt x="2169067" y="709877"/>
                </a:lnTo>
                <a:lnTo>
                  <a:pt x="0" y="709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FE9427-C774-77C9-E759-E6D3F5DEA035}"/>
              </a:ext>
            </a:extLst>
          </p:cNvPr>
          <p:cNvGrpSpPr/>
          <p:nvPr/>
        </p:nvGrpSpPr>
        <p:grpSpPr>
          <a:xfrm>
            <a:off x="304800" y="378061"/>
            <a:ext cx="17913673" cy="9808989"/>
            <a:chOff x="304800" y="378061"/>
            <a:chExt cx="17913673" cy="98089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0CFA526-2ACB-A0B3-4063-3905C54D3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1955" r="66250" b="9542"/>
            <a:stretch/>
          </p:blipFill>
          <p:spPr>
            <a:xfrm>
              <a:off x="304800" y="406636"/>
              <a:ext cx="3463608" cy="46625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8A8968-532C-2E08-E49B-178B7BF5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60" t="1586" r="34324" b="14968"/>
            <a:stretch/>
          </p:blipFill>
          <p:spPr>
            <a:xfrm>
              <a:off x="4555802" y="378061"/>
              <a:ext cx="3289091" cy="45615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1B1AE4-FD88-0D3A-5A29-ECFA494C4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88" t="2226" r="1249" b="12907"/>
            <a:stretch/>
          </p:blipFill>
          <p:spPr>
            <a:xfrm>
              <a:off x="8305800" y="406636"/>
              <a:ext cx="3507765" cy="46625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CA5F2D-70B9-CF3F-ADD1-5808D52F4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4252" y="1866900"/>
              <a:ext cx="6214221" cy="832015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FD636A4-71CC-4070-25BA-2092E94F7F8C}"/>
                </a:ext>
              </a:extLst>
            </p:cNvPr>
            <p:cNvSpPr/>
            <p:nvPr/>
          </p:nvSpPr>
          <p:spPr>
            <a:xfrm>
              <a:off x="304800" y="397111"/>
              <a:ext cx="749536" cy="74953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284E964-5032-2B37-B708-70ECCA94572A}"/>
                </a:ext>
              </a:extLst>
            </p:cNvPr>
            <p:cNvSpPr/>
            <p:nvPr/>
          </p:nvSpPr>
          <p:spPr>
            <a:xfrm>
              <a:off x="4555802" y="430448"/>
              <a:ext cx="749536" cy="74953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6B5A34E-9FDA-8137-9209-365CE9C50C69}"/>
                </a:ext>
              </a:extLst>
            </p:cNvPr>
            <p:cNvSpPr/>
            <p:nvPr/>
          </p:nvSpPr>
          <p:spPr>
            <a:xfrm>
              <a:off x="8365134" y="430448"/>
              <a:ext cx="749536" cy="74953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C243C5D-0567-BD8B-2DA6-693B0FF9BF73}"/>
                </a:ext>
              </a:extLst>
            </p:cNvPr>
            <p:cNvSpPr/>
            <p:nvPr/>
          </p:nvSpPr>
          <p:spPr>
            <a:xfrm>
              <a:off x="12071311" y="1866900"/>
              <a:ext cx="749536" cy="74953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98A418A-B667-9027-24E7-2058F0A099B2}"/>
              </a:ext>
            </a:extLst>
          </p:cNvPr>
          <p:cNvSpPr txBox="1"/>
          <p:nvPr/>
        </p:nvSpPr>
        <p:spPr>
          <a:xfrm>
            <a:off x="679568" y="5347391"/>
            <a:ext cx="10827073" cy="4369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và trả lời các câu hỏi: 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rabicPeriod" startAt="3"/>
            </a:pPr>
            <a:r>
              <a:rPr lang="vi-VN" sz="3800"/>
              <a:t>Tạo đặc điểm và biểu cảm cho chân dung được thực hiện ở bước thứ mấy?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rabicPeriod" startAt="3"/>
            </a:pPr>
            <a:r>
              <a:rPr lang="vi-VN" sz="3800"/>
              <a:t>Để thể hiện được trạng thái biểu cảm của nhân vật nên vẽ màu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66970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24BD468-9946-E57B-0402-2A064BBC1BCA}"/>
              </a:ext>
            </a:extLst>
          </p:cNvPr>
          <p:cNvSpPr/>
          <p:nvPr/>
        </p:nvSpPr>
        <p:spPr>
          <a:xfrm>
            <a:off x="-1066800" y="6367461"/>
            <a:ext cx="21259800" cy="5414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C2CE3-67DB-A4CE-676C-D865E5B00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1955" r="66250" b="9542"/>
          <a:stretch/>
        </p:blipFill>
        <p:spPr>
          <a:xfrm>
            <a:off x="838200" y="1562100"/>
            <a:ext cx="3202271" cy="4310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8BFFFF-373B-A28B-C041-480835E6F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0" t="1586" r="34324" b="14968"/>
          <a:stretch/>
        </p:blipFill>
        <p:spPr>
          <a:xfrm>
            <a:off x="5435417" y="1633539"/>
            <a:ext cx="3053309" cy="4234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725A21-078E-3814-654D-DD2574B112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8" t="2226" r="1249" b="12907"/>
          <a:stretch/>
        </p:blipFill>
        <p:spPr>
          <a:xfrm>
            <a:off x="9724945" y="1562100"/>
            <a:ext cx="3239514" cy="4305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F00273-7156-78C9-2F6E-6CEC918C3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1638300"/>
            <a:ext cx="3162736" cy="4234551"/>
          </a:xfrm>
          <a:prstGeom prst="rect">
            <a:avLst/>
          </a:prstGeom>
        </p:spPr>
      </p:pic>
      <p:sp>
        <p:nvSpPr>
          <p:cNvPr id="11" name="AutoShape 3">
            <a:extLst>
              <a:ext uri="{FF2B5EF4-FFF2-40B4-BE49-F238E27FC236}">
                <a16:creationId xmlns:a16="http://schemas.microsoft.com/office/drawing/2014/main" id="{146CAF38-312F-62B8-24C4-1B67CCF6D029}"/>
              </a:ext>
            </a:extLst>
          </p:cNvPr>
          <p:cNvSpPr/>
          <p:nvPr/>
        </p:nvSpPr>
        <p:spPr>
          <a:xfrm>
            <a:off x="-305812" y="6362700"/>
            <a:ext cx="20061513" cy="0"/>
          </a:xfrm>
          <a:prstGeom prst="line">
            <a:avLst/>
          </a:prstGeom>
          <a:ln w="28575" cap="flat">
            <a:solidFill>
              <a:srgbClr val="5252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0B7C0439-BB3A-AD04-93B3-19F2CA5A63BB}"/>
              </a:ext>
            </a:extLst>
          </p:cNvPr>
          <p:cNvGrpSpPr/>
          <p:nvPr/>
        </p:nvGrpSpPr>
        <p:grpSpPr>
          <a:xfrm>
            <a:off x="15322194" y="6125959"/>
            <a:ext cx="502056" cy="502056"/>
            <a:chOff x="0" y="0"/>
            <a:chExt cx="812800" cy="812800"/>
          </a:xfrm>
          <a:solidFill>
            <a:schemeClr val="accent2">
              <a:lumMod val="50000"/>
            </a:schemeClr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9BC57CC-FA8B-8FE5-FD40-8F83A34ED37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0843459B-E3F4-44BA-6DBE-A785556724E5}"/>
                </a:ext>
              </a:extLst>
            </p:cNvPr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5" name="Group 7">
            <a:extLst>
              <a:ext uri="{FF2B5EF4-FFF2-40B4-BE49-F238E27FC236}">
                <a16:creationId xmlns:a16="http://schemas.microsoft.com/office/drawing/2014/main" id="{E859A45E-ECE6-8BE5-57DA-9B9791E9CD62}"/>
              </a:ext>
            </a:extLst>
          </p:cNvPr>
          <p:cNvGrpSpPr/>
          <p:nvPr/>
        </p:nvGrpSpPr>
        <p:grpSpPr>
          <a:xfrm>
            <a:off x="10697253" y="6125959"/>
            <a:ext cx="502056" cy="502056"/>
            <a:chOff x="0" y="0"/>
            <a:chExt cx="812800" cy="812800"/>
          </a:xfrm>
          <a:solidFill>
            <a:schemeClr val="accent2">
              <a:lumMod val="50000"/>
            </a:schemeClr>
          </a:solidFill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CB1B192-E300-0D2C-4341-3ED9CA8FC32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415BB7DB-640F-38A0-0F4A-69046630BD6E}"/>
                </a:ext>
              </a:extLst>
            </p:cNvPr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8" name="Group 10">
            <a:extLst>
              <a:ext uri="{FF2B5EF4-FFF2-40B4-BE49-F238E27FC236}">
                <a16:creationId xmlns:a16="http://schemas.microsoft.com/office/drawing/2014/main" id="{6549EC4A-8271-54BD-AEB1-E9C181424734}"/>
              </a:ext>
            </a:extLst>
          </p:cNvPr>
          <p:cNvGrpSpPr/>
          <p:nvPr/>
        </p:nvGrpSpPr>
        <p:grpSpPr>
          <a:xfrm>
            <a:off x="6451575" y="6125959"/>
            <a:ext cx="502056" cy="502056"/>
            <a:chOff x="0" y="0"/>
            <a:chExt cx="812800" cy="812800"/>
          </a:xfrm>
          <a:solidFill>
            <a:schemeClr val="accent2">
              <a:lumMod val="50000"/>
            </a:schemeClr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35E0EDCA-A630-85D4-4E56-82FEBE9794D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A011E149-D622-B2F3-0518-1A96F8D8AA08}"/>
                </a:ext>
              </a:extLst>
            </p:cNvPr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13">
            <a:extLst>
              <a:ext uri="{FF2B5EF4-FFF2-40B4-BE49-F238E27FC236}">
                <a16:creationId xmlns:a16="http://schemas.microsoft.com/office/drawing/2014/main" id="{AE92024B-1598-F516-89A8-C5E720576F27}"/>
              </a:ext>
            </a:extLst>
          </p:cNvPr>
          <p:cNvGrpSpPr/>
          <p:nvPr/>
        </p:nvGrpSpPr>
        <p:grpSpPr>
          <a:xfrm>
            <a:off x="2077662" y="6125959"/>
            <a:ext cx="502056" cy="502056"/>
            <a:chOff x="0" y="0"/>
            <a:chExt cx="812800" cy="812800"/>
          </a:xfrm>
          <a:solidFill>
            <a:schemeClr val="accent2">
              <a:lumMod val="50000"/>
            </a:schemeClr>
          </a:solidFill>
        </p:grpSpPr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45DD9D3D-5B27-AD83-FF6E-7D616B18DFC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CCC1895F-CFC5-70D1-C659-7EA6F3B4609F}"/>
                </a:ext>
              </a:extLst>
            </p:cNvPr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E9D4E3A-220C-B278-777E-FE0F7AE0EAFA}"/>
              </a:ext>
            </a:extLst>
          </p:cNvPr>
          <p:cNvSpPr txBox="1"/>
          <p:nvPr/>
        </p:nvSpPr>
        <p:spPr>
          <a:xfrm>
            <a:off x="4810044" y="333032"/>
            <a:ext cx="9829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THỰC HIỆN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FF5B41-0E81-09EF-6D83-1230CB2029DD}"/>
              </a:ext>
            </a:extLst>
          </p:cNvPr>
          <p:cNvSpPr txBox="1"/>
          <p:nvPr/>
        </p:nvSpPr>
        <p:spPr>
          <a:xfrm>
            <a:off x="-37165" y="6675492"/>
            <a:ext cx="4953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i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1. 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Quan sát và vẽ hình chân dung nhân vật bằng cảm nhận </a:t>
            </a:r>
          </a:p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5A50A1-83E4-3365-BD80-DCB17E07AC4E}"/>
              </a:ext>
            </a:extLst>
          </p:cNvPr>
          <p:cNvSpPr txBox="1"/>
          <p:nvPr/>
        </p:nvSpPr>
        <p:spPr>
          <a:xfrm>
            <a:off x="4830588" y="6729995"/>
            <a:ext cx="37440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i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2. 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Vẽ thêm nét thể hiện đặc điểm biểu cảm</a:t>
            </a:r>
          </a:p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B28624-27D7-74DA-4C78-3A69A72BFC34}"/>
              </a:ext>
            </a:extLst>
          </p:cNvPr>
          <p:cNvSpPr txBox="1"/>
          <p:nvPr/>
        </p:nvSpPr>
        <p:spPr>
          <a:xfrm>
            <a:off x="8419167" y="6729995"/>
            <a:ext cx="4953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i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3. 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Vẽ màu khái quát phù hợp với trạng thái biểu cảm của nhân vật </a:t>
            </a:r>
          </a:p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243ED5-1BD4-2C21-1264-2FB53510F543}"/>
              </a:ext>
            </a:extLst>
          </p:cNvPr>
          <p:cNvSpPr txBox="1"/>
          <p:nvPr/>
        </p:nvSpPr>
        <p:spPr>
          <a:xfrm>
            <a:off x="13409911" y="6729995"/>
            <a:ext cx="467178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i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4. 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Điều chỉnh nét, màu để hiện rõ biểu cảm chân dung, hoàn thiện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2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9323C-7CFC-A30B-440A-13AF3C0BF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328" y="-163254"/>
            <a:ext cx="7823672" cy="10613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0F780D-F48F-9984-B6CA-64E5B2598E1F}"/>
              </a:ext>
            </a:extLst>
          </p:cNvPr>
          <p:cNvSpPr txBox="1"/>
          <p:nvPr/>
        </p:nvSpPr>
        <p:spPr>
          <a:xfrm>
            <a:off x="533400" y="752766"/>
            <a:ext cx="9449916" cy="27482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/>
              <a:t>Cách vẽ chân dung với nét, màu biểu cảm tạo sự sinh động, có hồn khác với cách vẽ chân dung thông thường.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5AD2B-184E-5A94-83EC-574F51564813}"/>
              </a:ext>
            </a:extLst>
          </p:cNvPr>
          <p:cNvSpPr txBox="1"/>
          <p:nvPr/>
        </p:nvSpPr>
        <p:spPr>
          <a:xfrm>
            <a:off x="519112" y="4259904"/>
            <a:ext cx="9449916" cy="18249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 đặc điểm và biểu cảm cho chân dung được thực hiện ở bước thứ 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241C5-EC3D-86A4-4144-490EE3F43C8F}"/>
              </a:ext>
            </a:extLst>
          </p:cNvPr>
          <p:cNvSpPr txBox="1"/>
          <p:nvPr/>
        </p:nvSpPr>
        <p:spPr>
          <a:xfrm>
            <a:off x="533400" y="6819900"/>
            <a:ext cx="9449916" cy="27482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thể hiện được trạng thái biểu cảm của nhân vật nên vẽ màu tùy thuộc vào trạng thái muốn vẽ.</a:t>
            </a:r>
          </a:p>
        </p:txBody>
      </p:sp>
    </p:spTree>
    <p:extLst>
      <p:ext uri="{BB962C8B-B14F-4D97-AF65-F5344CB8AC3E}">
        <p14:creationId xmlns:p14="http://schemas.microsoft.com/office/powerpoint/2010/main" val="7502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EFD51-7910-EED0-5E74-6AED5F8FE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13553"/>
          <a:stretch/>
        </p:blipFill>
        <p:spPr>
          <a:xfrm>
            <a:off x="228600" y="114300"/>
            <a:ext cx="7628373" cy="10058400"/>
          </a:xfrm>
          <a:prstGeom prst="roundRect">
            <a:avLst>
              <a:gd name="adj" fmla="val 11797"/>
            </a:avLst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90CF2E9-75E8-CD49-BBEB-5D2B54FFEB92}"/>
              </a:ext>
            </a:extLst>
          </p:cNvPr>
          <p:cNvGrpSpPr/>
          <p:nvPr/>
        </p:nvGrpSpPr>
        <p:grpSpPr>
          <a:xfrm>
            <a:off x="8314173" y="1485900"/>
            <a:ext cx="8907027" cy="7620000"/>
            <a:chOff x="8314173" y="1485900"/>
            <a:chExt cx="8907027" cy="7620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8EC330-CCAA-BB58-D8EC-5C6EE1B73261}"/>
                </a:ext>
              </a:extLst>
            </p:cNvPr>
            <p:cNvGrpSpPr/>
            <p:nvPr/>
          </p:nvGrpSpPr>
          <p:grpSpPr>
            <a:xfrm>
              <a:off x="8763000" y="1866900"/>
              <a:ext cx="8458200" cy="7239000"/>
              <a:chOff x="8763000" y="1943100"/>
              <a:chExt cx="8458200" cy="7239000"/>
            </a:xfrm>
          </p:grpSpPr>
          <p:sp>
            <p:nvSpPr>
              <p:cNvPr id="4" name="Flowchart: Document 3">
                <a:extLst>
                  <a:ext uri="{FF2B5EF4-FFF2-40B4-BE49-F238E27FC236}">
                    <a16:creationId xmlns:a16="http://schemas.microsoft.com/office/drawing/2014/main" id="{43F18582-9F6A-F416-68FB-C0F34A7F2B98}"/>
                  </a:ext>
                </a:extLst>
              </p:cNvPr>
              <p:cNvSpPr/>
              <p:nvPr/>
            </p:nvSpPr>
            <p:spPr>
              <a:xfrm>
                <a:off x="8763000" y="2247900"/>
                <a:ext cx="8458200" cy="6934200"/>
              </a:xfrm>
              <a:prstGeom prst="flowChartDocumen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Flowchart: Document 4">
                <a:extLst>
                  <a:ext uri="{FF2B5EF4-FFF2-40B4-BE49-F238E27FC236}">
                    <a16:creationId xmlns:a16="http://schemas.microsoft.com/office/drawing/2014/main" id="{259CAD2C-67EB-2530-B107-AED8E5B5939C}"/>
                  </a:ext>
                </a:extLst>
              </p:cNvPr>
              <p:cNvSpPr/>
              <p:nvPr/>
            </p:nvSpPr>
            <p:spPr>
              <a:xfrm>
                <a:off x="8763000" y="1943100"/>
                <a:ext cx="8458200" cy="6934200"/>
              </a:xfrm>
              <a:prstGeom prst="flowChartDocumen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5BC4B8-9E00-AD43-5F4E-5166ABACA25D}"/>
                  </a:ext>
                </a:extLst>
              </p:cNvPr>
              <p:cNvSpPr txBox="1"/>
              <p:nvPr/>
            </p:nvSpPr>
            <p:spPr>
              <a:xfrm>
                <a:off x="9220200" y="2400300"/>
                <a:ext cx="7543800" cy="5763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000" b="1">
                    <a:latin typeface="Arial" panose="020B0604020202020204" pitchFamily="34" charset="0"/>
                    <a:cs typeface="Arial" panose="020B0604020202020204" pitchFamily="34" charset="0"/>
                  </a:rPr>
                  <a:t>LƯU Ý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/>
                  <a:t>Từ những nét vẽ hình khuôn mặt bằng cảm nhận kết hợp với màu sắc có thể phát triển thành tranh chân dung theo trường phái Biểu hiện..</a:t>
                </a:r>
                <a:endParaRPr lang="en-US" sz="4000"/>
              </a:p>
            </p:txBody>
          </p:sp>
        </p:grpSp>
        <p:pic>
          <p:nvPicPr>
            <p:cNvPr id="2050" name="Picture 2" descr="Sticker ">
              <a:extLst>
                <a:ext uri="{FF2B5EF4-FFF2-40B4-BE49-F238E27FC236}">
                  <a16:creationId xmlns:a16="http://schemas.microsoft.com/office/drawing/2014/main" id="{BB0301C2-1A85-6FC9-12D6-F320F0F65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4173" y="1485900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706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608105" y="5630274"/>
            <a:ext cx="6179852" cy="6612682"/>
          </a:xfrm>
          <a:custGeom>
            <a:avLst/>
            <a:gdLst/>
            <a:ahLst/>
            <a:cxnLst/>
            <a:rect l="l" t="t" r="r" b="b"/>
            <a:pathLst>
              <a:path w="6179852" h="6612682">
                <a:moveTo>
                  <a:pt x="6179852" y="0"/>
                </a:moveTo>
                <a:lnTo>
                  <a:pt x="0" y="0"/>
                </a:lnTo>
                <a:lnTo>
                  <a:pt x="0" y="6612682"/>
                </a:lnTo>
                <a:lnTo>
                  <a:pt x="6179852" y="6612682"/>
                </a:lnTo>
                <a:lnTo>
                  <a:pt x="61798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647909">
            <a:off x="5792029" y="3101278"/>
            <a:ext cx="5975826" cy="3958985"/>
          </a:xfrm>
          <a:custGeom>
            <a:avLst/>
            <a:gdLst/>
            <a:ahLst/>
            <a:cxnLst/>
            <a:rect l="l" t="t" r="r" b="b"/>
            <a:pathLst>
              <a:path w="5975826" h="3958985">
                <a:moveTo>
                  <a:pt x="0" y="0"/>
                </a:moveTo>
                <a:lnTo>
                  <a:pt x="5975827" y="0"/>
                </a:lnTo>
                <a:lnTo>
                  <a:pt x="5975827" y="3958985"/>
                </a:lnTo>
                <a:lnTo>
                  <a:pt x="0" y="39589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906619">
            <a:off x="15261735" y="-3238221"/>
            <a:ext cx="6052529" cy="6476442"/>
          </a:xfrm>
          <a:custGeom>
            <a:avLst/>
            <a:gdLst/>
            <a:ahLst/>
            <a:cxnLst/>
            <a:rect l="l" t="t" r="r" b="b"/>
            <a:pathLst>
              <a:path w="6052529" h="6476442">
                <a:moveTo>
                  <a:pt x="0" y="0"/>
                </a:moveTo>
                <a:lnTo>
                  <a:pt x="6052530" y="0"/>
                </a:lnTo>
                <a:lnTo>
                  <a:pt x="6052530" y="6476442"/>
                </a:lnTo>
                <a:lnTo>
                  <a:pt x="0" y="6476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275613">
            <a:off x="16400943" y="-2249975"/>
            <a:ext cx="3284964" cy="4499951"/>
          </a:xfrm>
          <a:custGeom>
            <a:avLst/>
            <a:gdLst/>
            <a:ahLst/>
            <a:cxnLst/>
            <a:rect l="l" t="t" r="r" b="b"/>
            <a:pathLst>
              <a:path w="3284964" h="4499951">
                <a:moveTo>
                  <a:pt x="0" y="0"/>
                </a:moveTo>
                <a:lnTo>
                  <a:pt x="3284964" y="0"/>
                </a:lnTo>
                <a:lnTo>
                  <a:pt x="3284964" y="4499950"/>
                </a:lnTo>
                <a:lnTo>
                  <a:pt x="0" y="4499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69395">
            <a:off x="-134522" y="7118807"/>
            <a:ext cx="3449300" cy="4725069"/>
          </a:xfrm>
          <a:custGeom>
            <a:avLst/>
            <a:gdLst/>
            <a:ahLst/>
            <a:cxnLst/>
            <a:rect l="l" t="t" r="r" b="b"/>
            <a:pathLst>
              <a:path w="3449300" h="4725069">
                <a:moveTo>
                  <a:pt x="0" y="0"/>
                </a:moveTo>
                <a:lnTo>
                  <a:pt x="3449301" y="0"/>
                </a:lnTo>
                <a:lnTo>
                  <a:pt x="3449301" y="4725069"/>
                </a:lnTo>
                <a:lnTo>
                  <a:pt x="0" y="4725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50236" y="7594113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8" y="0"/>
                </a:lnTo>
                <a:lnTo>
                  <a:pt x="2169068" y="709877"/>
                </a:lnTo>
                <a:lnTo>
                  <a:pt x="0" y="709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3195" y="647700"/>
            <a:ext cx="1693866" cy="649828"/>
          </a:xfrm>
          <a:custGeom>
            <a:avLst/>
            <a:gdLst/>
            <a:ahLst/>
            <a:cxnLst/>
            <a:rect l="l" t="t" r="r" b="b"/>
            <a:pathLst>
              <a:path w="1693866" h="649828">
                <a:moveTo>
                  <a:pt x="0" y="0"/>
                </a:moveTo>
                <a:lnTo>
                  <a:pt x="1693865" y="0"/>
                </a:lnTo>
                <a:lnTo>
                  <a:pt x="1693865" y="649829"/>
                </a:lnTo>
                <a:lnTo>
                  <a:pt x="0" y="6498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994879" y="4363562"/>
            <a:ext cx="13866917" cy="131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VẼ TRANH CHÂN DUNG BIỂU CẢM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201900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8395E-8E1B-1124-C256-AE7447F8C48C}"/>
              </a:ext>
            </a:extLst>
          </p:cNvPr>
          <p:cNvGrpSpPr/>
          <p:nvPr/>
        </p:nvGrpSpPr>
        <p:grpSpPr>
          <a:xfrm>
            <a:off x="7824559" y="1945174"/>
            <a:ext cx="2207559" cy="1906201"/>
            <a:chOff x="8040218" y="1429036"/>
            <a:chExt cx="2207559" cy="190620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B0C2F35-9706-2067-2B1D-0115B3BA62DF}"/>
                </a:ext>
              </a:extLst>
            </p:cNvPr>
            <p:cNvSpPr/>
            <p:nvPr/>
          </p:nvSpPr>
          <p:spPr>
            <a:xfrm>
              <a:off x="8115299" y="1429036"/>
              <a:ext cx="2057400" cy="190620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F2AA31-E693-71CE-C6B2-0865B6C93D1B}"/>
                </a:ext>
              </a:extLst>
            </p:cNvPr>
            <p:cNvSpPr txBox="1"/>
            <p:nvPr/>
          </p:nvSpPr>
          <p:spPr>
            <a:xfrm>
              <a:off x="8040218" y="1429036"/>
              <a:ext cx="2207559" cy="1609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0" b="1" i="0" u="none" strike="noStrike" kern="1200" cap="none" spc="0" normalizeH="0" baseline="0" noProof="0">
                  <a:ln>
                    <a:noFill/>
                  </a:ln>
                  <a:solidFill>
                    <a:srgbClr val="2C61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5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523202" y="418356"/>
            <a:ext cx="9064079" cy="163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53"/>
              </a:lnSpc>
              <a:spcBef>
                <a:spcPct val="0"/>
              </a:spcBef>
            </a:pPr>
            <a:r>
              <a:rPr lang="en-US" sz="5000" b="1">
                <a:solidFill>
                  <a:srgbClr val="2C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</a:t>
            </a:r>
          </a:p>
        </p:txBody>
      </p:sp>
      <p:sp>
        <p:nvSpPr>
          <p:cNvPr id="6" name="Freeform 6"/>
          <p:cNvSpPr/>
          <p:nvPr/>
        </p:nvSpPr>
        <p:spPr>
          <a:xfrm>
            <a:off x="10904312" y="7794627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7" y="0"/>
                </a:lnTo>
                <a:lnTo>
                  <a:pt x="2169067" y="709877"/>
                </a:lnTo>
                <a:lnTo>
                  <a:pt x="0" y="709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9746" y="8587855"/>
            <a:ext cx="2007711" cy="770231"/>
          </a:xfrm>
          <a:custGeom>
            <a:avLst/>
            <a:gdLst/>
            <a:ahLst/>
            <a:cxnLst/>
            <a:rect l="l" t="t" r="r" b="b"/>
            <a:pathLst>
              <a:path w="2007711" h="770231">
                <a:moveTo>
                  <a:pt x="0" y="0"/>
                </a:moveTo>
                <a:lnTo>
                  <a:pt x="2007711" y="0"/>
                </a:lnTo>
                <a:lnTo>
                  <a:pt x="2007711" y="770231"/>
                </a:lnTo>
                <a:lnTo>
                  <a:pt x="0" y="770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35307">
            <a:off x="3399315" y="8910947"/>
            <a:ext cx="6052529" cy="6476442"/>
          </a:xfrm>
          <a:custGeom>
            <a:avLst/>
            <a:gdLst/>
            <a:ahLst/>
            <a:cxnLst/>
            <a:rect l="l" t="t" r="r" b="b"/>
            <a:pathLst>
              <a:path w="6052529" h="6476442">
                <a:moveTo>
                  <a:pt x="0" y="0"/>
                </a:moveTo>
                <a:lnTo>
                  <a:pt x="6052530" y="0"/>
                </a:lnTo>
                <a:lnTo>
                  <a:pt x="6052530" y="6476442"/>
                </a:lnTo>
                <a:lnTo>
                  <a:pt x="0" y="64764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135307">
            <a:off x="13126844" y="-4393982"/>
            <a:ext cx="6052529" cy="6476442"/>
          </a:xfrm>
          <a:custGeom>
            <a:avLst/>
            <a:gdLst/>
            <a:ahLst/>
            <a:cxnLst/>
            <a:rect l="l" t="t" r="r" b="b"/>
            <a:pathLst>
              <a:path w="6052529" h="6476442">
                <a:moveTo>
                  <a:pt x="0" y="0"/>
                </a:moveTo>
                <a:lnTo>
                  <a:pt x="6052529" y="0"/>
                </a:lnTo>
                <a:lnTo>
                  <a:pt x="6052529" y="6476441"/>
                </a:lnTo>
                <a:lnTo>
                  <a:pt x="0" y="6476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7174133">
            <a:off x="-993139" y="-2057400"/>
            <a:ext cx="3003804" cy="4114800"/>
          </a:xfrm>
          <a:custGeom>
            <a:avLst/>
            <a:gdLst/>
            <a:ahLst/>
            <a:cxnLst/>
            <a:rect l="l" t="t" r="r" b="b"/>
            <a:pathLst>
              <a:path w="3003804" h="4114800">
                <a:moveTo>
                  <a:pt x="0" y="0"/>
                </a:moveTo>
                <a:lnTo>
                  <a:pt x="3003804" y="0"/>
                </a:lnTo>
                <a:lnTo>
                  <a:pt x="30038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65FCFC89-9265-8BA8-B2EB-D3BD4CB459BD}"/>
              </a:ext>
            </a:extLst>
          </p:cNvPr>
          <p:cNvSpPr/>
          <p:nvPr/>
        </p:nvSpPr>
        <p:spPr>
          <a:xfrm>
            <a:off x="10553944" y="2053017"/>
            <a:ext cx="7729075" cy="8233983"/>
          </a:xfrm>
          <a:custGeom>
            <a:avLst/>
            <a:gdLst/>
            <a:ahLst/>
            <a:cxnLst/>
            <a:rect l="l" t="t" r="r" b="b"/>
            <a:pathLst>
              <a:path w="3703320" h="4114800">
                <a:moveTo>
                  <a:pt x="0" y="0"/>
                </a:moveTo>
                <a:lnTo>
                  <a:pt x="3703320" y="0"/>
                </a:lnTo>
                <a:lnTo>
                  <a:pt x="3703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0E9CBB-5A76-A4D3-F920-B808F3F12648}"/>
              </a:ext>
            </a:extLst>
          </p:cNvPr>
          <p:cNvGrpSpPr/>
          <p:nvPr/>
        </p:nvGrpSpPr>
        <p:grpSpPr>
          <a:xfrm>
            <a:off x="779988" y="2243584"/>
            <a:ext cx="10323408" cy="6095922"/>
            <a:chOff x="522587" y="2243584"/>
            <a:chExt cx="10323408" cy="6095922"/>
          </a:xfrm>
        </p:grpSpPr>
        <p:sp>
          <p:nvSpPr>
            <p:cNvPr id="2" name="Freeform 2"/>
            <p:cNvSpPr/>
            <p:nvPr/>
          </p:nvSpPr>
          <p:spPr>
            <a:xfrm>
              <a:off x="522587" y="2243584"/>
              <a:ext cx="10323408" cy="6095922"/>
            </a:xfrm>
            <a:custGeom>
              <a:avLst/>
              <a:gdLst/>
              <a:ahLst/>
              <a:cxnLst/>
              <a:rect l="l" t="t" r="r" b="b"/>
              <a:pathLst>
                <a:path w="15109230" h="4797181">
                  <a:moveTo>
                    <a:pt x="0" y="0"/>
                  </a:moveTo>
                  <a:lnTo>
                    <a:pt x="15109231" y="0"/>
                  </a:lnTo>
                  <a:lnTo>
                    <a:pt x="15109231" y="4797181"/>
                  </a:lnTo>
                  <a:lnTo>
                    <a:pt x="0" y="4797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5249C5-EF72-4968-EA31-F43BFE2B1EB1}"/>
                </a:ext>
              </a:extLst>
            </p:cNvPr>
            <p:cNvSpPr txBox="1"/>
            <p:nvPr/>
          </p:nvSpPr>
          <p:spPr>
            <a:xfrm>
              <a:off x="1482800" y="3223800"/>
              <a:ext cx="8643937" cy="413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500"/>
                <a:t>Lựa chọn người sẽ vẽ, quan sát để ghi nhớ đặc điểm và ấn tượng về trạng thái tinh thần của nhân vật.</a:t>
              </a:r>
              <a:endParaRPr lang="en-US" sz="45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7D8EB0-44D5-EFA9-0878-A67E37BE8F15}"/>
              </a:ext>
            </a:extLst>
          </p:cNvPr>
          <p:cNvSpPr txBox="1"/>
          <p:nvPr/>
        </p:nvSpPr>
        <p:spPr>
          <a:xfrm>
            <a:off x="19050" y="342900"/>
            <a:ext cx="182689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MỘT SỐ TRANH CHÂN DUNG CỦA HỌA SĨ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A75E08-92B3-234A-E1D9-2C13BD2086D7}"/>
              </a:ext>
            </a:extLst>
          </p:cNvPr>
          <p:cNvGrpSpPr/>
          <p:nvPr/>
        </p:nvGrpSpPr>
        <p:grpSpPr>
          <a:xfrm>
            <a:off x="914399" y="1562100"/>
            <a:ext cx="7277100" cy="8535218"/>
            <a:chOff x="285750" y="1437455"/>
            <a:chExt cx="7277100" cy="853521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8881785-752A-FF10-83BD-2761E356D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437455"/>
              <a:ext cx="6781800" cy="79869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218EED-B14B-929B-F01B-825F8D564DCD}"/>
                </a:ext>
              </a:extLst>
            </p:cNvPr>
            <p:cNvSpPr txBox="1"/>
            <p:nvPr/>
          </p:nvSpPr>
          <p:spPr>
            <a:xfrm>
              <a:off x="285750" y="9495619"/>
              <a:ext cx="727710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Girl with a Pearl Earring - </a:t>
              </a:r>
              <a:r>
                <a:rPr lang="en-US" sz="2500" b="0">
                  <a:solidFill>
                    <a:srgbClr val="31313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Johannes Vermeer</a:t>
              </a:r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E29CC87-8A75-D951-06C4-79C60D268FDA}"/>
              </a:ext>
            </a:extLst>
          </p:cNvPr>
          <p:cNvGrpSpPr/>
          <p:nvPr/>
        </p:nvGrpSpPr>
        <p:grpSpPr>
          <a:xfrm>
            <a:off x="10706099" y="1619269"/>
            <a:ext cx="6400802" cy="8474104"/>
            <a:chOff x="10706099" y="1619269"/>
            <a:chExt cx="6400802" cy="84741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EB81DA-D30E-1C22-0F21-1E2D7805E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77600" y="1619269"/>
              <a:ext cx="5257800" cy="79297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3AE2BB-BB89-234F-C03E-EB289D0ACF2E}"/>
                </a:ext>
              </a:extLst>
            </p:cNvPr>
            <p:cNvSpPr txBox="1"/>
            <p:nvPr/>
          </p:nvSpPr>
          <p:spPr>
            <a:xfrm>
              <a:off x="10706099" y="9616319"/>
              <a:ext cx="640080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Mona Lisa - </a:t>
              </a:r>
              <a:r>
                <a:rPr lang="en-US" sz="2500" b="0">
                  <a:solidFill>
                    <a:srgbClr val="31313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Leonardo da Vinci</a:t>
              </a:r>
              <a:endParaRPr lang="en-US" sz="2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43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C0584E-D1D2-CB88-F797-00F072AEA4EF}"/>
              </a:ext>
            </a:extLst>
          </p:cNvPr>
          <p:cNvGrpSpPr/>
          <p:nvPr/>
        </p:nvGrpSpPr>
        <p:grpSpPr>
          <a:xfrm>
            <a:off x="1752600" y="626269"/>
            <a:ext cx="5870708" cy="9445673"/>
            <a:chOff x="1065146" y="647700"/>
            <a:chExt cx="5870708" cy="944567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218EED-B14B-929B-F01B-825F8D564DCD}"/>
                </a:ext>
              </a:extLst>
            </p:cNvPr>
            <p:cNvSpPr txBox="1"/>
            <p:nvPr/>
          </p:nvSpPr>
          <p:spPr>
            <a:xfrm>
              <a:off x="1300162" y="8918115"/>
              <a:ext cx="5400675" cy="1175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vi-VN" sz="2500">
                  <a:latin typeface="Arial" panose="020B0604020202020204" pitchFamily="34" charset="0"/>
                  <a:cs typeface="Arial" panose="020B0604020202020204" pitchFamily="34" charset="0"/>
                </a:rPr>
                <a:t>gười đàn ông mặc khăn xếp đ</a:t>
              </a:r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ỏ </a:t>
              </a:r>
              <a:r>
                <a:rPr lang="en-US" sz="25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Jan van Eyck</a:t>
              </a:r>
              <a:endParaRPr lang="en-US" sz="2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FE816C6-9D3F-B705-D13A-92A0F4D64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146" y="647700"/>
              <a:ext cx="5870708" cy="8167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A33799-C8EC-3F7F-E26D-ED3E4FCE69A1}"/>
              </a:ext>
            </a:extLst>
          </p:cNvPr>
          <p:cNvGrpSpPr/>
          <p:nvPr/>
        </p:nvGrpSpPr>
        <p:grpSpPr>
          <a:xfrm>
            <a:off x="10058400" y="626269"/>
            <a:ext cx="6937311" cy="9167812"/>
            <a:chOff x="9677400" y="571500"/>
            <a:chExt cx="6937311" cy="91678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5F690EE2-3A47-DCFA-297A-1ABB53AFC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9800" y="571500"/>
              <a:ext cx="6562725" cy="8490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EECFC9-98E4-9667-EDB5-C265A4200675}"/>
                </a:ext>
              </a:extLst>
            </p:cNvPr>
            <p:cNvSpPr txBox="1"/>
            <p:nvPr/>
          </p:nvSpPr>
          <p:spPr>
            <a:xfrm>
              <a:off x="9677400" y="9262258"/>
              <a:ext cx="6937311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Chân dung tự họa của Rembrandt van Rijn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646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4F942D-6832-64D0-4B87-80CC7141A243}"/>
              </a:ext>
            </a:extLst>
          </p:cNvPr>
          <p:cNvSpPr txBox="1"/>
          <p:nvPr/>
        </p:nvSpPr>
        <p:spPr>
          <a:xfrm>
            <a:off x="1986202" y="891263"/>
            <a:ext cx="7772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THẢO LUẬN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CDB658ED-2FAF-5ACD-7C06-B166F791DC6A}"/>
              </a:ext>
            </a:extLst>
          </p:cNvPr>
          <p:cNvSpPr/>
          <p:nvPr/>
        </p:nvSpPr>
        <p:spPr>
          <a:xfrm>
            <a:off x="11668605" y="3733800"/>
            <a:ext cx="6619395" cy="65532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5A4ABC-9360-A8B7-127B-4526F901E369}"/>
              </a:ext>
            </a:extLst>
          </p:cNvPr>
          <p:cNvGrpSpPr/>
          <p:nvPr/>
        </p:nvGrpSpPr>
        <p:grpSpPr>
          <a:xfrm>
            <a:off x="380999" y="1919286"/>
            <a:ext cx="10982805" cy="7543800"/>
            <a:chOff x="381000" y="1943100"/>
            <a:chExt cx="10982805" cy="75438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CAA1A40-F2CE-D35A-CEDC-E7429C19889A}"/>
                </a:ext>
              </a:extLst>
            </p:cNvPr>
            <p:cNvSpPr/>
            <p:nvPr/>
          </p:nvSpPr>
          <p:spPr>
            <a:xfrm>
              <a:off x="381000" y="1943100"/>
              <a:ext cx="10982805" cy="7543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6F665D-B0FC-C1DE-8805-B4AEF04235A2}"/>
                </a:ext>
              </a:extLst>
            </p:cNvPr>
            <p:cNvSpPr txBox="1"/>
            <p:nvPr/>
          </p:nvSpPr>
          <p:spPr>
            <a:xfrm>
              <a:off x="728902" y="2396174"/>
              <a:ext cx="10287000" cy="66376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/>
                <a:t>Nhân vật em sẽ vẽ chân dung có điểm gì ấn tượng về hình dáng khuôn mặt.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/>
                <a:t>Biểu cảm, trạng thái tinh thần của nhân vật đó như thế nào?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/>
                <a:t>Em sử dụng đường nét, màu sắc tinh thần của nhân vật đó như thế nào?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/>
                <a:t>Em sử dụng nguyên lí tạo hình nào để tạo điểm nhấn cho bài vẽ của mình? Vì sao?</a:t>
              </a: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7BC1372B-910D-CA97-DEA6-515FDD4BF838}"/>
              </a:ext>
            </a:extLst>
          </p:cNvPr>
          <p:cNvSpPr/>
          <p:nvPr/>
        </p:nvSpPr>
        <p:spPr>
          <a:xfrm>
            <a:off x="14554200" y="1306935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8" y="0"/>
                </a:lnTo>
                <a:lnTo>
                  <a:pt x="2169068" y="709877"/>
                </a:lnTo>
                <a:lnTo>
                  <a:pt x="0" y="709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364442D-93F0-18AD-8586-6C6C73C1C8CE}"/>
              </a:ext>
            </a:extLst>
          </p:cNvPr>
          <p:cNvSpPr/>
          <p:nvPr/>
        </p:nvSpPr>
        <p:spPr>
          <a:xfrm>
            <a:off x="221138" y="9486899"/>
            <a:ext cx="1693866" cy="649828"/>
          </a:xfrm>
          <a:custGeom>
            <a:avLst/>
            <a:gdLst/>
            <a:ahLst/>
            <a:cxnLst/>
            <a:rect l="l" t="t" r="r" b="b"/>
            <a:pathLst>
              <a:path w="1693866" h="649828">
                <a:moveTo>
                  <a:pt x="0" y="0"/>
                </a:moveTo>
                <a:lnTo>
                  <a:pt x="1693865" y="0"/>
                </a:lnTo>
                <a:lnTo>
                  <a:pt x="1693865" y="649828"/>
                </a:lnTo>
                <a:lnTo>
                  <a:pt x="0" y="64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299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575132-E7C1-1B09-EECF-FAEE47AD7E8E}"/>
              </a:ext>
            </a:extLst>
          </p:cNvPr>
          <p:cNvCxnSpPr>
            <a:cxnSpLocks/>
          </p:cNvCxnSpPr>
          <p:nvPr/>
        </p:nvCxnSpPr>
        <p:spPr>
          <a:xfrm>
            <a:off x="-533400" y="5113206"/>
            <a:ext cx="19507200" cy="50528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4AFBE0D-922E-81E1-A398-AD1D0E2D5393}"/>
              </a:ext>
            </a:extLst>
          </p:cNvPr>
          <p:cNvSpPr txBox="1"/>
          <p:nvPr/>
        </p:nvSpPr>
        <p:spPr>
          <a:xfrm>
            <a:off x="19050" y="419100"/>
            <a:ext cx="182689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MỘT SỐ TÁC PHẨM THAM KHẢO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AD1B8C-7D47-FCD0-FE2D-3AC8D2055656}"/>
              </a:ext>
            </a:extLst>
          </p:cNvPr>
          <p:cNvGrpSpPr/>
          <p:nvPr/>
        </p:nvGrpSpPr>
        <p:grpSpPr>
          <a:xfrm>
            <a:off x="1600200" y="1737453"/>
            <a:ext cx="6248400" cy="7897492"/>
            <a:chOff x="1600200" y="1737453"/>
            <a:chExt cx="6248400" cy="78974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58112D-FDA9-B90C-AAB8-DA07A30BD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" t="1711" r="54396" b="1717"/>
            <a:stretch/>
          </p:blipFill>
          <p:spPr>
            <a:xfrm>
              <a:off x="1945596" y="1737453"/>
              <a:ext cx="5193467" cy="67515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B86162-6C31-A666-986C-31F4CFE88231}"/>
                </a:ext>
              </a:extLst>
            </p:cNvPr>
            <p:cNvSpPr txBox="1"/>
            <p:nvPr/>
          </p:nvSpPr>
          <p:spPr>
            <a:xfrm>
              <a:off x="1600200" y="9080947"/>
              <a:ext cx="62484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Tú Anh (Hà Nội), Bạn tôi, màu sáp.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861D6C-0978-6B35-15BA-4058299423FB}"/>
              </a:ext>
            </a:extLst>
          </p:cNvPr>
          <p:cNvGrpSpPr/>
          <p:nvPr/>
        </p:nvGrpSpPr>
        <p:grpSpPr>
          <a:xfrm>
            <a:off x="10668000" y="1769307"/>
            <a:ext cx="6248400" cy="8327303"/>
            <a:chOff x="10668000" y="1769307"/>
            <a:chExt cx="6248400" cy="83273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C1D220-35FF-48F2-D472-0848E00B3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0" t="1575" r="464" b="1853"/>
            <a:stretch/>
          </p:blipFill>
          <p:spPr>
            <a:xfrm>
              <a:off x="11353800" y="1769307"/>
              <a:ext cx="5222196" cy="678885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53F1A1-D387-2300-FD34-21FA26B42C9B}"/>
                </a:ext>
              </a:extLst>
            </p:cNvPr>
            <p:cNvSpPr txBox="1"/>
            <p:nvPr/>
          </p:nvSpPr>
          <p:spPr>
            <a:xfrm>
              <a:off x="10668000" y="9080947"/>
              <a:ext cx="62484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Thế Phong (Quảng Ninh), Bạn em, màu dạ và màu sáp.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02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608105" y="5630274"/>
            <a:ext cx="6179852" cy="6612682"/>
          </a:xfrm>
          <a:custGeom>
            <a:avLst/>
            <a:gdLst/>
            <a:ahLst/>
            <a:cxnLst/>
            <a:rect l="l" t="t" r="r" b="b"/>
            <a:pathLst>
              <a:path w="6179852" h="6612682">
                <a:moveTo>
                  <a:pt x="6179852" y="0"/>
                </a:moveTo>
                <a:lnTo>
                  <a:pt x="0" y="0"/>
                </a:lnTo>
                <a:lnTo>
                  <a:pt x="0" y="6612682"/>
                </a:lnTo>
                <a:lnTo>
                  <a:pt x="6179852" y="6612682"/>
                </a:lnTo>
                <a:lnTo>
                  <a:pt x="61798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647909">
            <a:off x="5792029" y="3101278"/>
            <a:ext cx="5975826" cy="3958985"/>
          </a:xfrm>
          <a:custGeom>
            <a:avLst/>
            <a:gdLst/>
            <a:ahLst/>
            <a:cxnLst/>
            <a:rect l="l" t="t" r="r" b="b"/>
            <a:pathLst>
              <a:path w="5975826" h="3958985">
                <a:moveTo>
                  <a:pt x="0" y="0"/>
                </a:moveTo>
                <a:lnTo>
                  <a:pt x="5975827" y="0"/>
                </a:lnTo>
                <a:lnTo>
                  <a:pt x="5975827" y="3958985"/>
                </a:lnTo>
                <a:lnTo>
                  <a:pt x="0" y="39589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906619">
            <a:off x="15261735" y="-3238221"/>
            <a:ext cx="6052529" cy="6476442"/>
          </a:xfrm>
          <a:custGeom>
            <a:avLst/>
            <a:gdLst/>
            <a:ahLst/>
            <a:cxnLst/>
            <a:rect l="l" t="t" r="r" b="b"/>
            <a:pathLst>
              <a:path w="6052529" h="6476442">
                <a:moveTo>
                  <a:pt x="0" y="0"/>
                </a:moveTo>
                <a:lnTo>
                  <a:pt x="6052530" y="0"/>
                </a:lnTo>
                <a:lnTo>
                  <a:pt x="6052530" y="6476442"/>
                </a:lnTo>
                <a:lnTo>
                  <a:pt x="0" y="6476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275613">
            <a:off x="16400943" y="-2249975"/>
            <a:ext cx="3284964" cy="4499951"/>
          </a:xfrm>
          <a:custGeom>
            <a:avLst/>
            <a:gdLst/>
            <a:ahLst/>
            <a:cxnLst/>
            <a:rect l="l" t="t" r="r" b="b"/>
            <a:pathLst>
              <a:path w="3284964" h="4499951">
                <a:moveTo>
                  <a:pt x="0" y="0"/>
                </a:moveTo>
                <a:lnTo>
                  <a:pt x="3284964" y="0"/>
                </a:lnTo>
                <a:lnTo>
                  <a:pt x="3284964" y="4499950"/>
                </a:lnTo>
                <a:lnTo>
                  <a:pt x="0" y="4499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69395">
            <a:off x="-134522" y="7118807"/>
            <a:ext cx="3449300" cy="4725069"/>
          </a:xfrm>
          <a:custGeom>
            <a:avLst/>
            <a:gdLst/>
            <a:ahLst/>
            <a:cxnLst/>
            <a:rect l="l" t="t" r="r" b="b"/>
            <a:pathLst>
              <a:path w="3449300" h="4725069">
                <a:moveTo>
                  <a:pt x="0" y="0"/>
                </a:moveTo>
                <a:lnTo>
                  <a:pt x="3449301" y="0"/>
                </a:lnTo>
                <a:lnTo>
                  <a:pt x="3449301" y="4725069"/>
                </a:lnTo>
                <a:lnTo>
                  <a:pt x="0" y="4725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50236" y="7594113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8" y="0"/>
                </a:lnTo>
                <a:lnTo>
                  <a:pt x="2169068" y="709877"/>
                </a:lnTo>
                <a:lnTo>
                  <a:pt x="0" y="709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3195" y="647700"/>
            <a:ext cx="1693866" cy="649828"/>
          </a:xfrm>
          <a:custGeom>
            <a:avLst/>
            <a:gdLst/>
            <a:ahLst/>
            <a:cxnLst/>
            <a:rect l="l" t="t" r="r" b="b"/>
            <a:pathLst>
              <a:path w="1693866" h="649828">
                <a:moveTo>
                  <a:pt x="0" y="0"/>
                </a:moveTo>
                <a:lnTo>
                  <a:pt x="1693865" y="0"/>
                </a:lnTo>
                <a:lnTo>
                  <a:pt x="1693865" y="649829"/>
                </a:lnTo>
                <a:lnTo>
                  <a:pt x="0" y="6498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994879" y="3484834"/>
            <a:ext cx="13866917" cy="431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QUAN SÁT – NHẬN THỨC VỀ MỘT SỐ HÌNH THỨC THỂ HIỆN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TRANH CHÂN DUNG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201900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8395E-8E1B-1124-C256-AE7447F8C48C}"/>
              </a:ext>
            </a:extLst>
          </p:cNvPr>
          <p:cNvGrpSpPr/>
          <p:nvPr/>
        </p:nvGrpSpPr>
        <p:grpSpPr>
          <a:xfrm>
            <a:off x="7824559" y="1299352"/>
            <a:ext cx="2207559" cy="1906201"/>
            <a:chOff x="8040218" y="1429036"/>
            <a:chExt cx="2207559" cy="190620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B0C2F35-9706-2067-2B1D-0115B3BA62DF}"/>
                </a:ext>
              </a:extLst>
            </p:cNvPr>
            <p:cNvSpPr/>
            <p:nvPr/>
          </p:nvSpPr>
          <p:spPr>
            <a:xfrm>
              <a:off x="8115299" y="1429036"/>
              <a:ext cx="2057400" cy="190620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F2AA31-E693-71CE-C6B2-0865B6C93D1B}"/>
                </a:ext>
              </a:extLst>
            </p:cNvPr>
            <p:cNvSpPr txBox="1"/>
            <p:nvPr/>
          </p:nvSpPr>
          <p:spPr>
            <a:xfrm>
              <a:off x="8040218" y="1429036"/>
              <a:ext cx="2207559" cy="1609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0" b="1" i="0" u="none" strike="noStrike" kern="1200" cap="none" spc="0" normalizeH="0" baseline="0" noProof="0">
                  <a:ln>
                    <a:noFill/>
                  </a:ln>
                  <a:solidFill>
                    <a:srgbClr val="2C61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05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575132-E7C1-1B09-EECF-FAEE47AD7E8E}"/>
              </a:ext>
            </a:extLst>
          </p:cNvPr>
          <p:cNvCxnSpPr>
            <a:cxnSpLocks/>
          </p:cNvCxnSpPr>
          <p:nvPr/>
        </p:nvCxnSpPr>
        <p:spPr>
          <a:xfrm>
            <a:off x="-533400" y="5113206"/>
            <a:ext cx="19507200" cy="50528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4AFBE0D-922E-81E1-A398-AD1D0E2D5393}"/>
              </a:ext>
            </a:extLst>
          </p:cNvPr>
          <p:cNvSpPr txBox="1"/>
          <p:nvPr/>
        </p:nvSpPr>
        <p:spPr>
          <a:xfrm>
            <a:off x="19050" y="419100"/>
            <a:ext cx="182689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MỘT SỐ TÁC PHẨM THAM KHẢO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F4053B-7485-B625-4865-BF235D161C49}"/>
              </a:ext>
            </a:extLst>
          </p:cNvPr>
          <p:cNvGrpSpPr/>
          <p:nvPr/>
        </p:nvGrpSpPr>
        <p:grpSpPr>
          <a:xfrm>
            <a:off x="1371600" y="1786020"/>
            <a:ext cx="6858000" cy="7758732"/>
            <a:chOff x="1371600" y="1786020"/>
            <a:chExt cx="6858000" cy="77587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B86162-6C31-A666-986C-31F4CFE88231}"/>
                </a:ext>
              </a:extLst>
            </p:cNvPr>
            <p:cNvSpPr txBox="1"/>
            <p:nvPr/>
          </p:nvSpPr>
          <p:spPr>
            <a:xfrm>
              <a:off x="1371600" y="8990754"/>
              <a:ext cx="68580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Thanh Bình (Đắk Nông), Bố, màu sáp.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F5E42A-34F5-153D-09C8-ED4A4C249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1" t="4535" r="55623"/>
            <a:stretch/>
          </p:blipFill>
          <p:spPr>
            <a:xfrm>
              <a:off x="2224789" y="1786020"/>
              <a:ext cx="4851818" cy="66520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2435A4F-00C0-4BC8-9B03-280803C8A572}"/>
              </a:ext>
            </a:extLst>
          </p:cNvPr>
          <p:cNvGrpSpPr/>
          <p:nvPr/>
        </p:nvGrpSpPr>
        <p:grpSpPr>
          <a:xfrm>
            <a:off x="10533091" y="1786020"/>
            <a:ext cx="6248400" cy="8081880"/>
            <a:chOff x="10533091" y="1786020"/>
            <a:chExt cx="6248400" cy="808188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53F1A1-D387-2300-FD34-21FA26B42C9B}"/>
                </a:ext>
              </a:extLst>
            </p:cNvPr>
            <p:cNvSpPr txBox="1"/>
            <p:nvPr/>
          </p:nvSpPr>
          <p:spPr>
            <a:xfrm>
              <a:off x="10533091" y="8852237"/>
              <a:ext cx="62484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Minh Triết (Kiên Giang), Bạn tôi, màu gouache.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3D37E3-9E0E-9023-2144-9A9FEC374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31" t="3255" r="3933" b="1279"/>
            <a:stretch/>
          </p:blipFill>
          <p:spPr>
            <a:xfrm>
              <a:off x="11231382" y="1786020"/>
              <a:ext cx="4851818" cy="66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614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608105" y="5630274"/>
            <a:ext cx="6179852" cy="6612682"/>
          </a:xfrm>
          <a:custGeom>
            <a:avLst/>
            <a:gdLst/>
            <a:ahLst/>
            <a:cxnLst/>
            <a:rect l="l" t="t" r="r" b="b"/>
            <a:pathLst>
              <a:path w="6179852" h="6612682">
                <a:moveTo>
                  <a:pt x="6179852" y="0"/>
                </a:moveTo>
                <a:lnTo>
                  <a:pt x="0" y="0"/>
                </a:lnTo>
                <a:lnTo>
                  <a:pt x="0" y="6612682"/>
                </a:lnTo>
                <a:lnTo>
                  <a:pt x="6179852" y="6612682"/>
                </a:lnTo>
                <a:lnTo>
                  <a:pt x="61798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647909">
            <a:off x="5792029" y="3101278"/>
            <a:ext cx="5975826" cy="3958985"/>
          </a:xfrm>
          <a:custGeom>
            <a:avLst/>
            <a:gdLst/>
            <a:ahLst/>
            <a:cxnLst/>
            <a:rect l="l" t="t" r="r" b="b"/>
            <a:pathLst>
              <a:path w="5975826" h="3958985">
                <a:moveTo>
                  <a:pt x="0" y="0"/>
                </a:moveTo>
                <a:lnTo>
                  <a:pt x="5975827" y="0"/>
                </a:lnTo>
                <a:lnTo>
                  <a:pt x="5975827" y="3958985"/>
                </a:lnTo>
                <a:lnTo>
                  <a:pt x="0" y="39589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906619">
            <a:off x="15261735" y="-3238221"/>
            <a:ext cx="6052529" cy="6476442"/>
          </a:xfrm>
          <a:custGeom>
            <a:avLst/>
            <a:gdLst/>
            <a:ahLst/>
            <a:cxnLst/>
            <a:rect l="l" t="t" r="r" b="b"/>
            <a:pathLst>
              <a:path w="6052529" h="6476442">
                <a:moveTo>
                  <a:pt x="0" y="0"/>
                </a:moveTo>
                <a:lnTo>
                  <a:pt x="6052530" y="0"/>
                </a:lnTo>
                <a:lnTo>
                  <a:pt x="6052530" y="6476442"/>
                </a:lnTo>
                <a:lnTo>
                  <a:pt x="0" y="6476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275613">
            <a:off x="16400943" y="-2249975"/>
            <a:ext cx="3284964" cy="4499951"/>
          </a:xfrm>
          <a:custGeom>
            <a:avLst/>
            <a:gdLst/>
            <a:ahLst/>
            <a:cxnLst/>
            <a:rect l="l" t="t" r="r" b="b"/>
            <a:pathLst>
              <a:path w="3284964" h="4499951">
                <a:moveTo>
                  <a:pt x="0" y="0"/>
                </a:moveTo>
                <a:lnTo>
                  <a:pt x="3284964" y="0"/>
                </a:lnTo>
                <a:lnTo>
                  <a:pt x="3284964" y="4499950"/>
                </a:lnTo>
                <a:lnTo>
                  <a:pt x="0" y="4499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69395">
            <a:off x="-134522" y="7118807"/>
            <a:ext cx="3449300" cy="4725069"/>
          </a:xfrm>
          <a:custGeom>
            <a:avLst/>
            <a:gdLst/>
            <a:ahLst/>
            <a:cxnLst/>
            <a:rect l="l" t="t" r="r" b="b"/>
            <a:pathLst>
              <a:path w="3449300" h="4725069">
                <a:moveTo>
                  <a:pt x="0" y="0"/>
                </a:moveTo>
                <a:lnTo>
                  <a:pt x="3449301" y="0"/>
                </a:lnTo>
                <a:lnTo>
                  <a:pt x="3449301" y="4725069"/>
                </a:lnTo>
                <a:lnTo>
                  <a:pt x="0" y="4725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50236" y="7594113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8" y="0"/>
                </a:lnTo>
                <a:lnTo>
                  <a:pt x="2169068" y="709877"/>
                </a:lnTo>
                <a:lnTo>
                  <a:pt x="0" y="709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3195" y="647700"/>
            <a:ext cx="1693866" cy="649828"/>
          </a:xfrm>
          <a:custGeom>
            <a:avLst/>
            <a:gdLst/>
            <a:ahLst/>
            <a:cxnLst/>
            <a:rect l="l" t="t" r="r" b="b"/>
            <a:pathLst>
              <a:path w="1693866" h="649828">
                <a:moveTo>
                  <a:pt x="0" y="0"/>
                </a:moveTo>
                <a:lnTo>
                  <a:pt x="1693865" y="0"/>
                </a:lnTo>
                <a:lnTo>
                  <a:pt x="1693865" y="649829"/>
                </a:lnTo>
                <a:lnTo>
                  <a:pt x="0" y="6498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568939" y="4407411"/>
            <a:ext cx="15150121" cy="13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TRƯNG BÀY VÀ CHIA SẺ SẢN PHẨM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201900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8395E-8E1B-1124-C256-AE7447F8C48C}"/>
              </a:ext>
            </a:extLst>
          </p:cNvPr>
          <p:cNvGrpSpPr/>
          <p:nvPr/>
        </p:nvGrpSpPr>
        <p:grpSpPr>
          <a:xfrm>
            <a:off x="7824559" y="1945174"/>
            <a:ext cx="2207559" cy="1906201"/>
            <a:chOff x="8040218" y="1429036"/>
            <a:chExt cx="2207559" cy="190620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B0C2F35-9706-2067-2B1D-0115B3BA62DF}"/>
                </a:ext>
              </a:extLst>
            </p:cNvPr>
            <p:cNvSpPr/>
            <p:nvPr/>
          </p:nvSpPr>
          <p:spPr>
            <a:xfrm>
              <a:off x="8115299" y="1429036"/>
              <a:ext cx="2057400" cy="190620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F2AA31-E693-71CE-C6B2-0865B6C93D1B}"/>
                </a:ext>
              </a:extLst>
            </p:cNvPr>
            <p:cNvSpPr txBox="1"/>
            <p:nvPr/>
          </p:nvSpPr>
          <p:spPr>
            <a:xfrm>
              <a:off x="8040218" y="1429036"/>
              <a:ext cx="2207559" cy="1609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0" b="1" i="0" u="none" strike="noStrike" kern="1200" cap="none" spc="0" normalizeH="0" baseline="0" noProof="0">
                  <a:ln>
                    <a:noFill/>
                  </a:ln>
                  <a:solidFill>
                    <a:srgbClr val="2C61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330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9881F-8637-F446-0A89-3B53B533247C}"/>
              </a:ext>
            </a:extLst>
          </p:cNvPr>
          <p:cNvGrpSpPr/>
          <p:nvPr/>
        </p:nvGrpSpPr>
        <p:grpSpPr>
          <a:xfrm>
            <a:off x="6705600" y="2684292"/>
            <a:ext cx="10855831" cy="5813941"/>
            <a:chOff x="6974968" y="2723303"/>
            <a:chExt cx="10855831" cy="581394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3A03EE-37F8-0194-1969-5831E500A686}"/>
                </a:ext>
              </a:extLst>
            </p:cNvPr>
            <p:cNvSpPr/>
            <p:nvPr/>
          </p:nvSpPr>
          <p:spPr>
            <a:xfrm>
              <a:off x="6974968" y="2723303"/>
              <a:ext cx="10802455" cy="581394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12BD2E-7569-192F-45B7-45109F880BB5}"/>
                </a:ext>
              </a:extLst>
            </p:cNvPr>
            <p:cNvSpPr txBox="1"/>
            <p:nvPr/>
          </p:nvSpPr>
          <p:spPr>
            <a:xfrm>
              <a:off x="7821588" y="3664714"/>
              <a:ext cx="10009211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Bài vẽ yêu thích của em là bài nào? 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Trạng thái biểu cảm của nhân vật.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Đường nét, màu sắc thể hiện biểu cảm của chân dung trong bài vẽ.</a:t>
              </a:r>
            </a:p>
          </p:txBody>
        </p:sp>
      </p:grpSp>
      <p:sp>
        <p:nvSpPr>
          <p:cNvPr id="2" name="Freeform 2"/>
          <p:cNvSpPr/>
          <p:nvPr/>
        </p:nvSpPr>
        <p:spPr>
          <a:xfrm rot="1647909">
            <a:off x="5777990" y="7315571"/>
            <a:ext cx="4273097" cy="2830927"/>
          </a:xfrm>
          <a:custGeom>
            <a:avLst/>
            <a:gdLst/>
            <a:ahLst/>
            <a:cxnLst/>
            <a:rect l="l" t="t" r="r" b="b"/>
            <a:pathLst>
              <a:path w="5975826" h="3958985">
                <a:moveTo>
                  <a:pt x="0" y="0"/>
                </a:moveTo>
                <a:lnTo>
                  <a:pt x="5975827" y="0"/>
                </a:lnTo>
                <a:lnTo>
                  <a:pt x="5975827" y="3958986"/>
                </a:lnTo>
                <a:lnTo>
                  <a:pt x="0" y="3958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210542" y="248115"/>
            <a:ext cx="13866917" cy="163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53"/>
              </a:lnSpc>
              <a:spcBef>
                <a:spcPct val="0"/>
              </a:spcBef>
            </a:pPr>
            <a:r>
              <a:rPr lang="en-US" sz="5000" b="1">
                <a:solidFill>
                  <a:srgbClr val="2C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 BÀY SẢN PHẨM VÀ CHIA SẺ 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-2608105" y="5630274"/>
            <a:ext cx="6179852" cy="6612682"/>
          </a:xfrm>
          <a:custGeom>
            <a:avLst/>
            <a:gdLst/>
            <a:ahLst/>
            <a:cxnLst/>
            <a:rect l="l" t="t" r="r" b="b"/>
            <a:pathLst>
              <a:path w="6179852" h="6612682">
                <a:moveTo>
                  <a:pt x="6179852" y="0"/>
                </a:moveTo>
                <a:lnTo>
                  <a:pt x="0" y="0"/>
                </a:lnTo>
                <a:lnTo>
                  <a:pt x="0" y="6612682"/>
                </a:lnTo>
                <a:lnTo>
                  <a:pt x="6179852" y="6612682"/>
                </a:lnTo>
                <a:lnTo>
                  <a:pt x="61798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906619">
            <a:off x="15261735" y="-3238221"/>
            <a:ext cx="6052529" cy="6476442"/>
          </a:xfrm>
          <a:custGeom>
            <a:avLst/>
            <a:gdLst/>
            <a:ahLst/>
            <a:cxnLst/>
            <a:rect l="l" t="t" r="r" b="b"/>
            <a:pathLst>
              <a:path w="6052529" h="6476442">
                <a:moveTo>
                  <a:pt x="0" y="0"/>
                </a:moveTo>
                <a:lnTo>
                  <a:pt x="6052530" y="0"/>
                </a:lnTo>
                <a:lnTo>
                  <a:pt x="6052530" y="6476442"/>
                </a:lnTo>
                <a:lnTo>
                  <a:pt x="0" y="6476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275613">
            <a:off x="16400943" y="-2249975"/>
            <a:ext cx="3284964" cy="4499951"/>
          </a:xfrm>
          <a:custGeom>
            <a:avLst/>
            <a:gdLst/>
            <a:ahLst/>
            <a:cxnLst/>
            <a:rect l="l" t="t" r="r" b="b"/>
            <a:pathLst>
              <a:path w="3284964" h="4499951">
                <a:moveTo>
                  <a:pt x="0" y="0"/>
                </a:moveTo>
                <a:lnTo>
                  <a:pt x="3284964" y="0"/>
                </a:lnTo>
                <a:lnTo>
                  <a:pt x="3284964" y="4499950"/>
                </a:lnTo>
                <a:lnTo>
                  <a:pt x="0" y="4499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769395">
            <a:off x="-134522" y="7118807"/>
            <a:ext cx="3449300" cy="4725069"/>
          </a:xfrm>
          <a:custGeom>
            <a:avLst/>
            <a:gdLst/>
            <a:ahLst/>
            <a:cxnLst/>
            <a:rect l="l" t="t" r="r" b="b"/>
            <a:pathLst>
              <a:path w="3449300" h="4725069">
                <a:moveTo>
                  <a:pt x="0" y="0"/>
                </a:moveTo>
                <a:lnTo>
                  <a:pt x="3449301" y="0"/>
                </a:lnTo>
                <a:lnTo>
                  <a:pt x="3449301" y="4725069"/>
                </a:lnTo>
                <a:lnTo>
                  <a:pt x="0" y="4725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59466" y="248115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8" y="0"/>
                </a:lnTo>
                <a:lnTo>
                  <a:pt x="2169068" y="709877"/>
                </a:lnTo>
                <a:lnTo>
                  <a:pt x="0" y="709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1821" y="1232337"/>
            <a:ext cx="1693866" cy="649828"/>
          </a:xfrm>
          <a:custGeom>
            <a:avLst/>
            <a:gdLst/>
            <a:ahLst/>
            <a:cxnLst/>
            <a:rect l="l" t="t" r="r" b="b"/>
            <a:pathLst>
              <a:path w="1693866" h="649828">
                <a:moveTo>
                  <a:pt x="0" y="0"/>
                </a:moveTo>
                <a:lnTo>
                  <a:pt x="1693865" y="0"/>
                </a:lnTo>
                <a:lnTo>
                  <a:pt x="1693865" y="649828"/>
                </a:lnTo>
                <a:lnTo>
                  <a:pt x="0" y="6498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184482" y="786854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8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F30347AD-B474-E334-A7B4-B6E1FFF74685}"/>
              </a:ext>
            </a:extLst>
          </p:cNvPr>
          <p:cNvSpPr/>
          <p:nvPr/>
        </p:nvSpPr>
        <p:spPr>
          <a:xfrm>
            <a:off x="400002" y="2692421"/>
            <a:ext cx="5885798" cy="7594579"/>
          </a:xfrm>
          <a:custGeom>
            <a:avLst/>
            <a:gdLst/>
            <a:ahLst/>
            <a:cxnLst/>
            <a:rect l="l" t="t" r="r" b="b"/>
            <a:pathLst>
              <a:path w="3188970" h="4114800">
                <a:moveTo>
                  <a:pt x="0" y="0"/>
                </a:moveTo>
                <a:lnTo>
                  <a:pt x="3188970" y="0"/>
                </a:lnTo>
                <a:lnTo>
                  <a:pt x="318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857324" y="5143500"/>
            <a:ext cx="11923168" cy="11192874"/>
          </a:xfrm>
          <a:custGeom>
            <a:avLst/>
            <a:gdLst/>
            <a:ahLst/>
            <a:cxnLst/>
            <a:rect l="l" t="t" r="r" b="b"/>
            <a:pathLst>
              <a:path w="11923168" h="11192874">
                <a:moveTo>
                  <a:pt x="11923167" y="0"/>
                </a:moveTo>
                <a:lnTo>
                  <a:pt x="0" y="0"/>
                </a:lnTo>
                <a:lnTo>
                  <a:pt x="0" y="11192874"/>
                </a:lnTo>
                <a:lnTo>
                  <a:pt x="11923167" y="11192874"/>
                </a:lnTo>
                <a:lnTo>
                  <a:pt x="11923167" y="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979143" y="814438"/>
            <a:ext cx="9962283" cy="1040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8"/>
              </a:lnSpc>
            </a:pPr>
            <a:r>
              <a:rPr lang="en-US" sz="5000" b="1">
                <a:solidFill>
                  <a:srgbClr val="2C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GỢI Ý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10406" y="2324100"/>
            <a:ext cx="9717246" cy="7272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</a:rPr>
              <a:t>Em thích bài vẽ nào? Vì sao?</a:t>
            </a: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</a:rPr>
              <a:t>Đường nét, màu sắc thể hiện biểu cảm của chân dung như thế nào?</a:t>
            </a: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</a:rPr>
              <a:t>Trạng thái biểu cảm của nhân vật gợi cho em cảm giác gì?</a:t>
            </a: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</a:rPr>
              <a:t>Bài vẽ có điểm nào ấn tượng?</a:t>
            </a: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</a:rPr>
              <a:t>Nguyên lí mĩ thuật nào được sử dụng trong bài vẽ?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264954" y="1699488"/>
            <a:ext cx="7892358" cy="7408951"/>
          </a:xfrm>
          <a:custGeom>
            <a:avLst/>
            <a:gdLst/>
            <a:ahLst/>
            <a:cxnLst/>
            <a:rect l="l" t="t" r="r" b="b"/>
            <a:pathLst>
              <a:path w="7892358" h="7408951">
                <a:moveTo>
                  <a:pt x="7892359" y="0"/>
                </a:moveTo>
                <a:lnTo>
                  <a:pt x="0" y="0"/>
                </a:lnTo>
                <a:lnTo>
                  <a:pt x="0" y="7408952"/>
                </a:lnTo>
                <a:lnTo>
                  <a:pt x="7892359" y="7408952"/>
                </a:lnTo>
                <a:lnTo>
                  <a:pt x="7892359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2455470" y="4100384"/>
            <a:ext cx="3511326" cy="2607160"/>
          </a:xfrm>
          <a:custGeom>
            <a:avLst/>
            <a:gdLst/>
            <a:ahLst/>
            <a:cxnLst/>
            <a:rect l="l" t="t" r="r" b="b"/>
            <a:pathLst>
              <a:path w="3511326" h="2607160">
                <a:moveTo>
                  <a:pt x="3511326" y="0"/>
                </a:moveTo>
                <a:lnTo>
                  <a:pt x="0" y="0"/>
                </a:lnTo>
                <a:lnTo>
                  <a:pt x="0" y="2607160"/>
                </a:lnTo>
                <a:lnTo>
                  <a:pt x="3511326" y="2607160"/>
                </a:lnTo>
                <a:lnTo>
                  <a:pt x="35113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96784">
            <a:off x="1028700" y="1028700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7" y="0"/>
                </a:lnTo>
                <a:lnTo>
                  <a:pt x="2169067" y="709877"/>
                </a:lnTo>
                <a:lnTo>
                  <a:pt x="0" y="709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A57F30B-1E42-476D-4D66-39DEAE81EF22}"/>
              </a:ext>
            </a:extLst>
          </p:cNvPr>
          <p:cNvGrpSpPr/>
          <p:nvPr/>
        </p:nvGrpSpPr>
        <p:grpSpPr>
          <a:xfrm>
            <a:off x="1200150" y="188818"/>
            <a:ext cx="15887700" cy="940593"/>
            <a:chOff x="1200150" y="188818"/>
            <a:chExt cx="15887700" cy="94059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28AC33-252F-2BF4-0EEC-E5F996C20A1A}"/>
                </a:ext>
              </a:extLst>
            </p:cNvPr>
            <p:cNvSpPr txBox="1"/>
            <p:nvPr/>
          </p:nvSpPr>
          <p:spPr>
            <a:xfrm>
              <a:off x="1200150" y="260954"/>
              <a:ext cx="158877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sẻ về một số bức tranh chân dung mà em biết </a:t>
              </a:r>
            </a:p>
          </p:txBody>
        </p:sp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0304D30A-D67B-A06D-B965-B425530C1077}"/>
                </a:ext>
              </a:extLst>
            </p:cNvPr>
            <p:cNvSpPr/>
            <p:nvPr/>
          </p:nvSpPr>
          <p:spPr>
            <a:xfrm>
              <a:off x="1200150" y="188818"/>
              <a:ext cx="970935" cy="940593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CECC4D-387D-8D05-7C49-205F5DEA9AEA}"/>
              </a:ext>
            </a:extLst>
          </p:cNvPr>
          <p:cNvGrpSpPr/>
          <p:nvPr/>
        </p:nvGrpSpPr>
        <p:grpSpPr>
          <a:xfrm>
            <a:off x="1412555" y="1562100"/>
            <a:ext cx="6210915" cy="8286568"/>
            <a:chOff x="1412555" y="1562100"/>
            <a:chExt cx="6210915" cy="82865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D84E91-10E6-07DA-C9D6-7A7D43047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904" y="1562100"/>
              <a:ext cx="5636219" cy="749117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E546D6-0BAB-0D3A-31C6-A9B69E2DF2D2}"/>
                </a:ext>
              </a:extLst>
            </p:cNvPr>
            <p:cNvSpPr txBox="1"/>
            <p:nvPr/>
          </p:nvSpPr>
          <p:spPr>
            <a:xfrm>
              <a:off x="1412555" y="9290518"/>
              <a:ext cx="6210915" cy="558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Em Thúy - Trần Văn Cẩn - 1943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094E4C-547C-642D-79C9-A28D62C7D493}"/>
              </a:ext>
            </a:extLst>
          </p:cNvPr>
          <p:cNvGrpSpPr/>
          <p:nvPr/>
        </p:nvGrpSpPr>
        <p:grpSpPr>
          <a:xfrm>
            <a:off x="9317658" y="1646100"/>
            <a:ext cx="8050533" cy="8200492"/>
            <a:chOff x="9317658" y="1646100"/>
            <a:chExt cx="8050533" cy="82004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859377-9273-184E-9E23-954ADCB0B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816" y="1646100"/>
              <a:ext cx="5636219" cy="751308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4670163-4F87-FE7E-AC6F-58AA23587C0E}"/>
                </a:ext>
              </a:extLst>
            </p:cNvPr>
            <p:cNvSpPr txBox="1"/>
            <p:nvPr/>
          </p:nvSpPr>
          <p:spPr>
            <a:xfrm>
              <a:off x="9317658" y="9292594"/>
              <a:ext cx="805053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Thiếu nữ bên hoa huệ - Tô Ngọc Vân – 1943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056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608105" y="5630274"/>
            <a:ext cx="6179852" cy="6612682"/>
          </a:xfrm>
          <a:custGeom>
            <a:avLst/>
            <a:gdLst/>
            <a:ahLst/>
            <a:cxnLst/>
            <a:rect l="l" t="t" r="r" b="b"/>
            <a:pathLst>
              <a:path w="6179852" h="6612682">
                <a:moveTo>
                  <a:pt x="6179852" y="0"/>
                </a:moveTo>
                <a:lnTo>
                  <a:pt x="0" y="0"/>
                </a:lnTo>
                <a:lnTo>
                  <a:pt x="0" y="6612682"/>
                </a:lnTo>
                <a:lnTo>
                  <a:pt x="6179852" y="6612682"/>
                </a:lnTo>
                <a:lnTo>
                  <a:pt x="61798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647909">
            <a:off x="5792029" y="3101278"/>
            <a:ext cx="5975826" cy="3958985"/>
          </a:xfrm>
          <a:custGeom>
            <a:avLst/>
            <a:gdLst/>
            <a:ahLst/>
            <a:cxnLst/>
            <a:rect l="l" t="t" r="r" b="b"/>
            <a:pathLst>
              <a:path w="5975826" h="3958985">
                <a:moveTo>
                  <a:pt x="0" y="0"/>
                </a:moveTo>
                <a:lnTo>
                  <a:pt x="5975827" y="0"/>
                </a:lnTo>
                <a:lnTo>
                  <a:pt x="5975827" y="3958985"/>
                </a:lnTo>
                <a:lnTo>
                  <a:pt x="0" y="39589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906619">
            <a:off x="15261735" y="-3238221"/>
            <a:ext cx="6052529" cy="6476442"/>
          </a:xfrm>
          <a:custGeom>
            <a:avLst/>
            <a:gdLst/>
            <a:ahLst/>
            <a:cxnLst/>
            <a:rect l="l" t="t" r="r" b="b"/>
            <a:pathLst>
              <a:path w="6052529" h="6476442">
                <a:moveTo>
                  <a:pt x="0" y="0"/>
                </a:moveTo>
                <a:lnTo>
                  <a:pt x="6052530" y="0"/>
                </a:lnTo>
                <a:lnTo>
                  <a:pt x="6052530" y="6476442"/>
                </a:lnTo>
                <a:lnTo>
                  <a:pt x="0" y="6476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275613">
            <a:off x="16400943" y="-2249975"/>
            <a:ext cx="3284964" cy="4499951"/>
          </a:xfrm>
          <a:custGeom>
            <a:avLst/>
            <a:gdLst/>
            <a:ahLst/>
            <a:cxnLst/>
            <a:rect l="l" t="t" r="r" b="b"/>
            <a:pathLst>
              <a:path w="3284964" h="4499951">
                <a:moveTo>
                  <a:pt x="0" y="0"/>
                </a:moveTo>
                <a:lnTo>
                  <a:pt x="3284964" y="0"/>
                </a:lnTo>
                <a:lnTo>
                  <a:pt x="3284964" y="4499950"/>
                </a:lnTo>
                <a:lnTo>
                  <a:pt x="0" y="4499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69395">
            <a:off x="-134522" y="7118807"/>
            <a:ext cx="3449300" cy="4725069"/>
          </a:xfrm>
          <a:custGeom>
            <a:avLst/>
            <a:gdLst/>
            <a:ahLst/>
            <a:cxnLst/>
            <a:rect l="l" t="t" r="r" b="b"/>
            <a:pathLst>
              <a:path w="3449300" h="4725069">
                <a:moveTo>
                  <a:pt x="0" y="0"/>
                </a:moveTo>
                <a:lnTo>
                  <a:pt x="3449301" y="0"/>
                </a:lnTo>
                <a:lnTo>
                  <a:pt x="3449301" y="4725069"/>
                </a:lnTo>
                <a:lnTo>
                  <a:pt x="0" y="4725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50236" y="7594113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8" y="0"/>
                </a:lnTo>
                <a:lnTo>
                  <a:pt x="2169068" y="709877"/>
                </a:lnTo>
                <a:lnTo>
                  <a:pt x="0" y="709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3195" y="647700"/>
            <a:ext cx="1693866" cy="649828"/>
          </a:xfrm>
          <a:custGeom>
            <a:avLst/>
            <a:gdLst/>
            <a:ahLst/>
            <a:cxnLst/>
            <a:rect l="l" t="t" r="r" b="b"/>
            <a:pathLst>
              <a:path w="1693866" h="649828">
                <a:moveTo>
                  <a:pt x="0" y="0"/>
                </a:moveTo>
                <a:lnTo>
                  <a:pt x="1693865" y="0"/>
                </a:lnTo>
                <a:lnTo>
                  <a:pt x="1693865" y="649829"/>
                </a:lnTo>
                <a:lnTo>
                  <a:pt x="0" y="6498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568939" y="4407411"/>
            <a:ext cx="15150121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6500" b="1">
                <a:latin typeface="Arial" panose="020B0604020202020204" pitchFamily="34" charset="0"/>
                <a:cs typeface="Arial" panose="020B0604020202020204" pitchFamily="34" charset="0"/>
              </a:rPr>
              <a:t>TÌM HIỂU TRANH CHÂN DUNG THUỘC TRƯỜNG PHÁI BIỂU HIỆN</a:t>
            </a:r>
            <a:endParaRPr lang="en-US" sz="6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201900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8395E-8E1B-1124-C256-AE7447F8C48C}"/>
              </a:ext>
            </a:extLst>
          </p:cNvPr>
          <p:cNvGrpSpPr/>
          <p:nvPr/>
        </p:nvGrpSpPr>
        <p:grpSpPr>
          <a:xfrm>
            <a:off x="7824559" y="1945174"/>
            <a:ext cx="2207559" cy="1906201"/>
            <a:chOff x="8040218" y="1429036"/>
            <a:chExt cx="2207559" cy="190620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B0C2F35-9706-2067-2B1D-0115B3BA62DF}"/>
                </a:ext>
              </a:extLst>
            </p:cNvPr>
            <p:cNvSpPr/>
            <p:nvPr/>
          </p:nvSpPr>
          <p:spPr>
            <a:xfrm>
              <a:off x="8115299" y="1429036"/>
              <a:ext cx="2057400" cy="190620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F2AA31-E693-71CE-C6B2-0865B6C93D1B}"/>
                </a:ext>
              </a:extLst>
            </p:cNvPr>
            <p:cNvSpPr txBox="1"/>
            <p:nvPr/>
          </p:nvSpPr>
          <p:spPr>
            <a:xfrm>
              <a:off x="8040218" y="1429036"/>
              <a:ext cx="2207559" cy="1609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0" b="1" i="0" u="none" strike="noStrike" kern="1200" cap="none" spc="0" normalizeH="0" baseline="0" noProof="0">
                  <a:ln>
                    <a:noFill/>
                  </a:ln>
                  <a:solidFill>
                    <a:srgbClr val="2C61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8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AD7AEC9-35C5-D6A8-A0A2-2643779809E7}"/>
              </a:ext>
            </a:extLst>
          </p:cNvPr>
          <p:cNvGrpSpPr/>
          <p:nvPr/>
        </p:nvGrpSpPr>
        <p:grpSpPr>
          <a:xfrm>
            <a:off x="381000" y="190500"/>
            <a:ext cx="7848600" cy="1017012"/>
            <a:chOff x="304800" y="451137"/>
            <a:chExt cx="7848600" cy="10170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FD153B-708F-1A56-0F6D-3CFAC5E1D7A8}"/>
                </a:ext>
              </a:extLst>
            </p:cNvPr>
            <p:cNvSpPr txBox="1"/>
            <p:nvPr/>
          </p:nvSpPr>
          <p:spPr>
            <a:xfrm>
              <a:off x="1524000" y="760263"/>
              <a:ext cx="6629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Thảo luận nhóm </a:t>
              </a:r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F6A2029B-6964-E40D-DCC8-4662089F90B3}"/>
                </a:ext>
              </a:extLst>
            </p:cNvPr>
            <p:cNvSpPr/>
            <p:nvPr/>
          </p:nvSpPr>
          <p:spPr>
            <a:xfrm>
              <a:off x="304800" y="451137"/>
              <a:ext cx="1035071" cy="1002725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4A030B-043B-7D5A-12AC-9AC93F7582D2}"/>
              </a:ext>
            </a:extLst>
          </p:cNvPr>
          <p:cNvSpPr txBox="1"/>
          <p:nvPr/>
        </p:nvSpPr>
        <p:spPr>
          <a:xfrm>
            <a:off x="381000" y="1333500"/>
            <a:ext cx="10515600" cy="9171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và trả lời câu hỏi: </a:t>
            </a: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 tên những họa sĩ tiêu biểu của trường phái Biểu hiện.</a:t>
            </a:r>
            <a:endParaRPr lang="en-US" sz="3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thể hiện biểu cảm trên tranh sơn dung của các họa sĩ thuộc trường phái này có điểm gì giống và khác nhau?</a:t>
            </a:r>
            <a:endParaRPr lang="en-US" sz="3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nguyên lí nào thường được sử dụng trong tranh chân dung theo trường phái Biểu hiện.</a:t>
            </a:r>
            <a:endParaRPr lang="en-US" sz="3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 trạng của người vẽ có ảnh hưởng như thế nào đến tranh chân dung nhân vật theo trường phái Biểu hiện.</a:t>
            </a:r>
            <a:endParaRPr lang="en-US" sz="3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042C46-533A-C5B0-AC6A-3D3508589E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4424" r="14770" b="3212"/>
          <a:stretch/>
        </p:blipFill>
        <p:spPr>
          <a:xfrm>
            <a:off x="10995004" y="929769"/>
            <a:ext cx="7086600" cy="86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3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8A6F3C6-BF1B-F388-BF04-44EFFF4B61EF}"/>
              </a:ext>
            </a:extLst>
          </p:cNvPr>
          <p:cNvGrpSpPr/>
          <p:nvPr/>
        </p:nvGrpSpPr>
        <p:grpSpPr>
          <a:xfrm>
            <a:off x="215135" y="1141684"/>
            <a:ext cx="17857730" cy="8003631"/>
            <a:chOff x="228600" y="1068931"/>
            <a:chExt cx="17857730" cy="80036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40524A-4E1B-3325-E67B-0E381DB3B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" r="43332" b="6232"/>
            <a:stretch/>
          </p:blipFill>
          <p:spPr>
            <a:xfrm>
              <a:off x="228600" y="1181100"/>
              <a:ext cx="7513320" cy="605551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968D38-643A-4E91-7AEC-10C3C8C58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8" t="4424" r="13777" b="3212"/>
            <a:stretch/>
          </p:blipFill>
          <p:spPr>
            <a:xfrm>
              <a:off x="12904730" y="1389929"/>
              <a:ext cx="5181600" cy="60614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420030-69A2-A673-1719-1A0684988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63" t="-39" r="7016" b="6271"/>
            <a:stretch/>
          </p:blipFill>
          <p:spPr>
            <a:xfrm>
              <a:off x="7986972" y="1068931"/>
              <a:ext cx="4691755" cy="627984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EB6678-A5DB-4342-606F-AF6FFE193F44}"/>
                </a:ext>
              </a:extLst>
            </p:cNvPr>
            <p:cNvSpPr txBox="1"/>
            <p:nvPr/>
          </p:nvSpPr>
          <p:spPr>
            <a:xfrm>
              <a:off x="228600" y="7680834"/>
              <a:ext cx="7162800" cy="1391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1. Egon Schiele – Self-Potrain with Chinese Iantern fruits – 1912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75F143-72D8-DB1C-306A-B3BCD77A6CA1}"/>
                </a:ext>
              </a:extLst>
            </p:cNvPr>
            <p:cNvSpPr txBox="1"/>
            <p:nvPr/>
          </p:nvSpPr>
          <p:spPr>
            <a:xfrm>
              <a:off x="8153400" y="7680834"/>
              <a:ext cx="4145153" cy="1391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2. Georger Rouault – The Old Clown – 1917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BDFD7E-197E-AFD5-1C61-0A2250EF5E39}"/>
                </a:ext>
              </a:extLst>
            </p:cNvPr>
            <p:cNvSpPr txBox="1"/>
            <p:nvPr/>
          </p:nvSpPr>
          <p:spPr>
            <a:xfrm>
              <a:off x="13258800" y="7680834"/>
              <a:ext cx="4145153" cy="1391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3. Vincent van Gogh – Self Portrait – 1889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09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015BD9-F5CC-412B-AFFC-C4CC5E0B66D0}"/>
              </a:ext>
            </a:extLst>
          </p:cNvPr>
          <p:cNvSpPr txBox="1"/>
          <p:nvPr/>
        </p:nvSpPr>
        <p:spPr>
          <a:xfrm>
            <a:off x="4800600" y="404813"/>
            <a:ext cx="86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PHÁI BIỂU HIỆN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41F120-05F9-9DFB-F4BA-759993E714BD}"/>
              </a:ext>
            </a:extLst>
          </p:cNvPr>
          <p:cNvGrpSpPr/>
          <p:nvPr/>
        </p:nvGrpSpPr>
        <p:grpSpPr>
          <a:xfrm>
            <a:off x="-30556" y="2132882"/>
            <a:ext cx="6248400" cy="6789329"/>
            <a:chOff x="0" y="2091747"/>
            <a:chExt cx="6248400" cy="67893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A8D062-2ED1-1DD1-0E94-B49B0093E777}"/>
                </a:ext>
              </a:extLst>
            </p:cNvPr>
            <p:cNvGrpSpPr/>
            <p:nvPr/>
          </p:nvGrpSpPr>
          <p:grpSpPr>
            <a:xfrm>
              <a:off x="366711" y="2091747"/>
              <a:ext cx="5562600" cy="5410200"/>
              <a:chOff x="609600" y="2438400"/>
              <a:chExt cx="5562600" cy="54102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2F24B91-9B9C-5B17-3EEE-1F9965ACB85B}"/>
                  </a:ext>
                </a:extLst>
              </p:cNvPr>
              <p:cNvSpPr/>
              <p:nvPr/>
            </p:nvSpPr>
            <p:spPr>
              <a:xfrm>
                <a:off x="609600" y="2438400"/>
                <a:ext cx="5410200" cy="5410200"/>
              </a:xfrm>
              <a:custGeom>
                <a:avLst/>
                <a:gdLst>
                  <a:gd name="connsiteX0" fmla="*/ 0 w 5410200"/>
                  <a:gd name="connsiteY0" fmla="*/ 2705100 h 5410200"/>
                  <a:gd name="connsiteX1" fmla="*/ 2705100 w 5410200"/>
                  <a:gd name="connsiteY1" fmla="*/ 0 h 5410200"/>
                  <a:gd name="connsiteX2" fmla="*/ 5410200 w 5410200"/>
                  <a:gd name="connsiteY2" fmla="*/ 2705100 h 5410200"/>
                  <a:gd name="connsiteX3" fmla="*/ 2705100 w 5410200"/>
                  <a:gd name="connsiteY3" fmla="*/ 5410200 h 5410200"/>
                  <a:gd name="connsiteX4" fmla="*/ 0 w 5410200"/>
                  <a:gd name="connsiteY4" fmla="*/ 2705100 h 541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0200" h="5410200" extrusionOk="0">
                    <a:moveTo>
                      <a:pt x="0" y="2705100"/>
                    </a:moveTo>
                    <a:cubicBezTo>
                      <a:pt x="-57475" y="1213574"/>
                      <a:pt x="1392582" y="178412"/>
                      <a:pt x="2705100" y="0"/>
                    </a:cubicBezTo>
                    <a:cubicBezTo>
                      <a:pt x="4243478" y="91111"/>
                      <a:pt x="5410931" y="1233418"/>
                      <a:pt x="5410200" y="2705100"/>
                    </a:cubicBezTo>
                    <a:cubicBezTo>
                      <a:pt x="5320079" y="4063119"/>
                      <a:pt x="4271060" y="5497223"/>
                      <a:pt x="2705100" y="5410200"/>
                    </a:cubicBezTo>
                    <a:cubicBezTo>
                      <a:pt x="1242123" y="5294863"/>
                      <a:pt x="88896" y="4364825"/>
                      <a:pt x="0" y="2705100"/>
                    </a:cubicBezTo>
                    <a:close/>
                  </a:path>
                </a:pathLst>
              </a:custGeom>
              <a:noFill/>
              <a:ln w="38100">
                <a:solidFill>
                  <a:srgbClr val="CEC6B9"/>
                </a:solidFill>
                <a:extLst>
                  <a:ext uri="{C807C97D-BFC1-408E-A445-0C87EB9F89A2}">
                    <ask:lineSketchStyleProps xmlns:ask="http://schemas.microsoft.com/office/drawing/2018/sketchyshapes" sd="265021699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50" name="Picture 2" descr="Edvard Munch - The Scream, Paintings &amp; Quotes">
                <a:extLst>
                  <a:ext uri="{FF2B5EF4-FFF2-40B4-BE49-F238E27FC236}">
                    <a16:creationId xmlns:a16="http://schemas.microsoft.com/office/drawing/2014/main" id="{EF73DC2B-B0BC-83F8-7E3E-1A067BDCA0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2514600"/>
                <a:ext cx="5257800" cy="52578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8319887-E9A5-F186-06EC-A5F39FD21DD6}"/>
                </a:ext>
              </a:extLst>
            </p:cNvPr>
            <p:cNvSpPr txBox="1"/>
            <p:nvPr/>
          </p:nvSpPr>
          <p:spPr>
            <a:xfrm>
              <a:off x="0" y="8173190"/>
              <a:ext cx="62484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Edvard Munch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55C2B4-056A-4533-DD3B-0BB9E2FFA3BD}"/>
              </a:ext>
            </a:extLst>
          </p:cNvPr>
          <p:cNvGrpSpPr/>
          <p:nvPr/>
        </p:nvGrpSpPr>
        <p:grpSpPr>
          <a:xfrm>
            <a:off x="5746355" y="2036858"/>
            <a:ext cx="6248400" cy="6903395"/>
            <a:chOff x="5791202" y="1979708"/>
            <a:chExt cx="6248400" cy="69033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8B5113-B937-E0FF-D0B0-A44A8157A43C}"/>
                </a:ext>
              </a:extLst>
            </p:cNvPr>
            <p:cNvGrpSpPr/>
            <p:nvPr/>
          </p:nvGrpSpPr>
          <p:grpSpPr>
            <a:xfrm>
              <a:off x="6443661" y="1979708"/>
              <a:ext cx="5538788" cy="5522239"/>
              <a:chOff x="6781800" y="2250161"/>
              <a:chExt cx="5538788" cy="5522239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CD9D928-C8E8-5E74-AA5A-2EDD3513E018}"/>
                  </a:ext>
                </a:extLst>
              </p:cNvPr>
              <p:cNvSpPr/>
              <p:nvPr/>
            </p:nvSpPr>
            <p:spPr>
              <a:xfrm>
                <a:off x="6910387" y="2250161"/>
                <a:ext cx="5410201" cy="5410201"/>
              </a:xfrm>
              <a:custGeom>
                <a:avLst/>
                <a:gdLst>
                  <a:gd name="connsiteX0" fmla="*/ 0 w 5410201"/>
                  <a:gd name="connsiteY0" fmla="*/ 2705101 h 5410201"/>
                  <a:gd name="connsiteX1" fmla="*/ 2705101 w 5410201"/>
                  <a:gd name="connsiteY1" fmla="*/ 0 h 5410201"/>
                  <a:gd name="connsiteX2" fmla="*/ 5410202 w 5410201"/>
                  <a:gd name="connsiteY2" fmla="*/ 2705101 h 5410201"/>
                  <a:gd name="connsiteX3" fmla="*/ 2705101 w 5410201"/>
                  <a:gd name="connsiteY3" fmla="*/ 5410202 h 5410201"/>
                  <a:gd name="connsiteX4" fmla="*/ 0 w 5410201"/>
                  <a:gd name="connsiteY4" fmla="*/ 2705101 h 541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0201" h="5410201" extrusionOk="0">
                    <a:moveTo>
                      <a:pt x="0" y="2705101"/>
                    </a:moveTo>
                    <a:cubicBezTo>
                      <a:pt x="-34596" y="1420477"/>
                      <a:pt x="1216937" y="257765"/>
                      <a:pt x="2705101" y="0"/>
                    </a:cubicBezTo>
                    <a:cubicBezTo>
                      <a:pt x="4340057" y="-74669"/>
                      <a:pt x="5493360" y="1170466"/>
                      <a:pt x="5410202" y="2705101"/>
                    </a:cubicBezTo>
                    <a:cubicBezTo>
                      <a:pt x="5608536" y="4154438"/>
                      <a:pt x="4191999" y="5571513"/>
                      <a:pt x="2705101" y="5410202"/>
                    </a:cubicBezTo>
                    <a:cubicBezTo>
                      <a:pt x="1293709" y="5541046"/>
                      <a:pt x="-21671" y="4176709"/>
                      <a:pt x="0" y="2705101"/>
                    </a:cubicBezTo>
                    <a:close/>
                  </a:path>
                </a:pathLst>
              </a:custGeom>
              <a:noFill/>
              <a:ln w="38100">
                <a:solidFill>
                  <a:srgbClr val="555555"/>
                </a:solidFill>
                <a:extLst>
                  <a:ext uri="{C807C97D-BFC1-408E-A445-0C87EB9F89A2}">
                    <ask:lineSketchStyleProps xmlns:ask="http://schemas.microsoft.com/office/drawing/2018/sketchyshapes" sd="1634779923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FFE0C00-00B6-E645-B56A-A08BE587EE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31284"/>
              <a:stretch/>
            </p:blipFill>
            <p:spPr>
              <a:xfrm>
                <a:off x="6781800" y="2362199"/>
                <a:ext cx="5257799" cy="5410201"/>
              </a:xfrm>
              <a:prstGeom prst="ellipse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6ABDF1-7E35-D86E-0DBE-1594AA52D862}"/>
                </a:ext>
              </a:extLst>
            </p:cNvPr>
            <p:cNvSpPr txBox="1"/>
            <p:nvPr/>
          </p:nvSpPr>
          <p:spPr>
            <a:xfrm>
              <a:off x="5791202" y="8175217"/>
              <a:ext cx="62484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Oskar Kokoschka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48BE73-624E-45E2-1C03-B3F7B92755ED}"/>
              </a:ext>
            </a:extLst>
          </p:cNvPr>
          <p:cNvGrpSpPr/>
          <p:nvPr/>
        </p:nvGrpSpPr>
        <p:grpSpPr>
          <a:xfrm>
            <a:off x="12056664" y="2008283"/>
            <a:ext cx="6248400" cy="6844218"/>
            <a:chOff x="12056589" y="2036858"/>
            <a:chExt cx="6248400" cy="684421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FDBDA86-6703-3AB3-29F0-BA74133BA293}"/>
                </a:ext>
              </a:extLst>
            </p:cNvPr>
            <p:cNvSpPr/>
            <p:nvPr/>
          </p:nvSpPr>
          <p:spPr>
            <a:xfrm>
              <a:off x="12368210" y="2598196"/>
              <a:ext cx="5410200" cy="5410200"/>
            </a:xfrm>
            <a:custGeom>
              <a:avLst/>
              <a:gdLst>
                <a:gd name="connsiteX0" fmla="*/ 0 w 5410200"/>
                <a:gd name="connsiteY0" fmla="*/ 2705100 h 5410200"/>
                <a:gd name="connsiteX1" fmla="*/ 2705100 w 5410200"/>
                <a:gd name="connsiteY1" fmla="*/ 0 h 5410200"/>
                <a:gd name="connsiteX2" fmla="*/ 5410200 w 5410200"/>
                <a:gd name="connsiteY2" fmla="*/ 2705100 h 5410200"/>
                <a:gd name="connsiteX3" fmla="*/ 2705100 w 5410200"/>
                <a:gd name="connsiteY3" fmla="*/ 5410200 h 5410200"/>
                <a:gd name="connsiteX4" fmla="*/ 0 w 5410200"/>
                <a:gd name="connsiteY4" fmla="*/ 2705100 h 541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0200" h="5410200" extrusionOk="0">
                  <a:moveTo>
                    <a:pt x="0" y="2705100"/>
                  </a:moveTo>
                  <a:cubicBezTo>
                    <a:pt x="-57475" y="1213574"/>
                    <a:pt x="1392582" y="178412"/>
                    <a:pt x="2705100" y="0"/>
                  </a:cubicBezTo>
                  <a:cubicBezTo>
                    <a:pt x="4243478" y="91111"/>
                    <a:pt x="5410931" y="1233418"/>
                    <a:pt x="5410200" y="2705100"/>
                  </a:cubicBezTo>
                  <a:cubicBezTo>
                    <a:pt x="5320079" y="4063119"/>
                    <a:pt x="4271060" y="5497223"/>
                    <a:pt x="2705100" y="5410200"/>
                  </a:cubicBezTo>
                  <a:cubicBezTo>
                    <a:pt x="1242123" y="5294863"/>
                    <a:pt x="88896" y="4364825"/>
                    <a:pt x="0" y="2705100"/>
                  </a:cubicBezTo>
                  <a:close/>
                </a:path>
              </a:pathLst>
            </a:custGeom>
            <a:noFill/>
            <a:ln w="38100">
              <a:solidFill>
                <a:srgbClr val="CEC6B9"/>
              </a:solidFill>
              <a:extLst>
                <a:ext uri="{C807C97D-BFC1-408E-A445-0C87EB9F89A2}">
                  <ask:lineSketchStyleProps xmlns:ask="http://schemas.microsoft.com/office/drawing/2018/sketchyshapes" sd="2650216993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EA5BBA-6E28-F5D0-383F-43C9DDB48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2094"/>
            <a:stretch/>
          </p:blipFill>
          <p:spPr>
            <a:xfrm>
              <a:off x="12269567" y="2036858"/>
              <a:ext cx="5822443" cy="5661604"/>
            </a:xfrm>
            <a:prstGeom prst="ellipse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22AF3B-52C6-EFD7-677F-4ED0F98CB2B6}"/>
                </a:ext>
              </a:extLst>
            </p:cNvPr>
            <p:cNvSpPr txBox="1"/>
            <p:nvPr/>
          </p:nvSpPr>
          <p:spPr>
            <a:xfrm>
              <a:off x="12056589" y="8173190"/>
              <a:ext cx="62484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Georges Rouault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76387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972E173-3102-1ED9-5B44-64088E58095B}"/>
              </a:ext>
            </a:extLst>
          </p:cNvPr>
          <p:cNvGrpSpPr/>
          <p:nvPr/>
        </p:nvGrpSpPr>
        <p:grpSpPr>
          <a:xfrm>
            <a:off x="1028700" y="762000"/>
            <a:ext cx="16230600" cy="8763000"/>
            <a:chOff x="1028700" y="762000"/>
            <a:chExt cx="16230600" cy="876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47B8BFC-BD07-E4D3-5559-DC5AC97B736A}"/>
                </a:ext>
              </a:extLst>
            </p:cNvPr>
            <p:cNvSpPr/>
            <p:nvPr/>
          </p:nvSpPr>
          <p:spPr>
            <a:xfrm>
              <a:off x="1028700" y="762000"/>
              <a:ext cx="16230600" cy="876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41C245-4083-0E16-2205-F5F7FD90021B}"/>
                </a:ext>
              </a:extLst>
            </p:cNvPr>
            <p:cNvSpPr txBox="1"/>
            <p:nvPr/>
          </p:nvSpPr>
          <p:spPr>
            <a:xfrm>
              <a:off x="1238250" y="1411426"/>
              <a:ext cx="15811500" cy="8094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 số nét đặc trưng </a:t>
              </a:r>
              <a:endParaRPr lang="en-US" sz="40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571500" marR="0" indent="-57150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Điểm giống: nhấn mạnh cảm xúc chủ quan của họa sĩ, chú trọng diễn tả nội tâm của nhân vật mang tính cảm xúc và ấn tượng.</a:t>
              </a:r>
              <a:endParaRPr lang="en-US" sz="40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Điểm khác: Đường nét, màu sắc tạo ra biểu cảm của nhân vật khác nhau.</a:t>
              </a:r>
              <a:endParaRPr lang="en-US" sz="40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Những nguyên lí thường được sử dụng: đường nét, màu sắc.</a:t>
              </a:r>
              <a:endParaRPr lang="en-US" sz="40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Tâm trạng của người vẽ có ảnh hưởng quan trọng đến tranh chân dung nhân vật theo trường phái Biểu hiện.</a:t>
              </a:r>
              <a:endParaRPr lang="en-US" sz="40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sz="4000"/>
            </a:p>
          </p:txBody>
        </p:sp>
      </p:grpSp>
    </p:spTree>
    <p:extLst>
      <p:ext uri="{BB962C8B-B14F-4D97-AF65-F5344CB8AC3E}">
        <p14:creationId xmlns:p14="http://schemas.microsoft.com/office/powerpoint/2010/main" val="242217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963934-2325-2B1D-1AA6-6FB96011F85A}"/>
              </a:ext>
            </a:extLst>
          </p:cNvPr>
          <p:cNvSpPr txBox="1"/>
          <p:nvPr/>
        </p:nvSpPr>
        <p:spPr>
          <a:xfrm>
            <a:off x="685800" y="342900"/>
            <a:ext cx="1691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và thực hiện yêu cầu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C29211-D9B5-2FAF-9B19-C572580B508E}"/>
              </a:ext>
            </a:extLst>
          </p:cNvPr>
          <p:cNvGrpSpPr/>
          <p:nvPr/>
        </p:nvGrpSpPr>
        <p:grpSpPr>
          <a:xfrm>
            <a:off x="1143000" y="1514714"/>
            <a:ext cx="15962479" cy="4695783"/>
            <a:chOff x="1143000" y="1514714"/>
            <a:chExt cx="15962479" cy="46957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1E72C9-2270-6D68-EBE4-6BA7E341A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514715"/>
              <a:ext cx="5881678" cy="46719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D2D7D2-3EC1-7F1F-C894-C3F25605F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7"/>
            <a:stretch/>
          </p:blipFill>
          <p:spPr>
            <a:xfrm>
              <a:off x="8599721" y="1514714"/>
              <a:ext cx="3618079" cy="46719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C9F12E-90D8-EF6F-61A6-264AD5650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23" r="1754"/>
            <a:stretch/>
          </p:blipFill>
          <p:spPr>
            <a:xfrm>
              <a:off x="13487400" y="1538526"/>
              <a:ext cx="3618079" cy="467197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AD4A96-200B-5AF7-475C-93FCEE9B2B18}"/>
                </a:ext>
              </a:extLst>
            </p:cNvPr>
            <p:cNvSpPr/>
            <p:nvPr/>
          </p:nvSpPr>
          <p:spPr>
            <a:xfrm>
              <a:off x="1371600" y="1638300"/>
              <a:ext cx="9144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1A5335-DC9C-63AC-B289-3EBD67A5AADA}"/>
                </a:ext>
              </a:extLst>
            </p:cNvPr>
            <p:cNvSpPr/>
            <p:nvPr/>
          </p:nvSpPr>
          <p:spPr>
            <a:xfrm>
              <a:off x="8860617" y="1776412"/>
              <a:ext cx="9144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BD40F3-C972-52C9-D128-0E74540C805C}"/>
                </a:ext>
              </a:extLst>
            </p:cNvPr>
            <p:cNvSpPr/>
            <p:nvPr/>
          </p:nvSpPr>
          <p:spPr>
            <a:xfrm>
              <a:off x="13563600" y="1700212"/>
              <a:ext cx="9144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CE10EF-AE78-19E0-CBD3-08B5A5CE4874}"/>
              </a:ext>
            </a:extLst>
          </p:cNvPr>
          <p:cNvGrpSpPr/>
          <p:nvPr/>
        </p:nvGrpSpPr>
        <p:grpSpPr>
          <a:xfrm>
            <a:off x="1371600" y="6410283"/>
            <a:ext cx="15503594" cy="3431200"/>
            <a:chOff x="1147762" y="6310271"/>
            <a:chExt cx="15503594" cy="34312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C39A0D-1552-2998-05A2-5B005917F14B}"/>
                </a:ext>
              </a:extLst>
            </p:cNvPr>
            <p:cNvSpPr txBox="1"/>
            <p:nvPr/>
          </p:nvSpPr>
          <p:spPr>
            <a:xfrm>
              <a:off x="2898678" y="6427807"/>
              <a:ext cx="13752678" cy="3313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/>
                <a:t>Biểu cảm của nhân vật trong bức tranh.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/>
                <a:t>Cảm nhận về trạng thái, tinh thần nhân vật trong tranh.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/>
                <a:t>Hình thức thể hiện màu sắc, đường nét, hình ảnh và không gian trong mỗi bức tranh.</a:t>
              </a: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6B8D4984-67CC-49DB-4D6F-BC53052DE9FC}"/>
                </a:ext>
              </a:extLst>
            </p:cNvPr>
            <p:cNvSpPr/>
            <p:nvPr/>
          </p:nvSpPr>
          <p:spPr>
            <a:xfrm>
              <a:off x="1147762" y="6310271"/>
              <a:ext cx="1438275" cy="1438275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5">
            <a:extLst>
              <a:ext uri="{FF2B5EF4-FFF2-40B4-BE49-F238E27FC236}">
                <a16:creationId xmlns:a16="http://schemas.microsoft.com/office/drawing/2014/main" id="{02776EFF-0EC2-0DB6-3377-E184D6682505}"/>
              </a:ext>
            </a:extLst>
          </p:cNvPr>
          <p:cNvSpPr/>
          <p:nvPr/>
        </p:nvSpPr>
        <p:spPr>
          <a:xfrm>
            <a:off x="15715590" y="673762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8" y="0"/>
                </a:lnTo>
                <a:lnTo>
                  <a:pt x="2169068" y="709876"/>
                </a:lnTo>
                <a:lnTo>
                  <a:pt x="0" y="709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F785DB1C-3C2E-9F6D-4843-C7F003FFABE6}"/>
              </a:ext>
            </a:extLst>
          </p:cNvPr>
          <p:cNvSpPr/>
          <p:nvPr/>
        </p:nvSpPr>
        <p:spPr>
          <a:xfrm>
            <a:off x="24845" y="9226033"/>
            <a:ext cx="2007711" cy="770231"/>
          </a:xfrm>
          <a:custGeom>
            <a:avLst/>
            <a:gdLst/>
            <a:ahLst/>
            <a:cxnLst/>
            <a:rect l="l" t="t" r="r" b="b"/>
            <a:pathLst>
              <a:path w="2007711" h="770231">
                <a:moveTo>
                  <a:pt x="0" y="0"/>
                </a:moveTo>
                <a:lnTo>
                  <a:pt x="2007710" y="0"/>
                </a:lnTo>
                <a:lnTo>
                  <a:pt x="2007710" y="770231"/>
                </a:lnTo>
                <a:lnTo>
                  <a:pt x="0" y="770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249512-DA9B-5682-16E5-047A99AF8745}"/>
              </a:ext>
            </a:extLst>
          </p:cNvPr>
          <p:cNvSpPr txBox="1"/>
          <p:nvPr/>
        </p:nvSpPr>
        <p:spPr>
          <a:xfrm>
            <a:off x="3581400" y="299408"/>
            <a:ext cx="11125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TÁC PHẨM TIÊU BIỂU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B855FF-B24A-24E3-7081-A73FFBB4C5B2}"/>
              </a:ext>
            </a:extLst>
          </p:cNvPr>
          <p:cNvGrpSpPr/>
          <p:nvPr/>
        </p:nvGrpSpPr>
        <p:grpSpPr>
          <a:xfrm>
            <a:off x="228124" y="1514255"/>
            <a:ext cx="6400800" cy="8525827"/>
            <a:chOff x="228124" y="1514255"/>
            <a:chExt cx="6400800" cy="852582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461DF15-DD75-54F1-447A-2F67EAF9F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699" y="1514255"/>
              <a:ext cx="5638800" cy="725891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236532-76B3-08BD-40BE-EB06817D1A55}"/>
                </a:ext>
              </a:extLst>
            </p:cNvPr>
            <p:cNvSpPr txBox="1"/>
            <p:nvPr/>
          </p:nvSpPr>
          <p:spPr>
            <a:xfrm>
              <a:off x="228124" y="9024419"/>
              <a:ext cx="64008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The scream - Edvard Munch </a:t>
              </a:r>
            </a:p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1893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90A531-08E7-929A-8303-B68AB2763890}"/>
              </a:ext>
            </a:extLst>
          </p:cNvPr>
          <p:cNvGrpSpPr/>
          <p:nvPr/>
        </p:nvGrpSpPr>
        <p:grpSpPr>
          <a:xfrm>
            <a:off x="6213158" y="1513826"/>
            <a:ext cx="6400800" cy="8498309"/>
            <a:chOff x="6213158" y="1513826"/>
            <a:chExt cx="6400800" cy="84983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245810-A3E3-48BB-098C-6B6F1CE58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513826"/>
              <a:ext cx="5390198" cy="72593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9FCBC0-1B02-97C5-F1AB-C67E142F48E8}"/>
                </a:ext>
              </a:extLst>
            </p:cNvPr>
            <p:cNvSpPr txBox="1"/>
            <p:nvPr/>
          </p:nvSpPr>
          <p:spPr>
            <a:xfrm>
              <a:off x="6213158" y="8996472"/>
              <a:ext cx="64008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Self portrait - Oskar Kokoschka 1917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4E49C5-6C80-30D9-38DC-702FE9C057CD}"/>
              </a:ext>
            </a:extLst>
          </p:cNvPr>
          <p:cNvGrpSpPr/>
          <p:nvPr/>
        </p:nvGrpSpPr>
        <p:grpSpPr>
          <a:xfrm>
            <a:off x="12344876" y="1528275"/>
            <a:ext cx="5715000" cy="8455913"/>
            <a:chOff x="12344876" y="1528275"/>
            <a:chExt cx="5715000" cy="84559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D74B96-ACD8-B1BE-2233-E9573610A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7299" y="1528275"/>
              <a:ext cx="5054442" cy="72448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17BF11-CB27-227B-A289-17EC55BDEC5D}"/>
                </a:ext>
              </a:extLst>
            </p:cNvPr>
            <p:cNvSpPr txBox="1"/>
            <p:nvPr/>
          </p:nvSpPr>
          <p:spPr>
            <a:xfrm>
              <a:off x="12344876" y="8968525"/>
              <a:ext cx="57150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>
                  <a:latin typeface="Arial" panose="020B0604020202020204" pitchFamily="34" charset="0"/>
                  <a:cs typeface="Arial" panose="020B0604020202020204" pitchFamily="34" charset="0"/>
                </a:rPr>
                <a:t>The Old Clown - Georges Rouault - 1930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325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210540" y="477892"/>
            <a:ext cx="13866917" cy="1695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53"/>
              </a:lnSpc>
              <a:spcBef>
                <a:spcPct val="0"/>
              </a:spcBef>
            </a:pPr>
            <a:r>
              <a:rPr lang="en-US" sz="7000" b="1">
                <a:solidFill>
                  <a:srgbClr val="2C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-3052241" y="6298982"/>
            <a:ext cx="6179852" cy="6612682"/>
          </a:xfrm>
          <a:custGeom>
            <a:avLst/>
            <a:gdLst/>
            <a:ahLst/>
            <a:cxnLst/>
            <a:rect l="l" t="t" r="r" b="b"/>
            <a:pathLst>
              <a:path w="6179852" h="6612682">
                <a:moveTo>
                  <a:pt x="6179852" y="0"/>
                </a:moveTo>
                <a:lnTo>
                  <a:pt x="0" y="0"/>
                </a:lnTo>
                <a:lnTo>
                  <a:pt x="0" y="6612682"/>
                </a:lnTo>
                <a:lnTo>
                  <a:pt x="6179852" y="6612682"/>
                </a:lnTo>
                <a:lnTo>
                  <a:pt x="61798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906619">
            <a:off x="15927700" y="-3731188"/>
            <a:ext cx="6052529" cy="6476442"/>
          </a:xfrm>
          <a:custGeom>
            <a:avLst/>
            <a:gdLst/>
            <a:ahLst/>
            <a:cxnLst/>
            <a:rect l="l" t="t" r="r" b="b"/>
            <a:pathLst>
              <a:path w="6052529" h="6476442">
                <a:moveTo>
                  <a:pt x="0" y="0"/>
                </a:moveTo>
                <a:lnTo>
                  <a:pt x="6052530" y="0"/>
                </a:lnTo>
                <a:lnTo>
                  <a:pt x="6052530" y="6476442"/>
                </a:lnTo>
                <a:lnTo>
                  <a:pt x="0" y="6476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275613">
            <a:off x="17066908" y="-2742942"/>
            <a:ext cx="3284964" cy="4499951"/>
          </a:xfrm>
          <a:custGeom>
            <a:avLst/>
            <a:gdLst/>
            <a:ahLst/>
            <a:cxnLst/>
            <a:rect l="l" t="t" r="r" b="b"/>
            <a:pathLst>
              <a:path w="3284964" h="4499951">
                <a:moveTo>
                  <a:pt x="0" y="0"/>
                </a:moveTo>
                <a:lnTo>
                  <a:pt x="3284964" y="0"/>
                </a:lnTo>
                <a:lnTo>
                  <a:pt x="3284964" y="4499950"/>
                </a:lnTo>
                <a:lnTo>
                  <a:pt x="0" y="4499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769395">
            <a:off x="-578658" y="7787515"/>
            <a:ext cx="3449300" cy="4725069"/>
          </a:xfrm>
          <a:custGeom>
            <a:avLst/>
            <a:gdLst/>
            <a:ahLst/>
            <a:cxnLst/>
            <a:rect l="l" t="t" r="r" b="b"/>
            <a:pathLst>
              <a:path w="3449300" h="4725069">
                <a:moveTo>
                  <a:pt x="0" y="0"/>
                </a:moveTo>
                <a:lnTo>
                  <a:pt x="3449301" y="0"/>
                </a:lnTo>
                <a:lnTo>
                  <a:pt x="3449301" y="4725069"/>
                </a:lnTo>
                <a:lnTo>
                  <a:pt x="0" y="4725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59466" y="318823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8" y="0"/>
                </a:lnTo>
                <a:lnTo>
                  <a:pt x="2169068" y="709877"/>
                </a:lnTo>
                <a:lnTo>
                  <a:pt x="0" y="709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99059" y="731005"/>
            <a:ext cx="1693866" cy="649828"/>
          </a:xfrm>
          <a:custGeom>
            <a:avLst/>
            <a:gdLst/>
            <a:ahLst/>
            <a:cxnLst/>
            <a:rect l="l" t="t" r="r" b="b"/>
            <a:pathLst>
              <a:path w="1693866" h="649828">
                <a:moveTo>
                  <a:pt x="0" y="0"/>
                </a:moveTo>
                <a:lnTo>
                  <a:pt x="1693865" y="0"/>
                </a:lnTo>
                <a:lnTo>
                  <a:pt x="1693865" y="649828"/>
                </a:lnTo>
                <a:lnTo>
                  <a:pt x="0" y="6498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184482" y="786854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732080-C5FD-D338-1654-9EBE2C71CCD3}"/>
              </a:ext>
            </a:extLst>
          </p:cNvPr>
          <p:cNvGrpSpPr/>
          <p:nvPr/>
        </p:nvGrpSpPr>
        <p:grpSpPr>
          <a:xfrm>
            <a:off x="346311" y="2937229"/>
            <a:ext cx="5562600" cy="6522107"/>
            <a:chOff x="1128503" y="2584441"/>
            <a:chExt cx="5562600" cy="652210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B58227-4AB4-E880-869B-0385543C1333}"/>
                </a:ext>
              </a:extLst>
            </p:cNvPr>
            <p:cNvGrpSpPr/>
            <p:nvPr/>
          </p:nvGrpSpPr>
          <p:grpSpPr>
            <a:xfrm>
              <a:off x="1128503" y="2584441"/>
              <a:ext cx="5562600" cy="6522107"/>
              <a:chOff x="1263283" y="3021719"/>
              <a:chExt cx="5562600" cy="6522107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4DF93C7-6505-8B23-82A4-CCFFDC4603B2}"/>
                  </a:ext>
                </a:extLst>
              </p:cNvPr>
              <p:cNvSpPr/>
              <p:nvPr/>
            </p:nvSpPr>
            <p:spPr>
              <a:xfrm>
                <a:off x="1263283" y="3607404"/>
                <a:ext cx="5562600" cy="593642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AED0F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94E659D4-E296-F904-7692-3B71C6E1BD37}"/>
                  </a:ext>
                </a:extLst>
              </p:cNvPr>
              <p:cNvSpPr/>
              <p:nvPr/>
            </p:nvSpPr>
            <p:spPr>
              <a:xfrm>
                <a:off x="2971800" y="3021719"/>
                <a:ext cx="1761875" cy="1722453"/>
              </a:xfrm>
              <a:custGeom>
                <a:avLst/>
                <a:gdLst/>
                <a:ahLst/>
                <a:cxnLst/>
                <a:rect l="l" t="t" r="r" b="b"/>
                <a:pathLst>
                  <a:path w="4319307" h="4556632">
                    <a:moveTo>
                      <a:pt x="0" y="0"/>
                    </a:moveTo>
                    <a:lnTo>
                      <a:pt x="4319307" y="0"/>
                    </a:lnTo>
                    <a:lnTo>
                      <a:pt x="4319307" y="4556632"/>
                    </a:lnTo>
                    <a:lnTo>
                      <a:pt x="0" y="455663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463A7C-F85A-44EC-FE71-08827ABA57C3}"/>
                  </a:ext>
                </a:extLst>
              </p:cNvPr>
              <p:cNvSpPr txBox="1"/>
              <p:nvPr/>
            </p:nvSpPr>
            <p:spPr>
              <a:xfrm>
                <a:off x="2671637" y="3239587"/>
                <a:ext cx="2362200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500">
                    <a:latin typeface="Amasis MT Pro Black" panose="02040A04050005020304" pitchFamily="18" charset="0"/>
                  </a:rPr>
                  <a:t>01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06C050-952B-8D4C-1174-F11BBF17D106}"/>
                </a:ext>
              </a:extLst>
            </p:cNvPr>
            <p:cNvSpPr txBox="1"/>
            <p:nvPr/>
          </p:nvSpPr>
          <p:spPr>
            <a:xfrm>
              <a:off x="1319003" y="5098285"/>
              <a:ext cx="518160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Ôn tập lại nội dung bài học ngày hôm nay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1F3D74-6A42-8608-1E33-29FF8D290BB1}"/>
              </a:ext>
            </a:extLst>
          </p:cNvPr>
          <p:cNvGrpSpPr/>
          <p:nvPr/>
        </p:nvGrpSpPr>
        <p:grpSpPr>
          <a:xfrm>
            <a:off x="6423232" y="2864276"/>
            <a:ext cx="5562600" cy="6522107"/>
            <a:chOff x="1128503" y="2584441"/>
            <a:chExt cx="5562600" cy="652210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7F5AA8B-F16E-D40A-DEA0-F6C8F3C7B58B}"/>
                </a:ext>
              </a:extLst>
            </p:cNvPr>
            <p:cNvGrpSpPr/>
            <p:nvPr/>
          </p:nvGrpSpPr>
          <p:grpSpPr>
            <a:xfrm>
              <a:off x="1128503" y="2584441"/>
              <a:ext cx="5562600" cy="6522107"/>
              <a:chOff x="1263283" y="3021719"/>
              <a:chExt cx="5562600" cy="6522107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3FCDEDD6-E36D-A17A-535E-F888602F841F}"/>
                  </a:ext>
                </a:extLst>
              </p:cNvPr>
              <p:cNvSpPr/>
              <p:nvPr/>
            </p:nvSpPr>
            <p:spPr>
              <a:xfrm>
                <a:off x="1263283" y="3607404"/>
                <a:ext cx="5562600" cy="593642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AED0F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3">
                <a:extLst>
                  <a:ext uri="{FF2B5EF4-FFF2-40B4-BE49-F238E27FC236}">
                    <a16:creationId xmlns:a16="http://schemas.microsoft.com/office/drawing/2014/main" id="{F215FE16-0964-C326-B0B9-973DC4395F45}"/>
                  </a:ext>
                </a:extLst>
              </p:cNvPr>
              <p:cNvSpPr/>
              <p:nvPr/>
            </p:nvSpPr>
            <p:spPr>
              <a:xfrm>
                <a:off x="2971800" y="3021719"/>
                <a:ext cx="1761875" cy="1722453"/>
              </a:xfrm>
              <a:custGeom>
                <a:avLst/>
                <a:gdLst/>
                <a:ahLst/>
                <a:cxnLst/>
                <a:rect l="l" t="t" r="r" b="b"/>
                <a:pathLst>
                  <a:path w="4319307" h="4556632">
                    <a:moveTo>
                      <a:pt x="0" y="0"/>
                    </a:moveTo>
                    <a:lnTo>
                      <a:pt x="4319307" y="0"/>
                    </a:lnTo>
                    <a:lnTo>
                      <a:pt x="4319307" y="4556632"/>
                    </a:lnTo>
                    <a:lnTo>
                      <a:pt x="0" y="455663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E235111-AA1E-E500-EFAB-17AA955F4768}"/>
                  </a:ext>
                </a:extLst>
              </p:cNvPr>
              <p:cNvSpPr txBox="1"/>
              <p:nvPr/>
            </p:nvSpPr>
            <p:spPr>
              <a:xfrm>
                <a:off x="2671637" y="3239587"/>
                <a:ext cx="2362200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500">
                    <a:latin typeface="Amasis MT Pro Black" panose="02040A04050005020304" pitchFamily="18" charset="0"/>
                  </a:rPr>
                  <a:t>02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99E884-329E-FD69-AA57-DEBE7539C5EB}"/>
                </a:ext>
              </a:extLst>
            </p:cNvPr>
            <p:cNvSpPr txBox="1"/>
            <p:nvPr/>
          </p:nvSpPr>
          <p:spPr>
            <a:xfrm>
              <a:off x="1319003" y="5098285"/>
              <a:ext cx="5181600" cy="274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Hoàn thành sản phẩm mĩ thuật của bản thân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0A1442-C066-A40A-4F2C-3B919493364C}"/>
              </a:ext>
            </a:extLst>
          </p:cNvPr>
          <p:cNvGrpSpPr/>
          <p:nvPr/>
        </p:nvGrpSpPr>
        <p:grpSpPr>
          <a:xfrm>
            <a:off x="12372999" y="2864276"/>
            <a:ext cx="5562600" cy="6522107"/>
            <a:chOff x="1128503" y="2584441"/>
            <a:chExt cx="5562600" cy="65221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EAD3BA4-937E-4A3A-FA2A-DF46DE2D9089}"/>
                </a:ext>
              </a:extLst>
            </p:cNvPr>
            <p:cNvGrpSpPr/>
            <p:nvPr/>
          </p:nvGrpSpPr>
          <p:grpSpPr>
            <a:xfrm>
              <a:off x="1128503" y="2584441"/>
              <a:ext cx="5562600" cy="6522107"/>
              <a:chOff x="1263283" y="3021719"/>
              <a:chExt cx="5562600" cy="6522107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4E994BE3-BA1A-A3AC-847E-C088DAECD341}"/>
                  </a:ext>
                </a:extLst>
              </p:cNvPr>
              <p:cNvSpPr/>
              <p:nvPr/>
            </p:nvSpPr>
            <p:spPr>
              <a:xfrm>
                <a:off x="1263283" y="3607404"/>
                <a:ext cx="5562600" cy="593642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AED0F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5416795F-6424-A49E-5EE8-00707733360C}"/>
                  </a:ext>
                </a:extLst>
              </p:cNvPr>
              <p:cNvSpPr/>
              <p:nvPr/>
            </p:nvSpPr>
            <p:spPr>
              <a:xfrm>
                <a:off x="2971800" y="3021719"/>
                <a:ext cx="1761875" cy="1722453"/>
              </a:xfrm>
              <a:custGeom>
                <a:avLst/>
                <a:gdLst/>
                <a:ahLst/>
                <a:cxnLst/>
                <a:rect l="l" t="t" r="r" b="b"/>
                <a:pathLst>
                  <a:path w="4319307" h="4556632">
                    <a:moveTo>
                      <a:pt x="0" y="0"/>
                    </a:moveTo>
                    <a:lnTo>
                      <a:pt x="4319307" y="0"/>
                    </a:lnTo>
                    <a:lnTo>
                      <a:pt x="4319307" y="4556632"/>
                    </a:lnTo>
                    <a:lnTo>
                      <a:pt x="0" y="455663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EDDDFFA-0A92-3ADE-194F-10B9C784F059}"/>
                  </a:ext>
                </a:extLst>
              </p:cNvPr>
              <p:cNvSpPr txBox="1"/>
              <p:nvPr/>
            </p:nvSpPr>
            <p:spPr>
              <a:xfrm>
                <a:off x="2671637" y="3239587"/>
                <a:ext cx="2362200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500">
                    <a:latin typeface="Amasis MT Pro Black" panose="02040A04050005020304" pitchFamily="18" charset="0"/>
                  </a:rPr>
                  <a:t>03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41224C-333D-6287-EEDF-472720D80773}"/>
                </a:ext>
              </a:extLst>
            </p:cNvPr>
            <p:cNvSpPr txBox="1"/>
            <p:nvPr/>
          </p:nvSpPr>
          <p:spPr>
            <a:xfrm>
              <a:off x="1514253" y="4863665"/>
              <a:ext cx="4791099" cy="367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Chuẩn bị bài mới, </a:t>
              </a:r>
              <a:r>
                <a:rPr lang="en-US" sz="4000" b="1" i="1">
                  <a:latin typeface="Arial" panose="020B0604020202020204" pitchFamily="34" charset="0"/>
                  <a:cs typeface="Arial" panose="020B0604020202020204" pitchFamily="34" charset="0"/>
                </a:rPr>
                <a:t>Bài 4. Nét đặc trưng trong tranh sơn mài Việt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1031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22401" y="1561933"/>
            <a:ext cx="10316963" cy="7479798"/>
          </a:xfrm>
          <a:custGeom>
            <a:avLst/>
            <a:gdLst/>
            <a:ahLst/>
            <a:cxnLst/>
            <a:rect l="l" t="t" r="r" b="b"/>
            <a:pathLst>
              <a:path w="10316963" h="7479798">
                <a:moveTo>
                  <a:pt x="0" y="0"/>
                </a:moveTo>
                <a:lnTo>
                  <a:pt x="10316963" y="0"/>
                </a:lnTo>
                <a:lnTo>
                  <a:pt x="10316963" y="7479798"/>
                </a:lnTo>
                <a:lnTo>
                  <a:pt x="0" y="74797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169374" y="5587582"/>
            <a:ext cx="6179852" cy="6612682"/>
          </a:xfrm>
          <a:custGeom>
            <a:avLst/>
            <a:gdLst/>
            <a:ahLst/>
            <a:cxnLst/>
            <a:rect l="l" t="t" r="r" b="b"/>
            <a:pathLst>
              <a:path w="6179852" h="6612682">
                <a:moveTo>
                  <a:pt x="0" y="0"/>
                </a:moveTo>
                <a:lnTo>
                  <a:pt x="6179852" y="0"/>
                </a:lnTo>
                <a:lnTo>
                  <a:pt x="6179852" y="6612682"/>
                </a:lnTo>
                <a:lnTo>
                  <a:pt x="0" y="6612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07966">
            <a:off x="-2199754" y="-3258989"/>
            <a:ext cx="6052529" cy="6476442"/>
          </a:xfrm>
          <a:custGeom>
            <a:avLst/>
            <a:gdLst/>
            <a:ahLst/>
            <a:cxnLst/>
            <a:rect l="l" t="t" r="r" b="b"/>
            <a:pathLst>
              <a:path w="6052529" h="6476442">
                <a:moveTo>
                  <a:pt x="0" y="0"/>
                </a:moveTo>
                <a:lnTo>
                  <a:pt x="6052529" y="0"/>
                </a:lnTo>
                <a:lnTo>
                  <a:pt x="6052529" y="6476442"/>
                </a:lnTo>
                <a:lnTo>
                  <a:pt x="0" y="6476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501902" y="551824"/>
            <a:ext cx="3003804" cy="4114800"/>
          </a:xfrm>
          <a:custGeom>
            <a:avLst/>
            <a:gdLst/>
            <a:ahLst/>
            <a:cxnLst/>
            <a:rect l="l" t="t" r="r" b="b"/>
            <a:pathLst>
              <a:path w="3003804" h="4114800">
                <a:moveTo>
                  <a:pt x="0" y="0"/>
                </a:moveTo>
                <a:lnTo>
                  <a:pt x="3003804" y="0"/>
                </a:lnTo>
                <a:lnTo>
                  <a:pt x="30038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786892">
            <a:off x="15534650" y="6632033"/>
            <a:ext cx="3449300" cy="4725069"/>
          </a:xfrm>
          <a:custGeom>
            <a:avLst/>
            <a:gdLst/>
            <a:ahLst/>
            <a:cxnLst/>
            <a:rect l="l" t="t" r="r" b="b"/>
            <a:pathLst>
              <a:path w="3449300" h="4725069">
                <a:moveTo>
                  <a:pt x="0" y="0"/>
                </a:moveTo>
                <a:lnTo>
                  <a:pt x="3449300" y="0"/>
                </a:lnTo>
                <a:lnTo>
                  <a:pt x="3449300" y="4725069"/>
                </a:lnTo>
                <a:lnTo>
                  <a:pt x="0" y="4725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50925">
            <a:off x="16126962" y="330441"/>
            <a:ext cx="1434903" cy="1892558"/>
          </a:xfrm>
          <a:custGeom>
            <a:avLst/>
            <a:gdLst/>
            <a:ahLst/>
            <a:cxnLst/>
            <a:rect l="l" t="t" r="r" b="b"/>
            <a:pathLst>
              <a:path w="1892749" h="2496432">
                <a:moveTo>
                  <a:pt x="0" y="0"/>
                </a:moveTo>
                <a:lnTo>
                  <a:pt x="1892749" y="0"/>
                </a:lnTo>
                <a:lnTo>
                  <a:pt x="1892749" y="2496431"/>
                </a:lnTo>
                <a:lnTo>
                  <a:pt x="0" y="24964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17870" y="764138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7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39530" y="8184047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7" y="0"/>
                </a:lnTo>
                <a:lnTo>
                  <a:pt x="2169067" y="709876"/>
                </a:lnTo>
                <a:lnTo>
                  <a:pt x="0" y="709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376273" y="5018640"/>
            <a:ext cx="2007711" cy="770231"/>
          </a:xfrm>
          <a:custGeom>
            <a:avLst/>
            <a:gdLst/>
            <a:ahLst/>
            <a:cxnLst/>
            <a:rect l="l" t="t" r="r" b="b"/>
            <a:pathLst>
              <a:path w="2007711" h="770231">
                <a:moveTo>
                  <a:pt x="0" y="0"/>
                </a:moveTo>
                <a:lnTo>
                  <a:pt x="2007710" y="0"/>
                </a:lnTo>
                <a:lnTo>
                  <a:pt x="2007710" y="770231"/>
                </a:lnTo>
                <a:lnTo>
                  <a:pt x="0" y="7702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796443" y="3302611"/>
            <a:ext cx="12695113" cy="368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500" b="1">
                <a:solidFill>
                  <a:srgbClr val="2C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500" b="1">
                <a:solidFill>
                  <a:srgbClr val="2C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960727574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37A1986-B96C-3324-78CC-8944787EF869}"/>
              </a:ext>
            </a:extLst>
          </p:cNvPr>
          <p:cNvCxnSpPr/>
          <p:nvPr/>
        </p:nvCxnSpPr>
        <p:spPr>
          <a:xfrm>
            <a:off x="-273060" y="7631856"/>
            <a:ext cx="18897600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5">
            <a:extLst>
              <a:ext uri="{FF2B5EF4-FFF2-40B4-BE49-F238E27FC236}">
                <a16:creationId xmlns:a16="http://schemas.microsoft.com/office/drawing/2014/main" id="{02776EFF-0EC2-0DB6-3377-E184D6682505}"/>
              </a:ext>
            </a:extLst>
          </p:cNvPr>
          <p:cNvSpPr/>
          <p:nvPr/>
        </p:nvSpPr>
        <p:spPr>
          <a:xfrm>
            <a:off x="15715590" y="673762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8" y="0"/>
                </a:lnTo>
                <a:lnTo>
                  <a:pt x="2169068" y="709876"/>
                </a:lnTo>
                <a:lnTo>
                  <a:pt x="0" y="709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F785DB1C-3C2E-9F6D-4843-C7F003FFABE6}"/>
              </a:ext>
            </a:extLst>
          </p:cNvPr>
          <p:cNvSpPr/>
          <p:nvPr/>
        </p:nvSpPr>
        <p:spPr>
          <a:xfrm>
            <a:off x="24845" y="9226033"/>
            <a:ext cx="2007711" cy="770231"/>
          </a:xfrm>
          <a:custGeom>
            <a:avLst/>
            <a:gdLst/>
            <a:ahLst/>
            <a:cxnLst/>
            <a:rect l="l" t="t" r="r" b="b"/>
            <a:pathLst>
              <a:path w="2007711" h="770231">
                <a:moveTo>
                  <a:pt x="0" y="0"/>
                </a:moveTo>
                <a:lnTo>
                  <a:pt x="2007710" y="0"/>
                </a:lnTo>
                <a:lnTo>
                  <a:pt x="2007710" y="770231"/>
                </a:lnTo>
                <a:lnTo>
                  <a:pt x="0" y="770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C29211-D9B5-2FAF-9B19-C572580B508E}"/>
              </a:ext>
            </a:extLst>
          </p:cNvPr>
          <p:cNvGrpSpPr/>
          <p:nvPr/>
        </p:nvGrpSpPr>
        <p:grpSpPr>
          <a:xfrm>
            <a:off x="875744" y="731905"/>
            <a:ext cx="15962479" cy="4695783"/>
            <a:chOff x="1143000" y="1514714"/>
            <a:chExt cx="15962479" cy="46957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1E72C9-2270-6D68-EBE4-6BA7E341A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514715"/>
              <a:ext cx="5881678" cy="46719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D2D7D2-3EC1-7F1F-C894-C3F25605F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7"/>
            <a:stretch/>
          </p:blipFill>
          <p:spPr>
            <a:xfrm>
              <a:off x="8267700" y="1514714"/>
              <a:ext cx="3618079" cy="46719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C9F12E-90D8-EF6F-61A6-264AD5650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23" r="1754"/>
            <a:stretch/>
          </p:blipFill>
          <p:spPr>
            <a:xfrm>
              <a:off x="13487400" y="1538526"/>
              <a:ext cx="3618079" cy="467197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AD4A96-200B-5AF7-475C-93FCEE9B2B18}"/>
                </a:ext>
              </a:extLst>
            </p:cNvPr>
            <p:cNvSpPr/>
            <p:nvPr/>
          </p:nvSpPr>
          <p:spPr>
            <a:xfrm>
              <a:off x="1371600" y="1638300"/>
              <a:ext cx="9144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1A5335-DC9C-63AC-B289-3EBD67A5AADA}"/>
                </a:ext>
              </a:extLst>
            </p:cNvPr>
            <p:cNvSpPr/>
            <p:nvPr/>
          </p:nvSpPr>
          <p:spPr>
            <a:xfrm>
              <a:off x="8528596" y="1776412"/>
              <a:ext cx="9144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BD40F3-C972-52C9-D128-0E74540C805C}"/>
                </a:ext>
              </a:extLst>
            </p:cNvPr>
            <p:cNvSpPr/>
            <p:nvPr/>
          </p:nvSpPr>
          <p:spPr>
            <a:xfrm>
              <a:off x="13563600" y="1700212"/>
              <a:ext cx="9144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14467F-F686-B6FC-5886-BC615CB06FF2}"/>
              </a:ext>
            </a:extLst>
          </p:cNvPr>
          <p:cNvGrpSpPr/>
          <p:nvPr/>
        </p:nvGrpSpPr>
        <p:grpSpPr>
          <a:xfrm>
            <a:off x="671165" y="5979112"/>
            <a:ext cx="5715000" cy="3431752"/>
            <a:chOff x="928678" y="6057900"/>
            <a:chExt cx="6134100" cy="34317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9A6954-6E70-AE90-B3FE-735C07E368EE}"/>
                </a:ext>
              </a:extLst>
            </p:cNvPr>
            <p:cNvSpPr/>
            <p:nvPr/>
          </p:nvSpPr>
          <p:spPr>
            <a:xfrm>
              <a:off x="928678" y="6057900"/>
              <a:ext cx="5981700" cy="327935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47C7EA-68AF-4B8B-5014-618A75E8279E}"/>
                </a:ext>
              </a:extLst>
            </p:cNvPr>
            <p:cNvSpPr/>
            <p:nvPr/>
          </p:nvSpPr>
          <p:spPr>
            <a:xfrm>
              <a:off x="1081078" y="6210300"/>
              <a:ext cx="5981700" cy="32793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425EAC-5CFC-4229-A51E-6D1BDDC703E4}"/>
                </a:ext>
              </a:extLst>
            </p:cNvPr>
            <p:cNvSpPr txBox="1"/>
            <p:nvPr/>
          </p:nvSpPr>
          <p:spPr>
            <a:xfrm>
              <a:off x="1257300" y="6210300"/>
              <a:ext cx="5653078" cy="3224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Biểu cảm nhân vật: hoang mang, lo lắng</a:t>
              </a: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Màu sắc tăm tối, đường nét rõ ràng.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C60B31-3411-6651-AA30-FA500E7C5512}"/>
              </a:ext>
            </a:extLst>
          </p:cNvPr>
          <p:cNvGrpSpPr/>
          <p:nvPr/>
        </p:nvGrpSpPr>
        <p:grpSpPr>
          <a:xfrm>
            <a:off x="6983000" y="6027712"/>
            <a:ext cx="5573012" cy="3431752"/>
            <a:chOff x="928678" y="6057900"/>
            <a:chExt cx="6134100" cy="343175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143161C-0350-A587-692C-C82C90489C87}"/>
                </a:ext>
              </a:extLst>
            </p:cNvPr>
            <p:cNvSpPr/>
            <p:nvPr/>
          </p:nvSpPr>
          <p:spPr>
            <a:xfrm>
              <a:off x="928678" y="6057900"/>
              <a:ext cx="5981700" cy="32793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ED61CF-E2AE-BDB2-71DC-77CB990F36EC}"/>
                </a:ext>
              </a:extLst>
            </p:cNvPr>
            <p:cNvSpPr/>
            <p:nvPr/>
          </p:nvSpPr>
          <p:spPr>
            <a:xfrm>
              <a:off x="1081078" y="6210300"/>
              <a:ext cx="5981700" cy="32793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295AF5-92C8-DB04-1A3D-3C8C6311D37C}"/>
                </a:ext>
              </a:extLst>
            </p:cNvPr>
            <p:cNvSpPr txBox="1"/>
            <p:nvPr/>
          </p:nvSpPr>
          <p:spPr>
            <a:xfrm>
              <a:off x="1257300" y="6210300"/>
              <a:ext cx="5653078" cy="3224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Biểu cảm nhân vật: buồn rầu. </a:t>
              </a: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Màu sắc màu tối, thể hiện sự u buồn.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9DE6E09-9695-DA4E-1AB5-4BF4D78B28D1}"/>
              </a:ext>
            </a:extLst>
          </p:cNvPr>
          <p:cNvGrpSpPr/>
          <p:nvPr/>
        </p:nvGrpSpPr>
        <p:grpSpPr>
          <a:xfrm>
            <a:off x="13055982" y="6076312"/>
            <a:ext cx="4878865" cy="3431752"/>
            <a:chOff x="928678" y="6057900"/>
            <a:chExt cx="6134100" cy="343175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C77A7B-52D3-FD4D-C000-D3A310654EA0}"/>
                </a:ext>
              </a:extLst>
            </p:cNvPr>
            <p:cNvSpPr/>
            <p:nvPr/>
          </p:nvSpPr>
          <p:spPr>
            <a:xfrm>
              <a:off x="928678" y="6057900"/>
              <a:ext cx="5981700" cy="32793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2D8392-DABF-E2D0-06D3-C732AF68564D}"/>
                </a:ext>
              </a:extLst>
            </p:cNvPr>
            <p:cNvSpPr/>
            <p:nvPr/>
          </p:nvSpPr>
          <p:spPr>
            <a:xfrm>
              <a:off x="1081078" y="6210300"/>
              <a:ext cx="5981700" cy="32793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7B0660E-3B55-006F-B848-821577D6D5A4}"/>
                </a:ext>
              </a:extLst>
            </p:cNvPr>
            <p:cNvSpPr txBox="1"/>
            <p:nvPr/>
          </p:nvSpPr>
          <p:spPr>
            <a:xfrm>
              <a:off x="1257300" y="6210300"/>
              <a:ext cx="5653078" cy="241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Biểu cảm nhân vật: vui vẻ, hạnh phúc.</a:t>
              </a: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Màu sắc tươi sáng.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801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02776EFF-0EC2-0DB6-3377-E184D6682505}"/>
              </a:ext>
            </a:extLst>
          </p:cNvPr>
          <p:cNvSpPr/>
          <p:nvPr/>
        </p:nvSpPr>
        <p:spPr>
          <a:xfrm>
            <a:off x="15715590" y="673762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8" y="0"/>
                </a:lnTo>
                <a:lnTo>
                  <a:pt x="2169068" y="709876"/>
                </a:lnTo>
                <a:lnTo>
                  <a:pt x="0" y="709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F785DB1C-3C2E-9F6D-4843-C7F003FFABE6}"/>
              </a:ext>
            </a:extLst>
          </p:cNvPr>
          <p:cNvSpPr/>
          <p:nvPr/>
        </p:nvSpPr>
        <p:spPr>
          <a:xfrm>
            <a:off x="24845" y="9226033"/>
            <a:ext cx="2007711" cy="770231"/>
          </a:xfrm>
          <a:custGeom>
            <a:avLst/>
            <a:gdLst/>
            <a:ahLst/>
            <a:cxnLst/>
            <a:rect l="l" t="t" r="r" b="b"/>
            <a:pathLst>
              <a:path w="2007711" h="770231">
                <a:moveTo>
                  <a:pt x="0" y="0"/>
                </a:moveTo>
                <a:lnTo>
                  <a:pt x="2007710" y="0"/>
                </a:lnTo>
                <a:lnTo>
                  <a:pt x="2007710" y="770231"/>
                </a:lnTo>
                <a:lnTo>
                  <a:pt x="0" y="770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A31FE-1842-7127-74B9-41FFAF02E9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-190500"/>
            <a:ext cx="8734778" cy="10477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B8C2575-14CA-4F77-F966-417E435BCC11}"/>
              </a:ext>
            </a:extLst>
          </p:cNvPr>
          <p:cNvGrpSpPr/>
          <p:nvPr/>
        </p:nvGrpSpPr>
        <p:grpSpPr>
          <a:xfrm>
            <a:off x="609600" y="2324100"/>
            <a:ext cx="8610600" cy="5863737"/>
            <a:chOff x="533400" y="2594463"/>
            <a:chExt cx="8610600" cy="58637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FCD8EB-3B93-4B8C-BF97-A392C21B7ADE}"/>
                </a:ext>
              </a:extLst>
            </p:cNvPr>
            <p:cNvSpPr/>
            <p:nvPr/>
          </p:nvSpPr>
          <p:spPr>
            <a:xfrm rot="21115965">
              <a:off x="748370" y="2594463"/>
              <a:ext cx="8229993" cy="569537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F22EF72-3AF1-18BF-A61F-F1D36D095255}"/>
                </a:ext>
              </a:extLst>
            </p:cNvPr>
            <p:cNvSpPr/>
            <p:nvPr/>
          </p:nvSpPr>
          <p:spPr>
            <a:xfrm>
              <a:off x="533400" y="2628900"/>
              <a:ext cx="8610600" cy="58293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902BC1-69DD-B1EF-84AA-CC9ED2850E7C}"/>
                </a:ext>
              </a:extLst>
            </p:cNvPr>
            <p:cNvSpPr txBox="1"/>
            <p:nvPr/>
          </p:nvSpPr>
          <p:spPr>
            <a:xfrm>
              <a:off x="1016278" y="3893779"/>
              <a:ext cx="7644844" cy="3096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50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Bức tranh </a:t>
              </a:r>
              <a:r>
                <a:rPr lang="en-US" sz="45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dung</a:t>
              </a:r>
              <a:r>
                <a:rPr lang="en-US" sz="450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r>
                <a:rPr lang="vi-VN" sz="450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vẽ lên được cảm xúc của người trong tranh</a:t>
              </a:r>
              <a:r>
                <a:rPr lang="en-US" sz="4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r>
                <a:rPr lang="vi-VN" sz="4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500">
                  <a:solidFill>
                    <a:srgbClr val="000000"/>
                  </a:solidFill>
                  <a:effectLst/>
                  <a:ea typeface="Calibri" panose="020F0502020204030204" pitchFamily="34" charset="0"/>
                </a:rPr>
                <a:t>vui,buồn, hạnh phúc,.. </a:t>
              </a:r>
              <a:endParaRPr lang="en-US" sz="4500"/>
            </a:p>
          </p:txBody>
        </p:sp>
      </p:grpSp>
      <p:sp>
        <p:nvSpPr>
          <p:cNvPr id="30" name="Freeform 9">
            <a:extLst>
              <a:ext uri="{FF2B5EF4-FFF2-40B4-BE49-F238E27FC236}">
                <a16:creationId xmlns:a16="http://schemas.microsoft.com/office/drawing/2014/main" id="{7314C218-20FA-F8FB-A92E-BFBD2B61D3C8}"/>
              </a:ext>
            </a:extLst>
          </p:cNvPr>
          <p:cNvSpPr/>
          <p:nvPr/>
        </p:nvSpPr>
        <p:spPr>
          <a:xfrm>
            <a:off x="1447800" y="273787"/>
            <a:ext cx="1693866" cy="649828"/>
          </a:xfrm>
          <a:custGeom>
            <a:avLst/>
            <a:gdLst/>
            <a:ahLst/>
            <a:cxnLst/>
            <a:rect l="l" t="t" r="r" b="b"/>
            <a:pathLst>
              <a:path w="1693866" h="649828">
                <a:moveTo>
                  <a:pt x="0" y="0"/>
                </a:moveTo>
                <a:lnTo>
                  <a:pt x="1693865" y="0"/>
                </a:lnTo>
                <a:lnTo>
                  <a:pt x="1693865" y="649828"/>
                </a:lnTo>
                <a:lnTo>
                  <a:pt x="0" y="649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3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47909">
            <a:off x="5191587" y="2533918"/>
            <a:ext cx="7289544" cy="4829323"/>
          </a:xfrm>
          <a:custGeom>
            <a:avLst/>
            <a:gdLst/>
            <a:ahLst/>
            <a:cxnLst/>
            <a:rect l="l" t="t" r="r" b="b"/>
            <a:pathLst>
              <a:path w="7289544" h="4829323">
                <a:moveTo>
                  <a:pt x="0" y="0"/>
                </a:moveTo>
                <a:lnTo>
                  <a:pt x="7289544" y="0"/>
                </a:lnTo>
                <a:lnTo>
                  <a:pt x="7289544" y="4829322"/>
                </a:lnTo>
                <a:lnTo>
                  <a:pt x="0" y="4829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2608105" y="5630274"/>
            <a:ext cx="6179852" cy="6612682"/>
          </a:xfrm>
          <a:custGeom>
            <a:avLst/>
            <a:gdLst/>
            <a:ahLst/>
            <a:cxnLst/>
            <a:rect l="l" t="t" r="r" b="b"/>
            <a:pathLst>
              <a:path w="6179852" h="6612682">
                <a:moveTo>
                  <a:pt x="6179852" y="0"/>
                </a:moveTo>
                <a:lnTo>
                  <a:pt x="0" y="0"/>
                </a:lnTo>
                <a:lnTo>
                  <a:pt x="0" y="6612682"/>
                </a:lnTo>
                <a:lnTo>
                  <a:pt x="6179852" y="6612682"/>
                </a:lnTo>
                <a:lnTo>
                  <a:pt x="61798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470915" flipH="1">
            <a:off x="7120023" y="4246954"/>
            <a:ext cx="13351666" cy="14286802"/>
          </a:xfrm>
          <a:custGeom>
            <a:avLst/>
            <a:gdLst/>
            <a:ahLst/>
            <a:cxnLst/>
            <a:rect l="l" t="t" r="r" b="b"/>
            <a:pathLst>
              <a:path w="13351666" h="14286802">
                <a:moveTo>
                  <a:pt x="13351666" y="0"/>
                </a:moveTo>
                <a:lnTo>
                  <a:pt x="0" y="0"/>
                </a:lnTo>
                <a:lnTo>
                  <a:pt x="0" y="14286801"/>
                </a:lnTo>
                <a:lnTo>
                  <a:pt x="13351666" y="14286801"/>
                </a:lnTo>
                <a:lnTo>
                  <a:pt x="13351666" y="0"/>
                </a:lnTo>
                <a:close/>
              </a:path>
            </a:pathLst>
          </a:custGeom>
          <a:blipFill>
            <a:blip r:embed="rId4">
              <a:alphaModFix amt="1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906619">
            <a:off x="15261735" y="-3238221"/>
            <a:ext cx="6052529" cy="6476442"/>
          </a:xfrm>
          <a:custGeom>
            <a:avLst/>
            <a:gdLst/>
            <a:ahLst/>
            <a:cxnLst/>
            <a:rect l="l" t="t" r="r" b="b"/>
            <a:pathLst>
              <a:path w="6052529" h="6476442">
                <a:moveTo>
                  <a:pt x="0" y="0"/>
                </a:moveTo>
                <a:lnTo>
                  <a:pt x="6052530" y="0"/>
                </a:lnTo>
                <a:lnTo>
                  <a:pt x="6052530" y="6476442"/>
                </a:lnTo>
                <a:lnTo>
                  <a:pt x="0" y="6476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275613">
            <a:off x="16400943" y="-2249975"/>
            <a:ext cx="3284964" cy="4499951"/>
          </a:xfrm>
          <a:custGeom>
            <a:avLst/>
            <a:gdLst/>
            <a:ahLst/>
            <a:cxnLst/>
            <a:rect l="l" t="t" r="r" b="b"/>
            <a:pathLst>
              <a:path w="3284964" h="4499951">
                <a:moveTo>
                  <a:pt x="0" y="0"/>
                </a:moveTo>
                <a:lnTo>
                  <a:pt x="3284964" y="0"/>
                </a:lnTo>
                <a:lnTo>
                  <a:pt x="3284964" y="4499950"/>
                </a:lnTo>
                <a:lnTo>
                  <a:pt x="0" y="4499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769395">
            <a:off x="-134522" y="7118807"/>
            <a:ext cx="3449300" cy="4725069"/>
          </a:xfrm>
          <a:custGeom>
            <a:avLst/>
            <a:gdLst/>
            <a:ahLst/>
            <a:cxnLst/>
            <a:rect l="l" t="t" r="r" b="b"/>
            <a:pathLst>
              <a:path w="3449300" h="4725069">
                <a:moveTo>
                  <a:pt x="0" y="0"/>
                </a:moveTo>
                <a:lnTo>
                  <a:pt x="3449301" y="0"/>
                </a:lnTo>
                <a:lnTo>
                  <a:pt x="3449301" y="4725069"/>
                </a:lnTo>
                <a:lnTo>
                  <a:pt x="0" y="4725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50236" y="7594113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8" y="0"/>
                </a:lnTo>
                <a:lnTo>
                  <a:pt x="2169068" y="709877"/>
                </a:lnTo>
                <a:lnTo>
                  <a:pt x="0" y="709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63609" y="1621417"/>
            <a:ext cx="1693866" cy="649828"/>
          </a:xfrm>
          <a:custGeom>
            <a:avLst/>
            <a:gdLst/>
            <a:ahLst/>
            <a:cxnLst/>
            <a:rect l="l" t="t" r="r" b="b"/>
            <a:pathLst>
              <a:path w="1693866" h="649828">
                <a:moveTo>
                  <a:pt x="0" y="0"/>
                </a:moveTo>
                <a:lnTo>
                  <a:pt x="1693865" y="0"/>
                </a:lnTo>
                <a:lnTo>
                  <a:pt x="1693865" y="649829"/>
                </a:lnTo>
                <a:lnTo>
                  <a:pt x="0" y="6498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301507" y="1665312"/>
            <a:ext cx="18891013" cy="5643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>
                <a:solidFill>
                  <a:srgbClr val="2C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</a:t>
            </a:r>
          </a:p>
          <a:p>
            <a:pPr algn="ctr">
              <a:lnSpc>
                <a:spcPct val="150000"/>
              </a:lnSpc>
            </a:pPr>
            <a:r>
              <a:rPr lang="en-US" sz="8500" b="1">
                <a:solidFill>
                  <a:srgbClr val="2C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CHÂN DUNG </a:t>
            </a:r>
          </a:p>
          <a:p>
            <a:pPr algn="ctr">
              <a:lnSpc>
                <a:spcPct val="150000"/>
              </a:lnSpc>
            </a:pPr>
            <a:r>
              <a:rPr lang="en-US" sz="8500" b="1">
                <a:solidFill>
                  <a:srgbClr val="2C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TRƯỜNG PHÁI BIỂU HIỆN</a:t>
            </a:r>
          </a:p>
        </p:txBody>
      </p:sp>
    </p:spTree>
    <p:extLst>
      <p:ext uri="{BB962C8B-B14F-4D97-AF65-F5344CB8AC3E}">
        <p14:creationId xmlns:p14="http://schemas.microsoft.com/office/powerpoint/2010/main" val="341142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45638" y="138660"/>
            <a:ext cx="13996723" cy="1695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53"/>
              </a:lnSpc>
              <a:spcBef>
                <a:spcPct val="0"/>
              </a:spcBef>
            </a:pPr>
            <a:r>
              <a:rPr lang="en-US" sz="7000" b="1">
                <a:solidFill>
                  <a:srgbClr val="2C6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sp>
        <p:nvSpPr>
          <p:cNvPr id="3" name="Freeform 3"/>
          <p:cNvSpPr/>
          <p:nvPr/>
        </p:nvSpPr>
        <p:spPr>
          <a:xfrm rot="-407966">
            <a:off x="-3026265" y="-3778215"/>
            <a:ext cx="6052529" cy="6476442"/>
          </a:xfrm>
          <a:custGeom>
            <a:avLst/>
            <a:gdLst/>
            <a:ahLst/>
            <a:cxnLst/>
            <a:rect l="l" t="t" r="r" b="b"/>
            <a:pathLst>
              <a:path w="6052529" h="6476442">
                <a:moveTo>
                  <a:pt x="0" y="0"/>
                </a:moveTo>
                <a:lnTo>
                  <a:pt x="6052530" y="0"/>
                </a:lnTo>
                <a:lnTo>
                  <a:pt x="6052530" y="6476442"/>
                </a:lnTo>
                <a:lnTo>
                  <a:pt x="0" y="6476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786892">
            <a:off x="15699456" y="7720743"/>
            <a:ext cx="3449300" cy="4725069"/>
          </a:xfrm>
          <a:custGeom>
            <a:avLst/>
            <a:gdLst/>
            <a:ahLst/>
            <a:cxnLst/>
            <a:rect l="l" t="t" r="r" b="b"/>
            <a:pathLst>
              <a:path w="3449300" h="4725069">
                <a:moveTo>
                  <a:pt x="0" y="0"/>
                </a:moveTo>
                <a:lnTo>
                  <a:pt x="3449300" y="0"/>
                </a:lnTo>
                <a:lnTo>
                  <a:pt x="3449300" y="4725069"/>
                </a:lnTo>
                <a:lnTo>
                  <a:pt x="0" y="4725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15590" y="673762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8" y="0"/>
                </a:lnTo>
                <a:lnTo>
                  <a:pt x="2169068" y="709876"/>
                </a:lnTo>
                <a:lnTo>
                  <a:pt x="0" y="709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845" y="9226033"/>
            <a:ext cx="2007711" cy="770231"/>
          </a:xfrm>
          <a:custGeom>
            <a:avLst/>
            <a:gdLst/>
            <a:ahLst/>
            <a:cxnLst/>
            <a:rect l="l" t="t" r="r" b="b"/>
            <a:pathLst>
              <a:path w="2007711" h="770231">
                <a:moveTo>
                  <a:pt x="0" y="0"/>
                </a:moveTo>
                <a:lnTo>
                  <a:pt x="2007710" y="0"/>
                </a:lnTo>
                <a:lnTo>
                  <a:pt x="2007710" y="770231"/>
                </a:lnTo>
                <a:lnTo>
                  <a:pt x="0" y="770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457200" y="6320473"/>
            <a:ext cx="877109" cy="1044177"/>
          </a:xfrm>
          <a:custGeom>
            <a:avLst/>
            <a:gdLst/>
            <a:ahLst/>
            <a:cxnLst/>
            <a:rect l="l" t="t" r="r" b="b"/>
            <a:pathLst>
              <a:path w="1235592" h="1470943">
                <a:moveTo>
                  <a:pt x="1235592" y="0"/>
                </a:moveTo>
                <a:lnTo>
                  <a:pt x="0" y="0"/>
                </a:lnTo>
                <a:lnTo>
                  <a:pt x="0" y="1470943"/>
                </a:lnTo>
                <a:lnTo>
                  <a:pt x="1235592" y="1470943"/>
                </a:lnTo>
                <a:lnTo>
                  <a:pt x="123559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BB2747-1351-E6EF-E1CD-B32D3D3C0CD5}"/>
              </a:ext>
            </a:extLst>
          </p:cNvPr>
          <p:cNvGrpSpPr/>
          <p:nvPr/>
        </p:nvGrpSpPr>
        <p:grpSpPr>
          <a:xfrm>
            <a:off x="2145638" y="2167449"/>
            <a:ext cx="13795599" cy="1732590"/>
            <a:chOff x="1061975" y="2324100"/>
            <a:chExt cx="13795599" cy="1732590"/>
          </a:xfrm>
        </p:grpSpPr>
        <p:sp>
          <p:nvSpPr>
            <p:cNvPr id="12" name="TextBox 12"/>
            <p:cNvSpPr txBox="1"/>
            <p:nvPr/>
          </p:nvSpPr>
          <p:spPr>
            <a:xfrm>
              <a:off x="2827496" y="2324100"/>
              <a:ext cx="12030078" cy="17325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Quan sát – nhận thức về một số hình thức thể hiện tranh chân dung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AF3F36-169F-0858-01E4-957A42897A31}"/>
                </a:ext>
              </a:extLst>
            </p:cNvPr>
            <p:cNvSpPr txBox="1"/>
            <p:nvPr/>
          </p:nvSpPr>
          <p:spPr>
            <a:xfrm>
              <a:off x="1061975" y="2735221"/>
              <a:ext cx="12873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solidFill>
                    <a:srgbClr val="002060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FE764F-218A-B8F2-5AA7-3A8784533331}"/>
              </a:ext>
            </a:extLst>
          </p:cNvPr>
          <p:cNvGrpSpPr/>
          <p:nvPr/>
        </p:nvGrpSpPr>
        <p:grpSpPr>
          <a:xfrm>
            <a:off x="2140641" y="4281220"/>
            <a:ext cx="13795599" cy="1015663"/>
            <a:chOff x="1061975" y="2735221"/>
            <a:chExt cx="13795599" cy="1015663"/>
          </a:xfrm>
        </p:grpSpPr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7B1F62CC-A022-6288-9B4A-583414C6A2CF}"/>
                </a:ext>
              </a:extLst>
            </p:cNvPr>
            <p:cNvSpPr txBox="1"/>
            <p:nvPr/>
          </p:nvSpPr>
          <p:spPr>
            <a:xfrm>
              <a:off x="2827496" y="2841229"/>
              <a:ext cx="12030078" cy="8092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Cách vẽ tranh chân dung với nét, màu biểu cảm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94ED74-AD2D-79C3-B3F0-D1E2E84F19A3}"/>
                </a:ext>
              </a:extLst>
            </p:cNvPr>
            <p:cNvSpPr txBox="1"/>
            <p:nvPr/>
          </p:nvSpPr>
          <p:spPr>
            <a:xfrm>
              <a:off x="1061975" y="2735221"/>
              <a:ext cx="12873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solidFill>
                    <a:srgbClr val="002060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9A257A-267D-C676-7D3F-E9BA2FEA38B8}"/>
              </a:ext>
            </a:extLst>
          </p:cNvPr>
          <p:cNvGrpSpPr/>
          <p:nvPr/>
        </p:nvGrpSpPr>
        <p:grpSpPr>
          <a:xfrm>
            <a:off x="2140641" y="5571230"/>
            <a:ext cx="13795599" cy="1015663"/>
            <a:chOff x="1061975" y="2735221"/>
            <a:chExt cx="13795599" cy="1015663"/>
          </a:xfrm>
        </p:grpSpPr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4E35846C-E830-0B74-DADB-DB2190882BCF}"/>
                </a:ext>
              </a:extLst>
            </p:cNvPr>
            <p:cNvSpPr txBox="1"/>
            <p:nvPr/>
          </p:nvSpPr>
          <p:spPr>
            <a:xfrm>
              <a:off x="2827496" y="2879320"/>
              <a:ext cx="12030078" cy="8092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Vẽ tranh chân dung biểu cảm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7EEC29-CDC8-BD7F-0613-3DC592BB7366}"/>
                </a:ext>
              </a:extLst>
            </p:cNvPr>
            <p:cNvSpPr txBox="1"/>
            <p:nvPr/>
          </p:nvSpPr>
          <p:spPr>
            <a:xfrm>
              <a:off x="1061975" y="2735221"/>
              <a:ext cx="12873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solidFill>
                    <a:srgbClr val="002060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03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93255D-E6BD-A7DB-80F7-632D416D524E}"/>
              </a:ext>
            </a:extLst>
          </p:cNvPr>
          <p:cNvGrpSpPr/>
          <p:nvPr/>
        </p:nvGrpSpPr>
        <p:grpSpPr>
          <a:xfrm>
            <a:off x="2140641" y="7041868"/>
            <a:ext cx="13670841" cy="1015663"/>
            <a:chOff x="1061975" y="2735221"/>
            <a:chExt cx="13670841" cy="1015663"/>
          </a:xfrm>
        </p:grpSpPr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98B0DFCC-7B45-71CC-F8AF-B51717A95DE9}"/>
                </a:ext>
              </a:extLst>
            </p:cNvPr>
            <p:cNvSpPr txBox="1"/>
            <p:nvPr/>
          </p:nvSpPr>
          <p:spPr>
            <a:xfrm>
              <a:off x="2702738" y="2806368"/>
              <a:ext cx="12030078" cy="8092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Trưng bày sản phẩm và chia sẻ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25DD1F-A02E-70E8-AEC0-C7D5C1BBFDF5}"/>
                </a:ext>
              </a:extLst>
            </p:cNvPr>
            <p:cNvSpPr txBox="1"/>
            <p:nvPr/>
          </p:nvSpPr>
          <p:spPr>
            <a:xfrm>
              <a:off x="1061975" y="2735221"/>
              <a:ext cx="12873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solidFill>
                    <a:srgbClr val="002060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04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05728E5-168F-1829-602A-A7CBB0BE52E4}"/>
              </a:ext>
            </a:extLst>
          </p:cNvPr>
          <p:cNvGrpSpPr/>
          <p:nvPr/>
        </p:nvGrpSpPr>
        <p:grpSpPr>
          <a:xfrm>
            <a:off x="2140641" y="8333866"/>
            <a:ext cx="14591491" cy="1015663"/>
            <a:chOff x="1061975" y="2735221"/>
            <a:chExt cx="14591491" cy="1015663"/>
          </a:xfrm>
        </p:grpSpPr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04B4FB94-4CB9-79F9-3FEE-B3656C566002}"/>
                </a:ext>
              </a:extLst>
            </p:cNvPr>
            <p:cNvSpPr txBox="1"/>
            <p:nvPr/>
          </p:nvSpPr>
          <p:spPr>
            <a:xfrm>
              <a:off x="2702738" y="2806368"/>
              <a:ext cx="12950728" cy="8092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Tìm hiểu tranh chân dung thuộc trường phái Biểu hiện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BD22E18-0AD7-678B-7174-F3D881F47730}"/>
                </a:ext>
              </a:extLst>
            </p:cNvPr>
            <p:cNvSpPr txBox="1"/>
            <p:nvPr/>
          </p:nvSpPr>
          <p:spPr>
            <a:xfrm>
              <a:off x="1061975" y="2735221"/>
              <a:ext cx="12873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solidFill>
                    <a:srgbClr val="002060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05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608105" y="5630274"/>
            <a:ext cx="6179852" cy="6612682"/>
          </a:xfrm>
          <a:custGeom>
            <a:avLst/>
            <a:gdLst/>
            <a:ahLst/>
            <a:cxnLst/>
            <a:rect l="l" t="t" r="r" b="b"/>
            <a:pathLst>
              <a:path w="6179852" h="6612682">
                <a:moveTo>
                  <a:pt x="6179852" y="0"/>
                </a:moveTo>
                <a:lnTo>
                  <a:pt x="0" y="0"/>
                </a:lnTo>
                <a:lnTo>
                  <a:pt x="0" y="6612682"/>
                </a:lnTo>
                <a:lnTo>
                  <a:pt x="6179852" y="6612682"/>
                </a:lnTo>
                <a:lnTo>
                  <a:pt x="61798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647909">
            <a:off x="5792029" y="3101278"/>
            <a:ext cx="5975826" cy="3958985"/>
          </a:xfrm>
          <a:custGeom>
            <a:avLst/>
            <a:gdLst/>
            <a:ahLst/>
            <a:cxnLst/>
            <a:rect l="l" t="t" r="r" b="b"/>
            <a:pathLst>
              <a:path w="5975826" h="3958985">
                <a:moveTo>
                  <a:pt x="0" y="0"/>
                </a:moveTo>
                <a:lnTo>
                  <a:pt x="5975827" y="0"/>
                </a:lnTo>
                <a:lnTo>
                  <a:pt x="5975827" y="3958985"/>
                </a:lnTo>
                <a:lnTo>
                  <a:pt x="0" y="39589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906619">
            <a:off x="15261735" y="-3238221"/>
            <a:ext cx="6052529" cy="6476442"/>
          </a:xfrm>
          <a:custGeom>
            <a:avLst/>
            <a:gdLst/>
            <a:ahLst/>
            <a:cxnLst/>
            <a:rect l="l" t="t" r="r" b="b"/>
            <a:pathLst>
              <a:path w="6052529" h="6476442">
                <a:moveTo>
                  <a:pt x="0" y="0"/>
                </a:moveTo>
                <a:lnTo>
                  <a:pt x="6052530" y="0"/>
                </a:lnTo>
                <a:lnTo>
                  <a:pt x="6052530" y="6476442"/>
                </a:lnTo>
                <a:lnTo>
                  <a:pt x="0" y="6476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275613">
            <a:off x="16400943" y="-2249975"/>
            <a:ext cx="3284964" cy="4499951"/>
          </a:xfrm>
          <a:custGeom>
            <a:avLst/>
            <a:gdLst/>
            <a:ahLst/>
            <a:cxnLst/>
            <a:rect l="l" t="t" r="r" b="b"/>
            <a:pathLst>
              <a:path w="3284964" h="4499951">
                <a:moveTo>
                  <a:pt x="0" y="0"/>
                </a:moveTo>
                <a:lnTo>
                  <a:pt x="3284964" y="0"/>
                </a:lnTo>
                <a:lnTo>
                  <a:pt x="3284964" y="4499950"/>
                </a:lnTo>
                <a:lnTo>
                  <a:pt x="0" y="4499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69395">
            <a:off x="-134522" y="7118807"/>
            <a:ext cx="3449300" cy="4725069"/>
          </a:xfrm>
          <a:custGeom>
            <a:avLst/>
            <a:gdLst/>
            <a:ahLst/>
            <a:cxnLst/>
            <a:rect l="l" t="t" r="r" b="b"/>
            <a:pathLst>
              <a:path w="3449300" h="4725069">
                <a:moveTo>
                  <a:pt x="0" y="0"/>
                </a:moveTo>
                <a:lnTo>
                  <a:pt x="3449301" y="0"/>
                </a:lnTo>
                <a:lnTo>
                  <a:pt x="3449301" y="4725069"/>
                </a:lnTo>
                <a:lnTo>
                  <a:pt x="0" y="4725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50236" y="7594113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8" y="0"/>
                </a:lnTo>
                <a:lnTo>
                  <a:pt x="2169068" y="709877"/>
                </a:lnTo>
                <a:lnTo>
                  <a:pt x="0" y="709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3195" y="647700"/>
            <a:ext cx="1693866" cy="649828"/>
          </a:xfrm>
          <a:custGeom>
            <a:avLst/>
            <a:gdLst/>
            <a:ahLst/>
            <a:cxnLst/>
            <a:rect l="l" t="t" r="r" b="b"/>
            <a:pathLst>
              <a:path w="1693866" h="649828">
                <a:moveTo>
                  <a:pt x="0" y="0"/>
                </a:moveTo>
                <a:lnTo>
                  <a:pt x="1693865" y="0"/>
                </a:lnTo>
                <a:lnTo>
                  <a:pt x="1693865" y="649829"/>
                </a:lnTo>
                <a:lnTo>
                  <a:pt x="0" y="6498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994879" y="3765165"/>
            <a:ext cx="13866917" cy="2815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CÁCH VẼ TRANH CHÂN DUNG VỚI NÉT, MÀU BIỂU CẢM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201900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3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8395E-8E1B-1124-C256-AE7447F8C48C}"/>
              </a:ext>
            </a:extLst>
          </p:cNvPr>
          <p:cNvGrpSpPr/>
          <p:nvPr/>
        </p:nvGrpSpPr>
        <p:grpSpPr>
          <a:xfrm>
            <a:off x="7824559" y="1346777"/>
            <a:ext cx="2207559" cy="1906201"/>
            <a:chOff x="8040218" y="1429036"/>
            <a:chExt cx="2207559" cy="190620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B0C2F35-9706-2067-2B1D-0115B3BA62DF}"/>
                </a:ext>
              </a:extLst>
            </p:cNvPr>
            <p:cNvSpPr/>
            <p:nvPr/>
          </p:nvSpPr>
          <p:spPr>
            <a:xfrm>
              <a:off x="8115299" y="1429036"/>
              <a:ext cx="2057400" cy="190620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F2AA31-E693-71CE-C6B2-0865B6C93D1B}"/>
                </a:ext>
              </a:extLst>
            </p:cNvPr>
            <p:cNvSpPr txBox="1"/>
            <p:nvPr/>
          </p:nvSpPr>
          <p:spPr>
            <a:xfrm>
              <a:off x="8040218" y="1429036"/>
              <a:ext cx="2207559" cy="1609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0" b="1" i="0" u="none" strike="noStrike" kern="1200" cap="none" spc="0" normalizeH="0" baseline="0" noProof="0">
                  <a:ln>
                    <a:noFill/>
                  </a:ln>
                  <a:solidFill>
                    <a:srgbClr val="2C619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4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BE62D5B1-30CE-16FB-4DD7-8EA57EA09BEC}"/>
              </a:ext>
            </a:extLst>
          </p:cNvPr>
          <p:cNvSpPr/>
          <p:nvPr/>
        </p:nvSpPr>
        <p:spPr>
          <a:xfrm>
            <a:off x="15111362" y="266700"/>
            <a:ext cx="2169067" cy="709877"/>
          </a:xfrm>
          <a:custGeom>
            <a:avLst/>
            <a:gdLst/>
            <a:ahLst/>
            <a:cxnLst/>
            <a:rect l="l" t="t" r="r" b="b"/>
            <a:pathLst>
              <a:path w="2169067" h="709877">
                <a:moveTo>
                  <a:pt x="0" y="0"/>
                </a:moveTo>
                <a:lnTo>
                  <a:pt x="2169067" y="0"/>
                </a:lnTo>
                <a:lnTo>
                  <a:pt x="2169067" y="709877"/>
                </a:lnTo>
                <a:lnTo>
                  <a:pt x="0" y="709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FE9427-C774-77C9-E759-E6D3F5DEA035}"/>
              </a:ext>
            </a:extLst>
          </p:cNvPr>
          <p:cNvGrpSpPr/>
          <p:nvPr/>
        </p:nvGrpSpPr>
        <p:grpSpPr>
          <a:xfrm>
            <a:off x="374327" y="621638"/>
            <a:ext cx="17913673" cy="9808989"/>
            <a:chOff x="304800" y="378061"/>
            <a:chExt cx="17913673" cy="98089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0CFA526-2ACB-A0B3-4063-3905C54D3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1955" r="66250" b="9542"/>
            <a:stretch/>
          </p:blipFill>
          <p:spPr>
            <a:xfrm>
              <a:off x="304800" y="406636"/>
              <a:ext cx="3463608" cy="46625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8A8968-532C-2E08-E49B-178B7BF5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60" t="1586" r="34324" b="14968"/>
            <a:stretch/>
          </p:blipFill>
          <p:spPr>
            <a:xfrm>
              <a:off x="4555802" y="378061"/>
              <a:ext cx="3289091" cy="45615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1B1AE4-FD88-0D3A-5A29-ECFA494C4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88" t="2226" r="1249" b="12907"/>
            <a:stretch/>
          </p:blipFill>
          <p:spPr>
            <a:xfrm>
              <a:off x="8305800" y="406636"/>
              <a:ext cx="3507765" cy="46625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CA5F2D-70B9-CF3F-ADD1-5808D52F4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4252" y="1866900"/>
              <a:ext cx="6214221" cy="832015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FD636A4-71CC-4070-25BA-2092E94F7F8C}"/>
                </a:ext>
              </a:extLst>
            </p:cNvPr>
            <p:cNvSpPr/>
            <p:nvPr/>
          </p:nvSpPr>
          <p:spPr>
            <a:xfrm>
              <a:off x="304800" y="397111"/>
              <a:ext cx="749536" cy="74953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284E964-5032-2B37-B708-70ECCA94572A}"/>
                </a:ext>
              </a:extLst>
            </p:cNvPr>
            <p:cNvSpPr/>
            <p:nvPr/>
          </p:nvSpPr>
          <p:spPr>
            <a:xfrm>
              <a:off x="4555802" y="430448"/>
              <a:ext cx="749536" cy="74953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6B5A34E-9FDA-8137-9209-365CE9C50C69}"/>
                </a:ext>
              </a:extLst>
            </p:cNvPr>
            <p:cNvSpPr/>
            <p:nvPr/>
          </p:nvSpPr>
          <p:spPr>
            <a:xfrm>
              <a:off x="8365134" y="430448"/>
              <a:ext cx="749536" cy="74953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C243C5D-0567-BD8B-2DA6-693B0FF9BF73}"/>
                </a:ext>
              </a:extLst>
            </p:cNvPr>
            <p:cNvSpPr/>
            <p:nvPr/>
          </p:nvSpPr>
          <p:spPr>
            <a:xfrm>
              <a:off x="12071311" y="1866900"/>
              <a:ext cx="749536" cy="74953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98A418A-B667-9027-24E7-2058F0A099B2}"/>
              </a:ext>
            </a:extLst>
          </p:cNvPr>
          <p:cNvSpPr txBox="1"/>
          <p:nvPr/>
        </p:nvSpPr>
        <p:spPr>
          <a:xfrm>
            <a:off x="245892" y="5347391"/>
            <a:ext cx="11908909" cy="4369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và trả lời các câu hỏi: 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rabicPeriod"/>
            </a:pPr>
            <a:r>
              <a:rPr lang="vi-VN" sz="3800"/>
              <a:t>Nêu các bước vẽ tranh chân dung với nét, màu biểu cảm.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rabicPeriod"/>
            </a:pPr>
            <a:r>
              <a:rPr lang="vi-VN" sz="3800"/>
              <a:t>Cách vẽ chân dung với nét, màu biểu cảm có điểm gì khác với cách vẽ chân dung thông thường?</a:t>
            </a:r>
          </a:p>
        </p:txBody>
      </p:sp>
    </p:spTree>
    <p:extLst>
      <p:ext uri="{BB962C8B-B14F-4D97-AF65-F5344CB8AC3E}">
        <p14:creationId xmlns:p14="http://schemas.microsoft.com/office/powerpoint/2010/main" val="164873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1178</Words>
  <Application>Microsoft Office PowerPoint</Application>
  <PresentationFormat>Custom</PresentationFormat>
  <Paragraphs>134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Amasis MT Pro Black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Abstract English Lesson Presentation</dc:title>
  <cp:lastModifiedBy>Thảo Đào</cp:lastModifiedBy>
  <cp:revision>4</cp:revision>
  <dcterms:created xsi:type="dcterms:W3CDTF">2006-08-16T00:00:00Z</dcterms:created>
  <dcterms:modified xsi:type="dcterms:W3CDTF">2023-08-15T06:57:41Z</dcterms:modified>
  <dc:identifier>DAFp_qQPqMk</dc:identifier>
</cp:coreProperties>
</file>