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3" r:id="rId2"/>
    <p:sldId id="262" r:id="rId3"/>
    <p:sldId id="272" r:id="rId4"/>
    <p:sldId id="273" r:id="rId5"/>
    <p:sldId id="256" r:id="rId6"/>
    <p:sldId id="258" r:id="rId7"/>
    <p:sldId id="274" r:id="rId8"/>
    <p:sldId id="271" r:id="rId9"/>
    <p:sldId id="275" r:id="rId10"/>
    <p:sldId id="276" r:id="rId11"/>
    <p:sldId id="259" r:id="rId12"/>
    <p:sldId id="277" r:id="rId13"/>
    <p:sldId id="278" r:id="rId14"/>
    <p:sldId id="280" r:id="rId15"/>
    <p:sldId id="279" r:id="rId16"/>
    <p:sldId id="281" r:id="rId17"/>
    <p:sldId id="282" r:id="rId18"/>
    <p:sldId id="284" r:id="rId19"/>
    <p:sldId id="283" r:id="rId20"/>
    <p:sldId id="285" r:id="rId21"/>
    <p:sldId id="286" r:id="rId22"/>
    <p:sldId id="288" r:id="rId23"/>
    <p:sldId id="287" r:id="rId24"/>
    <p:sldId id="289" r:id="rId25"/>
    <p:sldId id="290" r:id="rId26"/>
    <p:sldId id="292" r:id="rId27"/>
    <p:sldId id="293" r:id="rId28"/>
    <p:sldId id="269" r:id="rId29"/>
    <p:sldId id="294"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Montserrat Classic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F27265-7D13-430A-8B97-E581C9D34CEE}">
          <p14:sldIdLst>
            <p14:sldId id="263"/>
            <p14:sldId id="262"/>
            <p14:sldId id="272"/>
            <p14:sldId id="273"/>
            <p14:sldId id="256"/>
            <p14:sldId id="258"/>
            <p14:sldId id="274"/>
            <p14:sldId id="271"/>
            <p14:sldId id="275"/>
            <p14:sldId id="276"/>
            <p14:sldId id="259"/>
            <p14:sldId id="277"/>
            <p14:sldId id="278"/>
            <p14:sldId id="280"/>
            <p14:sldId id="279"/>
            <p14:sldId id="281"/>
            <p14:sldId id="282"/>
            <p14:sldId id="284"/>
            <p14:sldId id="283"/>
            <p14:sldId id="285"/>
            <p14:sldId id="286"/>
            <p14:sldId id="288"/>
            <p14:sldId id="287"/>
            <p14:sldId id="289"/>
            <p14:sldId id="290"/>
            <p14:sldId id="292"/>
            <p14:sldId id="293"/>
            <p14:sldId id="269"/>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B97"/>
    <a:srgbClr val="FFD2CC"/>
    <a:srgbClr val="B8C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6D703-A5DB-4B04-8DC8-9CD89FBF971C}"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FA661-83C7-4BC1-854E-5F464050DA20}" type="slidenum">
              <a:rPr lang="en-US" smtClean="0"/>
              <a:t>‹#›</a:t>
            </a:fld>
            <a:endParaRPr lang="en-US"/>
          </a:p>
        </p:txBody>
      </p:sp>
    </p:spTree>
    <p:extLst>
      <p:ext uri="{BB962C8B-B14F-4D97-AF65-F5344CB8AC3E}">
        <p14:creationId xmlns:p14="http://schemas.microsoft.com/office/powerpoint/2010/main" val="298443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FA661-83C7-4BC1-854E-5F464050DA20}" type="slidenum">
              <a:rPr lang="en-US" smtClean="0"/>
              <a:t>27</a:t>
            </a:fld>
            <a:endParaRPr lang="en-US"/>
          </a:p>
        </p:txBody>
      </p:sp>
    </p:spTree>
    <p:extLst>
      <p:ext uri="{BB962C8B-B14F-4D97-AF65-F5344CB8AC3E}">
        <p14:creationId xmlns:p14="http://schemas.microsoft.com/office/powerpoint/2010/main" val="192509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sp>
        <p:nvSpPr>
          <p:cNvPr id="5" name="TextBox 5"/>
          <p:cNvSpPr txBox="1"/>
          <p:nvPr/>
        </p:nvSpPr>
        <p:spPr>
          <a:xfrm>
            <a:off x="1041930" y="2487580"/>
            <a:ext cx="15771169" cy="5311839"/>
          </a:xfrm>
          <a:prstGeom prst="rect">
            <a:avLst/>
          </a:prstGeom>
        </p:spPr>
        <p:txBody>
          <a:bodyPr wrap="square" lIns="0" tIns="0" rIns="0" bIns="0" rtlCol="0" anchor="t">
            <a:spAutoFit/>
          </a:bodyPr>
          <a:lstStyle/>
          <a:p>
            <a:pPr marL="0" lvl="0" indent="0" algn="ctr">
              <a:lnSpc>
                <a:spcPct val="150000"/>
              </a:lnSpc>
              <a:spcBef>
                <a:spcPct val="0"/>
              </a:spcBef>
            </a:pPr>
            <a:r>
              <a:rPr lang="en-US" sz="8000" b="1">
                <a:solidFill>
                  <a:srgbClr val="525252"/>
                </a:solidFill>
                <a:latin typeface="Arial" panose="020B0604020202020204" pitchFamily="34" charset="0"/>
                <a:cs typeface="Arial" panose="020B0604020202020204" pitchFamily="34" charset="0"/>
              </a:rPr>
              <a:t>XIN CHÀO CÁC EM!</a:t>
            </a:r>
          </a:p>
          <a:p>
            <a:pPr marL="0" lvl="0" indent="0" algn="ctr">
              <a:lnSpc>
                <a:spcPct val="150000"/>
              </a:lnSpc>
              <a:spcBef>
                <a:spcPct val="0"/>
              </a:spcBef>
            </a:pPr>
            <a:r>
              <a:rPr lang="en-US" sz="8000" b="1">
                <a:solidFill>
                  <a:srgbClr val="525252"/>
                </a:solidFill>
                <a:latin typeface="Arial" panose="020B0604020202020204" pitchFamily="34" charset="0"/>
                <a:cs typeface="Arial" panose="020B0604020202020204" pitchFamily="34" charset="0"/>
              </a:rPr>
              <a:t>CHÀO MỪNG CÁC EM ĐẾN VỚI BÀI GIẢNG NGÀY HÔM NAY!</a:t>
            </a:r>
          </a:p>
        </p:txBody>
      </p:sp>
      <p:sp>
        <p:nvSpPr>
          <p:cNvPr id="6" name="Freeform 6"/>
          <p:cNvSpPr/>
          <p:nvPr/>
        </p:nvSpPr>
        <p:spPr>
          <a:xfrm>
            <a:off x="-1381179" y="-618983"/>
            <a:ext cx="3631257" cy="3295366"/>
          </a:xfrm>
          <a:custGeom>
            <a:avLst/>
            <a:gdLst/>
            <a:ahLst/>
            <a:cxnLst/>
            <a:rect l="l" t="t" r="r" b="b"/>
            <a:pathLst>
              <a:path w="3631257" h="3295366">
                <a:moveTo>
                  <a:pt x="0" y="0"/>
                </a:moveTo>
                <a:lnTo>
                  <a:pt x="3631257" y="0"/>
                </a:lnTo>
                <a:lnTo>
                  <a:pt x="3631257" y="3295366"/>
                </a:lnTo>
                <a:lnTo>
                  <a:pt x="0" y="3295366"/>
                </a:lnTo>
                <a:lnTo>
                  <a:pt x="0" y="0"/>
                </a:lnTo>
                <a:close/>
              </a:path>
            </a:pathLst>
          </a:custGeom>
          <a:blipFill>
            <a:blip r:embed="rId3"/>
            <a:stretch>
              <a:fillRect/>
            </a:stretch>
          </a:blipFill>
        </p:spPr>
        <p:txBody>
          <a:bodyPr/>
          <a:lstStyle/>
          <a:p>
            <a:endParaRPr lang="en-US"/>
          </a:p>
        </p:txBody>
      </p:sp>
      <p:sp>
        <p:nvSpPr>
          <p:cNvPr id="7" name="Freeform 7"/>
          <p:cNvSpPr/>
          <p:nvPr/>
        </p:nvSpPr>
        <p:spPr>
          <a:xfrm>
            <a:off x="2777434" y="-1093686"/>
            <a:ext cx="2669512" cy="2469299"/>
          </a:xfrm>
          <a:custGeom>
            <a:avLst/>
            <a:gdLst/>
            <a:ahLst/>
            <a:cxnLst/>
            <a:rect l="l" t="t" r="r" b="b"/>
            <a:pathLst>
              <a:path w="2669512" h="2469299">
                <a:moveTo>
                  <a:pt x="0" y="0"/>
                </a:moveTo>
                <a:lnTo>
                  <a:pt x="2669513" y="0"/>
                </a:lnTo>
                <a:lnTo>
                  <a:pt x="2669513" y="2469299"/>
                </a:lnTo>
                <a:lnTo>
                  <a:pt x="0" y="2469299"/>
                </a:lnTo>
                <a:lnTo>
                  <a:pt x="0" y="0"/>
                </a:lnTo>
                <a:close/>
              </a:path>
            </a:pathLst>
          </a:custGeom>
          <a:blipFill>
            <a:blip r:embed="rId4"/>
            <a:stretch>
              <a:fillRect/>
            </a:stretch>
          </a:blipFill>
        </p:spPr>
        <p:txBody>
          <a:bodyPr/>
          <a:lstStyle/>
          <a:p>
            <a:endParaRPr lang="en-US"/>
          </a:p>
        </p:txBody>
      </p:sp>
      <p:sp>
        <p:nvSpPr>
          <p:cNvPr id="8" name="Freeform 8"/>
          <p:cNvSpPr/>
          <p:nvPr/>
        </p:nvSpPr>
        <p:spPr>
          <a:xfrm>
            <a:off x="16323134" y="8156869"/>
            <a:ext cx="2436684" cy="2692468"/>
          </a:xfrm>
          <a:custGeom>
            <a:avLst/>
            <a:gdLst/>
            <a:ahLst/>
            <a:cxnLst/>
            <a:rect l="l" t="t" r="r" b="b"/>
            <a:pathLst>
              <a:path w="2436684" h="2692468">
                <a:moveTo>
                  <a:pt x="0" y="0"/>
                </a:moveTo>
                <a:lnTo>
                  <a:pt x="2436684" y="0"/>
                </a:lnTo>
                <a:lnTo>
                  <a:pt x="2436684" y="2692469"/>
                </a:lnTo>
                <a:lnTo>
                  <a:pt x="0" y="2692469"/>
                </a:lnTo>
                <a:lnTo>
                  <a:pt x="0" y="0"/>
                </a:lnTo>
                <a:close/>
              </a:path>
            </a:pathLst>
          </a:custGeom>
          <a:blipFill>
            <a:blip r:embed="rId5"/>
            <a:stretch>
              <a:fillRect/>
            </a:stretch>
          </a:blipFill>
        </p:spPr>
        <p:txBody>
          <a:bodyPr/>
          <a:lstStyle/>
          <a:p>
            <a:endParaRPr lang="en-US"/>
          </a:p>
        </p:txBody>
      </p:sp>
      <p:sp>
        <p:nvSpPr>
          <p:cNvPr id="9" name="Freeform 9"/>
          <p:cNvSpPr/>
          <p:nvPr/>
        </p:nvSpPr>
        <p:spPr>
          <a:xfrm rot="2523674">
            <a:off x="-768549" y="8375750"/>
            <a:ext cx="3966278" cy="3822501"/>
          </a:xfrm>
          <a:custGeom>
            <a:avLst/>
            <a:gdLst/>
            <a:ahLst/>
            <a:cxnLst/>
            <a:rect l="l" t="t" r="r" b="b"/>
            <a:pathLst>
              <a:path w="3966278" h="3822501">
                <a:moveTo>
                  <a:pt x="0" y="0"/>
                </a:moveTo>
                <a:lnTo>
                  <a:pt x="3966279" y="0"/>
                </a:lnTo>
                <a:lnTo>
                  <a:pt x="3966279" y="3822500"/>
                </a:lnTo>
                <a:lnTo>
                  <a:pt x="0" y="3822500"/>
                </a:lnTo>
                <a:lnTo>
                  <a:pt x="0" y="0"/>
                </a:lnTo>
                <a:close/>
              </a:path>
            </a:pathLst>
          </a:custGeom>
          <a:blipFill>
            <a:blip r:embed="rId6"/>
            <a:stretch>
              <a:fillRect/>
            </a:stretch>
          </a:blipFill>
        </p:spPr>
        <p:txBody>
          <a:bodyPr/>
          <a:lstStyle/>
          <a:p>
            <a:endParaRPr lang="en-US"/>
          </a:p>
        </p:txBody>
      </p:sp>
      <p:sp>
        <p:nvSpPr>
          <p:cNvPr id="10" name="Freeform 10"/>
          <p:cNvSpPr/>
          <p:nvPr/>
        </p:nvSpPr>
        <p:spPr>
          <a:xfrm rot="-2829396">
            <a:off x="16595204" y="61939"/>
            <a:ext cx="3367561" cy="3245487"/>
          </a:xfrm>
          <a:custGeom>
            <a:avLst/>
            <a:gdLst/>
            <a:ahLst/>
            <a:cxnLst/>
            <a:rect l="l" t="t" r="r" b="b"/>
            <a:pathLst>
              <a:path w="3367561" h="3245487">
                <a:moveTo>
                  <a:pt x="0" y="0"/>
                </a:moveTo>
                <a:lnTo>
                  <a:pt x="3367561" y="0"/>
                </a:lnTo>
                <a:lnTo>
                  <a:pt x="3367561" y="3245487"/>
                </a:lnTo>
                <a:lnTo>
                  <a:pt x="0" y="3245487"/>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81179" y="4022716"/>
            <a:ext cx="2762357" cy="4565879"/>
          </a:xfrm>
          <a:custGeom>
            <a:avLst/>
            <a:gdLst/>
            <a:ahLst/>
            <a:cxnLst/>
            <a:rect l="l" t="t" r="r" b="b"/>
            <a:pathLst>
              <a:path w="2762357" h="4565879">
                <a:moveTo>
                  <a:pt x="0" y="0"/>
                </a:moveTo>
                <a:lnTo>
                  <a:pt x="2762358" y="0"/>
                </a:lnTo>
                <a:lnTo>
                  <a:pt x="2762358" y="4565880"/>
                </a:lnTo>
                <a:lnTo>
                  <a:pt x="0" y="4565880"/>
                </a:lnTo>
                <a:lnTo>
                  <a:pt x="0" y="0"/>
                </a:lnTo>
                <a:close/>
              </a:path>
            </a:pathLst>
          </a:custGeom>
          <a:blipFill>
            <a:blip r:embed="rId7"/>
            <a:stretch>
              <a:fillRect/>
            </a:stretch>
          </a:blipFill>
        </p:spPr>
        <p:txBody>
          <a:bodyPr/>
          <a:lstStyle/>
          <a:p>
            <a:endParaRPr lang="en-US"/>
          </a:p>
        </p:txBody>
      </p:sp>
      <p:sp>
        <p:nvSpPr>
          <p:cNvPr id="12" name="Freeform 12"/>
          <p:cNvSpPr/>
          <p:nvPr/>
        </p:nvSpPr>
        <p:spPr>
          <a:xfrm>
            <a:off x="16736567" y="4592514"/>
            <a:ext cx="3102866" cy="3118458"/>
          </a:xfrm>
          <a:custGeom>
            <a:avLst/>
            <a:gdLst/>
            <a:ahLst/>
            <a:cxnLst/>
            <a:rect l="l" t="t" r="r" b="b"/>
            <a:pathLst>
              <a:path w="3102866" h="3118458">
                <a:moveTo>
                  <a:pt x="0" y="0"/>
                </a:moveTo>
                <a:lnTo>
                  <a:pt x="3102866" y="0"/>
                </a:lnTo>
                <a:lnTo>
                  <a:pt x="3102866" y="3118458"/>
                </a:lnTo>
                <a:lnTo>
                  <a:pt x="0" y="3118458"/>
                </a:lnTo>
                <a:lnTo>
                  <a:pt x="0" y="0"/>
                </a:lnTo>
                <a:close/>
              </a:path>
            </a:pathLst>
          </a:custGeom>
          <a:blipFill>
            <a:blip r:embed="rId8"/>
            <a:stretch>
              <a:fillRect/>
            </a:stretch>
          </a:blipFill>
        </p:spPr>
        <p:txBody>
          <a:bodyPr/>
          <a:lstStyle/>
          <a:p>
            <a:endParaRPr lang="en-US"/>
          </a:p>
        </p:txBody>
      </p:sp>
      <p:sp>
        <p:nvSpPr>
          <p:cNvPr id="13" name="Freeform 13"/>
          <p:cNvSpPr/>
          <p:nvPr/>
        </p:nvSpPr>
        <p:spPr>
          <a:xfrm rot="-10726236">
            <a:off x="13288786" y="-648443"/>
            <a:ext cx="4156830" cy="1979691"/>
          </a:xfrm>
          <a:custGeom>
            <a:avLst/>
            <a:gdLst/>
            <a:ahLst/>
            <a:cxnLst/>
            <a:rect l="l" t="t" r="r" b="b"/>
            <a:pathLst>
              <a:path w="4156830" h="1979691">
                <a:moveTo>
                  <a:pt x="0" y="0"/>
                </a:moveTo>
                <a:lnTo>
                  <a:pt x="4156830" y="0"/>
                </a:lnTo>
                <a:lnTo>
                  <a:pt x="4156830" y="1979691"/>
                </a:lnTo>
                <a:lnTo>
                  <a:pt x="0" y="1979691"/>
                </a:lnTo>
                <a:lnTo>
                  <a:pt x="0" y="0"/>
                </a:lnTo>
                <a:close/>
              </a:path>
            </a:pathLst>
          </a:custGeom>
          <a:blipFill>
            <a:blip r:embed="rId9"/>
            <a:stretch>
              <a:fillRect/>
            </a:stretch>
          </a:blipFill>
        </p:spPr>
        <p:txBody>
          <a:bodyPr/>
          <a:lstStyle/>
          <a:p>
            <a:endParaRPr lang="en-US"/>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102A8707-BE94-6E81-CCC3-4C940043BF4A}"/>
              </a:ext>
            </a:extLst>
          </p:cNvPr>
          <p:cNvSpPr/>
          <p:nvPr/>
        </p:nvSpPr>
        <p:spPr>
          <a:xfrm>
            <a:off x="0" y="5346903"/>
            <a:ext cx="20061513" cy="0"/>
          </a:xfrm>
          <a:prstGeom prst="line">
            <a:avLst/>
          </a:prstGeom>
          <a:ln w="28575" cap="flat">
            <a:solidFill>
              <a:srgbClr val="525252"/>
            </a:solidFill>
            <a:prstDash val="solid"/>
            <a:headEnd type="none" w="sm" len="sm"/>
            <a:tailEnd type="none" w="sm" len="sm"/>
          </a:ln>
        </p:spPr>
        <p:txBody>
          <a:bodyPr/>
          <a:lstStyle/>
          <a:p>
            <a:endParaRPr lang="en-US"/>
          </a:p>
        </p:txBody>
      </p:sp>
      <p:sp>
        <p:nvSpPr>
          <p:cNvPr id="15" name="TextBox 14">
            <a:extLst>
              <a:ext uri="{FF2B5EF4-FFF2-40B4-BE49-F238E27FC236}">
                <a16:creationId xmlns:a16="http://schemas.microsoft.com/office/drawing/2014/main" id="{ABF4BA4B-714F-2497-DAB9-37601D6868B4}"/>
              </a:ext>
            </a:extLst>
          </p:cNvPr>
          <p:cNvSpPr txBox="1"/>
          <p:nvPr/>
        </p:nvSpPr>
        <p:spPr>
          <a:xfrm>
            <a:off x="5029200" y="528931"/>
            <a:ext cx="82296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CÁC BƯỚC THỰC HIỆN </a:t>
            </a:r>
          </a:p>
        </p:txBody>
      </p:sp>
      <p:grpSp>
        <p:nvGrpSpPr>
          <p:cNvPr id="28" name="Group 27">
            <a:extLst>
              <a:ext uri="{FF2B5EF4-FFF2-40B4-BE49-F238E27FC236}">
                <a16:creationId xmlns:a16="http://schemas.microsoft.com/office/drawing/2014/main" id="{129F4516-8B4E-7241-3636-01500272C07A}"/>
              </a:ext>
            </a:extLst>
          </p:cNvPr>
          <p:cNvGrpSpPr/>
          <p:nvPr/>
        </p:nvGrpSpPr>
        <p:grpSpPr>
          <a:xfrm>
            <a:off x="424702" y="1390705"/>
            <a:ext cx="4419600" cy="7778478"/>
            <a:chOff x="424702" y="1390705"/>
            <a:chExt cx="4419600" cy="7778478"/>
          </a:xfrm>
        </p:grpSpPr>
        <p:grpSp>
          <p:nvGrpSpPr>
            <p:cNvPr id="12" name="Group 13">
              <a:extLst>
                <a:ext uri="{FF2B5EF4-FFF2-40B4-BE49-F238E27FC236}">
                  <a16:creationId xmlns:a16="http://schemas.microsoft.com/office/drawing/2014/main" id="{FD542CB8-7843-A496-96CB-D0E6216AEB8A}"/>
                </a:ext>
              </a:extLst>
            </p:cNvPr>
            <p:cNvGrpSpPr/>
            <p:nvPr/>
          </p:nvGrpSpPr>
          <p:grpSpPr>
            <a:xfrm>
              <a:off x="2383474" y="5110162"/>
              <a:ext cx="502056" cy="502056"/>
              <a:chOff x="0" y="0"/>
              <a:chExt cx="812800" cy="812800"/>
            </a:xfrm>
          </p:grpSpPr>
          <p:sp>
            <p:nvSpPr>
              <p:cNvPr id="13" name="Freeform 14">
                <a:extLst>
                  <a:ext uri="{FF2B5EF4-FFF2-40B4-BE49-F238E27FC236}">
                    <a16:creationId xmlns:a16="http://schemas.microsoft.com/office/drawing/2014/main" id="{2D95D5AF-168E-9D2C-F1CA-6E1E18301628}"/>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14" name="TextBox 15">
                <a:extLst>
                  <a:ext uri="{FF2B5EF4-FFF2-40B4-BE49-F238E27FC236}">
                    <a16:creationId xmlns:a16="http://schemas.microsoft.com/office/drawing/2014/main" id="{6674EC0F-ADA7-CFF0-A088-086B5B1A81FE}"/>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pic>
          <p:nvPicPr>
            <p:cNvPr id="20" name="Picture 19">
              <a:extLst>
                <a:ext uri="{FF2B5EF4-FFF2-40B4-BE49-F238E27FC236}">
                  <a16:creationId xmlns:a16="http://schemas.microsoft.com/office/drawing/2014/main" id="{1E5FDE28-52AA-0CDA-5CF2-A0FF3B4FFF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4" r="71250" b="11346"/>
            <a:stretch/>
          </p:blipFill>
          <p:spPr>
            <a:xfrm>
              <a:off x="1264756" y="1390705"/>
              <a:ext cx="2739492" cy="3454143"/>
            </a:xfrm>
            <a:prstGeom prst="rect">
              <a:avLst/>
            </a:prstGeom>
          </p:spPr>
        </p:pic>
        <p:sp>
          <p:nvSpPr>
            <p:cNvPr id="21" name="TextBox 20">
              <a:extLst>
                <a:ext uri="{FF2B5EF4-FFF2-40B4-BE49-F238E27FC236}">
                  <a16:creationId xmlns:a16="http://schemas.microsoft.com/office/drawing/2014/main" id="{171FC767-9E49-F903-CDF7-19167A4C3CD9}"/>
                </a:ext>
              </a:extLst>
            </p:cNvPr>
            <p:cNvSpPr txBox="1"/>
            <p:nvPr/>
          </p:nvSpPr>
          <p:spPr>
            <a:xfrm>
              <a:off x="424702" y="5714198"/>
              <a:ext cx="4419600" cy="3454985"/>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01. </a:t>
              </a:r>
            </a:p>
            <a:p>
              <a:pPr algn="ctr">
                <a:lnSpc>
                  <a:spcPct val="150000"/>
                </a:lnSpc>
              </a:pPr>
              <a:r>
                <a:rPr lang="en-US" sz="3500">
                  <a:latin typeface="Arial" panose="020B0604020202020204" pitchFamily="34" charset="0"/>
                  <a:cs typeface="Arial" panose="020B0604020202020204" pitchFamily="34" charset="0"/>
                </a:rPr>
                <a:t>Tìm ý tưởng và lựa chọn hình ảnh, vật liệu tạo bức tranh</a:t>
              </a:r>
            </a:p>
          </p:txBody>
        </p:sp>
      </p:grpSp>
      <p:grpSp>
        <p:nvGrpSpPr>
          <p:cNvPr id="29" name="Group 28">
            <a:extLst>
              <a:ext uri="{FF2B5EF4-FFF2-40B4-BE49-F238E27FC236}">
                <a16:creationId xmlns:a16="http://schemas.microsoft.com/office/drawing/2014/main" id="{043AF318-500F-B794-16F7-84D50CAA8ED9}"/>
              </a:ext>
            </a:extLst>
          </p:cNvPr>
          <p:cNvGrpSpPr/>
          <p:nvPr/>
        </p:nvGrpSpPr>
        <p:grpSpPr>
          <a:xfrm>
            <a:off x="4552827" y="2055135"/>
            <a:ext cx="4712547" cy="7202006"/>
            <a:chOff x="4552827" y="2055135"/>
            <a:chExt cx="4712547" cy="7202006"/>
          </a:xfrm>
        </p:grpSpPr>
        <p:grpSp>
          <p:nvGrpSpPr>
            <p:cNvPr id="9" name="Group 10">
              <a:extLst>
                <a:ext uri="{FF2B5EF4-FFF2-40B4-BE49-F238E27FC236}">
                  <a16:creationId xmlns:a16="http://schemas.microsoft.com/office/drawing/2014/main" id="{233B798A-760E-3840-E13D-143D6B1D862D}"/>
                </a:ext>
              </a:extLst>
            </p:cNvPr>
            <p:cNvGrpSpPr/>
            <p:nvPr/>
          </p:nvGrpSpPr>
          <p:grpSpPr>
            <a:xfrm>
              <a:off x="6658073" y="5110162"/>
              <a:ext cx="502056" cy="502056"/>
              <a:chOff x="0" y="0"/>
              <a:chExt cx="812800" cy="812800"/>
            </a:xfrm>
          </p:grpSpPr>
          <p:sp>
            <p:nvSpPr>
              <p:cNvPr id="10" name="Freeform 11">
                <a:extLst>
                  <a:ext uri="{FF2B5EF4-FFF2-40B4-BE49-F238E27FC236}">
                    <a16:creationId xmlns:a16="http://schemas.microsoft.com/office/drawing/2014/main" id="{5E663621-2184-D1EA-6CF5-EA36422978A5}"/>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a:ln>
                <a:noFill/>
              </a:ln>
            </p:spPr>
            <p:txBody>
              <a:bodyPr/>
              <a:lstStyle/>
              <a:p>
                <a:endParaRPr lang="en-US"/>
              </a:p>
            </p:txBody>
          </p:sp>
          <p:sp>
            <p:nvSpPr>
              <p:cNvPr id="11" name="TextBox 12">
                <a:extLst>
                  <a:ext uri="{FF2B5EF4-FFF2-40B4-BE49-F238E27FC236}">
                    <a16:creationId xmlns:a16="http://schemas.microsoft.com/office/drawing/2014/main" id="{F2AA40E2-2FF5-CDB5-D33B-7A8DF60ABED9}"/>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pic>
          <p:nvPicPr>
            <p:cNvPr id="22" name="Picture 21">
              <a:extLst>
                <a:ext uri="{FF2B5EF4-FFF2-40B4-BE49-F238E27FC236}">
                  <a16:creationId xmlns:a16="http://schemas.microsoft.com/office/drawing/2014/main" id="{590FC6E2-3F7B-958A-5782-FB2CEFEBB21B}"/>
                </a:ext>
              </a:extLst>
            </p:cNvPr>
            <p:cNvPicPr>
              <a:picLocks noChangeAspect="1"/>
            </p:cNvPicPr>
            <p:nvPr/>
          </p:nvPicPr>
          <p:blipFill rotWithShape="1">
            <a:blip r:embed="rId3" cstate="print">
              <a:clrChange>
                <a:clrFrom>
                  <a:srgbClr val="E6E6E4"/>
                </a:clrFrom>
                <a:clrTo>
                  <a:srgbClr val="E6E6E4">
                    <a:alpha val="0"/>
                  </a:srgbClr>
                </a:clrTo>
              </a:clrChange>
              <a:extLst>
                <a:ext uri="{28A0092B-C50C-407E-A947-70E740481C1C}">
                  <a14:useLocalDpi xmlns:a14="http://schemas.microsoft.com/office/drawing/2010/main" val="0"/>
                </a:ext>
              </a:extLst>
            </a:blip>
            <a:srcRect l="32292" t="4961" r="6666" b="12698"/>
            <a:stretch/>
          </p:blipFill>
          <p:spPr>
            <a:xfrm>
              <a:off x="4552827" y="2055135"/>
              <a:ext cx="4712547" cy="2669907"/>
            </a:xfrm>
            <a:prstGeom prst="rect">
              <a:avLst/>
            </a:prstGeom>
          </p:spPr>
        </p:pic>
        <p:sp>
          <p:nvSpPr>
            <p:cNvPr id="23" name="TextBox 22">
              <a:extLst>
                <a:ext uri="{FF2B5EF4-FFF2-40B4-BE49-F238E27FC236}">
                  <a16:creationId xmlns:a16="http://schemas.microsoft.com/office/drawing/2014/main" id="{87C6AAF5-105B-815C-8E65-30E92CBCEC94}"/>
                </a:ext>
              </a:extLst>
            </p:cNvPr>
            <p:cNvSpPr txBox="1"/>
            <p:nvPr/>
          </p:nvSpPr>
          <p:spPr>
            <a:xfrm>
              <a:off x="4760049" y="5802156"/>
              <a:ext cx="4419600" cy="3454985"/>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02. </a:t>
              </a:r>
            </a:p>
            <a:p>
              <a:pPr algn="ctr">
                <a:lnSpc>
                  <a:spcPct val="150000"/>
                </a:lnSpc>
              </a:pPr>
              <a:r>
                <a:rPr lang="en-US" sz="3500">
                  <a:latin typeface="Arial" panose="020B0604020202020204" pitchFamily="34" charset="0"/>
                  <a:cs typeface="Arial" panose="020B0604020202020204" pitchFamily="34" charset="0"/>
                </a:rPr>
                <a:t>Cắt hình ảnh, vật liệu phù hợp với ý tưởng bức tranh </a:t>
              </a:r>
            </a:p>
          </p:txBody>
        </p:sp>
      </p:grpSp>
      <p:grpSp>
        <p:nvGrpSpPr>
          <p:cNvPr id="30" name="Group 29">
            <a:extLst>
              <a:ext uri="{FF2B5EF4-FFF2-40B4-BE49-F238E27FC236}">
                <a16:creationId xmlns:a16="http://schemas.microsoft.com/office/drawing/2014/main" id="{3840FB66-B638-604E-95F2-0982AE0430BF}"/>
              </a:ext>
            </a:extLst>
          </p:cNvPr>
          <p:cNvGrpSpPr/>
          <p:nvPr/>
        </p:nvGrpSpPr>
        <p:grpSpPr>
          <a:xfrm>
            <a:off x="9224928" y="2305316"/>
            <a:ext cx="4419600" cy="6923858"/>
            <a:chOff x="9224928" y="2305316"/>
            <a:chExt cx="4419600" cy="6923858"/>
          </a:xfrm>
        </p:grpSpPr>
        <p:grpSp>
          <p:nvGrpSpPr>
            <p:cNvPr id="6" name="Group 7">
              <a:extLst>
                <a:ext uri="{FF2B5EF4-FFF2-40B4-BE49-F238E27FC236}">
                  <a16:creationId xmlns:a16="http://schemas.microsoft.com/office/drawing/2014/main" id="{CA37DE73-480C-B18C-E022-F4B3355BC48F}"/>
                </a:ext>
              </a:extLst>
            </p:cNvPr>
            <p:cNvGrpSpPr/>
            <p:nvPr/>
          </p:nvGrpSpPr>
          <p:grpSpPr>
            <a:xfrm>
              <a:off x="11127873" y="5110162"/>
              <a:ext cx="502056" cy="502056"/>
              <a:chOff x="0" y="0"/>
              <a:chExt cx="812800" cy="812800"/>
            </a:xfrm>
          </p:grpSpPr>
          <p:sp>
            <p:nvSpPr>
              <p:cNvPr id="7" name="Freeform 8">
                <a:extLst>
                  <a:ext uri="{FF2B5EF4-FFF2-40B4-BE49-F238E27FC236}">
                    <a16:creationId xmlns:a16="http://schemas.microsoft.com/office/drawing/2014/main" id="{C52E8BAD-FDE6-9837-D740-101B9058A3D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8" name="TextBox 9">
                <a:extLst>
                  <a:ext uri="{FF2B5EF4-FFF2-40B4-BE49-F238E27FC236}">
                    <a16:creationId xmlns:a16="http://schemas.microsoft.com/office/drawing/2014/main" id="{D02B5A4B-5AB1-DC1A-DAA7-72EB9CBCEAAD}"/>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24" name="TextBox 23">
              <a:extLst>
                <a:ext uri="{FF2B5EF4-FFF2-40B4-BE49-F238E27FC236}">
                  <a16:creationId xmlns:a16="http://schemas.microsoft.com/office/drawing/2014/main" id="{A6F01DEF-3209-2633-1FF8-FC0BBD2F3706}"/>
                </a:ext>
              </a:extLst>
            </p:cNvPr>
            <p:cNvSpPr txBox="1"/>
            <p:nvPr/>
          </p:nvSpPr>
          <p:spPr>
            <a:xfrm>
              <a:off x="9224928" y="5774189"/>
              <a:ext cx="4419600" cy="3454985"/>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03. </a:t>
              </a:r>
            </a:p>
            <a:p>
              <a:pPr algn="ctr">
                <a:lnSpc>
                  <a:spcPct val="150000"/>
                </a:lnSpc>
              </a:pPr>
              <a:r>
                <a:rPr lang="en-US" sz="3500">
                  <a:latin typeface="Arial" panose="020B0604020202020204" pitchFamily="34" charset="0"/>
                  <a:cs typeface="Arial" panose="020B0604020202020204" pitchFamily="34" charset="0"/>
                </a:rPr>
                <a:t>Sắp xếp và dán các hình cắt thể hiện ý tưởng sáng tạo</a:t>
              </a:r>
            </a:p>
          </p:txBody>
        </p:sp>
        <p:pic>
          <p:nvPicPr>
            <p:cNvPr id="26" name="Picture 25">
              <a:extLst>
                <a:ext uri="{FF2B5EF4-FFF2-40B4-BE49-F238E27FC236}">
                  <a16:creationId xmlns:a16="http://schemas.microsoft.com/office/drawing/2014/main" id="{EF70F609-B20D-A83C-AE81-279C39205578}"/>
                </a:ext>
              </a:extLst>
            </p:cNvPr>
            <p:cNvPicPr>
              <a:picLocks noChangeAspect="1"/>
            </p:cNvPicPr>
            <p:nvPr/>
          </p:nvPicPr>
          <p:blipFill rotWithShape="1">
            <a:blip r:embed="rId4" cstate="print">
              <a:clrChange>
                <a:clrFrom>
                  <a:srgbClr val="FCEADC"/>
                </a:clrFrom>
                <a:clrTo>
                  <a:srgbClr val="FCEADC">
                    <a:alpha val="0"/>
                  </a:srgbClr>
                </a:clrTo>
              </a:clrChange>
              <a:extLst>
                <a:ext uri="{28A0092B-C50C-407E-A947-70E740481C1C}">
                  <a14:useLocalDpi xmlns:a14="http://schemas.microsoft.com/office/drawing/2010/main" val="0"/>
                </a:ext>
              </a:extLst>
            </a:blip>
            <a:srcRect b="12963"/>
            <a:stretch/>
          </p:blipFill>
          <p:spPr>
            <a:xfrm>
              <a:off x="9693311" y="2305316"/>
              <a:ext cx="3482834" cy="2493915"/>
            </a:xfrm>
            <a:prstGeom prst="rect">
              <a:avLst/>
            </a:prstGeom>
          </p:spPr>
        </p:pic>
      </p:grpSp>
      <p:grpSp>
        <p:nvGrpSpPr>
          <p:cNvPr id="31" name="Group 30">
            <a:extLst>
              <a:ext uri="{FF2B5EF4-FFF2-40B4-BE49-F238E27FC236}">
                <a16:creationId xmlns:a16="http://schemas.microsoft.com/office/drawing/2014/main" id="{870E8167-507A-B11B-77B9-520B63CCEF10}"/>
              </a:ext>
            </a:extLst>
          </p:cNvPr>
          <p:cNvGrpSpPr/>
          <p:nvPr/>
        </p:nvGrpSpPr>
        <p:grpSpPr>
          <a:xfrm>
            <a:off x="13548607" y="2282389"/>
            <a:ext cx="4119563" cy="7824705"/>
            <a:chOff x="13548607" y="2282389"/>
            <a:chExt cx="4119563" cy="7824705"/>
          </a:xfrm>
        </p:grpSpPr>
        <p:grpSp>
          <p:nvGrpSpPr>
            <p:cNvPr id="3" name="Group 4">
              <a:extLst>
                <a:ext uri="{FF2B5EF4-FFF2-40B4-BE49-F238E27FC236}">
                  <a16:creationId xmlns:a16="http://schemas.microsoft.com/office/drawing/2014/main" id="{3D06C753-3C68-363B-47DC-7648A037584B}"/>
                </a:ext>
              </a:extLst>
            </p:cNvPr>
            <p:cNvGrpSpPr/>
            <p:nvPr/>
          </p:nvGrpSpPr>
          <p:grpSpPr>
            <a:xfrm>
              <a:off x="15357361" y="5110162"/>
              <a:ext cx="502056" cy="502056"/>
              <a:chOff x="0" y="0"/>
              <a:chExt cx="812800" cy="812800"/>
            </a:xfrm>
          </p:grpSpPr>
          <p:sp>
            <p:nvSpPr>
              <p:cNvPr id="4" name="Freeform 5">
                <a:extLst>
                  <a:ext uri="{FF2B5EF4-FFF2-40B4-BE49-F238E27FC236}">
                    <a16:creationId xmlns:a16="http://schemas.microsoft.com/office/drawing/2014/main" id="{63E1C87E-6F18-AA71-0E03-5ADC560A4F55}"/>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5" name="TextBox 6">
                <a:extLst>
                  <a:ext uri="{FF2B5EF4-FFF2-40B4-BE49-F238E27FC236}">
                    <a16:creationId xmlns:a16="http://schemas.microsoft.com/office/drawing/2014/main" id="{228AB29F-F844-F415-E648-A18E7C366EE6}"/>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25" name="TextBox 24">
              <a:extLst>
                <a:ext uri="{FF2B5EF4-FFF2-40B4-BE49-F238E27FC236}">
                  <a16:creationId xmlns:a16="http://schemas.microsoft.com/office/drawing/2014/main" id="{3ED7D77C-CD07-CBB8-D343-7D833EE49003}"/>
                </a:ext>
              </a:extLst>
            </p:cNvPr>
            <p:cNvSpPr txBox="1"/>
            <p:nvPr/>
          </p:nvSpPr>
          <p:spPr>
            <a:xfrm>
              <a:off x="13548607" y="5844196"/>
              <a:ext cx="4119563" cy="4262898"/>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04. </a:t>
              </a:r>
            </a:p>
            <a:p>
              <a:pPr algn="ctr">
                <a:lnSpc>
                  <a:spcPct val="150000"/>
                </a:lnSpc>
              </a:pPr>
              <a:r>
                <a:rPr lang="en-US" sz="3500">
                  <a:latin typeface="Arial" panose="020B0604020202020204" pitchFamily="34" charset="0"/>
                  <a:cs typeface="Arial" panose="020B0604020202020204" pitchFamily="34" charset="0"/>
                </a:rPr>
                <a:t>Tạo thêm chi tiết làm điểm nhấn thể hiện rõ nội dung bức tranh</a:t>
              </a:r>
            </a:p>
          </p:txBody>
        </p:sp>
        <p:pic>
          <p:nvPicPr>
            <p:cNvPr id="27" name="Picture 26">
              <a:extLst>
                <a:ext uri="{FF2B5EF4-FFF2-40B4-BE49-F238E27FC236}">
                  <a16:creationId xmlns:a16="http://schemas.microsoft.com/office/drawing/2014/main" id="{CEA9AB01-6B11-3EF3-CFEB-8CB7B42315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9051" y="2282389"/>
              <a:ext cx="3638673" cy="2647614"/>
            </a:xfrm>
            <a:prstGeom prst="rect">
              <a:avLst/>
            </a:prstGeom>
          </p:spPr>
        </p:pic>
      </p:grpSp>
    </p:spTree>
    <p:extLst>
      <p:ext uri="{BB962C8B-B14F-4D97-AF65-F5344CB8AC3E}">
        <p14:creationId xmlns:p14="http://schemas.microsoft.com/office/powerpoint/2010/main" val="31000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pic>
        <p:nvPicPr>
          <p:cNvPr id="9" name="Picture 8">
            <a:extLst>
              <a:ext uri="{FF2B5EF4-FFF2-40B4-BE49-F238E27FC236}">
                <a16:creationId xmlns:a16="http://schemas.microsoft.com/office/drawing/2014/main" id="{3CD03CA0-CD56-B750-2E1C-7C44E7BB7B06}"/>
              </a:ext>
            </a:extLst>
          </p:cNvPr>
          <p:cNvPicPr>
            <a:picLocks noChangeAspect="1"/>
          </p:cNvPicPr>
          <p:nvPr/>
        </p:nvPicPr>
        <p:blipFill rotWithShape="1">
          <a:blip r:embed="rId3">
            <a:extLst>
              <a:ext uri="{28A0092B-C50C-407E-A947-70E740481C1C}">
                <a14:useLocalDpi xmlns:a14="http://schemas.microsoft.com/office/drawing/2010/main" val="0"/>
              </a:ext>
            </a:extLst>
          </a:blip>
          <a:srcRect l="12618" r="16993"/>
          <a:stretch/>
        </p:blipFill>
        <p:spPr>
          <a:xfrm>
            <a:off x="9675242" y="1063511"/>
            <a:ext cx="8352532" cy="8159978"/>
          </a:xfrm>
          <a:prstGeom prst="ellipse">
            <a:avLst/>
          </a:prstGeom>
        </p:spPr>
      </p:pic>
      <p:grpSp>
        <p:nvGrpSpPr>
          <p:cNvPr id="12" name="Group 11">
            <a:extLst>
              <a:ext uri="{FF2B5EF4-FFF2-40B4-BE49-F238E27FC236}">
                <a16:creationId xmlns:a16="http://schemas.microsoft.com/office/drawing/2014/main" id="{D0A8C600-D7CA-BFB1-33DC-BA09262780D9}"/>
              </a:ext>
            </a:extLst>
          </p:cNvPr>
          <p:cNvGrpSpPr/>
          <p:nvPr/>
        </p:nvGrpSpPr>
        <p:grpSpPr>
          <a:xfrm>
            <a:off x="280355" y="1063511"/>
            <a:ext cx="9114532" cy="8159978"/>
            <a:chOff x="300484" y="1063511"/>
            <a:chExt cx="9114532" cy="8159978"/>
          </a:xfrm>
        </p:grpSpPr>
        <p:sp>
          <p:nvSpPr>
            <p:cNvPr id="11" name="Rectangle 10">
              <a:extLst>
                <a:ext uri="{FF2B5EF4-FFF2-40B4-BE49-F238E27FC236}">
                  <a16:creationId xmlns:a16="http://schemas.microsoft.com/office/drawing/2014/main" id="{D99B1FD7-A456-4FC2-CA5C-C78C13D33430}"/>
                </a:ext>
              </a:extLst>
            </p:cNvPr>
            <p:cNvSpPr/>
            <p:nvPr/>
          </p:nvSpPr>
          <p:spPr>
            <a:xfrm>
              <a:off x="300484" y="1063511"/>
              <a:ext cx="9114532" cy="815997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464A4B-828D-43B1-BB0A-8EC1B7EBD309}"/>
                </a:ext>
              </a:extLst>
            </p:cNvPr>
            <p:cNvSpPr txBox="1"/>
            <p:nvPr/>
          </p:nvSpPr>
          <p:spPr>
            <a:xfrm>
              <a:off x="766316" y="1451720"/>
              <a:ext cx="8182868" cy="738356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t>Cắt dán ảnh từ các vật liệu được thực hiện ở: bước 2.</a:t>
              </a:r>
              <a:endParaRPr lang="en-US" sz="4000"/>
            </a:p>
            <a:p>
              <a:pPr marL="571500" indent="-571500" algn="just">
                <a:lnSpc>
                  <a:spcPct val="150000"/>
                </a:lnSpc>
                <a:buFont typeface="Arial" panose="020B0604020202020204" pitchFamily="34" charset="0"/>
                <a:buChar char="•"/>
              </a:pPr>
              <a:r>
                <a:rPr lang="vi-VN" sz="4000"/>
                <a:t>Để các hình ảnh đã cắt thể hiện đúng ý tưởng bức tranh cần sắp xếp theo thứ tự.</a:t>
              </a:r>
              <a:endParaRPr lang="en-US" sz="4000"/>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Tạo thêm chi tiết làm điểm nhấn mang lại hiệu quả sự sáng tạo cho bức tranh.</a:t>
              </a: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AE73C-4C3E-32BB-5F2E-13E6A1593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10287000" cy="10287000"/>
          </a:xfrm>
          <a:prstGeom prst="rect">
            <a:avLst/>
          </a:prstGeom>
        </p:spPr>
      </p:pic>
      <p:sp>
        <p:nvSpPr>
          <p:cNvPr id="4" name="TextBox 3">
            <a:extLst>
              <a:ext uri="{FF2B5EF4-FFF2-40B4-BE49-F238E27FC236}">
                <a16:creationId xmlns:a16="http://schemas.microsoft.com/office/drawing/2014/main" id="{3D8B1340-FD7E-BCA6-D397-6E9C22CAED92}"/>
              </a:ext>
            </a:extLst>
          </p:cNvPr>
          <p:cNvSpPr txBox="1"/>
          <p:nvPr/>
        </p:nvSpPr>
        <p:spPr>
          <a:xfrm>
            <a:off x="11277600" y="1780595"/>
            <a:ext cx="6096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KẾT LUẬN </a:t>
            </a:r>
          </a:p>
        </p:txBody>
      </p:sp>
      <p:sp>
        <p:nvSpPr>
          <p:cNvPr id="6" name="TextBox 5">
            <a:extLst>
              <a:ext uri="{FF2B5EF4-FFF2-40B4-BE49-F238E27FC236}">
                <a16:creationId xmlns:a16="http://schemas.microsoft.com/office/drawing/2014/main" id="{8DEC72B0-B144-F437-2238-089188ED5475}"/>
              </a:ext>
            </a:extLst>
          </p:cNvPr>
          <p:cNvSpPr txBox="1"/>
          <p:nvPr/>
        </p:nvSpPr>
        <p:spPr>
          <a:xfrm>
            <a:off x="10820400" y="2744881"/>
            <a:ext cx="7010400" cy="5532925"/>
          </a:xfrm>
          <a:prstGeom prst="rect">
            <a:avLst/>
          </a:prstGeom>
          <a:noFill/>
        </p:spPr>
        <p:txBody>
          <a:bodyPr wrap="square">
            <a:spAutoFit/>
          </a:bodyPr>
          <a:lstStyle/>
          <a:p>
            <a:pPr algn="just">
              <a:lnSpc>
                <a:spcPct val="150000"/>
              </a:lnSpc>
            </a:pPr>
            <a:r>
              <a:rPr lang="vi-VN" sz="4000"/>
              <a:t>Bức tranh được cắt dán từ những hình ảnh trên các vật liệu khác nhau theo hình thức thể hiện của trường phái Lập thể là nghệ thuật tranh cắt dán (Collage art).</a:t>
            </a:r>
            <a:endParaRPr lang="en-US" sz="4000"/>
          </a:p>
        </p:txBody>
      </p:sp>
      <p:cxnSp>
        <p:nvCxnSpPr>
          <p:cNvPr id="7" name="Straight Connector 6">
            <a:extLst>
              <a:ext uri="{FF2B5EF4-FFF2-40B4-BE49-F238E27FC236}">
                <a16:creationId xmlns:a16="http://schemas.microsoft.com/office/drawing/2014/main" id="{1E1B1F2A-0472-D241-AF41-157F851184FB}"/>
              </a:ext>
            </a:extLst>
          </p:cNvPr>
          <p:cNvCxnSpPr/>
          <p:nvPr/>
        </p:nvCxnSpPr>
        <p:spPr>
          <a:xfrm>
            <a:off x="10287000" y="8001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CB922E-4F44-1AF8-197C-31FC178BAE49}"/>
              </a:ext>
            </a:extLst>
          </p:cNvPr>
          <p:cNvCxnSpPr/>
          <p:nvPr/>
        </p:nvCxnSpPr>
        <p:spPr>
          <a:xfrm>
            <a:off x="10287000" y="9258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000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1" name="Group 11"/>
          <p:cNvGrpSpPr/>
          <p:nvPr/>
        </p:nvGrpSpPr>
        <p:grpSpPr>
          <a:xfrm>
            <a:off x="7886700" y="1638300"/>
            <a:ext cx="2514600" cy="2514600"/>
            <a:chOff x="0" y="0"/>
            <a:chExt cx="812800" cy="812800"/>
          </a:xfrm>
        </p:grpSpPr>
        <p:sp>
          <p:nvSpPr>
            <p:cNvPr id="12" name="Freeform 12"/>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13" name="TextBox 13"/>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9000" spc="532">
                  <a:latin typeface="Montserrat Classic Bold"/>
                </a:rPr>
                <a:t>03</a:t>
              </a:r>
            </a:p>
          </p:txBody>
        </p:sp>
      </p:grpSp>
      <p:sp>
        <p:nvSpPr>
          <p:cNvPr id="15" name="TextBox 15"/>
          <p:cNvSpPr txBox="1"/>
          <p:nvPr/>
        </p:nvSpPr>
        <p:spPr>
          <a:xfrm>
            <a:off x="1866901" y="4506516"/>
            <a:ext cx="15011397" cy="2815451"/>
          </a:xfrm>
          <a:prstGeom prst="rect">
            <a:avLst/>
          </a:prstGeom>
        </p:spPr>
        <p:txBody>
          <a:bodyPr wrap="square" lIns="0" tIns="0" rIns="0" bIns="0" rtlCol="0" anchor="t">
            <a:spAutoFit/>
          </a:bodyPr>
          <a:lstStyle/>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TẠO BỨC TRANH THEO HÌNH THỨC COLLAGE ART</a:t>
            </a:r>
          </a:p>
        </p:txBody>
      </p:sp>
      <p:cxnSp>
        <p:nvCxnSpPr>
          <p:cNvPr id="17" name="Straight Connector 16">
            <a:extLst>
              <a:ext uri="{FF2B5EF4-FFF2-40B4-BE49-F238E27FC236}">
                <a16:creationId xmlns:a16="http://schemas.microsoft.com/office/drawing/2014/main" id="{43251863-A936-FE6D-5FC9-52E1E694E4E2}"/>
              </a:ext>
            </a:extLst>
          </p:cNvPr>
          <p:cNvCxnSpPr/>
          <p:nvPr/>
        </p:nvCxnSpPr>
        <p:spPr>
          <a:xfrm>
            <a:off x="609600" y="495300"/>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56AAAB-3EEE-A29B-8EFB-4F9B9950FDF8}"/>
              </a:ext>
            </a:extLst>
          </p:cNvPr>
          <p:cNvCxnSpPr/>
          <p:nvPr/>
        </p:nvCxnSpPr>
        <p:spPr>
          <a:xfrm>
            <a:off x="17526000" y="4506516"/>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F618A-DDE4-39C6-5821-B88228D3F2DA}"/>
              </a:ext>
            </a:extLst>
          </p:cNvPr>
          <p:cNvCxnSpPr/>
          <p:nvPr/>
        </p:nvCxnSpPr>
        <p:spPr>
          <a:xfrm>
            <a:off x="609600" y="495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89B5A-CB0F-6267-E361-F16BBAD8B790}"/>
              </a:ext>
            </a:extLst>
          </p:cNvPr>
          <p:cNvCxnSpPr/>
          <p:nvPr/>
        </p:nvCxnSpPr>
        <p:spPr>
          <a:xfrm>
            <a:off x="8763000" y="9688116"/>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86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8" name="Group 17">
            <a:extLst>
              <a:ext uri="{FF2B5EF4-FFF2-40B4-BE49-F238E27FC236}">
                <a16:creationId xmlns:a16="http://schemas.microsoft.com/office/drawing/2014/main" id="{5CB62A6A-45E6-5878-55B8-CB6E3CB772D6}"/>
              </a:ext>
            </a:extLst>
          </p:cNvPr>
          <p:cNvGrpSpPr/>
          <p:nvPr/>
        </p:nvGrpSpPr>
        <p:grpSpPr>
          <a:xfrm>
            <a:off x="747712" y="1790700"/>
            <a:ext cx="6781800" cy="7829550"/>
            <a:chOff x="762000" y="1866900"/>
            <a:chExt cx="6781800" cy="7829550"/>
          </a:xfrm>
        </p:grpSpPr>
        <p:sp>
          <p:nvSpPr>
            <p:cNvPr id="16" name="Freeform 3">
              <a:extLst>
                <a:ext uri="{FF2B5EF4-FFF2-40B4-BE49-F238E27FC236}">
                  <a16:creationId xmlns:a16="http://schemas.microsoft.com/office/drawing/2014/main" id="{9E168D7C-3FE0-0B0C-BD3F-26AFFDEBFDCC}"/>
                </a:ext>
              </a:extLst>
            </p:cNvPr>
            <p:cNvSpPr/>
            <p:nvPr/>
          </p:nvSpPr>
          <p:spPr>
            <a:xfrm>
              <a:off x="762000" y="1866900"/>
              <a:ext cx="6781800" cy="70104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Oval 16">
              <a:extLst>
                <a:ext uri="{FF2B5EF4-FFF2-40B4-BE49-F238E27FC236}">
                  <a16:creationId xmlns:a16="http://schemas.microsoft.com/office/drawing/2014/main" id="{47D5A09A-4500-0F8C-676D-A0AD828513A1}"/>
                </a:ext>
              </a:extLst>
            </p:cNvPr>
            <p:cNvSpPr/>
            <p:nvPr/>
          </p:nvSpPr>
          <p:spPr>
            <a:xfrm>
              <a:off x="1771650" y="9029700"/>
              <a:ext cx="4762500" cy="66675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DE0F928-8F6D-A892-9E66-83B6149475BE}"/>
              </a:ext>
            </a:extLst>
          </p:cNvPr>
          <p:cNvGrpSpPr/>
          <p:nvPr/>
        </p:nvGrpSpPr>
        <p:grpSpPr>
          <a:xfrm>
            <a:off x="8277225" y="1562100"/>
            <a:ext cx="9096376" cy="7162800"/>
            <a:chOff x="8277225" y="1562100"/>
            <a:chExt cx="9096376" cy="7162800"/>
          </a:xfrm>
        </p:grpSpPr>
        <p:sp>
          <p:nvSpPr>
            <p:cNvPr id="19" name="Speech Bubble: Rectangle with Corners Rounded 18">
              <a:extLst>
                <a:ext uri="{FF2B5EF4-FFF2-40B4-BE49-F238E27FC236}">
                  <a16:creationId xmlns:a16="http://schemas.microsoft.com/office/drawing/2014/main" id="{9EE0C974-6456-14E1-7FAE-0D1F63462AAD}"/>
                </a:ext>
              </a:extLst>
            </p:cNvPr>
            <p:cNvSpPr/>
            <p:nvPr/>
          </p:nvSpPr>
          <p:spPr>
            <a:xfrm>
              <a:off x="8277225" y="1562100"/>
              <a:ext cx="9096376" cy="7162800"/>
            </a:xfrm>
            <a:prstGeom prst="wedgeRoundRectCallout">
              <a:avLst>
                <a:gd name="adj1" fmla="val -54879"/>
                <a:gd name="adj2" fmla="val 32653"/>
                <a:gd name="adj3" fmla="val 16667"/>
              </a:avLst>
            </a:prstGeom>
            <a:solidFill>
              <a:schemeClr val="accent6">
                <a:lumMod val="20000"/>
                <a:lumOff val="80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1464B5-8367-81CB-3875-D89C9C18E9BF}"/>
                </a:ext>
              </a:extLst>
            </p:cNvPr>
            <p:cNvSpPr txBox="1"/>
            <p:nvPr/>
          </p:nvSpPr>
          <p:spPr>
            <a:xfrm>
              <a:off x="8977313" y="2564653"/>
              <a:ext cx="7696200"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a:t>
              </a:r>
            </a:p>
            <a:p>
              <a:pPr algn="just">
                <a:lnSpc>
                  <a:spcPct val="150000"/>
                </a:lnSpc>
              </a:pP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những vật liệu có hình ảnh, màu sắc phù hợp với ý tưởng sáng tạo bức tranh cắt dán.</a:t>
              </a:r>
              <a:endParaRPr lang="en-US" sz="4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09952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DE900-7882-5646-25A9-1A8B8EB9F40B}"/>
              </a:ext>
            </a:extLst>
          </p:cNvPr>
          <p:cNvSpPr txBox="1"/>
          <p:nvPr/>
        </p:nvSpPr>
        <p:spPr>
          <a:xfrm>
            <a:off x="2857500" y="276225"/>
            <a:ext cx="125730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QUAN SÁT MỘT SỐ HÌNH THAM KHẢO</a:t>
            </a:r>
          </a:p>
        </p:txBody>
      </p:sp>
      <p:sp>
        <p:nvSpPr>
          <p:cNvPr id="6" name="TextBox 5">
            <a:extLst>
              <a:ext uri="{FF2B5EF4-FFF2-40B4-BE49-F238E27FC236}">
                <a16:creationId xmlns:a16="http://schemas.microsoft.com/office/drawing/2014/main" id="{9931D362-09B3-AB5A-1FEC-68F041C8DB1A}"/>
              </a:ext>
            </a:extLst>
          </p:cNvPr>
          <p:cNvSpPr txBox="1"/>
          <p:nvPr/>
        </p:nvSpPr>
        <p:spPr>
          <a:xfrm>
            <a:off x="5659326" y="7368309"/>
            <a:ext cx="11938409" cy="2677656"/>
          </a:xfrm>
          <a:prstGeom prst="rect">
            <a:avLst/>
          </a:prstGeom>
          <a:solidFill>
            <a:schemeClr val="accent5">
              <a:lumMod val="20000"/>
              <a:lumOff val="80000"/>
            </a:schemeClr>
          </a:solidFill>
        </p:spPr>
        <p:txBody>
          <a:bodyPr wrap="square" rtlCol="0">
            <a:spAutoFit/>
          </a:bodyPr>
          <a:lstStyle/>
          <a:p>
            <a:pPr marL="342900" indent="-342900" algn="just">
              <a:buAutoNum type="arabicPeriod"/>
            </a:pPr>
            <a:r>
              <a:rPr lang="en-US" sz="2800">
                <a:latin typeface="Arial" panose="020B0604020202020204" pitchFamily="34" charset="0"/>
                <a:cs typeface="Arial" panose="020B0604020202020204" pitchFamily="34" charset="0"/>
              </a:rPr>
              <a:t>Georges Braque, Glass carafe and newspapers, 1914, phấn, than, giấy cắt dán và dơn dầu, 62,5cm x 28cm.</a:t>
            </a:r>
          </a:p>
          <a:p>
            <a:pPr marL="342900" indent="-342900" algn="just">
              <a:buAutoNum type="arabicPeriod"/>
            </a:pPr>
            <a:r>
              <a:rPr lang="en-US" sz="2800">
                <a:latin typeface="Arial" panose="020B0604020202020204" pitchFamily="34" charset="0"/>
                <a:cs typeface="Arial" panose="020B0604020202020204" pitchFamily="34" charset="0"/>
              </a:rPr>
              <a:t>Pablo Picasso, The guitar, 1913, cắt dán giấy, mực, phấn, than và bút chì, 66,5cm x 49,6cm</a:t>
            </a:r>
          </a:p>
          <a:p>
            <a:pPr marL="342900" indent="-342900" algn="just">
              <a:buAutoNum type="arabicPeriod"/>
            </a:pPr>
            <a:r>
              <a:rPr lang="en-US" sz="2800">
                <a:latin typeface="Arial" panose="020B0604020202020204" pitchFamily="34" charset="0"/>
                <a:cs typeface="Arial" panose="020B0604020202020204" pitchFamily="34" charset="0"/>
              </a:rPr>
              <a:t>Pablo Picasso, Bottle of suze, 1912, cắt dán giấy, bột màu và than, 65,4cm x 50,2cm</a:t>
            </a:r>
          </a:p>
        </p:txBody>
      </p:sp>
      <p:grpSp>
        <p:nvGrpSpPr>
          <p:cNvPr id="10" name="Group 9">
            <a:extLst>
              <a:ext uri="{FF2B5EF4-FFF2-40B4-BE49-F238E27FC236}">
                <a16:creationId xmlns:a16="http://schemas.microsoft.com/office/drawing/2014/main" id="{938C280E-42BD-EAB1-737B-3D48961CD4C3}"/>
              </a:ext>
            </a:extLst>
          </p:cNvPr>
          <p:cNvGrpSpPr/>
          <p:nvPr/>
        </p:nvGrpSpPr>
        <p:grpSpPr>
          <a:xfrm>
            <a:off x="304800" y="1333260"/>
            <a:ext cx="4224066" cy="8953739"/>
            <a:chOff x="304800" y="1333260"/>
            <a:chExt cx="4224066" cy="8953739"/>
          </a:xfrm>
        </p:grpSpPr>
        <p:pic>
          <p:nvPicPr>
            <p:cNvPr id="3" name="Picture 2">
              <a:extLst>
                <a:ext uri="{FF2B5EF4-FFF2-40B4-BE49-F238E27FC236}">
                  <a16:creationId xmlns:a16="http://schemas.microsoft.com/office/drawing/2014/main" id="{96EDC0AE-B156-D1FB-1BDC-1E2EB7F797BC}"/>
                </a:ext>
              </a:extLst>
            </p:cNvPr>
            <p:cNvPicPr>
              <a:picLocks noChangeAspect="1"/>
            </p:cNvPicPr>
            <p:nvPr/>
          </p:nvPicPr>
          <p:blipFill>
            <a:blip r:embed="rId2"/>
            <a:stretch>
              <a:fillRect/>
            </a:stretch>
          </p:blipFill>
          <p:spPr>
            <a:xfrm>
              <a:off x="304800" y="1333260"/>
              <a:ext cx="4030254" cy="8953739"/>
            </a:xfrm>
            <a:prstGeom prst="rect">
              <a:avLst/>
            </a:prstGeom>
          </p:spPr>
        </p:pic>
        <p:sp>
          <p:nvSpPr>
            <p:cNvPr id="7" name="TextBox 6">
              <a:extLst>
                <a:ext uri="{FF2B5EF4-FFF2-40B4-BE49-F238E27FC236}">
                  <a16:creationId xmlns:a16="http://schemas.microsoft.com/office/drawing/2014/main" id="{44ADFB7F-5B19-D1E3-CB90-54DB892D7063}"/>
                </a:ext>
              </a:extLst>
            </p:cNvPr>
            <p:cNvSpPr txBox="1"/>
            <p:nvPr/>
          </p:nvSpPr>
          <p:spPr>
            <a:xfrm>
              <a:off x="3690666" y="1338021"/>
              <a:ext cx="838200" cy="630942"/>
            </a:xfrm>
            <a:prstGeom prst="rect">
              <a:avLst/>
            </a:prstGeom>
            <a:solidFill>
              <a:schemeClr val="bg1"/>
            </a:solidFill>
            <a:effectLst>
              <a:softEdge rad="63500"/>
            </a:effectLst>
          </p:spPr>
          <p:txBody>
            <a:bodyPr wrap="square" rtlCol="0">
              <a:spAutoFit/>
            </a:bodyPr>
            <a:lstStyle/>
            <a:p>
              <a:pPr algn="ctr"/>
              <a:r>
                <a:rPr lang="en-US" sz="3500" b="1">
                  <a:latin typeface="Arial" panose="020B0604020202020204" pitchFamily="34" charset="0"/>
                  <a:cs typeface="Arial" panose="020B0604020202020204" pitchFamily="34" charset="0"/>
                </a:rPr>
                <a:t>01</a:t>
              </a:r>
            </a:p>
          </p:txBody>
        </p:sp>
      </p:grpSp>
      <p:grpSp>
        <p:nvGrpSpPr>
          <p:cNvPr id="11" name="Group 10">
            <a:extLst>
              <a:ext uri="{FF2B5EF4-FFF2-40B4-BE49-F238E27FC236}">
                <a16:creationId xmlns:a16="http://schemas.microsoft.com/office/drawing/2014/main" id="{88D2491E-BAB2-7261-FCCE-AD91AA758B9F}"/>
              </a:ext>
            </a:extLst>
          </p:cNvPr>
          <p:cNvGrpSpPr/>
          <p:nvPr/>
        </p:nvGrpSpPr>
        <p:grpSpPr>
          <a:xfrm>
            <a:off x="5659326" y="1333259"/>
            <a:ext cx="4411614" cy="5825503"/>
            <a:chOff x="5659326" y="1333259"/>
            <a:chExt cx="4411614" cy="5825503"/>
          </a:xfrm>
        </p:grpSpPr>
        <p:pic>
          <p:nvPicPr>
            <p:cNvPr id="1026" name="Picture 2" descr="Art et glam: L'art du collage avec Pablo Picasso">
              <a:extLst>
                <a:ext uri="{FF2B5EF4-FFF2-40B4-BE49-F238E27FC236}">
                  <a16:creationId xmlns:a16="http://schemas.microsoft.com/office/drawing/2014/main" id="{D517003B-9E52-1601-3A40-C549EAB29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326" y="1333259"/>
              <a:ext cx="4411614" cy="58159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693B1A-FC77-B56F-96EB-8620CD11C376}"/>
                </a:ext>
              </a:extLst>
            </p:cNvPr>
            <p:cNvSpPr txBox="1"/>
            <p:nvPr/>
          </p:nvSpPr>
          <p:spPr>
            <a:xfrm>
              <a:off x="9232740" y="6527820"/>
              <a:ext cx="838200" cy="630942"/>
            </a:xfrm>
            <a:prstGeom prst="rect">
              <a:avLst/>
            </a:prstGeom>
            <a:solidFill>
              <a:schemeClr val="bg1"/>
            </a:solidFill>
            <a:effectLst>
              <a:softEdge rad="63500"/>
            </a:effectLst>
          </p:spPr>
          <p:txBody>
            <a:bodyPr wrap="square" rtlCol="0">
              <a:spAutoFit/>
            </a:bodyPr>
            <a:lstStyle/>
            <a:p>
              <a:pPr algn="ctr"/>
              <a:r>
                <a:rPr lang="en-US" sz="3500" b="1">
                  <a:latin typeface="Arial" panose="020B0604020202020204" pitchFamily="34" charset="0"/>
                  <a:cs typeface="Arial" panose="020B0604020202020204" pitchFamily="34" charset="0"/>
                </a:rPr>
                <a:t>02</a:t>
              </a:r>
            </a:p>
          </p:txBody>
        </p:sp>
      </p:grpSp>
      <p:grpSp>
        <p:nvGrpSpPr>
          <p:cNvPr id="12" name="Group 11">
            <a:extLst>
              <a:ext uri="{FF2B5EF4-FFF2-40B4-BE49-F238E27FC236}">
                <a16:creationId xmlns:a16="http://schemas.microsoft.com/office/drawing/2014/main" id="{2820544C-A988-7099-7270-13BA0043D0A6}"/>
              </a:ext>
            </a:extLst>
          </p:cNvPr>
          <p:cNvGrpSpPr/>
          <p:nvPr/>
        </p:nvGrpSpPr>
        <p:grpSpPr>
          <a:xfrm>
            <a:off x="12039600" y="1333259"/>
            <a:ext cx="4470919" cy="5825503"/>
            <a:chOff x="12039600" y="1333259"/>
            <a:chExt cx="4470919" cy="5825503"/>
          </a:xfrm>
        </p:grpSpPr>
        <p:pic>
          <p:nvPicPr>
            <p:cNvPr id="1028" name="Picture 4" descr="Glass and Bottle of Suze, 1912 - Pablo Picasso - WikiArt.org">
              <a:extLst>
                <a:ext uri="{FF2B5EF4-FFF2-40B4-BE49-F238E27FC236}">
                  <a16:creationId xmlns:a16="http://schemas.microsoft.com/office/drawing/2014/main" id="{430C4F44-8CBC-E442-A1EC-56938DABD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00" y="1333259"/>
              <a:ext cx="4429836" cy="5815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E02D4A-81A5-2EF5-73CD-1FFA410A3458}"/>
                </a:ext>
              </a:extLst>
            </p:cNvPr>
            <p:cNvSpPr txBox="1"/>
            <p:nvPr/>
          </p:nvSpPr>
          <p:spPr>
            <a:xfrm>
              <a:off x="15672319" y="6527820"/>
              <a:ext cx="838200" cy="630942"/>
            </a:xfrm>
            <a:prstGeom prst="rect">
              <a:avLst/>
            </a:prstGeom>
            <a:solidFill>
              <a:schemeClr val="bg1"/>
            </a:solidFill>
            <a:effectLst>
              <a:softEdge rad="63500"/>
            </a:effectLst>
          </p:spPr>
          <p:txBody>
            <a:bodyPr wrap="square" rtlCol="0">
              <a:spAutoFit/>
            </a:bodyPr>
            <a:lstStyle/>
            <a:p>
              <a:pPr algn="ctr"/>
              <a:r>
                <a:rPr lang="en-US" sz="3500" b="1">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2074729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77928D-166D-CE71-8E89-6E393B499219}"/>
              </a:ext>
            </a:extLst>
          </p:cNvPr>
          <p:cNvSpPr txBox="1"/>
          <p:nvPr/>
        </p:nvSpPr>
        <p:spPr>
          <a:xfrm>
            <a:off x="6934200" y="2247900"/>
            <a:ext cx="10744200"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Lựa chọn những vật liệu nào để tạo bức tranh cắt dán?</a:t>
            </a:r>
          </a:p>
          <a:p>
            <a:pPr marL="571500" indent="-571500" algn="just">
              <a:lnSpc>
                <a:spcPct val="150000"/>
              </a:lnSpc>
              <a:buFont typeface="Arial" panose="020B0604020202020204" pitchFamily="34" charset="0"/>
              <a:buChar char="•"/>
            </a:pPr>
            <a:r>
              <a:rPr lang="vi-VN" sz="3600"/>
              <a:t>Những hình ảnh, màu sắc có sẵn trên vật liệu gợi ý tưởng gì cho em khi tạo bức tranh cắt dán.</a:t>
            </a:r>
          </a:p>
          <a:p>
            <a:pPr marL="571500" indent="-571500" algn="just">
              <a:lnSpc>
                <a:spcPct val="150000"/>
              </a:lnSpc>
              <a:buFont typeface="Arial" panose="020B0604020202020204" pitchFamily="34" charset="0"/>
              <a:buChar char="•"/>
            </a:pPr>
            <a:r>
              <a:rPr lang="vi-VN" sz="3600"/>
              <a:t>Nêu ý tưởng về bức tranh cắt dán mà em sẽ tạo.</a:t>
            </a:r>
          </a:p>
          <a:p>
            <a:pPr marL="571500" indent="-571500" algn="just">
              <a:lnSpc>
                <a:spcPct val="150000"/>
              </a:lnSpc>
              <a:buFont typeface="Arial" panose="020B0604020202020204" pitchFamily="34" charset="0"/>
              <a:buChar char="•"/>
            </a:pPr>
            <a:r>
              <a:rPr lang="vi-VN" sz="3600"/>
              <a:t>Lựa chọn hình ảnh nào làm hình ảnh chính của bức tranh.</a:t>
            </a:r>
          </a:p>
          <a:p>
            <a:pPr marL="571500" indent="-571500" algn="just">
              <a:lnSpc>
                <a:spcPct val="150000"/>
              </a:lnSpc>
              <a:buFont typeface="Arial" panose="020B0604020202020204" pitchFamily="34" charset="0"/>
              <a:buChar char="•"/>
            </a:pPr>
            <a:r>
              <a:rPr lang="vi-VN" sz="3600"/>
              <a:t>Kết hợp thêm hình ảnh và màu sắc khác cho bức tranh cắt dán.</a:t>
            </a:r>
          </a:p>
        </p:txBody>
      </p:sp>
      <p:grpSp>
        <p:nvGrpSpPr>
          <p:cNvPr id="9" name="Group 8">
            <a:extLst>
              <a:ext uri="{FF2B5EF4-FFF2-40B4-BE49-F238E27FC236}">
                <a16:creationId xmlns:a16="http://schemas.microsoft.com/office/drawing/2014/main" id="{AC79B55D-71EF-37B5-5113-EA195369CC0E}"/>
              </a:ext>
            </a:extLst>
          </p:cNvPr>
          <p:cNvGrpSpPr/>
          <p:nvPr/>
        </p:nvGrpSpPr>
        <p:grpSpPr>
          <a:xfrm>
            <a:off x="381000" y="419100"/>
            <a:ext cx="15444787" cy="1564984"/>
            <a:chOff x="381000" y="571500"/>
            <a:chExt cx="15444787" cy="1564984"/>
          </a:xfrm>
        </p:grpSpPr>
        <p:sp>
          <p:nvSpPr>
            <p:cNvPr id="2" name="TextBox 1">
              <a:extLst>
                <a:ext uri="{FF2B5EF4-FFF2-40B4-BE49-F238E27FC236}">
                  <a16:creationId xmlns:a16="http://schemas.microsoft.com/office/drawing/2014/main" id="{EDBAB56E-B0D6-0F5F-C47C-940BF58D9B36}"/>
                </a:ext>
              </a:extLst>
            </p:cNvPr>
            <p:cNvSpPr txBox="1"/>
            <p:nvPr/>
          </p:nvSpPr>
          <p:spPr>
            <a:xfrm>
              <a:off x="2109787" y="571500"/>
              <a:ext cx="8610600" cy="784830"/>
            </a:xfrm>
            <a:prstGeom prst="rect">
              <a:avLst/>
            </a:prstGeom>
            <a:noFill/>
          </p:spPr>
          <p:txBody>
            <a:bodyPr wrap="square" rtlCol="0">
              <a:spAutoFit/>
            </a:bodyPr>
            <a:lstStyle/>
            <a:p>
              <a:pPr algn="just"/>
              <a:r>
                <a:rPr lang="en-US" sz="4500" b="1">
                  <a:solidFill>
                    <a:srgbClr val="002060"/>
                  </a:solidFill>
                  <a:latin typeface="Arial" panose="020B0604020202020204" pitchFamily="34" charset="0"/>
                  <a:cs typeface="Arial" panose="020B0604020202020204" pitchFamily="34" charset="0"/>
                </a:rPr>
                <a:t>Thảo luận nhóm </a:t>
              </a:r>
            </a:p>
          </p:txBody>
        </p:sp>
        <p:sp>
          <p:nvSpPr>
            <p:cNvPr id="7" name="Freeform 3">
              <a:extLst>
                <a:ext uri="{FF2B5EF4-FFF2-40B4-BE49-F238E27FC236}">
                  <a16:creationId xmlns:a16="http://schemas.microsoft.com/office/drawing/2014/main" id="{61B4CAC8-9A54-8617-0965-B79E9FF205D9}"/>
                </a:ext>
              </a:extLst>
            </p:cNvPr>
            <p:cNvSpPr/>
            <p:nvPr/>
          </p:nvSpPr>
          <p:spPr>
            <a:xfrm>
              <a:off x="381000" y="571500"/>
              <a:ext cx="1534047" cy="1486108"/>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C3620274-8889-F8B2-8CB8-A71A6655A511}"/>
                </a:ext>
              </a:extLst>
            </p:cNvPr>
            <p:cNvSpPr txBox="1"/>
            <p:nvPr/>
          </p:nvSpPr>
          <p:spPr>
            <a:xfrm>
              <a:off x="2109787" y="1428598"/>
              <a:ext cx="13716000" cy="707886"/>
            </a:xfrm>
            <a:prstGeom prst="rect">
              <a:avLst/>
            </a:prstGeom>
            <a:noFill/>
          </p:spPr>
          <p:txBody>
            <a:bodyPr wrap="square" rtlCol="0">
              <a:spAutoFit/>
            </a:bodyPr>
            <a:lstStyle/>
            <a:p>
              <a:r>
                <a:rPr lang="en-US" sz="4000" i="1">
                  <a:solidFill>
                    <a:srgbClr val="002060"/>
                  </a:solidFill>
                  <a:latin typeface="Arial" panose="020B0604020202020204" pitchFamily="34" charset="0"/>
                  <a:cs typeface="Arial" panose="020B0604020202020204" pitchFamily="34" charset="0"/>
                </a:rPr>
                <a:t>Thảo luận và trả lời các câu hỏi sau đây: </a:t>
              </a:r>
            </a:p>
          </p:txBody>
        </p:sp>
      </p:grpSp>
      <p:sp>
        <p:nvSpPr>
          <p:cNvPr id="10" name="Freeform 2">
            <a:extLst>
              <a:ext uri="{FF2B5EF4-FFF2-40B4-BE49-F238E27FC236}">
                <a16:creationId xmlns:a16="http://schemas.microsoft.com/office/drawing/2014/main" id="{AAB02D04-DB9B-A2A2-12C4-64B58AAB3196}"/>
              </a:ext>
            </a:extLst>
          </p:cNvPr>
          <p:cNvSpPr/>
          <p:nvPr/>
        </p:nvSpPr>
        <p:spPr>
          <a:xfrm>
            <a:off x="-1066800" y="5207889"/>
            <a:ext cx="8534400" cy="5088636"/>
          </a:xfrm>
          <a:custGeom>
            <a:avLst/>
            <a:gdLst/>
            <a:ahLst/>
            <a:cxnLst/>
            <a:rect l="l" t="t" r="r" b="b"/>
            <a:pathLst>
              <a:path w="13802264" h="8229600">
                <a:moveTo>
                  <a:pt x="0" y="0"/>
                </a:moveTo>
                <a:lnTo>
                  <a:pt x="13802264" y="0"/>
                </a:lnTo>
                <a:lnTo>
                  <a:pt x="13802264"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897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FB520-F609-0B4C-A36D-860D0705BA1D}"/>
              </a:ext>
            </a:extLst>
          </p:cNvPr>
          <p:cNvSpPr txBox="1"/>
          <p:nvPr/>
        </p:nvSpPr>
        <p:spPr>
          <a:xfrm>
            <a:off x="1638300" y="357184"/>
            <a:ext cx="15011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QUAN SÁT MỘT SỐ SẢN PHẨM THAM KHẢO </a:t>
            </a:r>
          </a:p>
        </p:txBody>
      </p:sp>
      <p:grpSp>
        <p:nvGrpSpPr>
          <p:cNvPr id="12" name="Group 11">
            <a:extLst>
              <a:ext uri="{FF2B5EF4-FFF2-40B4-BE49-F238E27FC236}">
                <a16:creationId xmlns:a16="http://schemas.microsoft.com/office/drawing/2014/main" id="{91A7F1F6-693F-8B68-4444-B791655C10C0}"/>
              </a:ext>
            </a:extLst>
          </p:cNvPr>
          <p:cNvGrpSpPr/>
          <p:nvPr/>
        </p:nvGrpSpPr>
        <p:grpSpPr>
          <a:xfrm>
            <a:off x="609600" y="1605741"/>
            <a:ext cx="8001000" cy="8138516"/>
            <a:chOff x="417706" y="1709855"/>
            <a:chExt cx="8001000" cy="8138516"/>
          </a:xfrm>
        </p:grpSpPr>
        <p:pic>
          <p:nvPicPr>
            <p:cNvPr id="4" name="Picture 3">
              <a:extLst>
                <a:ext uri="{FF2B5EF4-FFF2-40B4-BE49-F238E27FC236}">
                  <a16:creationId xmlns:a16="http://schemas.microsoft.com/office/drawing/2014/main" id="{0DE99658-6E03-008C-940E-959831442422}"/>
                </a:ext>
              </a:extLst>
            </p:cNvPr>
            <p:cNvPicPr>
              <a:picLocks noChangeAspect="1"/>
            </p:cNvPicPr>
            <p:nvPr/>
          </p:nvPicPr>
          <p:blipFill rotWithShape="1">
            <a:blip r:embed="rId2">
              <a:extLst>
                <a:ext uri="{28A0092B-C50C-407E-A947-70E740481C1C}">
                  <a14:useLocalDpi xmlns:a14="http://schemas.microsoft.com/office/drawing/2010/main" val="0"/>
                </a:ext>
              </a:extLst>
            </a:blip>
            <a:srcRect l="2066" r="50000" b="8889"/>
            <a:stretch/>
          </p:blipFill>
          <p:spPr>
            <a:xfrm>
              <a:off x="1491522" y="1709855"/>
              <a:ext cx="5621980" cy="7203162"/>
            </a:xfrm>
            <a:prstGeom prst="rect">
              <a:avLst/>
            </a:prstGeom>
          </p:spPr>
        </p:pic>
        <p:sp>
          <p:nvSpPr>
            <p:cNvPr id="10" name="TextBox 9">
              <a:extLst>
                <a:ext uri="{FF2B5EF4-FFF2-40B4-BE49-F238E27FC236}">
                  <a16:creationId xmlns:a16="http://schemas.microsoft.com/office/drawing/2014/main" id="{A034F3FF-165D-8BB8-D85A-18B94BEB63A4}"/>
                </a:ext>
              </a:extLst>
            </p:cNvPr>
            <p:cNvSpPr txBox="1"/>
            <p:nvPr/>
          </p:nvSpPr>
          <p:spPr>
            <a:xfrm>
              <a:off x="417706" y="9294373"/>
              <a:ext cx="80010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1. Khánh Vy (Bắc Ninh), Sách, cắt dán giấy</a:t>
              </a:r>
            </a:p>
          </p:txBody>
        </p:sp>
      </p:grpSp>
      <p:grpSp>
        <p:nvGrpSpPr>
          <p:cNvPr id="13" name="Group 12">
            <a:extLst>
              <a:ext uri="{FF2B5EF4-FFF2-40B4-BE49-F238E27FC236}">
                <a16:creationId xmlns:a16="http://schemas.microsoft.com/office/drawing/2014/main" id="{B2D92147-8DA6-B9B0-D225-4227FECCAFB4}"/>
              </a:ext>
            </a:extLst>
          </p:cNvPr>
          <p:cNvGrpSpPr/>
          <p:nvPr/>
        </p:nvGrpSpPr>
        <p:grpSpPr>
          <a:xfrm>
            <a:off x="10134600" y="1581928"/>
            <a:ext cx="6970906" cy="8347888"/>
            <a:chOff x="10177185" y="1866900"/>
            <a:chExt cx="6970906" cy="8347888"/>
          </a:xfrm>
        </p:grpSpPr>
        <p:pic>
          <p:nvPicPr>
            <p:cNvPr id="5" name="Picture 4">
              <a:extLst>
                <a:ext uri="{FF2B5EF4-FFF2-40B4-BE49-F238E27FC236}">
                  <a16:creationId xmlns:a16="http://schemas.microsoft.com/office/drawing/2014/main" id="{A185DC5E-8A81-C98E-D8DC-B3C77585C2A7}"/>
                </a:ext>
              </a:extLst>
            </p:cNvPr>
            <p:cNvPicPr>
              <a:picLocks noChangeAspect="1"/>
            </p:cNvPicPr>
            <p:nvPr/>
          </p:nvPicPr>
          <p:blipFill rotWithShape="1">
            <a:blip r:embed="rId2">
              <a:extLst>
                <a:ext uri="{28A0092B-C50C-407E-A947-70E740481C1C}">
                  <a14:useLocalDpi xmlns:a14="http://schemas.microsoft.com/office/drawing/2010/main" val="0"/>
                </a:ext>
              </a:extLst>
            </a:blip>
            <a:srcRect l="50812" t="897" r="1254" b="7991"/>
            <a:stretch/>
          </p:blipFill>
          <p:spPr>
            <a:xfrm>
              <a:off x="11058804" y="1866900"/>
              <a:ext cx="5621980" cy="7203162"/>
            </a:xfrm>
            <a:prstGeom prst="rect">
              <a:avLst/>
            </a:prstGeom>
          </p:spPr>
        </p:pic>
        <p:sp>
          <p:nvSpPr>
            <p:cNvPr id="11" name="TextBox 10">
              <a:extLst>
                <a:ext uri="{FF2B5EF4-FFF2-40B4-BE49-F238E27FC236}">
                  <a16:creationId xmlns:a16="http://schemas.microsoft.com/office/drawing/2014/main" id="{3C9C79B0-2F41-E941-F56C-53603AFE2C01}"/>
                </a:ext>
              </a:extLst>
            </p:cNvPr>
            <p:cNvSpPr txBox="1"/>
            <p:nvPr/>
          </p:nvSpPr>
          <p:spPr>
            <a:xfrm>
              <a:off x="10177185" y="9199125"/>
              <a:ext cx="6970906" cy="1015663"/>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2. Khánh Huyền (Hà Nội), Bản nhạc, cắt dán giấy, báo và bút chì </a:t>
              </a:r>
            </a:p>
          </p:txBody>
        </p:sp>
      </p:grpSp>
    </p:spTree>
    <p:extLst>
      <p:ext uri="{BB962C8B-B14F-4D97-AF65-F5344CB8AC3E}">
        <p14:creationId xmlns:p14="http://schemas.microsoft.com/office/powerpoint/2010/main" val="40625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1" name="Group 11"/>
          <p:cNvGrpSpPr/>
          <p:nvPr/>
        </p:nvGrpSpPr>
        <p:grpSpPr>
          <a:xfrm>
            <a:off x="7886700" y="1638300"/>
            <a:ext cx="2514600" cy="2514600"/>
            <a:chOff x="0" y="0"/>
            <a:chExt cx="812800" cy="812800"/>
          </a:xfrm>
        </p:grpSpPr>
        <p:sp>
          <p:nvSpPr>
            <p:cNvPr id="12" name="Freeform 12"/>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13" name="TextBox 13"/>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9000" spc="532">
                  <a:latin typeface="Montserrat Classic Bold"/>
                </a:rPr>
                <a:t>04</a:t>
              </a:r>
            </a:p>
          </p:txBody>
        </p:sp>
      </p:grpSp>
      <p:sp>
        <p:nvSpPr>
          <p:cNvPr id="15" name="TextBox 15"/>
          <p:cNvSpPr txBox="1"/>
          <p:nvPr/>
        </p:nvSpPr>
        <p:spPr>
          <a:xfrm>
            <a:off x="1866901" y="4506516"/>
            <a:ext cx="15011397" cy="1315040"/>
          </a:xfrm>
          <a:prstGeom prst="rect">
            <a:avLst/>
          </a:prstGeom>
        </p:spPr>
        <p:txBody>
          <a:bodyPr wrap="square" lIns="0" tIns="0" rIns="0" bIns="0" rtlCol="0" anchor="t">
            <a:spAutoFit/>
          </a:bodyPr>
          <a:lstStyle/>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TRƯNG BÀY SẢN PHẨM VÀ CHIA SẺ</a:t>
            </a:r>
          </a:p>
        </p:txBody>
      </p:sp>
      <p:cxnSp>
        <p:nvCxnSpPr>
          <p:cNvPr id="17" name="Straight Connector 16">
            <a:extLst>
              <a:ext uri="{FF2B5EF4-FFF2-40B4-BE49-F238E27FC236}">
                <a16:creationId xmlns:a16="http://schemas.microsoft.com/office/drawing/2014/main" id="{43251863-A936-FE6D-5FC9-52E1E694E4E2}"/>
              </a:ext>
            </a:extLst>
          </p:cNvPr>
          <p:cNvCxnSpPr/>
          <p:nvPr/>
        </p:nvCxnSpPr>
        <p:spPr>
          <a:xfrm>
            <a:off x="609600" y="495300"/>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56AAAB-3EEE-A29B-8EFB-4F9B9950FDF8}"/>
              </a:ext>
            </a:extLst>
          </p:cNvPr>
          <p:cNvCxnSpPr/>
          <p:nvPr/>
        </p:nvCxnSpPr>
        <p:spPr>
          <a:xfrm>
            <a:off x="17526000" y="4506516"/>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F618A-DDE4-39C6-5821-B88228D3F2DA}"/>
              </a:ext>
            </a:extLst>
          </p:cNvPr>
          <p:cNvCxnSpPr/>
          <p:nvPr/>
        </p:nvCxnSpPr>
        <p:spPr>
          <a:xfrm>
            <a:off x="609600" y="495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89B5A-CB0F-6267-E361-F16BBAD8B790}"/>
              </a:ext>
            </a:extLst>
          </p:cNvPr>
          <p:cNvCxnSpPr/>
          <p:nvPr/>
        </p:nvCxnSpPr>
        <p:spPr>
          <a:xfrm>
            <a:off x="8763000" y="9688116"/>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588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95757D-22E1-DB91-9467-E0ADE3EFEA90}"/>
              </a:ext>
            </a:extLst>
          </p:cNvPr>
          <p:cNvGrpSpPr/>
          <p:nvPr/>
        </p:nvGrpSpPr>
        <p:grpSpPr>
          <a:xfrm>
            <a:off x="685800" y="457198"/>
            <a:ext cx="9829800" cy="9372600"/>
            <a:chOff x="571500" y="457198"/>
            <a:chExt cx="9829800" cy="9372600"/>
          </a:xfrm>
        </p:grpSpPr>
        <p:sp>
          <p:nvSpPr>
            <p:cNvPr id="6" name="Rectangle 5">
              <a:extLst>
                <a:ext uri="{FF2B5EF4-FFF2-40B4-BE49-F238E27FC236}">
                  <a16:creationId xmlns:a16="http://schemas.microsoft.com/office/drawing/2014/main" id="{5ACF8FF7-BD12-75D1-13D1-9E08C43840A0}"/>
                </a:ext>
              </a:extLst>
            </p:cNvPr>
            <p:cNvSpPr/>
            <p:nvPr/>
          </p:nvSpPr>
          <p:spPr>
            <a:xfrm>
              <a:off x="571500" y="457198"/>
              <a:ext cx="9829800" cy="937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985A71-AEDD-9CDA-BC69-DBAB22FFCB4D}"/>
                </a:ext>
              </a:extLst>
            </p:cNvPr>
            <p:cNvSpPr txBox="1"/>
            <p:nvPr/>
          </p:nvSpPr>
          <p:spPr>
            <a:xfrm>
              <a:off x="1219200" y="999382"/>
              <a:ext cx="8534400" cy="828823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Sản phẩm em ấn tượng.</a:t>
              </a:r>
            </a:p>
            <a:p>
              <a:pPr marL="571500" indent="-571500" algn="just">
                <a:lnSpc>
                  <a:spcPct val="150000"/>
                </a:lnSpc>
                <a:buFont typeface="Arial" panose="020B0604020202020204" pitchFamily="34" charset="0"/>
                <a:buChar char="•"/>
              </a:pPr>
              <a:r>
                <a:rPr lang="vi-VN" sz="4000"/>
                <a:t>Nội dung thể hiện trong tranh.</a:t>
              </a:r>
            </a:p>
            <a:p>
              <a:pPr marL="571500" indent="-571500" algn="just">
                <a:lnSpc>
                  <a:spcPct val="150000"/>
                </a:lnSpc>
                <a:buFont typeface="Arial" panose="020B0604020202020204" pitchFamily="34" charset="0"/>
                <a:buChar char="•"/>
              </a:pPr>
              <a:r>
                <a:rPr lang="vi-VN" sz="4000"/>
                <a:t>Cách kết hợp các hình ảnh để tạo bức tranh.</a:t>
              </a:r>
            </a:p>
            <a:p>
              <a:pPr marL="571500" indent="-571500" algn="just">
                <a:lnSpc>
                  <a:spcPct val="150000"/>
                </a:lnSpc>
                <a:buFont typeface="Arial" panose="020B0604020202020204" pitchFamily="34" charset="0"/>
                <a:buChar char="•"/>
              </a:pPr>
              <a:r>
                <a:rPr lang="vi-VN" sz="4000"/>
                <a:t>Hình ảnh chính trong bức tranh.</a:t>
              </a:r>
            </a:p>
            <a:p>
              <a:pPr marL="571500" indent="-571500" algn="just">
                <a:lnSpc>
                  <a:spcPct val="150000"/>
                </a:lnSpc>
                <a:buFont typeface="Arial" panose="020B0604020202020204" pitchFamily="34" charset="0"/>
                <a:buChar char="•"/>
              </a:pPr>
              <a:r>
                <a:rPr lang="vi-VN" sz="4000"/>
                <a:t>Vật liệu sử dụng trong tranh.</a:t>
              </a:r>
            </a:p>
            <a:p>
              <a:pPr marL="571500" indent="-571500" algn="just">
                <a:lnSpc>
                  <a:spcPct val="150000"/>
                </a:lnSpc>
                <a:buFont typeface="Arial" panose="020B0604020202020204" pitchFamily="34" charset="0"/>
                <a:buChar char="•"/>
              </a:pPr>
              <a:r>
                <a:rPr lang="vi-VN" sz="4000"/>
                <a:t>Ý tưởng điều chỉnh để sản phẩm gần hơn với tranh của họa sĩ thuộc trường phái Lập thể.</a:t>
              </a:r>
            </a:p>
          </p:txBody>
        </p:sp>
      </p:grpSp>
      <p:pic>
        <p:nvPicPr>
          <p:cNvPr id="5" name="Picture 4">
            <a:extLst>
              <a:ext uri="{FF2B5EF4-FFF2-40B4-BE49-F238E27FC236}">
                <a16:creationId xmlns:a16="http://schemas.microsoft.com/office/drawing/2014/main" id="{1C50CB59-1B84-42E7-7B21-93B0CCA4E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33252"/>
            <a:ext cx="7162800" cy="10353501"/>
          </a:xfrm>
          <a:prstGeom prst="rect">
            <a:avLst/>
          </a:prstGeom>
        </p:spPr>
      </p:pic>
    </p:spTree>
    <p:extLst>
      <p:ext uri="{BB962C8B-B14F-4D97-AF65-F5344CB8AC3E}">
        <p14:creationId xmlns:p14="http://schemas.microsoft.com/office/powerpoint/2010/main" val="3196379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1" name="Group 11"/>
          <p:cNvGrpSpPr/>
          <p:nvPr/>
        </p:nvGrpSpPr>
        <p:grpSpPr>
          <a:xfrm>
            <a:off x="7886700" y="2006987"/>
            <a:ext cx="2514600" cy="2514600"/>
            <a:chOff x="0" y="0"/>
            <a:chExt cx="812800" cy="812800"/>
          </a:xfrm>
        </p:grpSpPr>
        <p:sp>
          <p:nvSpPr>
            <p:cNvPr id="12" name="Freeform 12"/>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13" name="TextBox 13"/>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9000" spc="532">
                  <a:latin typeface="Montserrat Classic Bold"/>
                </a:rPr>
                <a:t>01</a:t>
              </a:r>
            </a:p>
          </p:txBody>
        </p:sp>
      </p:grpSp>
      <p:sp>
        <p:nvSpPr>
          <p:cNvPr id="15" name="TextBox 15"/>
          <p:cNvSpPr txBox="1"/>
          <p:nvPr/>
        </p:nvSpPr>
        <p:spPr>
          <a:xfrm>
            <a:off x="2209799" y="4875203"/>
            <a:ext cx="13868400" cy="2815451"/>
          </a:xfrm>
          <a:prstGeom prst="rect">
            <a:avLst/>
          </a:prstGeom>
        </p:spPr>
        <p:txBody>
          <a:bodyPr wrap="square" lIns="0" tIns="0" rIns="0" bIns="0" rtlCol="0" anchor="t">
            <a:spAutoFit/>
          </a:bodyPr>
          <a:lstStyle/>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QUAN SÁT – NHẬN THỨC </a:t>
            </a:r>
          </a:p>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VỀ TRANH CẮT DÁN CỦA HỌA SĨ </a:t>
            </a:r>
          </a:p>
        </p:txBody>
      </p:sp>
      <p:cxnSp>
        <p:nvCxnSpPr>
          <p:cNvPr id="17" name="Straight Connector 16">
            <a:extLst>
              <a:ext uri="{FF2B5EF4-FFF2-40B4-BE49-F238E27FC236}">
                <a16:creationId xmlns:a16="http://schemas.microsoft.com/office/drawing/2014/main" id="{43251863-A936-FE6D-5FC9-52E1E694E4E2}"/>
              </a:ext>
            </a:extLst>
          </p:cNvPr>
          <p:cNvCxnSpPr/>
          <p:nvPr/>
        </p:nvCxnSpPr>
        <p:spPr>
          <a:xfrm>
            <a:off x="609600" y="495300"/>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56AAAB-3EEE-A29B-8EFB-4F9B9950FDF8}"/>
              </a:ext>
            </a:extLst>
          </p:cNvPr>
          <p:cNvCxnSpPr/>
          <p:nvPr/>
        </p:nvCxnSpPr>
        <p:spPr>
          <a:xfrm>
            <a:off x="17526000" y="4506516"/>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F618A-DDE4-39C6-5821-B88228D3F2DA}"/>
              </a:ext>
            </a:extLst>
          </p:cNvPr>
          <p:cNvCxnSpPr/>
          <p:nvPr/>
        </p:nvCxnSpPr>
        <p:spPr>
          <a:xfrm>
            <a:off x="609600" y="495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89B5A-CB0F-6267-E361-F16BBAD8B790}"/>
              </a:ext>
            </a:extLst>
          </p:cNvPr>
          <p:cNvCxnSpPr/>
          <p:nvPr/>
        </p:nvCxnSpPr>
        <p:spPr>
          <a:xfrm>
            <a:off x="8763000" y="9688116"/>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7AB42-C83D-E514-504D-9A9BF6FD99BD}"/>
              </a:ext>
            </a:extLst>
          </p:cNvPr>
          <p:cNvSpPr/>
          <p:nvPr/>
        </p:nvSpPr>
        <p:spPr>
          <a:xfrm>
            <a:off x="8305800" y="0"/>
            <a:ext cx="10363200" cy="110109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FB64A0-476F-55E7-8426-1DC31C1842C6}"/>
              </a:ext>
            </a:extLst>
          </p:cNvPr>
          <p:cNvSpPr txBox="1"/>
          <p:nvPr/>
        </p:nvSpPr>
        <p:spPr>
          <a:xfrm>
            <a:off x="8686800" y="162681"/>
            <a:ext cx="8915400" cy="996163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t>Em ấn tượng với bức tranh nào?</a:t>
            </a:r>
          </a:p>
          <a:p>
            <a:pPr marL="457200" indent="-457200" algn="just">
              <a:lnSpc>
                <a:spcPct val="150000"/>
              </a:lnSpc>
              <a:buFont typeface="Arial" panose="020B0604020202020204" pitchFamily="34" charset="0"/>
              <a:buChar char="•"/>
            </a:pPr>
            <a:r>
              <a:rPr lang="vi-VN" sz="3600"/>
              <a:t>Bức tranh đó thể hiện nội dung gì?</a:t>
            </a:r>
          </a:p>
          <a:p>
            <a:pPr marL="457200" indent="-457200" algn="just">
              <a:lnSpc>
                <a:spcPct val="150000"/>
              </a:lnSpc>
              <a:buFont typeface="Arial" panose="020B0604020202020204" pitchFamily="34" charset="0"/>
              <a:buChar char="•"/>
            </a:pPr>
            <a:r>
              <a:rPr lang="vi-VN" sz="3600"/>
              <a:t>Cách kết hợp các hình ảnh trong tranh như thế nào?</a:t>
            </a:r>
          </a:p>
          <a:p>
            <a:pPr marL="457200" indent="-457200" algn="just">
              <a:lnSpc>
                <a:spcPct val="150000"/>
              </a:lnSpc>
              <a:buFont typeface="Arial" panose="020B0604020202020204" pitchFamily="34" charset="0"/>
              <a:buChar char="•"/>
            </a:pPr>
            <a:r>
              <a:rPr lang="vi-VN" sz="3600"/>
              <a:t>Hình ảnh chính trong bức tranh là gì?</a:t>
            </a:r>
          </a:p>
          <a:p>
            <a:pPr marL="457200" indent="-457200" algn="just">
              <a:lnSpc>
                <a:spcPct val="150000"/>
              </a:lnSpc>
              <a:buFont typeface="Arial" panose="020B0604020202020204" pitchFamily="34" charset="0"/>
              <a:buChar char="•"/>
            </a:pPr>
            <a:r>
              <a:rPr lang="vi-VN" sz="3600"/>
              <a:t>Những vật liệu nào được sử dụng để tạo bức tranh?</a:t>
            </a:r>
          </a:p>
          <a:p>
            <a:pPr marL="457200" indent="-457200" algn="just">
              <a:lnSpc>
                <a:spcPct val="150000"/>
              </a:lnSpc>
              <a:buFont typeface="Arial" panose="020B0604020202020204" pitchFamily="34" charset="0"/>
              <a:buChar char="•"/>
            </a:pPr>
            <a:r>
              <a:rPr lang="vi-VN" sz="3600"/>
              <a:t>Em có ý tưởng điều chỉnh như thế nào để sản phẩm gần hơn với tranh của họa sĩ thuộc trường phái Lập thể?</a:t>
            </a:r>
          </a:p>
          <a:p>
            <a:pPr marL="457200" indent="-457200" algn="just">
              <a:lnSpc>
                <a:spcPct val="150000"/>
              </a:lnSpc>
              <a:buFont typeface="Arial" panose="020B0604020202020204" pitchFamily="34" charset="0"/>
              <a:buChar char="•"/>
            </a:pPr>
            <a:r>
              <a:rPr lang="vi-VN" sz="3600"/>
              <a:t>Nêu những điều em biết về họa sĩ thuộc trường phái Lập thể.</a:t>
            </a:r>
          </a:p>
        </p:txBody>
      </p:sp>
      <p:sp>
        <p:nvSpPr>
          <p:cNvPr id="4" name="Freeform 5">
            <a:extLst>
              <a:ext uri="{FF2B5EF4-FFF2-40B4-BE49-F238E27FC236}">
                <a16:creationId xmlns:a16="http://schemas.microsoft.com/office/drawing/2014/main" id="{2E8A9B60-CCBB-9BB7-73D4-BBCF4ACF6256}"/>
              </a:ext>
            </a:extLst>
          </p:cNvPr>
          <p:cNvSpPr/>
          <p:nvPr/>
        </p:nvSpPr>
        <p:spPr>
          <a:xfrm>
            <a:off x="381000" y="3314700"/>
            <a:ext cx="7722913" cy="6657219"/>
          </a:xfrm>
          <a:custGeom>
            <a:avLst/>
            <a:gdLst/>
            <a:ahLst/>
            <a:cxnLst/>
            <a:rect l="l" t="t" r="r" b="b"/>
            <a:pathLst>
              <a:path w="5930649" h="5152252">
                <a:moveTo>
                  <a:pt x="0" y="0"/>
                </a:moveTo>
                <a:lnTo>
                  <a:pt x="5930650" y="0"/>
                </a:lnTo>
                <a:lnTo>
                  <a:pt x="5930650" y="5152252"/>
                </a:lnTo>
                <a:lnTo>
                  <a:pt x="0" y="5152252"/>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7907DEC7-72DF-232D-CE25-456493F8B4F7}"/>
              </a:ext>
            </a:extLst>
          </p:cNvPr>
          <p:cNvSpPr txBox="1"/>
          <p:nvPr/>
        </p:nvSpPr>
        <p:spPr>
          <a:xfrm>
            <a:off x="1023937" y="1028700"/>
            <a:ext cx="6781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CÂU HỎI GỢI Ý </a:t>
            </a:r>
          </a:p>
        </p:txBody>
      </p:sp>
    </p:spTree>
    <p:extLst>
      <p:ext uri="{BB962C8B-B14F-4D97-AF65-F5344CB8AC3E}">
        <p14:creationId xmlns:p14="http://schemas.microsoft.com/office/powerpoint/2010/main" val="605258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85B064-D89E-3141-CF98-92EC24F32816}"/>
              </a:ext>
            </a:extLst>
          </p:cNvPr>
          <p:cNvSpPr txBox="1"/>
          <p:nvPr/>
        </p:nvSpPr>
        <p:spPr>
          <a:xfrm>
            <a:off x="914400" y="266700"/>
            <a:ext cx="16459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TÁC PHẨM THUỘC TRƯỜNG PHÁI LẬP THỂ </a:t>
            </a:r>
          </a:p>
        </p:txBody>
      </p:sp>
      <p:grpSp>
        <p:nvGrpSpPr>
          <p:cNvPr id="9" name="Group 8">
            <a:extLst>
              <a:ext uri="{FF2B5EF4-FFF2-40B4-BE49-F238E27FC236}">
                <a16:creationId xmlns:a16="http://schemas.microsoft.com/office/drawing/2014/main" id="{F0575B6C-3FF6-DE5E-5FBF-4A0798C2546D}"/>
              </a:ext>
            </a:extLst>
          </p:cNvPr>
          <p:cNvGrpSpPr/>
          <p:nvPr/>
        </p:nvGrpSpPr>
        <p:grpSpPr>
          <a:xfrm>
            <a:off x="914400" y="1678864"/>
            <a:ext cx="7772400" cy="8209634"/>
            <a:chOff x="914400" y="1678864"/>
            <a:chExt cx="7772400" cy="8209634"/>
          </a:xfrm>
        </p:grpSpPr>
        <p:pic>
          <p:nvPicPr>
            <p:cNvPr id="3" name="Picture 2" descr="*">
              <a:extLst>
                <a:ext uri="{FF2B5EF4-FFF2-40B4-BE49-F238E27FC236}">
                  <a16:creationId xmlns:a16="http://schemas.microsoft.com/office/drawing/2014/main" id="{A5BC0700-DA24-D6E0-4CC8-A6CE6FBF7D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678864"/>
              <a:ext cx="5241926" cy="7249230"/>
            </a:xfrm>
            <a:prstGeom prst="rect">
              <a:avLst/>
            </a:prstGeom>
            <a:noFill/>
            <a:ln>
              <a:noFill/>
            </a:ln>
          </p:spPr>
        </p:pic>
        <p:sp>
          <p:nvSpPr>
            <p:cNvPr id="6" name="TextBox 5">
              <a:extLst>
                <a:ext uri="{FF2B5EF4-FFF2-40B4-BE49-F238E27FC236}">
                  <a16:creationId xmlns:a16="http://schemas.microsoft.com/office/drawing/2014/main" id="{CC53CF6A-EB3F-4424-B7DD-67A75F40EF94}"/>
                </a:ext>
              </a:extLst>
            </p:cNvPr>
            <p:cNvSpPr txBox="1"/>
            <p:nvPr/>
          </p:nvSpPr>
          <p:spPr>
            <a:xfrm>
              <a:off x="914400" y="9334500"/>
              <a:ext cx="7772400" cy="553998"/>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rPr>
                <a:t>Girl with a Mandolin - Pablo Picasso - 1910</a:t>
              </a:r>
            </a:p>
          </p:txBody>
        </p:sp>
      </p:grpSp>
      <p:grpSp>
        <p:nvGrpSpPr>
          <p:cNvPr id="8" name="Group 7">
            <a:extLst>
              <a:ext uri="{FF2B5EF4-FFF2-40B4-BE49-F238E27FC236}">
                <a16:creationId xmlns:a16="http://schemas.microsoft.com/office/drawing/2014/main" id="{C66BD91A-2709-EFCA-EAD4-B599C4B624DD}"/>
              </a:ext>
            </a:extLst>
          </p:cNvPr>
          <p:cNvGrpSpPr/>
          <p:nvPr/>
        </p:nvGrpSpPr>
        <p:grpSpPr>
          <a:xfrm>
            <a:off x="9372600" y="1714500"/>
            <a:ext cx="7772400" cy="8173998"/>
            <a:chOff x="9372600" y="1714500"/>
            <a:chExt cx="7772400" cy="8173998"/>
          </a:xfrm>
        </p:grpSpPr>
        <p:pic>
          <p:nvPicPr>
            <p:cNvPr id="4" name="Picture 3" descr="*">
              <a:extLst>
                <a:ext uri="{FF2B5EF4-FFF2-40B4-BE49-F238E27FC236}">
                  <a16:creationId xmlns:a16="http://schemas.microsoft.com/office/drawing/2014/main" id="{DFB10360-C2D4-2B04-542A-45152DD7A2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1800" y="1714500"/>
              <a:ext cx="5045073" cy="7213594"/>
            </a:xfrm>
            <a:prstGeom prst="rect">
              <a:avLst/>
            </a:prstGeom>
            <a:noFill/>
            <a:ln>
              <a:noFill/>
            </a:ln>
          </p:spPr>
        </p:pic>
        <p:sp>
          <p:nvSpPr>
            <p:cNvPr id="7" name="TextBox 6">
              <a:extLst>
                <a:ext uri="{FF2B5EF4-FFF2-40B4-BE49-F238E27FC236}">
                  <a16:creationId xmlns:a16="http://schemas.microsoft.com/office/drawing/2014/main" id="{AE73A451-BF82-26CC-46BC-BF8DFA964FB3}"/>
                </a:ext>
              </a:extLst>
            </p:cNvPr>
            <p:cNvSpPr txBox="1"/>
            <p:nvPr/>
          </p:nvSpPr>
          <p:spPr>
            <a:xfrm>
              <a:off x="9372600" y="9334500"/>
              <a:ext cx="7772400" cy="553998"/>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rPr>
                <a:t>Man with a guitar - Georges Brauqe - 1911</a:t>
              </a:r>
            </a:p>
          </p:txBody>
        </p:sp>
      </p:grpSp>
    </p:spTree>
    <p:extLst>
      <p:ext uri="{BB962C8B-B14F-4D97-AF65-F5344CB8AC3E}">
        <p14:creationId xmlns:p14="http://schemas.microsoft.com/office/powerpoint/2010/main" val="26614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1" name="Group 11"/>
          <p:cNvGrpSpPr/>
          <p:nvPr/>
        </p:nvGrpSpPr>
        <p:grpSpPr>
          <a:xfrm>
            <a:off x="7886700" y="1638300"/>
            <a:ext cx="2514600" cy="2514600"/>
            <a:chOff x="0" y="0"/>
            <a:chExt cx="812800" cy="812800"/>
          </a:xfrm>
        </p:grpSpPr>
        <p:sp>
          <p:nvSpPr>
            <p:cNvPr id="12" name="Freeform 12"/>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13" name="TextBox 13"/>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9000" spc="532">
                  <a:latin typeface="Montserrat Classic Bold"/>
                </a:rPr>
                <a:t>05</a:t>
              </a:r>
            </a:p>
          </p:txBody>
        </p:sp>
      </p:grpSp>
      <p:sp>
        <p:nvSpPr>
          <p:cNvPr id="15" name="TextBox 15"/>
          <p:cNvSpPr txBox="1"/>
          <p:nvPr/>
        </p:nvSpPr>
        <p:spPr>
          <a:xfrm>
            <a:off x="1009650" y="4506516"/>
            <a:ext cx="16268697" cy="2815451"/>
          </a:xfrm>
          <a:prstGeom prst="rect">
            <a:avLst/>
          </a:prstGeom>
        </p:spPr>
        <p:txBody>
          <a:bodyPr wrap="square" lIns="0" tIns="0" rIns="0" bIns="0" rtlCol="0" anchor="t">
            <a:spAutoFit/>
          </a:bodyPr>
          <a:lstStyle/>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TÌM HIỂU TÁC PHẨM, TÁC GIẢ </a:t>
            </a:r>
          </a:p>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TIÊU BIỂU CỦA TRƯỜNG PHÁI LẬP THỂ </a:t>
            </a:r>
          </a:p>
        </p:txBody>
      </p:sp>
      <p:cxnSp>
        <p:nvCxnSpPr>
          <p:cNvPr id="17" name="Straight Connector 16">
            <a:extLst>
              <a:ext uri="{FF2B5EF4-FFF2-40B4-BE49-F238E27FC236}">
                <a16:creationId xmlns:a16="http://schemas.microsoft.com/office/drawing/2014/main" id="{43251863-A936-FE6D-5FC9-52E1E694E4E2}"/>
              </a:ext>
            </a:extLst>
          </p:cNvPr>
          <p:cNvCxnSpPr/>
          <p:nvPr/>
        </p:nvCxnSpPr>
        <p:spPr>
          <a:xfrm>
            <a:off x="609600" y="495300"/>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56AAAB-3EEE-A29B-8EFB-4F9B9950FDF8}"/>
              </a:ext>
            </a:extLst>
          </p:cNvPr>
          <p:cNvCxnSpPr/>
          <p:nvPr/>
        </p:nvCxnSpPr>
        <p:spPr>
          <a:xfrm>
            <a:off x="17526000" y="4506516"/>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F618A-DDE4-39C6-5821-B88228D3F2DA}"/>
              </a:ext>
            </a:extLst>
          </p:cNvPr>
          <p:cNvCxnSpPr/>
          <p:nvPr/>
        </p:nvCxnSpPr>
        <p:spPr>
          <a:xfrm>
            <a:off x="609600" y="495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89B5A-CB0F-6267-E361-F16BBAD8B790}"/>
              </a:ext>
            </a:extLst>
          </p:cNvPr>
          <p:cNvCxnSpPr/>
          <p:nvPr/>
        </p:nvCxnSpPr>
        <p:spPr>
          <a:xfrm>
            <a:off x="8763000" y="9688116"/>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84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529094-0D34-A7E3-2F58-53888850D9F6}"/>
              </a:ext>
            </a:extLst>
          </p:cNvPr>
          <p:cNvSpPr txBox="1"/>
          <p:nvPr/>
        </p:nvSpPr>
        <p:spPr>
          <a:xfrm>
            <a:off x="2439590" y="342900"/>
            <a:ext cx="134112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TRANH VÀ THỰC HIỆN YÊU CẦU </a:t>
            </a:r>
          </a:p>
        </p:txBody>
      </p:sp>
      <p:grpSp>
        <p:nvGrpSpPr>
          <p:cNvPr id="14" name="Group 13">
            <a:extLst>
              <a:ext uri="{FF2B5EF4-FFF2-40B4-BE49-F238E27FC236}">
                <a16:creationId xmlns:a16="http://schemas.microsoft.com/office/drawing/2014/main" id="{D62CBD35-D887-4B5D-4E8C-8652BDB855D6}"/>
              </a:ext>
            </a:extLst>
          </p:cNvPr>
          <p:cNvGrpSpPr/>
          <p:nvPr/>
        </p:nvGrpSpPr>
        <p:grpSpPr>
          <a:xfrm>
            <a:off x="170258" y="1590133"/>
            <a:ext cx="17947484" cy="8392067"/>
            <a:chOff x="229409" y="1714500"/>
            <a:chExt cx="17947484" cy="8392067"/>
          </a:xfrm>
        </p:grpSpPr>
        <p:pic>
          <p:nvPicPr>
            <p:cNvPr id="3" name="Picture 2">
              <a:extLst>
                <a:ext uri="{FF2B5EF4-FFF2-40B4-BE49-F238E27FC236}">
                  <a16:creationId xmlns:a16="http://schemas.microsoft.com/office/drawing/2014/main" id="{E6C5C95F-1029-5D1E-8FA7-9C5712373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09" y="1714500"/>
              <a:ext cx="4420361" cy="7755020"/>
            </a:xfrm>
            <a:prstGeom prst="rect">
              <a:avLst/>
            </a:prstGeom>
          </p:spPr>
        </p:pic>
        <p:pic>
          <p:nvPicPr>
            <p:cNvPr id="5" name="Picture 4">
              <a:extLst>
                <a:ext uri="{FF2B5EF4-FFF2-40B4-BE49-F238E27FC236}">
                  <a16:creationId xmlns:a16="http://schemas.microsoft.com/office/drawing/2014/main" id="{C29BFBAF-4E4F-0107-D483-13833BB98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859" y="1733550"/>
              <a:ext cx="5468283" cy="7755020"/>
            </a:xfrm>
            <a:prstGeom prst="rect">
              <a:avLst/>
            </a:prstGeom>
          </p:spPr>
        </p:pic>
        <p:pic>
          <p:nvPicPr>
            <p:cNvPr id="7" name="Picture 6">
              <a:extLst>
                <a:ext uri="{FF2B5EF4-FFF2-40B4-BE49-F238E27FC236}">
                  <a16:creationId xmlns:a16="http://schemas.microsoft.com/office/drawing/2014/main" id="{0E9028E2-B9A0-91A3-FE4A-75BEB34A9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893" y="1733550"/>
              <a:ext cx="7620000" cy="3409950"/>
            </a:xfrm>
            <a:prstGeom prst="rect">
              <a:avLst/>
            </a:prstGeom>
          </p:spPr>
        </p:pic>
        <p:sp>
          <p:nvSpPr>
            <p:cNvPr id="9" name="TextBox 8">
              <a:extLst>
                <a:ext uri="{FF2B5EF4-FFF2-40B4-BE49-F238E27FC236}">
                  <a16:creationId xmlns:a16="http://schemas.microsoft.com/office/drawing/2014/main" id="{125B9D9A-5A37-2EBA-06BA-1090F255173A}"/>
                </a:ext>
              </a:extLst>
            </p:cNvPr>
            <p:cNvSpPr txBox="1"/>
            <p:nvPr/>
          </p:nvSpPr>
          <p:spPr>
            <a:xfrm>
              <a:off x="458199" y="9552569"/>
              <a:ext cx="3962781"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A man with a guitar</a:t>
              </a:r>
            </a:p>
          </p:txBody>
        </p:sp>
        <p:sp>
          <p:nvSpPr>
            <p:cNvPr id="10" name="TextBox 9">
              <a:extLst>
                <a:ext uri="{FF2B5EF4-FFF2-40B4-BE49-F238E27FC236}">
                  <a16:creationId xmlns:a16="http://schemas.microsoft.com/office/drawing/2014/main" id="{90629311-484D-C826-83F5-CA6D819F0FCC}"/>
                </a:ext>
              </a:extLst>
            </p:cNvPr>
            <p:cNvSpPr txBox="1"/>
            <p:nvPr/>
          </p:nvSpPr>
          <p:spPr>
            <a:xfrm>
              <a:off x="5410200" y="9540392"/>
              <a:ext cx="42672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Woman with a cat</a:t>
              </a:r>
            </a:p>
          </p:txBody>
        </p:sp>
        <p:sp>
          <p:nvSpPr>
            <p:cNvPr id="11" name="TextBox 10">
              <a:extLst>
                <a:ext uri="{FF2B5EF4-FFF2-40B4-BE49-F238E27FC236}">
                  <a16:creationId xmlns:a16="http://schemas.microsoft.com/office/drawing/2014/main" id="{FD0D0809-3EDF-6C29-D60E-2B790FCE1F46}"/>
                </a:ext>
              </a:extLst>
            </p:cNvPr>
            <p:cNvSpPr txBox="1"/>
            <p:nvPr/>
          </p:nvSpPr>
          <p:spPr>
            <a:xfrm>
              <a:off x="12233293" y="5195322"/>
              <a:ext cx="42672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Guernica</a:t>
              </a:r>
            </a:p>
          </p:txBody>
        </p:sp>
      </p:grpSp>
      <p:grpSp>
        <p:nvGrpSpPr>
          <p:cNvPr id="20" name="Group 19">
            <a:extLst>
              <a:ext uri="{FF2B5EF4-FFF2-40B4-BE49-F238E27FC236}">
                <a16:creationId xmlns:a16="http://schemas.microsoft.com/office/drawing/2014/main" id="{39572E5C-4F29-CC57-DA3B-51F85306E12F}"/>
              </a:ext>
            </a:extLst>
          </p:cNvPr>
          <p:cNvGrpSpPr/>
          <p:nvPr/>
        </p:nvGrpSpPr>
        <p:grpSpPr>
          <a:xfrm>
            <a:off x="10666724" y="5659835"/>
            <a:ext cx="7282035" cy="4229225"/>
            <a:chOff x="10616442" y="5676775"/>
            <a:chExt cx="7282035" cy="4229225"/>
          </a:xfrm>
        </p:grpSpPr>
        <p:sp>
          <p:nvSpPr>
            <p:cNvPr id="15" name="Rectangle 14">
              <a:extLst>
                <a:ext uri="{FF2B5EF4-FFF2-40B4-BE49-F238E27FC236}">
                  <a16:creationId xmlns:a16="http://schemas.microsoft.com/office/drawing/2014/main" id="{2C984E34-E6B2-57D4-884B-98987DA85461}"/>
                </a:ext>
              </a:extLst>
            </p:cNvPr>
            <p:cNvSpPr/>
            <p:nvPr/>
          </p:nvSpPr>
          <p:spPr>
            <a:xfrm>
              <a:off x="10616994" y="6248400"/>
              <a:ext cx="7281483" cy="3657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EEBA78-E441-12EC-BC2E-3164F8ADD067}"/>
                </a:ext>
              </a:extLst>
            </p:cNvPr>
            <p:cNvSpPr/>
            <p:nvPr/>
          </p:nvSpPr>
          <p:spPr>
            <a:xfrm rot="21360003">
              <a:off x="10616442" y="6248399"/>
              <a:ext cx="7281483" cy="3657600"/>
            </a:xfrm>
            <a:prstGeom prst="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E1E59E-3D6D-17F2-AFD6-2134F7791A0B}"/>
                </a:ext>
              </a:extLst>
            </p:cNvPr>
            <p:cNvSpPr txBox="1"/>
            <p:nvPr/>
          </p:nvSpPr>
          <p:spPr>
            <a:xfrm>
              <a:off x="10857448" y="6695731"/>
              <a:ext cx="6799469" cy="2762936"/>
            </a:xfrm>
            <a:prstGeom prst="rect">
              <a:avLst/>
            </a:prstGeom>
            <a:noFill/>
          </p:spPr>
          <p:txBody>
            <a:bodyPr wrap="square">
              <a:spAutoFit/>
            </a:bodyPr>
            <a:lstStyle/>
            <a:p>
              <a:pPr algn="just">
                <a:lnSpc>
                  <a:spcPct val="150000"/>
                </a:lnSpc>
              </a:pPr>
              <a:r>
                <a:rPr lang="vi-VN" sz="4000"/>
                <a:t>Màu sắc, đậm nhạt được thể hiện trong mỗi bức tranh như thế nào?</a:t>
              </a:r>
              <a:endParaRPr lang="en-US" sz="4000"/>
            </a:p>
          </p:txBody>
        </p:sp>
        <p:sp>
          <p:nvSpPr>
            <p:cNvPr id="19" name="Freeform 6">
              <a:extLst>
                <a:ext uri="{FF2B5EF4-FFF2-40B4-BE49-F238E27FC236}">
                  <a16:creationId xmlns:a16="http://schemas.microsoft.com/office/drawing/2014/main" id="{374D5853-6DAC-8F15-A917-13C44BFFD8F1}"/>
                </a:ext>
              </a:extLst>
            </p:cNvPr>
            <p:cNvSpPr/>
            <p:nvPr/>
          </p:nvSpPr>
          <p:spPr>
            <a:xfrm>
              <a:off x="12954000" y="5676775"/>
              <a:ext cx="2057400" cy="1152966"/>
            </a:xfrm>
            <a:custGeom>
              <a:avLst/>
              <a:gdLst/>
              <a:ahLst/>
              <a:cxnLst/>
              <a:rect l="l" t="t" r="r" b="b"/>
              <a:pathLst>
                <a:path w="3406061" h="1796697">
                  <a:moveTo>
                    <a:pt x="0" y="0"/>
                  </a:moveTo>
                  <a:lnTo>
                    <a:pt x="3406061" y="0"/>
                  </a:lnTo>
                  <a:lnTo>
                    <a:pt x="3406061" y="1796697"/>
                  </a:lnTo>
                  <a:lnTo>
                    <a:pt x="0" y="17966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418644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46D8B6-1768-C02C-24CC-2603650C2AD0}"/>
              </a:ext>
            </a:extLst>
          </p:cNvPr>
          <p:cNvGrpSpPr/>
          <p:nvPr/>
        </p:nvGrpSpPr>
        <p:grpSpPr>
          <a:xfrm>
            <a:off x="184129" y="162515"/>
            <a:ext cx="6826271" cy="1325002"/>
            <a:chOff x="184129" y="162515"/>
            <a:chExt cx="6826271" cy="1325002"/>
          </a:xfrm>
        </p:grpSpPr>
        <p:sp>
          <p:nvSpPr>
            <p:cNvPr id="2" name="TextBox 1">
              <a:extLst>
                <a:ext uri="{FF2B5EF4-FFF2-40B4-BE49-F238E27FC236}">
                  <a16:creationId xmlns:a16="http://schemas.microsoft.com/office/drawing/2014/main" id="{D7EC42E9-E5B0-3B4D-770C-ABACE3D5AF62}"/>
                </a:ext>
              </a:extLst>
            </p:cNvPr>
            <p:cNvSpPr txBox="1"/>
            <p:nvPr/>
          </p:nvSpPr>
          <p:spPr>
            <a:xfrm>
              <a:off x="1676400" y="702687"/>
              <a:ext cx="5334000" cy="784830"/>
            </a:xfrm>
            <a:prstGeom prst="rect">
              <a:avLst/>
            </a:prstGeom>
            <a:noFill/>
          </p:spPr>
          <p:txBody>
            <a:bodyPr wrap="square" rtlCol="0">
              <a:spAutoFit/>
            </a:bodyPr>
            <a:lstStyle/>
            <a:p>
              <a:r>
                <a:rPr lang="en-US" sz="4500">
                  <a:solidFill>
                    <a:srgbClr val="002060"/>
                  </a:solidFill>
                  <a:latin typeface="Arial" panose="020B0604020202020204" pitchFamily="34" charset="0"/>
                  <a:cs typeface="Arial" panose="020B0604020202020204" pitchFamily="34" charset="0"/>
                </a:rPr>
                <a:t>Thảo luận nhóm </a:t>
              </a:r>
            </a:p>
          </p:txBody>
        </p:sp>
        <p:sp>
          <p:nvSpPr>
            <p:cNvPr id="3" name="Freeform 3">
              <a:extLst>
                <a:ext uri="{FF2B5EF4-FFF2-40B4-BE49-F238E27FC236}">
                  <a16:creationId xmlns:a16="http://schemas.microsoft.com/office/drawing/2014/main" id="{06A5FA0A-4B2E-02EC-23A5-B769C57044AB}"/>
                </a:ext>
              </a:extLst>
            </p:cNvPr>
            <p:cNvSpPr/>
            <p:nvPr/>
          </p:nvSpPr>
          <p:spPr>
            <a:xfrm>
              <a:off x="184129" y="162515"/>
              <a:ext cx="1492271" cy="131705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TextBox 4">
            <a:extLst>
              <a:ext uri="{FF2B5EF4-FFF2-40B4-BE49-F238E27FC236}">
                <a16:creationId xmlns:a16="http://schemas.microsoft.com/office/drawing/2014/main" id="{C50692E9-3FAE-BE1E-7523-A64B4A4B81BE}"/>
              </a:ext>
            </a:extLst>
          </p:cNvPr>
          <p:cNvSpPr txBox="1"/>
          <p:nvPr/>
        </p:nvSpPr>
        <p:spPr>
          <a:xfrm>
            <a:off x="838200" y="1673746"/>
            <a:ext cx="166116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Quan sát kĩ các hình ảnh trong SHS tr.13 và trả lời câu hỏi </a:t>
            </a:r>
          </a:p>
        </p:txBody>
      </p:sp>
      <p:sp>
        <p:nvSpPr>
          <p:cNvPr id="6" name="Freeform 7">
            <a:extLst>
              <a:ext uri="{FF2B5EF4-FFF2-40B4-BE49-F238E27FC236}">
                <a16:creationId xmlns:a16="http://schemas.microsoft.com/office/drawing/2014/main" id="{0477E052-78DB-9AA7-0296-6139186EF847}"/>
              </a:ext>
            </a:extLst>
          </p:cNvPr>
          <p:cNvSpPr/>
          <p:nvPr/>
        </p:nvSpPr>
        <p:spPr>
          <a:xfrm>
            <a:off x="13792200" y="3695700"/>
            <a:ext cx="4114800" cy="6019800"/>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5ED0D2CC-1F1B-F7DD-EC05-7A5B12CD235B}"/>
              </a:ext>
            </a:extLst>
          </p:cNvPr>
          <p:cNvSpPr/>
          <p:nvPr/>
        </p:nvSpPr>
        <p:spPr>
          <a:xfrm>
            <a:off x="838200" y="2893437"/>
            <a:ext cx="12325350" cy="6803013"/>
          </a:xfrm>
          <a:prstGeom prst="roundRect">
            <a:avLst/>
          </a:prstGeom>
          <a:solidFill>
            <a:schemeClr val="accent6">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Bức tranh thể hiện hình ảnh gì?</a:t>
            </a:r>
          </a:p>
          <a:p>
            <a:pPr marL="571500" indent="-571500" algn="just">
              <a:lnSpc>
                <a:spcPct val="150000"/>
              </a:lnSpc>
              <a:buFont typeface="Arial" panose="020B0604020202020204" pitchFamily="34" charset="0"/>
              <a:buChar char="•"/>
            </a:pPr>
            <a:r>
              <a:rPr lang="vi-VN" sz="4000">
                <a:solidFill>
                  <a:schemeClr val="tx1"/>
                </a:solidFill>
              </a:rPr>
              <a:t>Cách thể hiện đường nét trong tranh có điểm gì độc đáo?</a:t>
            </a:r>
          </a:p>
          <a:p>
            <a:pPr marL="571500" indent="-571500" algn="just">
              <a:lnSpc>
                <a:spcPct val="150000"/>
              </a:lnSpc>
              <a:buFont typeface="Arial" panose="020B0604020202020204" pitchFamily="34" charset="0"/>
              <a:buChar char="•"/>
            </a:pPr>
            <a:r>
              <a:rPr lang="vi-VN" sz="4000">
                <a:solidFill>
                  <a:schemeClr val="tx1"/>
                </a:solidFill>
              </a:rPr>
              <a:t>Nêu những điều em biết về trường phái Lập thể.</a:t>
            </a:r>
          </a:p>
          <a:p>
            <a:pPr marL="571500" indent="-571500" algn="just">
              <a:lnSpc>
                <a:spcPct val="150000"/>
              </a:lnSpc>
              <a:buFont typeface="Arial" panose="020B0604020202020204" pitchFamily="34" charset="0"/>
              <a:buChar char="•"/>
            </a:pPr>
            <a:r>
              <a:rPr lang="vi-VN" sz="4000">
                <a:solidFill>
                  <a:schemeClr val="tx1"/>
                </a:solidFill>
              </a:rPr>
              <a:t>Em thích nhất tác phẩm nào của trường phái Lập thể.</a:t>
            </a:r>
          </a:p>
          <a:p>
            <a:pPr marL="571500" indent="-571500" algn="just">
              <a:lnSpc>
                <a:spcPct val="150000"/>
              </a:lnSpc>
              <a:buFont typeface="Arial" panose="020B0604020202020204" pitchFamily="34" charset="0"/>
              <a:buChar char="•"/>
            </a:pPr>
            <a:r>
              <a:rPr lang="vi-VN" sz="4000">
                <a:solidFill>
                  <a:schemeClr val="tx1"/>
                </a:solidFill>
              </a:rPr>
              <a:t>Em học tập được gì qua tác phẩm của họa sĩ?</a:t>
            </a:r>
          </a:p>
        </p:txBody>
      </p:sp>
    </p:spTree>
    <p:extLst>
      <p:ext uri="{BB962C8B-B14F-4D97-AF65-F5344CB8AC3E}">
        <p14:creationId xmlns:p14="http://schemas.microsoft.com/office/powerpoint/2010/main" val="991401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844FAB-EFED-85F0-39C5-306ACABDA6B5}"/>
              </a:ext>
            </a:extLst>
          </p:cNvPr>
          <p:cNvSpPr txBox="1"/>
          <p:nvPr/>
        </p:nvSpPr>
        <p:spPr>
          <a:xfrm>
            <a:off x="361333" y="342900"/>
            <a:ext cx="10363200"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4000"/>
              <a:t>Màu sắc, đậm nhạt được thể hiện hài hòa, cân xứng trong mỗi bức tranh.</a:t>
            </a:r>
          </a:p>
        </p:txBody>
      </p:sp>
      <p:pic>
        <p:nvPicPr>
          <p:cNvPr id="7" name="Picture 6">
            <a:extLst>
              <a:ext uri="{FF2B5EF4-FFF2-40B4-BE49-F238E27FC236}">
                <a16:creationId xmlns:a16="http://schemas.microsoft.com/office/drawing/2014/main" id="{70AF81B9-619F-91E2-0964-738235A9E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324100"/>
            <a:ext cx="6934200" cy="4552527"/>
          </a:xfrm>
          <a:prstGeom prst="roundRect">
            <a:avLst/>
          </a:prstGeom>
        </p:spPr>
      </p:pic>
      <p:sp>
        <p:nvSpPr>
          <p:cNvPr id="10" name="Cylinder 9">
            <a:extLst>
              <a:ext uri="{FF2B5EF4-FFF2-40B4-BE49-F238E27FC236}">
                <a16:creationId xmlns:a16="http://schemas.microsoft.com/office/drawing/2014/main" id="{8D99D2AC-CFD8-F21B-56D6-155BB20149FF}"/>
              </a:ext>
            </a:extLst>
          </p:cNvPr>
          <p:cNvSpPr/>
          <p:nvPr/>
        </p:nvSpPr>
        <p:spPr>
          <a:xfrm>
            <a:off x="1752600" y="7429500"/>
            <a:ext cx="1494494" cy="1987677"/>
          </a:xfrm>
          <a:prstGeom prst="can">
            <a:avLst/>
          </a:prstGeom>
          <a:solidFill>
            <a:schemeClr val="accent2">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E6343FBE-2568-5A52-F6B4-46F6D7916869}"/>
              </a:ext>
            </a:extLst>
          </p:cNvPr>
          <p:cNvSpPr/>
          <p:nvPr/>
        </p:nvSpPr>
        <p:spPr>
          <a:xfrm>
            <a:off x="5368861" y="7391400"/>
            <a:ext cx="1987677" cy="1987677"/>
          </a:xfrm>
          <a:prstGeom prst="cube">
            <a:avLst/>
          </a:prstGeom>
          <a:solidFill>
            <a:schemeClr val="accent2">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909E6F-13DD-3B3C-451D-8904CC690C5B}"/>
              </a:ext>
            </a:extLst>
          </p:cNvPr>
          <p:cNvSpPr txBox="1"/>
          <p:nvPr/>
        </p:nvSpPr>
        <p:spPr>
          <a:xfrm>
            <a:off x="956797" y="9479846"/>
            <a:ext cx="2971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Hình ống </a:t>
            </a:r>
          </a:p>
        </p:txBody>
      </p:sp>
      <p:sp>
        <p:nvSpPr>
          <p:cNvPr id="13" name="TextBox 12">
            <a:extLst>
              <a:ext uri="{FF2B5EF4-FFF2-40B4-BE49-F238E27FC236}">
                <a16:creationId xmlns:a16="http://schemas.microsoft.com/office/drawing/2014/main" id="{8CCA38C4-25E3-FCB5-F9AF-BCCE05BDF76D}"/>
              </a:ext>
            </a:extLst>
          </p:cNvPr>
          <p:cNvSpPr txBox="1"/>
          <p:nvPr/>
        </p:nvSpPr>
        <p:spPr>
          <a:xfrm>
            <a:off x="4495800" y="9479846"/>
            <a:ext cx="35052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Khối lập phương</a:t>
            </a:r>
          </a:p>
        </p:txBody>
      </p:sp>
      <p:sp>
        <p:nvSpPr>
          <p:cNvPr id="14" name="Freeform 25">
            <a:extLst>
              <a:ext uri="{FF2B5EF4-FFF2-40B4-BE49-F238E27FC236}">
                <a16:creationId xmlns:a16="http://schemas.microsoft.com/office/drawing/2014/main" id="{6EB5FCFF-D79E-35FE-D03F-397E3B5EA0D1}"/>
              </a:ext>
            </a:extLst>
          </p:cNvPr>
          <p:cNvSpPr/>
          <p:nvPr/>
        </p:nvSpPr>
        <p:spPr>
          <a:xfrm rot="3758172">
            <a:off x="445185" y="7105233"/>
            <a:ext cx="1479612" cy="52319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25">
            <a:extLst>
              <a:ext uri="{FF2B5EF4-FFF2-40B4-BE49-F238E27FC236}">
                <a16:creationId xmlns:a16="http://schemas.microsoft.com/office/drawing/2014/main" id="{6FC64661-948D-BA95-6D09-DF7C49F738D5}"/>
              </a:ext>
            </a:extLst>
          </p:cNvPr>
          <p:cNvSpPr/>
          <p:nvPr/>
        </p:nvSpPr>
        <p:spPr>
          <a:xfrm rot="6924464" flipV="1">
            <a:off x="7185844" y="7049077"/>
            <a:ext cx="1479612" cy="55728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4642D57A-792B-4DC7-377A-0871078E5057}"/>
              </a:ext>
            </a:extLst>
          </p:cNvPr>
          <p:cNvSpPr txBox="1"/>
          <p:nvPr/>
        </p:nvSpPr>
        <p:spPr>
          <a:xfrm>
            <a:off x="8559955" y="2324100"/>
            <a:ext cx="9144000" cy="736490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Đường nét là những hình khối lập phương, tam giác, hình ống.</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phái Lập thể:</a:t>
            </a:r>
          </a:p>
          <a:p>
            <a:pPr marL="1028700" marR="0" lvl="1"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phái Lập thể, còn gọi là chủ nghĩa Lập thể, được sáng lập bởi danh họa Pablo Picasso và Georges Braque.</a:t>
            </a:r>
          </a:p>
          <a:p>
            <a:pPr marL="1028700" marR="0" lvl="1"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Nhấn mạnh vào hình phẳng 2D.</a:t>
            </a:r>
          </a:p>
        </p:txBody>
      </p:sp>
    </p:spTree>
    <p:extLst>
      <p:ext uri="{BB962C8B-B14F-4D97-AF65-F5344CB8AC3E}">
        <p14:creationId xmlns:p14="http://schemas.microsoft.com/office/powerpoint/2010/main" val="34508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wipe(down)">
                                      <p:cBhvr>
                                        <p:cTn id="38" dur="500"/>
                                        <p:tgtEl>
                                          <p:spTgt spid="19">
                                            <p:txEl>
                                              <p:pRg st="1" end="1"/>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wipe(down)">
                                      <p:cBhvr>
                                        <p:cTn id="41" dur="500"/>
                                        <p:tgtEl>
                                          <p:spTgt spid="19">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wipe(down)">
                                      <p:cBhvr>
                                        <p:cTn id="4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p:bldP spid="13"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7DA79-EF0C-6E26-806C-2E1D306F0676}"/>
              </a:ext>
            </a:extLst>
          </p:cNvPr>
          <p:cNvSpPr txBox="1"/>
          <p:nvPr/>
        </p:nvSpPr>
        <p:spPr>
          <a:xfrm>
            <a:off x="2057400" y="419100"/>
            <a:ext cx="14173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MỘT SỐ TÁC PHẨM MĨ THUẬT </a:t>
            </a:r>
          </a:p>
        </p:txBody>
      </p:sp>
      <p:grpSp>
        <p:nvGrpSpPr>
          <p:cNvPr id="6" name="Group 5">
            <a:extLst>
              <a:ext uri="{FF2B5EF4-FFF2-40B4-BE49-F238E27FC236}">
                <a16:creationId xmlns:a16="http://schemas.microsoft.com/office/drawing/2014/main" id="{DE4C669D-F6A8-7843-1268-4EC602D63420}"/>
              </a:ext>
            </a:extLst>
          </p:cNvPr>
          <p:cNvGrpSpPr/>
          <p:nvPr/>
        </p:nvGrpSpPr>
        <p:grpSpPr>
          <a:xfrm>
            <a:off x="200181" y="1562100"/>
            <a:ext cx="7974757" cy="8449687"/>
            <a:chOff x="609600" y="1638300"/>
            <a:chExt cx="7974757" cy="8449687"/>
          </a:xfrm>
        </p:grpSpPr>
        <p:pic>
          <p:nvPicPr>
            <p:cNvPr id="4" name="Picture 3">
              <a:extLst>
                <a:ext uri="{FF2B5EF4-FFF2-40B4-BE49-F238E27FC236}">
                  <a16:creationId xmlns:a16="http://schemas.microsoft.com/office/drawing/2014/main" id="{B2503315-ED4C-CA72-486B-1FBC3E6A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38300"/>
              <a:ext cx="7974757" cy="7815262"/>
            </a:xfrm>
            <a:prstGeom prst="rect">
              <a:avLst/>
            </a:prstGeom>
          </p:spPr>
        </p:pic>
        <p:sp>
          <p:nvSpPr>
            <p:cNvPr id="5" name="TextBox 4">
              <a:extLst>
                <a:ext uri="{FF2B5EF4-FFF2-40B4-BE49-F238E27FC236}">
                  <a16:creationId xmlns:a16="http://schemas.microsoft.com/office/drawing/2014/main" id="{182A9B29-7269-6822-662C-544A44B6372F}"/>
                </a:ext>
              </a:extLst>
            </p:cNvPr>
            <p:cNvSpPr txBox="1"/>
            <p:nvPr/>
          </p:nvSpPr>
          <p:spPr>
            <a:xfrm>
              <a:off x="1015578" y="9533989"/>
              <a:ext cx="7162800"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Nắng đi qua ngõ </a:t>
              </a:r>
              <a:r>
                <a:rPr lang="en-US" sz="3000">
                  <a:latin typeface="Arial" panose="020B0604020202020204" pitchFamily="34" charset="0"/>
                  <a:cs typeface="Arial" panose="020B0604020202020204" pitchFamily="34" charset="0"/>
                </a:rPr>
                <a:t>– Phạm Tường Quân  </a:t>
              </a:r>
            </a:p>
          </p:txBody>
        </p:sp>
      </p:grpSp>
      <p:grpSp>
        <p:nvGrpSpPr>
          <p:cNvPr id="10" name="Group 9">
            <a:extLst>
              <a:ext uri="{FF2B5EF4-FFF2-40B4-BE49-F238E27FC236}">
                <a16:creationId xmlns:a16="http://schemas.microsoft.com/office/drawing/2014/main" id="{73702084-A8CC-EB79-B42D-B3691B25EE2F}"/>
              </a:ext>
            </a:extLst>
          </p:cNvPr>
          <p:cNvGrpSpPr/>
          <p:nvPr/>
        </p:nvGrpSpPr>
        <p:grpSpPr>
          <a:xfrm>
            <a:off x="8305800" y="1562100"/>
            <a:ext cx="9662956" cy="7162800"/>
            <a:chOff x="8424863" y="1562100"/>
            <a:chExt cx="9662956" cy="7162800"/>
          </a:xfrm>
        </p:grpSpPr>
        <p:pic>
          <p:nvPicPr>
            <p:cNvPr id="8" name="Picture 7">
              <a:extLst>
                <a:ext uri="{FF2B5EF4-FFF2-40B4-BE49-F238E27FC236}">
                  <a16:creationId xmlns:a16="http://schemas.microsoft.com/office/drawing/2014/main" id="{BC7CF068-521A-FACF-7155-E47BB9C74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863" y="1562100"/>
              <a:ext cx="9662956" cy="6393656"/>
            </a:xfrm>
            <a:prstGeom prst="rect">
              <a:avLst/>
            </a:prstGeom>
          </p:spPr>
        </p:pic>
        <p:sp>
          <p:nvSpPr>
            <p:cNvPr id="9" name="TextBox 8">
              <a:extLst>
                <a:ext uri="{FF2B5EF4-FFF2-40B4-BE49-F238E27FC236}">
                  <a16:creationId xmlns:a16="http://schemas.microsoft.com/office/drawing/2014/main" id="{6DA11C5B-248C-30E4-C05B-67459E3E7DD3}"/>
                </a:ext>
              </a:extLst>
            </p:cNvPr>
            <p:cNvSpPr txBox="1"/>
            <p:nvPr/>
          </p:nvSpPr>
          <p:spPr>
            <a:xfrm>
              <a:off x="9330811" y="8170902"/>
              <a:ext cx="7851059"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Hà Nội trong kí ức tôi </a:t>
              </a:r>
              <a:r>
                <a:rPr lang="en-US" sz="3000">
                  <a:latin typeface="Arial" panose="020B0604020202020204" pitchFamily="34" charset="0"/>
                  <a:cs typeface="Arial" panose="020B0604020202020204" pitchFamily="34" charset="0"/>
                </a:rPr>
                <a:t>– Phạm Tường Quân  </a:t>
              </a:r>
            </a:p>
          </p:txBody>
        </p:sp>
      </p:grpSp>
    </p:spTree>
    <p:extLst>
      <p:ext uri="{BB962C8B-B14F-4D97-AF65-F5344CB8AC3E}">
        <p14:creationId xmlns:p14="http://schemas.microsoft.com/office/powerpoint/2010/main" val="3918925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7DA79-EF0C-6E26-806C-2E1D306F0676}"/>
              </a:ext>
            </a:extLst>
          </p:cNvPr>
          <p:cNvSpPr txBox="1"/>
          <p:nvPr/>
        </p:nvSpPr>
        <p:spPr>
          <a:xfrm>
            <a:off x="2057400" y="419100"/>
            <a:ext cx="14173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MỘT SỐ TÁC PHẨM MĨ THUẬT </a:t>
            </a:r>
          </a:p>
        </p:txBody>
      </p:sp>
      <p:grpSp>
        <p:nvGrpSpPr>
          <p:cNvPr id="7" name="Group 6">
            <a:extLst>
              <a:ext uri="{FF2B5EF4-FFF2-40B4-BE49-F238E27FC236}">
                <a16:creationId xmlns:a16="http://schemas.microsoft.com/office/drawing/2014/main" id="{DB6FB45F-8172-E39E-C894-4C9DD8C064DF}"/>
              </a:ext>
            </a:extLst>
          </p:cNvPr>
          <p:cNvGrpSpPr/>
          <p:nvPr/>
        </p:nvGrpSpPr>
        <p:grpSpPr>
          <a:xfrm>
            <a:off x="381000" y="1714500"/>
            <a:ext cx="7162800" cy="8272462"/>
            <a:chOff x="606159" y="1790700"/>
            <a:chExt cx="7162800" cy="8272462"/>
          </a:xfrm>
        </p:grpSpPr>
        <p:sp>
          <p:nvSpPr>
            <p:cNvPr id="5" name="TextBox 4">
              <a:extLst>
                <a:ext uri="{FF2B5EF4-FFF2-40B4-BE49-F238E27FC236}">
                  <a16:creationId xmlns:a16="http://schemas.microsoft.com/office/drawing/2014/main" id="{182A9B29-7269-6822-662C-544A44B6372F}"/>
                </a:ext>
              </a:extLst>
            </p:cNvPr>
            <p:cNvSpPr txBox="1"/>
            <p:nvPr/>
          </p:nvSpPr>
          <p:spPr>
            <a:xfrm>
              <a:off x="606159" y="9509164"/>
              <a:ext cx="7162800"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Chiếc khăn xanh </a:t>
              </a:r>
              <a:r>
                <a:rPr lang="en-US" sz="3000">
                  <a:latin typeface="Arial" panose="020B0604020202020204" pitchFamily="34" charset="0"/>
                  <a:cs typeface="Arial" panose="020B0604020202020204" pitchFamily="34" charset="0"/>
                </a:rPr>
                <a:t>– Tạ Tỵ</a:t>
              </a:r>
            </a:p>
          </p:txBody>
        </p:sp>
        <p:pic>
          <p:nvPicPr>
            <p:cNvPr id="3" name="Picture 2" descr="Tác phẩm “Cái khăn xanh” của họa sĩ Tạ Tỵ">
              <a:extLst>
                <a:ext uri="{FF2B5EF4-FFF2-40B4-BE49-F238E27FC236}">
                  <a16:creationId xmlns:a16="http://schemas.microsoft.com/office/drawing/2014/main" id="{7CC42E82-11C2-AA51-5FDA-3DE6B02586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59" y="1790700"/>
              <a:ext cx="7162800" cy="7543800"/>
            </a:xfrm>
            <a:prstGeom prst="rect">
              <a:avLst/>
            </a:prstGeom>
            <a:noFill/>
            <a:ln>
              <a:noFill/>
            </a:ln>
          </p:spPr>
        </p:pic>
      </p:grpSp>
      <p:grpSp>
        <p:nvGrpSpPr>
          <p:cNvPr id="11" name="Group 10">
            <a:extLst>
              <a:ext uri="{FF2B5EF4-FFF2-40B4-BE49-F238E27FC236}">
                <a16:creationId xmlns:a16="http://schemas.microsoft.com/office/drawing/2014/main" id="{9AC1E0E0-6ADF-0FBC-285D-B7E2ACA5CA5A}"/>
              </a:ext>
            </a:extLst>
          </p:cNvPr>
          <p:cNvGrpSpPr/>
          <p:nvPr/>
        </p:nvGrpSpPr>
        <p:grpSpPr>
          <a:xfrm>
            <a:off x="7938247" y="1685925"/>
            <a:ext cx="9906000" cy="8316425"/>
            <a:chOff x="8090647" y="1533525"/>
            <a:chExt cx="9906000" cy="8316425"/>
          </a:xfrm>
        </p:grpSpPr>
        <p:sp>
          <p:nvSpPr>
            <p:cNvPr id="9" name="TextBox 8">
              <a:extLst>
                <a:ext uri="{FF2B5EF4-FFF2-40B4-BE49-F238E27FC236}">
                  <a16:creationId xmlns:a16="http://schemas.microsoft.com/office/drawing/2014/main" id="{6DA11C5B-248C-30E4-C05B-67459E3E7DD3}"/>
                </a:ext>
              </a:extLst>
            </p:cNvPr>
            <p:cNvSpPr txBox="1"/>
            <p:nvPr/>
          </p:nvSpPr>
          <p:spPr>
            <a:xfrm>
              <a:off x="8090647" y="9265175"/>
              <a:ext cx="9906000" cy="584775"/>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The Grounds of the Château-Noir - </a:t>
              </a:r>
              <a:r>
                <a:rPr lang="en-US" sz="3200" b="0" i="0">
                  <a:solidFill>
                    <a:srgbClr val="000000"/>
                  </a:solidFill>
                  <a:effectLst/>
                  <a:latin typeface="Arial" panose="020B0604020202020204" pitchFamily="34" charset="0"/>
                  <a:cs typeface="Arial" panose="020B0604020202020204" pitchFamily="34" charset="0"/>
                </a:rPr>
                <a:t>Paul Cézanne</a:t>
              </a:r>
              <a:endParaRPr lang="en-US" sz="300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1AF08F1E-CE79-A685-C461-EDABB914C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533525"/>
              <a:ext cx="9690847" cy="7603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47999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121309" y="1497204"/>
            <a:ext cx="8250591" cy="617605"/>
          </a:xfrm>
          <a:prstGeom prst="rect">
            <a:avLst/>
          </a:prstGeom>
        </p:spPr>
        <p:txBody>
          <a:bodyPr lIns="0" tIns="0" rIns="0" bIns="0" rtlCol="0" anchor="t">
            <a:spAutoFit/>
          </a:bodyPr>
          <a:lstStyle/>
          <a:p>
            <a:pPr marL="0" lvl="0" indent="0" algn="ctr">
              <a:lnSpc>
                <a:spcPts val="4560"/>
              </a:lnSpc>
              <a:spcBef>
                <a:spcPct val="0"/>
              </a:spcBef>
            </a:pPr>
            <a:r>
              <a:rPr lang="en-US" sz="6000" b="1">
                <a:latin typeface="Arial" panose="020B0604020202020204" pitchFamily="34" charset="0"/>
                <a:cs typeface="Arial" panose="020B0604020202020204" pitchFamily="34" charset="0"/>
              </a:rPr>
              <a:t>HƯỚNG DẪN VỀ NHÀ </a:t>
            </a:r>
          </a:p>
        </p:txBody>
      </p:sp>
      <p:sp>
        <p:nvSpPr>
          <p:cNvPr id="6" name="Freeform 6"/>
          <p:cNvSpPr/>
          <p:nvPr/>
        </p:nvSpPr>
        <p:spPr>
          <a:xfrm>
            <a:off x="-1381179" y="-618983"/>
            <a:ext cx="3631257" cy="3295366"/>
          </a:xfrm>
          <a:custGeom>
            <a:avLst/>
            <a:gdLst/>
            <a:ahLst/>
            <a:cxnLst/>
            <a:rect l="l" t="t" r="r" b="b"/>
            <a:pathLst>
              <a:path w="3631257" h="3295366">
                <a:moveTo>
                  <a:pt x="0" y="0"/>
                </a:moveTo>
                <a:lnTo>
                  <a:pt x="3631257" y="0"/>
                </a:lnTo>
                <a:lnTo>
                  <a:pt x="3631257" y="3295366"/>
                </a:lnTo>
                <a:lnTo>
                  <a:pt x="0" y="3295366"/>
                </a:lnTo>
                <a:lnTo>
                  <a:pt x="0" y="0"/>
                </a:lnTo>
                <a:close/>
              </a:path>
            </a:pathLst>
          </a:custGeom>
          <a:blipFill>
            <a:blip r:embed="rId2"/>
            <a:stretch>
              <a:fillRect/>
            </a:stretch>
          </a:blipFill>
        </p:spPr>
        <p:txBody>
          <a:bodyPr/>
          <a:lstStyle/>
          <a:p>
            <a:endParaRPr lang="en-US"/>
          </a:p>
        </p:txBody>
      </p:sp>
      <p:sp>
        <p:nvSpPr>
          <p:cNvPr id="7" name="Freeform 7"/>
          <p:cNvSpPr/>
          <p:nvPr/>
        </p:nvSpPr>
        <p:spPr>
          <a:xfrm>
            <a:off x="2777434" y="-1093686"/>
            <a:ext cx="2669512" cy="2469299"/>
          </a:xfrm>
          <a:custGeom>
            <a:avLst/>
            <a:gdLst/>
            <a:ahLst/>
            <a:cxnLst/>
            <a:rect l="l" t="t" r="r" b="b"/>
            <a:pathLst>
              <a:path w="2669512" h="2469299">
                <a:moveTo>
                  <a:pt x="0" y="0"/>
                </a:moveTo>
                <a:lnTo>
                  <a:pt x="2669513" y="0"/>
                </a:lnTo>
                <a:lnTo>
                  <a:pt x="2669513" y="2469299"/>
                </a:lnTo>
                <a:lnTo>
                  <a:pt x="0" y="2469299"/>
                </a:lnTo>
                <a:lnTo>
                  <a:pt x="0" y="0"/>
                </a:lnTo>
                <a:close/>
              </a:path>
            </a:pathLst>
          </a:custGeom>
          <a:blipFill>
            <a:blip r:embed="rId3"/>
            <a:stretch>
              <a:fillRect/>
            </a:stretch>
          </a:blipFill>
        </p:spPr>
        <p:txBody>
          <a:bodyPr/>
          <a:lstStyle/>
          <a:p>
            <a:endParaRPr lang="en-US"/>
          </a:p>
        </p:txBody>
      </p:sp>
      <p:sp>
        <p:nvSpPr>
          <p:cNvPr id="8" name="Freeform 8"/>
          <p:cNvSpPr/>
          <p:nvPr/>
        </p:nvSpPr>
        <p:spPr>
          <a:xfrm>
            <a:off x="16323134" y="8156869"/>
            <a:ext cx="2436684" cy="2692468"/>
          </a:xfrm>
          <a:custGeom>
            <a:avLst/>
            <a:gdLst/>
            <a:ahLst/>
            <a:cxnLst/>
            <a:rect l="l" t="t" r="r" b="b"/>
            <a:pathLst>
              <a:path w="2436684" h="2692468">
                <a:moveTo>
                  <a:pt x="0" y="0"/>
                </a:moveTo>
                <a:lnTo>
                  <a:pt x="2436684" y="0"/>
                </a:lnTo>
                <a:lnTo>
                  <a:pt x="2436684" y="2692469"/>
                </a:lnTo>
                <a:lnTo>
                  <a:pt x="0" y="2692469"/>
                </a:lnTo>
                <a:lnTo>
                  <a:pt x="0" y="0"/>
                </a:lnTo>
                <a:close/>
              </a:path>
            </a:pathLst>
          </a:custGeom>
          <a:blipFill>
            <a:blip r:embed="rId4"/>
            <a:stretch>
              <a:fillRect/>
            </a:stretch>
          </a:blipFill>
        </p:spPr>
        <p:txBody>
          <a:bodyPr/>
          <a:lstStyle/>
          <a:p>
            <a:endParaRPr lang="en-US"/>
          </a:p>
        </p:txBody>
      </p:sp>
      <p:sp>
        <p:nvSpPr>
          <p:cNvPr id="9" name="Freeform 9"/>
          <p:cNvSpPr/>
          <p:nvPr/>
        </p:nvSpPr>
        <p:spPr>
          <a:xfrm rot="2523674">
            <a:off x="-768549" y="8375750"/>
            <a:ext cx="3966278" cy="3822501"/>
          </a:xfrm>
          <a:custGeom>
            <a:avLst/>
            <a:gdLst/>
            <a:ahLst/>
            <a:cxnLst/>
            <a:rect l="l" t="t" r="r" b="b"/>
            <a:pathLst>
              <a:path w="3966278" h="3822501">
                <a:moveTo>
                  <a:pt x="0" y="0"/>
                </a:moveTo>
                <a:lnTo>
                  <a:pt x="3966279" y="0"/>
                </a:lnTo>
                <a:lnTo>
                  <a:pt x="3966279" y="3822500"/>
                </a:lnTo>
                <a:lnTo>
                  <a:pt x="0" y="3822500"/>
                </a:lnTo>
                <a:lnTo>
                  <a:pt x="0" y="0"/>
                </a:lnTo>
                <a:close/>
              </a:path>
            </a:pathLst>
          </a:custGeom>
          <a:blipFill>
            <a:blip r:embed="rId5"/>
            <a:stretch>
              <a:fillRect/>
            </a:stretch>
          </a:blipFill>
        </p:spPr>
        <p:txBody>
          <a:bodyPr/>
          <a:lstStyle/>
          <a:p>
            <a:endParaRPr lang="en-US"/>
          </a:p>
        </p:txBody>
      </p:sp>
      <p:sp>
        <p:nvSpPr>
          <p:cNvPr id="10" name="Freeform 10"/>
          <p:cNvSpPr/>
          <p:nvPr/>
        </p:nvSpPr>
        <p:spPr>
          <a:xfrm rot="-2829396">
            <a:off x="16595204" y="61939"/>
            <a:ext cx="3367561" cy="3245487"/>
          </a:xfrm>
          <a:custGeom>
            <a:avLst/>
            <a:gdLst/>
            <a:ahLst/>
            <a:cxnLst/>
            <a:rect l="l" t="t" r="r" b="b"/>
            <a:pathLst>
              <a:path w="3367561" h="3245487">
                <a:moveTo>
                  <a:pt x="0" y="0"/>
                </a:moveTo>
                <a:lnTo>
                  <a:pt x="3367561" y="0"/>
                </a:lnTo>
                <a:lnTo>
                  <a:pt x="3367561" y="3245487"/>
                </a:lnTo>
                <a:lnTo>
                  <a:pt x="0" y="3245487"/>
                </a:lnTo>
                <a:lnTo>
                  <a:pt x="0" y="0"/>
                </a:lnTo>
                <a:close/>
              </a:path>
            </a:pathLst>
          </a:custGeom>
          <a:blipFill>
            <a:blip r:embed="rId5"/>
            <a:stretch>
              <a:fillRect/>
            </a:stretch>
          </a:blipFill>
        </p:spPr>
        <p:txBody>
          <a:bodyPr/>
          <a:lstStyle/>
          <a:p>
            <a:endParaRPr lang="en-US"/>
          </a:p>
        </p:txBody>
      </p:sp>
      <p:sp>
        <p:nvSpPr>
          <p:cNvPr id="11" name="Freeform 11"/>
          <p:cNvSpPr/>
          <p:nvPr/>
        </p:nvSpPr>
        <p:spPr>
          <a:xfrm>
            <a:off x="-1381179" y="4022716"/>
            <a:ext cx="2762357" cy="4565879"/>
          </a:xfrm>
          <a:custGeom>
            <a:avLst/>
            <a:gdLst/>
            <a:ahLst/>
            <a:cxnLst/>
            <a:rect l="l" t="t" r="r" b="b"/>
            <a:pathLst>
              <a:path w="2762357" h="4565879">
                <a:moveTo>
                  <a:pt x="0" y="0"/>
                </a:moveTo>
                <a:lnTo>
                  <a:pt x="2762358" y="0"/>
                </a:lnTo>
                <a:lnTo>
                  <a:pt x="2762358" y="4565880"/>
                </a:lnTo>
                <a:lnTo>
                  <a:pt x="0" y="4565880"/>
                </a:lnTo>
                <a:lnTo>
                  <a:pt x="0" y="0"/>
                </a:lnTo>
                <a:close/>
              </a:path>
            </a:pathLst>
          </a:custGeom>
          <a:blipFill>
            <a:blip r:embed="rId6"/>
            <a:stretch>
              <a:fillRect/>
            </a:stretch>
          </a:blipFill>
        </p:spPr>
        <p:txBody>
          <a:bodyPr/>
          <a:lstStyle/>
          <a:p>
            <a:endParaRPr lang="en-US"/>
          </a:p>
        </p:txBody>
      </p:sp>
      <p:sp>
        <p:nvSpPr>
          <p:cNvPr id="12" name="Freeform 12"/>
          <p:cNvSpPr/>
          <p:nvPr/>
        </p:nvSpPr>
        <p:spPr>
          <a:xfrm>
            <a:off x="16736567" y="4592514"/>
            <a:ext cx="3102866" cy="3118458"/>
          </a:xfrm>
          <a:custGeom>
            <a:avLst/>
            <a:gdLst/>
            <a:ahLst/>
            <a:cxnLst/>
            <a:rect l="l" t="t" r="r" b="b"/>
            <a:pathLst>
              <a:path w="3102866" h="3118458">
                <a:moveTo>
                  <a:pt x="0" y="0"/>
                </a:moveTo>
                <a:lnTo>
                  <a:pt x="3102866" y="0"/>
                </a:lnTo>
                <a:lnTo>
                  <a:pt x="3102866" y="3118458"/>
                </a:lnTo>
                <a:lnTo>
                  <a:pt x="0" y="3118458"/>
                </a:lnTo>
                <a:lnTo>
                  <a:pt x="0" y="0"/>
                </a:lnTo>
                <a:close/>
              </a:path>
            </a:pathLst>
          </a:custGeom>
          <a:blipFill>
            <a:blip r:embed="rId7"/>
            <a:stretch>
              <a:fillRect/>
            </a:stretch>
          </a:blipFill>
        </p:spPr>
        <p:txBody>
          <a:bodyPr/>
          <a:lstStyle/>
          <a:p>
            <a:endParaRPr lang="en-US"/>
          </a:p>
        </p:txBody>
      </p:sp>
      <p:sp>
        <p:nvSpPr>
          <p:cNvPr id="13" name="Freeform 13"/>
          <p:cNvSpPr/>
          <p:nvPr/>
        </p:nvSpPr>
        <p:spPr>
          <a:xfrm rot="-10726236">
            <a:off x="13288786" y="-648443"/>
            <a:ext cx="4156830" cy="1979691"/>
          </a:xfrm>
          <a:custGeom>
            <a:avLst/>
            <a:gdLst/>
            <a:ahLst/>
            <a:cxnLst/>
            <a:rect l="l" t="t" r="r" b="b"/>
            <a:pathLst>
              <a:path w="4156830" h="1979691">
                <a:moveTo>
                  <a:pt x="0" y="0"/>
                </a:moveTo>
                <a:lnTo>
                  <a:pt x="4156830" y="0"/>
                </a:lnTo>
                <a:lnTo>
                  <a:pt x="4156830" y="1979691"/>
                </a:lnTo>
                <a:lnTo>
                  <a:pt x="0" y="1979691"/>
                </a:lnTo>
                <a:lnTo>
                  <a:pt x="0" y="0"/>
                </a:lnTo>
                <a:close/>
              </a:path>
            </a:pathLst>
          </a:custGeom>
          <a:blipFill>
            <a:blip r:embed="rId8"/>
            <a:stretch>
              <a:fillRect/>
            </a:stretch>
          </a:blipFill>
        </p:spPr>
        <p:txBody>
          <a:bodyPr/>
          <a:lstStyle/>
          <a:p>
            <a:endParaRPr lang="en-US"/>
          </a:p>
        </p:txBody>
      </p:sp>
      <p:grpSp>
        <p:nvGrpSpPr>
          <p:cNvPr id="29" name="Group 28">
            <a:extLst>
              <a:ext uri="{FF2B5EF4-FFF2-40B4-BE49-F238E27FC236}">
                <a16:creationId xmlns:a16="http://schemas.microsoft.com/office/drawing/2014/main" id="{85D8882B-5B9C-FD10-9251-58171514C6E6}"/>
              </a:ext>
            </a:extLst>
          </p:cNvPr>
          <p:cNvGrpSpPr/>
          <p:nvPr/>
        </p:nvGrpSpPr>
        <p:grpSpPr>
          <a:xfrm>
            <a:off x="1808106" y="3369819"/>
            <a:ext cx="4255349" cy="5371526"/>
            <a:chOff x="1808106" y="3369819"/>
            <a:chExt cx="4255349" cy="5371526"/>
          </a:xfrm>
        </p:grpSpPr>
        <p:sp>
          <p:nvSpPr>
            <p:cNvPr id="23" name="Rectangle 22">
              <a:extLst>
                <a:ext uri="{FF2B5EF4-FFF2-40B4-BE49-F238E27FC236}">
                  <a16:creationId xmlns:a16="http://schemas.microsoft.com/office/drawing/2014/main" id="{436FA7CA-531D-D49D-B5B1-9153175820F4}"/>
                </a:ext>
              </a:extLst>
            </p:cNvPr>
            <p:cNvSpPr/>
            <p:nvPr/>
          </p:nvSpPr>
          <p:spPr>
            <a:xfrm>
              <a:off x="1808106" y="4016570"/>
              <a:ext cx="4255349" cy="4724775"/>
            </a:xfrm>
            <a:prstGeom prst="rect">
              <a:avLst/>
            </a:prstGeom>
            <a:noFill/>
            <a:ln w="38100">
              <a:solidFill>
                <a:srgbClr val="B8CD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
              <a:extLst>
                <a:ext uri="{FF2B5EF4-FFF2-40B4-BE49-F238E27FC236}">
                  <a16:creationId xmlns:a16="http://schemas.microsoft.com/office/drawing/2014/main" id="{DC62BC14-898A-E6C3-A5FB-C42D8FA79D10}"/>
                </a:ext>
              </a:extLst>
            </p:cNvPr>
            <p:cNvGrpSpPr/>
            <p:nvPr/>
          </p:nvGrpSpPr>
          <p:grpSpPr>
            <a:xfrm>
              <a:off x="3208385" y="3369819"/>
              <a:ext cx="1552955" cy="1552955"/>
              <a:chOff x="0" y="0"/>
              <a:chExt cx="812800" cy="812800"/>
            </a:xfrm>
          </p:grpSpPr>
          <p:sp>
            <p:nvSpPr>
              <p:cNvPr id="15" name="Freeform 4">
                <a:extLst>
                  <a:ext uri="{FF2B5EF4-FFF2-40B4-BE49-F238E27FC236}">
                    <a16:creationId xmlns:a16="http://schemas.microsoft.com/office/drawing/2014/main" id="{3AEC8590-E9A6-67B2-C1C7-2C66A2A1FAC8}"/>
                  </a:ext>
                </a:extLst>
              </p:cNvPr>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B8CDDB"/>
              </a:solidFill>
            </p:spPr>
            <p:txBody>
              <a:bodyPr/>
              <a:lstStyle/>
              <a:p>
                <a:endParaRPr lang="en-US"/>
              </a:p>
            </p:txBody>
          </p:sp>
          <p:sp>
            <p:nvSpPr>
              <p:cNvPr id="16" name="TextBox 5">
                <a:extLst>
                  <a:ext uri="{FF2B5EF4-FFF2-40B4-BE49-F238E27FC236}">
                    <a16:creationId xmlns:a16="http://schemas.microsoft.com/office/drawing/2014/main" id="{583E177B-D8FA-5CBC-1CBB-757EA81A06AC}"/>
                  </a:ext>
                </a:extLst>
              </p:cNvPr>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7499" spc="532">
                    <a:latin typeface="Montserrat Classic Bold"/>
                  </a:rPr>
                  <a:t>01</a:t>
                </a:r>
              </a:p>
            </p:txBody>
          </p:sp>
        </p:grpSp>
        <p:sp>
          <p:nvSpPr>
            <p:cNvPr id="26" name="TextBox 25">
              <a:extLst>
                <a:ext uri="{FF2B5EF4-FFF2-40B4-BE49-F238E27FC236}">
                  <a16:creationId xmlns:a16="http://schemas.microsoft.com/office/drawing/2014/main" id="{7E55AA11-E2A9-4EE3-9FBF-86EEF70D70EC}"/>
                </a:ext>
              </a:extLst>
            </p:cNvPr>
            <p:cNvSpPr txBox="1"/>
            <p:nvPr/>
          </p:nvSpPr>
          <p:spPr>
            <a:xfrm>
              <a:off x="2047845" y="5141158"/>
              <a:ext cx="3775869"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bài học ngày hôm nay</a:t>
              </a:r>
            </a:p>
          </p:txBody>
        </p:sp>
      </p:grpSp>
      <p:grpSp>
        <p:nvGrpSpPr>
          <p:cNvPr id="30" name="Group 29">
            <a:extLst>
              <a:ext uri="{FF2B5EF4-FFF2-40B4-BE49-F238E27FC236}">
                <a16:creationId xmlns:a16="http://schemas.microsoft.com/office/drawing/2014/main" id="{3F5E443B-1294-0D38-A66B-CCBC851CE21F}"/>
              </a:ext>
            </a:extLst>
          </p:cNvPr>
          <p:cNvGrpSpPr/>
          <p:nvPr/>
        </p:nvGrpSpPr>
        <p:grpSpPr>
          <a:xfrm>
            <a:off x="7118932" y="3369819"/>
            <a:ext cx="4255349" cy="5371526"/>
            <a:chOff x="7118932" y="3369819"/>
            <a:chExt cx="4255349" cy="5371526"/>
          </a:xfrm>
        </p:grpSpPr>
        <p:sp>
          <p:nvSpPr>
            <p:cNvPr id="24" name="Rectangle 23">
              <a:extLst>
                <a:ext uri="{FF2B5EF4-FFF2-40B4-BE49-F238E27FC236}">
                  <a16:creationId xmlns:a16="http://schemas.microsoft.com/office/drawing/2014/main" id="{4D1980B9-B3FB-7B7F-15C9-F7532927772A}"/>
                </a:ext>
              </a:extLst>
            </p:cNvPr>
            <p:cNvSpPr/>
            <p:nvPr/>
          </p:nvSpPr>
          <p:spPr>
            <a:xfrm>
              <a:off x="7118932" y="4016570"/>
              <a:ext cx="4255349" cy="4724775"/>
            </a:xfrm>
            <a:prstGeom prst="rect">
              <a:avLst/>
            </a:prstGeom>
            <a:noFill/>
            <a:ln w="38100">
              <a:solidFill>
                <a:srgbClr val="F7B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
              <a:extLst>
                <a:ext uri="{FF2B5EF4-FFF2-40B4-BE49-F238E27FC236}">
                  <a16:creationId xmlns:a16="http://schemas.microsoft.com/office/drawing/2014/main" id="{0C9C613F-167B-4145-4274-F23462A5A6D7}"/>
                </a:ext>
              </a:extLst>
            </p:cNvPr>
            <p:cNvGrpSpPr/>
            <p:nvPr/>
          </p:nvGrpSpPr>
          <p:grpSpPr>
            <a:xfrm>
              <a:off x="8389225" y="3369819"/>
              <a:ext cx="1552955" cy="1552955"/>
              <a:chOff x="0" y="0"/>
              <a:chExt cx="812800" cy="812800"/>
            </a:xfrm>
          </p:grpSpPr>
          <p:sp>
            <p:nvSpPr>
              <p:cNvPr id="18" name="Freeform 9">
                <a:extLst>
                  <a:ext uri="{FF2B5EF4-FFF2-40B4-BE49-F238E27FC236}">
                    <a16:creationId xmlns:a16="http://schemas.microsoft.com/office/drawing/2014/main" id="{7727B3F1-46D6-5EC3-A05A-98D75CE53AAD}"/>
                  </a:ext>
                </a:extLst>
              </p:cNvPr>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7BB97"/>
              </a:solidFill>
            </p:spPr>
            <p:txBody>
              <a:bodyPr/>
              <a:lstStyle/>
              <a:p>
                <a:endParaRPr lang="en-US"/>
              </a:p>
            </p:txBody>
          </p:sp>
          <p:sp>
            <p:nvSpPr>
              <p:cNvPr id="19" name="TextBox 10">
                <a:extLst>
                  <a:ext uri="{FF2B5EF4-FFF2-40B4-BE49-F238E27FC236}">
                    <a16:creationId xmlns:a16="http://schemas.microsoft.com/office/drawing/2014/main" id="{C49FF7BE-7F1B-698B-BB69-783A4D05C1F0}"/>
                  </a:ext>
                </a:extLst>
              </p:cNvPr>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7499" spc="532">
                    <a:latin typeface="Montserrat Classic Bold"/>
                  </a:rPr>
                  <a:t>02</a:t>
                </a:r>
              </a:p>
            </p:txBody>
          </p:sp>
        </p:grpSp>
        <p:sp>
          <p:nvSpPr>
            <p:cNvPr id="27" name="TextBox 26">
              <a:extLst>
                <a:ext uri="{FF2B5EF4-FFF2-40B4-BE49-F238E27FC236}">
                  <a16:creationId xmlns:a16="http://schemas.microsoft.com/office/drawing/2014/main" id="{3C43CA9E-6354-2B51-0547-4F146D64E41F}"/>
                </a:ext>
              </a:extLst>
            </p:cNvPr>
            <p:cNvSpPr txBox="1"/>
            <p:nvPr/>
          </p:nvSpPr>
          <p:spPr>
            <a:xfrm>
              <a:off x="7358671" y="5141157"/>
              <a:ext cx="3775869"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Hoàn thành sản phẩm mĩ thuật cá nhân </a:t>
              </a:r>
            </a:p>
          </p:txBody>
        </p:sp>
      </p:grpSp>
      <p:grpSp>
        <p:nvGrpSpPr>
          <p:cNvPr id="31" name="Group 30">
            <a:extLst>
              <a:ext uri="{FF2B5EF4-FFF2-40B4-BE49-F238E27FC236}">
                <a16:creationId xmlns:a16="http://schemas.microsoft.com/office/drawing/2014/main" id="{46827801-374F-09BB-4426-A6B0A9C6F7E8}"/>
              </a:ext>
            </a:extLst>
          </p:cNvPr>
          <p:cNvGrpSpPr/>
          <p:nvPr/>
        </p:nvGrpSpPr>
        <p:grpSpPr>
          <a:xfrm>
            <a:off x="12207262" y="3369819"/>
            <a:ext cx="4364931" cy="5371525"/>
            <a:chOff x="12207262" y="3369819"/>
            <a:chExt cx="4364931" cy="5371525"/>
          </a:xfrm>
        </p:grpSpPr>
        <p:sp>
          <p:nvSpPr>
            <p:cNvPr id="25" name="Rectangle 24">
              <a:extLst>
                <a:ext uri="{FF2B5EF4-FFF2-40B4-BE49-F238E27FC236}">
                  <a16:creationId xmlns:a16="http://schemas.microsoft.com/office/drawing/2014/main" id="{92B87CC6-1887-8098-2ED0-907561FA1288}"/>
                </a:ext>
              </a:extLst>
            </p:cNvPr>
            <p:cNvSpPr/>
            <p:nvPr/>
          </p:nvSpPr>
          <p:spPr>
            <a:xfrm>
              <a:off x="12262054" y="4016569"/>
              <a:ext cx="4255349" cy="4724775"/>
            </a:xfrm>
            <a:prstGeom prst="rect">
              <a:avLst/>
            </a:prstGeom>
            <a:noFill/>
            <a:ln w="38100">
              <a:solidFill>
                <a:srgbClr val="FFD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a:extLst>
                <a:ext uri="{FF2B5EF4-FFF2-40B4-BE49-F238E27FC236}">
                  <a16:creationId xmlns:a16="http://schemas.microsoft.com/office/drawing/2014/main" id="{2785171B-3E72-76EF-9798-52769769958D}"/>
                </a:ext>
              </a:extLst>
            </p:cNvPr>
            <p:cNvGrpSpPr/>
            <p:nvPr/>
          </p:nvGrpSpPr>
          <p:grpSpPr>
            <a:xfrm>
              <a:off x="13569738" y="3369819"/>
              <a:ext cx="1552955" cy="1552955"/>
              <a:chOff x="0" y="0"/>
              <a:chExt cx="812800" cy="812800"/>
            </a:xfrm>
          </p:grpSpPr>
          <p:sp>
            <p:nvSpPr>
              <p:cNvPr id="21" name="Freeform 12">
                <a:extLst>
                  <a:ext uri="{FF2B5EF4-FFF2-40B4-BE49-F238E27FC236}">
                    <a16:creationId xmlns:a16="http://schemas.microsoft.com/office/drawing/2014/main" id="{280BE0F2-0B4F-0A70-C171-9F13BD54B5B7}"/>
                  </a:ext>
                </a:extLst>
              </p:cNvPr>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22" name="TextBox 13">
                <a:extLst>
                  <a:ext uri="{FF2B5EF4-FFF2-40B4-BE49-F238E27FC236}">
                    <a16:creationId xmlns:a16="http://schemas.microsoft.com/office/drawing/2014/main" id="{D4D6E0DD-6843-348C-C42D-5B125DB93C1E}"/>
                  </a:ext>
                </a:extLst>
              </p:cNvPr>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7499" spc="532">
                    <a:latin typeface="Montserrat Classic Bold"/>
                  </a:rPr>
                  <a:t>03</a:t>
                </a:r>
              </a:p>
            </p:txBody>
          </p:sp>
        </p:grpSp>
        <p:sp>
          <p:nvSpPr>
            <p:cNvPr id="28" name="TextBox 27">
              <a:extLst>
                <a:ext uri="{FF2B5EF4-FFF2-40B4-BE49-F238E27FC236}">
                  <a16:creationId xmlns:a16="http://schemas.microsoft.com/office/drawing/2014/main" id="{60E10E98-790E-4B8B-FD7E-B336D7591EB5}"/>
                </a:ext>
              </a:extLst>
            </p:cNvPr>
            <p:cNvSpPr txBox="1"/>
            <p:nvPr/>
          </p:nvSpPr>
          <p:spPr>
            <a:xfrm>
              <a:off x="12207262" y="4917012"/>
              <a:ext cx="4364931"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Chuẩn bị </a:t>
              </a:r>
              <a:r>
                <a:rPr lang="en-US" sz="4000" b="1" i="1">
                  <a:latin typeface="Arial" panose="020B0604020202020204" pitchFamily="34" charset="0"/>
                  <a:cs typeface="Arial" panose="020B0604020202020204" pitchFamily="34" charset="0"/>
                </a:rPr>
                <a:t>Bài 3. Tranh chân dung theo trường phái biểu hiện</a:t>
              </a:r>
            </a:p>
          </p:txBody>
        </p:sp>
      </p:grpSp>
    </p:spTree>
    <p:extLst>
      <p:ext uri="{BB962C8B-B14F-4D97-AF65-F5344CB8AC3E}">
        <p14:creationId xmlns:p14="http://schemas.microsoft.com/office/powerpoint/2010/main" val="21284960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sp>
        <p:nvSpPr>
          <p:cNvPr id="5" name="TextBox 5"/>
          <p:cNvSpPr txBox="1"/>
          <p:nvPr/>
        </p:nvSpPr>
        <p:spPr>
          <a:xfrm>
            <a:off x="1041930" y="2487580"/>
            <a:ext cx="15771169" cy="5311839"/>
          </a:xfrm>
          <a:prstGeom prst="rect">
            <a:avLst/>
          </a:prstGeom>
        </p:spPr>
        <p:txBody>
          <a:bodyPr wrap="square" lIns="0" tIns="0" rIns="0" bIns="0" rtlCol="0" anchor="t">
            <a:spAutoFit/>
          </a:bodyPr>
          <a:lstStyle/>
          <a:p>
            <a:pPr marL="0" lvl="0" indent="0" algn="ctr">
              <a:lnSpc>
                <a:spcPct val="150000"/>
              </a:lnSpc>
              <a:spcBef>
                <a:spcPct val="0"/>
              </a:spcBef>
            </a:pPr>
            <a:r>
              <a:rPr lang="en-US" sz="8000" b="1">
                <a:solidFill>
                  <a:srgbClr val="525252"/>
                </a:solidFill>
                <a:latin typeface="Arial" panose="020B0604020202020204" pitchFamily="34" charset="0"/>
                <a:cs typeface="Arial" panose="020B0604020202020204" pitchFamily="34" charset="0"/>
              </a:rPr>
              <a:t>TẠM BIỆT CÁC EM!</a:t>
            </a:r>
          </a:p>
          <a:p>
            <a:pPr marL="0" lvl="0" indent="0" algn="ctr">
              <a:lnSpc>
                <a:spcPct val="150000"/>
              </a:lnSpc>
              <a:spcBef>
                <a:spcPct val="0"/>
              </a:spcBef>
            </a:pPr>
            <a:r>
              <a:rPr lang="en-US" sz="8000" b="1">
                <a:solidFill>
                  <a:srgbClr val="525252"/>
                </a:solidFill>
                <a:latin typeface="Arial" panose="020B0604020202020204" pitchFamily="34" charset="0"/>
                <a:cs typeface="Arial" panose="020B0604020202020204" pitchFamily="34" charset="0"/>
              </a:rPr>
              <a:t>CẢM ƠN CÁC EM ĐÃ CHÚ Ý LẮNG NGHE BÀI GIẢNG!</a:t>
            </a:r>
          </a:p>
        </p:txBody>
      </p:sp>
      <p:sp>
        <p:nvSpPr>
          <p:cNvPr id="6" name="Freeform 6"/>
          <p:cNvSpPr/>
          <p:nvPr/>
        </p:nvSpPr>
        <p:spPr>
          <a:xfrm>
            <a:off x="-1381179" y="-618983"/>
            <a:ext cx="3631257" cy="3295366"/>
          </a:xfrm>
          <a:custGeom>
            <a:avLst/>
            <a:gdLst/>
            <a:ahLst/>
            <a:cxnLst/>
            <a:rect l="l" t="t" r="r" b="b"/>
            <a:pathLst>
              <a:path w="3631257" h="3295366">
                <a:moveTo>
                  <a:pt x="0" y="0"/>
                </a:moveTo>
                <a:lnTo>
                  <a:pt x="3631257" y="0"/>
                </a:lnTo>
                <a:lnTo>
                  <a:pt x="3631257" y="3295366"/>
                </a:lnTo>
                <a:lnTo>
                  <a:pt x="0" y="3295366"/>
                </a:lnTo>
                <a:lnTo>
                  <a:pt x="0" y="0"/>
                </a:lnTo>
                <a:close/>
              </a:path>
            </a:pathLst>
          </a:custGeom>
          <a:blipFill>
            <a:blip r:embed="rId3"/>
            <a:stretch>
              <a:fillRect/>
            </a:stretch>
          </a:blipFill>
        </p:spPr>
        <p:txBody>
          <a:bodyPr/>
          <a:lstStyle/>
          <a:p>
            <a:endParaRPr lang="en-US"/>
          </a:p>
        </p:txBody>
      </p:sp>
      <p:sp>
        <p:nvSpPr>
          <p:cNvPr id="7" name="Freeform 7"/>
          <p:cNvSpPr/>
          <p:nvPr/>
        </p:nvSpPr>
        <p:spPr>
          <a:xfrm>
            <a:off x="2777434" y="-1093686"/>
            <a:ext cx="2669512" cy="2469299"/>
          </a:xfrm>
          <a:custGeom>
            <a:avLst/>
            <a:gdLst/>
            <a:ahLst/>
            <a:cxnLst/>
            <a:rect l="l" t="t" r="r" b="b"/>
            <a:pathLst>
              <a:path w="2669512" h="2469299">
                <a:moveTo>
                  <a:pt x="0" y="0"/>
                </a:moveTo>
                <a:lnTo>
                  <a:pt x="2669513" y="0"/>
                </a:lnTo>
                <a:lnTo>
                  <a:pt x="2669513" y="2469299"/>
                </a:lnTo>
                <a:lnTo>
                  <a:pt x="0" y="2469299"/>
                </a:lnTo>
                <a:lnTo>
                  <a:pt x="0" y="0"/>
                </a:lnTo>
                <a:close/>
              </a:path>
            </a:pathLst>
          </a:custGeom>
          <a:blipFill>
            <a:blip r:embed="rId4"/>
            <a:stretch>
              <a:fillRect/>
            </a:stretch>
          </a:blipFill>
        </p:spPr>
        <p:txBody>
          <a:bodyPr/>
          <a:lstStyle/>
          <a:p>
            <a:endParaRPr lang="en-US"/>
          </a:p>
        </p:txBody>
      </p:sp>
      <p:sp>
        <p:nvSpPr>
          <p:cNvPr id="8" name="Freeform 8"/>
          <p:cNvSpPr/>
          <p:nvPr/>
        </p:nvSpPr>
        <p:spPr>
          <a:xfrm>
            <a:off x="16323134" y="8156869"/>
            <a:ext cx="2436684" cy="2692468"/>
          </a:xfrm>
          <a:custGeom>
            <a:avLst/>
            <a:gdLst/>
            <a:ahLst/>
            <a:cxnLst/>
            <a:rect l="l" t="t" r="r" b="b"/>
            <a:pathLst>
              <a:path w="2436684" h="2692468">
                <a:moveTo>
                  <a:pt x="0" y="0"/>
                </a:moveTo>
                <a:lnTo>
                  <a:pt x="2436684" y="0"/>
                </a:lnTo>
                <a:lnTo>
                  <a:pt x="2436684" y="2692469"/>
                </a:lnTo>
                <a:lnTo>
                  <a:pt x="0" y="2692469"/>
                </a:lnTo>
                <a:lnTo>
                  <a:pt x="0" y="0"/>
                </a:lnTo>
                <a:close/>
              </a:path>
            </a:pathLst>
          </a:custGeom>
          <a:blipFill>
            <a:blip r:embed="rId5"/>
            <a:stretch>
              <a:fillRect/>
            </a:stretch>
          </a:blipFill>
        </p:spPr>
        <p:txBody>
          <a:bodyPr/>
          <a:lstStyle/>
          <a:p>
            <a:endParaRPr lang="en-US"/>
          </a:p>
        </p:txBody>
      </p:sp>
      <p:sp>
        <p:nvSpPr>
          <p:cNvPr id="9" name="Freeform 9"/>
          <p:cNvSpPr/>
          <p:nvPr/>
        </p:nvSpPr>
        <p:spPr>
          <a:xfrm rot="2523674">
            <a:off x="-768549" y="8375750"/>
            <a:ext cx="3966278" cy="3822501"/>
          </a:xfrm>
          <a:custGeom>
            <a:avLst/>
            <a:gdLst/>
            <a:ahLst/>
            <a:cxnLst/>
            <a:rect l="l" t="t" r="r" b="b"/>
            <a:pathLst>
              <a:path w="3966278" h="3822501">
                <a:moveTo>
                  <a:pt x="0" y="0"/>
                </a:moveTo>
                <a:lnTo>
                  <a:pt x="3966279" y="0"/>
                </a:lnTo>
                <a:lnTo>
                  <a:pt x="3966279" y="3822500"/>
                </a:lnTo>
                <a:lnTo>
                  <a:pt x="0" y="3822500"/>
                </a:lnTo>
                <a:lnTo>
                  <a:pt x="0" y="0"/>
                </a:lnTo>
                <a:close/>
              </a:path>
            </a:pathLst>
          </a:custGeom>
          <a:blipFill>
            <a:blip r:embed="rId6"/>
            <a:stretch>
              <a:fillRect/>
            </a:stretch>
          </a:blipFill>
        </p:spPr>
        <p:txBody>
          <a:bodyPr/>
          <a:lstStyle/>
          <a:p>
            <a:endParaRPr lang="en-US"/>
          </a:p>
        </p:txBody>
      </p:sp>
      <p:sp>
        <p:nvSpPr>
          <p:cNvPr id="10" name="Freeform 10"/>
          <p:cNvSpPr/>
          <p:nvPr/>
        </p:nvSpPr>
        <p:spPr>
          <a:xfrm rot="-2829396">
            <a:off x="16595204" y="61939"/>
            <a:ext cx="3367561" cy="3245487"/>
          </a:xfrm>
          <a:custGeom>
            <a:avLst/>
            <a:gdLst/>
            <a:ahLst/>
            <a:cxnLst/>
            <a:rect l="l" t="t" r="r" b="b"/>
            <a:pathLst>
              <a:path w="3367561" h="3245487">
                <a:moveTo>
                  <a:pt x="0" y="0"/>
                </a:moveTo>
                <a:lnTo>
                  <a:pt x="3367561" y="0"/>
                </a:lnTo>
                <a:lnTo>
                  <a:pt x="3367561" y="3245487"/>
                </a:lnTo>
                <a:lnTo>
                  <a:pt x="0" y="3245487"/>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81179" y="4022716"/>
            <a:ext cx="2762357" cy="4565879"/>
          </a:xfrm>
          <a:custGeom>
            <a:avLst/>
            <a:gdLst/>
            <a:ahLst/>
            <a:cxnLst/>
            <a:rect l="l" t="t" r="r" b="b"/>
            <a:pathLst>
              <a:path w="2762357" h="4565879">
                <a:moveTo>
                  <a:pt x="0" y="0"/>
                </a:moveTo>
                <a:lnTo>
                  <a:pt x="2762358" y="0"/>
                </a:lnTo>
                <a:lnTo>
                  <a:pt x="2762358" y="4565880"/>
                </a:lnTo>
                <a:lnTo>
                  <a:pt x="0" y="4565880"/>
                </a:lnTo>
                <a:lnTo>
                  <a:pt x="0" y="0"/>
                </a:lnTo>
                <a:close/>
              </a:path>
            </a:pathLst>
          </a:custGeom>
          <a:blipFill>
            <a:blip r:embed="rId7"/>
            <a:stretch>
              <a:fillRect/>
            </a:stretch>
          </a:blipFill>
        </p:spPr>
        <p:txBody>
          <a:bodyPr/>
          <a:lstStyle/>
          <a:p>
            <a:endParaRPr lang="en-US"/>
          </a:p>
        </p:txBody>
      </p:sp>
      <p:sp>
        <p:nvSpPr>
          <p:cNvPr id="12" name="Freeform 12"/>
          <p:cNvSpPr/>
          <p:nvPr/>
        </p:nvSpPr>
        <p:spPr>
          <a:xfrm>
            <a:off x="16736567" y="4592514"/>
            <a:ext cx="3102866" cy="3118458"/>
          </a:xfrm>
          <a:custGeom>
            <a:avLst/>
            <a:gdLst/>
            <a:ahLst/>
            <a:cxnLst/>
            <a:rect l="l" t="t" r="r" b="b"/>
            <a:pathLst>
              <a:path w="3102866" h="3118458">
                <a:moveTo>
                  <a:pt x="0" y="0"/>
                </a:moveTo>
                <a:lnTo>
                  <a:pt x="3102866" y="0"/>
                </a:lnTo>
                <a:lnTo>
                  <a:pt x="3102866" y="3118458"/>
                </a:lnTo>
                <a:lnTo>
                  <a:pt x="0" y="3118458"/>
                </a:lnTo>
                <a:lnTo>
                  <a:pt x="0" y="0"/>
                </a:lnTo>
                <a:close/>
              </a:path>
            </a:pathLst>
          </a:custGeom>
          <a:blipFill>
            <a:blip r:embed="rId8"/>
            <a:stretch>
              <a:fillRect/>
            </a:stretch>
          </a:blipFill>
        </p:spPr>
        <p:txBody>
          <a:bodyPr/>
          <a:lstStyle/>
          <a:p>
            <a:endParaRPr lang="en-US"/>
          </a:p>
        </p:txBody>
      </p:sp>
      <p:sp>
        <p:nvSpPr>
          <p:cNvPr id="13" name="Freeform 13"/>
          <p:cNvSpPr/>
          <p:nvPr/>
        </p:nvSpPr>
        <p:spPr>
          <a:xfrm rot="-10726236">
            <a:off x="13288786" y="-648443"/>
            <a:ext cx="4156830" cy="1979691"/>
          </a:xfrm>
          <a:custGeom>
            <a:avLst/>
            <a:gdLst/>
            <a:ahLst/>
            <a:cxnLst/>
            <a:rect l="l" t="t" r="r" b="b"/>
            <a:pathLst>
              <a:path w="4156830" h="1979691">
                <a:moveTo>
                  <a:pt x="0" y="0"/>
                </a:moveTo>
                <a:lnTo>
                  <a:pt x="4156830" y="0"/>
                </a:lnTo>
                <a:lnTo>
                  <a:pt x="4156830" y="1979691"/>
                </a:lnTo>
                <a:lnTo>
                  <a:pt x="0" y="1979691"/>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67472321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A36337-BFC1-D352-633E-2E78118B01BE}"/>
              </a:ext>
            </a:extLst>
          </p:cNvPr>
          <p:cNvSpPr txBox="1"/>
          <p:nvPr/>
        </p:nvSpPr>
        <p:spPr>
          <a:xfrm>
            <a:off x="5867400" y="1472521"/>
            <a:ext cx="12877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tranh và thực hiện yêu cầu  </a:t>
            </a:r>
          </a:p>
        </p:txBody>
      </p:sp>
      <p:grpSp>
        <p:nvGrpSpPr>
          <p:cNvPr id="11" name="Group 10">
            <a:extLst>
              <a:ext uri="{FF2B5EF4-FFF2-40B4-BE49-F238E27FC236}">
                <a16:creationId xmlns:a16="http://schemas.microsoft.com/office/drawing/2014/main" id="{CECD1D48-C100-1F94-6200-5070F8A3DD16}"/>
              </a:ext>
            </a:extLst>
          </p:cNvPr>
          <p:cNvGrpSpPr/>
          <p:nvPr/>
        </p:nvGrpSpPr>
        <p:grpSpPr>
          <a:xfrm>
            <a:off x="-76200" y="133105"/>
            <a:ext cx="7391400" cy="10020790"/>
            <a:chOff x="-351384" y="149401"/>
            <a:chExt cx="7391400" cy="10020790"/>
          </a:xfrm>
        </p:grpSpPr>
        <p:pic>
          <p:nvPicPr>
            <p:cNvPr id="2" name="Picture 1">
              <a:extLst>
                <a:ext uri="{FF2B5EF4-FFF2-40B4-BE49-F238E27FC236}">
                  <a16:creationId xmlns:a16="http://schemas.microsoft.com/office/drawing/2014/main" id="{7C4149D8-8B17-F0B9-2B49-93E379DB32D1}"/>
                </a:ext>
              </a:extLst>
            </p:cNvPr>
            <p:cNvPicPr>
              <a:picLocks noChangeAspect="1"/>
            </p:cNvPicPr>
            <p:nvPr/>
          </p:nvPicPr>
          <p:blipFill>
            <a:blip r:embed="rId2"/>
            <a:stretch>
              <a:fillRect/>
            </a:stretch>
          </p:blipFill>
          <p:spPr>
            <a:xfrm>
              <a:off x="390525" y="149401"/>
              <a:ext cx="5907583" cy="3950696"/>
            </a:xfrm>
            <a:prstGeom prst="rect">
              <a:avLst/>
            </a:prstGeom>
          </p:spPr>
        </p:pic>
        <p:pic>
          <p:nvPicPr>
            <p:cNvPr id="3" name="Picture 2">
              <a:extLst>
                <a:ext uri="{FF2B5EF4-FFF2-40B4-BE49-F238E27FC236}">
                  <a16:creationId xmlns:a16="http://schemas.microsoft.com/office/drawing/2014/main" id="{1CF8129B-07A5-D74F-0EC3-E45595DF0CEC}"/>
                </a:ext>
              </a:extLst>
            </p:cNvPr>
            <p:cNvPicPr>
              <a:picLocks noChangeAspect="1"/>
            </p:cNvPicPr>
            <p:nvPr/>
          </p:nvPicPr>
          <p:blipFill>
            <a:blip r:embed="rId3"/>
            <a:stretch>
              <a:fillRect/>
            </a:stretch>
          </p:blipFill>
          <p:spPr>
            <a:xfrm>
              <a:off x="408612" y="5045917"/>
              <a:ext cx="5889496" cy="4289517"/>
            </a:xfrm>
            <a:prstGeom prst="rect">
              <a:avLst/>
            </a:prstGeom>
          </p:spPr>
        </p:pic>
        <p:sp>
          <p:nvSpPr>
            <p:cNvPr id="7" name="TextBox 6">
              <a:extLst>
                <a:ext uri="{FF2B5EF4-FFF2-40B4-BE49-F238E27FC236}">
                  <a16:creationId xmlns:a16="http://schemas.microsoft.com/office/drawing/2014/main" id="{E9E83472-704D-B661-B394-120BFFD4AC06}"/>
                </a:ext>
              </a:extLst>
            </p:cNvPr>
            <p:cNvSpPr txBox="1"/>
            <p:nvPr/>
          </p:nvSpPr>
          <p:spPr>
            <a:xfrm>
              <a:off x="-23813" y="4100097"/>
              <a:ext cx="6637884" cy="86177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1. Pablo Piscasso, </a:t>
              </a:r>
              <a:r>
                <a:rPr lang="en-US" sz="2500" i="1">
                  <a:latin typeface="Arial" panose="020B0604020202020204" pitchFamily="34" charset="0"/>
                  <a:cs typeface="Arial" panose="020B0604020202020204" pitchFamily="34" charset="0"/>
                </a:rPr>
                <a:t>Femmes à leur toilette</a:t>
              </a:r>
              <a:r>
                <a:rPr lang="en-US" sz="2500">
                  <a:latin typeface="Arial" panose="020B0604020202020204" pitchFamily="34" charset="0"/>
                  <a:cs typeface="Arial" panose="020B0604020202020204" pitchFamily="34" charset="0"/>
                </a:rPr>
                <a:t>, 1937 – 1938, cắt dán giấy</a:t>
              </a:r>
            </a:p>
          </p:txBody>
        </p:sp>
        <p:sp>
          <p:nvSpPr>
            <p:cNvPr id="10" name="TextBox 9">
              <a:extLst>
                <a:ext uri="{FF2B5EF4-FFF2-40B4-BE49-F238E27FC236}">
                  <a16:creationId xmlns:a16="http://schemas.microsoft.com/office/drawing/2014/main" id="{0A7D3AC0-75CF-9F11-C2A7-4B68E898E75B}"/>
                </a:ext>
              </a:extLst>
            </p:cNvPr>
            <p:cNvSpPr txBox="1"/>
            <p:nvPr/>
          </p:nvSpPr>
          <p:spPr>
            <a:xfrm>
              <a:off x="-351384" y="9308417"/>
              <a:ext cx="7391400" cy="86177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2. Georges Braque, </a:t>
              </a:r>
              <a:r>
                <a:rPr lang="en-US" sz="2500" i="1">
                  <a:latin typeface="Arial" panose="020B0604020202020204" pitchFamily="34" charset="0"/>
                  <a:cs typeface="Arial" panose="020B0604020202020204" pitchFamily="34" charset="0"/>
                </a:rPr>
                <a:t>Guitar “Program statue d’epouvante”</a:t>
              </a:r>
              <a:r>
                <a:rPr lang="en-US" sz="2500">
                  <a:latin typeface="Arial" panose="020B0604020202020204" pitchFamily="34" charset="0"/>
                  <a:cs typeface="Arial" panose="020B0604020202020204" pitchFamily="34" charset="0"/>
                </a:rPr>
                <a:t>, 1913, than, giấy cắt dán và màu</a:t>
              </a:r>
            </a:p>
          </p:txBody>
        </p:sp>
      </p:grpSp>
      <p:grpSp>
        <p:nvGrpSpPr>
          <p:cNvPr id="16" name="Group 15">
            <a:extLst>
              <a:ext uri="{FF2B5EF4-FFF2-40B4-BE49-F238E27FC236}">
                <a16:creationId xmlns:a16="http://schemas.microsoft.com/office/drawing/2014/main" id="{A884A2B8-C0B9-E346-13EE-9291AA8F7C42}"/>
              </a:ext>
            </a:extLst>
          </p:cNvPr>
          <p:cNvGrpSpPr/>
          <p:nvPr/>
        </p:nvGrpSpPr>
        <p:grpSpPr>
          <a:xfrm>
            <a:off x="7067439" y="2628900"/>
            <a:ext cx="10477722" cy="6292063"/>
            <a:chOff x="6895878" y="2509037"/>
            <a:chExt cx="10477722" cy="6292063"/>
          </a:xfrm>
        </p:grpSpPr>
        <p:sp>
          <p:nvSpPr>
            <p:cNvPr id="13" name="Rectangle: Rounded Corners 12">
              <a:extLst>
                <a:ext uri="{FF2B5EF4-FFF2-40B4-BE49-F238E27FC236}">
                  <a16:creationId xmlns:a16="http://schemas.microsoft.com/office/drawing/2014/main" id="{DA987EB2-75F1-4B81-818A-02C05A17B765}"/>
                </a:ext>
              </a:extLst>
            </p:cNvPr>
            <p:cNvSpPr/>
            <p:nvPr/>
          </p:nvSpPr>
          <p:spPr>
            <a:xfrm>
              <a:off x="7391400" y="3390900"/>
              <a:ext cx="9982200" cy="5410200"/>
            </a:xfrm>
            <a:prstGeom prst="round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Các hình ảnh và cách sắp xếp hình trong mỗi bức tranh.</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Cách thể hiện không gian của mỗi bức tranh.</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Vật liệu tạo nên mỗi bức tranh.</a:t>
              </a:r>
            </a:p>
            <a:p>
              <a:pPr algn="just">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F3D14682-828D-3BD8-EBE6-4BFDCCA5656C}"/>
                </a:ext>
              </a:extLst>
            </p:cNvPr>
            <p:cNvSpPr/>
            <p:nvPr/>
          </p:nvSpPr>
          <p:spPr>
            <a:xfrm>
              <a:off x="6895878" y="2509037"/>
              <a:ext cx="1622970" cy="15747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624773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5B5E5D-9B8B-A571-E70F-A10306685EC8}"/>
              </a:ext>
            </a:extLst>
          </p:cNvPr>
          <p:cNvPicPr>
            <a:picLocks noChangeAspect="1"/>
          </p:cNvPicPr>
          <p:nvPr/>
        </p:nvPicPr>
        <p:blipFill>
          <a:blip r:embed="rId2"/>
          <a:stretch>
            <a:fillRect/>
          </a:stretch>
        </p:blipFill>
        <p:spPr>
          <a:xfrm>
            <a:off x="1179091" y="876300"/>
            <a:ext cx="7279110" cy="4867904"/>
          </a:xfrm>
          <a:prstGeom prst="rect">
            <a:avLst/>
          </a:prstGeom>
        </p:spPr>
      </p:pic>
      <p:pic>
        <p:nvPicPr>
          <p:cNvPr id="3" name="Picture 2">
            <a:extLst>
              <a:ext uri="{FF2B5EF4-FFF2-40B4-BE49-F238E27FC236}">
                <a16:creationId xmlns:a16="http://schemas.microsoft.com/office/drawing/2014/main" id="{A72784A7-8150-E2D7-C45C-0DD6E6697CDE}"/>
              </a:ext>
            </a:extLst>
          </p:cNvPr>
          <p:cNvPicPr>
            <a:picLocks noChangeAspect="1"/>
          </p:cNvPicPr>
          <p:nvPr/>
        </p:nvPicPr>
        <p:blipFill>
          <a:blip r:embed="rId3"/>
          <a:stretch>
            <a:fillRect/>
          </a:stretch>
        </p:blipFill>
        <p:spPr>
          <a:xfrm>
            <a:off x="9829800" y="842892"/>
            <a:ext cx="6781800" cy="4939412"/>
          </a:xfrm>
          <a:prstGeom prst="rect">
            <a:avLst/>
          </a:prstGeom>
        </p:spPr>
      </p:pic>
      <p:sp>
        <p:nvSpPr>
          <p:cNvPr id="9" name="TextBox 8">
            <a:extLst>
              <a:ext uri="{FF2B5EF4-FFF2-40B4-BE49-F238E27FC236}">
                <a16:creationId xmlns:a16="http://schemas.microsoft.com/office/drawing/2014/main" id="{794F8109-6434-3CA1-F2AF-6D8609FA7703}"/>
              </a:ext>
            </a:extLst>
          </p:cNvPr>
          <p:cNvSpPr txBox="1"/>
          <p:nvPr/>
        </p:nvSpPr>
        <p:spPr>
          <a:xfrm>
            <a:off x="1009650" y="5977171"/>
            <a:ext cx="162687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Các hình ảnh và cách sắp xếp hình trong bức tranh: là sự cắt dán từ giấy khác nhau sau đó được tác giả ghép lại. </a:t>
            </a:r>
          </a:p>
          <a:p>
            <a:pPr marL="571500" indent="-571500" algn="just">
              <a:lnSpc>
                <a:spcPct val="150000"/>
              </a:lnSpc>
              <a:buFont typeface="Arial" panose="020B0604020202020204" pitchFamily="34" charset="0"/>
              <a:buChar char="•"/>
            </a:pPr>
            <a:r>
              <a:rPr lang="vi-VN" sz="4000"/>
              <a:t>Cách thể hiện không gian: sáng tạo, có hình trừu tượng.</a:t>
            </a:r>
          </a:p>
          <a:p>
            <a:pPr marL="571500" indent="-571500" algn="just">
              <a:lnSpc>
                <a:spcPct val="150000"/>
              </a:lnSpc>
              <a:buFont typeface="Arial" panose="020B0604020202020204" pitchFamily="34" charset="0"/>
              <a:buChar char="•"/>
            </a:pPr>
            <a:r>
              <a:rPr lang="vi-VN" sz="4000"/>
              <a:t>Vật liệu: giấy, tha,. Màu gouache.</a:t>
            </a:r>
          </a:p>
        </p:txBody>
      </p:sp>
    </p:spTree>
    <p:extLst>
      <p:ext uri="{BB962C8B-B14F-4D97-AF65-F5344CB8AC3E}">
        <p14:creationId xmlns:p14="http://schemas.microsoft.com/office/powerpoint/2010/main" val="3183173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sp>
        <p:nvSpPr>
          <p:cNvPr id="3" name="Freeform 3"/>
          <p:cNvSpPr/>
          <p:nvPr/>
        </p:nvSpPr>
        <p:spPr>
          <a:xfrm>
            <a:off x="-1214591" y="-653351"/>
            <a:ext cx="3335222" cy="3026714"/>
          </a:xfrm>
          <a:custGeom>
            <a:avLst/>
            <a:gdLst/>
            <a:ahLst/>
            <a:cxnLst/>
            <a:rect l="l" t="t" r="r" b="b"/>
            <a:pathLst>
              <a:path w="3335222" h="3026714">
                <a:moveTo>
                  <a:pt x="0" y="0"/>
                </a:moveTo>
                <a:lnTo>
                  <a:pt x="3335222" y="0"/>
                </a:lnTo>
                <a:lnTo>
                  <a:pt x="3335222" y="3026714"/>
                </a:lnTo>
                <a:lnTo>
                  <a:pt x="0" y="3026714"/>
                </a:lnTo>
                <a:lnTo>
                  <a:pt x="0" y="0"/>
                </a:lnTo>
                <a:close/>
              </a:path>
            </a:pathLst>
          </a:custGeom>
          <a:blipFill>
            <a:blip r:embed="rId3"/>
            <a:stretch>
              <a:fillRect/>
            </a:stretch>
          </a:blipFill>
        </p:spPr>
        <p:txBody>
          <a:bodyPr/>
          <a:lstStyle/>
          <a:p>
            <a:endParaRPr lang="en-US"/>
          </a:p>
        </p:txBody>
      </p:sp>
      <p:sp>
        <p:nvSpPr>
          <p:cNvPr id="4" name="Freeform 4"/>
          <p:cNvSpPr/>
          <p:nvPr/>
        </p:nvSpPr>
        <p:spPr>
          <a:xfrm>
            <a:off x="2777434" y="-1093686"/>
            <a:ext cx="2669512" cy="2469299"/>
          </a:xfrm>
          <a:custGeom>
            <a:avLst/>
            <a:gdLst/>
            <a:ahLst/>
            <a:cxnLst/>
            <a:rect l="l" t="t" r="r" b="b"/>
            <a:pathLst>
              <a:path w="2669512" h="2469299">
                <a:moveTo>
                  <a:pt x="0" y="0"/>
                </a:moveTo>
                <a:lnTo>
                  <a:pt x="2669513" y="0"/>
                </a:lnTo>
                <a:lnTo>
                  <a:pt x="2669513" y="2469299"/>
                </a:lnTo>
                <a:lnTo>
                  <a:pt x="0" y="2469299"/>
                </a:lnTo>
                <a:lnTo>
                  <a:pt x="0" y="0"/>
                </a:lnTo>
                <a:close/>
              </a:path>
            </a:pathLst>
          </a:custGeom>
          <a:blipFill>
            <a:blip r:embed="rId4"/>
            <a:stretch>
              <a:fillRect/>
            </a:stretch>
          </a:blipFill>
        </p:spPr>
        <p:txBody>
          <a:bodyPr/>
          <a:lstStyle/>
          <a:p>
            <a:endParaRPr lang="en-US"/>
          </a:p>
        </p:txBody>
      </p:sp>
      <p:sp>
        <p:nvSpPr>
          <p:cNvPr id="5" name="Freeform 5"/>
          <p:cNvSpPr/>
          <p:nvPr/>
        </p:nvSpPr>
        <p:spPr>
          <a:xfrm>
            <a:off x="16323134" y="8156869"/>
            <a:ext cx="2436684" cy="2692468"/>
          </a:xfrm>
          <a:custGeom>
            <a:avLst/>
            <a:gdLst/>
            <a:ahLst/>
            <a:cxnLst/>
            <a:rect l="l" t="t" r="r" b="b"/>
            <a:pathLst>
              <a:path w="2436684" h="2692468">
                <a:moveTo>
                  <a:pt x="0" y="0"/>
                </a:moveTo>
                <a:lnTo>
                  <a:pt x="2436684" y="0"/>
                </a:lnTo>
                <a:lnTo>
                  <a:pt x="2436684" y="2692469"/>
                </a:lnTo>
                <a:lnTo>
                  <a:pt x="0" y="2692469"/>
                </a:lnTo>
                <a:lnTo>
                  <a:pt x="0" y="0"/>
                </a:lnTo>
                <a:close/>
              </a:path>
            </a:pathLst>
          </a:custGeom>
          <a:blipFill>
            <a:blip r:embed="rId5"/>
            <a:stretch>
              <a:fillRect/>
            </a:stretch>
          </a:blipFill>
        </p:spPr>
        <p:txBody>
          <a:bodyPr/>
          <a:lstStyle/>
          <a:p>
            <a:endParaRPr lang="en-US"/>
          </a:p>
        </p:txBody>
      </p:sp>
      <p:sp>
        <p:nvSpPr>
          <p:cNvPr id="6" name="Freeform 6"/>
          <p:cNvSpPr/>
          <p:nvPr/>
        </p:nvSpPr>
        <p:spPr>
          <a:xfrm rot="2523674">
            <a:off x="8574628" y="8547243"/>
            <a:ext cx="3966278" cy="3822501"/>
          </a:xfrm>
          <a:custGeom>
            <a:avLst/>
            <a:gdLst/>
            <a:ahLst/>
            <a:cxnLst/>
            <a:rect l="l" t="t" r="r" b="b"/>
            <a:pathLst>
              <a:path w="3966278" h="3822501">
                <a:moveTo>
                  <a:pt x="0" y="0"/>
                </a:moveTo>
                <a:lnTo>
                  <a:pt x="3966278" y="0"/>
                </a:lnTo>
                <a:lnTo>
                  <a:pt x="3966278" y="3822501"/>
                </a:lnTo>
                <a:lnTo>
                  <a:pt x="0" y="3822501"/>
                </a:lnTo>
                <a:lnTo>
                  <a:pt x="0" y="0"/>
                </a:lnTo>
                <a:close/>
              </a:path>
            </a:pathLst>
          </a:custGeom>
          <a:blipFill>
            <a:blip r:embed="rId6"/>
            <a:stretch>
              <a:fillRect/>
            </a:stretch>
          </a:blipFill>
        </p:spPr>
        <p:txBody>
          <a:bodyPr/>
          <a:lstStyle/>
          <a:p>
            <a:endParaRPr lang="en-US"/>
          </a:p>
        </p:txBody>
      </p:sp>
      <p:sp>
        <p:nvSpPr>
          <p:cNvPr id="7" name="Freeform 7"/>
          <p:cNvSpPr/>
          <p:nvPr/>
        </p:nvSpPr>
        <p:spPr>
          <a:xfrm>
            <a:off x="13748651" y="8858795"/>
            <a:ext cx="2268425" cy="1990543"/>
          </a:xfrm>
          <a:custGeom>
            <a:avLst/>
            <a:gdLst/>
            <a:ahLst/>
            <a:cxnLst/>
            <a:rect l="l" t="t" r="r" b="b"/>
            <a:pathLst>
              <a:path w="2268425" h="1990543">
                <a:moveTo>
                  <a:pt x="0" y="0"/>
                </a:moveTo>
                <a:lnTo>
                  <a:pt x="2268425" y="0"/>
                </a:lnTo>
                <a:lnTo>
                  <a:pt x="2268425" y="1990543"/>
                </a:lnTo>
                <a:lnTo>
                  <a:pt x="0" y="1990543"/>
                </a:lnTo>
                <a:lnTo>
                  <a:pt x="0" y="0"/>
                </a:lnTo>
                <a:close/>
              </a:path>
            </a:pathLst>
          </a:custGeom>
          <a:blipFill>
            <a:blip r:embed="rId7"/>
            <a:stretch>
              <a:fillRect/>
            </a:stretch>
          </a:blipFill>
        </p:spPr>
        <p:txBody>
          <a:bodyPr/>
          <a:lstStyle/>
          <a:p>
            <a:endParaRPr lang="en-US"/>
          </a:p>
        </p:txBody>
      </p:sp>
      <p:sp>
        <p:nvSpPr>
          <p:cNvPr id="8" name="Freeform 8"/>
          <p:cNvSpPr/>
          <p:nvPr/>
        </p:nvSpPr>
        <p:spPr>
          <a:xfrm rot="-2829396">
            <a:off x="16595204" y="61939"/>
            <a:ext cx="3367561" cy="3245487"/>
          </a:xfrm>
          <a:custGeom>
            <a:avLst/>
            <a:gdLst/>
            <a:ahLst/>
            <a:cxnLst/>
            <a:rect l="l" t="t" r="r" b="b"/>
            <a:pathLst>
              <a:path w="3367561" h="3245487">
                <a:moveTo>
                  <a:pt x="0" y="0"/>
                </a:moveTo>
                <a:lnTo>
                  <a:pt x="3367561" y="0"/>
                </a:lnTo>
                <a:lnTo>
                  <a:pt x="3367561" y="3245487"/>
                </a:lnTo>
                <a:lnTo>
                  <a:pt x="0" y="3245487"/>
                </a:lnTo>
                <a:lnTo>
                  <a:pt x="0" y="0"/>
                </a:lnTo>
                <a:close/>
              </a:path>
            </a:pathLst>
          </a:custGeom>
          <a:blipFill>
            <a:blip r:embed="rId6"/>
            <a:stretch>
              <a:fillRect/>
            </a:stretch>
          </a:blipFill>
        </p:spPr>
        <p:txBody>
          <a:bodyPr/>
          <a:lstStyle/>
          <a:p>
            <a:endParaRPr lang="en-US"/>
          </a:p>
        </p:txBody>
      </p:sp>
      <p:sp>
        <p:nvSpPr>
          <p:cNvPr id="9" name="Freeform 9"/>
          <p:cNvSpPr/>
          <p:nvPr/>
        </p:nvSpPr>
        <p:spPr>
          <a:xfrm>
            <a:off x="-1214591" y="3572091"/>
            <a:ext cx="2429181" cy="4015176"/>
          </a:xfrm>
          <a:custGeom>
            <a:avLst/>
            <a:gdLst/>
            <a:ahLst/>
            <a:cxnLst/>
            <a:rect l="l" t="t" r="r" b="b"/>
            <a:pathLst>
              <a:path w="2429181" h="4015176">
                <a:moveTo>
                  <a:pt x="0" y="0"/>
                </a:moveTo>
                <a:lnTo>
                  <a:pt x="2429182" y="0"/>
                </a:lnTo>
                <a:lnTo>
                  <a:pt x="2429182" y="4015176"/>
                </a:lnTo>
                <a:lnTo>
                  <a:pt x="0" y="4015176"/>
                </a:lnTo>
                <a:lnTo>
                  <a:pt x="0" y="0"/>
                </a:lnTo>
                <a:close/>
              </a:path>
            </a:pathLst>
          </a:custGeom>
          <a:blipFill>
            <a:blip r:embed="rId8"/>
            <a:stretch>
              <a:fillRect/>
            </a:stretch>
          </a:blipFill>
        </p:spPr>
        <p:txBody>
          <a:bodyPr/>
          <a:lstStyle/>
          <a:p>
            <a:endParaRPr lang="en-US"/>
          </a:p>
        </p:txBody>
      </p:sp>
      <p:sp>
        <p:nvSpPr>
          <p:cNvPr id="10" name="Freeform 10"/>
          <p:cNvSpPr/>
          <p:nvPr/>
        </p:nvSpPr>
        <p:spPr>
          <a:xfrm>
            <a:off x="16736567" y="4592514"/>
            <a:ext cx="3102866" cy="3118458"/>
          </a:xfrm>
          <a:custGeom>
            <a:avLst/>
            <a:gdLst/>
            <a:ahLst/>
            <a:cxnLst/>
            <a:rect l="l" t="t" r="r" b="b"/>
            <a:pathLst>
              <a:path w="3102866" h="3118458">
                <a:moveTo>
                  <a:pt x="0" y="0"/>
                </a:moveTo>
                <a:lnTo>
                  <a:pt x="3102866" y="0"/>
                </a:lnTo>
                <a:lnTo>
                  <a:pt x="3102866" y="3118458"/>
                </a:lnTo>
                <a:lnTo>
                  <a:pt x="0" y="3118458"/>
                </a:lnTo>
                <a:lnTo>
                  <a:pt x="0" y="0"/>
                </a:lnTo>
                <a:close/>
              </a:path>
            </a:pathLst>
          </a:custGeom>
          <a:blipFill>
            <a:blip r:embed="rId9"/>
            <a:stretch>
              <a:fillRect/>
            </a:stretch>
          </a:blipFill>
        </p:spPr>
        <p:txBody>
          <a:bodyPr/>
          <a:lstStyle/>
          <a:p>
            <a:endParaRPr lang="en-US"/>
          </a:p>
        </p:txBody>
      </p:sp>
      <p:sp>
        <p:nvSpPr>
          <p:cNvPr id="11" name="Freeform 11"/>
          <p:cNvSpPr/>
          <p:nvPr/>
        </p:nvSpPr>
        <p:spPr>
          <a:xfrm rot="-10726236">
            <a:off x="13288786" y="-648443"/>
            <a:ext cx="4156830" cy="1979691"/>
          </a:xfrm>
          <a:custGeom>
            <a:avLst/>
            <a:gdLst/>
            <a:ahLst/>
            <a:cxnLst/>
            <a:rect l="l" t="t" r="r" b="b"/>
            <a:pathLst>
              <a:path w="4156830" h="1979691">
                <a:moveTo>
                  <a:pt x="0" y="0"/>
                </a:moveTo>
                <a:lnTo>
                  <a:pt x="4156830" y="0"/>
                </a:lnTo>
                <a:lnTo>
                  <a:pt x="4156830" y="1979691"/>
                </a:lnTo>
                <a:lnTo>
                  <a:pt x="0" y="1979691"/>
                </a:lnTo>
                <a:lnTo>
                  <a:pt x="0" y="0"/>
                </a:lnTo>
                <a:close/>
              </a:path>
            </a:pathLst>
          </a:custGeom>
          <a:blipFill>
            <a:blip r:embed="rId10"/>
            <a:stretch>
              <a:fillRect/>
            </a:stretch>
          </a:blipFill>
        </p:spPr>
        <p:txBody>
          <a:bodyPr/>
          <a:lstStyle/>
          <a:p>
            <a:endParaRPr lang="en-US"/>
          </a:p>
        </p:txBody>
      </p:sp>
      <p:sp>
        <p:nvSpPr>
          <p:cNvPr id="12" name="Freeform 12"/>
          <p:cNvSpPr/>
          <p:nvPr/>
        </p:nvSpPr>
        <p:spPr>
          <a:xfrm>
            <a:off x="10789271" y="-1202197"/>
            <a:ext cx="2478756" cy="2404393"/>
          </a:xfrm>
          <a:custGeom>
            <a:avLst/>
            <a:gdLst/>
            <a:ahLst/>
            <a:cxnLst/>
            <a:rect l="l" t="t" r="r" b="b"/>
            <a:pathLst>
              <a:path w="2478756" h="2404393">
                <a:moveTo>
                  <a:pt x="0" y="0"/>
                </a:moveTo>
                <a:lnTo>
                  <a:pt x="2478756" y="0"/>
                </a:lnTo>
                <a:lnTo>
                  <a:pt x="2478756" y="2404394"/>
                </a:lnTo>
                <a:lnTo>
                  <a:pt x="0" y="240439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778935" y="8261739"/>
            <a:ext cx="3287385" cy="3184654"/>
          </a:xfrm>
          <a:custGeom>
            <a:avLst/>
            <a:gdLst/>
            <a:ahLst/>
            <a:cxnLst/>
            <a:rect l="l" t="t" r="r" b="b"/>
            <a:pathLst>
              <a:path w="3287385" h="3184654">
                <a:moveTo>
                  <a:pt x="0" y="0"/>
                </a:moveTo>
                <a:lnTo>
                  <a:pt x="3287384" y="0"/>
                </a:lnTo>
                <a:lnTo>
                  <a:pt x="3287384" y="3184654"/>
                </a:lnTo>
                <a:lnTo>
                  <a:pt x="0" y="3184654"/>
                </a:lnTo>
                <a:lnTo>
                  <a:pt x="0" y="0"/>
                </a:lnTo>
                <a:close/>
              </a:path>
            </a:pathLst>
          </a:custGeom>
          <a:blipFill>
            <a:blip r:embed="rId12"/>
            <a:stretch>
              <a:fillRect/>
            </a:stretch>
          </a:blipFill>
        </p:spPr>
        <p:txBody>
          <a:bodyPr/>
          <a:lstStyle/>
          <a:p>
            <a:endParaRPr lang="en-US"/>
          </a:p>
        </p:txBody>
      </p:sp>
      <p:sp>
        <p:nvSpPr>
          <p:cNvPr id="14" name="Freeform 14"/>
          <p:cNvSpPr/>
          <p:nvPr/>
        </p:nvSpPr>
        <p:spPr>
          <a:xfrm>
            <a:off x="3083439" y="9151851"/>
            <a:ext cx="4283445" cy="2039991"/>
          </a:xfrm>
          <a:custGeom>
            <a:avLst/>
            <a:gdLst/>
            <a:ahLst/>
            <a:cxnLst/>
            <a:rect l="l" t="t" r="r" b="b"/>
            <a:pathLst>
              <a:path w="4283445" h="2039991">
                <a:moveTo>
                  <a:pt x="0" y="0"/>
                </a:moveTo>
                <a:lnTo>
                  <a:pt x="4283444" y="0"/>
                </a:lnTo>
                <a:lnTo>
                  <a:pt x="4283444" y="2039990"/>
                </a:lnTo>
                <a:lnTo>
                  <a:pt x="0" y="2039990"/>
                </a:lnTo>
                <a:lnTo>
                  <a:pt x="0" y="0"/>
                </a:lnTo>
                <a:close/>
              </a:path>
            </a:pathLst>
          </a:custGeom>
          <a:blipFill>
            <a:blip r:embed="rId10"/>
            <a:stretch>
              <a:fillRect/>
            </a:stretch>
          </a:blipFill>
        </p:spPr>
        <p:txBody>
          <a:bodyPr/>
          <a:lstStyle/>
          <a:p>
            <a:endParaRPr lang="en-US"/>
          </a:p>
        </p:txBody>
      </p:sp>
      <p:sp>
        <p:nvSpPr>
          <p:cNvPr id="15" name="Freeform 15"/>
          <p:cNvSpPr/>
          <p:nvPr/>
        </p:nvSpPr>
        <p:spPr>
          <a:xfrm rot="-8754662">
            <a:off x="5893358" y="-2053103"/>
            <a:ext cx="4176376" cy="3664770"/>
          </a:xfrm>
          <a:custGeom>
            <a:avLst/>
            <a:gdLst/>
            <a:ahLst/>
            <a:cxnLst/>
            <a:rect l="l" t="t" r="r" b="b"/>
            <a:pathLst>
              <a:path w="4176376" h="3664770">
                <a:moveTo>
                  <a:pt x="0" y="0"/>
                </a:moveTo>
                <a:lnTo>
                  <a:pt x="4176376" y="0"/>
                </a:lnTo>
                <a:lnTo>
                  <a:pt x="4176376" y="3664769"/>
                </a:lnTo>
                <a:lnTo>
                  <a:pt x="0" y="3664769"/>
                </a:lnTo>
                <a:lnTo>
                  <a:pt x="0" y="0"/>
                </a:lnTo>
                <a:close/>
              </a:path>
            </a:pathLst>
          </a:custGeom>
          <a:blipFill>
            <a:blip r:embed="rId7"/>
            <a:stretch>
              <a:fillRect/>
            </a:stretch>
          </a:blipFill>
        </p:spPr>
        <p:txBody>
          <a:bodyPr/>
          <a:lstStyle/>
          <a:p>
            <a:endParaRPr lang="en-US"/>
          </a:p>
        </p:txBody>
      </p:sp>
      <p:grpSp>
        <p:nvGrpSpPr>
          <p:cNvPr id="23" name="Group 22">
            <a:extLst>
              <a:ext uri="{FF2B5EF4-FFF2-40B4-BE49-F238E27FC236}">
                <a16:creationId xmlns:a16="http://schemas.microsoft.com/office/drawing/2014/main" id="{165433EC-F237-5DB0-B82C-5E24A3F450B5}"/>
              </a:ext>
            </a:extLst>
          </p:cNvPr>
          <p:cNvGrpSpPr/>
          <p:nvPr/>
        </p:nvGrpSpPr>
        <p:grpSpPr>
          <a:xfrm>
            <a:off x="3714833" y="2374003"/>
            <a:ext cx="10858332" cy="1781653"/>
            <a:chOff x="3714833" y="2374003"/>
            <a:chExt cx="10858332" cy="1781653"/>
          </a:xfrm>
        </p:grpSpPr>
        <p:grpSp>
          <p:nvGrpSpPr>
            <p:cNvPr id="16" name="Group 16"/>
            <p:cNvGrpSpPr/>
            <p:nvPr/>
          </p:nvGrpSpPr>
          <p:grpSpPr>
            <a:xfrm>
              <a:off x="3714833" y="2374003"/>
              <a:ext cx="10858332" cy="1781653"/>
              <a:chOff x="0" y="0"/>
              <a:chExt cx="2990689" cy="317012"/>
            </a:xfrm>
          </p:grpSpPr>
          <p:sp>
            <p:nvSpPr>
              <p:cNvPr id="17" name="Freeform 17"/>
              <p:cNvSpPr/>
              <p:nvPr/>
            </p:nvSpPr>
            <p:spPr>
              <a:xfrm>
                <a:off x="0" y="0"/>
                <a:ext cx="2990689" cy="317012"/>
              </a:xfrm>
              <a:custGeom>
                <a:avLst/>
                <a:gdLst/>
                <a:ahLst/>
                <a:cxnLst/>
                <a:rect l="l" t="t" r="r" b="b"/>
                <a:pathLst>
                  <a:path w="2990689" h="317012">
                    <a:moveTo>
                      <a:pt x="8918" y="0"/>
                    </a:moveTo>
                    <a:lnTo>
                      <a:pt x="2981772" y="0"/>
                    </a:lnTo>
                    <a:cubicBezTo>
                      <a:pt x="2986697" y="0"/>
                      <a:pt x="2990689" y="3993"/>
                      <a:pt x="2990689" y="8918"/>
                    </a:cubicBezTo>
                    <a:lnTo>
                      <a:pt x="2990689" y="308094"/>
                    </a:lnTo>
                    <a:cubicBezTo>
                      <a:pt x="2990689" y="313019"/>
                      <a:pt x="2986697" y="317012"/>
                      <a:pt x="2981772" y="317012"/>
                    </a:cubicBezTo>
                    <a:lnTo>
                      <a:pt x="8918" y="317012"/>
                    </a:lnTo>
                    <a:cubicBezTo>
                      <a:pt x="3993" y="317012"/>
                      <a:pt x="0" y="313019"/>
                      <a:pt x="0" y="308094"/>
                    </a:cubicBezTo>
                    <a:lnTo>
                      <a:pt x="0" y="8918"/>
                    </a:lnTo>
                    <a:cubicBezTo>
                      <a:pt x="0" y="3993"/>
                      <a:pt x="3993" y="0"/>
                      <a:pt x="8918" y="0"/>
                    </a:cubicBezTo>
                    <a:close/>
                  </a:path>
                </a:pathLst>
              </a:custGeom>
              <a:solidFill>
                <a:srgbClr val="FFE4B4"/>
              </a:solidFill>
            </p:spPr>
            <p:txBody>
              <a:bodyPr/>
              <a:lstStyle/>
              <a:p>
                <a:endParaRPr lang="en-US"/>
              </a:p>
            </p:txBody>
          </p:sp>
          <p:sp>
            <p:nvSpPr>
              <p:cNvPr id="18" name="TextBox 18"/>
              <p:cNvSpPr txBox="1"/>
              <p:nvPr/>
            </p:nvSpPr>
            <p:spPr>
              <a:xfrm>
                <a:off x="0" y="-9525"/>
                <a:ext cx="812800" cy="822325"/>
              </a:xfrm>
              <a:prstGeom prst="rect">
                <a:avLst/>
              </a:prstGeom>
            </p:spPr>
            <p:txBody>
              <a:bodyPr lIns="50800" tIns="50800" rIns="50800" bIns="50800" rtlCol="0" anchor="ctr"/>
              <a:lstStyle/>
              <a:p>
                <a:pPr algn="ctr">
                  <a:lnSpc>
                    <a:spcPts val="979"/>
                  </a:lnSpc>
                  <a:spcBef>
                    <a:spcPct val="0"/>
                  </a:spcBef>
                </a:pPr>
                <a:endParaRPr/>
              </a:p>
            </p:txBody>
          </p:sp>
        </p:grpSp>
        <p:sp>
          <p:nvSpPr>
            <p:cNvPr id="19" name="TextBox 19"/>
            <p:cNvSpPr txBox="1"/>
            <p:nvPr/>
          </p:nvSpPr>
          <p:spPr>
            <a:xfrm>
              <a:off x="4842732" y="3162692"/>
              <a:ext cx="8602534" cy="796372"/>
            </a:xfrm>
            <a:prstGeom prst="rect">
              <a:avLst/>
            </a:prstGeom>
          </p:spPr>
          <p:txBody>
            <a:bodyPr lIns="0" tIns="0" rIns="0" bIns="0" rtlCol="0" anchor="t">
              <a:spAutoFit/>
            </a:bodyPr>
            <a:lstStyle/>
            <a:p>
              <a:pPr marL="0" lvl="0" indent="0" algn="ctr">
                <a:lnSpc>
                  <a:spcPts val="5729"/>
                </a:lnSpc>
              </a:pPr>
              <a:r>
                <a:rPr lang="en-US" sz="8500" b="1" spc="389">
                  <a:solidFill>
                    <a:srgbClr val="404040"/>
                  </a:solidFill>
                  <a:latin typeface="Arial" panose="020B0604020202020204" pitchFamily="34" charset="0"/>
                  <a:cs typeface="Arial" panose="020B0604020202020204" pitchFamily="34" charset="0"/>
                </a:rPr>
                <a:t>BÀI 2</a:t>
              </a:r>
            </a:p>
          </p:txBody>
        </p:sp>
      </p:grpSp>
      <p:sp>
        <p:nvSpPr>
          <p:cNvPr id="20" name="TextBox 20"/>
          <p:cNvSpPr txBox="1"/>
          <p:nvPr/>
        </p:nvSpPr>
        <p:spPr>
          <a:xfrm>
            <a:off x="1361758" y="4502823"/>
            <a:ext cx="15564481" cy="3465179"/>
          </a:xfrm>
          <a:prstGeom prst="rect">
            <a:avLst/>
          </a:prstGeom>
        </p:spPr>
        <p:txBody>
          <a:bodyPr wrap="square" lIns="0" tIns="0" rIns="0" bIns="0" rtlCol="0" anchor="t">
            <a:spAutoFit/>
          </a:bodyPr>
          <a:lstStyle/>
          <a:p>
            <a:pPr marL="0" lvl="0" indent="0" algn="ctr">
              <a:lnSpc>
                <a:spcPct val="150000"/>
              </a:lnSpc>
              <a:spcBef>
                <a:spcPct val="0"/>
              </a:spcBef>
            </a:pPr>
            <a:r>
              <a:rPr lang="en-US" sz="8000" b="1">
                <a:solidFill>
                  <a:srgbClr val="404040"/>
                </a:solidFill>
                <a:latin typeface="Arial" panose="020B0604020202020204" pitchFamily="34" charset="0"/>
                <a:cs typeface="Arial" panose="020B0604020202020204" pitchFamily="34" charset="0"/>
              </a:rPr>
              <a:t>NGHỆ THUẬT TRANH CẮT DÁN (COLLAGE ART)</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sp>
        <p:nvSpPr>
          <p:cNvPr id="3" name="AutoShape 3"/>
          <p:cNvSpPr/>
          <p:nvPr/>
        </p:nvSpPr>
        <p:spPr>
          <a:xfrm>
            <a:off x="-152400" y="5286381"/>
            <a:ext cx="20061513" cy="0"/>
          </a:xfrm>
          <a:prstGeom prst="line">
            <a:avLst/>
          </a:prstGeom>
          <a:ln w="28575" cap="flat">
            <a:solidFill>
              <a:srgbClr val="525252"/>
            </a:solidFill>
            <a:prstDash val="solid"/>
            <a:headEnd type="none" w="sm" len="sm"/>
            <a:tailEnd type="none" w="sm" len="sm"/>
          </a:ln>
        </p:spPr>
        <p:txBody>
          <a:bodyPr/>
          <a:lstStyle/>
          <a:p>
            <a:endParaRPr lang="en-US"/>
          </a:p>
        </p:txBody>
      </p:sp>
      <p:grpSp>
        <p:nvGrpSpPr>
          <p:cNvPr id="4" name="Group 4"/>
          <p:cNvGrpSpPr/>
          <p:nvPr/>
        </p:nvGrpSpPr>
        <p:grpSpPr>
          <a:xfrm>
            <a:off x="15053069" y="5049640"/>
            <a:ext cx="502056" cy="50205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6" name="TextBox 6"/>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7" name="Group 7"/>
          <p:cNvGrpSpPr/>
          <p:nvPr/>
        </p:nvGrpSpPr>
        <p:grpSpPr>
          <a:xfrm>
            <a:off x="10780272" y="5049640"/>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9" name="TextBox 9"/>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0" name="Group 10"/>
          <p:cNvGrpSpPr/>
          <p:nvPr/>
        </p:nvGrpSpPr>
        <p:grpSpPr>
          <a:xfrm>
            <a:off x="6505673" y="5049640"/>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a:ln>
              <a:noFill/>
            </a:ln>
          </p:spPr>
          <p:txBody>
            <a:bodyPr/>
            <a:lstStyle/>
            <a:p>
              <a:endParaRPr lang="en-US"/>
            </a:p>
          </p:txBody>
        </p:sp>
        <p:sp>
          <p:nvSpPr>
            <p:cNvPr id="12" name="TextBox 12"/>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3" name="Group 13"/>
          <p:cNvGrpSpPr/>
          <p:nvPr/>
        </p:nvGrpSpPr>
        <p:grpSpPr>
          <a:xfrm>
            <a:off x="2231074" y="5049640"/>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txBody>
            <a:bodyPr/>
            <a:lstStyle/>
            <a:p>
              <a:endParaRPr lang="en-US"/>
            </a:p>
          </p:txBody>
        </p:sp>
        <p:sp>
          <p:nvSpPr>
            <p:cNvPr id="15" name="TextBox 15"/>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7" name="Freeform 17"/>
          <p:cNvSpPr/>
          <p:nvPr/>
        </p:nvSpPr>
        <p:spPr>
          <a:xfrm rot="2523674">
            <a:off x="8574628" y="8547243"/>
            <a:ext cx="3966278" cy="3822501"/>
          </a:xfrm>
          <a:custGeom>
            <a:avLst/>
            <a:gdLst/>
            <a:ahLst/>
            <a:cxnLst/>
            <a:rect l="l" t="t" r="r" b="b"/>
            <a:pathLst>
              <a:path w="3966278" h="3822501">
                <a:moveTo>
                  <a:pt x="0" y="0"/>
                </a:moveTo>
                <a:lnTo>
                  <a:pt x="3966278" y="0"/>
                </a:lnTo>
                <a:lnTo>
                  <a:pt x="3966278" y="3822501"/>
                </a:lnTo>
                <a:lnTo>
                  <a:pt x="0" y="3822501"/>
                </a:lnTo>
                <a:lnTo>
                  <a:pt x="0" y="0"/>
                </a:lnTo>
                <a:close/>
              </a:path>
            </a:pathLst>
          </a:custGeom>
          <a:blipFill>
            <a:blip r:embed="rId3"/>
            <a:stretch>
              <a:fillRect/>
            </a:stretch>
          </a:blipFill>
        </p:spPr>
        <p:txBody>
          <a:bodyPr/>
          <a:lstStyle/>
          <a:p>
            <a:endParaRPr lang="en-US"/>
          </a:p>
        </p:txBody>
      </p:sp>
      <p:sp>
        <p:nvSpPr>
          <p:cNvPr id="18" name="Freeform 18"/>
          <p:cNvSpPr/>
          <p:nvPr/>
        </p:nvSpPr>
        <p:spPr>
          <a:xfrm>
            <a:off x="3083439" y="9151851"/>
            <a:ext cx="4283445" cy="2039991"/>
          </a:xfrm>
          <a:custGeom>
            <a:avLst/>
            <a:gdLst/>
            <a:ahLst/>
            <a:cxnLst/>
            <a:rect l="l" t="t" r="r" b="b"/>
            <a:pathLst>
              <a:path w="4283445" h="2039991">
                <a:moveTo>
                  <a:pt x="0" y="0"/>
                </a:moveTo>
                <a:lnTo>
                  <a:pt x="4283444" y="0"/>
                </a:lnTo>
                <a:lnTo>
                  <a:pt x="4283444" y="2039990"/>
                </a:lnTo>
                <a:lnTo>
                  <a:pt x="0" y="2039990"/>
                </a:lnTo>
                <a:lnTo>
                  <a:pt x="0" y="0"/>
                </a:lnTo>
                <a:close/>
              </a:path>
            </a:pathLst>
          </a:custGeom>
          <a:blipFill>
            <a:blip r:embed="rId4"/>
            <a:stretch>
              <a:fillRect/>
            </a:stretch>
          </a:blipFill>
        </p:spPr>
        <p:txBody>
          <a:bodyPr/>
          <a:lstStyle/>
          <a:p>
            <a:endParaRPr lang="en-US"/>
          </a:p>
        </p:txBody>
      </p:sp>
      <p:sp>
        <p:nvSpPr>
          <p:cNvPr id="19" name="Freeform 19"/>
          <p:cNvSpPr/>
          <p:nvPr/>
        </p:nvSpPr>
        <p:spPr>
          <a:xfrm>
            <a:off x="-886757" y="-2855618"/>
            <a:ext cx="4468392" cy="4367853"/>
          </a:xfrm>
          <a:custGeom>
            <a:avLst/>
            <a:gdLst/>
            <a:ahLst/>
            <a:cxnLst/>
            <a:rect l="l" t="t" r="r" b="b"/>
            <a:pathLst>
              <a:path w="4468392" h="4367853">
                <a:moveTo>
                  <a:pt x="0" y="0"/>
                </a:moveTo>
                <a:lnTo>
                  <a:pt x="4468392" y="0"/>
                </a:lnTo>
                <a:lnTo>
                  <a:pt x="4468392" y="4367853"/>
                </a:lnTo>
                <a:lnTo>
                  <a:pt x="0" y="4367853"/>
                </a:lnTo>
                <a:lnTo>
                  <a:pt x="0" y="0"/>
                </a:lnTo>
                <a:close/>
              </a:path>
            </a:pathLst>
          </a:custGeom>
          <a:blipFill>
            <a:blip r:embed="rId5"/>
            <a:stretch>
              <a:fillRect/>
            </a:stretch>
          </a:blipFill>
        </p:spPr>
        <p:txBody>
          <a:bodyPr/>
          <a:lstStyle/>
          <a:p>
            <a:endParaRPr lang="en-US"/>
          </a:p>
        </p:txBody>
      </p:sp>
      <p:sp>
        <p:nvSpPr>
          <p:cNvPr id="20" name="Freeform 20"/>
          <p:cNvSpPr/>
          <p:nvPr/>
        </p:nvSpPr>
        <p:spPr>
          <a:xfrm>
            <a:off x="12988041" y="-1878072"/>
            <a:ext cx="3102866" cy="3118458"/>
          </a:xfrm>
          <a:custGeom>
            <a:avLst/>
            <a:gdLst/>
            <a:ahLst/>
            <a:cxnLst/>
            <a:rect l="l" t="t" r="r" b="b"/>
            <a:pathLst>
              <a:path w="3102866" h="3118458">
                <a:moveTo>
                  <a:pt x="0" y="0"/>
                </a:moveTo>
                <a:lnTo>
                  <a:pt x="3102866" y="0"/>
                </a:lnTo>
                <a:lnTo>
                  <a:pt x="3102866" y="3118458"/>
                </a:lnTo>
                <a:lnTo>
                  <a:pt x="0" y="3118458"/>
                </a:lnTo>
                <a:lnTo>
                  <a:pt x="0" y="0"/>
                </a:lnTo>
                <a:close/>
              </a:path>
            </a:pathLst>
          </a:custGeom>
          <a:blipFill>
            <a:blip r:embed="rId6"/>
            <a:stretch>
              <a:fillRect/>
            </a:stretch>
          </a:blipFill>
        </p:spPr>
        <p:txBody>
          <a:bodyPr/>
          <a:lstStyle/>
          <a:p>
            <a:endParaRPr lang="en-US"/>
          </a:p>
        </p:txBody>
      </p:sp>
      <p:sp>
        <p:nvSpPr>
          <p:cNvPr id="21" name="Freeform 21"/>
          <p:cNvSpPr/>
          <p:nvPr/>
        </p:nvSpPr>
        <p:spPr>
          <a:xfrm rot="-10800000">
            <a:off x="16027349" y="-1201274"/>
            <a:ext cx="4270056" cy="3746974"/>
          </a:xfrm>
          <a:custGeom>
            <a:avLst/>
            <a:gdLst/>
            <a:ahLst/>
            <a:cxnLst/>
            <a:rect l="l" t="t" r="r" b="b"/>
            <a:pathLst>
              <a:path w="4270056" h="3746974">
                <a:moveTo>
                  <a:pt x="0" y="0"/>
                </a:moveTo>
                <a:lnTo>
                  <a:pt x="4270055" y="0"/>
                </a:lnTo>
                <a:lnTo>
                  <a:pt x="4270055" y="3746974"/>
                </a:lnTo>
                <a:lnTo>
                  <a:pt x="0" y="3746974"/>
                </a:lnTo>
                <a:lnTo>
                  <a:pt x="0" y="0"/>
                </a:lnTo>
                <a:close/>
              </a:path>
            </a:pathLst>
          </a:custGeom>
          <a:blipFill>
            <a:blip r:embed="rId7"/>
            <a:stretch>
              <a:fillRect/>
            </a:stretch>
          </a:blipFill>
        </p:spPr>
        <p:txBody>
          <a:bodyPr/>
          <a:lstStyle/>
          <a:p>
            <a:endParaRPr lang="en-US"/>
          </a:p>
        </p:txBody>
      </p:sp>
      <p:sp>
        <p:nvSpPr>
          <p:cNvPr id="22" name="TextBox 22"/>
          <p:cNvSpPr txBox="1"/>
          <p:nvPr/>
        </p:nvSpPr>
        <p:spPr>
          <a:xfrm>
            <a:off x="4820445" y="-379089"/>
            <a:ext cx="8647108" cy="1935273"/>
          </a:xfrm>
          <a:prstGeom prst="rect">
            <a:avLst/>
          </a:prstGeom>
        </p:spPr>
        <p:txBody>
          <a:bodyPr lIns="0" tIns="0" rIns="0" bIns="0" rtlCol="0" anchor="t">
            <a:spAutoFit/>
          </a:bodyPr>
          <a:lstStyle/>
          <a:p>
            <a:pPr marL="0" lvl="0" indent="0" algn="ctr">
              <a:lnSpc>
                <a:spcPts val="18340"/>
              </a:lnSpc>
              <a:spcBef>
                <a:spcPct val="0"/>
              </a:spcBef>
            </a:pPr>
            <a:r>
              <a:rPr lang="en-US" sz="6500" b="1">
                <a:solidFill>
                  <a:srgbClr val="404040"/>
                </a:solidFill>
                <a:latin typeface="Arial" panose="020B0604020202020204" pitchFamily="34" charset="0"/>
                <a:cs typeface="Arial" panose="020B0604020202020204" pitchFamily="34" charset="0"/>
              </a:rPr>
              <a:t>NỘI DUNG BÀI HỌC </a:t>
            </a:r>
          </a:p>
        </p:txBody>
      </p:sp>
      <p:sp>
        <p:nvSpPr>
          <p:cNvPr id="30" name="TextBox 30"/>
          <p:cNvSpPr txBox="1"/>
          <p:nvPr/>
        </p:nvSpPr>
        <p:spPr>
          <a:xfrm>
            <a:off x="612085" y="2086472"/>
            <a:ext cx="3913483" cy="2655920"/>
          </a:xfrm>
          <a:prstGeom prst="rect">
            <a:avLst/>
          </a:prstGeom>
        </p:spPr>
        <p:txBody>
          <a:bodyPr wrap="square" lIns="0" tIns="0" rIns="0" bIns="0" rtlCol="0" anchor="t">
            <a:spAutoFit/>
          </a:bodyPr>
          <a:lstStyle/>
          <a:p>
            <a:pPr algn="ctr">
              <a:lnSpc>
                <a:spcPct val="150000"/>
              </a:lnSpc>
            </a:pPr>
            <a:r>
              <a:rPr lang="en-US" sz="4000">
                <a:solidFill>
                  <a:srgbClr val="525252"/>
                </a:solidFill>
                <a:latin typeface="Arial" panose="020B0604020202020204" pitchFamily="34" charset="0"/>
                <a:cs typeface="Arial" panose="020B0604020202020204" pitchFamily="34" charset="0"/>
              </a:rPr>
              <a:t>Quan sát – nhận thức về tranh cắt dán của họa sĩ </a:t>
            </a:r>
          </a:p>
        </p:txBody>
      </p:sp>
      <p:sp>
        <p:nvSpPr>
          <p:cNvPr id="35" name="TextBox 30">
            <a:extLst>
              <a:ext uri="{FF2B5EF4-FFF2-40B4-BE49-F238E27FC236}">
                <a16:creationId xmlns:a16="http://schemas.microsoft.com/office/drawing/2014/main" id="{07582E10-2F3B-42C4-9004-350944D57DC1}"/>
              </a:ext>
            </a:extLst>
          </p:cNvPr>
          <p:cNvSpPr txBox="1"/>
          <p:nvPr/>
        </p:nvSpPr>
        <p:spPr>
          <a:xfrm>
            <a:off x="4301269" y="5629372"/>
            <a:ext cx="4826491" cy="3579250"/>
          </a:xfrm>
          <a:prstGeom prst="rect">
            <a:avLst/>
          </a:prstGeom>
        </p:spPr>
        <p:txBody>
          <a:bodyPr wrap="square" lIns="0" tIns="0" rIns="0" bIns="0" rtlCol="0" anchor="t">
            <a:spAutoFit/>
          </a:bodyPr>
          <a:lstStyle/>
          <a:p>
            <a:pPr algn="ctr">
              <a:lnSpc>
                <a:spcPct val="150000"/>
              </a:lnSpc>
            </a:pPr>
            <a:r>
              <a:rPr lang="en-US" sz="4000">
                <a:solidFill>
                  <a:srgbClr val="525252"/>
                </a:solidFill>
                <a:latin typeface="Arial" panose="020B0604020202020204" pitchFamily="34" charset="0"/>
                <a:cs typeface="Arial" panose="020B0604020202020204" pitchFamily="34" charset="0"/>
              </a:rPr>
              <a:t>Cách tạo bức tranh dựa vào hình ảnh, màu sắc trên các vật liệu có sẵn </a:t>
            </a:r>
          </a:p>
        </p:txBody>
      </p:sp>
      <p:sp>
        <p:nvSpPr>
          <p:cNvPr id="36" name="TextBox 30">
            <a:extLst>
              <a:ext uri="{FF2B5EF4-FFF2-40B4-BE49-F238E27FC236}">
                <a16:creationId xmlns:a16="http://schemas.microsoft.com/office/drawing/2014/main" id="{5C19489B-13D1-9739-9060-E3661AC4AE01}"/>
              </a:ext>
            </a:extLst>
          </p:cNvPr>
          <p:cNvSpPr txBox="1"/>
          <p:nvPr/>
        </p:nvSpPr>
        <p:spPr>
          <a:xfrm>
            <a:off x="9127760" y="2049544"/>
            <a:ext cx="3913483" cy="2655920"/>
          </a:xfrm>
          <a:prstGeom prst="rect">
            <a:avLst/>
          </a:prstGeom>
        </p:spPr>
        <p:txBody>
          <a:bodyPr wrap="square" lIns="0" tIns="0" rIns="0" bIns="0" rtlCol="0" anchor="t">
            <a:spAutoFit/>
          </a:bodyPr>
          <a:lstStyle/>
          <a:p>
            <a:pPr algn="ctr">
              <a:lnSpc>
                <a:spcPct val="150000"/>
              </a:lnSpc>
            </a:pPr>
            <a:r>
              <a:rPr lang="en-US" sz="4000">
                <a:solidFill>
                  <a:srgbClr val="525252"/>
                </a:solidFill>
                <a:latin typeface="Arial" panose="020B0604020202020204" pitchFamily="34" charset="0"/>
                <a:cs typeface="Arial" panose="020B0604020202020204" pitchFamily="34" charset="0"/>
              </a:rPr>
              <a:t>Tạo bức tranh theo hình thức Collage art</a:t>
            </a:r>
          </a:p>
        </p:txBody>
      </p:sp>
      <p:sp>
        <p:nvSpPr>
          <p:cNvPr id="37" name="TextBox 30">
            <a:extLst>
              <a:ext uri="{FF2B5EF4-FFF2-40B4-BE49-F238E27FC236}">
                <a16:creationId xmlns:a16="http://schemas.microsoft.com/office/drawing/2014/main" id="{0DB86094-DE49-75F0-899F-3B8D82CFF61D}"/>
              </a:ext>
            </a:extLst>
          </p:cNvPr>
          <p:cNvSpPr txBox="1"/>
          <p:nvPr/>
        </p:nvSpPr>
        <p:spPr>
          <a:xfrm>
            <a:off x="13158247" y="5852636"/>
            <a:ext cx="4291699" cy="3579250"/>
          </a:xfrm>
          <a:prstGeom prst="rect">
            <a:avLst/>
          </a:prstGeom>
        </p:spPr>
        <p:txBody>
          <a:bodyPr wrap="square" lIns="0" tIns="0" rIns="0" bIns="0" rtlCol="0" anchor="t">
            <a:spAutoFit/>
          </a:bodyPr>
          <a:lstStyle/>
          <a:p>
            <a:pPr algn="ctr">
              <a:lnSpc>
                <a:spcPct val="150000"/>
              </a:lnSpc>
            </a:pPr>
            <a:r>
              <a:rPr lang="en-US" sz="4000">
                <a:solidFill>
                  <a:srgbClr val="525252"/>
                </a:solidFill>
                <a:latin typeface="Arial" panose="020B0604020202020204" pitchFamily="34" charset="0"/>
                <a:cs typeface="Arial" panose="020B0604020202020204" pitchFamily="34" charset="0"/>
              </a:rPr>
              <a:t>Tìm hiểu tác phẩm, tác giả tiêu biểu của trường phái Lập thể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70429" r="-70429"/>
            </a:stretch>
          </a:blipFill>
        </p:spPr>
        <p:txBody>
          <a:bodyPr/>
          <a:lstStyle/>
          <a:p>
            <a:endParaRPr lang="en-US"/>
          </a:p>
        </p:txBody>
      </p:sp>
      <p:grpSp>
        <p:nvGrpSpPr>
          <p:cNvPr id="11" name="Group 11"/>
          <p:cNvGrpSpPr/>
          <p:nvPr/>
        </p:nvGrpSpPr>
        <p:grpSpPr>
          <a:xfrm>
            <a:off x="7886700" y="1638300"/>
            <a:ext cx="2514600" cy="2514600"/>
            <a:chOff x="0" y="0"/>
            <a:chExt cx="812800" cy="812800"/>
          </a:xfrm>
        </p:grpSpPr>
        <p:sp>
          <p:nvSpPr>
            <p:cNvPr id="12" name="Freeform 12"/>
            <p:cNvSpPr/>
            <p:nvPr/>
          </p:nvSpPr>
          <p:spPr>
            <a:xfrm>
              <a:off x="0" y="0"/>
              <a:ext cx="812800" cy="812800"/>
            </a:xfrm>
            <a:custGeom>
              <a:avLst/>
              <a:gdLst/>
              <a:ahLst/>
              <a:cxnLst/>
              <a:rect l="l" t="t" r="r" b="b"/>
              <a:pathLst>
                <a:path w="812800" h="812800">
                  <a:moveTo>
                    <a:pt x="114005" y="0"/>
                  </a:moveTo>
                  <a:lnTo>
                    <a:pt x="698795" y="0"/>
                  </a:lnTo>
                  <a:cubicBezTo>
                    <a:pt x="761758" y="0"/>
                    <a:pt x="812800" y="51042"/>
                    <a:pt x="812800" y="114005"/>
                  </a:cubicBezTo>
                  <a:lnTo>
                    <a:pt x="812800" y="698795"/>
                  </a:lnTo>
                  <a:cubicBezTo>
                    <a:pt x="812800" y="761758"/>
                    <a:pt x="761758" y="812800"/>
                    <a:pt x="698795" y="812800"/>
                  </a:cubicBezTo>
                  <a:lnTo>
                    <a:pt x="114005" y="812800"/>
                  </a:lnTo>
                  <a:cubicBezTo>
                    <a:pt x="51042" y="812800"/>
                    <a:pt x="0" y="761758"/>
                    <a:pt x="0" y="698795"/>
                  </a:cubicBezTo>
                  <a:lnTo>
                    <a:pt x="0" y="114005"/>
                  </a:lnTo>
                  <a:cubicBezTo>
                    <a:pt x="0" y="51042"/>
                    <a:pt x="51042" y="0"/>
                    <a:pt x="114005" y="0"/>
                  </a:cubicBezTo>
                  <a:close/>
                </a:path>
              </a:pathLst>
            </a:custGeom>
            <a:solidFill>
              <a:srgbClr val="FFD2CC"/>
            </a:solidFill>
          </p:spPr>
          <p:txBody>
            <a:bodyPr/>
            <a:lstStyle/>
            <a:p>
              <a:endParaRPr lang="en-US"/>
            </a:p>
          </p:txBody>
        </p:sp>
        <p:sp>
          <p:nvSpPr>
            <p:cNvPr id="13" name="TextBox 13"/>
            <p:cNvSpPr txBox="1"/>
            <p:nvPr/>
          </p:nvSpPr>
          <p:spPr>
            <a:xfrm>
              <a:off x="0" y="114300"/>
              <a:ext cx="812800" cy="698500"/>
            </a:xfrm>
            <a:prstGeom prst="rect">
              <a:avLst/>
            </a:prstGeom>
          </p:spPr>
          <p:txBody>
            <a:bodyPr lIns="50800" tIns="50800" rIns="50800" bIns="50800" rtlCol="0" anchor="ctr"/>
            <a:lstStyle/>
            <a:p>
              <a:pPr algn="ctr">
                <a:lnSpc>
                  <a:spcPts val="7724"/>
                </a:lnSpc>
              </a:pPr>
              <a:r>
                <a:rPr lang="en-US" sz="9000" spc="532">
                  <a:latin typeface="Montserrat Classic Bold"/>
                </a:rPr>
                <a:t>02</a:t>
              </a:r>
            </a:p>
          </p:txBody>
        </p:sp>
      </p:grpSp>
      <p:sp>
        <p:nvSpPr>
          <p:cNvPr id="15" name="TextBox 15"/>
          <p:cNvSpPr txBox="1"/>
          <p:nvPr/>
        </p:nvSpPr>
        <p:spPr>
          <a:xfrm>
            <a:off x="2209799" y="4506516"/>
            <a:ext cx="13868400" cy="4315861"/>
          </a:xfrm>
          <a:prstGeom prst="rect">
            <a:avLst/>
          </a:prstGeom>
        </p:spPr>
        <p:txBody>
          <a:bodyPr wrap="square" lIns="0" tIns="0" rIns="0" bIns="0" rtlCol="0" anchor="t">
            <a:spAutoFit/>
          </a:bodyPr>
          <a:lstStyle/>
          <a:p>
            <a:pPr marL="0" lvl="0" indent="0" algn="ctr">
              <a:lnSpc>
                <a:spcPct val="150000"/>
              </a:lnSpc>
              <a:spcBef>
                <a:spcPct val="0"/>
              </a:spcBef>
            </a:pPr>
            <a:r>
              <a:rPr lang="en-US" sz="6500" b="1" u="none" strike="noStrike" spc="51">
                <a:solidFill>
                  <a:srgbClr val="000000"/>
                </a:solidFill>
                <a:latin typeface="Arial" panose="020B0604020202020204" pitchFamily="34" charset="0"/>
                <a:cs typeface="Arial" panose="020B0604020202020204" pitchFamily="34" charset="0"/>
              </a:rPr>
              <a:t>CÁCH TẠO BỨC TRANH DỰA VÀO HÌNH ẢNH, MÀU SẮC TRÊN CÁC VẬT LIỆU CÓ SẴN </a:t>
            </a:r>
          </a:p>
        </p:txBody>
      </p:sp>
      <p:cxnSp>
        <p:nvCxnSpPr>
          <p:cNvPr id="17" name="Straight Connector 16">
            <a:extLst>
              <a:ext uri="{FF2B5EF4-FFF2-40B4-BE49-F238E27FC236}">
                <a16:creationId xmlns:a16="http://schemas.microsoft.com/office/drawing/2014/main" id="{43251863-A936-FE6D-5FC9-52E1E694E4E2}"/>
              </a:ext>
            </a:extLst>
          </p:cNvPr>
          <p:cNvCxnSpPr/>
          <p:nvPr/>
        </p:nvCxnSpPr>
        <p:spPr>
          <a:xfrm>
            <a:off x="609600" y="495300"/>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56AAAB-3EEE-A29B-8EFB-4F9B9950FDF8}"/>
              </a:ext>
            </a:extLst>
          </p:cNvPr>
          <p:cNvCxnSpPr/>
          <p:nvPr/>
        </p:nvCxnSpPr>
        <p:spPr>
          <a:xfrm>
            <a:off x="17526000" y="4506516"/>
            <a:ext cx="0" cy="518160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F618A-DDE4-39C6-5821-B88228D3F2DA}"/>
              </a:ext>
            </a:extLst>
          </p:cNvPr>
          <p:cNvCxnSpPr/>
          <p:nvPr/>
        </p:nvCxnSpPr>
        <p:spPr>
          <a:xfrm>
            <a:off x="609600" y="495300"/>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89B5A-CB0F-6267-E361-F16BBAD8B790}"/>
              </a:ext>
            </a:extLst>
          </p:cNvPr>
          <p:cNvCxnSpPr/>
          <p:nvPr/>
        </p:nvCxnSpPr>
        <p:spPr>
          <a:xfrm>
            <a:off x="8763000" y="9688116"/>
            <a:ext cx="8763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44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39422D-9F64-D107-EA80-FAA857892485}"/>
              </a:ext>
            </a:extLst>
          </p:cNvPr>
          <p:cNvGrpSpPr/>
          <p:nvPr/>
        </p:nvGrpSpPr>
        <p:grpSpPr>
          <a:xfrm>
            <a:off x="381000" y="11395"/>
            <a:ext cx="16999896" cy="9942529"/>
            <a:chOff x="304800" y="242161"/>
            <a:chExt cx="16999896" cy="9942529"/>
          </a:xfrm>
        </p:grpSpPr>
        <p:pic>
          <p:nvPicPr>
            <p:cNvPr id="3" name="Picture 2">
              <a:extLst>
                <a:ext uri="{FF2B5EF4-FFF2-40B4-BE49-F238E27FC236}">
                  <a16:creationId xmlns:a16="http://schemas.microsoft.com/office/drawing/2014/main" id="{BC98195A-790B-662D-463B-444A6C8F1F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4" r="71250" b="11346"/>
            <a:stretch/>
          </p:blipFill>
          <p:spPr>
            <a:xfrm>
              <a:off x="304800" y="242161"/>
              <a:ext cx="3214650" cy="4053255"/>
            </a:xfrm>
            <a:prstGeom prst="rect">
              <a:avLst/>
            </a:prstGeom>
          </p:spPr>
        </p:pic>
        <p:pic>
          <p:nvPicPr>
            <p:cNvPr id="7" name="Picture 6">
              <a:extLst>
                <a:ext uri="{FF2B5EF4-FFF2-40B4-BE49-F238E27FC236}">
                  <a16:creationId xmlns:a16="http://schemas.microsoft.com/office/drawing/2014/main" id="{97E1BD3D-C21C-6E59-8D81-52A788A03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295900"/>
              <a:ext cx="5867400" cy="4269306"/>
            </a:xfrm>
            <a:prstGeom prst="rect">
              <a:avLst/>
            </a:prstGeom>
          </p:spPr>
        </p:pic>
        <p:pic>
          <p:nvPicPr>
            <p:cNvPr id="8" name="Picture 7">
              <a:extLst>
                <a:ext uri="{FF2B5EF4-FFF2-40B4-BE49-F238E27FC236}">
                  <a16:creationId xmlns:a16="http://schemas.microsoft.com/office/drawing/2014/main" id="{F9439198-891E-F6CA-F8B5-99113C864E0E}"/>
                </a:ext>
              </a:extLst>
            </p:cNvPr>
            <p:cNvPicPr>
              <a:picLocks noChangeAspect="1"/>
            </p:cNvPicPr>
            <p:nvPr/>
          </p:nvPicPr>
          <p:blipFill rotWithShape="1">
            <a:blip r:embed="rId4" cstate="print">
              <a:clrChange>
                <a:clrFrom>
                  <a:srgbClr val="E6E6E4"/>
                </a:clrFrom>
                <a:clrTo>
                  <a:srgbClr val="E6E6E4">
                    <a:alpha val="0"/>
                  </a:srgbClr>
                </a:clrTo>
              </a:clrChange>
              <a:extLst>
                <a:ext uri="{28A0092B-C50C-407E-A947-70E740481C1C}">
                  <a14:useLocalDpi xmlns:a14="http://schemas.microsoft.com/office/drawing/2010/main" val="0"/>
                </a:ext>
              </a:extLst>
            </a:blip>
            <a:srcRect l="32292" t="4961" r="6666" b="12698"/>
            <a:stretch/>
          </p:blipFill>
          <p:spPr>
            <a:xfrm>
              <a:off x="4114800" y="490523"/>
              <a:ext cx="6774675" cy="3838211"/>
            </a:xfrm>
            <a:prstGeom prst="rect">
              <a:avLst/>
            </a:prstGeom>
          </p:spPr>
        </p:pic>
        <p:pic>
          <p:nvPicPr>
            <p:cNvPr id="5" name="Picture 4">
              <a:extLst>
                <a:ext uri="{FF2B5EF4-FFF2-40B4-BE49-F238E27FC236}">
                  <a16:creationId xmlns:a16="http://schemas.microsoft.com/office/drawing/2014/main" id="{44EE94F3-5A0D-1581-59AE-89BCFDBCD215}"/>
                </a:ext>
              </a:extLst>
            </p:cNvPr>
            <p:cNvPicPr>
              <a:picLocks noChangeAspect="1"/>
            </p:cNvPicPr>
            <p:nvPr/>
          </p:nvPicPr>
          <p:blipFill rotWithShape="1">
            <a:blip r:embed="rId5" cstate="print">
              <a:clrChange>
                <a:clrFrom>
                  <a:srgbClr val="FCEADC"/>
                </a:clrFrom>
                <a:clrTo>
                  <a:srgbClr val="FCEADC">
                    <a:alpha val="0"/>
                  </a:srgbClr>
                </a:clrTo>
              </a:clrChange>
              <a:extLst>
                <a:ext uri="{28A0092B-C50C-407E-A947-70E740481C1C}">
                  <a14:useLocalDpi xmlns:a14="http://schemas.microsoft.com/office/drawing/2010/main" val="0"/>
                </a:ext>
              </a:extLst>
            </a:blip>
            <a:srcRect b="12963"/>
            <a:stretch/>
          </p:blipFill>
          <p:spPr>
            <a:xfrm>
              <a:off x="12082462" y="555988"/>
              <a:ext cx="5222234" cy="3739428"/>
            </a:xfrm>
            <a:prstGeom prst="rect">
              <a:avLst/>
            </a:prstGeom>
          </p:spPr>
        </p:pic>
        <p:sp>
          <p:nvSpPr>
            <p:cNvPr id="9" name="Rectangle: Rounded Corners 8">
              <a:extLst>
                <a:ext uri="{FF2B5EF4-FFF2-40B4-BE49-F238E27FC236}">
                  <a16:creationId xmlns:a16="http://schemas.microsoft.com/office/drawing/2014/main" id="{E3D4A800-B46B-2F6E-DC9B-BDFBA9BB95C6}"/>
                </a:ext>
              </a:extLst>
            </p:cNvPr>
            <p:cNvSpPr/>
            <p:nvPr/>
          </p:nvSpPr>
          <p:spPr>
            <a:xfrm>
              <a:off x="1531125" y="4295416"/>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1</a:t>
              </a:r>
            </a:p>
          </p:txBody>
        </p:sp>
        <p:sp>
          <p:nvSpPr>
            <p:cNvPr id="10" name="Rectangle: Rounded Corners 9">
              <a:extLst>
                <a:ext uri="{FF2B5EF4-FFF2-40B4-BE49-F238E27FC236}">
                  <a16:creationId xmlns:a16="http://schemas.microsoft.com/office/drawing/2014/main" id="{41A90873-15EE-DB99-0DF1-76755753CAEF}"/>
                </a:ext>
              </a:extLst>
            </p:cNvPr>
            <p:cNvSpPr/>
            <p:nvPr/>
          </p:nvSpPr>
          <p:spPr>
            <a:xfrm>
              <a:off x="7502137" y="4295416"/>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2</a:t>
              </a:r>
            </a:p>
          </p:txBody>
        </p:sp>
        <p:sp>
          <p:nvSpPr>
            <p:cNvPr id="11" name="Rectangle: Rounded Corners 10">
              <a:extLst>
                <a:ext uri="{FF2B5EF4-FFF2-40B4-BE49-F238E27FC236}">
                  <a16:creationId xmlns:a16="http://schemas.microsoft.com/office/drawing/2014/main" id="{1B579C69-5B50-1432-E1B2-3D999DBD3345}"/>
                </a:ext>
              </a:extLst>
            </p:cNvPr>
            <p:cNvSpPr/>
            <p:nvPr/>
          </p:nvSpPr>
          <p:spPr>
            <a:xfrm>
              <a:off x="14478000" y="4381500"/>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3</a:t>
              </a:r>
            </a:p>
          </p:txBody>
        </p:sp>
        <p:sp>
          <p:nvSpPr>
            <p:cNvPr id="12" name="Rectangle: Rounded Corners 11">
              <a:extLst>
                <a:ext uri="{FF2B5EF4-FFF2-40B4-BE49-F238E27FC236}">
                  <a16:creationId xmlns:a16="http://schemas.microsoft.com/office/drawing/2014/main" id="{A39F9F2B-B4CA-7A0C-03B6-B2808857E4BB}"/>
                </a:ext>
              </a:extLst>
            </p:cNvPr>
            <p:cNvSpPr/>
            <p:nvPr/>
          </p:nvSpPr>
          <p:spPr>
            <a:xfrm>
              <a:off x="3009900" y="9422690"/>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4</a:t>
              </a:r>
            </a:p>
          </p:txBody>
        </p:sp>
      </p:grpSp>
      <p:sp>
        <p:nvSpPr>
          <p:cNvPr id="14" name="TextBox 13">
            <a:extLst>
              <a:ext uri="{FF2B5EF4-FFF2-40B4-BE49-F238E27FC236}">
                <a16:creationId xmlns:a16="http://schemas.microsoft.com/office/drawing/2014/main" id="{3459A9A5-28EB-AE61-FD05-4C8DAEC0AA4F}"/>
              </a:ext>
            </a:extLst>
          </p:cNvPr>
          <p:cNvSpPr txBox="1"/>
          <p:nvPr/>
        </p:nvSpPr>
        <p:spPr>
          <a:xfrm>
            <a:off x="6672262" y="4830225"/>
            <a:ext cx="10972800" cy="6145272"/>
          </a:xfrm>
          <a:prstGeom prst="rect">
            <a:avLst/>
          </a:prstGeom>
          <a:noFill/>
        </p:spPr>
        <p:txBody>
          <a:bodyPr wrap="square" rtlCol="0">
            <a:spAutoFit/>
          </a:bodyPr>
          <a:lstStyle/>
          <a:p>
            <a:pPr algn="just"/>
            <a:r>
              <a:rPr lang="en-US" sz="4000" b="1" i="1">
                <a:solidFill>
                  <a:srgbClr val="002060"/>
                </a:solidFill>
                <a:latin typeface="Arial" panose="020B0604020202020204" pitchFamily="34" charset="0"/>
                <a:cs typeface="Arial" panose="020B0604020202020204" pitchFamily="34" charset="0"/>
              </a:rPr>
              <a:t>Quan sát tranh và trả lời câu hỏi:</a:t>
            </a:r>
          </a:p>
          <a:p>
            <a:pPr marL="571500" marR="0" indent="-571500" algn="just">
              <a:lnSpc>
                <a:spcPct val="150000"/>
              </a:lnSpc>
              <a:spcBef>
                <a:spcPts val="0"/>
              </a:spcBef>
              <a:spcAft>
                <a:spcPts val="8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tạo được bức tranh cắt dán dựa vào hình ảnh, màu sắc trên các vật liệu có sẵn thì cần bao nhiêu bước?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Cắt hình ảnh từ các vật liệu được thực hiện ở bước thứ mấy?</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363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39422D-9F64-D107-EA80-FAA857892485}"/>
              </a:ext>
            </a:extLst>
          </p:cNvPr>
          <p:cNvGrpSpPr/>
          <p:nvPr/>
        </p:nvGrpSpPr>
        <p:grpSpPr>
          <a:xfrm>
            <a:off x="381000" y="172235"/>
            <a:ext cx="16999896" cy="9942529"/>
            <a:chOff x="304800" y="242161"/>
            <a:chExt cx="16999896" cy="9942529"/>
          </a:xfrm>
        </p:grpSpPr>
        <p:pic>
          <p:nvPicPr>
            <p:cNvPr id="3" name="Picture 2">
              <a:extLst>
                <a:ext uri="{FF2B5EF4-FFF2-40B4-BE49-F238E27FC236}">
                  <a16:creationId xmlns:a16="http://schemas.microsoft.com/office/drawing/2014/main" id="{BC98195A-790B-662D-463B-444A6C8F1F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4" r="71250" b="11346"/>
            <a:stretch/>
          </p:blipFill>
          <p:spPr>
            <a:xfrm>
              <a:off x="304800" y="242161"/>
              <a:ext cx="3214650" cy="4053255"/>
            </a:xfrm>
            <a:prstGeom prst="rect">
              <a:avLst/>
            </a:prstGeom>
          </p:spPr>
        </p:pic>
        <p:pic>
          <p:nvPicPr>
            <p:cNvPr id="7" name="Picture 6">
              <a:extLst>
                <a:ext uri="{FF2B5EF4-FFF2-40B4-BE49-F238E27FC236}">
                  <a16:creationId xmlns:a16="http://schemas.microsoft.com/office/drawing/2014/main" id="{97E1BD3D-C21C-6E59-8D81-52A788A03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295900"/>
              <a:ext cx="5867400" cy="4269306"/>
            </a:xfrm>
            <a:prstGeom prst="rect">
              <a:avLst/>
            </a:prstGeom>
          </p:spPr>
        </p:pic>
        <p:pic>
          <p:nvPicPr>
            <p:cNvPr id="8" name="Picture 7">
              <a:extLst>
                <a:ext uri="{FF2B5EF4-FFF2-40B4-BE49-F238E27FC236}">
                  <a16:creationId xmlns:a16="http://schemas.microsoft.com/office/drawing/2014/main" id="{F9439198-891E-F6CA-F8B5-99113C864E0E}"/>
                </a:ext>
              </a:extLst>
            </p:cNvPr>
            <p:cNvPicPr>
              <a:picLocks noChangeAspect="1"/>
            </p:cNvPicPr>
            <p:nvPr/>
          </p:nvPicPr>
          <p:blipFill rotWithShape="1">
            <a:blip r:embed="rId4" cstate="print">
              <a:clrChange>
                <a:clrFrom>
                  <a:srgbClr val="E6E6E4"/>
                </a:clrFrom>
                <a:clrTo>
                  <a:srgbClr val="E6E6E4">
                    <a:alpha val="0"/>
                  </a:srgbClr>
                </a:clrTo>
              </a:clrChange>
              <a:extLst>
                <a:ext uri="{28A0092B-C50C-407E-A947-70E740481C1C}">
                  <a14:useLocalDpi xmlns:a14="http://schemas.microsoft.com/office/drawing/2010/main" val="0"/>
                </a:ext>
              </a:extLst>
            </a:blip>
            <a:srcRect l="32292" t="4961" r="6666" b="12698"/>
            <a:stretch/>
          </p:blipFill>
          <p:spPr>
            <a:xfrm>
              <a:off x="4114800" y="490523"/>
              <a:ext cx="6774675" cy="3838211"/>
            </a:xfrm>
            <a:prstGeom prst="rect">
              <a:avLst/>
            </a:prstGeom>
          </p:spPr>
        </p:pic>
        <p:pic>
          <p:nvPicPr>
            <p:cNvPr id="5" name="Picture 4">
              <a:extLst>
                <a:ext uri="{FF2B5EF4-FFF2-40B4-BE49-F238E27FC236}">
                  <a16:creationId xmlns:a16="http://schemas.microsoft.com/office/drawing/2014/main" id="{44EE94F3-5A0D-1581-59AE-89BCFDBCD215}"/>
                </a:ext>
              </a:extLst>
            </p:cNvPr>
            <p:cNvPicPr>
              <a:picLocks noChangeAspect="1"/>
            </p:cNvPicPr>
            <p:nvPr/>
          </p:nvPicPr>
          <p:blipFill rotWithShape="1">
            <a:blip r:embed="rId5" cstate="print">
              <a:clrChange>
                <a:clrFrom>
                  <a:srgbClr val="FCEADC"/>
                </a:clrFrom>
                <a:clrTo>
                  <a:srgbClr val="FCEADC">
                    <a:alpha val="0"/>
                  </a:srgbClr>
                </a:clrTo>
              </a:clrChange>
              <a:extLst>
                <a:ext uri="{28A0092B-C50C-407E-A947-70E740481C1C}">
                  <a14:useLocalDpi xmlns:a14="http://schemas.microsoft.com/office/drawing/2010/main" val="0"/>
                </a:ext>
              </a:extLst>
            </a:blip>
            <a:srcRect b="12963"/>
            <a:stretch/>
          </p:blipFill>
          <p:spPr>
            <a:xfrm>
              <a:off x="12082462" y="555988"/>
              <a:ext cx="5222234" cy="3739428"/>
            </a:xfrm>
            <a:prstGeom prst="rect">
              <a:avLst/>
            </a:prstGeom>
          </p:spPr>
        </p:pic>
        <p:sp>
          <p:nvSpPr>
            <p:cNvPr id="9" name="Rectangle: Rounded Corners 8">
              <a:extLst>
                <a:ext uri="{FF2B5EF4-FFF2-40B4-BE49-F238E27FC236}">
                  <a16:creationId xmlns:a16="http://schemas.microsoft.com/office/drawing/2014/main" id="{E3D4A800-B46B-2F6E-DC9B-BDFBA9BB95C6}"/>
                </a:ext>
              </a:extLst>
            </p:cNvPr>
            <p:cNvSpPr/>
            <p:nvPr/>
          </p:nvSpPr>
          <p:spPr>
            <a:xfrm>
              <a:off x="1531125" y="4295416"/>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1</a:t>
              </a:r>
            </a:p>
          </p:txBody>
        </p:sp>
        <p:sp>
          <p:nvSpPr>
            <p:cNvPr id="10" name="Rectangle: Rounded Corners 9">
              <a:extLst>
                <a:ext uri="{FF2B5EF4-FFF2-40B4-BE49-F238E27FC236}">
                  <a16:creationId xmlns:a16="http://schemas.microsoft.com/office/drawing/2014/main" id="{41A90873-15EE-DB99-0DF1-76755753CAEF}"/>
                </a:ext>
              </a:extLst>
            </p:cNvPr>
            <p:cNvSpPr/>
            <p:nvPr/>
          </p:nvSpPr>
          <p:spPr>
            <a:xfrm>
              <a:off x="7502137" y="4295416"/>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2</a:t>
              </a:r>
            </a:p>
          </p:txBody>
        </p:sp>
        <p:sp>
          <p:nvSpPr>
            <p:cNvPr id="11" name="Rectangle: Rounded Corners 10">
              <a:extLst>
                <a:ext uri="{FF2B5EF4-FFF2-40B4-BE49-F238E27FC236}">
                  <a16:creationId xmlns:a16="http://schemas.microsoft.com/office/drawing/2014/main" id="{1B579C69-5B50-1432-E1B2-3D999DBD3345}"/>
                </a:ext>
              </a:extLst>
            </p:cNvPr>
            <p:cNvSpPr/>
            <p:nvPr/>
          </p:nvSpPr>
          <p:spPr>
            <a:xfrm>
              <a:off x="14478000" y="4381500"/>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3</a:t>
              </a:r>
            </a:p>
          </p:txBody>
        </p:sp>
        <p:sp>
          <p:nvSpPr>
            <p:cNvPr id="12" name="Rectangle: Rounded Corners 11">
              <a:extLst>
                <a:ext uri="{FF2B5EF4-FFF2-40B4-BE49-F238E27FC236}">
                  <a16:creationId xmlns:a16="http://schemas.microsoft.com/office/drawing/2014/main" id="{A39F9F2B-B4CA-7A0C-03B6-B2808857E4BB}"/>
                </a:ext>
              </a:extLst>
            </p:cNvPr>
            <p:cNvSpPr/>
            <p:nvPr/>
          </p:nvSpPr>
          <p:spPr>
            <a:xfrm>
              <a:off x="3009900" y="9422690"/>
              <a:ext cx="7620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4</a:t>
              </a:r>
            </a:p>
          </p:txBody>
        </p:sp>
      </p:grpSp>
      <p:sp>
        <p:nvSpPr>
          <p:cNvPr id="14" name="TextBox 13">
            <a:extLst>
              <a:ext uri="{FF2B5EF4-FFF2-40B4-BE49-F238E27FC236}">
                <a16:creationId xmlns:a16="http://schemas.microsoft.com/office/drawing/2014/main" id="{3459A9A5-28EB-AE61-FD05-4C8DAEC0AA4F}"/>
              </a:ext>
            </a:extLst>
          </p:cNvPr>
          <p:cNvSpPr txBox="1"/>
          <p:nvPr/>
        </p:nvSpPr>
        <p:spPr>
          <a:xfrm>
            <a:off x="6748462" y="5411210"/>
            <a:ext cx="10820400" cy="4389728"/>
          </a:xfrm>
          <a:prstGeom prst="rect">
            <a:avLst/>
          </a:prstGeom>
          <a:noFill/>
        </p:spPr>
        <p:txBody>
          <a:bodyPr wrap="square" rtlCol="0">
            <a:spAutoFit/>
          </a:bodyPr>
          <a:lstStyle/>
          <a:p>
            <a:pPr algn="just"/>
            <a:r>
              <a:rPr lang="en-US" sz="4000" b="1" i="1">
                <a:solidFill>
                  <a:srgbClr val="002060"/>
                </a:solidFill>
                <a:latin typeface="Arial" panose="020B0604020202020204" pitchFamily="34" charset="0"/>
                <a:cs typeface="Arial" panose="020B0604020202020204" pitchFamily="34" charset="0"/>
              </a:rPr>
              <a:t>Quan sát tranh và trả lời câu hỏi:</a:t>
            </a:r>
          </a:p>
          <a:p>
            <a:pPr marL="571500" marR="0" indent="-571500" algn="just">
              <a:lnSpc>
                <a:spcPct val="150000"/>
              </a:lnSpc>
              <a:spcBef>
                <a:spcPts val="0"/>
              </a:spcBef>
              <a:spcAft>
                <a:spcPts val="8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Cần làm gì để các hình ảnh đã cắt thể hiện đúng ý tưởng bức tranh?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thêm chi tiết làm điểm nhấn mang lại hiệu quả gì cho bức tranh?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8375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1233</Words>
  <Application>Microsoft Office PowerPoint</Application>
  <PresentationFormat>Custom</PresentationFormat>
  <Paragraphs>130</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Wingdings</vt:lpstr>
      <vt:lpstr>Montserrat Classic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Creative Project Presentation</dc:title>
  <cp:lastModifiedBy>Thảo Đào</cp:lastModifiedBy>
  <cp:revision>3</cp:revision>
  <dcterms:created xsi:type="dcterms:W3CDTF">2006-08-16T00:00:00Z</dcterms:created>
  <dcterms:modified xsi:type="dcterms:W3CDTF">2023-08-15T06:52:49Z</dcterms:modified>
  <dc:identifier>DAFrM3Mi6DY</dc:identifier>
</cp:coreProperties>
</file>