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20" r:id="rId2"/>
    <p:sldId id="332" r:id="rId3"/>
    <p:sldId id="408" r:id="rId4"/>
    <p:sldId id="286" r:id="rId5"/>
    <p:sldId id="307" r:id="rId6"/>
    <p:sldId id="337" r:id="rId7"/>
    <p:sldId id="429" r:id="rId8"/>
    <p:sldId id="524" r:id="rId9"/>
    <p:sldId id="308" r:id="rId10"/>
    <p:sldId id="525" r:id="rId11"/>
    <p:sldId id="526" r:id="rId12"/>
    <p:sldId id="340" r:id="rId13"/>
    <p:sldId id="371" r:id="rId14"/>
    <p:sldId id="423" r:id="rId15"/>
    <p:sldId id="356" r:id="rId16"/>
    <p:sldId id="527" r:id="rId17"/>
    <p:sldId id="530" r:id="rId18"/>
    <p:sldId id="299" r:id="rId19"/>
    <p:sldId id="257" r:id="rId20"/>
    <p:sldId id="258" r:id="rId21"/>
    <p:sldId id="259" r:id="rId22"/>
    <p:sldId id="270" r:id="rId23"/>
    <p:sldId id="271" r:id="rId24"/>
    <p:sldId id="272" r:id="rId25"/>
    <p:sldId id="273" r:id="rId26"/>
    <p:sldId id="274" r:id="rId27"/>
    <p:sldId id="532" r:id="rId28"/>
    <p:sldId id="305" r:id="rId29"/>
  </p:sldIdLst>
  <p:sldSz cx="9144000" cy="5715000" type="screen16x10"/>
  <p:notesSz cx="6858000" cy="9144000"/>
  <p:embeddedFontLst>
    <p:embeddedFont>
      <p:font typeface=".VnTifani Heavy" panose="020B7200000000000000"/>
      <p:regular r:id="rId31"/>
    </p:embeddedFont>
    <p:embeddedFont>
      <p:font typeface="VNI-Souvir" panose="020B0604020202020204"/>
      <p:bold r:id="rId32"/>
    </p:embeddedFont>
  </p:embeddedFontLst>
  <p:custDataLst>
    <p:tags r:id="rId3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FFFF00"/>
    <a:srgbClr val="006600"/>
    <a:srgbClr val="F89AD0"/>
    <a:srgbClr val="FF0066"/>
    <a:srgbClr val="FF0000"/>
    <a:srgbClr val="F8284B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9" d="100"/>
          <a:sy n="79" d="100"/>
        </p:scale>
        <p:origin x="380" y="6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A38E1A-DB68-470D-85C8-B6FED32B4582}" type="doc">
      <dgm:prSet loTypeId="urn:microsoft.com/office/officeart/2005/8/layout/orgChart1#1" loCatId="hierarchy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BBE89C5E-B46A-4DD9-A3AF-E3DA434B1469}">
      <dgm:prSet phldrT="[Text]" custT="1"/>
      <dgm:spPr>
        <a:solidFill>
          <a:srgbClr val="FFFF00"/>
        </a:solidFill>
        <a:ln>
          <a:solidFill>
            <a:srgbClr val="0000FF"/>
          </a:solidFill>
        </a:ln>
      </dgm:spPr>
      <dgm:t>
        <a:bodyPr/>
        <a:lstStyle/>
        <a:p>
          <a:r>
            <a: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en-US" sz="28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tượng</a:t>
          </a:r>
          <a:r>
            <a: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Bác</a:t>
          </a:r>
          <a:r>
            <a: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endParaRPr lang="en-US" sz="2800" b="1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1065AD-848A-4897-BA08-2E9B03427974}" type="parTrans" cxnId="{3F188E79-BFF0-43CC-B1C1-79FA86A75D40}">
      <dgm:prSet/>
      <dgm:spPr/>
      <dgm:t>
        <a:bodyPr/>
        <a:lstStyle/>
        <a:p>
          <a:endParaRPr lang="en-US"/>
        </a:p>
      </dgm:t>
    </dgm:pt>
    <dgm:pt modelId="{5A86D82C-57BF-4361-9ED1-9FEEDCFEB633}" type="sibTrans" cxnId="{3F188E79-BFF0-43CC-B1C1-79FA86A75D40}">
      <dgm:prSet/>
      <dgm:spPr/>
      <dgm:t>
        <a:bodyPr/>
        <a:lstStyle/>
        <a:p>
          <a:endParaRPr lang="en-US"/>
        </a:p>
      </dgm:t>
    </dgm:pt>
    <dgm:pt modelId="{F8F0DBCB-E63B-44D9-97FE-683A0F611AFC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 err="1"/>
            <a:t>Cảm</a:t>
          </a:r>
          <a:r>
            <a:rPr lang="en-US" sz="2400" dirty="0"/>
            <a:t> </a:t>
          </a:r>
          <a:r>
            <a:rPr lang="en-US" sz="2400" dirty="0" err="1"/>
            <a:t>xúc</a:t>
          </a:r>
          <a:r>
            <a:rPr lang="en-US" sz="2400" dirty="0"/>
            <a:t> </a:t>
          </a: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anh</a:t>
          </a:r>
          <a:r>
            <a:rPr lang="en-US" sz="2400" dirty="0"/>
            <a:t> </a:t>
          </a:r>
          <a:r>
            <a:rPr lang="en-US" sz="2400" dirty="0" err="1"/>
            <a:t>đội</a:t>
          </a:r>
          <a:r>
            <a:rPr lang="en-US" sz="2400" dirty="0"/>
            <a:t> </a:t>
          </a:r>
          <a:r>
            <a:rPr lang="en-US" sz="2400" dirty="0" err="1"/>
            <a:t>viên</a:t>
          </a:r>
          <a:endParaRPr lang="en-US" sz="2400" dirty="0"/>
        </a:p>
      </dgm:t>
    </dgm:pt>
    <dgm:pt modelId="{A623B752-BFEE-42BF-B156-19D5A5776922}" type="parTrans" cxnId="{180CEF74-FB07-46C4-A1F9-95111CE707A5}">
      <dgm:prSet/>
      <dgm:spPr/>
      <dgm:t>
        <a:bodyPr/>
        <a:lstStyle/>
        <a:p>
          <a:endParaRPr lang="en-US"/>
        </a:p>
      </dgm:t>
    </dgm:pt>
    <dgm:pt modelId="{E91BC741-942F-46CF-BC01-696F735E8B4F}" type="sibTrans" cxnId="{180CEF74-FB07-46C4-A1F9-95111CE707A5}">
      <dgm:prSet/>
      <dgm:spPr/>
      <dgm:t>
        <a:bodyPr/>
        <a:lstStyle/>
        <a:p>
          <a:endParaRPr lang="en-US"/>
        </a:p>
      </dgm:t>
    </dgm:pt>
    <dgm:pt modelId="{5573C4A3-BA06-4114-93BE-CA7234F059B8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 err="1"/>
            <a:t>Tư</a:t>
          </a:r>
          <a:r>
            <a:rPr lang="en-US" sz="2400" dirty="0"/>
            <a:t> </a:t>
          </a:r>
          <a:r>
            <a:rPr lang="en-US" sz="2400" dirty="0" err="1"/>
            <a:t>thế</a:t>
          </a:r>
          <a:r>
            <a:rPr lang="en-US" sz="2400" dirty="0"/>
            <a:t>, </a:t>
          </a:r>
          <a:r>
            <a:rPr lang="en-US" sz="2400" dirty="0" err="1"/>
            <a:t>dáng</a:t>
          </a:r>
          <a:r>
            <a:rPr lang="en-US" sz="2400" dirty="0"/>
            <a:t> </a:t>
          </a:r>
          <a:r>
            <a:rPr lang="en-US" sz="2400" dirty="0" err="1"/>
            <a:t>vẻ</a:t>
          </a:r>
          <a:r>
            <a:rPr lang="en-US" sz="2400" dirty="0"/>
            <a:t>, </a:t>
          </a:r>
          <a:r>
            <a:rPr lang="en-US" sz="2400" dirty="0" err="1"/>
            <a:t>hành</a:t>
          </a:r>
          <a:r>
            <a:rPr lang="en-US" sz="2400" dirty="0"/>
            <a:t> </a:t>
          </a:r>
          <a:r>
            <a:rPr lang="en-US" sz="2400" dirty="0" err="1"/>
            <a:t>động</a:t>
          </a:r>
          <a:r>
            <a:rPr lang="en-US" sz="2400" dirty="0"/>
            <a:t>, </a:t>
          </a:r>
          <a:br>
            <a:rPr lang="en-US" sz="2400" dirty="0"/>
          </a:br>
          <a:r>
            <a:rPr lang="en-US" sz="2400" dirty="0" err="1"/>
            <a:t>cử</a:t>
          </a:r>
          <a:r>
            <a:rPr lang="en-US" sz="2400" dirty="0"/>
            <a:t> </a:t>
          </a:r>
          <a:r>
            <a:rPr lang="en-US" sz="2400" dirty="0" err="1"/>
            <a:t>chỉ</a:t>
          </a:r>
          <a:r>
            <a:rPr lang="en-US" sz="2400" dirty="0"/>
            <a:t>, </a:t>
          </a:r>
          <a:r>
            <a:rPr lang="en-US" sz="2400" dirty="0" err="1"/>
            <a:t>lời</a:t>
          </a:r>
          <a:r>
            <a:rPr lang="en-US" sz="2400" dirty="0"/>
            <a:t> </a:t>
          </a:r>
          <a:r>
            <a:rPr lang="en-US" sz="2400" dirty="0" err="1"/>
            <a:t>nói</a:t>
          </a:r>
          <a:endParaRPr lang="en-US" sz="2400" dirty="0"/>
        </a:p>
      </dgm:t>
    </dgm:pt>
    <dgm:pt modelId="{CB936950-4118-443E-B904-FEF33FD11EDB}" type="parTrans" cxnId="{774DCEB2-D635-4A57-B9BA-01CB1AF0A96C}">
      <dgm:prSet/>
      <dgm:spPr/>
      <dgm:t>
        <a:bodyPr/>
        <a:lstStyle/>
        <a:p>
          <a:endParaRPr lang="en-US"/>
        </a:p>
      </dgm:t>
    </dgm:pt>
    <dgm:pt modelId="{80A93D03-04CC-4CE7-9DE3-9465ADE52540}" type="sibTrans" cxnId="{774DCEB2-D635-4A57-B9BA-01CB1AF0A96C}">
      <dgm:prSet/>
      <dgm:spPr/>
      <dgm:t>
        <a:bodyPr/>
        <a:lstStyle/>
        <a:p>
          <a:endParaRPr lang="en-US"/>
        </a:p>
      </dgm:t>
    </dgm:pt>
    <dgm:pt modelId="{51CEEAC1-BA8F-4F7F-B5DD-016FA36727F2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n-US" sz="2400" dirty="0" err="1"/>
            <a:t>Cảm</a:t>
          </a:r>
          <a:r>
            <a:rPr lang="en-US" sz="2400" dirty="0"/>
            <a:t> </a:t>
          </a:r>
          <a:r>
            <a:rPr lang="en-US" sz="2400" dirty="0" err="1"/>
            <a:t>xúc</a:t>
          </a:r>
          <a:r>
            <a:rPr lang="en-US" sz="2400" dirty="0"/>
            <a:t> </a:t>
          </a:r>
          <a:br>
            <a:rPr lang="en-US" sz="2400" dirty="0"/>
          </a:br>
          <a:r>
            <a:rPr lang="en-US" sz="2400" dirty="0" err="1"/>
            <a:t>của</a:t>
          </a:r>
          <a:r>
            <a:rPr lang="en-US" sz="2400" dirty="0"/>
            <a:t> </a:t>
          </a:r>
          <a:r>
            <a:rPr lang="en-US" sz="2400" dirty="0" err="1"/>
            <a:t>nhà</a:t>
          </a:r>
          <a:r>
            <a:rPr lang="en-US" sz="2400" dirty="0"/>
            <a:t> </a:t>
          </a:r>
          <a:r>
            <a:rPr lang="en-US" sz="2400" dirty="0" err="1"/>
            <a:t>thơ</a:t>
          </a:r>
          <a:endParaRPr lang="en-US" sz="2400" dirty="0"/>
        </a:p>
      </dgm:t>
    </dgm:pt>
    <dgm:pt modelId="{F7AB1051-17D7-466E-A5DF-B3F30E537423}" type="parTrans" cxnId="{604D6BCE-76AB-4693-80AA-AD1C2DF2B9D4}">
      <dgm:prSet/>
      <dgm:spPr/>
      <dgm:t>
        <a:bodyPr/>
        <a:lstStyle/>
        <a:p>
          <a:endParaRPr lang="en-US"/>
        </a:p>
      </dgm:t>
    </dgm:pt>
    <dgm:pt modelId="{D95FBD5A-E5D8-4185-8A7E-7D3B4362EF3E}" type="sibTrans" cxnId="{604D6BCE-76AB-4693-80AA-AD1C2DF2B9D4}">
      <dgm:prSet/>
      <dgm:spPr/>
      <dgm:t>
        <a:bodyPr/>
        <a:lstStyle/>
        <a:p>
          <a:endParaRPr lang="en-US"/>
        </a:p>
      </dgm:t>
    </dgm:pt>
    <dgm:pt modelId="{27C5289C-9AB2-410D-92F6-88AA38D34747}" type="pres">
      <dgm:prSet presAssocID="{CDA38E1A-DB68-470D-85C8-B6FED32B458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86E7B59-0C9A-458D-89E4-80C169D9817C}" type="pres">
      <dgm:prSet presAssocID="{BBE89C5E-B46A-4DD9-A3AF-E3DA434B1469}" presName="hierRoot1" presStyleCnt="0">
        <dgm:presLayoutVars>
          <dgm:hierBranch val="init"/>
        </dgm:presLayoutVars>
      </dgm:prSet>
      <dgm:spPr/>
    </dgm:pt>
    <dgm:pt modelId="{A0846413-D43F-4230-B0C9-BB26793C08AE}" type="pres">
      <dgm:prSet presAssocID="{BBE89C5E-B46A-4DD9-A3AF-E3DA434B1469}" presName="rootComposite1" presStyleCnt="0"/>
      <dgm:spPr/>
    </dgm:pt>
    <dgm:pt modelId="{25C75174-6309-490C-A7CB-B83988CA4191}" type="pres">
      <dgm:prSet presAssocID="{BBE89C5E-B46A-4DD9-A3AF-E3DA434B1469}" presName="rootText1" presStyleLbl="node0" presStyleIdx="0" presStyleCnt="1" custScaleX="277230" custScaleY="56789">
        <dgm:presLayoutVars>
          <dgm:chPref val="3"/>
        </dgm:presLayoutVars>
      </dgm:prSet>
      <dgm:spPr/>
    </dgm:pt>
    <dgm:pt modelId="{1C00E777-72B4-4E89-AA42-872AE4494F42}" type="pres">
      <dgm:prSet presAssocID="{BBE89C5E-B46A-4DD9-A3AF-E3DA434B1469}" presName="rootConnector1" presStyleLbl="node1" presStyleIdx="0" presStyleCnt="0"/>
      <dgm:spPr/>
    </dgm:pt>
    <dgm:pt modelId="{91A91AFB-CB02-412A-A1D9-8D41E3E2C9C8}" type="pres">
      <dgm:prSet presAssocID="{BBE89C5E-B46A-4DD9-A3AF-E3DA434B1469}" presName="hierChild2" presStyleCnt="0"/>
      <dgm:spPr/>
    </dgm:pt>
    <dgm:pt modelId="{58C230BC-8E5D-4D84-817B-16A38A2BE527}" type="pres">
      <dgm:prSet presAssocID="{A623B752-BFEE-42BF-B156-19D5A5776922}" presName="Name37" presStyleLbl="parChTrans1D2" presStyleIdx="0" presStyleCnt="3"/>
      <dgm:spPr/>
    </dgm:pt>
    <dgm:pt modelId="{F229C1B7-3B9D-4B38-85D2-4F4233D6179E}" type="pres">
      <dgm:prSet presAssocID="{F8F0DBCB-E63B-44D9-97FE-683A0F611AFC}" presName="hierRoot2" presStyleCnt="0">
        <dgm:presLayoutVars>
          <dgm:hierBranch val="init"/>
        </dgm:presLayoutVars>
      </dgm:prSet>
      <dgm:spPr/>
    </dgm:pt>
    <dgm:pt modelId="{BF4B7EFF-1B34-442A-9F03-A598007EB29E}" type="pres">
      <dgm:prSet presAssocID="{F8F0DBCB-E63B-44D9-97FE-683A0F611AFC}" presName="rootComposite" presStyleCnt="0"/>
      <dgm:spPr/>
    </dgm:pt>
    <dgm:pt modelId="{526CF7BB-9E9D-4A36-9657-E975FD5BA7D6}" type="pres">
      <dgm:prSet presAssocID="{F8F0DBCB-E63B-44D9-97FE-683A0F611AFC}" presName="rootText" presStyleLbl="node2" presStyleIdx="0" presStyleCnt="3" custScaleX="104430" custScaleY="218088">
        <dgm:presLayoutVars>
          <dgm:chPref val="3"/>
        </dgm:presLayoutVars>
      </dgm:prSet>
      <dgm:spPr/>
    </dgm:pt>
    <dgm:pt modelId="{93261D89-986D-4C24-99F3-4CAB3AA138A0}" type="pres">
      <dgm:prSet presAssocID="{F8F0DBCB-E63B-44D9-97FE-683A0F611AFC}" presName="rootConnector" presStyleLbl="node2" presStyleIdx="0" presStyleCnt="3"/>
      <dgm:spPr/>
    </dgm:pt>
    <dgm:pt modelId="{32B550AC-5F19-4946-BA66-911DDB6A6ED8}" type="pres">
      <dgm:prSet presAssocID="{F8F0DBCB-E63B-44D9-97FE-683A0F611AFC}" presName="hierChild4" presStyleCnt="0"/>
      <dgm:spPr/>
    </dgm:pt>
    <dgm:pt modelId="{B00A7093-4989-412F-B172-47D81CC38F84}" type="pres">
      <dgm:prSet presAssocID="{F8F0DBCB-E63B-44D9-97FE-683A0F611AFC}" presName="hierChild5" presStyleCnt="0"/>
      <dgm:spPr/>
    </dgm:pt>
    <dgm:pt modelId="{7FAA603E-B5CB-4613-A7E1-F57AAAE97F4D}" type="pres">
      <dgm:prSet presAssocID="{CB936950-4118-443E-B904-FEF33FD11EDB}" presName="Name37" presStyleLbl="parChTrans1D2" presStyleIdx="1" presStyleCnt="3"/>
      <dgm:spPr/>
    </dgm:pt>
    <dgm:pt modelId="{FEF61A84-5263-46B4-B1BE-E8B80F4BE072}" type="pres">
      <dgm:prSet presAssocID="{5573C4A3-BA06-4114-93BE-CA7234F059B8}" presName="hierRoot2" presStyleCnt="0">
        <dgm:presLayoutVars>
          <dgm:hierBranch val="init"/>
        </dgm:presLayoutVars>
      </dgm:prSet>
      <dgm:spPr/>
    </dgm:pt>
    <dgm:pt modelId="{0CF52FB0-B1B6-4E71-ACF7-85ACA469F1C8}" type="pres">
      <dgm:prSet presAssocID="{5573C4A3-BA06-4114-93BE-CA7234F059B8}" presName="rootComposite" presStyleCnt="0"/>
      <dgm:spPr/>
    </dgm:pt>
    <dgm:pt modelId="{FF221135-780F-4327-B59E-3C8BC7CEF9F1}" type="pres">
      <dgm:prSet presAssocID="{5573C4A3-BA06-4114-93BE-CA7234F059B8}" presName="rootText" presStyleLbl="node2" presStyleIdx="1" presStyleCnt="3" custScaleX="109884" custScaleY="218888" custLinFactNeighborX="1205">
        <dgm:presLayoutVars>
          <dgm:chPref val="3"/>
        </dgm:presLayoutVars>
      </dgm:prSet>
      <dgm:spPr/>
    </dgm:pt>
    <dgm:pt modelId="{6E7804E9-1D62-45FA-A72E-2B25CE1EDD78}" type="pres">
      <dgm:prSet presAssocID="{5573C4A3-BA06-4114-93BE-CA7234F059B8}" presName="rootConnector" presStyleLbl="node2" presStyleIdx="1" presStyleCnt="3"/>
      <dgm:spPr/>
    </dgm:pt>
    <dgm:pt modelId="{94B9B950-FAC3-4CC7-A7F0-F47709FD5904}" type="pres">
      <dgm:prSet presAssocID="{5573C4A3-BA06-4114-93BE-CA7234F059B8}" presName="hierChild4" presStyleCnt="0"/>
      <dgm:spPr/>
    </dgm:pt>
    <dgm:pt modelId="{AEECB50B-6FED-42E0-A99C-CB2E090ED895}" type="pres">
      <dgm:prSet presAssocID="{5573C4A3-BA06-4114-93BE-CA7234F059B8}" presName="hierChild5" presStyleCnt="0"/>
      <dgm:spPr/>
    </dgm:pt>
    <dgm:pt modelId="{5FBC0F71-2FCC-423E-926B-65FE356516B0}" type="pres">
      <dgm:prSet presAssocID="{F7AB1051-17D7-466E-A5DF-B3F30E537423}" presName="Name37" presStyleLbl="parChTrans1D2" presStyleIdx="2" presStyleCnt="3"/>
      <dgm:spPr/>
    </dgm:pt>
    <dgm:pt modelId="{B2ADC8CA-BB7F-4F04-A3DF-C93C58003519}" type="pres">
      <dgm:prSet presAssocID="{51CEEAC1-BA8F-4F7F-B5DD-016FA36727F2}" presName="hierRoot2" presStyleCnt="0">
        <dgm:presLayoutVars>
          <dgm:hierBranch val="init"/>
        </dgm:presLayoutVars>
      </dgm:prSet>
      <dgm:spPr/>
    </dgm:pt>
    <dgm:pt modelId="{948FD9CA-71C1-41B4-B087-8F91A6E095BA}" type="pres">
      <dgm:prSet presAssocID="{51CEEAC1-BA8F-4F7F-B5DD-016FA36727F2}" presName="rootComposite" presStyleCnt="0"/>
      <dgm:spPr/>
    </dgm:pt>
    <dgm:pt modelId="{EEE69050-559D-4BBD-93CF-30CEE2E08A8B}" type="pres">
      <dgm:prSet presAssocID="{51CEEAC1-BA8F-4F7F-B5DD-016FA36727F2}" presName="rootText" presStyleLbl="node2" presStyleIdx="2" presStyleCnt="3" custScaleX="107420" custScaleY="219688">
        <dgm:presLayoutVars>
          <dgm:chPref val="3"/>
        </dgm:presLayoutVars>
      </dgm:prSet>
      <dgm:spPr/>
    </dgm:pt>
    <dgm:pt modelId="{73B467F1-492C-4CD6-B384-3770837516B5}" type="pres">
      <dgm:prSet presAssocID="{51CEEAC1-BA8F-4F7F-B5DD-016FA36727F2}" presName="rootConnector" presStyleLbl="node2" presStyleIdx="2" presStyleCnt="3"/>
      <dgm:spPr/>
    </dgm:pt>
    <dgm:pt modelId="{40722F7D-C50A-49CC-AAEE-EE9A059AEF97}" type="pres">
      <dgm:prSet presAssocID="{51CEEAC1-BA8F-4F7F-B5DD-016FA36727F2}" presName="hierChild4" presStyleCnt="0"/>
      <dgm:spPr/>
    </dgm:pt>
    <dgm:pt modelId="{28511D9F-2F85-4119-9581-573B2B9077AA}" type="pres">
      <dgm:prSet presAssocID="{51CEEAC1-BA8F-4F7F-B5DD-016FA36727F2}" presName="hierChild5" presStyleCnt="0"/>
      <dgm:spPr/>
    </dgm:pt>
    <dgm:pt modelId="{B267C8FE-4B8B-4632-8538-68BF8D4BEEA1}" type="pres">
      <dgm:prSet presAssocID="{BBE89C5E-B46A-4DD9-A3AF-E3DA434B1469}" presName="hierChild3" presStyleCnt="0"/>
      <dgm:spPr/>
    </dgm:pt>
  </dgm:ptLst>
  <dgm:cxnLst>
    <dgm:cxn modelId="{617D4B08-D4BF-4373-BEB4-7D2DE9A706EE}" type="presOf" srcId="{51CEEAC1-BA8F-4F7F-B5DD-016FA36727F2}" destId="{EEE69050-559D-4BBD-93CF-30CEE2E08A8B}" srcOrd="0" destOrd="0" presId="urn:microsoft.com/office/officeart/2005/8/layout/orgChart1#1"/>
    <dgm:cxn modelId="{36BFCB0C-A559-4D9C-A254-A551FD7FE6F1}" type="presOf" srcId="{F8F0DBCB-E63B-44D9-97FE-683A0F611AFC}" destId="{526CF7BB-9E9D-4A36-9657-E975FD5BA7D6}" srcOrd="0" destOrd="0" presId="urn:microsoft.com/office/officeart/2005/8/layout/orgChart1#1"/>
    <dgm:cxn modelId="{A12CCD66-582D-4CA8-A13F-A7E1F95D24A0}" type="presOf" srcId="{BBE89C5E-B46A-4DD9-A3AF-E3DA434B1469}" destId="{25C75174-6309-490C-A7CB-B83988CA4191}" srcOrd="0" destOrd="0" presId="urn:microsoft.com/office/officeart/2005/8/layout/orgChart1#1"/>
    <dgm:cxn modelId="{71013E74-E147-451F-A365-BD92925FE95E}" type="presOf" srcId="{BBE89C5E-B46A-4DD9-A3AF-E3DA434B1469}" destId="{1C00E777-72B4-4E89-AA42-872AE4494F42}" srcOrd="1" destOrd="0" presId="urn:microsoft.com/office/officeart/2005/8/layout/orgChart1#1"/>
    <dgm:cxn modelId="{B7097054-348B-4F19-8E5A-CA8B718D7A84}" type="presOf" srcId="{51CEEAC1-BA8F-4F7F-B5DD-016FA36727F2}" destId="{73B467F1-492C-4CD6-B384-3770837516B5}" srcOrd="1" destOrd="0" presId="urn:microsoft.com/office/officeart/2005/8/layout/orgChart1#1"/>
    <dgm:cxn modelId="{180CEF74-FB07-46C4-A1F9-95111CE707A5}" srcId="{BBE89C5E-B46A-4DD9-A3AF-E3DA434B1469}" destId="{F8F0DBCB-E63B-44D9-97FE-683A0F611AFC}" srcOrd="0" destOrd="0" parTransId="{A623B752-BFEE-42BF-B156-19D5A5776922}" sibTransId="{E91BC741-942F-46CF-BC01-696F735E8B4F}"/>
    <dgm:cxn modelId="{3F188E79-BFF0-43CC-B1C1-79FA86A75D40}" srcId="{CDA38E1A-DB68-470D-85C8-B6FED32B4582}" destId="{BBE89C5E-B46A-4DD9-A3AF-E3DA434B1469}" srcOrd="0" destOrd="0" parTransId="{FB1065AD-848A-4897-BA08-2E9B03427974}" sibTransId="{5A86D82C-57BF-4361-9ED1-9FEEDCFEB633}"/>
    <dgm:cxn modelId="{2EB42589-47C9-48E0-AE9D-BA6E7F226070}" type="presOf" srcId="{F7AB1051-17D7-466E-A5DF-B3F30E537423}" destId="{5FBC0F71-2FCC-423E-926B-65FE356516B0}" srcOrd="0" destOrd="0" presId="urn:microsoft.com/office/officeart/2005/8/layout/orgChart1#1"/>
    <dgm:cxn modelId="{BD55AD8B-EC9D-43DA-9C7D-C5BC2FCA3D75}" type="presOf" srcId="{5573C4A3-BA06-4114-93BE-CA7234F059B8}" destId="{6E7804E9-1D62-45FA-A72E-2B25CE1EDD78}" srcOrd="1" destOrd="0" presId="urn:microsoft.com/office/officeart/2005/8/layout/orgChart1#1"/>
    <dgm:cxn modelId="{6342C493-DF88-45F0-8B61-A307385573F9}" type="presOf" srcId="{CDA38E1A-DB68-470D-85C8-B6FED32B4582}" destId="{27C5289C-9AB2-410D-92F6-88AA38D34747}" srcOrd="0" destOrd="0" presId="urn:microsoft.com/office/officeart/2005/8/layout/orgChart1#1"/>
    <dgm:cxn modelId="{2793C9A8-6C30-4E54-BCDC-7061EE54A1AA}" type="presOf" srcId="{A623B752-BFEE-42BF-B156-19D5A5776922}" destId="{58C230BC-8E5D-4D84-817B-16A38A2BE527}" srcOrd="0" destOrd="0" presId="urn:microsoft.com/office/officeart/2005/8/layout/orgChart1#1"/>
    <dgm:cxn modelId="{774DCEB2-D635-4A57-B9BA-01CB1AF0A96C}" srcId="{BBE89C5E-B46A-4DD9-A3AF-E3DA434B1469}" destId="{5573C4A3-BA06-4114-93BE-CA7234F059B8}" srcOrd="1" destOrd="0" parTransId="{CB936950-4118-443E-B904-FEF33FD11EDB}" sibTransId="{80A93D03-04CC-4CE7-9DE3-9465ADE52540}"/>
    <dgm:cxn modelId="{604D6BCE-76AB-4693-80AA-AD1C2DF2B9D4}" srcId="{BBE89C5E-B46A-4DD9-A3AF-E3DA434B1469}" destId="{51CEEAC1-BA8F-4F7F-B5DD-016FA36727F2}" srcOrd="2" destOrd="0" parTransId="{F7AB1051-17D7-466E-A5DF-B3F30E537423}" sibTransId="{D95FBD5A-E5D8-4185-8A7E-7D3B4362EF3E}"/>
    <dgm:cxn modelId="{30C433D0-A9A6-4E37-ABBF-8904AF5E40EF}" type="presOf" srcId="{5573C4A3-BA06-4114-93BE-CA7234F059B8}" destId="{FF221135-780F-4327-B59E-3C8BC7CEF9F1}" srcOrd="0" destOrd="0" presId="urn:microsoft.com/office/officeart/2005/8/layout/orgChart1#1"/>
    <dgm:cxn modelId="{C87C6FD1-5E9B-4FD7-9C56-1DBE9D5128CD}" type="presOf" srcId="{CB936950-4118-443E-B904-FEF33FD11EDB}" destId="{7FAA603E-B5CB-4613-A7E1-F57AAAE97F4D}" srcOrd="0" destOrd="0" presId="urn:microsoft.com/office/officeart/2005/8/layout/orgChart1#1"/>
    <dgm:cxn modelId="{C10A26E9-9067-4AB0-9B54-73A056A8F204}" type="presOf" srcId="{F8F0DBCB-E63B-44D9-97FE-683A0F611AFC}" destId="{93261D89-986D-4C24-99F3-4CAB3AA138A0}" srcOrd="1" destOrd="0" presId="urn:microsoft.com/office/officeart/2005/8/layout/orgChart1#1"/>
    <dgm:cxn modelId="{040FFFCE-55DE-4A25-9846-3AFC626B7F66}" type="presParOf" srcId="{27C5289C-9AB2-410D-92F6-88AA38D34747}" destId="{E86E7B59-0C9A-458D-89E4-80C169D9817C}" srcOrd="0" destOrd="0" presId="urn:microsoft.com/office/officeart/2005/8/layout/orgChart1#1"/>
    <dgm:cxn modelId="{A9A192D0-4F8C-43DA-BED5-CAC9DF398168}" type="presParOf" srcId="{E86E7B59-0C9A-458D-89E4-80C169D9817C}" destId="{A0846413-D43F-4230-B0C9-BB26793C08AE}" srcOrd="0" destOrd="0" presId="urn:microsoft.com/office/officeart/2005/8/layout/orgChart1#1"/>
    <dgm:cxn modelId="{BC924457-7813-4784-AD37-9879FD422B23}" type="presParOf" srcId="{A0846413-D43F-4230-B0C9-BB26793C08AE}" destId="{25C75174-6309-490C-A7CB-B83988CA4191}" srcOrd="0" destOrd="0" presId="urn:microsoft.com/office/officeart/2005/8/layout/orgChart1#1"/>
    <dgm:cxn modelId="{2F34898D-8DF6-4048-9AC6-48207F02954D}" type="presParOf" srcId="{A0846413-D43F-4230-B0C9-BB26793C08AE}" destId="{1C00E777-72B4-4E89-AA42-872AE4494F42}" srcOrd="1" destOrd="0" presId="urn:microsoft.com/office/officeart/2005/8/layout/orgChart1#1"/>
    <dgm:cxn modelId="{3F3F04D7-DD05-464A-B03A-69FF545FBFDE}" type="presParOf" srcId="{E86E7B59-0C9A-458D-89E4-80C169D9817C}" destId="{91A91AFB-CB02-412A-A1D9-8D41E3E2C9C8}" srcOrd="1" destOrd="0" presId="urn:microsoft.com/office/officeart/2005/8/layout/orgChart1#1"/>
    <dgm:cxn modelId="{525F9D01-7352-4B2C-B6B8-EA2205987910}" type="presParOf" srcId="{91A91AFB-CB02-412A-A1D9-8D41E3E2C9C8}" destId="{58C230BC-8E5D-4D84-817B-16A38A2BE527}" srcOrd="0" destOrd="0" presId="urn:microsoft.com/office/officeart/2005/8/layout/orgChart1#1"/>
    <dgm:cxn modelId="{D33676CC-315B-4E25-B235-CDDBD0489518}" type="presParOf" srcId="{91A91AFB-CB02-412A-A1D9-8D41E3E2C9C8}" destId="{F229C1B7-3B9D-4B38-85D2-4F4233D6179E}" srcOrd="1" destOrd="0" presId="urn:microsoft.com/office/officeart/2005/8/layout/orgChart1#1"/>
    <dgm:cxn modelId="{E89CD1AE-D4E1-4CD5-B98E-B3FF028FEE64}" type="presParOf" srcId="{F229C1B7-3B9D-4B38-85D2-4F4233D6179E}" destId="{BF4B7EFF-1B34-442A-9F03-A598007EB29E}" srcOrd="0" destOrd="0" presId="urn:microsoft.com/office/officeart/2005/8/layout/orgChart1#1"/>
    <dgm:cxn modelId="{C871CA7A-2C84-4DD3-9857-B161BD7F4B47}" type="presParOf" srcId="{BF4B7EFF-1B34-442A-9F03-A598007EB29E}" destId="{526CF7BB-9E9D-4A36-9657-E975FD5BA7D6}" srcOrd="0" destOrd="0" presId="urn:microsoft.com/office/officeart/2005/8/layout/orgChart1#1"/>
    <dgm:cxn modelId="{CD922677-7EDA-4F11-9D4E-5BF58E834326}" type="presParOf" srcId="{BF4B7EFF-1B34-442A-9F03-A598007EB29E}" destId="{93261D89-986D-4C24-99F3-4CAB3AA138A0}" srcOrd="1" destOrd="0" presId="urn:microsoft.com/office/officeart/2005/8/layout/orgChart1#1"/>
    <dgm:cxn modelId="{6FD01184-1370-4B5A-A56F-0796F1BF8FD1}" type="presParOf" srcId="{F229C1B7-3B9D-4B38-85D2-4F4233D6179E}" destId="{32B550AC-5F19-4946-BA66-911DDB6A6ED8}" srcOrd="1" destOrd="0" presId="urn:microsoft.com/office/officeart/2005/8/layout/orgChart1#1"/>
    <dgm:cxn modelId="{B041F985-6AA9-4AFD-BF23-738CA60C3AB1}" type="presParOf" srcId="{F229C1B7-3B9D-4B38-85D2-4F4233D6179E}" destId="{B00A7093-4989-412F-B172-47D81CC38F84}" srcOrd="2" destOrd="0" presId="urn:microsoft.com/office/officeart/2005/8/layout/orgChart1#1"/>
    <dgm:cxn modelId="{8620ED65-7587-409C-B103-E0B7D7ABAF56}" type="presParOf" srcId="{91A91AFB-CB02-412A-A1D9-8D41E3E2C9C8}" destId="{7FAA603E-B5CB-4613-A7E1-F57AAAE97F4D}" srcOrd="2" destOrd="0" presId="urn:microsoft.com/office/officeart/2005/8/layout/orgChart1#1"/>
    <dgm:cxn modelId="{E5A97A07-FDA5-4F1C-A09D-DC55C2E29D20}" type="presParOf" srcId="{91A91AFB-CB02-412A-A1D9-8D41E3E2C9C8}" destId="{FEF61A84-5263-46B4-B1BE-E8B80F4BE072}" srcOrd="3" destOrd="0" presId="urn:microsoft.com/office/officeart/2005/8/layout/orgChart1#1"/>
    <dgm:cxn modelId="{F9A2336A-B802-49A3-85F6-2AA41DD5FF1D}" type="presParOf" srcId="{FEF61A84-5263-46B4-B1BE-E8B80F4BE072}" destId="{0CF52FB0-B1B6-4E71-ACF7-85ACA469F1C8}" srcOrd="0" destOrd="0" presId="urn:microsoft.com/office/officeart/2005/8/layout/orgChart1#1"/>
    <dgm:cxn modelId="{00A037A3-E88F-4889-B93C-97A8D62ECF0B}" type="presParOf" srcId="{0CF52FB0-B1B6-4E71-ACF7-85ACA469F1C8}" destId="{FF221135-780F-4327-B59E-3C8BC7CEF9F1}" srcOrd="0" destOrd="0" presId="urn:microsoft.com/office/officeart/2005/8/layout/orgChart1#1"/>
    <dgm:cxn modelId="{51E90120-1CBC-45FE-B8BD-97DB3F867564}" type="presParOf" srcId="{0CF52FB0-B1B6-4E71-ACF7-85ACA469F1C8}" destId="{6E7804E9-1D62-45FA-A72E-2B25CE1EDD78}" srcOrd="1" destOrd="0" presId="urn:microsoft.com/office/officeart/2005/8/layout/orgChart1#1"/>
    <dgm:cxn modelId="{25D3AF58-8396-439A-99CC-8CACD7EC405C}" type="presParOf" srcId="{FEF61A84-5263-46B4-B1BE-E8B80F4BE072}" destId="{94B9B950-FAC3-4CC7-A7F0-F47709FD5904}" srcOrd="1" destOrd="0" presId="urn:microsoft.com/office/officeart/2005/8/layout/orgChart1#1"/>
    <dgm:cxn modelId="{7D1E0327-5FB9-459F-A5C9-5138AD1B0D0E}" type="presParOf" srcId="{FEF61A84-5263-46B4-B1BE-E8B80F4BE072}" destId="{AEECB50B-6FED-42E0-A99C-CB2E090ED895}" srcOrd="2" destOrd="0" presId="urn:microsoft.com/office/officeart/2005/8/layout/orgChart1#1"/>
    <dgm:cxn modelId="{7559DE98-104D-41DF-9539-C6D12B961822}" type="presParOf" srcId="{91A91AFB-CB02-412A-A1D9-8D41E3E2C9C8}" destId="{5FBC0F71-2FCC-423E-926B-65FE356516B0}" srcOrd="4" destOrd="0" presId="urn:microsoft.com/office/officeart/2005/8/layout/orgChart1#1"/>
    <dgm:cxn modelId="{3815E017-8B42-489E-A808-2F165CF3E479}" type="presParOf" srcId="{91A91AFB-CB02-412A-A1D9-8D41E3E2C9C8}" destId="{B2ADC8CA-BB7F-4F04-A3DF-C93C58003519}" srcOrd="5" destOrd="0" presId="urn:microsoft.com/office/officeart/2005/8/layout/orgChart1#1"/>
    <dgm:cxn modelId="{AF8A0082-4884-4BA8-9297-1CB5967D8A97}" type="presParOf" srcId="{B2ADC8CA-BB7F-4F04-A3DF-C93C58003519}" destId="{948FD9CA-71C1-41B4-B087-8F91A6E095BA}" srcOrd="0" destOrd="0" presId="urn:microsoft.com/office/officeart/2005/8/layout/orgChart1#1"/>
    <dgm:cxn modelId="{D4EF6662-36D5-4F34-99D6-A3967EB575A0}" type="presParOf" srcId="{948FD9CA-71C1-41B4-B087-8F91A6E095BA}" destId="{EEE69050-559D-4BBD-93CF-30CEE2E08A8B}" srcOrd="0" destOrd="0" presId="urn:microsoft.com/office/officeart/2005/8/layout/orgChart1#1"/>
    <dgm:cxn modelId="{77A2E6ED-2FCA-4ECF-9ECB-B1A7AB660FB2}" type="presParOf" srcId="{948FD9CA-71C1-41B4-B087-8F91A6E095BA}" destId="{73B467F1-492C-4CD6-B384-3770837516B5}" srcOrd="1" destOrd="0" presId="urn:microsoft.com/office/officeart/2005/8/layout/orgChart1#1"/>
    <dgm:cxn modelId="{A9F32AA3-4C17-447C-8697-D0034B457EEB}" type="presParOf" srcId="{B2ADC8CA-BB7F-4F04-A3DF-C93C58003519}" destId="{40722F7D-C50A-49CC-AAEE-EE9A059AEF97}" srcOrd="1" destOrd="0" presId="urn:microsoft.com/office/officeart/2005/8/layout/orgChart1#1"/>
    <dgm:cxn modelId="{962FAD44-B514-4DD4-9AC7-EBCF875C8C0F}" type="presParOf" srcId="{B2ADC8CA-BB7F-4F04-A3DF-C93C58003519}" destId="{28511D9F-2F85-4119-9581-573B2B9077AA}" srcOrd="2" destOrd="0" presId="urn:microsoft.com/office/officeart/2005/8/layout/orgChart1#1"/>
    <dgm:cxn modelId="{631173B4-7638-4F50-B1FF-94D9A30DFD96}" type="presParOf" srcId="{E86E7B59-0C9A-458D-89E4-80C169D9817C}" destId="{B267C8FE-4B8B-4632-8538-68BF8D4BEEA1}" srcOrd="2" destOrd="0" presId="urn:microsoft.com/office/officeart/2005/8/layout/orgChar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C0F71-2FCC-423E-926B-65FE356516B0}">
      <dsp:nvSpPr>
        <dsp:cNvPr id="0" name=""/>
        <dsp:cNvSpPr/>
      </dsp:nvSpPr>
      <dsp:spPr>
        <a:xfrm>
          <a:off x="4078941" y="1149449"/>
          <a:ext cx="2871523" cy="470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5266"/>
              </a:lnTo>
              <a:lnTo>
                <a:pt x="2871523" y="235266"/>
              </a:lnTo>
              <a:lnTo>
                <a:pt x="2871523" y="47053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AA603E-B5CB-4613-A7E1-F57AAAE97F4D}">
      <dsp:nvSpPr>
        <dsp:cNvPr id="0" name=""/>
        <dsp:cNvSpPr/>
      </dsp:nvSpPr>
      <dsp:spPr>
        <a:xfrm>
          <a:off x="4026723" y="1149449"/>
          <a:ext cx="91440" cy="470532"/>
        </a:xfrm>
        <a:custGeom>
          <a:avLst/>
          <a:gdLst/>
          <a:ahLst/>
          <a:cxnLst/>
          <a:rect l="0" t="0" r="0" b="0"/>
          <a:pathLst>
            <a:path>
              <a:moveTo>
                <a:pt x="52217" y="0"/>
              </a:moveTo>
              <a:lnTo>
                <a:pt x="52217" y="235266"/>
              </a:lnTo>
              <a:lnTo>
                <a:pt x="45720" y="235266"/>
              </a:lnTo>
              <a:lnTo>
                <a:pt x="45720" y="47053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C230BC-8E5D-4D84-817B-16A38A2BE527}">
      <dsp:nvSpPr>
        <dsp:cNvPr id="0" name=""/>
        <dsp:cNvSpPr/>
      </dsp:nvSpPr>
      <dsp:spPr>
        <a:xfrm>
          <a:off x="1173920" y="1149449"/>
          <a:ext cx="2905020" cy="470532"/>
        </a:xfrm>
        <a:custGeom>
          <a:avLst/>
          <a:gdLst/>
          <a:ahLst/>
          <a:cxnLst/>
          <a:rect l="0" t="0" r="0" b="0"/>
          <a:pathLst>
            <a:path>
              <a:moveTo>
                <a:pt x="2905020" y="0"/>
              </a:moveTo>
              <a:lnTo>
                <a:pt x="2905020" y="235266"/>
              </a:lnTo>
              <a:lnTo>
                <a:pt x="0" y="235266"/>
              </a:lnTo>
              <a:lnTo>
                <a:pt x="0" y="47053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75174-6309-490C-A7CB-B83988CA4191}">
      <dsp:nvSpPr>
        <dsp:cNvPr id="0" name=""/>
        <dsp:cNvSpPr/>
      </dsp:nvSpPr>
      <dsp:spPr>
        <a:xfrm>
          <a:off x="973092" y="513233"/>
          <a:ext cx="6211696" cy="636215"/>
        </a:xfrm>
        <a:prstGeom prst="rect">
          <a:avLst/>
        </a:prstGeom>
        <a:solidFill>
          <a:srgbClr val="FFFF00"/>
        </a:solidFill>
        <a:ln w="25400" cap="flat" cmpd="sng" algn="ctr">
          <a:solidFill>
            <a:srgbClr val="00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en-US" sz="2800" b="1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Hình</a:t>
          </a:r>
          <a:r>
            <a:rPr lang="en-US" sz="2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tượng</a:t>
          </a:r>
          <a:r>
            <a:rPr lang="en-US" sz="2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Bác</a:t>
          </a:r>
          <a:r>
            <a:rPr lang="en-US" sz="28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endParaRPr lang="en-US" sz="2800" b="1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3092" y="513233"/>
        <a:ext cx="6211696" cy="636215"/>
      </dsp:txXfrm>
    </dsp:sp>
    <dsp:sp modelId="{526CF7BB-9E9D-4A36-9657-E975FD5BA7D6}">
      <dsp:nvSpPr>
        <dsp:cNvPr id="0" name=""/>
        <dsp:cNvSpPr/>
      </dsp:nvSpPr>
      <dsp:spPr>
        <a:xfrm>
          <a:off x="3975" y="1619981"/>
          <a:ext cx="2339889" cy="24432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Cảm</a:t>
          </a:r>
          <a:r>
            <a:rPr lang="en-US" sz="2400" kern="1200" dirty="0"/>
            <a:t> </a:t>
          </a:r>
          <a:r>
            <a:rPr lang="en-US" sz="2400" kern="1200" dirty="0" err="1"/>
            <a:t>xúc</a:t>
          </a:r>
          <a:r>
            <a:rPr lang="en-US" sz="2400" kern="1200" dirty="0"/>
            <a:t> </a:t>
          </a: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anh</a:t>
          </a:r>
          <a:r>
            <a:rPr lang="en-US" sz="2400" kern="1200" dirty="0"/>
            <a:t> </a:t>
          </a:r>
          <a:r>
            <a:rPr lang="en-US" sz="2400" kern="1200" dirty="0" err="1"/>
            <a:t>đội</a:t>
          </a:r>
          <a:r>
            <a:rPr lang="en-US" sz="2400" kern="1200" dirty="0"/>
            <a:t> </a:t>
          </a:r>
          <a:r>
            <a:rPr lang="en-US" sz="2400" kern="1200" dirty="0" err="1"/>
            <a:t>viên</a:t>
          </a:r>
          <a:endParaRPr lang="en-US" sz="2400" kern="1200" dirty="0"/>
        </a:p>
      </dsp:txBody>
      <dsp:txXfrm>
        <a:off x="3975" y="1619981"/>
        <a:ext cx="2339889" cy="2443271"/>
      </dsp:txXfrm>
    </dsp:sp>
    <dsp:sp modelId="{FF221135-780F-4327-B59E-3C8BC7CEF9F1}">
      <dsp:nvSpPr>
        <dsp:cNvPr id="0" name=""/>
        <dsp:cNvSpPr/>
      </dsp:nvSpPr>
      <dsp:spPr>
        <a:xfrm>
          <a:off x="2841396" y="1619981"/>
          <a:ext cx="2462093" cy="24522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Tư</a:t>
          </a:r>
          <a:r>
            <a:rPr lang="en-US" sz="2400" kern="1200" dirty="0"/>
            <a:t> </a:t>
          </a:r>
          <a:r>
            <a:rPr lang="en-US" sz="2400" kern="1200" dirty="0" err="1"/>
            <a:t>thế</a:t>
          </a:r>
          <a:r>
            <a:rPr lang="en-US" sz="2400" kern="1200" dirty="0"/>
            <a:t>, </a:t>
          </a:r>
          <a:r>
            <a:rPr lang="en-US" sz="2400" kern="1200" dirty="0" err="1"/>
            <a:t>dáng</a:t>
          </a:r>
          <a:r>
            <a:rPr lang="en-US" sz="2400" kern="1200" dirty="0"/>
            <a:t> </a:t>
          </a:r>
          <a:r>
            <a:rPr lang="en-US" sz="2400" kern="1200" dirty="0" err="1"/>
            <a:t>vẻ</a:t>
          </a:r>
          <a:r>
            <a:rPr lang="en-US" sz="2400" kern="1200" dirty="0"/>
            <a:t>, </a:t>
          </a:r>
          <a:r>
            <a:rPr lang="en-US" sz="2400" kern="1200" dirty="0" err="1"/>
            <a:t>hành</a:t>
          </a:r>
          <a:r>
            <a:rPr lang="en-US" sz="2400" kern="1200" dirty="0"/>
            <a:t> </a:t>
          </a:r>
          <a:r>
            <a:rPr lang="en-US" sz="2400" kern="1200" dirty="0" err="1"/>
            <a:t>động</a:t>
          </a:r>
          <a:r>
            <a:rPr lang="en-US" sz="2400" kern="1200" dirty="0"/>
            <a:t>, </a:t>
          </a:r>
          <a:br>
            <a:rPr lang="en-US" sz="2400" kern="1200" dirty="0"/>
          </a:br>
          <a:r>
            <a:rPr lang="en-US" sz="2400" kern="1200" dirty="0" err="1"/>
            <a:t>cử</a:t>
          </a:r>
          <a:r>
            <a:rPr lang="en-US" sz="2400" kern="1200" dirty="0"/>
            <a:t> </a:t>
          </a:r>
          <a:r>
            <a:rPr lang="en-US" sz="2400" kern="1200" dirty="0" err="1"/>
            <a:t>chỉ</a:t>
          </a:r>
          <a:r>
            <a:rPr lang="en-US" sz="2400" kern="1200" dirty="0"/>
            <a:t>, </a:t>
          </a:r>
          <a:r>
            <a:rPr lang="en-US" sz="2400" kern="1200" dirty="0" err="1"/>
            <a:t>lời</a:t>
          </a:r>
          <a:r>
            <a:rPr lang="en-US" sz="2400" kern="1200" dirty="0"/>
            <a:t> </a:t>
          </a:r>
          <a:r>
            <a:rPr lang="en-US" sz="2400" kern="1200" dirty="0" err="1"/>
            <a:t>nói</a:t>
          </a:r>
          <a:endParaRPr lang="en-US" sz="2400" kern="1200" dirty="0"/>
        </a:p>
      </dsp:txBody>
      <dsp:txXfrm>
        <a:off x="2841396" y="1619981"/>
        <a:ext cx="2462093" cy="2452234"/>
      </dsp:txXfrm>
    </dsp:sp>
    <dsp:sp modelId="{EEE69050-559D-4BBD-93CF-30CEE2E08A8B}">
      <dsp:nvSpPr>
        <dsp:cNvPr id="0" name=""/>
        <dsp:cNvSpPr/>
      </dsp:nvSpPr>
      <dsp:spPr>
        <a:xfrm>
          <a:off x="5747022" y="1619981"/>
          <a:ext cx="2406883" cy="246119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Cảm</a:t>
          </a:r>
          <a:r>
            <a:rPr lang="en-US" sz="2400" kern="1200" dirty="0"/>
            <a:t> </a:t>
          </a:r>
          <a:r>
            <a:rPr lang="en-US" sz="2400" kern="1200" dirty="0" err="1"/>
            <a:t>xúc</a:t>
          </a:r>
          <a:r>
            <a:rPr lang="en-US" sz="2400" kern="1200" dirty="0"/>
            <a:t> </a:t>
          </a:r>
          <a:br>
            <a:rPr lang="en-US" sz="2400" kern="1200" dirty="0"/>
          </a:br>
          <a:r>
            <a:rPr lang="en-US" sz="2400" kern="1200" dirty="0" err="1"/>
            <a:t>của</a:t>
          </a:r>
          <a:r>
            <a:rPr lang="en-US" sz="2400" kern="1200" dirty="0"/>
            <a:t> </a:t>
          </a:r>
          <a:r>
            <a:rPr lang="en-US" sz="2400" kern="1200" dirty="0" err="1"/>
            <a:t>nhà</a:t>
          </a:r>
          <a:r>
            <a:rPr lang="en-US" sz="2400" kern="1200" dirty="0"/>
            <a:t> </a:t>
          </a:r>
          <a:r>
            <a:rPr lang="en-US" sz="2400" kern="1200" dirty="0" err="1"/>
            <a:t>thơ</a:t>
          </a:r>
          <a:endParaRPr lang="en-US" sz="2400" kern="1200" dirty="0"/>
        </a:p>
      </dsp:txBody>
      <dsp:txXfrm>
        <a:off x="5747022" y="1619981"/>
        <a:ext cx="2406883" cy="2461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#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effectLst/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effectLst/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effectLst/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effectLst/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4527C3-8EBB-4CF7-A420-FA74B83414F2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762CAC9-A7F1-4F85-861C-CB2C7F1470CB}" type="slidenum">
              <a:rPr lang="en-US" sz="1200" smtClean="0">
                <a:latin typeface="Arial" panose="020B0604020202020204" pitchFamily="34" charset="0"/>
              </a:rPr>
              <a:t>1</a:t>
            </a:fld>
            <a:endParaRPr lang="en-US" sz="1200">
              <a:latin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5C966-A7C4-47F0-A005-8140A375C38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5C966-A7C4-47F0-A005-8140A375C38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10938-0BF7-42FB-A4A0-12442E959BDA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6029818-5EB6-4FB2-A557-324682753ABF}" type="slidenum">
              <a:rPr lang="en-US" altLang="en-US"/>
              <a:t>17</a:t>
            </a:fld>
            <a:endParaRPr lang="en-US" alt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4973D-5C0C-4544-958D-41D736F6306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E26C0-A033-4EBF-9A01-015CF677AC5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9B0B1-81E2-4756-9F08-4AB8152F629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865"/>
            <a:ext cx="8229600" cy="48762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6F6CB-DB6D-4580-AB94-2B81A05AF2A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B5C36-FEB8-4CBB-AD0E-56B1527170C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4BF65-9C6E-4B5D-9EAC-1E234667F21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F6796-810A-440A-8ADA-370EF6515D4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CDD41-5F03-4DF4-8CEC-AA12A34495B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946A8-D507-46F6-A22C-DCC6800CA03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CC283-8C90-4330-A30B-8F99DE89CCD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D4519-076B-4CC3-BA63-CDE83EC027E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C954B-B713-4E23-A084-1BBDBD3F239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38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3825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38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effectLst/>
                <a:latin typeface="+mn-lt"/>
              </a:defRPr>
            </a:lvl1pPr>
          </a:lstStyle>
          <a:p>
            <a:pPr>
              <a:defRPr/>
            </a:pPr>
            <a:fld id="{DA63646A-5324-43A4-B092-85B08433BED0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22.GI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5.png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24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1.xml"/><Relationship Id="rId5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7.png"/><Relationship Id="rId18" Type="http://schemas.openxmlformats.org/officeDocument/2006/relationships/image" Target="../media/image39.png"/><Relationship Id="rId3" Type="http://schemas.openxmlformats.org/officeDocument/2006/relationships/slide" Target="slide22.xml"/><Relationship Id="rId7" Type="http://schemas.openxmlformats.org/officeDocument/2006/relationships/image" Target="../media/image35.png"/><Relationship Id="rId12" Type="http://schemas.openxmlformats.org/officeDocument/2006/relationships/slide" Target="slide26.xml"/><Relationship Id="rId17" Type="http://schemas.microsoft.com/office/2007/relationships/hdphoto" Target="../media/hdphoto7.wdp"/><Relationship Id="rId2" Type="http://schemas.openxmlformats.org/officeDocument/2006/relationships/image" Target="../media/image29.jpe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slide" Target="slide25.xml"/><Relationship Id="rId10" Type="http://schemas.openxmlformats.org/officeDocument/2006/relationships/image" Target="../media/image36.png"/><Relationship Id="rId19" Type="http://schemas.openxmlformats.org/officeDocument/2006/relationships/slide" Target="slide27.xml"/><Relationship Id="rId4" Type="http://schemas.openxmlformats.org/officeDocument/2006/relationships/image" Target="../media/image34.png"/><Relationship Id="rId9" Type="http://schemas.openxmlformats.org/officeDocument/2006/relationships/slide" Target="slide24.xml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" y="698500"/>
            <a:ext cx="8721725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en-US">
                <a:effectLst/>
              </a:rPr>
              <a:t> </a:t>
            </a:r>
          </a:p>
          <a:p>
            <a:r>
              <a:rPr lang="en-US">
                <a:effectLst/>
              </a:rPr>
              <a:t> </a:t>
            </a:r>
          </a:p>
          <a:p>
            <a:r>
              <a:rPr lang="en-US">
                <a:effectLst/>
              </a:rPr>
              <a:t> </a:t>
            </a: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endParaRPr lang="en-US">
              <a:effectLst/>
            </a:endParaRPr>
          </a:p>
          <a:p>
            <a:r>
              <a:rPr lang="en-US">
                <a:effectLst/>
              </a:rPr>
              <a:t> </a:t>
            </a:r>
          </a:p>
          <a:p>
            <a:r>
              <a:rPr lang="en-US">
                <a:effectLst/>
              </a:rPr>
              <a:t> </a:t>
            </a:r>
          </a:p>
          <a:p>
            <a:r>
              <a:rPr lang="en-US">
                <a:effectLst/>
              </a:rPr>
              <a:t> </a:t>
            </a:r>
          </a:p>
        </p:txBody>
      </p:sp>
      <p:pic>
        <p:nvPicPr>
          <p:cNvPr id="64514" name="Picture 2" descr="D:\HINHNEN.2017\BacHo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648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 descr="D:\HINHNEN.2017\bh-vb-bqllang.gov.vn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63500"/>
            <a:ext cx="48768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 descr="D:\HINHNEN.2017\hinh-bac-ho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857500"/>
            <a:ext cx="44465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 descr="D:\HINHNEN.2017\images757215_images755580_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57500"/>
            <a:ext cx="47513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52"/>
          <p:cNvSpPr>
            <a:spLocks noChangeArrowheads="1"/>
          </p:cNvSpPr>
          <p:nvPr/>
        </p:nvSpPr>
        <p:spPr bwMode="auto">
          <a:xfrm>
            <a:off x="1457325" y="77163"/>
            <a:ext cx="6229350" cy="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ts val="3500"/>
              </a:lnSpc>
              <a:buClr>
                <a:schemeClr val="tx1"/>
              </a:buClr>
              <a:buSzPct val="60000"/>
              <a:buFont typeface="Times New Roman" panose="02020603050405020304" pitchFamily="18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 TÌM HIỂU CHI TIẾT</a:t>
            </a:r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>
            <a:off x="0" y="6477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: Rounded Corners 40"/>
          <p:cNvSpPr/>
          <p:nvPr/>
        </p:nvSpPr>
        <p:spPr bwMode="auto">
          <a:xfrm>
            <a:off x="1422442" y="803146"/>
            <a:ext cx="65532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/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+mj-lt"/>
              </a:rPr>
              <a:t>1. </a:t>
            </a:r>
            <a:r>
              <a:rPr lang="nl-NL" sz="2400" b="1" dirty="0">
                <a:solidFill>
                  <a:srgbClr val="FFFF00"/>
                </a:solidFill>
                <a:latin typeface="+mj-lt"/>
              </a:rPr>
              <a:t>Lần thứ nhất thức dậy của anh đội viên: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pic>
        <p:nvPicPr>
          <p:cNvPr id="4098" name="Picture 2" descr="Văn học: Đêm nay Bác không ngủ - Minh Huệ | VHVN - Audio Văn học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686" y="1503311"/>
            <a:ext cx="3754904" cy="216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1447" y="3619500"/>
            <a:ext cx="4836994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Mơ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màng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như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nằm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trong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một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giấc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mộng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đẹp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Thổn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thức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thì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thầm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, lo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ốm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13" name="Right Brace 12"/>
          <p:cNvSpPr/>
          <p:nvPr/>
        </p:nvSpPr>
        <p:spPr bwMode="auto">
          <a:xfrm>
            <a:off x="4907578" y="3825235"/>
            <a:ext cx="502622" cy="1494397"/>
          </a:xfrm>
          <a:prstGeom prst="righ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9304" y="3781346"/>
            <a:ext cx="3754904" cy="148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  <a:effectLst/>
                <a:latin typeface="+mj-lt"/>
              </a:rPr>
              <a:t>=&gt; </a:t>
            </a:r>
            <a:r>
              <a:rPr lang="en-US" sz="2400" dirty="0" err="1">
                <a:solidFill>
                  <a:srgbClr val="C00000"/>
                </a:solidFill>
                <a:effectLst/>
                <a:latin typeface="+mj-lt"/>
              </a:rPr>
              <a:t>Thương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+mj-lt"/>
              </a:rPr>
              <a:t>yêu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rgbClr val="C00000"/>
                </a:solidFill>
                <a:effectLst/>
                <a:latin typeface="+mj-lt"/>
              </a:rPr>
              <a:t>cảm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+mj-lt"/>
              </a:rPr>
              <a:t>phục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+mj-lt"/>
              </a:rPr>
              <a:t>trước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+mj-lt"/>
              </a:rPr>
              <a:t>những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+mj-lt"/>
              </a:rPr>
              <a:t>hành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+mj-lt"/>
              </a:rPr>
              <a:t>động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+mj-lt"/>
              </a:rPr>
              <a:t>của</a:t>
            </a:r>
            <a:r>
              <a:rPr lang="en-US" sz="2400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C00000"/>
                </a:solidFill>
                <a:effectLst/>
                <a:latin typeface="+mj-lt"/>
              </a:rPr>
              <a:t>Bác</a:t>
            </a:r>
            <a:endParaRPr lang="en-US" sz="1600" b="1" dirty="0">
              <a:solidFill>
                <a:srgbClr val="C00000"/>
              </a:solidFill>
              <a:effectLst/>
              <a:latin typeface="+mj-lt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 12"/>
          <p:cNvSpPr>
            <a:spLocks noChangeShapeType="1"/>
          </p:cNvSpPr>
          <p:nvPr/>
        </p:nvSpPr>
        <p:spPr bwMode="auto">
          <a:xfrm>
            <a:off x="0" y="6477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: Rounded Corners 40"/>
          <p:cNvSpPr/>
          <p:nvPr/>
        </p:nvSpPr>
        <p:spPr bwMode="auto">
          <a:xfrm>
            <a:off x="1409700" y="15628"/>
            <a:ext cx="65532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2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+mj-lt"/>
              </a:rPr>
              <a:t>. </a:t>
            </a:r>
            <a:r>
              <a:rPr lang="nl-NL" sz="2400" b="1" dirty="0">
                <a:solidFill>
                  <a:srgbClr val="FFFF00"/>
                </a:solidFill>
                <a:latin typeface="+mj-lt"/>
              </a:rPr>
              <a:t>Lần thứ ba thức dậy của anh đội viên: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571500"/>
            <a:ext cx="8839200" cy="244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nằng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nặc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"Anh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nl-NL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ạnh phúc</a:t>
            </a:r>
            <a:r>
              <a:rPr lang="vi-VN" sz="240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nl-NL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được thức cùng Bác.</a:t>
            </a:r>
            <a:endParaRPr lang="en-US" sz="2400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2875855"/>
            <a:ext cx="5715000" cy="19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*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Nghệ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thuật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vi-VN" sz="2400" dirty="0">
                <a:solidFill>
                  <a:srgbClr val="0000FF"/>
                </a:solidFill>
                <a:effectLst/>
                <a:latin typeface="+mj-lt"/>
              </a:rPr>
              <a:t>- Các từ láy giàu giá trị biểu cảm</a:t>
            </a:r>
            <a:endParaRPr lang="en-US" sz="2400" dirty="0">
              <a:solidFill>
                <a:srgbClr val="0000FF"/>
              </a:solidFill>
              <a:effectLst/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vi-VN" sz="2400" dirty="0">
                <a:solidFill>
                  <a:srgbClr val="0000FF"/>
                </a:solidFill>
                <a:effectLst/>
                <a:latin typeface="+mj-lt"/>
              </a:rPr>
              <a:t>- Điệp từ: “càng”, “mời Bác ngủ”</a:t>
            </a:r>
            <a:endParaRPr lang="en-US" sz="2400" dirty="0">
              <a:solidFill>
                <a:srgbClr val="0000FF"/>
              </a:solidFill>
              <a:effectLst/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vi-VN" sz="2400" dirty="0">
                <a:solidFill>
                  <a:srgbClr val="0000FF"/>
                </a:solidFill>
                <a:effectLst/>
                <a:latin typeface="+mj-lt"/>
              </a:rPr>
              <a:t>- Nghệ thuật ẩn dụ, so sánh.</a:t>
            </a:r>
            <a:endParaRPr lang="en-US" sz="2400" dirty="0">
              <a:solidFill>
                <a:srgbClr val="0000FF"/>
              </a:solidFill>
              <a:effectLst/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3776" y="3450897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Anh đội viên thể hiện tình cảm thân thiết, ngưỡng mộ với Bác Hồ.</a:t>
            </a:r>
            <a:endParaRPr lang="en-US" sz="2400" dirty="0">
              <a:solidFill>
                <a:srgbClr val="C0000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Brace 14"/>
          <p:cNvSpPr/>
          <p:nvPr/>
        </p:nvSpPr>
        <p:spPr bwMode="auto">
          <a:xfrm>
            <a:off x="4690258" y="3196707"/>
            <a:ext cx="415142" cy="1641993"/>
          </a:xfrm>
          <a:prstGeom prst="righ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6" name="Rectangle: Rounded Corners 15"/>
          <p:cNvSpPr/>
          <p:nvPr/>
        </p:nvSpPr>
        <p:spPr bwMode="auto">
          <a:xfrm>
            <a:off x="228600" y="4893707"/>
            <a:ext cx="8686800" cy="783193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➩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Tình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cảm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yêu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kính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anh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đội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viên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cũng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như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tác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giả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và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toàn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dân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tộc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Việt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Nam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với</a:t>
            </a:r>
            <a:r>
              <a:rPr lang="en-US" sz="20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/>
                <a:latin typeface="+mj-lt"/>
              </a:rPr>
              <a:t>Bác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435208" y="515470"/>
          <a:ext cx="8157882" cy="4594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check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900906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lIns="71323" tIns="35662" rIns="71323" bIns="3566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5" y="897483"/>
            <a:ext cx="7153275" cy="41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609600" y="1433885"/>
            <a:ext cx="8534400" cy="2366423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Bác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đêm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không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ngủ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Huệ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khắc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họa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vi-VN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Hình dáng, cử chỉ, tâm trạng, lời nói)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? Qua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ta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anh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đội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viên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Bác</a:t>
            </a:r>
            <a:r>
              <a:rPr lang="en-US" sz="2400" kern="100" dirty="0">
                <a:solidFill>
                  <a:schemeClr val="bg1"/>
                </a:solidFill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035673"/>
            <a:ext cx="8991600" cy="1610903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altLang="en-US" sz="2000" b="1" dirty="0">
              <a:solidFill>
                <a:srgbClr val="0066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xong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altLang="en-US" sz="20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6" y="6706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6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1" y="45071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2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1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6" y="10264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1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71835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200">
                <a:solidFill>
                  <a:srgbClr val="FF0066"/>
                </a:solidFill>
                <a:latin typeface=".VnTifani Heavy" panose="020B7200000000000000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6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1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25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1219200" y="786513"/>
            <a:ext cx="3276600" cy="1041317"/>
          </a:xfrm>
          <a:prstGeom prst="line">
            <a:avLst/>
          </a:prstGeom>
          <a:noFill/>
          <a:ln w="76200" cmpd="tri">
            <a:solidFill>
              <a:srgbClr val="8E00C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5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4495801" y="809025"/>
            <a:ext cx="1274680" cy="1018805"/>
          </a:xfrm>
          <a:prstGeom prst="line">
            <a:avLst/>
          </a:prstGeom>
          <a:noFill/>
          <a:ln w="76200" cmpd="tri">
            <a:solidFill>
              <a:srgbClr val="8E00C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5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2438400" y="199420"/>
            <a:ext cx="4174161" cy="518476"/>
          </a:xfrm>
          <a:prstGeom prst="hexagon">
            <a:avLst>
              <a:gd name="adj" fmla="val 25000"/>
              <a:gd name="vf" fmla="val 115470"/>
            </a:avLst>
          </a:prstGeom>
          <a:gradFill rotWithShape="1">
            <a:gsLst>
              <a:gs pos="0">
                <a:srgbClr val="336600"/>
              </a:gs>
              <a:gs pos="100000">
                <a:srgbClr val="182F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US" altLang="en-US" sz="2400" b="1" dirty="0">
                <a:solidFill>
                  <a:srgbClr val="00FFFF"/>
                </a:solidFill>
                <a:latin typeface="+mj-lt"/>
              </a:rPr>
              <a:t>3. </a:t>
            </a:r>
            <a:r>
              <a:rPr lang="en-US" altLang="en-US" sz="2400" b="1" dirty="0" err="1">
                <a:solidFill>
                  <a:srgbClr val="00FFFF"/>
                </a:solidFill>
                <a:latin typeface="+mj-lt"/>
              </a:rPr>
              <a:t>Hình</a:t>
            </a:r>
            <a:r>
              <a:rPr lang="en-US" altLang="en-US" sz="2400" b="1" dirty="0">
                <a:solidFill>
                  <a:srgbClr val="00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FFFF"/>
                </a:solidFill>
                <a:latin typeface="+mj-lt"/>
              </a:rPr>
              <a:t>tượng</a:t>
            </a:r>
            <a:r>
              <a:rPr lang="en-US" altLang="en-US" sz="2400" b="1" dirty="0">
                <a:solidFill>
                  <a:srgbClr val="00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FFFF"/>
                </a:solidFill>
                <a:latin typeface="+mj-lt"/>
              </a:rPr>
              <a:t>Bác</a:t>
            </a:r>
            <a:r>
              <a:rPr lang="en-US" altLang="en-US" sz="2400" b="1" dirty="0">
                <a:solidFill>
                  <a:srgbClr val="00FFFF"/>
                </a:solidFill>
                <a:latin typeface="+mj-lt"/>
              </a:rPr>
              <a:t> </a:t>
            </a:r>
            <a:r>
              <a:rPr lang="en-US" altLang="en-US" sz="2400" b="1" dirty="0" err="1">
                <a:solidFill>
                  <a:srgbClr val="00FFFF"/>
                </a:solidFill>
                <a:latin typeface="+mj-lt"/>
              </a:rPr>
              <a:t>Hồ</a:t>
            </a:r>
            <a:r>
              <a:rPr lang="en-US" altLang="en-US" sz="2400" b="1" dirty="0">
                <a:solidFill>
                  <a:srgbClr val="00FFFF"/>
                </a:solidFill>
                <a:latin typeface="+mj-lt"/>
              </a:rPr>
              <a:t>: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1864691"/>
            <a:ext cx="2037051" cy="2815605"/>
          </a:xfrm>
          <a:prstGeom prst="rect">
            <a:avLst/>
          </a:prstGeom>
          <a:gradFill rotWithShape="1">
            <a:gsLst>
              <a:gs pos="0">
                <a:srgbClr val="C08E70"/>
              </a:gs>
              <a:gs pos="100000">
                <a:srgbClr val="594234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33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vi-VN" sz="2000" dirty="0">
                <a:solidFill>
                  <a:srgbClr val="FFFF00"/>
                </a:solidFill>
                <a:effectLst/>
              </a:rPr>
              <a:t>Hình dáng: vẫn ngồi, lặng yên, trầm ngâm, chòm râu im phăng phắc, bóng Bác cao lồng lộng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3429000" y="783648"/>
            <a:ext cx="1101932" cy="1081042"/>
          </a:xfrm>
          <a:prstGeom prst="line">
            <a:avLst/>
          </a:prstGeom>
          <a:noFill/>
          <a:ln w="76200" cmpd="tri">
            <a:solidFill>
              <a:srgbClr val="8E00C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5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438400" y="1864690"/>
            <a:ext cx="2037051" cy="2815605"/>
          </a:xfrm>
          <a:prstGeom prst="rect">
            <a:avLst/>
          </a:prstGeom>
          <a:gradFill rotWithShape="1">
            <a:gsLst>
              <a:gs pos="0">
                <a:srgbClr val="C08E70"/>
              </a:gs>
              <a:gs pos="100000">
                <a:srgbClr val="594234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33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000" dirty="0" err="1">
                <a:solidFill>
                  <a:srgbClr val="FFFF00"/>
                </a:solidFill>
                <a:effectLst/>
              </a:rPr>
              <a:t>Cử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chỉ</a:t>
            </a:r>
            <a:r>
              <a:rPr lang="en-US" sz="2000" dirty="0">
                <a:solidFill>
                  <a:srgbClr val="FFFF00"/>
                </a:solidFill>
                <a:effectLst/>
              </a:rPr>
              <a:t>: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đốt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lửa</a:t>
            </a:r>
            <a:r>
              <a:rPr lang="en-US" sz="2000" dirty="0">
                <a:solidFill>
                  <a:srgbClr val="FFFF00"/>
                </a:solidFill>
                <a:effectLst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dém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chăn</a:t>
            </a:r>
            <a:r>
              <a:rPr lang="en-US" sz="2000" dirty="0">
                <a:solidFill>
                  <a:srgbClr val="FFFF00"/>
                </a:solidFill>
                <a:effectLst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nhón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chân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nhẹ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vi-VN" sz="2000" dirty="0">
                <a:solidFill>
                  <a:srgbClr val="FFFF00"/>
                </a:solidFill>
                <a:effectLst/>
              </a:rPr>
              <a:t>nhàng, ngồi</a:t>
            </a:r>
            <a:r>
              <a:rPr lang="en-US" sz="2000" dirty="0">
                <a:solidFill>
                  <a:srgbClr val="FFFF00"/>
                </a:solidFill>
                <a:effectLst/>
              </a:rPr>
              <a:t>. →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Sự</a:t>
            </a:r>
            <a:r>
              <a:rPr lang="en-US" sz="2000" dirty="0">
                <a:solidFill>
                  <a:srgbClr val="FFFF00"/>
                </a:solidFill>
                <a:effectLst/>
              </a:rPr>
              <a:t> lo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lắng</a:t>
            </a:r>
            <a:r>
              <a:rPr lang="en-US" sz="2000" dirty="0">
                <a:solidFill>
                  <a:srgbClr val="FFFF00"/>
                </a:solidFill>
                <a:effectLst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chăm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sóc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ân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cần</a:t>
            </a:r>
            <a:r>
              <a:rPr lang="en-US" sz="2000" dirty="0">
                <a:solidFill>
                  <a:srgbClr val="FFFF00"/>
                </a:solidFill>
                <a:effectLst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tình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yêu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thương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của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Bác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với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chiến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sĩ</a:t>
            </a:r>
            <a:endParaRPr lang="en-US" sz="2000" dirty="0">
              <a:solidFill>
                <a:srgbClr val="FFFF00"/>
              </a:solidFill>
              <a:effectLst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724400" y="1864690"/>
            <a:ext cx="2037051" cy="2815605"/>
          </a:xfrm>
          <a:prstGeom prst="rect">
            <a:avLst/>
          </a:prstGeom>
          <a:gradFill rotWithShape="1">
            <a:gsLst>
              <a:gs pos="0">
                <a:srgbClr val="C08E70"/>
              </a:gs>
              <a:gs pos="100000">
                <a:srgbClr val="594234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33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sz="2000" dirty="0">
                <a:solidFill>
                  <a:srgbClr val="FFFF00"/>
                </a:solidFill>
                <a:effectLst/>
              </a:rPr>
              <a:t>Tâm trạng: lo lắng, không ngủ, thương đoàn dân công, mong trời sáng</a:t>
            </a:r>
            <a:r>
              <a:rPr lang="en-US" sz="2000" dirty="0">
                <a:solidFill>
                  <a:srgbClr val="FFFF00"/>
                </a:solidFill>
                <a:effectLst/>
              </a:rPr>
              <a:t> →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Hình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ảnh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Bác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vừa</a:t>
            </a:r>
            <a:r>
              <a:rPr lang="en-US" sz="2000" dirty="0">
                <a:solidFill>
                  <a:srgbClr val="FFFF00"/>
                </a:solidFill>
                <a:effectLst/>
              </a:rPr>
              <a:t> to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lớn</a:t>
            </a:r>
            <a:r>
              <a:rPr lang="en-US" sz="2000" dirty="0">
                <a:solidFill>
                  <a:srgbClr val="FFFF00"/>
                </a:solidFill>
                <a:effectLst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vĩ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đại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vừa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gần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gũi</a:t>
            </a:r>
            <a:r>
              <a:rPr lang="en-US" sz="2000" dirty="0">
                <a:solidFill>
                  <a:srgbClr val="FFFF00"/>
                </a:solidFill>
                <a:effectLst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ân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tình</a:t>
            </a:r>
            <a:r>
              <a:rPr lang="en-US" sz="2000" dirty="0">
                <a:solidFill>
                  <a:srgbClr val="FFFF00"/>
                </a:solidFill>
                <a:effectLst/>
              </a:rPr>
              <a:t>.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4530932" y="796868"/>
            <a:ext cx="3470068" cy="1018805"/>
          </a:xfrm>
          <a:prstGeom prst="line">
            <a:avLst/>
          </a:prstGeom>
          <a:noFill/>
          <a:ln w="76200" cmpd="tri">
            <a:solidFill>
              <a:srgbClr val="8E00C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5"/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030749" y="1870695"/>
            <a:ext cx="2037051" cy="2815605"/>
          </a:xfrm>
          <a:prstGeom prst="rect">
            <a:avLst/>
          </a:prstGeom>
          <a:gradFill rotWithShape="1">
            <a:gsLst>
              <a:gs pos="0">
                <a:srgbClr val="C08E70"/>
              </a:gs>
              <a:gs pos="100000">
                <a:srgbClr val="594234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33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FFFF00"/>
                </a:solidFill>
                <a:effectLst/>
              </a:rPr>
              <a:t>Lời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nói</a:t>
            </a:r>
            <a:r>
              <a:rPr lang="en-US" sz="2000" dirty="0">
                <a:solidFill>
                  <a:srgbClr val="FFFF00"/>
                </a:solidFill>
                <a:effectLst/>
              </a:rPr>
              <a:t>: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Chú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cứ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việc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ngủ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ngon</a:t>
            </a:r>
            <a:r>
              <a:rPr lang="en-US" sz="2000" dirty="0">
                <a:solidFill>
                  <a:srgbClr val="FFFF00"/>
                </a:solidFill>
                <a:effectLst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không</a:t>
            </a:r>
            <a:r>
              <a:rPr lang="en-US" sz="2000" dirty="0">
                <a:solidFill>
                  <a:srgbClr val="FFFF00"/>
                </a:solidFill>
                <a:effectLst/>
              </a:rPr>
              <a:t> an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lòng</a:t>
            </a:r>
            <a:r>
              <a:rPr lang="en-US" sz="2000" dirty="0">
                <a:solidFill>
                  <a:srgbClr val="FFFF00"/>
                </a:solidFill>
                <a:effectLst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thương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đoàn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dân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công</a:t>
            </a:r>
            <a:r>
              <a:rPr lang="en-US" sz="2000" dirty="0">
                <a:solidFill>
                  <a:srgbClr val="FFFF00"/>
                </a:solidFill>
                <a:effectLst/>
              </a:rPr>
              <a:t> </a:t>
            </a:r>
          </a:p>
        </p:txBody>
      </p:sp>
      <p:sp>
        <p:nvSpPr>
          <p:cNvPr id="16" name="Rectangle: Rounded Corners 15"/>
          <p:cNvSpPr/>
          <p:nvPr/>
        </p:nvSpPr>
        <p:spPr bwMode="auto">
          <a:xfrm>
            <a:off x="228600" y="4757499"/>
            <a:ext cx="8686800" cy="919401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➩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Tình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cảm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lòng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yêu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thương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bao la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rộng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lớn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.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Sự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hi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sinh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vĩ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đại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, lo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cho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dân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hơn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cho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/>
                <a:latin typeface="+mj-lt"/>
              </a:rPr>
              <a:t>mình</a:t>
            </a:r>
            <a:r>
              <a:rPr lang="en-US" sz="2400" b="1" dirty="0">
                <a:solidFill>
                  <a:srgbClr val="FFFF00"/>
                </a:solidFill>
                <a:effectLst/>
                <a:latin typeface="+mj-lt"/>
              </a:rPr>
              <a:t>.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4"/>
          <p:cNvSpPr>
            <a:spLocks noChangeArrowheads="1"/>
          </p:cNvSpPr>
          <p:nvPr/>
        </p:nvSpPr>
        <p:spPr bwMode="auto">
          <a:xfrm>
            <a:off x="609600" y="647700"/>
            <a:ext cx="3900487" cy="20986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eaLnBrk="1" hangingPunct="1">
              <a:lnSpc>
                <a:spcPct val="150000"/>
              </a:lnSpc>
            </a:pP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Đêm</a:t>
            </a:r>
            <a:r>
              <a:rPr lang="en-US" sz="2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nay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ngồi</a:t>
            </a:r>
            <a:r>
              <a:rPr lang="en-US" sz="2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đó</a:t>
            </a:r>
            <a:endParaRPr lang="en-US" sz="2400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Đêm</a:t>
            </a:r>
            <a:r>
              <a:rPr lang="en-US" sz="2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nay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ngủ</a:t>
            </a:r>
            <a:endParaRPr lang="en-US" sz="2400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lẽ</a:t>
            </a:r>
            <a:r>
              <a:rPr lang="en-US" sz="2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thường</a:t>
            </a:r>
            <a:r>
              <a:rPr lang="en-US" sz="2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tình</a:t>
            </a:r>
            <a:endParaRPr lang="en-US" sz="2400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Hồ</a:t>
            </a:r>
            <a:r>
              <a:rPr lang="en-US" sz="2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Chí</a:t>
            </a:r>
            <a:r>
              <a:rPr lang="en-US" sz="24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Minh.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23886" y="3204508"/>
            <a:ext cx="8117723" cy="19389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ngủ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bất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thường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hết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sức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thường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do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ngủ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: Lo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nước</a:t>
            </a:r>
            <a:endParaRPr lang="en-US" sz="2400" dirty="0"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➩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bình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dị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tim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vĩ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đại</a:t>
            </a:r>
            <a:endParaRPr lang="en-US" sz="2400" dirty="0">
              <a:solidFill>
                <a:srgbClr val="0000FF"/>
              </a:solidFill>
              <a:effectLst/>
              <a:latin typeface="+mj-lt"/>
              <a:cs typeface="Arial" panose="020B0604020202020204" pitchFamily="34" charset="0"/>
            </a:endParaRPr>
          </a:p>
          <a:p>
            <a:pPr algn="just"/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➩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Lẽ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sống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Nâng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niu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chỉ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quên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5122" name="Picture 2" descr="Phân tích bài thơ Đêm nay Bác không ngủ - Văn 6 (7 mẫu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88" y="647700"/>
            <a:ext cx="4002922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65765"/>
            <a:ext cx="9144000" cy="8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6"/>
          <p:cNvSpPr>
            <a:spLocks noChangeArrowheads="1" noChangeShapeType="1" noTextEdit="1"/>
          </p:cNvSpPr>
          <p:nvPr/>
        </p:nvSpPr>
        <p:spPr bwMode="auto">
          <a:xfrm>
            <a:off x="0" y="190500"/>
            <a:ext cx="5943600" cy="3507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Bác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Hồ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người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là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tình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yêu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thiết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tha</a:t>
            </a:r>
            <a:r>
              <a:rPr lang="en-US" sz="5400" kern="10" dirty="0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 </a:t>
            </a:r>
            <a:r>
              <a:rPr lang="en-US" sz="5400" kern="10" dirty="0" err="1">
                <a:ln w="19050">
                  <a:solidFill>
                    <a:srgbClr val="FF3300"/>
                  </a:solidFill>
                  <a:miter lim="800000"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</a:rPr>
              <a:t>nhất</a:t>
            </a:r>
            <a:endParaRPr lang="en-US" sz="5400" kern="10" dirty="0">
              <a:ln w="19050">
                <a:solidFill>
                  <a:srgbClr val="FF3300"/>
                </a:solidFill>
                <a:miter lim="800000"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</a:endParaRPr>
          </a:p>
        </p:txBody>
      </p:sp>
      <p:pic>
        <p:nvPicPr>
          <p:cNvPr id="3" name="Bac Ho nguoi la tinh yeu thiet tha nh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49007"/>
                </p14:media>
              </p:ext>
            </p:extLst>
          </p:nvPr>
        </p:nvPicPr>
        <p:blipFill rotWithShape="1">
          <a:blip r:embed="rId7"/>
          <a:srcRect l="3333" t="4445" r="5000" b="4445"/>
          <a:stretch>
            <a:fillRect/>
          </a:stretch>
        </p:blipFill>
        <p:spPr>
          <a:xfrm>
            <a:off x="0" y="672182"/>
            <a:ext cx="9144000" cy="50555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plu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5"/>
          <p:cNvSpPr>
            <a:spLocks noChangeShapeType="1"/>
          </p:cNvSpPr>
          <p:nvPr/>
        </p:nvSpPr>
        <p:spPr bwMode="auto">
          <a:xfrm flipH="1">
            <a:off x="1624016" y="876301"/>
            <a:ext cx="2947984" cy="1058223"/>
          </a:xfrm>
          <a:prstGeom prst="line">
            <a:avLst/>
          </a:prstGeom>
          <a:noFill/>
          <a:ln w="76200" cmpd="tri">
            <a:solidFill>
              <a:srgbClr val="8E00C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5"/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5892110" y="1943099"/>
            <a:ext cx="2929277" cy="2667001"/>
          </a:xfrm>
          <a:prstGeom prst="rect">
            <a:avLst/>
          </a:prstGeom>
          <a:gradFill rotWithShape="1">
            <a:gsLst>
              <a:gs pos="0">
                <a:srgbClr val="C08E70"/>
              </a:gs>
              <a:gs pos="100000">
                <a:srgbClr val="594234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33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Char char="-"/>
            </a:pP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4571998" y="893207"/>
            <a:ext cx="2743199" cy="1041317"/>
          </a:xfrm>
          <a:prstGeom prst="line">
            <a:avLst/>
          </a:prstGeom>
          <a:noFill/>
          <a:ln w="76200" cmpd="tri">
            <a:solidFill>
              <a:srgbClr val="8E00C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65"/>
          </a:p>
        </p:txBody>
      </p:sp>
      <p:sp>
        <p:nvSpPr>
          <p:cNvPr id="62477" name="AutoShape 13"/>
          <p:cNvSpPr>
            <a:spLocks noChangeArrowheads="1"/>
          </p:cNvSpPr>
          <p:nvPr/>
        </p:nvSpPr>
        <p:spPr bwMode="auto">
          <a:xfrm>
            <a:off x="2971800" y="156686"/>
            <a:ext cx="3183561" cy="670876"/>
          </a:xfrm>
          <a:prstGeom prst="hexagon">
            <a:avLst>
              <a:gd name="adj" fmla="val 25000"/>
              <a:gd name="vf" fmla="val 115470"/>
            </a:avLst>
          </a:prstGeom>
          <a:gradFill rotWithShape="1">
            <a:gsLst>
              <a:gs pos="0">
                <a:srgbClr val="336600"/>
              </a:gs>
              <a:gs pos="100000">
                <a:srgbClr val="182F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III. TỔNG KẾT</a:t>
            </a:r>
            <a:endParaRPr lang="en-US" altLang="en-US" sz="1800" b="1" dirty="0">
              <a:solidFill>
                <a:srgbClr val="00FFFF"/>
              </a:solidFill>
              <a:latin typeface="+mj-lt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28600" y="1954479"/>
            <a:ext cx="2929277" cy="2655621"/>
          </a:xfrm>
          <a:prstGeom prst="rect">
            <a:avLst/>
          </a:prstGeom>
          <a:gradFill rotWithShape="1">
            <a:gsLst>
              <a:gs pos="0">
                <a:srgbClr val="C08E70"/>
              </a:gs>
              <a:gs pos="100000">
                <a:srgbClr val="594234"/>
              </a:gs>
            </a:gsLst>
            <a:path path="shape">
              <a:fillToRect l="50000" t="50000" r="50000" b="50000"/>
            </a:path>
          </a:gradFill>
          <a:ln w="76200" cmpd="tri">
            <a:solidFill>
              <a:srgbClr val="3366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so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000" dirty="0">
              <a:solidFill>
                <a:srgbClr val="FFFF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dị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2" descr="Văn học: Đêm nay Bác không ngủ - Minh Huệ | VHVN - Audio Văn học - YouTu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3" b="5806"/>
          <a:stretch>
            <a:fillRect/>
          </a:stretch>
        </p:blipFill>
        <p:spPr bwMode="auto">
          <a:xfrm>
            <a:off x="3343511" y="1934524"/>
            <a:ext cx="2295289" cy="2655621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2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  <p:bldP spid="62477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833"/>
            <a:ext cx="9296400" cy="60582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74" y="1893887"/>
            <a:ext cx="6919913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1714500"/>
            <a:ext cx="5143500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623" y="1627935"/>
            <a:ext cx="88905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BƯỚC HÀNH QUÂN</a:t>
            </a:r>
          </a:p>
        </p:txBody>
      </p:sp>
      <p:pic>
        <p:nvPicPr>
          <p:cNvPr id="4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87" y="3124781"/>
            <a:ext cx="949427" cy="51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11801"/>
          <a:stretch>
            <a:fillRect/>
          </a:stretch>
        </p:blipFill>
        <p:spPr bwMode="auto">
          <a:xfrm>
            <a:off x="10886" y="0"/>
            <a:ext cx="9133114" cy="57150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0" y="-1"/>
            <a:ext cx="9167209" cy="5715000"/>
          </a:xfrm>
          <a:prstGeom prst="rect">
            <a:avLst/>
          </a:prstGeom>
          <a:solidFill>
            <a:srgbClr val="000000">
              <a:alpha val="6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3162300"/>
            <a:ext cx="3560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- 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Minh </a:t>
            </a:r>
            <a:r>
              <a:rPr lang="en-US" sz="24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Huệ</a:t>
            </a:r>
            <a:r>
              <a:rPr lang="en-US" sz="24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-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19100"/>
            <a:ext cx="45421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FF00"/>
                </a:solidFill>
                <a:latin typeface="VNI-Souvir" pitchFamily="2" charset="0"/>
              </a:rPr>
              <a:t>Tiết 85, 86, 87</a:t>
            </a:r>
            <a:endParaRPr lang="en-US" sz="3600" dirty="0">
              <a:solidFill>
                <a:srgbClr val="FFFF00"/>
              </a:solidFill>
              <a:latin typeface="VNI-Souvir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48" y="1569953"/>
            <a:ext cx="9010669" cy="1231499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0" y="-1714500"/>
            <a:ext cx="5715000" cy="9144000"/>
          </a:xfrm>
          <a:prstGeom prst="rect">
            <a:avLst/>
          </a:prstGeom>
        </p:spPr>
      </p:pic>
      <p:pic>
        <p:nvPicPr>
          <p:cNvPr id="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87" y="4774714"/>
            <a:ext cx="949427" cy="51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9336" y="-1530171"/>
            <a:ext cx="4056845" cy="8287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4404" y="1007236"/>
            <a:ext cx="75166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effectLst/>
                <a:latin typeface="+mj-lt"/>
              </a:rPr>
              <a:t>                                     LUẬT CHƠI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Có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5 ô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số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tương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ứng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với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5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câu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hỏi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học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sinh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chọn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ô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số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nào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trả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lời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ô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đó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nếu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trả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lời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đúng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sẽ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nhận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một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phần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quà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trả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lời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sai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quyền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trả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lời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thuộc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về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bạn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khác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.</a:t>
            </a:r>
          </a:p>
          <a:p>
            <a:pPr marL="428625" indent="-428625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Sau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khi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trả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lời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đúng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nhấn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nút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cở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đỏ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quay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lại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trang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chủ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nhấn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vào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nhân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vật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để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đưa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nhân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vật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tiến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gần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về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doanh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</a:rPr>
              <a:t>trại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</a:rPr>
              <a:t>. </a:t>
            </a:r>
          </a:p>
        </p:txBody>
      </p:sp>
      <p:pic>
        <p:nvPicPr>
          <p:cNvPr id="8" name="Nhac nen ngoai hang anh - nu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11060" y="4791273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00" numSld="14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9"/>
          <a:stretch>
            <a:fillRect/>
          </a:stretch>
        </p:blipFill>
        <p:spPr>
          <a:xfrm rot="5400000">
            <a:off x="1714500" y="-1714497"/>
            <a:ext cx="5715002" cy="9144000"/>
          </a:xfrm>
          <a:prstGeom prst="rect">
            <a:avLst/>
          </a:prstGeom>
        </p:spPr>
      </p:pic>
      <p:pic>
        <p:nvPicPr>
          <p:cNvPr id="20" name="Picture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37273" y1="91346" x2="39091" y2="91346"/>
                        <a14:backgroundMark x1="62727" y1="85577" x2="58182" y2="89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13" y="1610577"/>
            <a:ext cx="488717" cy="462653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35455" y1="85577" x2="37273" y2="91346"/>
                        <a14:backgroundMark x1="60909" y1="84615" x2="59091" y2="8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61" y="2009068"/>
            <a:ext cx="469898" cy="444836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33636" y1="88462" x2="36364" y2="93269"/>
                        <a14:backgroundMark x1="63636" y1="84615" x2="59091" y2="89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88" y="2277086"/>
            <a:ext cx="462916" cy="438227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32727" y1="89423" x2="37273" y2="92308"/>
                        <a14:backgroundMark x1="66364" y1="85577" x2="59091" y2="9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04" y="1394519"/>
            <a:ext cx="442913" cy="419291"/>
          </a:xfrm>
          <a:prstGeom prst="rect">
            <a:avLst/>
          </a:prstGeom>
        </p:spPr>
      </p:pic>
      <p:pic>
        <p:nvPicPr>
          <p:cNvPr id="24" name="Picture 2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33636" y1="88462" x2="37273" y2="91346"/>
                        <a14:backgroundMark x1="66364" y1="84615" x2="59091" y2="91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067" y="2073230"/>
            <a:ext cx="465365" cy="440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071" y="1059863"/>
            <a:ext cx="870842" cy="1041796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41" y="5102145"/>
            <a:ext cx="587451" cy="6249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0.09062 0.0580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6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2 0.0581 L 0.20182 0.1296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82 0.12963 L 0.31796 0.1935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96 0.19352 L 0.45247 0.175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7 0.17569 L 0.49062 0.0002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0783" y="-1639938"/>
            <a:ext cx="4735663" cy="86761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5013" y="691944"/>
            <a:ext cx="7681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Câu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Văn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Đêm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nay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Bác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ngủ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” </a:t>
            </a:r>
            <a:b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</a:b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tác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giả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nào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?</a:t>
            </a: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41" y="5102145"/>
            <a:ext cx="587451" cy="6249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3" name="Rounded Rectangle 2"/>
          <p:cNvSpPr/>
          <p:nvPr/>
        </p:nvSpPr>
        <p:spPr>
          <a:xfrm>
            <a:off x="1331259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A. MINH HUỆ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65327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B. NGUYÊN HỒNG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31259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C. TỐ HỮU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65327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D. BÙI ĐÌNH PHONG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4824" y="-1685896"/>
            <a:ext cx="4735663" cy="87681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5013" y="691944"/>
            <a:ext cx="7681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Đêm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nay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ngủ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thuộc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65327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B. THƠ 5 CHỮ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331259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A. TRUYỆN THƠ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31259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C. THƠ TỰ DO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965327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D. THƠ LỤC BÁT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49" y="5065991"/>
            <a:ext cx="587451" cy="624906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0783" y="-1639938"/>
            <a:ext cx="4735663" cy="86761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5013" y="691944"/>
            <a:ext cx="7681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Câu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hỏi</a:t>
            </a:r>
            <a:r>
              <a:rPr lang="en-US" sz="2400" dirty="0">
                <a:solidFill>
                  <a:srgbClr val="FF0000"/>
                </a:solidFill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Văn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Đêm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nay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Bác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ngủ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” </a:t>
            </a:r>
            <a:r>
              <a:rPr lang="en-US" sz="2400" dirty="0" err="1">
                <a:solidFill>
                  <a:srgbClr val="FF0000"/>
                </a:solidFill>
              </a:rPr>
              <a:t>viết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về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sự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kiện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gì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31259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C. </a:t>
            </a:r>
            <a:r>
              <a:rPr lang="en-US" sz="1800" b="1" dirty="0" err="1"/>
              <a:t>Một</a:t>
            </a:r>
            <a:r>
              <a:rPr lang="en-US" sz="1800" b="1" dirty="0"/>
              <a:t> </a:t>
            </a:r>
            <a:r>
              <a:rPr lang="en-US" sz="1800" b="1" dirty="0" err="1"/>
              <a:t>đêm</a:t>
            </a:r>
            <a:r>
              <a:rPr lang="en-US" sz="1800" b="1" dirty="0"/>
              <a:t> </a:t>
            </a:r>
            <a:r>
              <a:rPr lang="en-US" sz="1800" b="1" dirty="0" err="1"/>
              <a:t>không</a:t>
            </a:r>
            <a:r>
              <a:rPr lang="en-US" sz="1800" b="1" dirty="0"/>
              <a:t> </a:t>
            </a:r>
            <a:r>
              <a:rPr lang="en-US" sz="1800" b="1" dirty="0" err="1"/>
              <a:t>ngủ</a:t>
            </a:r>
            <a:r>
              <a:rPr lang="en-US" sz="1800" b="1" dirty="0"/>
              <a:t> </a:t>
            </a:r>
            <a:r>
              <a:rPr lang="en-US" sz="1800" b="1" dirty="0" err="1"/>
              <a:t>của</a:t>
            </a:r>
            <a:r>
              <a:rPr lang="en-US" sz="1800" b="1" dirty="0"/>
              <a:t> </a:t>
            </a:r>
            <a:r>
              <a:rPr lang="en-US" sz="1800" b="1" dirty="0" err="1"/>
              <a:t>Bác</a:t>
            </a:r>
            <a:r>
              <a:rPr lang="en-US" sz="1800" b="1" dirty="0"/>
              <a:t> </a:t>
            </a:r>
            <a:r>
              <a:rPr lang="en-US" sz="1800" b="1" dirty="0" err="1"/>
              <a:t>Hồ</a:t>
            </a:r>
            <a:endParaRPr lang="en-US" sz="18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331259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A. </a:t>
            </a:r>
            <a:r>
              <a:rPr lang="en-US" sz="1800" b="1" dirty="0" err="1"/>
              <a:t>Bác</a:t>
            </a:r>
            <a:r>
              <a:rPr lang="en-US" sz="1800" b="1" dirty="0"/>
              <a:t> </a:t>
            </a:r>
            <a:r>
              <a:rPr lang="en-US" sz="1800" b="1" dirty="0" err="1"/>
              <a:t>Hồ</a:t>
            </a:r>
            <a:r>
              <a:rPr lang="en-US" sz="1800" b="1" dirty="0"/>
              <a:t> </a:t>
            </a:r>
            <a:r>
              <a:rPr lang="en-US" sz="1800" b="1" dirty="0" err="1"/>
              <a:t>đi</a:t>
            </a:r>
            <a:r>
              <a:rPr lang="en-US" sz="1800" b="1" dirty="0"/>
              <a:t> </a:t>
            </a:r>
            <a:r>
              <a:rPr lang="en-US" sz="1800" b="1" dirty="0" err="1"/>
              <a:t>chiến</a:t>
            </a:r>
            <a:r>
              <a:rPr lang="en-US" sz="1800" b="1" dirty="0"/>
              <a:t> </a:t>
            </a:r>
            <a:r>
              <a:rPr lang="en-US" sz="1800" b="1" dirty="0" err="1"/>
              <a:t>dịch</a:t>
            </a:r>
            <a:endParaRPr lang="en-US" sz="18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4965327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B. </a:t>
            </a:r>
            <a:r>
              <a:rPr lang="en-US" sz="1800" b="1" dirty="0" err="1"/>
              <a:t>Bác</a:t>
            </a:r>
            <a:r>
              <a:rPr lang="en-US" sz="1800" b="1" dirty="0"/>
              <a:t> </a:t>
            </a:r>
            <a:r>
              <a:rPr lang="en-US" sz="1800" b="1" dirty="0" err="1"/>
              <a:t>Hồ</a:t>
            </a:r>
            <a:r>
              <a:rPr lang="en-US" sz="1800" b="1" dirty="0"/>
              <a:t> </a:t>
            </a:r>
            <a:r>
              <a:rPr lang="en-US" sz="1800" b="1" dirty="0" err="1"/>
              <a:t>đi</a:t>
            </a:r>
            <a:r>
              <a:rPr lang="en-US" sz="1800" b="1" dirty="0"/>
              <a:t> </a:t>
            </a:r>
            <a:r>
              <a:rPr lang="en-US" sz="1800" b="1" dirty="0" err="1"/>
              <a:t>tìm</a:t>
            </a:r>
            <a:r>
              <a:rPr lang="en-US" sz="1800" b="1" dirty="0"/>
              <a:t> </a:t>
            </a:r>
            <a:r>
              <a:rPr lang="en-US" sz="1800" b="1" dirty="0" err="1"/>
              <a:t>đường</a:t>
            </a:r>
            <a:r>
              <a:rPr lang="en-US" sz="1800" b="1" dirty="0"/>
              <a:t> </a:t>
            </a:r>
            <a:r>
              <a:rPr lang="en-US" sz="1800" b="1" dirty="0" err="1"/>
              <a:t>cứu</a:t>
            </a:r>
            <a:r>
              <a:rPr lang="en-US" sz="1800" b="1" dirty="0"/>
              <a:t> </a:t>
            </a:r>
            <a:r>
              <a:rPr lang="en-US" sz="1800" b="1" dirty="0" err="1"/>
              <a:t>nước</a:t>
            </a:r>
            <a:endParaRPr lang="en-US" sz="18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4965327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D. </a:t>
            </a:r>
            <a:r>
              <a:rPr lang="en-US" sz="1800" b="1" dirty="0" err="1"/>
              <a:t>Bác</a:t>
            </a:r>
            <a:r>
              <a:rPr lang="en-US" sz="1800" b="1" dirty="0"/>
              <a:t> </a:t>
            </a:r>
            <a:r>
              <a:rPr lang="en-US" sz="1800" b="1" dirty="0" err="1"/>
              <a:t>Hồ</a:t>
            </a:r>
            <a:r>
              <a:rPr lang="en-US" sz="1800" b="1" dirty="0"/>
              <a:t> ra </a:t>
            </a:r>
            <a:r>
              <a:rPr lang="en-US" sz="1800" b="1" dirty="0" err="1"/>
              <a:t>lời</a:t>
            </a:r>
            <a:r>
              <a:rPr lang="en-US" sz="1800" b="1" dirty="0"/>
              <a:t> </a:t>
            </a:r>
            <a:r>
              <a:rPr lang="en-US" sz="1800" b="1" dirty="0" err="1"/>
              <a:t>kêu</a:t>
            </a:r>
            <a:r>
              <a:rPr lang="en-US" sz="1800" b="1" dirty="0"/>
              <a:t> </a:t>
            </a:r>
            <a:r>
              <a:rPr lang="en-US" sz="1800" b="1" dirty="0" err="1"/>
              <a:t>gọi</a:t>
            </a:r>
            <a:r>
              <a:rPr lang="en-US" sz="1800" b="1" dirty="0"/>
              <a:t> </a:t>
            </a:r>
            <a:r>
              <a:rPr lang="en-US" sz="1800" b="1" dirty="0" err="1"/>
              <a:t>toàn</a:t>
            </a:r>
            <a:r>
              <a:rPr lang="en-US" sz="1800" b="1" dirty="0"/>
              <a:t> </a:t>
            </a:r>
            <a:r>
              <a:rPr lang="en-US" sz="1800" b="1" dirty="0" err="1"/>
              <a:t>quốc</a:t>
            </a:r>
            <a:r>
              <a:rPr lang="en-US" sz="1800" b="1" dirty="0"/>
              <a:t> </a:t>
            </a:r>
            <a:r>
              <a:rPr lang="en-US" sz="1800" b="1" dirty="0" err="1"/>
              <a:t>kháng</a:t>
            </a:r>
            <a:r>
              <a:rPr lang="en-US" sz="1800" b="1" dirty="0"/>
              <a:t> </a:t>
            </a:r>
            <a:r>
              <a:rPr lang="en-US" sz="1800" b="1" dirty="0" err="1"/>
              <a:t>chiến</a:t>
            </a:r>
            <a:endParaRPr lang="en-US" sz="1800" b="1" dirty="0"/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379" y="5102145"/>
            <a:ext cx="587451" cy="6249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0783" y="-1639938"/>
            <a:ext cx="4735663" cy="86761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5013" y="691944"/>
            <a:ext cx="7681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văn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Đêm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nay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Bác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ngủ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anh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đội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gọi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Bác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Hồ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là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+mj-lt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latin typeface="+mj-lt"/>
              </a:rPr>
              <a:t>?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58604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D. NGƯỜI CHA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331259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A. LÃNH TỤ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331259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C. BÁC HỒ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958604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B. CỤ HỒ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49" y="4753535"/>
            <a:ext cx="587451" cy="6249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0783" y="-1639938"/>
            <a:ext cx="4735663" cy="86761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5013" y="691944"/>
            <a:ext cx="7681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Câu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hỏi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5: Tron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văn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“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Đêm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nay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Bác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ngủ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”,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lần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thức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dậy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nào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anh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đội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viên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được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nói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+mj-lt"/>
              </a:rPr>
              <a:t>đến</a:t>
            </a:r>
            <a:r>
              <a:rPr lang="en-US" sz="2200" b="1" dirty="0">
                <a:solidFill>
                  <a:srgbClr val="FF0000"/>
                </a:solidFill>
                <a:effectLst/>
                <a:latin typeface="+mj-lt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31259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A. </a:t>
            </a:r>
            <a:r>
              <a:rPr lang="en-US" sz="2000" b="1" dirty="0" err="1"/>
              <a:t>Lần</a:t>
            </a:r>
            <a:r>
              <a:rPr lang="en-US" sz="2000" b="1" dirty="0"/>
              <a:t> </a:t>
            </a:r>
            <a:r>
              <a:rPr lang="en-US" sz="2000" b="1" dirty="0" err="1"/>
              <a:t>thứ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endParaRPr lang="en-US" sz="20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4965327" y="1717861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B. </a:t>
            </a:r>
            <a:r>
              <a:rPr lang="en-US" sz="2000" b="1" dirty="0" err="1"/>
              <a:t>Lần</a:t>
            </a:r>
            <a:r>
              <a:rPr lang="en-US" sz="2000" b="1" dirty="0"/>
              <a:t> </a:t>
            </a:r>
            <a:r>
              <a:rPr lang="en-US" sz="2000" b="1" dirty="0" err="1"/>
              <a:t>thứ</a:t>
            </a:r>
            <a:r>
              <a:rPr lang="en-US" sz="2000" b="1" dirty="0"/>
              <a:t> </a:t>
            </a:r>
            <a:r>
              <a:rPr lang="en-US" sz="2000" b="1" dirty="0" err="1"/>
              <a:t>nhất</a:t>
            </a:r>
            <a:endParaRPr lang="en-US" sz="20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1331259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C. </a:t>
            </a:r>
            <a:r>
              <a:rPr lang="en-US" sz="2000" b="1" dirty="0" err="1"/>
              <a:t>Lần</a:t>
            </a:r>
            <a:r>
              <a:rPr lang="en-US" sz="2000" b="1" dirty="0"/>
              <a:t> </a:t>
            </a:r>
            <a:r>
              <a:rPr lang="en-US" sz="2000" b="1" dirty="0" err="1"/>
              <a:t>thứ</a:t>
            </a:r>
            <a:r>
              <a:rPr lang="en-US" sz="2000" b="1" dirty="0"/>
              <a:t> </a:t>
            </a:r>
            <a:r>
              <a:rPr lang="en-US" sz="2000" b="1" dirty="0" err="1"/>
              <a:t>ba</a:t>
            </a:r>
            <a:endParaRPr lang="en-US" sz="20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965327" y="3123079"/>
            <a:ext cx="2874309" cy="655544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D.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có</a:t>
            </a:r>
            <a:r>
              <a:rPr lang="en-US" sz="2000" b="1" dirty="0"/>
              <a:t> </a:t>
            </a:r>
            <a:r>
              <a:rPr lang="en-US" sz="2000" b="1" dirty="0" err="1"/>
              <a:t>lần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endParaRPr lang="en-US" sz="2000" b="1" dirty="0"/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49" y="5102145"/>
            <a:ext cx="587451" cy="6249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495425"/>
            <a:ext cx="30083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463"/>
            <a:ext cx="315595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6838"/>
            <a:ext cx="3441700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1257300"/>
            <a:ext cx="1855788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4229100"/>
            <a:ext cx="26670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225925"/>
            <a:ext cx="278923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3381375"/>
            <a:ext cx="2874963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2936875"/>
            <a:ext cx="2022475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3722688"/>
            <a:ext cx="285591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227513"/>
            <a:ext cx="2560638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2814638"/>
            <a:ext cx="2949575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936875"/>
            <a:ext cx="1889125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1690688"/>
            <a:ext cx="267493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028700"/>
            <a:ext cx="2855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114300"/>
            <a:ext cx="29606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1562100"/>
            <a:ext cx="196691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08275"/>
            <a:ext cx="15081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Trang thơ Minh Huệ - Nguyễn Đức Thái, Mai Quốc Minh, Nguyễn Thái (2 bài thơ)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2228850"/>
            <a:ext cx="1065212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Đêm nay Bác không ngủ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5840" r="6537" b="16118"/>
          <a:stretch>
            <a:fillRect/>
          </a:stretch>
        </p:blipFill>
        <p:spPr bwMode="auto">
          <a:xfrm>
            <a:off x="2516188" y="2039938"/>
            <a:ext cx="141922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52400" y="1143000"/>
            <a:ext cx="8839200" cy="3619500"/>
          </a:xfrm>
          <a:prstGeom prst="rect">
            <a:avLst/>
          </a:prstGeom>
          <a:noFill/>
          <a:ln w="76200" cmpd="tri">
            <a:solidFill>
              <a:srgbClr val="00FF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45" name="Picture 5" descr="bloem23"/>
          <p:cNvPicPr>
            <a:picLocks noChangeAspect="1" noChangeArrowheads="1" noCrop="1"/>
          </p:cNvPicPr>
          <p:nvPr/>
        </p:nvPicPr>
        <p:blipFill>
          <a:blip r:embed="rId4">
            <a:lum bright="-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222501"/>
            <a:ext cx="549275" cy="4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3" name="Group 7"/>
          <p:cNvGrpSpPr/>
          <p:nvPr/>
        </p:nvGrpSpPr>
        <p:grpSpPr bwMode="auto">
          <a:xfrm>
            <a:off x="1447800" y="4484688"/>
            <a:ext cx="6324600" cy="1230313"/>
            <a:chOff x="1680" y="2880"/>
            <a:chExt cx="2976" cy="1266"/>
          </a:xfrm>
        </p:grpSpPr>
        <p:pic>
          <p:nvPicPr>
            <p:cNvPr id="37901" name="Picture 8" descr="tn_an100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880"/>
              <a:ext cx="2976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2" name="Freeform 9"/>
            <p:cNvSpPr/>
            <p:nvPr/>
          </p:nvSpPr>
          <p:spPr bwMode="auto">
            <a:xfrm>
              <a:off x="1928" y="3352"/>
              <a:ext cx="108" cy="192"/>
            </a:xfrm>
            <a:custGeom>
              <a:avLst/>
              <a:gdLst>
                <a:gd name="T0" fmla="*/ 37 w 100"/>
                <a:gd name="T1" fmla="*/ 0 h 155"/>
                <a:gd name="T2" fmla="*/ 21 w 100"/>
                <a:gd name="T3" fmla="*/ 152 h 155"/>
                <a:gd name="T4" fmla="*/ 37 w 100"/>
                <a:gd name="T5" fmla="*/ 0 h 155"/>
                <a:gd name="T6" fmla="*/ 0 60000 65536"/>
                <a:gd name="T7" fmla="*/ 0 60000 65536"/>
                <a:gd name="T8" fmla="*/ 0 60000 65536"/>
                <a:gd name="T9" fmla="*/ 0 w 100"/>
                <a:gd name="T10" fmla="*/ 0 h 155"/>
                <a:gd name="T11" fmla="*/ 100 w 100"/>
                <a:gd name="T12" fmla="*/ 155 h 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" h="155">
                  <a:moveTo>
                    <a:pt x="37" y="0"/>
                  </a:moveTo>
                  <a:cubicBezTo>
                    <a:pt x="0" y="56"/>
                    <a:pt x="15" y="69"/>
                    <a:pt x="21" y="152"/>
                  </a:cubicBezTo>
                  <a:cubicBezTo>
                    <a:pt x="100" y="132"/>
                    <a:pt x="54" y="155"/>
                    <a:pt x="37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3" name="Freeform 10"/>
            <p:cNvSpPr/>
            <p:nvPr/>
          </p:nvSpPr>
          <p:spPr bwMode="auto">
            <a:xfrm>
              <a:off x="3856" y="3320"/>
              <a:ext cx="188" cy="196"/>
            </a:xfrm>
            <a:custGeom>
              <a:avLst/>
              <a:gdLst>
                <a:gd name="T0" fmla="*/ 40 w 188"/>
                <a:gd name="T1" fmla="*/ 0 h 196"/>
                <a:gd name="T2" fmla="*/ 86 w 188"/>
                <a:gd name="T3" fmla="*/ 196 h 196"/>
                <a:gd name="T4" fmla="*/ 40 w 188"/>
                <a:gd name="T5" fmla="*/ 0 h 196"/>
                <a:gd name="T6" fmla="*/ 0 60000 65536"/>
                <a:gd name="T7" fmla="*/ 0 60000 65536"/>
                <a:gd name="T8" fmla="*/ 0 60000 65536"/>
                <a:gd name="T9" fmla="*/ 0 w 188"/>
                <a:gd name="T10" fmla="*/ 0 h 196"/>
                <a:gd name="T11" fmla="*/ 188 w 188"/>
                <a:gd name="T12" fmla="*/ 196 h 1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" h="196">
                  <a:moveTo>
                    <a:pt x="40" y="0"/>
                  </a:moveTo>
                  <a:cubicBezTo>
                    <a:pt x="0" y="69"/>
                    <a:pt x="79" y="93"/>
                    <a:pt x="86" y="196"/>
                  </a:cubicBezTo>
                  <a:cubicBezTo>
                    <a:pt x="188" y="124"/>
                    <a:pt x="128" y="192"/>
                    <a:pt x="40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4" name="Freeform 11"/>
            <p:cNvSpPr/>
            <p:nvPr/>
          </p:nvSpPr>
          <p:spPr bwMode="auto">
            <a:xfrm>
              <a:off x="2130" y="3414"/>
              <a:ext cx="101" cy="188"/>
            </a:xfrm>
            <a:custGeom>
              <a:avLst/>
              <a:gdLst>
                <a:gd name="T0" fmla="*/ 36 w 101"/>
                <a:gd name="T1" fmla="*/ 0 h 188"/>
                <a:gd name="T2" fmla="*/ 0 w 101"/>
                <a:gd name="T3" fmla="*/ 150 h 188"/>
                <a:gd name="T4" fmla="*/ 36 w 101"/>
                <a:gd name="T5" fmla="*/ 0 h 188"/>
                <a:gd name="T6" fmla="*/ 0 60000 65536"/>
                <a:gd name="T7" fmla="*/ 0 60000 65536"/>
                <a:gd name="T8" fmla="*/ 0 60000 65536"/>
                <a:gd name="T9" fmla="*/ 0 w 101"/>
                <a:gd name="T10" fmla="*/ 0 h 188"/>
                <a:gd name="T11" fmla="*/ 101 w 101"/>
                <a:gd name="T12" fmla="*/ 188 h 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1" h="188">
                  <a:moveTo>
                    <a:pt x="36" y="0"/>
                  </a:moveTo>
                  <a:cubicBezTo>
                    <a:pt x="6" y="68"/>
                    <a:pt x="12" y="18"/>
                    <a:pt x="0" y="150"/>
                  </a:cubicBezTo>
                  <a:cubicBezTo>
                    <a:pt x="36" y="48"/>
                    <a:pt x="101" y="188"/>
                    <a:pt x="36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5" name="Freeform 12"/>
            <p:cNvSpPr/>
            <p:nvPr/>
          </p:nvSpPr>
          <p:spPr bwMode="auto">
            <a:xfrm>
              <a:off x="2202" y="3570"/>
              <a:ext cx="126" cy="204"/>
            </a:xfrm>
            <a:custGeom>
              <a:avLst/>
              <a:gdLst>
                <a:gd name="T0" fmla="*/ 126 w 126"/>
                <a:gd name="T1" fmla="*/ 0 h 204"/>
                <a:gd name="T2" fmla="*/ 0 w 126"/>
                <a:gd name="T3" fmla="*/ 150 h 204"/>
                <a:gd name="T4" fmla="*/ 126 w 126"/>
                <a:gd name="T5" fmla="*/ 0 h 204"/>
                <a:gd name="T6" fmla="*/ 0 60000 65536"/>
                <a:gd name="T7" fmla="*/ 0 60000 65536"/>
                <a:gd name="T8" fmla="*/ 0 60000 65536"/>
                <a:gd name="T9" fmla="*/ 0 w 126"/>
                <a:gd name="T10" fmla="*/ 0 h 204"/>
                <a:gd name="T11" fmla="*/ 126 w 126"/>
                <a:gd name="T12" fmla="*/ 204 h 2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6" h="204">
                  <a:moveTo>
                    <a:pt x="126" y="0"/>
                  </a:moveTo>
                  <a:cubicBezTo>
                    <a:pt x="96" y="68"/>
                    <a:pt x="12" y="18"/>
                    <a:pt x="0" y="150"/>
                  </a:cubicBezTo>
                  <a:cubicBezTo>
                    <a:pt x="36" y="48"/>
                    <a:pt x="54" y="204"/>
                    <a:pt x="126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54" name="Picture 14" descr="bloem23"/>
          <p:cNvPicPr>
            <a:picLocks noChangeAspect="1" noChangeArrowheads="1" noCrop="1"/>
          </p:cNvPicPr>
          <p:nvPr/>
        </p:nvPicPr>
        <p:blipFill>
          <a:blip r:embed="rId4">
            <a:lum bright="-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97000"/>
            <a:ext cx="549275" cy="4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15" descr="bloem23"/>
          <p:cNvPicPr>
            <a:picLocks noChangeAspect="1" noChangeArrowheads="1" noCrop="1"/>
          </p:cNvPicPr>
          <p:nvPr/>
        </p:nvPicPr>
        <p:blipFill>
          <a:blip r:embed="rId4">
            <a:lum bright="-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073400"/>
            <a:ext cx="549275" cy="4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1371600" y="1333500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0"/>
              </a:spcBef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sơ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duy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­</a:t>
            </a:r>
            <a:endParaRPr lang="ru-RU" sz="2400" b="1" dirty="0">
              <a:solidFill>
                <a:srgbClr val="0000FF"/>
              </a:solidFill>
              <a:effectLst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1371600" y="2222501"/>
            <a:ext cx="731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Chuẩn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bị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nội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dung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bài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sau</a:t>
            </a:r>
            <a:endParaRPr lang="en-US" sz="2400" b="1" dirty="0">
              <a:solidFill>
                <a:srgbClr val="0000FF"/>
              </a:solidFill>
              <a:effectLst/>
              <a:latin typeface="+mj-lt"/>
            </a:endParaRP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1371601" y="3009900"/>
            <a:ext cx="7467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bài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diễn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cảm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bài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thơ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và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học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thuộc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lòng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năm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khổ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thơ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+mj-lt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effectLst/>
                <a:latin typeface="+mj-lt"/>
              </a:rPr>
              <a:t>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63" y="190500"/>
            <a:ext cx="444976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6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8" grpId="0"/>
      <p:bldP spid="61459" grpId="0"/>
      <p:bldP spid="614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900906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948532"/>
            <a:ext cx="7153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 CÁO BÀI TẬP DỰ ÁN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04800" y="1436358"/>
            <a:ext cx="5029200" cy="2287387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30000"/>
              </a:lnSpc>
              <a:spcBef>
                <a:spcPts val="0"/>
              </a:spcBef>
              <a:defRPr/>
            </a:pP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Huệ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spc="42" dirty="0" err="1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2400" b="1" spc="42" dirty="0">
                <a:ln w="11430"/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2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304800" y="4152900"/>
            <a:ext cx="8610600" cy="119888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en-US" altLang="en-US" sz="24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24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2400" b="1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spcBef>
                <a:spcPts val="0"/>
              </a:spcBef>
            </a:pPr>
            <a:r>
              <a:rPr lang="en-US" altLang="en-US" sz="2400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altLang="en-US" sz="2400" dirty="0">
              <a:solidFill>
                <a:srgbClr val="0066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ts val="0"/>
              </a:spcBef>
            </a:pPr>
            <a:r>
              <a:rPr lang="en-US" altLang="en-US" sz="2400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slide,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video clip,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2400" dirty="0">
                <a:solidFill>
                  <a:srgbClr val="00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0" y="0"/>
            <a:ext cx="9144000" cy="825500"/>
          </a:xfrm>
          <a:prstGeom prst="rect">
            <a:avLst/>
          </a:prstGeom>
          <a:solidFill>
            <a:srgbClr val="002060"/>
          </a:solidFill>
          <a:ln w="9525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6159" name="Oval 62"/>
          <p:cNvSpPr>
            <a:spLocks noChangeArrowheads="1"/>
          </p:cNvSpPr>
          <p:nvPr/>
        </p:nvSpPr>
        <p:spPr bwMode="auto">
          <a:xfrm>
            <a:off x="152400" y="71438"/>
            <a:ext cx="1905000" cy="571500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CCFF33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 bản</a:t>
            </a:r>
          </a:p>
        </p:txBody>
      </p:sp>
      <p:pic>
        <p:nvPicPr>
          <p:cNvPr id="1026" name="Picture 2" descr="Đêm nay Bác không ngủ - Minh Hu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863" y="1454571"/>
            <a:ext cx="3430337" cy="2287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8091" y="48283"/>
            <a:ext cx="6251817" cy="854443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362"/>
            <a:ext cx="9144000" cy="51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228600" y="1027907"/>
            <a:ext cx="45720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300" b="1" u="sng">
              <a:solidFill>
                <a:srgbClr val="FFFF00"/>
              </a:solidFill>
              <a:latin typeface=".VnSouthernH" panose="020B7200000000000000" pitchFamily="34" charset="0"/>
            </a:endParaRPr>
          </a:p>
        </p:txBody>
      </p:sp>
      <p:sp>
        <p:nvSpPr>
          <p:cNvPr id="14388" name="Rectangle 52"/>
          <p:cNvSpPr>
            <a:spLocks noChangeArrowheads="1"/>
          </p:cNvSpPr>
          <p:nvPr/>
        </p:nvSpPr>
        <p:spPr bwMode="auto">
          <a:xfrm>
            <a:off x="1457325" y="52025"/>
            <a:ext cx="6229350" cy="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ts val="3500"/>
              </a:lnSpc>
              <a:buClr>
                <a:schemeClr val="tx1"/>
              </a:buClr>
              <a:buSzPct val="60000"/>
              <a:buFont typeface="Times New Roman" panose="02020603050405020304" pitchFamily="18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TÌM HIỂU TÁC GIẢ - TÁC PHẨM</a:t>
            </a:r>
          </a:p>
        </p:txBody>
      </p:sp>
      <p:sp>
        <p:nvSpPr>
          <p:cNvPr id="5" name="Rectangle: Rounded Corners 4"/>
          <p:cNvSpPr/>
          <p:nvPr/>
        </p:nvSpPr>
        <p:spPr bwMode="auto">
          <a:xfrm>
            <a:off x="360218" y="1387078"/>
            <a:ext cx="7716982" cy="3669315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 bwMode="auto">
          <a:xfrm>
            <a:off x="2895600" y="1104900"/>
            <a:ext cx="21336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1.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giả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618" y="1638300"/>
            <a:ext cx="6650182" cy="3403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- Minh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Huệ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sinh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năm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1927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mất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năm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2003,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tên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khai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sinh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là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Nguyễn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Đức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Thái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quê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thành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phố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Vinh,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tỉnh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Nghệ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An.</a:t>
            </a: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Ông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làm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thơ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từ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thời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kháng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chiến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chống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thực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dân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Pháp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-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Ông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tặng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giải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thưởng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Nhà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nước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văn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học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nghệ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</a:rPr>
              <a:t>thuật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 descr="Tác giả bài thơ Đêm nay Bác không ngủ đã qua đời - Tuổi Trẻ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447" y="1996678"/>
            <a:ext cx="1778498" cy="2461022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9"/>
          <p:cNvSpPr txBox="1">
            <a:spLocks noChangeArrowheads="1"/>
          </p:cNvSpPr>
          <p:nvPr/>
        </p:nvSpPr>
        <p:spPr bwMode="auto">
          <a:xfrm>
            <a:off x="381000" y="1274635"/>
            <a:ext cx="4572000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300" b="1" u="sng">
              <a:solidFill>
                <a:srgbClr val="FFFF00"/>
              </a:solidFill>
              <a:latin typeface=".VnSouthernH" panose="020B7200000000000000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 bwMode="auto">
          <a:xfrm>
            <a:off x="2811882" y="217311"/>
            <a:ext cx="3371346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2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.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Tác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phẩm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0725" y="1104901"/>
            <a:ext cx="2938733" cy="2445664"/>
            <a:chOff x="636539" y="1390547"/>
            <a:chExt cx="2947889" cy="3800637"/>
          </a:xfrm>
        </p:grpSpPr>
        <p:grpSp>
          <p:nvGrpSpPr>
            <p:cNvPr id="4" name="Group 3"/>
            <p:cNvGrpSpPr/>
            <p:nvPr/>
          </p:nvGrpSpPr>
          <p:grpSpPr>
            <a:xfrm>
              <a:off x="636539" y="1390547"/>
              <a:ext cx="2947889" cy="3800637"/>
              <a:chOff x="1124047" y="1337902"/>
              <a:chExt cx="8148754" cy="5496549"/>
            </a:xfrm>
          </p:grpSpPr>
          <p:sp>
            <p:nvSpPr>
              <p:cNvPr id="14" name="Rectangle: Rounded Corners 13"/>
              <p:cNvSpPr/>
              <p:nvPr/>
            </p:nvSpPr>
            <p:spPr bwMode="auto">
              <a:xfrm>
                <a:off x="1124047" y="1790698"/>
                <a:ext cx="8148754" cy="5043753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" name="Rectangle: Rounded Corners 14"/>
              <p:cNvSpPr/>
              <p:nvPr/>
            </p:nvSpPr>
            <p:spPr bwMode="auto">
              <a:xfrm>
                <a:off x="3145291" y="1337902"/>
                <a:ext cx="3595846" cy="1002991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sz="20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</a:rPr>
                  <a:t>Xuất</a:t>
                </a: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kumimoji="0" lang="en-US" sz="20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anose="020B0604020202020204" pitchFamily="34" charset="0"/>
                  </a:rPr>
                  <a:t>xứ</a:t>
                </a:r>
                <a:endParaRPr kumimoji="0" lang="en-US" sz="20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07461" y="2776152"/>
              <a:ext cx="2742381" cy="164382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vi-VN" sz="2200" dirty="0">
                  <a:solidFill>
                    <a:srgbClr val="0000FF"/>
                  </a:solidFill>
                  <a:effectLst/>
                  <a:latin typeface="+mj-lt"/>
                  <a:cs typeface="Times New Roman" panose="02020603050405020304" pitchFamily="18" charset="0"/>
                </a:rPr>
                <a:t>Sáng tác 1951 in trong tuyển tập thơ V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  <a:cs typeface="Times New Roman" panose="02020603050405020304" pitchFamily="18" charset="0"/>
                </a:rPr>
                <a:t>iệt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  <a:cs typeface="Times New Roman" panose="02020603050405020304" pitchFamily="18" charset="0"/>
                </a:rPr>
                <a:t> Nam</a:t>
              </a:r>
              <a:r>
                <a:rPr lang="vi-VN" sz="2200" dirty="0">
                  <a:solidFill>
                    <a:srgbClr val="0000FF"/>
                  </a:solidFill>
                  <a:effectLst/>
                  <a:latin typeface="+mj-lt"/>
                  <a:cs typeface="Times New Roman" panose="02020603050405020304" pitchFamily="18" charset="0"/>
                </a:rPr>
                <a:t> (1945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vi-VN" sz="2200" dirty="0">
                  <a:solidFill>
                    <a:srgbClr val="0000FF"/>
                  </a:solidFill>
                  <a:effectLst/>
                  <a:latin typeface="+mj-lt"/>
                  <a:cs typeface="Times New Roman" panose="02020603050405020304" pitchFamily="18" charset="0"/>
                </a:rPr>
                <a:t>-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vi-VN" sz="2200" dirty="0">
                  <a:solidFill>
                    <a:srgbClr val="0000FF"/>
                  </a:solidFill>
                  <a:effectLst/>
                  <a:latin typeface="+mj-lt"/>
                  <a:cs typeface="Times New Roman" panose="02020603050405020304" pitchFamily="18" charset="0"/>
                </a:rPr>
                <a:t>1975). </a:t>
              </a:r>
              <a:endParaRPr lang="en-US" sz="2200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00866" y="3332828"/>
            <a:ext cx="2806540" cy="1734472"/>
            <a:chOff x="360217" y="1485900"/>
            <a:chExt cx="2791691" cy="1734472"/>
          </a:xfrm>
        </p:grpSpPr>
        <p:grpSp>
          <p:nvGrpSpPr>
            <p:cNvPr id="23" name="Group 22"/>
            <p:cNvGrpSpPr/>
            <p:nvPr/>
          </p:nvGrpSpPr>
          <p:grpSpPr>
            <a:xfrm>
              <a:off x="360217" y="1485900"/>
              <a:ext cx="2791691" cy="1519432"/>
              <a:chOff x="360218" y="1475804"/>
              <a:chExt cx="7716982" cy="2197430"/>
            </a:xfrm>
          </p:grpSpPr>
          <p:sp>
            <p:nvSpPr>
              <p:cNvPr id="25" name="Rectangle: Rounded Corners 24"/>
              <p:cNvSpPr/>
              <p:nvPr/>
            </p:nvSpPr>
            <p:spPr bwMode="auto">
              <a:xfrm>
                <a:off x="360218" y="1790699"/>
                <a:ext cx="7716982" cy="1882535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 bwMode="auto">
              <a:xfrm>
                <a:off x="1729254" y="1475804"/>
                <a:ext cx="5072325" cy="678431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j-lt"/>
                  </a:rPr>
                  <a:t>PTBĐ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60217" y="2112376"/>
              <a:ext cx="27639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Tự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sự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,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kết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hợp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miêu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tả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và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biểu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cảm</a:t>
              </a:r>
              <a:endParaRPr lang="en-US" sz="2200" dirty="0">
                <a:solidFill>
                  <a:srgbClr val="0000FF"/>
                </a:solidFill>
                <a:effectLst/>
                <a:latin typeface="+mj-lt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583600" y="1306370"/>
            <a:ext cx="2349408" cy="1293094"/>
            <a:chOff x="609502" y="1485900"/>
            <a:chExt cx="2542404" cy="1293094"/>
          </a:xfrm>
        </p:grpSpPr>
        <p:grpSp>
          <p:nvGrpSpPr>
            <p:cNvPr id="48" name="Group 47"/>
            <p:cNvGrpSpPr/>
            <p:nvPr/>
          </p:nvGrpSpPr>
          <p:grpSpPr>
            <a:xfrm>
              <a:off x="609502" y="1485900"/>
              <a:ext cx="2542404" cy="1293094"/>
              <a:chOff x="1049310" y="1475804"/>
              <a:chExt cx="7027887" cy="1870096"/>
            </a:xfrm>
          </p:grpSpPr>
          <p:sp>
            <p:nvSpPr>
              <p:cNvPr id="50" name="Rectangle: Rounded Corners 49"/>
              <p:cNvSpPr/>
              <p:nvPr/>
            </p:nvSpPr>
            <p:spPr bwMode="auto">
              <a:xfrm>
                <a:off x="1049310" y="1790701"/>
                <a:ext cx="7027887" cy="1555199"/>
              </a:xfrm>
              <a:prstGeom prst="roundRect">
                <a:avLst/>
              </a:prstGeom>
              <a:solidFill>
                <a:srgbClr val="FFFFCC"/>
              </a:solidFill>
              <a:ln w="5715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51" name="Rectangle: Rounded Corners 50"/>
              <p:cNvSpPr/>
              <p:nvPr/>
            </p:nvSpPr>
            <p:spPr bwMode="auto">
              <a:xfrm>
                <a:off x="2326016" y="1475804"/>
                <a:ext cx="3977431" cy="678431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kumimoji="0" lang="en-US" sz="20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j-lt"/>
                  </a:rPr>
                  <a:t>Thể</a:t>
                </a:r>
                <a:r>
                  <a:rPr kumimoji="0" lang="en-US" sz="2000" b="1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j-lt"/>
                  </a:rPr>
                  <a:t> </a:t>
                </a:r>
                <a:r>
                  <a:rPr kumimoji="0" lang="en-US" sz="2000" b="1" i="0" u="none" strike="noStrike" cap="none" normalizeH="0" baseline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+mj-lt"/>
                  </a:rPr>
                  <a:t>loại</a:t>
                </a:r>
                <a:endParaRPr kumimoji="0" lang="en-US" sz="2000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+mj-lt"/>
                </a:endParaRP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741524" y="2144682"/>
              <a:ext cx="238267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Thơ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năm</a:t>
              </a:r>
              <a:r>
                <a:rPr lang="en-US" sz="22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200" dirty="0" err="1">
                  <a:solidFill>
                    <a:srgbClr val="0000FF"/>
                  </a:solidFill>
                  <a:effectLst/>
                  <a:latin typeface="+mj-lt"/>
                </a:rPr>
                <a:t>chữ</a:t>
              </a:r>
              <a:endParaRPr lang="en-US" sz="2200" dirty="0">
                <a:solidFill>
                  <a:srgbClr val="0000FF"/>
                </a:solidFill>
                <a:effectLst/>
                <a:latin typeface="+mj-lt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612489" y="3765605"/>
            <a:ext cx="2597021" cy="1301695"/>
            <a:chOff x="360217" y="1703637"/>
            <a:chExt cx="2791691" cy="1301695"/>
          </a:xfrm>
        </p:grpSpPr>
        <p:sp>
          <p:nvSpPr>
            <p:cNvPr id="29" name="Rectangle: Rounded Corners 28"/>
            <p:cNvSpPr/>
            <p:nvPr/>
          </p:nvSpPr>
          <p:spPr bwMode="auto">
            <a:xfrm>
              <a:off x="360217" y="1703637"/>
              <a:ext cx="2791691" cy="1301695"/>
            </a:xfrm>
            <a:prstGeom prst="roundRect">
              <a:avLst/>
            </a:prstGeom>
            <a:solidFill>
              <a:srgbClr val="FFFFCC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8678" y="2033234"/>
              <a:ext cx="26877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dirty="0">
                  <a:solidFill>
                    <a:srgbClr val="0000FF"/>
                  </a:solidFill>
                  <a:effectLst/>
                  <a:latin typeface="+mj-lt"/>
                  <a:cs typeface="Times New Roman" panose="02020603050405020304" pitchFamily="18" charset="0"/>
                </a:rPr>
                <a:t>Bài thơ tự sự giàu chất trữ tình</a:t>
              </a:r>
              <a:endParaRPr lang="en-US" sz="2200" dirty="0">
                <a:solidFill>
                  <a:srgbClr val="0000FF"/>
                </a:solidFill>
                <a:effectLst/>
                <a:latin typeface="+mj-lt"/>
              </a:endParaRPr>
            </a:p>
          </p:txBody>
        </p:sp>
      </p:grpSp>
      <p:pic>
        <p:nvPicPr>
          <p:cNvPr id="3074" name="Picture 2" descr="Bài văn mẫu lớp 6: Phân tích bài thơ Đêm nay Bác không ngủ của Minh Huệ -  Tin Tức Giáo Dục Học Tập Ti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49" y="1679190"/>
            <a:ext cx="3159189" cy="16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7" name="Picture 5" descr="http://2.bp.blogspot.com/-twgyH-79thc/T7dnF1G9BdI/AAAAAAAAEec/TnXCPIyojVU/s1600/Chien%2Bdich%2BViet%2Bbac%2Bthu%2Bdong%2B19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96838"/>
            <a:ext cx="22320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9" name="Picture 7" descr="http://2.bp.blogspot.com/-ipbmdG37TjI/T7doJKSsTSI/AAAAAAAAEgs/PRjqZni_B-I/s1600/Viet%2BBac%2B1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96838"/>
            <a:ext cx="2159000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1" name="Picture 9" descr="http://1.bp.blogspot.com/-Lg01tRRUXU8/T7doMT7iWII/AAAAAAAAEg4/qlhOpK6eAjg/s1600/Viet%2BBac%2B19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2767013"/>
            <a:ext cx="23050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3" name="Picture 11" descr="Chủ tịch Hồ Chí Minh ở Việt Bắ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2736850"/>
            <a:ext cx="21971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5" name="Picture 13" descr="Chủ tịch Hồ Chí Minh kêu gọi &amp;dstrok;ồng bào và chiến sỹ thực hiện khẩu hiệu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8425"/>
            <a:ext cx="194468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7" name="Picture 15" descr="24%20Ch%E1%BB%A7%20t%E1%BB%8Bch%20tr%C3%AAn%20%C4%91%C6%B0%E1%BB%9Dng%20%C4%91i%20d%E1%BB%B1%20%C4%90%E1%BA%A1i%20h%E1%BB%99i%20%C4%90%E1%BA%A3ng%20l%E1%BA%A7n%20th%E1%BB%A9%20hai%20%E1%BB%9F%20chi%E1%BA%BFn%20khu%20Vi%E1%BB%87t%20B%E1%BA%AFc,%202%20195121112012_1447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708275"/>
            <a:ext cx="2087562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9" name="Picture 17" descr="B%E1%BB%AFa%20c%C6%A1m%20c%E1%BB%A7a%20B%C3%A1c%20H%E1%BB%93%20v%C3%A0%20c%C3%A1c%20chi%E1%BA%BFn%20s%E1%BB%B9%20%E1%BB%9F%20T%C3%A2n%20Tr%C3%A0o%20trong%20nh%E1%BB%AFng%20ng%C3%A0y%20kh%C3%A1ng%20chi%E1%BA%BFn%20ch%E1%BB%91ng%20th%E1%BB%B1c%20d%C3%A2n%20Ph%C3%A1p18102012_1424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96838"/>
            <a:ext cx="248285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51" name="Picture 19" descr="Chủ tịch Hồ Chí Minh và &amp;dstrok;ồng chí Võ Nguyên Giáp thảo luận kế hoạch tác chiến &amp;Dstrok;ông Khê n&amp;abreve;m 19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2736850"/>
            <a:ext cx="226853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8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8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8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48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48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ột siêu lục địa mới đang hình thành trên Trái Đất với 2 &amp;quot;chân dung&amp;quot; - Báo  Người lao đ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143000" y="800100"/>
            <a:ext cx="7162800" cy="2971800"/>
            <a:chOff x="401784" y="1257300"/>
            <a:chExt cx="5999016" cy="2971800"/>
          </a:xfrm>
        </p:grpSpPr>
        <p:sp>
          <p:nvSpPr>
            <p:cNvPr id="14" name="Rectangle: Rounded Corners 13"/>
            <p:cNvSpPr/>
            <p:nvPr/>
          </p:nvSpPr>
          <p:spPr bwMode="auto">
            <a:xfrm>
              <a:off x="401784" y="1533699"/>
              <a:ext cx="5999016" cy="2695401"/>
            </a:xfrm>
            <a:prstGeom prst="roundRect">
              <a:avLst/>
            </a:prstGeom>
            <a:solidFill>
              <a:schemeClr val="bg1"/>
            </a:solidFill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3401" y="1790700"/>
              <a:ext cx="57757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-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Đọc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to,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rõ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ràng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,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lưu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loát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,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tránh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phát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âm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sai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. </a:t>
              </a:r>
              <a:r>
                <a:rPr lang="vi-VN" sz="2400" kern="100" dirty="0">
                  <a:solidFill>
                    <a:srgbClr val="0000FF"/>
                  </a:solidFill>
                  <a:effectLst/>
                  <a:latin typeface="+mj-lt"/>
                  <a:ea typeface="SimSun" panose="02010600030101010101" pitchFamily="2" charset="-122"/>
                </a:rPr>
                <a:t>phân biệt giữa lời người kể chuyện, anh đội viên và Bác</a:t>
              </a:r>
              <a:endParaRPr lang="en-US" sz="2400" dirty="0">
                <a:solidFill>
                  <a:srgbClr val="0000FF"/>
                </a:solidFill>
                <a:effectLst/>
                <a:latin typeface="+mj-lt"/>
              </a:endParaRPr>
            </a:p>
            <a:p>
              <a:pPr algn="just"/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-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Ngắt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nghỉ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đúng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chỗ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,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bộc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lộ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đường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tình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cảm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cảm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xúc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của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tác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giả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đối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với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vị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lãnh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tụ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- cha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già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kính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yêu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của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dân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 </a:t>
              </a:r>
              <a:r>
                <a:rPr lang="en-US" sz="2400" dirty="0" err="1">
                  <a:solidFill>
                    <a:srgbClr val="0000FF"/>
                  </a:solidFill>
                  <a:effectLst/>
                  <a:latin typeface="+mj-lt"/>
                </a:rPr>
                <a:t>tộc</a:t>
              </a:r>
              <a:r>
                <a:rPr lang="en-US" sz="2400" dirty="0">
                  <a:solidFill>
                    <a:srgbClr val="0000FF"/>
                  </a:solidFill>
                  <a:effectLst/>
                  <a:latin typeface="+mj-lt"/>
                </a:rPr>
                <a:t>.</a:t>
              </a:r>
            </a:p>
          </p:txBody>
        </p:sp>
        <p:sp>
          <p:nvSpPr>
            <p:cNvPr id="6" name="Rectangle: Rounded Corners 5"/>
            <p:cNvSpPr/>
            <p:nvPr/>
          </p:nvSpPr>
          <p:spPr bwMode="auto">
            <a:xfrm>
              <a:off x="2286000" y="1257300"/>
              <a:ext cx="2133600" cy="510778"/>
            </a:xfrm>
            <a:prstGeom prst="roundRect">
              <a:avLst/>
            </a:prstGeom>
            <a:solidFill>
              <a:srgbClr val="006600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3</a:t>
              </a:r>
              <a:r>
                <a:rPr kumimoji="0" lang="en-US" sz="24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</a:rPr>
                <a:t>. </a:t>
              </a:r>
              <a:r>
                <a:rPr kumimoji="0" lang="en-US" sz="2400" b="1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</a:rPr>
                <a:t>Đọc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endParaRPr>
            </a:p>
          </p:txBody>
        </p:sp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Một siêu lục địa mới đang hình thành trên Trái Đất với 2 &amp;quot;chân dung&amp;quot; - Báo  Người lao độ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295825" y="1103526"/>
            <a:ext cx="2549973" cy="3669315"/>
            <a:chOff x="4963743" y="1387078"/>
            <a:chExt cx="1818056" cy="3669315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5867400" y="1387078"/>
              <a:ext cx="0" cy="3669315"/>
            </a:xfrm>
            <a:prstGeom prst="line">
              <a:avLst/>
            </a:prstGeom>
            <a:ln w="38100">
              <a:solidFill>
                <a:srgbClr val="6600CC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4963743" y="2095500"/>
              <a:ext cx="1818056" cy="2398607"/>
              <a:chOff x="166102" y="2154934"/>
              <a:chExt cx="1395998" cy="2398607"/>
            </a:xfrm>
          </p:grpSpPr>
          <p:sp>
            <p:nvSpPr>
              <p:cNvPr id="21" name="Rectangle: Rounded Corners 20"/>
              <p:cNvSpPr/>
              <p:nvPr/>
            </p:nvSpPr>
            <p:spPr bwMode="auto">
              <a:xfrm>
                <a:off x="166102" y="2154934"/>
                <a:ext cx="1395998" cy="2362200"/>
              </a:xfrm>
              <a:prstGeom prst="roundRect">
                <a:avLst/>
              </a:prstGeom>
              <a:solidFill>
                <a:srgbClr val="FFFFCC"/>
              </a:solidFill>
              <a:ln w="38100" cap="flat" cmpd="sng" algn="ctr">
                <a:solidFill>
                  <a:srgbClr val="6600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08509" y="2209886"/>
                <a:ext cx="1323701" cy="2343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Tiếp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“Anh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luôn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cùng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”: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ba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dậy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anh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đội</a:t>
                </a:r>
                <a:r>
                  <a:rPr lang="en-US" sz="2000" dirty="0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FF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endParaRPr lang="en-US" sz="3200" b="1" dirty="0">
                  <a:solidFill>
                    <a:srgbClr val="0000FF"/>
                  </a:solidFill>
                  <a:latin typeface="+mj-lt"/>
                </a:endParaRPr>
              </a:p>
            </p:txBody>
          </p:sp>
        </p:grpSp>
      </p:grpSp>
      <p:sp>
        <p:nvSpPr>
          <p:cNvPr id="4" name="Rectangle: Rounded Corners 3"/>
          <p:cNvSpPr/>
          <p:nvPr/>
        </p:nvSpPr>
        <p:spPr bwMode="auto">
          <a:xfrm>
            <a:off x="315506" y="141418"/>
            <a:ext cx="21336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Bố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cục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95400" y="800102"/>
            <a:ext cx="6400800" cy="4000903"/>
            <a:chOff x="838200" y="1118136"/>
            <a:chExt cx="7225145" cy="711616"/>
          </a:xfrm>
        </p:grpSpPr>
        <p:sp>
          <p:nvSpPr>
            <p:cNvPr id="6" name="Rectangle: Rounded Corners 5"/>
            <p:cNvSpPr/>
            <p:nvPr/>
          </p:nvSpPr>
          <p:spPr bwMode="auto">
            <a:xfrm>
              <a:off x="838200" y="1177113"/>
              <a:ext cx="7225145" cy="652639"/>
            </a:xfrm>
            <a:prstGeom prst="roundRect">
              <a:avLst/>
            </a:prstGeom>
            <a:noFill/>
            <a:ln w="5715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5" name="Rectangle: Rounded Corners 4"/>
            <p:cNvSpPr/>
            <p:nvPr/>
          </p:nvSpPr>
          <p:spPr bwMode="auto">
            <a:xfrm>
              <a:off x="1870364" y="1118136"/>
              <a:ext cx="5332845" cy="123260"/>
            </a:xfrm>
            <a:prstGeom prst="roundRect">
              <a:avLst/>
            </a:prstGeom>
            <a:solidFill>
              <a:srgbClr val="006600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vert="horz" wrap="square" lIns="91440" tIns="45720" rIns="91440" bIns="45720" numCol="1" rtlCol="0" anchor="ctr" anchorCtr="0" compatLnSpc="1"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ĐÊM NAY BÁC KHÔNG NGỦ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2402" y="1790700"/>
            <a:ext cx="2296707" cy="2359609"/>
            <a:chOff x="114301" y="2125116"/>
            <a:chExt cx="1246784" cy="2155306"/>
          </a:xfrm>
        </p:grpSpPr>
        <p:sp>
          <p:nvSpPr>
            <p:cNvPr id="8" name="Rectangle: Rounded Corners 7"/>
            <p:cNvSpPr/>
            <p:nvPr/>
          </p:nvSpPr>
          <p:spPr bwMode="auto">
            <a:xfrm>
              <a:off x="114301" y="2154934"/>
              <a:ext cx="1246784" cy="2125488"/>
            </a:xfrm>
            <a:prstGeom prst="roundRect">
              <a:avLst/>
            </a:prstGeom>
            <a:solidFill>
              <a:srgbClr val="FFFFCC"/>
            </a:solidFill>
            <a:ln w="3810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0500" y="2125116"/>
              <a:ext cx="1128288" cy="2140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Từ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đầu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đến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“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Lấy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sức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đâu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mà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đi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”: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Lần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thứ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nhất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thức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dậy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anh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đội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viên</a:t>
              </a:r>
              <a:endParaRPr lang="en-US" sz="3200" b="1" dirty="0">
                <a:solidFill>
                  <a:srgbClr val="0000FF"/>
                </a:solidFill>
                <a:latin typeface="+mj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82200" y="1823346"/>
            <a:ext cx="2080800" cy="2326964"/>
            <a:chOff x="211332" y="2154934"/>
            <a:chExt cx="1205780" cy="2172987"/>
          </a:xfrm>
        </p:grpSpPr>
        <p:sp>
          <p:nvSpPr>
            <p:cNvPr id="18" name="Rectangle: Rounded Corners 17"/>
            <p:cNvSpPr/>
            <p:nvPr/>
          </p:nvSpPr>
          <p:spPr bwMode="auto">
            <a:xfrm>
              <a:off x="211332" y="2154934"/>
              <a:ext cx="1205780" cy="2172987"/>
            </a:xfrm>
            <a:prstGeom prst="roundRect">
              <a:avLst/>
            </a:prstGeom>
            <a:solidFill>
              <a:srgbClr val="FFFFCC"/>
            </a:solidFill>
            <a:ln w="38100" cap="flat" cmpd="sng" algn="ctr">
              <a:solidFill>
                <a:srgbClr val="66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7361" y="2577052"/>
              <a:ext cx="1009392" cy="13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Đoạn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còn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lại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Hình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tượng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Bác</a:t>
              </a:r>
              <a:r>
                <a:rPr lang="en-US" sz="2000" dirty="0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FF"/>
                  </a:solidFill>
                  <a:effectLst/>
                  <a:latin typeface="+mj-lt"/>
                  <a:ea typeface="Times New Roman" panose="02020603050405020304" pitchFamily="18" charset="0"/>
                </a:rPr>
                <a:t>Hồ</a:t>
              </a:r>
              <a:endParaRPr lang="en-US" sz="3200" b="1" dirty="0">
                <a:solidFill>
                  <a:srgbClr val="0000FF"/>
                </a:solidFill>
                <a:latin typeface="+mj-lt"/>
              </a:endParaRPr>
            </a:p>
          </p:txBody>
        </p:sp>
      </p:grp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52"/>
          <p:cNvSpPr>
            <a:spLocks noChangeArrowheads="1"/>
          </p:cNvSpPr>
          <p:nvPr/>
        </p:nvSpPr>
        <p:spPr bwMode="auto">
          <a:xfrm>
            <a:off x="1457325" y="77163"/>
            <a:ext cx="6229350" cy="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ts val="3500"/>
              </a:lnSpc>
              <a:buClr>
                <a:schemeClr val="tx1"/>
              </a:buClr>
              <a:buSzPct val="60000"/>
              <a:buFont typeface="Times New Roman" panose="02020603050405020304" pitchFamily="18" charset="0"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 TÌM HIỂU CHI TIẾT</a:t>
            </a:r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>
            <a:off x="0" y="6477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: Rounded Corners 40"/>
          <p:cNvSpPr/>
          <p:nvPr/>
        </p:nvSpPr>
        <p:spPr bwMode="auto">
          <a:xfrm>
            <a:off x="1422442" y="803146"/>
            <a:ext cx="6553200" cy="510778"/>
          </a:xfrm>
          <a:prstGeom prst="roundRect">
            <a:avLst/>
          </a:prstGeom>
          <a:solidFill>
            <a:srgbClr val="006600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algn="ctr"/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+mj-lt"/>
              </a:rPr>
              <a:t>1. </a:t>
            </a:r>
            <a:r>
              <a:rPr lang="nl-NL" sz="2400" b="1" dirty="0">
                <a:solidFill>
                  <a:srgbClr val="FFFF00"/>
                </a:solidFill>
                <a:latin typeface="+mj-lt"/>
              </a:rPr>
              <a:t>Lần thứ nhất thức dậy của anh đội viên: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688" y="1409700"/>
            <a:ext cx="5761512" cy="19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0480" indent="28575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30480" indent="28575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khoải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4098" name="Picture 2" descr="Văn học: Đêm nay Bác không ngủ - Minh Huệ | VHVN - Audio Văn học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85902"/>
            <a:ext cx="3170712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688" y="3238500"/>
            <a:ext cx="5761512" cy="244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30480" indent="28575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30480" indent="4572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30480" indent="4572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Dém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30480" indent="45720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Nhón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3" name="Right Brace 12"/>
          <p:cNvSpPr/>
          <p:nvPr/>
        </p:nvSpPr>
        <p:spPr bwMode="auto">
          <a:xfrm>
            <a:off x="4866682" y="3968189"/>
            <a:ext cx="543518" cy="1708711"/>
          </a:xfrm>
          <a:prstGeom prst="rightBrac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9304" y="3924300"/>
            <a:ext cx="3754904" cy="148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=&gt;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Yêu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thương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quan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tâm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, lo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lắng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cho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các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chiến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sĩ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đội</a:t>
            </a:r>
            <a:r>
              <a:rPr lang="en-US" sz="2400" b="1" dirty="0"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+mj-lt"/>
              </a:rPr>
              <a:t>viên</a:t>
            </a:r>
            <a:endParaRPr lang="en-US" sz="2400" b="1" dirty="0">
              <a:solidFill>
                <a:srgbClr val="C00000"/>
              </a:solidFill>
              <a:effectLst/>
              <a:latin typeface="+mj-lt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9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70&quot;/&gt;&lt;/object&gt;&lt;object type=&quot;3&quot; unique_id=&quot;10006&quot;&gt;&lt;property id=&quot;20148&quot; value=&quot;5&quot;/&gt;&lt;property id=&quot;20300&quot; value=&quot;Slide 6&quot;/&gt;&lt;property id=&quot;20307&quot; value=&quot;285&quot;/&gt;&lt;/object&gt;&lt;object type=&quot;3&quot; unique_id=&quot;10025&quot;&gt;&lt;property id=&quot;20148&quot; value=&quot;5&quot;/&gt;&lt;property id=&quot;20300&quot; value=&quot;Slide 17&quot;/&gt;&lt;property id=&quot;20307&quot; value=&quot;317&quot;/&gt;&lt;/object&gt;&lt;object type=&quot;3&quot; unique_id=&quot;10026&quot;&gt;&lt;property id=&quot;20148&quot; value=&quot;5&quot;/&gt;&lt;property id=&quot;20300&quot; value=&quot;Slide 18&quot;/&gt;&lt;property id=&quot;20307&quot; value=&quot;318&quot;/&gt;&lt;/object&gt;&lt;object type=&quot;3&quot; unique_id=&quot;10203&quot;&gt;&lt;property id=&quot;20148&quot; value=&quot;5&quot;/&gt;&lt;property id=&quot;20300&quot; value=&quot;Slide 4&quot;/&gt;&lt;property id=&quot;20307&quot; value=&quot;319&quot;/&gt;&lt;/object&gt;&lt;object type=&quot;3&quot; unique_id=&quot;10309&quot;&gt;&lt;property id=&quot;20148&quot; value=&quot;5&quot;/&gt;&lt;property id=&quot;20300&quot; value=&quot;Slide 5&quot;/&gt;&lt;property id=&quot;20307&quot; value=&quot;320&quot;/&gt;&lt;/object&gt;&lt;object type=&quot;3&quot; unique_id=&quot;10310&quot;&gt;&lt;property id=&quot;20148&quot; value=&quot;5&quot;/&gt;&lt;property id=&quot;20300&quot; value=&quot;Slide 7&quot;/&gt;&lt;property id=&quot;20307&quot; value=&quot;321&quot;/&gt;&lt;/object&gt;&lt;object type=&quot;3&quot; unique_id=&quot;10411&quot;&gt;&lt;property id=&quot;20148&quot; value=&quot;5&quot;/&gt;&lt;property id=&quot;20300&quot; value=&quot;Slide 8&quot;/&gt;&lt;property id=&quot;20307&quot; value=&quot;322&quot;/&gt;&lt;/object&gt;&lt;object type=&quot;3&quot; unique_id=&quot;10496&quot;&gt;&lt;property id=&quot;20148&quot; value=&quot;5&quot;/&gt;&lt;property id=&quot;20300&quot; value=&quot;Slide 9&quot;/&gt;&lt;property id=&quot;20307&quot; value=&quot;323&quot;/&gt;&lt;/object&gt;&lt;object type=&quot;3&quot; unique_id=&quot;10755&quot;&gt;&lt;property id=&quot;20148&quot; value=&quot;5&quot;/&gt;&lt;property id=&quot;20300&quot; value=&quot;Slide 11&quot;/&gt;&lt;property id=&quot;20307&quot; value=&quot;327&quot;/&gt;&lt;/object&gt;&lt;object type=&quot;3&quot; unique_id=&quot;10756&quot;&gt;&lt;property id=&quot;20148&quot; value=&quot;5&quot;/&gt;&lt;property id=&quot;20300&quot; value=&quot;Slide 12&quot;/&gt;&lt;property id=&quot;20307&quot; value=&quot;328&quot;/&gt;&lt;/object&gt;&lt;object type=&quot;3&quot; unique_id=&quot;10757&quot;&gt;&lt;property id=&quot;20148&quot; value=&quot;5&quot;/&gt;&lt;property id=&quot;20300&quot; value=&quot;Slide 13&quot;/&gt;&lt;property id=&quot;20307&quot; value=&quot;325&quot;/&gt;&lt;/object&gt;&lt;object type=&quot;3&quot; unique_id=&quot;10758&quot;&gt;&lt;property id=&quot;20148&quot; value=&quot;5&quot;/&gt;&lt;property id=&quot;20300&quot; value=&quot;Slide 15&quot;/&gt;&lt;property id=&quot;20307&quot; value=&quot;326&quot;/&gt;&lt;/object&gt;&lt;object type=&quot;3&quot; unique_id=&quot;10759&quot;&gt;&lt;property id=&quot;20148&quot; value=&quot;5&quot;/&gt;&lt;property id=&quot;20300&quot; value=&quot;Slide 16&quot;/&gt;&lt;property id=&quot;20307&quot; value=&quot;329&quot;/&gt;&lt;/object&gt;&lt;object type=&quot;3&quot; unique_id=&quot;10818&quot;&gt;&lt;property id=&quot;20148&quot; value=&quot;5&quot;/&gt;&lt;property id=&quot;20300&quot; value=&quot;Slide 14&quot;/&gt;&lt;property id=&quot;20307&quot; value=&quot;330&quot;/&gt;&lt;/object&gt;&lt;object type=&quot;3&quot; unique_id=&quot;10880&quot;&gt;&lt;property id=&quot;20148&quot; value=&quot;5&quot;/&gt;&lt;property id=&quot;20300&quot; value=&quot;Slide 10&quot;/&gt;&lt;property id=&quot;20307&quot; value=&quot;331&quot;/&gt;&lt;/object&gt;&lt;/object&gt;&lt;object type=&quot;8&quot; unique_id=&quot;10052&quot;&gt;&lt;/object&gt;&lt;/object&gt;&lt;/database&gt;"/>
  <p:tag name="SECTOMILLISECCONVERTED" val="1"/>
  <p:tag name="GENSWF_OUTPUT_FILE_NAME" val="16"/>
  <p:tag name="GENSWF_MOVIE_ONCLICK_URL" val="http://"/>
  <p:tag name="GENSWF_MOVIE_PRESENTATION_END_URL" val="http://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394261993,C:\Documents and Settings\Admin\Desktop\Ếch ngồi đáy giếng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5,1394261993,C:\Documents and Settings\Admin\Desktop\Ếch ngồi đáy giếng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2009</TotalTime>
  <Words>1405</Words>
  <Application>Microsoft Office PowerPoint</Application>
  <PresentationFormat>On-screen Show (16:10)</PresentationFormat>
  <Paragraphs>172</Paragraphs>
  <Slides>28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VNI-Souvir</vt:lpstr>
      <vt:lpstr>.VnSouthernH</vt:lpstr>
      <vt:lpstr>Times New Roman</vt:lpstr>
      <vt:lpstr>.VnTifani Heavy</vt:lpstr>
      <vt:lpstr>Wingdings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01688.727995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23 Dem nay bac ko ngu</dc:title>
  <dc:creator>Nguyễn Lương Hùng</dc:creator>
  <cp:lastModifiedBy>trankhanhlinh020999@gmail.com</cp:lastModifiedBy>
  <cp:revision>523</cp:revision>
  <dcterms:created xsi:type="dcterms:W3CDTF">2009-03-17T05:37:00Z</dcterms:created>
  <dcterms:modified xsi:type="dcterms:W3CDTF">2022-02-26T08:28:13Z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265EA2915C6D418386AF882442D942CE</vt:lpwstr>
  </property>
  <property fmtid="{D5CDD505-2E9C-101B-9397-08002B2CF9AE}" pid="3" name="KSOProductBuildVer">
    <vt:lpwstr>1033-11.2.0.10463</vt:lpwstr>
  </property>
</Properties>
</file>