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32"/>
  </p:notesMasterIdLst>
  <p:sldIdLst>
    <p:sldId id="566" r:id="rId6"/>
    <p:sldId id="257" r:id="rId7"/>
    <p:sldId id="258" r:id="rId8"/>
    <p:sldId id="267" r:id="rId9"/>
    <p:sldId id="546" r:id="rId10"/>
    <p:sldId id="550" r:id="rId11"/>
    <p:sldId id="549" r:id="rId12"/>
    <p:sldId id="269" r:id="rId13"/>
    <p:sldId id="559" r:id="rId14"/>
    <p:sldId id="560" r:id="rId15"/>
    <p:sldId id="568" r:id="rId16"/>
    <p:sldId id="563" r:id="rId17"/>
    <p:sldId id="274" r:id="rId18"/>
    <p:sldId id="552" r:id="rId19"/>
    <p:sldId id="567" r:id="rId20"/>
    <p:sldId id="558" r:id="rId21"/>
    <p:sldId id="572" r:id="rId22"/>
    <p:sldId id="561" r:id="rId23"/>
    <p:sldId id="569" r:id="rId24"/>
    <p:sldId id="573" r:id="rId25"/>
    <p:sldId id="571" r:id="rId26"/>
    <p:sldId id="574" r:id="rId27"/>
    <p:sldId id="554" r:id="rId28"/>
    <p:sldId id="294" r:id="rId29"/>
    <p:sldId id="316" r:id="rId30"/>
    <p:sldId id="54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3300"/>
    <a:srgbClr val="39F7C5"/>
    <a:srgbClr val="C7A169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29" autoAdjust="0"/>
    <p:restoredTop sz="94139" autoAdjust="0"/>
  </p:normalViewPr>
  <p:slideViewPr>
    <p:cSldViewPr snapToGrid="0" showGuides="1">
      <p:cViewPr>
        <p:scale>
          <a:sx n="77" d="100"/>
          <a:sy n="77" d="100"/>
        </p:scale>
        <p:origin x="-156" y="-648"/>
      </p:cViewPr>
      <p:guideLst>
        <p:guide orient="horz" pos="672"/>
        <p:guide orient="horz" pos="3864"/>
        <p:guide pos="408"/>
        <p:guide pos="72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10/7/2023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jpeg"/><Relationship Id="rId7" Type="http://schemas.openxmlformats.org/officeDocument/2006/relationships/image" Target="../media/image26.png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microsoft.com/office/2007/relationships/hdphoto" Target="../media/hdphoto4.wdp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12192000" cy="7543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2162432" y="1447800"/>
            <a:ext cx="7376984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en-US" sz="3600" b="1" kern="10" dirty="0" smtClean="0"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 THẦY CÔ </a:t>
            </a:r>
            <a:r>
              <a:rPr lang="en-US" sz="3600" b="1" kern="10" dirty="0" err="1" smtClean="0"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và</a:t>
            </a:r>
            <a:r>
              <a:rPr lang="en-US" sz="3600" b="1" kern="10" dirty="0" smtClean="0"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CÁC EM </a:t>
            </a:r>
            <a:r>
              <a:rPr lang="en-US" sz="3600" b="1" kern="10" dirty="0"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HỌC SINH LỚP </a:t>
            </a:r>
            <a:r>
              <a:rPr lang="en-US" sz="3600" b="1" kern="10" dirty="0" smtClean="0"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8A </a:t>
            </a:r>
            <a:endParaRPr lang="en-US" sz="3600" b="1" kern="10" dirty="0"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2026508" y="3276600"/>
            <a:ext cx="7797114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/>
                <a:cs typeface="Times New Roman"/>
              </a:rPr>
              <a:t> ĐẾN VỚI TIẾT HỌC NGÀY HÔM NAY</a:t>
            </a:r>
          </a:p>
        </p:txBody>
      </p:sp>
      <p:sp>
        <p:nvSpPr>
          <p:cNvPr id="2" name="Oval 1"/>
          <p:cNvSpPr/>
          <p:nvPr/>
        </p:nvSpPr>
        <p:spPr>
          <a:xfrm>
            <a:off x="5601749" y="271848"/>
            <a:ext cx="2693767" cy="778475"/>
          </a:xfrm>
          <a:prstGeom prst="ellipse">
            <a:avLst/>
          </a:prstGeom>
          <a:solidFill>
            <a:srgbClr val="00B0F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30.9.2023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3782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77798"/>
              </p:ext>
            </p:extLst>
          </p:nvPr>
        </p:nvGraphicFramePr>
        <p:xfrm>
          <a:off x="3754582" y="1294923"/>
          <a:ext cx="8206759" cy="5074936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="" xmlns:a16="http://schemas.microsoft.com/office/drawing/2014/main" val="806752966"/>
                    </a:ext>
                  </a:extLst>
                </a:gridCol>
                <a:gridCol w="5754505">
                  <a:extLst>
                    <a:ext uri="{9D8B030D-6E8A-4147-A177-3AD203B41FA5}">
                      <a16:colId xmlns=""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4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ÁN </a:t>
                      </a:r>
                      <a:r>
                        <a:rPr lang="vi-VN" sz="24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200" b="1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hịp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2038489"/>
            <a:ext cx="5369138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536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lvl="0" algn="just"/>
            <a:endParaRPr lang="vi-VN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225840"/>
            <a:ext cx="400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  <a:p>
            <a:pPr lvl="0" algn="just"/>
            <a:endParaRPr lang="en-US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rtical Scroll 9"/>
          <p:cNvSpPr/>
          <p:nvPr/>
        </p:nvSpPr>
        <p:spPr>
          <a:xfrm>
            <a:off x="717738" y="1266559"/>
            <a:ext cx="6019800" cy="5171324"/>
          </a:xfrm>
          <a:prstGeom prst="verticalScroll">
            <a:avLst/>
          </a:prstGeom>
          <a:solidFill>
            <a:srgbClr val="002060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457200" indent="-457200">
              <a:buAutoNum type="alphaUcPeriod"/>
              <a:defRPr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969220" y="1502561"/>
            <a:ext cx="3719373" cy="2464516"/>
          </a:xfrm>
          <a:prstGeom prst="wedgeEllipseCallout">
            <a:avLst>
              <a:gd name="adj1" fmla="val -66783"/>
              <a:gd name="adj2" fmla="val 48461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35495" y="1705229"/>
            <a:ext cx="692161" cy="5560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1" descr="h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8320" y="3852221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3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  <a:ln>
            <a:solidFill>
              <a:srgbClr val="FF3300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5733537" y="274096"/>
            <a:ext cx="3978873" cy="1196359"/>
          </a:xfrm>
          <a:prstGeom prst="roundRect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rtical Scroll 9"/>
          <p:cNvSpPr/>
          <p:nvPr/>
        </p:nvSpPr>
        <p:spPr>
          <a:xfrm>
            <a:off x="5487446" y="1397862"/>
            <a:ext cx="6019800" cy="3187285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58714" y="2021545"/>
            <a:ext cx="5149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1715471" y="1138196"/>
            <a:ext cx="8761058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59999" y="2685163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871069" y="2685163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7070" y="2860020"/>
            <a:ext cx="32322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Bức tranh thiên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gian,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không gian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ình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989955" y="3338945"/>
            <a:ext cx="30596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và nêu tác dụng của các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trong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5068141" y="2776153"/>
            <a:ext cx="2424551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191711" y="3275577"/>
            <a:ext cx="2074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110833" y="2005541"/>
            <a:ext cx="1604704" cy="67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N1, N2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717406" y="2005541"/>
            <a:ext cx="1604704" cy="679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N3, N4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68140" y="4394888"/>
            <a:ext cx="2424551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389422" y="4894312"/>
            <a:ext cx="179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0786" y="178742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  <p:bldP spid="14" grpId="0"/>
      <p:bldP spid="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=""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=""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=""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=""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=""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=""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7232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 </a:t>
            </a:r>
            <a:r>
              <a:rPr 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</a:t>
            </a:r>
            <a:r>
              <a:rPr 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  <a:r>
              <a:rPr 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uồn 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quạnh </a:t>
            </a:r>
            <a:r>
              <a:rPr lang="vi-VN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 1 màu hoài niệm.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3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en-US" sz="2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sắc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 hiu hắt, 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âm thanh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để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lvl="0">
              <a:lnSpc>
                <a:spcPct val="115000"/>
              </a:lnSpc>
            </a:pP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</a:t>
            </a: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hể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04710" y="3028513"/>
            <a:ext cx="4601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 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nùng, 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 </a:t>
            </a:r>
            <a:r>
              <a:rPr lang="vi-VN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4562" y="2177580"/>
            <a:ext cx="27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hắt,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5856" y="1327801"/>
            <a:ext cx="342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trưa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iện 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 song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71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</a:t>
            </a:r>
            <a:r>
              <a:rPr lang="vi-VN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017" y="1694560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 </a:t>
            </a:r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011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59731" y="764052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198" y="2125447"/>
            <a:ext cx="1545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006292" y="677745"/>
            <a:ext cx="4127146" cy="2464516"/>
          </a:xfrm>
          <a:prstGeom prst="wedgeEllipseCallout">
            <a:avLst>
              <a:gd name="adj1" fmla="val -22929"/>
              <a:gd name="adj2" fmla="val 86065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1" descr="h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6291" y="2807424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05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5708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605" y="1678230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690" y="2102824"/>
            <a:ext cx="641156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(Khổ 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6799489" y="578889"/>
            <a:ext cx="4788555" cy="2732722"/>
          </a:xfrm>
          <a:prstGeom prst="wedgeEllipseCallout">
            <a:avLst>
              <a:gd name="adj1" fmla="val -22929"/>
              <a:gd name="adj2" fmla="val 86065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44878" y="4151871"/>
            <a:ext cx="4394138" cy="14333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28089" y="4868563"/>
            <a:ext cx="4394138" cy="14333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giấu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759638" y="3311606"/>
            <a:ext cx="996030" cy="827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5240" y="147046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2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95708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605" y="1678230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7690" y="2102824"/>
            <a:ext cx="6411563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(Khổ 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4627" y="1467635"/>
            <a:ext cx="4337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3349" y="1133328"/>
            <a:ext cx="5533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fr-FR" sz="24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……..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96950" y="3414026"/>
            <a:ext cx="4917256" cy="267765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fr-FR" sz="2400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				</a:t>
            </a:r>
            <a:endParaRPr lang="fr-FR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fr-FR" sz="2400" i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bé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i="1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.			</a:t>
            </a:r>
            <a:endParaRPr lang="fr-FR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fr-FR" sz="2400" i="1" dirty="0" err="1" smtClean="0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fr-F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fr-F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Callout 21"/>
          <p:cNvSpPr/>
          <p:nvPr/>
        </p:nvSpPr>
        <p:spPr>
          <a:xfrm>
            <a:off x="2335426" y="4110982"/>
            <a:ext cx="3113904" cy="2077325"/>
          </a:xfrm>
          <a:prstGeom prst="wedgeEllipseCallout">
            <a:avLst>
              <a:gd name="adj1" fmla="val 92217"/>
              <a:gd name="adj2" fmla="val -19752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531564" y="1071543"/>
            <a:ext cx="30892" cy="375994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658224" y="3376955"/>
            <a:ext cx="533412" cy="5066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3110" y="3571156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7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0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8103664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</a:t>
            </a:r>
            <a:r>
              <a:rPr lang="en-US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khổ thơ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49727" y="1125669"/>
            <a:ext cx="3380509" cy="364416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ảnh người mẹ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2490541"/>
            <a:ext cx="2335427" cy="206432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10433" y="2209649"/>
            <a:ext cx="429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1143" y="4206679"/>
            <a:ext cx="429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448432" y="3040645"/>
            <a:ext cx="556054" cy="1141319"/>
          </a:xfrm>
          <a:prstGeom prst="down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618296" y="4164223"/>
            <a:ext cx="996030" cy="8279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335427" y="2075935"/>
            <a:ext cx="0" cy="3227418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04047" y="5545974"/>
            <a:ext cx="99101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1470454" y="5731330"/>
            <a:ext cx="453829" cy="415498"/>
          </a:xfrm>
          <a:prstGeom prst="star5">
            <a:avLst/>
          </a:prstGeom>
          <a:solidFill>
            <a:srgbClr val="FF0000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19" y="5491788"/>
            <a:ext cx="1586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7942" y="2286028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5" grpId="0" animBg="1"/>
      <p:bldP spid="16" grpId="0"/>
      <p:bldP spid="19" grpId="0"/>
      <p:bldP spid="3" grpId="0" animBg="1"/>
      <p:bldP spid="21" grpId="0" animBg="1"/>
      <p:bldP spid="25" grpId="0"/>
      <p:bldP spid="2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12324" y="2364879"/>
            <a:ext cx="14250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t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hổn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thức, bồi hồi nhớ thương </a:t>
            </a:r>
            <a:r>
              <a:rPr lang="vi-VN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0" y="2404042"/>
            <a:ext cx="2335427" cy="2064328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10433" y="2209649"/>
            <a:ext cx="4291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81143" y="4206679"/>
            <a:ext cx="4291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448432" y="3040645"/>
            <a:ext cx="556054" cy="1141319"/>
          </a:xfrm>
          <a:prstGeom prst="downArrow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335427" y="2075935"/>
            <a:ext cx="0" cy="3227418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6623230" y="2285995"/>
            <a:ext cx="699293" cy="2196994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/>
          <p:cNvSpPr/>
          <p:nvPr/>
        </p:nvSpPr>
        <p:spPr>
          <a:xfrm>
            <a:off x="8921576" y="1552442"/>
            <a:ext cx="3159211" cy="2732722"/>
          </a:xfrm>
          <a:prstGeom prst="wedgeEllipseCallout">
            <a:avLst>
              <a:gd name="adj1" fmla="val -22929"/>
              <a:gd name="adj2" fmla="val 86065"/>
            </a:avLst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giậu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567" y="4173980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32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 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66768" y="2319669"/>
            <a:ext cx="6641565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2400" b="1" dirty="0" smtClean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(</a:t>
            </a:r>
            <a:r>
              <a:rPr lang="vi-VN" sz="2000" b="1" dirty="0" smtClean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LƯU TRỌNG LƯ</a:t>
            </a:r>
            <a:r>
              <a:rPr lang="en-US" sz="2000" b="1" dirty="0" smtClean="0">
                <a:ln w="0"/>
                <a:solidFill>
                  <a:srgbClr val="3333FF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)</a:t>
            </a:r>
            <a:endParaRPr kumimoji="0" lang="en-US" sz="2000" b="1" i="0" u="none" strike="noStrike" kern="1200" cap="none" spc="0" normalizeH="0" baseline="0" noProof="0" dirty="0">
              <a:ln w="0"/>
              <a:solidFill>
                <a:srgbClr val="3333FF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18276" y="2319669"/>
            <a:ext cx="2116654" cy="4606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về MẸ khiến cả THẾ GIỚI phải khóc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349" y="247136"/>
            <a:ext cx="11040077" cy="64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sp>
        <p:nvSpPr>
          <p:cNvPr id="18" name="矩形 93"/>
          <p:cNvSpPr/>
          <p:nvPr/>
        </p:nvSpPr>
        <p:spPr bwMode="auto">
          <a:xfrm rot="10800000">
            <a:off x="7526214" y="5893514"/>
            <a:ext cx="537125" cy="451869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03341" y="1747356"/>
            <a:ext cx="6484703" cy="360098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”?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 nhịp đều đặn, chủ yếu là 4/3, gieo vần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 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30346" y="4349574"/>
            <a:ext cx="740380" cy="617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42861" y="768402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9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sp>
        <p:nvSpPr>
          <p:cNvPr id="18" name="矩形 93"/>
          <p:cNvSpPr/>
          <p:nvPr/>
        </p:nvSpPr>
        <p:spPr bwMode="auto">
          <a:xfrm rot="10800000">
            <a:off x="7526214" y="5893514"/>
            <a:ext cx="537125" cy="451869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E94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35179" y="1747356"/>
            <a:ext cx="8152866" cy="452431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fr-FR" sz="2400" b="1" dirty="0">
                <a:latin typeface="Times New Roman" pitchFamily="18" charset="0"/>
                <a:cs typeface="Times New Roman" pitchFamily="18" charset="0"/>
              </a:rPr>
              <a:t>”?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           A.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tảo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 B.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nuối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C.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con khi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khóc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fr-FR" sz="2400" dirty="0">
                <a:latin typeface="Times New Roman" pitchFamily="18" charset="0"/>
                <a:cs typeface="Times New Roman" pitchFamily="18" charset="0"/>
              </a:rPr>
            </a:b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         D.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058389" y="5402493"/>
            <a:ext cx="601508" cy="5157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982634" y="2509602"/>
            <a:ext cx="20941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000" b="1" dirty="0" smtClean="0">
                <a:latin typeface="Times New Roman" panose="02020603050405020304" pitchFamily="18" charset="0"/>
              </a:rPr>
              <a:t>2.     </a:t>
            </a:r>
            <a:r>
              <a:rPr lang="en-US" altLang="en-US" sz="2000" b="1" u="sng" dirty="0" err="1" smtClean="0">
                <a:latin typeface="Times New Roman" panose="02020603050405020304" pitchFamily="18" charset="0"/>
              </a:rPr>
              <a:t>Nội</a:t>
            </a:r>
            <a:r>
              <a:rPr lang="en-US" altLang="en-US" sz="2000" b="1" u="sng" dirty="0" smtClean="0">
                <a:latin typeface="Times New Roman" panose="02020603050405020304" pitchFamily="18" charset="0"/>
              </a:rPr>
              <a:t> dung:</a:t>
            </a:r>
          </a:p>
        </p:txBody>
      </p:sp>
      <p:pic>
        <p:nvPicPr>
          <p:cNvPr id="16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2223" y="717780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 ngắt nhịp đều đặn, chủ yếu là 4/3, gieo vần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9790100" y="617079"/>
            <a:ext cx="2335427" cy="1316907"/>
          </a:xfrm>
          <a:prstGeom prst="ellipse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1" descr="h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3727" y="1888823"/>
            <a:ext cx="874445" cy="98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  <p:pic>
        <p:nvPicPr>
          <p:cNvPr id="6" name="Gánh mẹ - Cao Lan- Ca khúc tặng mẹ ý nghĩa nhân dịp lễ Vu Lan [MV 4K OFFICIAL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197" y="582395"/>
            <a:ext cx="10898659" cy="55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6" y="134926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296523"/>
            <a:ext cx="4465369" cy="149962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tôi, thuở thiếu thời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chửa xoá mờ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7261" y="2399449"/>
            <a:ext cx="84973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(từ cũ):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321" y="2966720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chung: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84358"/>
              </p:ext>
            </p:extLst>
          </p:nvPr>
        </p:nvGraphicFramePr>
        <p:xfrm>
          <a:off x="4334827" y="1267213"/>
          <a:ext cx="6596409" cy="5315889"/>
        </p:xfrm>
        <a:graphic>
          <a:graphicData uri="http://schemas.openxmlformats.org/drawingml/2006/table">
            <a:tbl>
              <a:tblPr firstRow="1" firstCol="1" bandRow="1"/>
              <a:tblGrid>
                <a:gridCol w="4080124">
                  <a:extLst>
                    <a:ext uri="{9D8B030D-6E8A-4147-A177-3AD203B41FA5}">
                      <a16:colId xmlns="" xmlns:a16="http://schemas.microsoft.com/office/drawing/2014/main" val="806752966"/>
                    </a:ext>
                  </a:extLst>
                </a:gridCol>
                <a:gridCol w="2516285">
                  <a:extLst>
                    <a:ext uri="{9D8B030D-6E8A-4147-A177-3AD203B41FA5}">
                      <a16:colId xmlns=""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trữ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200" b="1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ịp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182208"/>
              </p:ext>
            </p:extLst>
          </p:nvPr>
        </p:nvGraphicFramePr>
        <p:xfrm>
          <a:off x="4391898" y="1967344"/>
          <a:ext cx="6483927" cy="3521481"/>
        </p:xfrm>
        <a:graphic>
          <a:graphicData uri="http://schemas.openxmlformats.org/drawingml/2006/table">
            <a:tbl>
              <a:tblPr firstRow="1" firstCol="1" bandRow="1"/>
              <a:tblGrid>
                <a:gridCol w="2157183">
                  <a:extLst>
                    <a:ext uri="{9D8B030D-6E8A-4147-A177-3AD203B41FA5}">
                      <a16:colId xmlns="" xmlns:a16="http://schemas.microsoft.com/office/drawing/2014/main" val="806752966"/>
                    </a:ext>
                  </a:extLst>
                </a:gridCol>
                <a:gridCol w="4326744">
                  <a:extLst>
                    <a:ext uri="{9D8B030D-6E8A-4147-A177-3AD203B41FA5}">
                      <a16:colId xmlns=""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24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ÁN </a:t>
                      </a:r>
                      <a:r>
                        <a:rPr lang="vi-VN" sz="24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r>
                        <a:rPr lang="en-US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579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68370" y="3773232"/>
            <a:ext cx="323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 có 7 chữ.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7891" y="4684762"/>
            <a:ext cx="4233125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4267</TotalTime>
  <Words>1739</Words>
  <Application>Microsoft Office PowerPoint</Application>
  <PresentationFormat>Custom</PresentationFormat>
  <Paragraphs>266</Paragraphs>
  <Slides>26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385</cp:revision>
  <dcterms:created xsi:type="dcterms:W3CDTF">2021-09-08T13:32:23Z</dcterms:created>
  <dcterms:modified xsi:type="dcterms:W3CDTF">2023-10-07T01:40:01Z</dcterms:modified>
</cp:coreProperties>
</file>