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61" r:id="rId4"/>
    <p:sldId id="267" r:id="rId5"/>
    <p:sldId id="257" r:id="rId6"/>
    <p:sldId id="268" r:id="rId7"/>
    <p:sldId id="271" r:id="rId8"/>
    <p:sldId id="259" r:id="rId9"/>
    <p:sldId id="272" r:id="rId10"/>
    <p:sldId id="269" r:id="rId11"/>
    <p:sldId id="264" r:id="rId12"/>
    <p:sldId id="262" r:id="rId13"/>
    <p:sldId id="270" r:id="rId14"/>
    <p:sldId id="263" r:id="rId15"/>
    <p:sldId id="273" r:id="rId16"/>
    <p:sldId id="265" r:id="rId17"/>
  </p:sldIdLst>
  <p:sldSz cx="18288000" cy="10287000"/>
  <p:notesSz cx="6858000" cy="9144000"/>
  <p:embeddedFontLst>
    <p:embeddedFont>
      <p:font typeface="#9Slide05 IcielSanelma" charset="0"/>
      <p:regular r:id="rId18"/>
    </p:embeddedFont>
    <p:embeddedFont>
      <p:font typeface="#9Slide05 SVNAnthem" charset="0"/>
      <p:regular r:id="rId19"/>
    </p:embeddedFont>
    <p:embeddedFont>
      <p:font typeface="#9Slide03 Arima Madurai" charset="0"/>
      <p:regular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La Lou" charset="0"/>
      <p:regular r:id="rId25"/>
    </p:embeddedFont>
    <p:embeddedFont>
      <p:font typeface="#9Slide03 Arima Madurai Bold" charset="0"/>
      <p:bold r:id="rId26"/>
    </p:embeddedFont>
    <p:embeddedFont>
      <p:font typeface="Cakerolli Medium" charset="-34"/>
      <p:regular r:id="rId27"/>
    </p:embeddedFont>
    <p:embeddedFont>
      <p:font typeface="#9Slide03 BoosterNextFYBlack" charset="0"/>
      <p:regular r:id="rId28"/>
    </p:embeddedFont>
    <p:embeddedFont>
      <p:font typeface="#9Slide03 SVND Sari" charset="0"/>
      <p:regular r:id="rId29"/>
    </p:embeddedFont>
    <p:embeddedFont>
      <p:font typeface="#9Slide05 Yen Tu" charset="0"/>
      <p:regular r:id="rId30"/>
    </p:embeddedFont>
    <p:embeddedFont>
      <p:font typeface="#9Slide05 SVNBistro Script" charset="0"/>
      <p:regular r:id="rId31"/>
    </p:embeddedFont>
    <p:embeddedFont>
      <p:font typeface="#9Slide05 SVNStandly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A2B1"/>
    <a:srgbClr val="B4B5DB"/>
    <a:srgbClr val="FFFFFF"/>
    <a:srgbClr val="F88A9B"/>
    <a:srgbClr val="A9E0DE"/>
    <a:srgbClr val="CCE0ED"/>
    <a:srgbClr val="B3CA7C"/>
    <a:srgbClr val="89BB77"/>
    <a:srgbClr val="F79646"/>
    <a:srgbClr val="FFD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-87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4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3.svg"/><Relationship Id="rId10" Type="http://schemas.openxmlformats.org/officeDocument/2006/relationships/image" Target="../media/image47.svg"/><Relationship Id="rId4" Type="http://schemas.openxmlformats.org/officeDocument/2006/relationships/image" Target="../media/image11.png"/><Relationship Id="rId9" Type="http://schemas.openxmlformats.org/officeDocument/2006/relationships/image" Target="../media/image13.png"/><Relationship Id="rId14" Type="http://schemas.openxmlformats.org/officeDocument/2006/relationships/image" Target="../media/image5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12" Type="http://schemas.openxmlformats.org/officeDocument/2006/relationships/image" Target="../media/image6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62.svg"/><Relationship Id="rId4" Type="http://schemas.openxmlformats.org/officeDocument/2006/relationships/image" Target="../media/image5.png"/><Relationship Id="rId9" Type="http://schemas.openxmlformats.org/officeDocument/2006/relationships/image" Target="../media/image26.png"/><Relationship Id="rId14" Type="http://schemas.openxmlformats.org/officeDocument/2006/relationships/image" Target="../media/image6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7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68.svg"/><Relationship Id="rId4" Type="http://schemas.openxmlformats.org/officeDocument/2006/relationships/image" Target="../media/image29.png"/><Relationship Id="rId9" Type="http://schemas.openxmlformats.org/officeDocument/2006/relationships/image" Target="../media/image7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4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3.svg"/><Relationship Id="rId15" Type="http://schemas.openxmlformats.org/officeDocument/2006/relationships/hyperlink" Target="B2.4.%20PHT%201,2%20-%20Nh&#243;m%203H.pdf" TargetMode="External"/><Relationship Id="rId10" Type="http://schemas.openxmlformats.org/officeDocument/2006/relationships/image" Target="../media/image47.svg"/><Relationship Id="rId4" Type="http://schemas.openxmlformats.org/officeDocument/2006/relationships/image" Target="../media/image11.png"/><Relationship Id="rId9" Type="http://schemas.openxmlformats.org/officeDocument/2006/relationships/image" Target="../media/image13.png"/><Relationship Id="rId14" Type="http://schemas.openxmlformats.org/officeDocument/2006/relationships/image" Target="../media/image5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3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5" Type="http://schemas.openxmlformats.org/officeDocument/2006/relationships/image" Target="../media/image33.png"/><Relationship Id="rId10" Type="http://schemas.openxmlformats.org/officeDocument/2006/relationships/image" Target="../media/image78.svg"/><Relationship Id="rId4" Type="http://schemas.openxmlformats.org/officeDocument/2006/relationships/image" Target="../media/image16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7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9.svg"/><Relationship Id="rId5" Type="http://schemas.openxmlformats.org/officeDocument/2006/relationships/image" Target="../media/image3.png"/><Relationship Id="rId15" Type="http://schemas.openxmlformats.org/officeDocument/2006/relationships/image" Target="../media/image82.svg"/><Relationship Id="rId10" Type="http://schemas.openxmlformats.org/officeDocument/2006/relationships/image" Target="../media/image14.png"/><Relationship Id="rId4" Type="http://schemas.openxmlformats.org/officeDocument/2006/relationships/image" Target="../media/image32.svg"/><Relationship Id="rId9" Type="http://schemas.openxmlformats.org/officeDocument/2006/relationships/image" Target="../media/image80.svg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4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3.svg"/><Relationship Id="rId10" Type="http://schemas.openxmlformats.org/officeDocument/2006/relationships/image" Target="../media/image47.svg"/><Relationship Id="rId4" Type="http://schemas.openxmlformats.org/officeDocument/2006/relationships/image" Target="../media/image11.png"/><Relationship Id="rId9" Type="http://schemas.openxmlformats.org/officeDocument/2006/relationships/image" Target="../media/image13.png"/><Relationship Id="rId14" Type="http://schemas.openxmlformats.org/officeDocument/2006/relationships/image" Target="../media/image5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4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3.svg"/><Relationship Id="rId10" Type="http://schemas.openxmlformats.org/officeDocument/2006/relationships/image" Target="../media/image47.svg"/><Relationship Id="rId4" Type="http://schemas.openxmlformats.org/officeDocument/2006/relationships/image" Target="../media/image11.png"/><Relationship Id="rId9" Type="http://schemas.openxmlformats.org/officeDocument/2006/relationships/image" Target="../media/image13.png"/><Relationship Id="rId14" Type="http://schemas.openxmlformats.org/officeDocument/2006/relationships/image" Target="../media/image5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B2.4.%20PHT%201,2%20-%20Nh&#243;m%203H.pdf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4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1" b="44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2303695">
            <a:off x="4155384" y="66434"/>
            <a:ext cx="8044636" cy="8658610"/>
          </a:xfrm>
          <a:custGeom>
            <a:avLst/>
            <a:gdLst/>
            <a:ahLst/>
            <a:cxnLst/>
            <a:rect l="l" t="t" r="r" b="b"/>
            <a:pathLst>
              <a:path w="8044636" h="8658610">
                <a:moveTo>
                  <a:pt x="0" y="0"/>
                </a:moveTo>
                <a:lnTo>
                  <a:pt x="8044636" y="0"/>
                </a:lnTo>
                <a:lnTo>
                  <a:pt x="8044636" y="8658610"/>
                </a:lnTo>
                <a:lnTo>
                  <a:pt x="0" y="8658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2966" y="2145691"/>
            <a:ext cx="15023149" cy="7436459"/>
          </a:xfrm>
          <a:custGeom>
            <a:avLst/>
            <a:gdLst/>
            <a:ahLst/>
            <a:cxnLst/>
            <a:rect l="l" t="t" r="r" b="b"/>
            <a:pathLst>
              <a:path w="15023149" h="7436459">
                <a:moveTo>
                  <a:pt x="0" y="0"/>
                </a:moveTo>
                <a:lnTo>
                  <a:pt x="15023149" y="0"/>
                </a:lnTo>
                <a:lnTo>
                  <a:pt x="15023149" y="7436459"/>
                </a:lnTo>
                <a:lnTo>
                  <a:pt x="0" y="74364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459746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41027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 rot="516453">
            <a:off x="-195652" y="5293976"/>
            <a:ext cx="2128879" cy="5547568"/>
          </a:xfrm>
          <a:custGeom>
            <a:avLst/>
            <a:gdLst/>
            <a:ahLst/>
            <a:cxnLst/>
            <a:rect l="l" t="t" r="r" b="b"/>
            <a:pathLst>
              <a:path w="2128879" h="5547568">
                <a:moveTo>
                  <a:pt x="0" y="0"/>
                </a:moveTo>
                <a:lnTo>
                  <a:pt x="2128879" y="0"/>
                </a:lnTo>
                <a:lnTo>
                  <a:pt x="2128879" y="5547567"/>
                </a:lnTo>
                <a:lnTo>
                  <a:pt x="0" y="55475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12622">
            <a:off x="16163465" y="5180354"/>
            <a:ext cx="2110272" cy="5590124"/>
          </a:xfrm>
          <a:custGeom>
            <a:avLst/>
            <a:gdLst/>
            <a:ahLst/>
            <a:cxnLst/>
            <a:rect l="l" t="t" r="r" b="b"/>
            <a:pathLst>
              <a:path w="2110272" h="5590124">
                <a:moveTo>
                  <a:pt x="0" y="0"/>
                </a:moveTo>
                <a:lnTo>
                  <a:pt x="2110272" y="0"/>
                </a:lnTo>
                <a:lnTo>
                  <a:pt x="2110272" y="5590124"/>
                </a:lnTo>
                <a:lnTo>
                  <a:pt x="0" y="55901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822619" y="3772098"/>
            <a:ext cx="11769442" cy="2389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59"/>
              </a:lnSpc>
            </a:pPr>
            <a:r>
              <a:rPr lang="en-US" sz="16600" b="1" dirty="0" err="1">
                <a:solidFill>
                  <a:srgbClr val="6D430A"/>
                </a:solidFill>
                <a:latin typeface="#9Slide05 Yen Tu" panose="02040603050506020204" pitchFamily="18" charset="0"/>
              </a:rPr>
              <a:t>Đường</a:t>
            </a:r>
            <a:r>
              <a:rPr lang="en-US" sz="16600" b="1" dirty="0">
                <a:solidFill>
                  <a:srgbClr val="6D430A"/>
                </a:solidFill>
                <a:latin typeface="#9Slide05 Yen Tu" panose="02040603050506020204" pitchFamily="18" charset="0"/>
              </a:rPr>
              <a:t> </a:t>
            </a:r>
            <a:r>
              <a:rPr lang="en-US" sz="16600" b="1" dirty="0" err="1">
                <a:solidFill>
                  <a:srgbClr val="6D430A"/>
                </a:solidFill>
                <a:latin typeface="#9Slide05 Yen Tu" panose="02040603050506020204" pitchFamily="18" charset="0"/>
              </a:rPr>
              <a:t>về</a:t>
            </a:r>
            <a:r>
              <a:rPr lang="en-US" sz="16600" b="1" dirty="0">
                <a:solidFill>
                  <a:srgbClr val="6D430A"/>
                </a:solidFill>
                <a:latin typeface="#9Slide05 Yen Tu" panose="02040603050506020204" pitchFamily="18" charset="0"/>
              </a:rPr>
              <a:t> </a:t>
            </a:r>
            <a:r>
              <a:rPr lang="en-US" sz="16600" b="1" dirty="0" err="1">
                <a:solidFill>
                  <a:srgbClr val="6D430A"/>
                </a:solidFill>
                <a:latin typeface="#9Slide05 Yen Tu" panose="02040603050506020204" pitchFamily="18" charset="0"/>
              </a:rPr>
              <a:t>quê</a:t>
            </a:r>
            <a:r>
              <a:rPr lang="en-US" sz="16600" b="1" dirty="0">
                <a:solidFill>
                  <a:srgbClr val="6D430A"/>
                </a:solidFill>
                <a:latin typeface="#9Slide05 Yen Tu" panose="02040603050506020204" pitchFamily="18" charset="0"/>
              </a:rPr>
              <a:t> </a:t>
            </a:r>
            <a:r>
              <a:rPr lang="en-US" sz="16600" b="1" dirty="0" err="1">
                <a:solidFill>
                  <a:srgbClr val="6D430A"/>
                </a:solidFill>
                <a:latin typeface="#9Slide05 Yen Tu" panose="02040603050506020204" pitchFamily="18" charset="0"/>
              </a:rPr>
              <a:t>mẹ</a:t>
            </a:r>
            <a:endParaRPr lang="en-US" sz="16600" b="1" dirty="0">
              <a:solidFill>
                <a:srgbClr val="6D430A"/>
              </a:solidFill>
              <a:latin typeface="#9Slide05 Yen Tu" panose="020406030505060202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 rot="79410">
            <a:off x="1092483" y="6808366"/>
            <a:ext cx="2128879" cy="5547568"/>
          </a:xfrm>
          <a:custGeom>
            <a:avLst/>
            <a:gdLst/>
            <a:ahLst/>
            <a:cxnLst/>
            <a:rect l="l" t="t" r="r" b="b"/>
            <a:pathLst>
              <a:path w="2128879" h="5547568">
                <a:moveTo>
                  <a:pt x="0" y="0"/>
                </a:moveTo>
                <a:lnTo>
                  <a:pt x="2128879" y="0"/>
                </a:lnTo>
                <a:lnTo>
                  <a:pt x="2128879" y="5547568"/>
                </a:lnTo>
                <a:lnTo>
                  <a:pt x="0" y="55475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9410">
            <a:off x="3348929" y="6484516"/>
            <a:ext cx="2128879" cy="5547568"/>
          </a:xfrm>
          <a:custGeom>
            <a:avLst/>
            <a:gdLst/>
            <a:ahLst/>
            <a:cxnLst/>
            <a:rect l="l" t="t" r="r" b="b"/>
            <a:pathLst>
              <a:path w="2128879" h="5547568">
                <a:moveTo>
                  <a:pt x="0" y="0"/>
                </a:moveTo>
                <a:lnTo>
                  <a:pt x="2128879" y="0"/>
                </a:lnTo>
                <a:lnTo>
                  <a:pt x="2128879" y="5547568"/>
                </a:lnTo>
                <a:lnTo>
                  <a:pt x="0" y="55475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13218">
            <a:off x="-379481" y="-12326"/>
            <a:ext cx="4705200" cy="2082051"/>
          </a:xfrm>
          <a:custGeom>
            <a:avLst/>
            <a:gdLst/>
            <a:ahLst/>
            <a:cxnLst/>
            <a:rect l="l" t="t" r="r" b="b"/>
            <a:pathLst>
              <a:path w="4705200" h="2082051">
                <a:moveTo>
                  <a:pt x="0" y="0"/>
                </a:moveTo>
                <a:lnTo>
                  <a:pt x="4705200" y="0"/>
                </a:lnTo>
                <a:lnTo>
                  <a:pt x="4705200" y="2082052"/>
                </a:lnTo>
                <a:lnTo>
                  <a:pt x="0" y="20820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99326" y="5165908"/>
            <a:ext cx="2474104" cy="1944234"/>
          </a:xfrm>
          <a:custGeom>
            <a:avLst/>
            <a:gdLst/>
            <a:ahLst/>
            <a:cxnLst/>
            <a:rect l="l" t="t" r="r" b="b"/>
            <a:pathLst>
              <a:path w="2474104" h="1944234">
                <a:moveTo>
                  <a:pt x="0" y="0"/>
                </a:moveTo>
                <a:lnTo>
                  <a:pt x="2474105" y="0"/>
                </a:lnTo>
                <a:lnTo>
                  <a:pt x="2474105" y="1944233"/>
                </a:lnTo>
                <a:lnTo>
                  <a:pt x="0" y="194423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424996" y="4994412"/>
            <a:ext cx="1269308" cy="1116991"/>
          </a:xfrm>
          <a:custGeom>
            <a:avLst/>
            <a:gdLst/>
            <a:ahLst/>
            <a:cxnLst/>
            <a:rect l="l" t="t" r="r" b="b"/>
            <a:pathLst>
              <a:path w="1269308" h="1116991">
                <a:moveTo>
                  <a:pt x="0" y="0"/>
                </a:moveTo>
                <a:lnTo>
                  <a:pt x="1269308" y="0"/>
                </a:lnTo>
                <a:lnTo>
                  <a:pt x="1269308" y="1116991"/>
                </a:lnTo>
                <a:lnTo>
                  <a:pt x="0" y="11169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694304" y="479511"/>
            <a:ext cx="1775156" cy="1098378"/>
          </a:xfrm>
          <a:custGeom>
            <a:avLst/>
            <a:gdLst/>
            <a:ahLst/>
            <a:cxnLst/>
            <a:rect l="l" t="t" r="r" b="b"/>
            <a:pathLst>
              <a:path w="1775156" h="1098378">
                <a:moveTo>
                  <a:pt x="0" y="0"/>
                </a:moveTo>
                <a:lnTo>
                  <a:pt x="1775156" y="0"/>
                </a:lnTo>
                <a:lnTo>
                  <a:pt x="1775156" y="1098378"/>
                </a:lnTo>
                <a:lnTo>
                  <a:pt x="0" y="10983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580233" y="7076748"/>
            <a:ext cx="4190621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2400" dirty="0" err="1">
                <a:solidFill>
                  <a:srgbClr val="6D430A"/>
                </a:solidFill>
                <a:latin typeface="Cakerolli Medium"/>
              </a:rPr>
              <a:t>Giáo</a:t>
            </a:r>
            <a:r>
              <a:rPr lang="en-US" sz="2400" dirty="0">
                <a:solidFill>
                  <a:srgbClr val="6D430A"/>
                </a:solidFill>
                <a:latin typeface="Cakerolli Medium"/>
              </a:rPr>
              <a:t> </a:t>
            </a:r>
            <a:r>
              <a:rPr lang="en-US" sz="2400" dirty="0" err="1">
                <a:solidFill>
                  <a:srgbClr val="6D430A"/>
                </a:solidFill>
                <a:latin typeface="Cakerolli Medium"/>
              </a:rPr>
              <a:t>viên</a:t>
            </a:r>
            <a:r>
              <a:rPr lang="en-US" sz="2400" dirty="0">
                <a:solidFill>
                  <a:srgbClr val="6D430A"/>
                </a:solidFill>
                <a:latin typeface="Cakerolli Medium"/>
              </a:rPr>
              <a:t>: </a:t>
            </a:r>
            <a:r>
              <a:rPr lang="en-US" sz="2400" dirty="0" err="1">
                <a:solidFill>
                  <a:srgbClr val="6D430A"/>
                </a:solidFill>
                <a:latin typeface="Cakerolli Medium"/>
              </a:rPr>
              <a:t>Nhóm</a:t>
            </a:r>
            <a:r>
              <a:rPr lang="en-US" sz="2400" dirty="0">
                <a:solidFill>
                  <a:srgbClr val="6D430A"/>
                </a:solidFill>
                <a:latin typeface="Cakerolli Medium"/>
              </a:rPr>
              <a:t> </a:t>
            </a:r>
            <a:r>
              <a:rPr lang="en-US" sz="2400" dirty="0" err="1">
                <a:solidFill>
                  <a:srgbClr val="6D430A"/>
                </a:solidFill>
                <a:latin typeface="Cakerolli Medium"/>
              </a:rPr>
              <a:t>3H</a:t>
            </a:r>
            <a:endParaRPr lang="en-US" sz="2400" dirty="0">
              <a:solidFill>
                <a:srgbClr val="6D430A"/>
              </a:solidFill>
              <a:latin typeface="Cakerolli Medium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5788683-F61F-AA38-89F0-B97C75FBAEDA}"/>
              </a:ext>
            </a:extLst>
          </p:cNvPr>
          <p:cNvSpPr txBox="1"/>
          <p:nvPr/>
        </p:nvSpPr>
        <p:spPr>
          <a:xfrm>
            <a:off x="1976867" y="3486381"/>
            <a:ext cx="1281659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#9Slide03 SVND Sari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effectLst/>
                <a:latin typeface="#9Slide03 SVND Sari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#9Slide03 SVND Sari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002060"/>
                </a:solidFill>
                <a:effectLst/>
                <a:latin typeface="#9Slide03 SVND Sari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#9Slide03 SVND Sari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2060"/>
                </a:solidFill>
                <a:effectLst/>
                <a:latin typeface="#9Slide03 SVND Sari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#9Slide03 SVND Sari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endParaRPr lang="en-US" dirty="0">
              <a:solidFill>
                <a:srgbClr val="002060"/>
              </a:solidFill>
              <a:effectLst/>
              <a:latin typeface="#9Slide03 SVND Sari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CE8E445F-52A3-62C2-823E-C004D6C36D02}"/>
              </a:ext>
            </a:extLst>
          </p:cNvPr>
          <p:cNvSpPr txBox="1"/>
          <p:nvPr/>
        </p:nvSpPr>
        <p:spPr>
          <a:xfrm>
            <a:off x="10149327" y="5867768"/>
            <a:ext cx="4190621" cy="646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800" dirty="0" err="1">
                <a:solidFill>
                  <a:srgbClr val="6D430A"/>
                </a:solidFill>
                <a:latin typeface="#9Slide05 SVNBistro Script" panose="02000506000000020003" pitchFamily="2" charset="0"/>
              </a:rPr>
              <a:t>Đoàn</a:t>
            </a:r>
            <a:r>
              <a:rPr lang="en-US" sz="4800" dirty="0">
                <a:solidFill>
                  <a:srgbClr val="6D430A"/>
                </a:solidFill>
                <a:latin typeface="#9Slide05 SVNBistro Script" panose="02000506000000020003" pitchFamily="2" charset="0"/>
              </a:rPr>
              <a:t> Văn </a:t>
            </a:r>
            <a:r>
              <a:rPr lang="en-US" sz="4800" dirty="0" err="1">
                <a:solidFill>
                  <a:srgbClr val="6D430A"/>
                </a:solidFill>
                <a:latin typeface="#9Slide05 SVNBistro Script" panose="02000506000000020003" pitchFamily="2" charset="0"/>
              </a:rPr>
              <a:t>Cừ</a:t>
            </a:r>
            <a:endParaRPr lang="en-US" sz="4800" dirty="0">
              <a:solidFill>
                <a:srgbClr val="6D430A"/>
              </a:solidFill>
              <a:latin typeface="#9Slide05 SVNBistro Script" panose="02000506000000020003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1" b="44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5459746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41027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0802" y="3126212"/>
            <a:ext cx="6149837" cy="4114800"/>
          </a:xfrm>
          <a:custGeom>
            <a:avLst/>
            <a:gdLst/>
            <a:ahLst/>
            <a:cxnLst/>
            <a:rect l="l" t="t" r="r" b="b"/>
            <a:pathLst>
              <a:path w="6149837" h="4114800">
                <a:moveTo>
                  <a:pt x="0" y="0"/>
                </a:moveTo>
                <a:lnTo>
                  <a:pt x="6149837" y="0"/>
                </a:lnTo>
                <a:lnTo>
                  <a:pt x="61498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16453">
            <a:off x="-250039" y="6016665"/>
            <a:ext cx="1841682" cy="4799172"/>
          </a:xfrm>
          <a:custGeom>
            <a:avLst/>
            <a:gdLst/>
            <a:ahLst/>
            <a:cxnLst/>
            <a:rect l="l" t="t" r="r" b="b"/>
            <a:pathLst>
              <a:path w="1841682" h="4799172">
                <a:moveTo>
                  <a:pt x="0" y="0"/>
                </a:moveTo>
                <a:lnTo>
                  <a:pt x="1841682" y="0"/>
                </a:lnTo>
                <a:lnTo>
                  <a:pt x="1841682" y="4799172"/>
                </a:lnTo>
                <a:lnTo>
                  <a:pt x="0" y="47991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666034" y="383012"/>
            <a:ext cx="6149837" cy="4114800"/>
          </a:xfrm>
          <a:custGeom>
            <a:avLst/>
            <a:gdLst/>
            <a:ahLst/>
            <a:cxnLst/>
            <a:rect l="l" t="t" r="r" b="b"/>
            <a:pathLst>
              <a:path w="6149837" h="4114800">
                <a:moveTo>
                  <a:pt x="0" y="0"/>
                </a:moveTo>
                <a:lnTo>
                  <a:pt x="6149837" y="0"/>
                </a:lnTo>
                <a:lnTo>
                  <a:pt x="61498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23884" y="1591363"/>
            <a:ext cx="13840232" cy="5812898"/>
          </a:xfrm>
          <a:custGeom>
            <a:avLst/>
            <a:gdLst/>
            <a:ahLst/>
            <a:cxnLst/>
            <a:rect l="l" t="t" r="r" b="b"/>
            <a:pathLst>
              <a:path w="13840232" h="5812898">
                <a:moveTo>
                  <a:pt x="0" y="0"/>
                </a:moveTo>
                <a:lnTo>
                  <a:pt x="13840232" y="0"/>
                </a:lnTo>
                <a:lnTo>
                  <a:pt x="13840232" y="5812898"/>
                </a:lnTo>
                <a:lnTo>
                  <a:pt x="0" y="58128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65207" y="5649523"/>
            <a:ext cx="2677286" cy="1754738"/>
          </a:xfrm>
          <a:custGeom>
            <a:avLst/>
            <a:gdLst/>
            <a:ahLst/>
            <a:cxnLst/>
            <a:rect l="l" t="t" r="r" b="b"/>
            <a:pathLst>
              <a:path w="2677286" h="1754738">
                <a:moveTo>
                  <a:pt x="0" y="0"/>
                </a:moveTo>
                <a:lnTo>
                  <a:pt x="2677286" y="0"/>
                </a:lnTo>
                <a:lnTo>
                  <a:pt x="2677286" y="1754738"/>
                </a:lnTo>
                <a:lnTo>
                  <a:pt x="0" y="17547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8195" y="834739"/>
            <a:ext cx="1871377" cy="2057400"/>
          </a:xfrm>
          <a:custGeom>
            <a:avLst/>
            <a:gdLst/>
            <a:ahLst/>
            <a:cxnLst/>
            <a:rect l="l" t="t" r="r" b="b"/>
            <a:pathLst>
              <a:path w="1871377" h="2057400">
                <a:moveTo>
                  <a:pt x="0" y="0"/>
                </a:moveTo>
                <a:lnTo>
                  <a:pt x="1871377" y="0"/>
                </a:lnTo>
                <a:lnTo>
                  <a:pt x="187137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03266" y="8930469"/>
            <a:ext cx="4084910" cy="1356531"/>
          </a:xfrm>
          <a:custGeom>
            <a:avLst/>
            <a:gdLst/>
            <a:ahLst/>
            <a:cxnLst/>
            <a:rect l="l" t="t" r="r" b="b"/>
            <a:pathLst>
              <a:path w="4084910" h="1356531">
                <a:moveTo>
                  <a:pt x="0" y="0"/>
                </a:moveTo>
                <a:lnTo>
                  <a:pt x="4084910" y="0"/>
                </a:lnTo>
                <a:lnTo>
                  <a:pt x="4084910" y="1356531"/>
                </a:lnTo>
                <a:lnTo>
                  <a:pt x="0" y="13565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9CBF33F-9E29-2526-1B81-86C1622266E0}"/>
              </a:ext>
            </a:extLst>
          </p:cNvPr>
          <p:cNvSpPr txBox="1"/>
          <p:nvPr/>
        </p:nvSpPr>
        <p:spPr>
          <a:xfrm>
            <a:off x="3798019" y="3060636"/>
            <a:ext cx="10908124" cy="25603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defRPr sz="10700" b="1">
                <a:solidFill>
                  <a:srgbClr val="002060"/>
                </a:solidFill>
                <a:effectLst/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pt-BR" sz="15400" dirty="0"/>
              <a:t>III. Vận dụng</a:t>
            </a:r>
            <a:endParaRPr lang="en-US" sz="15400" dirty="0"/>
          </a:p>
        </p:txBody>
      </p:sp>
    </p:spTree>
    <p:extLst>
      <p:ext uri="{BB962C8B-B14F-4D97-AF65-F5344CB8AC3E}">
        <p14:creationId xmlns:p14="http://schemas.microsoft.com/office/powerpoint/2010/main" val="3266819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1" b="44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5459746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41027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9410">
            <a:off x="3348929" y="6484516"/>
            <a:ext cx="2128879" cy="5547568"/>
          </a:xfrm>
          <a:custGeom>
            <a:avLst/>
            <a:gdLst/>
            <a:ahLst/>
            <a:cxnLst/>
            <a:rect l="l" t="t" r="r" b="b"/>
            <a:pathLst>
              <a:path w="2128879" h="5547568">
                <a:moveTo>
                  <a:pt x="0" y="0"/>
                </a:moveTo>
                <a:lnTo>
                  <a:pt x="2128879" y="0"/>
                </a:lnTo>
                <a:lnTo>
                  <a:pt x="2128879" y="5547568"/>
                </a:lnTo>
                <a:lnTo>
                  <a:pt x="0" y="55475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16913" flipV="1">
            <a:off x="1184403" y="1560193"/>
            <a:ext cx="15048583" cy="7944845"/>
          </a:xfrm>
          <a:custGeom>
            <a:avLst/>
            <a:gdLst/>
            <a:ahLst/>
            <a:cxnLst/>
            <a:rect l="l" t="t" r="r" b="b"/>
            <a:pathLst>
              <a:path w="16253390" h="8864870">
                <a:moveTo>
                  <a:pt x="0" y="8864870"/>
                </a:moveTo>
                <a:lnTo>
                  <a:pt x="16253390" y="8864870"/>
                </a:lnTo>
                <a:lnTo>
                  <a:pt x="16253390" y="0"/>
                </a:lnTo>
                <a:lnTo>
                  <a:pt x="0" y="0"/>
                </a:lnTo>
                <a:lnTo>
                  <a:pt x="0" y="886487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 rot="79410">
            <a:off x="1092483" y="6808366"/>
            <a:ext cx="2128879" cy="5547568"/>
          </a:xfrm>
          <a:custGeom>
            <a:avLst/>
            <a:gdLst/>
            <a:ahLst/>
            <a:cxnLst/>
            <a:rect l="l" t="t" r="r" b="b"/>
            <a:pathLst>
              <a:path w="2128879" h="5547568">
                <a:moveTo>
                  <a:pt x="0" y="0"/>
                </a:moveTo>
                <a:lnTo>
                  <a:pt x="2128879" y="0"/>
                </a:lnTo>
                <a:lnTo>
                  <a:pt x="2128879" y="5547568"/>
                </a:lnTo>
                <a:lnTo>
                  <a:pt x="0" y="55475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16453">
            <a:off x="-195652" y="5293976"/>
            <a:ext cx="2128879" cy="5547568"/>
          </a:xfrm>
          <a:custGeom>
            <a:avLst/>
            <a:gdLst/>
            <a:ahLst/>
            <a:cxnLst/>
            <a:rect l="l" t="t" r="r" b="b"/>
            <a:pathLst>
              <a:path w="2128879" h="5547568">
                <a:moveTo>
                  <a:pt x="0" y="0"/>
                </a:moveTo>
                <a:lnTo>
                  <a:pt x="2128879" y="0"/>
                </a:lnTo>
                <a:lnTo>
                  <a:pt x="2128879" y="5547567"/>
                </a:lnTo>
                <a:lnTo>
                  <a:pt x="0" y="55475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893643" y="1125236"/>
            <a:ext cx="8500714" cy="2833785"/>
          </a:xfrm>
          <a:custGeom>
            <a:avLst/>
            <a:gdLst/>
            <a:ahLst/>
            <a:cxnLst/>
            <a:rect l="l" t="t" r="r" b="b"/>
            <a:pathLst>
              <a:path w="9063817" h="3315846">
                <a:moveTo>
                  <a:pt x="0" y="0"/>
                </a:moveTo>
                <a:lnTo>
                  <a:pt x="9063817" y="0"/>
                </a:lnTo>
                <a:lnTo>
                  <a:pt x="9063817" y="3315847"/>
                </a:lnTo>
                <a:lnTo>
                  <a:pt x="0" y="33158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13988996" y="7144917"/>
            <a:ext cx="3177975" cy="2979351"/>
          </a:xfrm>
          <a:custGeom>
            <a:avLst/>
            <a:gdLst/>
            <a:ahLst/>
            <a:cxnLst/>
            <a:rect l="l" t="t" r="r" b="b"/>
            <a:pathLst>
              <a:path w="3177975" h="2979351">
                <a:moveTo>
                  <a:pt x="0" y="0"/>
                </a:moveTo>
                <a:lnTo>
                  <a:pt x="3177974" y="0"/>
                </a:lnTo>
                <a:lnTo>
                  <a:pt x="3177974" y="2979352"/>
                </a:lnTo>
                <a:lnTo>
                  <a:pt x="0" y="29793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97092">
            <a:off x="13285918" y="901176"/>
            <a:ext cx="2028444" cy="2432917"/>
          </a:xfrm>
          <a:custGeom>
            <a:avLst/>
            <a:gdLst/>
            <a:ahLst/>
            <a:cxnLst/>
            <a:rect l="l" t="t" r="r" b="b"/>
            <a:pathLst>
              <a:path w="2028444" h="2432917">
                <a:moveTo>
                  <a:pt x="0" y="0"/>
                </a:moveTo>
                <a:lnTo>
                  <a:pt x="2028444" y="0"/>
                </a:lnTo>
                <a:lnTo>
                  <a:pt x="2028444" y="2432917"/>
                </a:lnTo>
                <a:lnTo>
                  <a:pt x="0" y="24329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6631" y="340627"/>
            <a:ext cx="2079748" cy="1257381"/>
          </a:xfrm>
          <a:custGeom>
            <a:avLst/>
            <a:gdLst/>
            <a:ahLst/>
            <a:cxnLst/>
            <a:rect l="l" t="t" r="r" b="b"/>
            <a:pathLst>
              <a:path w="2079748" h="1257381">
                <a:moveTo>
                  <a:pt x="0" y="0"/>
                </a:moveTo>
                <a:lnTo>
                  <a:pt x="2079748" y="0"/>
                </a:lnTo>
                <a:lnTo>
                  <a:pt x="2079748" y="1257381"/>
                </a:lnTo>
                <a:lnTo>
                  <a:pt x="0" y="12573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96505" y="860254"/>
            <a:ext cx="2079748" cy="1257381"/>
          </a:xfrm>
          <a:custGeom>
            <a:avLst/>
            <a:gdLst/>
            <a:ahLst/>
            <a:cxnLst/>
            <a:rect l="l" t="t" r="r" b="b"/>
            <a:pathLst>
              <a:path w="2079748" h="1257381">
                <a:moveTo>
                  <a:pt x="0" y="0"/>
                </a:moveTo>
                <a:lnTo>
                  <a:pt x="2079747" y="0"/>
                </a:lnTo>
                <a:lnTo>
                  <a:pt x="2079747" y="1257381"/>
                </a:lnTo>
                <a:lnTo>
                  <a:pt x="0" y="12573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E2B8A37-5610-9082-637C-694BDFDAA628}"/>
              </a:ext>
            </a:extLst>
          </p:cNvPr>
          <p:cNvSpPr txBox="1"/>
          <p:nvPr/>
        </p:nvSpPr>
        <p:spPr>
          <a:xfrm>
            <a:off x="4893643" y="6210900"/>
            <a:ext cx="991771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4400" i="1" dirty="0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(2) </a:t>
            </a:r>
            <a:r>
              <a:rPr lang="en-US" sz="4400" i="1" dirty="0" err="1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Em</a:t>
            </a:r>
            <a:r>
              <a:rPr lang="en-US" sz="4400" i="1" dirty="0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hãy</a:t>
            </a:r>
            <a:r>
              <a:rPr lang="en-US" sz="4400" i="1" dirty="0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tưởng</a:t>
            </a:r>
            <a:r>
              <a:rPr lang="en-US" sz="4400" i="1" dirty="0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tượng</a:t>
            </a:r>
            <a:r>
              <a:rPr lang="en-US" sz="4400" i="1" dirty="0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và</a:t>
            </a:r>
            <a:r>
              <a:rPr lang="en-US" sz="4400" i="1" dirty="0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miêu</a:t>
            </a:r>
            <a:r>
              <a:rPr lang="en-US" sz="4400" i="1" dirty="0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tả</a:t>
            </a:r>
            <a:r>
              <a:rPr lang="en-US" sz="4400" i="1" dirty="0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bằng</a:t>
            </a:r>
            <a:r>
              <a:rPr lang="en-US" sz="4400" i="1" dirty="0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lời</a:t>
            </a:r>
            <a:r>
              <a:rPr lang="en-US" sz="4400" i="1" dirty="0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hoặc</a:t>
            </a:r>
            <a:r>
              <a:rPr lang="en-US" sz="4400" i="1" dirty="0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vẽ</a:t>
            </a:r>
            <a:r>
              <a:rPr lang="en-US" sz="4400" i="1" dirty="0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lại</a:t>
            </a:r>
            <a:r>
              <a:rPr lang="en-US" sz="4400" i="1" dirty="0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bức</a:t>
            </a:r>
            <a:r>
              <a:rPr lang="en-US" sz="4400" i="1" dirty="0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tranh</a:t>
            </a:r>
            <a:r>
              <a:rPr lang="en-US" sz="4400" i="1" dirty="0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thể</a:t>
            </a:r>
            <a:r>
              <a:rPr lang="en-US" sz="4400" i="1" dirty="0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hiện</a:t>
            </a:r>
            <a:r>
              <a:rPr lang="en-US" sz="4400" i="1" dirty="0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 chi </a:t>
            </a:r>
            <a:r>
              <a:rPr lang="en-US" sz="4400" i="1" dirty="0" err="1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tiết</a:t>
            </a:r>
            <a:r>
              <a:rPr lang="en-US" sz="4400" i="1" dirty="0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hình</a:t>
            </a:r>
            <a:r>
              <a:rPr lang="en-US" sz="4400" i="1" dirty="0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ảnh</a:t>
            </a:r>
            <a:r>
              <a:rPr lang="en-US" sz="4400" i="1" dirty="0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đó</a:t>
            </a:r>
            <a:r>
              <a:rPr lang="en-US" sz="4400" i="1" dirty="0">
                <a:solidFill>
                  <a:schemeClr val="accent4"/>
                </a:solidFill>
                <a:effectLst/>
                <a:latin typeface="#9Slide05 SVNAnthem" pitchFamily="2" charset="0"/>
                <a:ea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accent4"/>
              </a:solidFill>
              <a:effectLst/>
              <a:latin typeface="#9Slide05 SVNAnthem" pitchFamily="2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3D8154F-0B8F-A6C4-2074-0D4E174326CC}"/>
              </a:ext>
            </a:extLst>
          </p:cNvPr>
          <p:cNvSpPr txBox="1"/>
          <p:nvPr/>
        </p:nvSpPr>
        <p:spPr>
          <a:xfrm>
            <a:off x="3412968" y="3953282"/>
            <a:ext cx="9806478" cy="1541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i="1" dirty="0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(1) Sau </a:t>
            </a:r>
            <a:r>
              <a:rPr lang="en-US" sz="4400" i="1" dirty="0" err="1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400" i="1" dirty="0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400" i="1" dirty="0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400" i="1" dirty="0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4400" i="1" dirty="0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i="1" dirty="0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400" i="1" dirty="0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400" i="1" dirty="0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4400" i="1" dirty="0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4400" i="1" dirty="0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i="1" dirty="0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i="1" dirty="0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4400" i="1" dirty="0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400" i="1" dirty="0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4400" i="1" dirty="0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4400" i="1" dirty="0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i="1" dirty="0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4400" i="1" dirty="0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chi </a:t>
            </a:r>
            <a:r>
              <a:rPr lang="en-US" sz="4400" i="1" dirty="0" err="1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400" i="1" dirty="0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400" i="1" dirty="0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i="1" dirty="0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i="1" dirty="0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400" i="1" dirty="0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4400" i="1" dirty="0" err="1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4400" i="1" dirty="0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4400" i="1" dirty="0">
                <a:solidFill>
                  <a:srgbClr val="F88A9B"/>
                </a:solidFill>
                <a:effectLst/>
                <a:latin typeface="#9Slide05 SVNAnthe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88A9B"/>
              </a:solidFill>
              <a:effectLst/>
              <a:latin typeface="#9Slide05 SVNAnthem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07C647A-9910-954E-C643-87E50CD6C338}"/>
              </a:ext>
            </a:extLst>
          </p:cNvPr>
          <p:cNvSpPr txBox="1"/>
          <p:nvPr/>
        </p:nvSpPr>
        <p:spPr>
          <a:xfrm>
            <a:off x="6467961" y="2021753"/>
            <a:ext cx="57537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dirty="0">
                <a:latin typeface="#9Slide03 BoosterNextFYBlack" panose="02000A03000000020004" pitchFamily="2" charset="0"/>
              </a:rPr>
              <a:t>Vận dụng</a:t>
            </a:r>
            <a:endParaRPr lang="en-US" sz="1000" dirty="0">
              <a:latin typeface="#9Slide03 BoosterNextFYBlack" panose="02000A03000000020004" pitchFamily="2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1" b="44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8405927" y="5506371"/>
            <a:ext cx="9882073" cy="5200441"/>
          </a:xfrm>
          <a:custGeom>
            <a:avLst/>
            <a:gdLst/>
            <a:ahLst/>
            <a:cxnLst/>
            <a:rect l="l" t="t" r="r" b="b"/>
            <a:pathLst>
              <a:path w="9882073" h="5200441">
                <a:moveTo>
                  <a:pt x="0" y="0"/>
                </a:moveTo>
                <a:lnTo>
                  <a:pt x="9882073" y="0"/>
                </a:lnTo>
                <a:lnTo>
                  <a:pt x="9882073" y="5200441"/>
                </a:lnTo>
                <a:lnTo>
                  <a:pt x="0" y="5200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49585" y="5506371"/>
            <a:ext cx="9882073" cy="5200441"/>
          </a:xfrm>
          <a:custGeom>
            <a:avLst/>
            <a:gdLst/>
            <a:ahLst/>
            <a:cxnLst/>
            <a:rect l="l" t="t" r="r" b="b"/>
            <a:pathLst>
              <a:path w="9882073" h="5200441">
                <a:moveTo>
                  <a:pt x="0" y="0"/>
                </a:moveTo>
                <a:lnTo>
                  <a:pt x="9882073" y="0"/>
                </a:lnTo>
                <a:lnTo>
                  <a:pt x="9882073" y="5200441"/>
                </a:lnTo>
                <a:lnTo>
                  <a:pt x="0" y="5200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525025" y="1292036"/>
            <a:ext cx="15126437" cy="7702929"/>
            <a:chOff x="0" y="0"/>
            <a:chExt cx="3983918" cy="20287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83918" cy="2028755"/>
            </a:xfrm>
            <a:custGeom>
              <a:avLst/>
              <a:gdLst/>
              <a:ahLst/>
              <a:cxnLst/>
              <a:rect l="l" t="t" r="r" b="b"/>
              <a:pathLst>
                <a:path w="3983918" h="2028755">
                  <a:moveTo>
                    <a:pt x="47599" y="0"/>
                  </a:moveTo>
                  <a:lnTo>
                    <a:pt x="3936319" y="0"/>
                  </a:lnTo>
                  <a:cubicBezTo>
                    <a:pt x="3962607" y="0"/>
                    <a:pt x="3983918" y="21311"/>
                    <a:pt x="3983918" y="47599"/>
                  </a:cubicBezTo>
                  <a:lnTo>
                    <a:pt x="3983918" y="1981156"/>
                  </a:lnTo>
                  <a:cubicBezTo>
                    <a:pt x="3983918" y="2007444"/>
                    <a:pt x="3962607" y="2028755"/>
                    <a:pt x="3936319" y="2028755"/>
                  </a:cubicBezTo>
                  <a:lnTo>
                    <a:pt x="47599" y="2028755"/>
                  </a:lnTo>
                  <a:cubicBezTo>
                    <a:pt x="21311" y="2028755"/>
                    <a:pt x="0" y="2007444"/>
                    <a:pt x="0" y="1981156"/>
                  </a:cubicBezTo>
                  <a:lnTo>
                    <a:pt x="0" y="47599"/>
                  </a:lnTo>
                  <a:cubicBezTo>
                    <a:pt x="0" y="21311"/>
                    <a:pt x="21311" y="0"/>
                    <a:pt x="47599" y="0"/>
                  </a:cubicBezTo>
                  <a:close/>
                </a:path>
              </a:pathLst>
            </a:custGeom>
            <a:solidFill>
              <a:srgbClr val="B9E1EB"/>
            </a:solidFill>
            <a:ln w="28575">
              <a:solidFill>
                <a:srgbClr val="2A5B7B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1141550">
            <a:off x="907028" y="817977"/>
            <a:ext cx="1521746" cy="2420271"/>
          </a:xfrm>
          <a:custGeom>
            <a:avLst/>
            <a:gdLst/>
            <a:ahLst/>
            <a:cxnLst/>
            <a:rect l="l" t="t" r="r" b="b"/>
            <a:pathLst>
              <a:path w="1521746" h="2420271">
                <a:moveTo>
                  <a:pt x="0" y="0"/>
                </a:moveTo>
                <a:lnTo>
                  <a:pt x="1521745" y="0"/>
                </a:lnTo>
                <a:lnTo>
                  <a:pt x="1521745" y="2420271"/>
                </a:lnTo>
                <a:lnTo>
                  <a:pt x="0" y="242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274394">
            <a:off x="15217237" y="1097286"/>
            <a:ext cx="1892195" cy="1137682"/>
          </a:xfrm>
          <a:custGeom>
            <a:avLst/>
            <a:gdLst/>
            <a:ahLst/>
            <a:cxnLst/>
            <a:rect l="l" t="t" r="r" b="b"/>
            <a:pathLst>
              <a:path w="1892195" h="1137682">
                <a:moveTo>
                  <a:pt x="0" y="0"/>
                </a:moveTo>
                <a:lnTo>
                  <a:pt x="1892195" y="0"/>
                </a:lnTo>
                <a:lnTo>
                  <a:pt x="1892195" y="1137682"/>
                </a:lnTo>
                <a:lnTo>
                  <a:pt x="0" y="11376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7288289"/>
            <a:ext cx="2731957" cy="2684147"/>
          </a:xfrm>
          <a:custGeom>
            <a:avLst/>
            <a:gdLst/>
            <a:ahLst/>
            <a:cxnLst/>
            <a:rect l="l" t="t" r="r" b="b"/>
            <a:pathLst>
              <a:path w="2731957" h="2684147">
                <a:moveTo>
                  <a:pt x="0" y="0"/>
                </a:moveTo>
                <a:lnTo>
                  <a:pt x="2731957" y="0"/>
                </a:lnTo>
                <a:lnTo>
                  <a:pt x="2731957" y="2684147"/>
                </a:lnTo>
                <a:lnTo>
                  <a:pt x="0" y="26841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2996969-EA07-D828-1339-FAB99C0975DB}"/>
              </a:ext>
            </a:extLst>
          </p:cNvPr>
          <p:cNvSpPr txBox="1"/>
          <p:nvPr/>
        </p:nvSpPr>
        <p:spPr>
          <a:xfrm>
            <a:off x="2286000" y="2188244"/>
            <a:ext cx="13760318" cy="571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khảo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:</a:t>
            </a:r>
            <a:endParaRPr lang="en-US" sz="36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Trong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thơ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“</a:t>
            </a:r>
            <a:r>
              <a:rPr lang="en-US" sz="36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Đường</a:t>
            </a:r>
            <a:r>
              <a:rPr lang="en-US" sz="36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về</a:t>
            </a:r>
            <a:r>
              <a:rPr lang="en-US" sz="36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quê</a:t>
            </a:r>
            <a:r>
              <a:rPr lang="en-US" sz="36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mẹ</a:t>
            </a:r>
            <a:r>
              <a:rPr lang="en-US" sz="36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”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có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nhiều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hình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ảnh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đẹp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ý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nghĩa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Với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em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thích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nhất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hình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ảnh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người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mẹ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trong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thơ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Người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mẹ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được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hiện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lên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qua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thơ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thật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đẹp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nhưng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cũng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thật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bình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dị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gần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gũi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Đó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hình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ảnh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người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phụ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nữ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xưa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với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vẻ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đẹp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truyền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thống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một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người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phụ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nữ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đẹp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người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đẹp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nết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Hình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ảnh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về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người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mẹ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với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khuyên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vàng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yếm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thắm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áo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the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nâu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mắt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sáng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môi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hồng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má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đỏ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,...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hình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ảnh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đó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luôn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in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đậm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trong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tâm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trí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em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cũng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như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bạn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đọc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  <a:endParaRPr lang="en-US" sz="36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1" b="44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5459746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41027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0802" y="3126212"/>
            <a:ext cx="6149837" cy="4114800"/>
          </a:xfrm>
          <a:custGeom>
            <a:avLst/>
            <a:gdLst/>
            <a:ahLst/>
            <a:cxnLst/>
            <a:rect l="l" t="t" r="r" b="b"/>
            <a:pathLst>
              <a:path w="6149837" h="4114800">
                <a:moveTo>
                  <a:pt x="0" y="0"/>
                </a:moveTo>
                <a:lnTo>
                  <a:pt x="6149837" y="0"/>
                </a:lnTo>
                <a:lnTo>
                  <a:pt x="61498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16453">
            <a:off x="-250039" y="6016665"/>
            <a:ext cx="1841682" cy="4799172"/>
          </a:xfrm>
          <a:custGeom>
            <a:avLst/>
            <a:gdLst/>
            <a:ahLst/>
            <a:cxnLst/>
            <a:rect l="l" t="t" r="r" b="b"/>
            <a:pathLst>
              <a:path w="1841682" h="4799172">
                <a:moveTo>
                  <a:pt x="0" y="0"/>
                </a:moveTo>
                <a:lnTo>
                  <a:pt x="1841682" y="0"/>
                </a:lnTo>
                <a:lnTo>
                  <a:pt x="1841682" y="4799172"/>
                </a:lnTo>
                <a:lnTo>
                  <a:pt x="0" y="47991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666034" y="383012"/>
            <a:ext cx="6149837" cy="4114800"/>
          </a:xfrm>
          <a:custGeom>
            <a:avLst/>
            <a:gdLst/>
            <a:ahLst/>
            <a:cxnLst/>
            <a:rect l="l" t="t" r="r" b="b"/>
            <a:pathLst>
              <a:path w="6149837" h="4114800">
                <a:moveTo>
                  <a:pt x="0" y="0"/>
                </a:moveTo>
                <a:lnTo>
                  <a:pt x="6149837" y="0"/>
                </a:lnTo>
                <a:lnTo>
                  <a:pt x="61498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23884" y="1591363"/>
            <a:ext cx="13840232" cy="5812898"/>
          </a:xfrm>
          <a:custGeom>
            <a:avLst/>
            <a:gdLst/>
            <a:ahLst/>
            <a:cxnLst/>
            <a:rect l="l" t="t" r="r" b="b"/>
            <a:pathLst>
              <a:path w="13840232" h="5812898">
                <a:moveTo>
                  <a:pt x="0" y="0"/>
                </a:moveTo>
                <a:lnTo>
                  <a:pt x="13840232" y="0"/>
                </a:lnTo>
                <a:lnTo>
                  <a:pt x="13840232" y="5812898"/>
                </a:lnTo>
                <a:lnTo>
                  <a:pt x="0" y="58128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65207" y="5649523"/>
            <a:ext cx="2677286" cy="1754738"/>
          </a:xfrm>
          <a:custGeom>
            <a:avLst/>
            <a:gdLst/>
            <a:ahLst/>
            <a:cxnLst/>
            <a:rect l="l" t="t" r="r" b="b"/>
            <a:pathLst>
              <a:path w="2677286" h="1754738">
                <a:moveTo>
                  <a:pt x="0" y="0"/>
                </a:moveTo>
                <a:lnTo>
                  <a:pt x="2677286" y="0"/>
                </a:lnTo>
                <a:lnTo>
                  <a:pt x="2677286" y="1754738"/>
                </a:lnTo>
                <a:lnTo>
                  <a:pt x="0" y="17547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8195" y="834739"/>
            <a:ext cx="1871377" cy="2057400"/>
          </a:xfrm>
          <a:custGeom>
            <a:avLst/>
            <a:gdLst/>
            <a:ahLst/>
            <a:cxnLst/>
            <a:rect l="l" t="t" r="r" b="b"/>
            <a:pathLst>
              <a:path w="1871377" h="2057400">
                <a:moveTo>
                  <a:pt x="0" y="0"/>
                </a:moveTo>
                <a:lnTo>
                  <a:pt x="1871377" y="0"/>
                </a:lnTo>
                <a:lnTo>
                  <a:pt x="187137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03266" y="8930469"/>
            <a:ext cx="4084910" cy="1356531"/>
          </a:xfrm>
          <a:custGeom>
            <a:avLst/>
            <a:gdLst/>
            <a:ahLst/>
            <a:cxnLst/>
            <a:rect l="l" t="t" r="r" b="b"/>
            <a:pathLst>
              <a:path w="4084910" h="1356531">
                <a:moveTo>
                  <a:pt x="0" y="0"/>
                </a:moveTo>
                <a:lnTo>
                  <a:pt x="4084910" y="0"/>
                </a:lnTo>
                <a:lnTo>
                  <a:pt x="4084910" y="1356531"/>
                </a:lnTo>
                <a:lnTo>
                  <a:pt x="0" y="13565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9CBF33F-9E29-2526-1B81-86C1622266E0}"/>
              </a:ext>
            </a:extLst>
          </p:cNvPr>
          <p:cNvSpPr txBox="1"/>
          <p:nvPr/>
        </p:nvSpPr>
        <p:spPr>
          <a:xfrm>
            <a:off x="3689938" y="3156298"/>
            <a:ext cx="10908124" cy="25498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defRPr sz="15400" b="1">
                <a:solidFill>
                  <a:srgbClr val="002060"/>
                </a:solidFill>
                <a:effectLst/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pt-BR" dirty="0"/>
              <a:t>IV. Tổng kết</a:t>
            </a:r>
            <a:endParaRPr lang="en-US" dirty="0"/>
          </a:p>
        </p:txBody>
      </p:sp>
      <p:sp>
        <p:nvSpPr>
          <p:cNvPr id="11" name="TextBox 10">
            <a:hlinkClick r:id="rId15" action="ppaction://hlinkfile"/>
            <a:extLst>
              <a:ext uri="{FF2B5EF4-FFF2-40B4-BE49-F238E27FC236}">
                <a16:creationId xmlns:a16="http://schemas.microsoft.com/office/drawing/2014/main" xmlns="" id="{5813B938-250E-E634-D40F-61F40ED94595}"/>
              </a:ext>
            </a:extLst>
          </p:cNvPr>
          <p:cNvSpPr txBox="1"/>
          <p:nvPr/>
        </p:nvSpPr>
        <p:spPr>
          <a:xfrm>
            <a:off x="7162800" y="5905874"/>
            <a:ext cx="4678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0070C0"/>
                </a:solidFill>
              </a:rPr>
              <a:t>PHIẾU</a:t>
            </a:r>
            <a:r>
              <a:rPr lang="en-US" sz="2800" b="1" u="sng" dirty="0">
                <a:solidFill>
                  <a:srgbClr val="0070C0"/>
                </a:solidFill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</a:rPr>
              <a:t>HỌC</a:t>
            </a:r>
            <a:r>
              <a:rPr lang="en-US" sz="2800" b="1" u="sng" dirty="0">
                <a:solidFill>
                  <a:srgbClr val="0070C0"/>
                </a:solidFill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</a:rPr>
              <a:t>TẬP</a:t>
            </a:r>
            <a:r>
              <a:rPr lang="en-US" sz="2800" b="1" u="sng" dirty="0">
                <a:solidFill>
                  <a:srgbClr val="0070C0"/>
                </a:solidFill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</a:rPr>
              <a:t>SỐ</a:t>
            </a:r>
            <a:r>
              <a:rPr lang="en-US" sz="2800" b="1" u="sng" dirty="0">
                <a:solidFill>
                  <a:srgbClr val="0070C0"/>
                </a:solidFill>
              </a:rPr>
              <a:t> 02</a:t>
            </a:r>
          </a:p>
        </p:txBody>
      </p:sp>
    </p:spTree>
    <p:extLst>
      <p:ext uri="{BB962C8B-B14F-4D97-AF65-F5344CB8AC3E}">
        <p14:creationId xmlns:p14="http://schemas.microsoft.com/office/powerpoint/2010/main" val="81875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1" b="44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2" name="Freeform 32"/>
          <p:cNvSpPr/>
          <p:nvPr/>
        </p:nvSpPr>
        <p:spPr>
          <a:xfrm rot="1578257">
            <a:off x="16532431" y="648512"/>
            <a:ext cx="2037431" cy="1344705"/>
          </a:xfrm>
          <a:custGeom>
            <a:avLst/>
            <a:gdLst/>
            <a:ahLst/>
            <a:cxnLst/>
            <a:rect l="l" t="t" r="r" b="b"/>
            <a:pathLst>
              <a:path w="2037431" h="1344705">
                <a:moveTo>
                  <a:pt x="0" y="0"/>
                </a:moveTo>
                <a:lnTo>
                  <a:pt x="2037432" y="0"/>
                </a:lnTo>
                <a:lnTo>
                  <a:pt x="2037432" y="1344705"/>
                </a:lnTo>
                <a:lnTo>
                  <a:pt x="0" y="13447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2E6CEC-4A8C-6FEB-92DB-63F8B2EE46C9}"/>
              </a:ext>
            </a:extLst>
          </p:cNvPr>
          <p:cNvSpPr txBox="1"/>
          <p:nvPr/>
        </p:nvSpPr>
        <p:spPr>
          <a:xfrm>
            <a:off x="1799503" y="3136516"/>
            <a:ext cx="6860693" cy="4703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Nghệ</a:t>
            </a:r>
            <a:r>
              <a:rPr lang="en-US" sz="2800" dirty="0"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thuật</a:t>
            </a:r>
            <a:endParaRPr lang="en-US" sz="2800" dirty="0">
              <a:effectLst/>
              <a:latin typeface="#9Slide03 BoosterNextFYBlack" panose="02000A03000000020004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7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chữ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nhịp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giọng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linh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hoạt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gieo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vần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chân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góp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phần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làm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nổi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bật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nội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dung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tưởng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quen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thuộc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sống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tràn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đầy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sức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sống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Xây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dựng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gian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thuần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Việt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đậm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chất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hồn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Việt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nôm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na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giản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dị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nhưng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sức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lay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mạnh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mẽ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9C316B-992C-B49A-2789-9BA9F8DD25A3}"/>
              </a:ext>
            </a:extLst>
          </p:cNvPr>
          <p:cNvSpPr txBox="1"/>
          <p:nvPr/>
        </p:nvSpPr>
        <p:spPr>
          <a:xfrm>
            <a:off x="10011497" y="3183366"/>
            <a:ext cx="6477000" cy="4382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Nội</a:t>
            </a:r>
            <a:r>
              <a:rPr lang="en-US" sz="2800" dirty="0"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dung</a:t>
            </a:r>
            <a:endParaRPr lang="en-US" sz="2800" dirty="0">
              <a:effectLst/>
              <a:latin typeface="#9Slide03 BoosterNextFYBlack" panose="02000A03000000020004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diễn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tả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dòng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hoài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niệm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ngoại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mẹ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dẫn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Trong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kí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ức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đẹp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đẽ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ấy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tâm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trạng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vui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mừng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háo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hức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Đồng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thời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còn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hiện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mến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niềm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hào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mẹ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mình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800" dirty="0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xmlns="" id="{C08100A2-5B5C-015E-0540-304A50AF79B0}"/>
              </a:ext>
            </a:extLst>
          </p:cNvPr>
          <p:cNvSpPr/>
          <p:nvPr/>
        </p:nvSpPr>
        <p:spPr>
          <a:xfrm>
            <a:off x="-5334000" y="8771368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7869D38F-85CD-C9AB-4083-AFF7E7EDB75B}"/>
              </a:ext>
            </a:extLst>
          </p:cNvPr>
          <p:cNvSpPr/>
          <p:nvPr/>
        </p:nvSpPr>
        <p:spPr>
          <a:xfrm>
            <a:off x="4685357" y="8942081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xmlns="" id="{F323FEA6-4DD4-B7B2-BB6E-8EBC468C7420}"/>
              </a:ext>
            </a:extLst>
          </p:cNvPr>
          <p:cNvSpPr/>
          <p:nvPr/>
        </p:nvSpPr>
        <p:spPr>
          <a:xfrm rot="516453">
            <a:off x="-93745" y="6917005"/>
            <a:ext cx="1668006" cy="4050152"/>
          </a:xfrm>
          <a:custGeom>
            <a:avLst/>
            <a:gdLst/>
            <a:ahLst/>
            <a:cxnLst/>
            <a:rect l="l" t="t" r="r" b="b"/>
            <a:pathLst>
              <a:path w="1841682" h="4799172">
                <a:moveTo>
                  <a:pt x="0" y="0"/>
                </a:moveTo>
                <a:lnTo>
                  <a:pt x="1841682" y="0"/>
                </a:lnTo>
                <a:lnTo>
                  <a:pt x="1841682" y="4799172"/>
                </a:lnTo>
                <a:lnTo>
                  <a:pt x="0" y="47991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xmlns="" id="{746327CF-629A-1DE8-694E-9C5A74487A62}"/>
              </a:ext>
            </a:extLst>
          </p:cNvPr>
          <p:cNvSpPr/>
          <p:nvPr/>
        </p:nvSpPr>
        <p:spPr>
          <a:xfrm>
            <a:off x="1904057" y="9119084"/>
            <a:ext cx="3429000" cy="976580"/>
          </a:xfrm>
          <a:custGeom>
            <a:avLst/>
            <a:gdLst/>
            <a:ahLst/>
            <a:cxnLst/>
            <a:rect l="l" t="t" r="r" b="b"/>
            <a:pathLst>
              <a:path w="4084910" h="1356531">
                <a:moveTo>
                  <a:pt x="0" y="0"/>
                </a:moveTo>
                <a:lnTo>
                  <a:pt x="4084910" y="0"/>
                </a:lnTo>
                <a:lnTo>
                  <a:pt x="4084910" y="1356531"/>
                </a:lnTo>
                <a:lnTo>
                  <a:pt x="0" y="1356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xmlns="" id="{2061D0E2-E33B-7196-514D-DE78D14C5D25}"/>
              </a:ext>
            </a:extLst>
          </p:cNvPr>
          <p:cNvSpPr/>
          <p:nvPr/>
        </p:nvSpPr>
        <p:spPr>
          <a:xfrm rot="21049089">
            <a:off x="16415865" y="6623429"/>
            <a:ext cx="1971744" cy="5345622"/>
          </a:xfrm>
          <a:custGeom>
            <a:avLst/>
            <a:gdLst/>
            <a:ahLst/>
            <a:cxnLst/>
            <a:rect l="l" t="t" r="r" b="b"/>
            <a:pathLst>
              <a:path w="2128879" h="5547568">
                <a:moveTo>
                  <a:pt x="0" y="0"/>
                </a:moveTo>
                <a:lnTo>
                  <a:pt x="2128879" y="0"/>
                </a:lnTo>
                <a:lnTo>
                  <a:pt x="2128879" y="5547568"/>
                </a:lnTo>
                <a:lnTo>
                  <a:pt x="0" y="55475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64CDF028-BF01-B3C3-EBBF-F4E0722A31CC}"/>
              </a:ext>
            </a:extLst>
          </p:cNvPr>
          <p:cNvSpPr/>
          <p:nvPr/>
        </p:nvSpPr>
        <p:spPr>
          <a:xfrm>
            <a:off x="7010400" y="946272"/>
            <a:ext cx="3581400" cy="1176175"/>
          </a:xfrm>
          <a:prstGeom prst="roundRect">
            <a:avLst/>
          </a:prstGeom>
          <a:solidFill>
            <a:srgbClr val="FDA2B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701DF46-EB52-9125-C4F3-48D2ECA4EF95}"/>
              </a:ext>
            </a:extLst>
          </p:cNvPr>
          <p:cNvSpPr txBox="1"/>
          <p:nvPr/>
        </p:nvSpPr>
        <p:spPr>
          <a:xfrm>
            <a:off x="7010400" y="1130863"/>
            <a:ext cx="3581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>
                <a:latin typeface="#9Slide03 BoosterNextFYBlack" panose="02000A03000000020004" pitchFamily="2" charset="0"/>
              </a:rPr>
              <a:t>Tổng kết</a:t>
            </a:r>
            <a:endParaRPr lang="en-US" sz="4400" dirty="0">
              <a:latin typeface="#9Slide03 BoosterNextFYBlack" panose="02000A0300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1" b="44279"/>
          <a:stretch>
            <a:fillRect/>
          </a:stretch>
        </p:blipFill>
        <p:spPr>
          <a:xfrm>
            <a:off x="0" y="-1"/>
            <a:ext cx="18288000" cy="1027425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5257800" y="8635921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42973" y="8635921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10241100" y="7841789"/>
            <a:ext cx="7696200" cy="2648745"/>
          </a:xfrm>
          <a:custGeom>
            <a:avLst/>
            <a:gdLst/>
            <a:ahLst/>
            <a:cxnLst/>
            <a:rect l="l" t="t" r="r" b="b"/>
            <a:pathLst>
              <a:path w="9882073" h="5200441">
                <a:moveTo>
                  <a:pt x="0" y="0"/>
                </a:moveTo>
                <a:lnTo>
                  <a:pt x="9882073" y="0"/>
                </a:lnTo>
                <a:lnTo>
                  <a:pt x="9882073" y="5200441"/>
                </a:lnTo>
                <a:lnTo>
                  <a:pt x="0" y="52004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28600" y="8280022"/>
            <a:ext cx="7239000" cy="2210512"/>
          </a:xfrm>
          <a:custGeom>
            <a:avLst/>
            <a:gdLst/>
            <a:ahLst/>
            <a:cxnLst/>
            <a:rect l="l" t="t" r="r" b="b"/>
            <a:pathLst>
              <a:path w="9882073" h="5200441">
                <a:moveTo>
                  <a:pt x="0" y="0"/>
                </a:moveTo>
                <a:lnTo>
                  <a:pt x="9882073" y="0"/>
                </a:lnTo>
                <a:lnTo>
                  <a:pt x="9882073" y="5200441"/>
                </a:lnTo>
                <a:lnTo>
                  <a:pt x="0" y="52004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1" name="Freeform 31"/>
          <p:cNvSpPr/>
          <p:nvPr/>
        </p:nvSpPr>
        <p:spPr>
          <a:xfrm>
            <a:off x="539882" y="1112009"/>
            <a:ext cx="4292303" cy="493615"/>
          </a:xfrm>
          <a:custGeom>
            <a:avLst/>
            <a:gdLst/>
            <a:ahLst/>
            <a:cxnLst/>
            <a:rect l="l" t="t" r="r" b="b"/>
            <a:pathLst>
              <a:path w="4292303" h="493615">
                <a:moveTo>
                  <a:pt x="0" y="0"/>
                </a:moveTo>
                <a:lnTo>
                  <a:pt x="4292303" y="0"/>
                </a:lnTo>
                <a:lnTo>
                  <a:pt x="4292303" y="493615"/>
                </a:lnTo>
                <a:lnTo>
                  <a:pt x="0" y="4936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1578257">
            <a:off x="16073349" y="2188677"/>
            <a:ext cx="2037431" cy="1344705"/>
          </a:xfrm>
          <a:custGeom>
            <a:avLst/>
            <a:gdLst/>
            <a:ahLst/>
            <a:cxnLst/>
            <a:rect l="l" t="t" r="r" b="b"/>
            <a:pathLst>
              <a:path w="2037431" h="1344705">
                <a:moveTo>
                  <a:pt x="0" y="0"/>
                </a:moveTo>
                <a:lnTo>
                  <a:pt x="2037432" y="0"/>
                </a:lnTo>
                <a:lnTo>
                  <a:pt x="2037432" y="1344705"/>
                </a:lnTo>
                <a:lnTo>
                  <a:pt x="0" y="13447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52400" y="7187849"/>
            <a:ext cx="1912746" cy="1283931"/>
          </a:xfrm>
          <a:custGeom>
            <a:avLst/>
            <a:gdLst/>
            <a:ahLst/>
            <a:cxnLst/>
            <a:rect l="l" t="t" r="r" b="b"/>
            <a:pathLst>
              <a:path w="1912746" h="1283931">
                <a:moveTo>
                  <a:pt x="0" y="0"/>
                </a:moveTo>
                <a:lnTo>
                  <a:pt x="1912746" y="0"/>
                </a:lnTo>
                <a:lnTo>
                  <a:pt x="1912746" y="1283930"/>
                </a:lnTo>
                <a:lnTo>
                  <a:pt x="0" y="12839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4513E7E-3B5D-97E2-B65A-78A7EBFA67E8}"/>
              </a:ext>
            </a:extLst>
          </p:cNvPr>
          <p:cNvSpPr txBox="1"/>
          <p:nvPr/>
        </p:nvSpPr>
        <p:spPr>
          <a:xfrm>
            <a:off x="2240280" y="1247457"/>
            <a:ext cx="12816590" cy="580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3200" dirty="0"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đọc</a:t>
            </a:r>
            <a:r>
              <a:rPr lang="en-US" sz="3200" dirty="0"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hiểu</a:t>
            </a:r>
            <a:r>
              <a:rPr lang="en-US" sz="3200" dirty="0"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3200" dirty="0"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bản</a:t>
            </a:r>
            <a:r>
              <a:rPr lang="en-US" sz="3200" dirty="0"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3200" dirty="0"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7 </a:t>
            </a:r>
            <a:r>
              <a:rPr lang="en-US" sz="3200" dirty="0" err="1"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chữ</a:t>
            </a:r>
            <a:endParaRPr lang="en-US" sz="2400" dirty="0">
              <a:effectLst/>
              <a:latin typeface="#9Slide03 BoosterNextFYBlack" panose="02000A03000000020004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44EA8CB-C988-D93E-7703-F90948A286BF}"/>
              </a:ext>
            </a:extLst>
          </p:cNvPr>
          <p:cNvSpPr txBox="1"/>
          <p:nvPr/>
        </p:nvSpPr>
        <p:spPr>
          <a:xfrm>
            <a:off x="1736015" y="2652212"/>
            <a:ext cx="14815970" cy="5011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Đọc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lướt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xác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định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lượng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chữ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dòng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Đọc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chi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tiết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dấu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ghi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chép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bố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cục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gieo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vần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nhịp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mạch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xúc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hứng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chủ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đạo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Tìm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hiểu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nghĩa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từ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ngữ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BPTT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việc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hiện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xúc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trữ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Vận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trải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nghiệm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cuộc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sống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đọc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hiểu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nội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dung,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tưởng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thông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điệp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Liên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hệ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thân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ứng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xử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từ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chủ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đề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gợi</a:t>
            </a:r>
            <a:r>
              <a: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ra.</a:t>
            </a:r>
            <a:endParaRPr lang="en-US" sz="2800" dirty="0"/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xmlns="" id="{55068004-324F-5612-25D9-2D04BC5D56D8}"/>
              </a:ext>
            </a:extLst>
          </p:cNvPr>
          <p:cNvSpPr/>
          <p:nvPr/>
        </p:nvSpPr>
        <p:spPr>
          <a:xfrm>
            <a:off x="13660237" y="1252313"/>
            <a:ext cx="4292303" cy="493615"/>
          </a:xfrm>
          <a:custGeom>
            <a:avLst/>
            <a:gdLst/>
            <a:ahLst/>
            <a:cxnLst/>
            <a:rect l="l" t="t" r="r" b="b"/>
            <a:pathLst>
              <a:path w="4292303" h="493615">
                <a:moveTo>
                  <a:pt x="0" y="0"/>
                </a:moveTo>
                <a:lnTo>
                  <a:pt x="4292303" y="0"/>
                </a:lnTo>
                <a:lnTo>
                  <a:pt x="4292303" y="493615"/>
                </a:lnTo>
                <a:lnTo>
                  <a:pt x="0" y="4936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86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1" b="44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2303695">
            <a:off x="5447210" y="-638416"/>
            <a:ext cx="8044636" cy="8658610"/>
          </a:xfrm>
          <a:custGeom>
            <a:avLst/>
            <a:gdLst/>
            <a:ahLst/>
            <a:cxnLst/>
            <a:rect l="l" t="t" r="r" b="b"/>
            <a:pathLst>
              <a:path w="8044636" h="8658610">
                <a:moveTo>
                  <a:pt x="0" y="0"/>
                </a:moveTo>
                <a:lnTo>
                  <a:pt x="8044636" y="0"/>
                </a:lnTo>
                <a:lnTo>
                  <a:pt x="8044636" y="8658610"/>
                </a:lnTo>
                <a:lnTo>
                  <a:pt x="0" y="8658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2966" y="2145691"/>
            <a:ext cx="15023149" cy="7436459"/>
          </a:xfrm>
          <a:custGeom>
            <a:avLst/>
            <a:gdLst/>
            <a:ahLst/>
            <a:cxnLst/>
            <a:rect l="l" t="t" r="r" b="b"/>
            <a:pathLst>
              <a:path w="15023149" h="7436459">
                <a:moveTo>
                  <a:pt x="0" y="0"/>
                </a:moveTo>
                <a:lnTo>
                  <a:pt x="15023149" y="0"/>
                </a:lnTo>
                <a:lnTo>
                  <a:pt x="15023149" y="7436459"/>
                </a:lnTo>
                <a:lnTo>
                  <a:pt x="0" y="74364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459746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41027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16453">
            <a:off x="-195652" y="5293976"/>
            <a:ext cx="2128879" cy="5547568"/>
          </a:xfrm>
          <a:custGeom>
            <a:avLst/>
            <a:gdLst/>
            <a:ahLst/>
            <a:cxnLst/>
            <a:rect l="l" t="t" r="r" b="b"/>
            <a:pathLst>
              <a:path w="2128879" h="5547568">
                <a:moveTo>
                  <a:pt x="0" y="0"/>
                </a:moveTo>
                <a:lnTo>
                  <a:pt x="2128879" y="0"/>
                </a:lnTo>
                <a:lnTo>
                  <a:pt x="2128879" y="5547567"/>
                </a:lnTo>
                <a:lnTo>
                  <a:pt x="0" y="55475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687041" y="4372488"/>
            <a:ext cx="9706467" cy="2221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59"/>
              </a:lnSpc>
            </a:pPr>
            <a:r>
              <a:rPr lang="en-US" sz="12971">
                <a:solidFill>
                  <a:srgbClr val="6D430A"/>
                </a:solidFill>
                <a:latin typeface="La Lou"/>
              </a:rPr>
              <a:t>Thank You</a:t>
            </a:r>
          </a:p>
        </p:txBody>
      </p:sp>
      <p:sp>
        <p:nvSpPr>
          <p:cNvPr id="9" name="Freeform 9"/>
          <p:cNvSpPr/>
          <p:nvPr/>
        </p:nvSpPr>
        <p:spPr>
          <a:xfrm rot="79410">
            <a:off x="1092483" y="6808366"/>
            <a:ext cx="2128879" cy="5547568"/>
          </a:xfrm>
          <a:custGeom>
            <a:avLst/>
            <a:gdLst/>
            <a:ahLst/>
            <a:cxnLst/>
            <a:rect l="l" t="t" r="r" b="b"/>
            <a:pathLst>
              <a:path w="2128879" h="5547568">
                <a:moveTo>
                  <a:pt x="0" y="0"/>
                </a:moveTo>
                <a:lnTo>
                  <a:pt x="2128879" y="0"/>
                </a:lnTo>
                <a:lnTo>
                  <a:pt x="2128879" y="5547568"/>
                </a:lnTo>
                <a:lnTo>
                  <a:pt x="0" y="55475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9410">
            <a:off x="3348929" y="6484516"/>
            <a:ext cx="2128879" cy="5547568"/>
          </a:xfrm>
          <a:custGeom>
            <a:avLst/>
            <a:gdLst/>
            <a:ahLst/>
            <a:cxnLst/>
            <a:rect l="l" t="t" r="r" b="b"/>
            <a:pathLst>
              <a:path w="2128879" h="5547568">
                <a:moveTo>
                  <a:pt x="0" y="0"/>
                </a:moveTo>
                <a:lnTo>
                  <a:pt x="2128879" y="0"/>
                </a:lnTo>
                <a:lnTo>
                  <a:pt x="2128879" y="5547568"/>
                </a:lnTo>
                <a:lnTo>
                  <a:pt x="0" y="55475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048369" y="3996403"/>
            <a:ext cx="2071973" cy="2339010"/>
          </a:xfrm>
          <a:custGeom>
            <a:avLst/>
            <a:gdLst/>
            <a:ahLst/>
            <a:cxnLst/>
            <a:rect l="l" t="t" r="r" b="b"/>
            <a:pathLst>
              <a:path w="2071973" h="2339010">
                <a:moveTo>
                  <a:pt x="0" y="0"/>
                </a:moveTo>
                <a:lnTo>
                  <a:pt x="2071974" y="0"/>
                </a:lnTo>
                <a:lnTo>
                  <a:pt x="2071974" y="2339010"/>
                </a:lnTo>
                <a:lnTo>
                  <a:pt x="0" y="2339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941027" y="1916595"/>
            <a:ext cx="1891759" cy="2079808"/>
          </a:xfrm>
          <a:custGeom>
            <a:avLst/>
            <a:gdLst/>
            <a:ahLst/>
            <a:cxnLst/>
            <a:rect l="l" t="t" r="r" b="b"/>
            <a:pathLst>
              <a:path w="1891759" h="2079808">
                <a:moveTo>
                  <a:pt x="0" y="0"/>
                </a:moveTo>
                <a:lnTo>
                  <a:pt x="1891758" y="0"/>
                </a:lnTo>
                <a:lnTo>
                  <a:pt x="1891758" y="2079808"/>
                </a:lnTo>
                <a:lnTo>
                  <a:pt x="0" y="20798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10852" y="251791"/>
            <a:ext cx="2540069" cy="1664804"/>
          </a:xfrm>
          <a:custGeom>
            <a:avLst/>
            <a:gdLst/>
            <a:ahLst/>
            <a:cxnLst/>
            <a:rect l="l" t="t" r="r" b="b"/>
            <a:pathLst>
              <a:path w="2540069" h="1664804">
                <a:moveTo>
                  <a:pt x="0" y="0"/>
                </a:moveTo>
                <a:lnTo>
                  <a:pt x="2540069" y="0"/>
                </a:lnTo>
                <a:lnTo>
                  <a:pt x="2540069" y="1664804"/>
                </a:lnTo>
                <a:lnTo>
                  <a:pt x="0" y="16648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84356" y="480888"/>
            <a:ext cx="2540069" cy="1664804"/>
          </a:xfrm>
          <a:custGeom>
            <a:avLst/>
            <a:gdLst/>
            <a:ahLst/>
            <a:cxnLst/>
            <a:rect l="l" t="t" r="r" b="b"/>
            <a:pathLst>
              <a:path w="2540069" h="1664804">
                <a:moveTo>
                  <a:pt x="0" y="0"/>
                </a:moveTo>
                <a:lnTo>
                  <a:pt x="2540069" y="0"/>
                </a:lnTo>
                <a:lnTo>
                  <a:pt x="2540069" y="1664803"/>
                </a:lnTo>
                <a:lnTo>
                  <a:pt x="0" y="16648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492017" y="6941956"/>
            <a:ext cx="2556353" cy="1826727"/>
          </a:xfrm>
          <a:custGeom>
            <a:avLst/>
            <a:gdLst/>
            <a:ahLst/>
            <a:cxnLst/>
            <a:rect l="l" t="t" r="r" b="b"/>
            <a:pathLst>
              <a:path w="2556353" h="1826727">
                <a:moveTo>
                  <a:pt x="0" y="0"/>
                </a:moveTo>
                <a:lnTo>
                  <a:pt x="2556352" y="0"/>
                </a:lnTo>
                <a:lnTo>
                  <a:pt x="2556352" y="1826727"/>
                </a:lnTo>
                <a:lnTo>
                  <a:pt x="0" y="18267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12622">
            <a:off x="16286407" y="5973621"/>
            <a:ext cx="2110272" cy="5590124"/>
          </a:xfrm>
          <a:custGeom>
            <a:avLst/>
            <a:gdLst/>
            <a:ahLst/>
            <a:cxnLst/>
            <a:rect l="l" t="t" r="r" b="b"/>
            <a:pathLst>
              <a:path w="2110272" h="5590124">
                <a:moveTo>
                  <a:pt x="0" y="0"/>
                </a:moveTo>
                <a:lnTo>
                  <a:pt x="2110272" y="0"/>
                </a:lnTo>
                <a:lnTo>
                  <a:pt x="2110272" y="5590124"/>
                </a:lnTo>
                <a:lnTo>
                  <a:pt x="0" y="559012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1" b="44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5459746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41027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0802" y="3126212"/>
            <a:ext cx="6149837" cy="4114800"/>
          </a:xfrm>
          <a:custGeom>
            <a:avLst/>
            <a:gdLst/>
            <a:ahLst/>
            <a:cxnLst/>
            <a:rect l="l" t="t" r="r" b="b"/>
            <a:pathLst>
              <a:path w="6149837" h="4114800">
                <a:moveTo>
                  <a:pt x="0" y="0"/>
                </a:moveTo>
                <a:lnTo>
                  <a:pt x="6149837" y="0"/>
                </a:lnTo>
                <a:lnTo>
                  <a:pt x="61498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16453">
            <a:off x="-250039" y="6016665"/>
            <a:ext cx="1841682" cy="4799172"/>
          </a:xfrm>
          <a:custGeom>
            <a:avLst/>
            <a:gdLst/>
            <a:ahLst/>
            <a:cxnLst/>
            <a:rect l="l" t="t" r="r" b="b"/>
            <a:pathLst>
              <a:path w="1841682" h="4799172">
                <a:moveTo>
                  <a:pt x="0" y="0"/>
                </a:moveTo>
                <a:lnTo>
                  <a:pt x="1841682" y="0"/>
                </a:lnTo>
                <a:lnTo>
                  <a:pt x="1841682" y="4799172"/>
                </a:lnTo>
                <a:lnTo>
                  <a:pt x="0" y="47991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666034" y="383012"/>
            <a:ext cx="6149837" cy="4114800"/>
          </a:xfrm>
          <a:custGeom>
            <a:avLst/>
            <a:gdLst/>
            <a:ahLst/>
            <a:cxnLst/>
            <a:rect l="l" t="t" r="r" b="b"/>
            <a:pathLst>
              <a:path w="6149837" h="4114800">
                <a:moveTo>
                  <a:pt x="0" y="0"/>
                </a:moveTo>
                <a:lnTo>
                  <a:pt x="6149837" y="0"/>
                </a:lnTo>
                <a:lnTo>
                  <a:pt x="61498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23883" y="1684690"/>
            <a:ext cx="13840232" cy="5812898"/>
          </a:xfrm>
          <a:custGeom>
            <a:avLst/>
            <a:gdLst/>
            <a:ahLst/>
            <a:cxnLst/>
            <a:rect l="l" t="t" r="r" b="b"/>
            <a:pathLst>
              <a:path w="13840232" h="5812898">
                <a:moveTo>
                  <a:pt x="0" y="0"/>
                </a:moveTo>
                <a:lnTo>
                  <a:pt x="13840232" y="0"/>
                </a:lnTo>
                <a:lnTo>
                  <a:pt x="13840232" y="5812898"/>
                </a:lnTo>
                <a:lnTo>
                  <a:pt x="0" y="58128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14322517" y="5579713"/>
            <a:ext cx="2677286" cy="1754738"/>
          </a:xfrm>
          <a:custGeom>
            <a:avLst/>
            <a:gdLst/>
            <a:ahLst/>
            <a:cxnLst/>
            <a:rect l="l" t="t" r="r" b="b"/>
            <a:pathLst>
              <a:path w="2677286" h="1754738">
                <a:moveTo>
                  <a:pt x="0" y="0"/>
                </a:moveTo>
                <a:lnTo>
                  <a:pt x="2677286" y="0"/>
                </a:lnTo>
                <a:lnTo>
                  <a:pt x="2677286" y="1754738"/>
                </a:lnTo>
                <a:lnTo>
                  <a:pt x="0" y="17547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8195" y="834739"/>
            <a:ext cx="1871377" cy="2057400"/>
          </a:xfrm>
          <a:custGeom>
            <a:avLst/>
            <a:gdLst/>
            <a:ahLst/>
            <a:cxnLst/>
            <a:rect l="l" t="t" r="r" b="b"/>
            <a:pathLst>
              <a:path w="1871377" h="2057400">
                <a:moveTo>
                  <a:pt x="0" y="0"/>
                </a:moveTo>
                <a:lnTo>
                  <a:pt x="1871377" y="0"/>
                </a:lnTo>
                <a:lnTo>
                  <a:pt x="187137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03266" y="8930469"/>
            <a:ext cx="4084910" cy="1356531"/>
          </a:xfrm>
          <a:custGeom>
            <a:avLst/>
            <a:gdLst/>
            <a:ahLst/>
            <a:cxnLst/>
            <a:rect l="l" t="t" r="r" b="b"/>
            <a:pathLst>
              <a:path w="4084910" h="1356531">
                <a:moveTo>
                  <a:pt x="0" y="0"/>
                </a:moveTo>
                <a:lnTo>
                  <a:pt x="4084910" y="0"/>
                </a:lnTo>
                <a:lnTo>
                  <a:pt x="4084910" y="1356531"/>
                </a:lnTo>
                <a:lnTo>
                  <a:pt x="0" y="13565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9CBF33F-9E29-2526-1B81-86C1622266E0}"/>
              </a:ext>
            </a:extLst>
          </p:cNvPr>
          <p:cNvSpPr txBox="1"/>
          <p:nvPr/>
        </p:nvSpPr>
        <p:spPr>
          <a:xfrm>
            <a:off x="4139834" y="3224410"/>
            <a:ext cx="10182683" cy="2303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3800" b="1" dirty="0">
                <a:solidFill>
                  <a:srgbClr val="002060"/>
                </a:solidFill>
                <a:effectLst/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I. Tìm hiểu chung</a:t>
            </a:r>
            <a:endParaRPr lang="en-US" sz="9600" dirty="0">
              <a:solidFill>
                <a:srgbClr val="002060"/>
              </a:solidFill>
              <a:effectLst/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1" b="44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8405927" y="5506371"/>
            <a:ext cx="9882073" cy="5200441"/>
          </a:xfrm>
          <a:custGeom>
            <a:avLst/>
            <a:gdLst/>
            <a:ahLst/>
            <a:cxnLst/>
            <a:rect l="l" t="t" r="r" b="b"/>
            <a:pathLst>
              <a:path w="9882073" h="5200441">
                <a:moveTo>
                  <a:pt x="0" y="0"/>
                </a:moveTo>
                <a:lnTo>
                  <a:pt x="9882073" y="0"/>
                </a:lnTo>
                <a:lnTo>
                  <a:pt x="9882073" y="5200441"/>
                </a:lnTo>
                <a:lnTo>
                  <a:pt x="0" y="5200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49585" y="5506371"/>
            <a:ext cx="9882073" cy="5200441"/>
          </a:xfrm>
          <a:custGeom>
            <a:avLst/>
            <a:gdLst/>
            <a:ahLst/>
            <a:cxnLst/>
            <a:rect l="l" t="t" r="r" b="b"/>
            <a:pathLst>
              <a:path w="9882073" h="5200441">
                <a:moveTo>
                  <a:pt x="0" y="0"/>
                </a:moveTo>
                <a:lnTo>
                  <a:pt x="9882073" y="0"/>
                </a:lnTo>
                <a:lnTo>
                  <a:pt x="9882073" y="5200441"/>
                </a:lnTo>
                <a:lnTo>
                  <a:pt x="0" y="5200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580781" y="1656638"/>
            <a:ext cx="15126437" cy="6763462"/>
            <a:chOff x="-1095" y="-38100"/>
            <a:chExt cx="3983918" cy="2069842"/>
          </a:xfrm>
        </p:grpSpPr>
        <p:sp>
          <p:nvSpPr>
            <p:cNvPr id="6" name="Freeform 6"/>
            <p:cNvSpPr/>
            <p:nvPr/>
          </p:nvSpPr>
          <p:spPr>
            <a:xfrm>
              <a:off x="-1095" y="2987"/>
              <a:ext cx="3983918" cy="2028755"/>
            </a:xfrm>
            <a:custGeom>
              <a:avLst/>
              <a:gdLst/>
              <a:ahLst/>
              <a:cxnLst/>
              <a:rect l="l" t="t" r="r" b="b"/>
              <a:pathLst>
                <a:path w="3983918" h="2028755">
                  <a:moveTo>
                    <a:pt x="47599" y="0"/>
                  </a:moveTo>
                  <a:lnTo>
                    <a:pt x="3936319" y="0"/>
                  </a:lnTo>
                  <a:cubicBezTo>
                    <a:pt x="3962607" y="0"/>
                    <a:pt x="3983918" y="21311"/>
                    <a:pt x="3983918" y="47599"/>
                  </a:cubicBezTo>
                  <a:lnTo>
                    <a:pt x="3983918" y="1981156"/>
                  </a:lnTo>
                  <a:cubicBezTo>
                    <a:pt x="3983918" y="2007444"/>
                    <a:pt x="3962607" y="2028755"/>
                    <a:pt x="3936319" y="2028755"/>
                  </a:cubicBezTo>
                  <a:lnTo>
                    <a:pt x="47599" y="2028755"/>
                  </a:lnTo>
                  <a:cubicBezTo>
                    <a:pt x="21311" y="2028755"/>
                    <a:pt x="0" y="2007444"/>
                    <a:pt x="0" y="1981156"/>
                  </a:cubicBezTo>
                  <a:lnTo>
                    <a:pt x="0" y="47599"/>
                  </a:lnTo>
                  <a:cubicBezTo>
                    <a:pt x="0" y="21311"/>
                    <a:pt x="21311" y="0"/>
                    <a:pt x="47599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66581"/>
            <a:ext cx="5880025" cy="1590057"/>
          </a:xfrm>
          <a:custGeom>
            <a:avLst/>
            <a:gdLst/>
            <a:ahLst/>
            <a:cxnLst/>
            <a:rect l="l" t="t" r="r" b="b"/>
            <a:pathLst>
              <a:path w="5880025" h="1590057">
                <a:moveTo>
                  <a:pt x="0" y="0"/>
                </a:moveTo>
                <a:lnTo>
                  <a:pt x="5880025" y="0"/>
                </a:lnTo>
                <a:lnTo>
                  <a:pt x="5880025" y="1590057"/>
                </a:lnTo>
                <a:lnTo>
                  <a:pt x="0" y="15900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431570">
            <a:off x="13180263" y="603018"/>
            <a:ext cx="5259532" cy="1422265"/>
          </a:xfrm>
          <a:custGeom>
            <a:avLst/>
            <a:gdLst/>
            <a:ahLst/>
            <a:cxnLst/>
            <a:rect l="l" t="t" r="r" b="b"/>
            <a:pathLst>
              <a:path w="5259532" h="1422265">
                <a:moveTo>
                  <a:pt x="0" y="0"/>
                </a:moveTo>
                <a:lnTo>
                  <a:pt x="5259532" y="0"/>
                </a:lnTo>
                <a:lnTo>
                  <a:pt x="5259532" y="1422265"/>
                </a:lnTo>
                <a:lnTo>
                  <a:pt x="0" y="14222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22818" y="8045813"/>
            <a:ext cx="3601844" cy="1169099"/>
          </a:xfrm>
          <a:custGeom>
            <a:avLst/>
            <a:gdLst/>
            <a:ahLst/>
            <a:cxnLst/>
            <a:rect l="l" t="t" r="r" b="b"/>
            <a:pathLst>
              <a:path w="3601844" h="1169099">
                <a:moveTo>
                  <a:pt x="0" y="0"/>
                </a:moveTo>
                <a:lnTo>
                  <a:pt x="3601844" y="0"/>
                </a:lnTo>
                <a:lnTo>
                  <a:pt x="3601844" y="1169099"/>
                </a:lnTo>
                <a:lnTo>
                  <a:pt x="0" y="11690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C32F251-3555-7CA6-B83E-3BC91CAAA769}"/>
              </a:ext>
            </a:extLst>
          </p:cNvPr>
          <p:cNvSpPr txBox="1"/>
          <p:nvPr/>
        </p:nvSpPr>
        <p:spPr>
          <a:xfrm>
            <a:off x="2433455" y="2234653"/>
            <a:ext cx="4729345" cy="519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Giải thích từ khó:</a:t>
            </a:r>
            <a:endParaRPr lang="en-US" sz="2000" dirty="0">
              <a:effectLst/>
              <a:latin typeface="#9Slide03 BoosterNextFYBlack" panose="02000A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ACA0FFB-D129-394C-842B-10F4A7C5C0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0767" y="3444216"/>
            <a:ext cx="2974456" cy="3450669"/>
          </a:xfrm>
          <a:prstGeom prst="rect">
            <a:avLst/>
          </a:prstGeom>
        </p:spPr>
      </p:pic>
      <p:pic>
        <p:nvPicPr>
          <p:cNvPr id="19" name="Picture 18" descr="A hand in a glove holding two gold rings&#10;&#10;Description automatically generated">
            <a:extLst>
              <a:ext uri="{FF2B5EF4-FFF2-40B4-BE49-F238E27FC236}">
                <a16:creationId xmlns:a16="http://schemas.microsoft.com/office/drawing/2014/main" xmlns="" id="{6D64085F-66A9-4F95-1834-1DBBE149A3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57" y="3447533"/>
            <a:ext cx="3362992" cy="33629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9DB026B-C6A0-96E7-150A-6EA1BA2A306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5271"/>
          <a:stretch/>
        </p:blipFill>
        <p:spPr>
          <a:xfrm>
            <a:off x="11277600" y="3447533"/>
            <a:ext cx="4262794" cy="33629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BAD8479-84CA-4EFF-BF6F-63F40FD47366}"/>
              </a:ext>
            </a:extLst>
          </p:cNvPr>
          <p:cNvSpPr txBox="1"/>
          <p:nvPr/>
        </p:nvSpPr>
        <p:spPr>
          <a:xfrm>
            <a:off x="3600901" y="6977236"/>
            <a:ext cx="1791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effectLst/>
                <a:latin typeface="#9Slide05 SVNStandl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khuyên vàng</a:t>
            </a:r>
            <a:endParaRPr lang="en-US" sz="2800" dirty="0">
              <a:latin typeface="#9Slide05 SVNStandly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36D8C74-A107-24E1-5F34-7994D2D1E90E}"/>
              </a:ext>
            </a:extLst>
          </p:cNvPr>
          <p:cNvSpPr txBox="1"/>
          <p:nvPr/>
        </p:nvSpPr>
        <p:spPr>
          <a:xfrm>
            <a:off x="7780579" y="7057141"/>
            <a:ext cx="1791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effectLst/>
                <a:latin typeface="#9Slide05 SVNStandl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Yếm</a:t>
            </a:r>
            <a:endParaRPr lang="en-US" sz="2800" dirty="0">
              <a:latin typeface="#9Slide05 SVNStandly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A084F4C-BC57-D820-6802-5C815CED6423}"/>
              </a:ext>
            </a:extLst>
          </p:cNvPr>
          <p:cNvSpPr txBox="1"/>
          <p:nvPr/>
        </p:nvSpPr>
        <p:spPr>
          <a:xfrm>
            <a:off x="12508365" y="6981053"/>
            <a:ext cx="19189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latin typeface="#9Slide05 SVNStandl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Áo the</a:t>
            </a:r>
            <a:endParaRPr lang="en-US" sz="2800" dirty="0">
              <a:latin typeface="#9Slide05 SVNStandl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1" b="44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5459746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41027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0802" y="3126212"/>
            <a:ext cx="6149837" cy="4114800"/>
          </a:xfrm>
          <a:custGeom>
            <a:avLst/>
            <a:gdLst/>
            <a:ahLst/>
            <a:cxnLst/>
            <a:rect l="l" t="t" r="r" b="b"/>
            <a:pathLst>
              <a:path w="6149837" h="4114800">
                <a:moveTo>
                  <a:pt x="0" y="0"/>
                </a:moveTo>
                <a:lnTo>
                  <a:pt x="6149837" y="0"/>
                </a:lnTo>
                <a:lnTo>
                  <a:pt x="61498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16453">
            <a:off x="-250039" y="6016665"/>
            <a:ext cx="1841682" cy="4799172"/>
          </a:xfrm>
          <a:custGeom>
            <a:avLst/>
            <a:gdLst/>
            <a:ahLst/>
            <a:cxnLst/>
            <a:rect l="l" t="t" r="r" b="b"/>
            <a:pathLst>
              <a:path w="1841682" h="4799172">
                <a:moveTo>
                  <a:pt x="0" y="0"/>
                </a:moveTo>
                <a:lnTo>
                  <a:pt x="1841682" y="0"/>
                </a:lnTo>
                <a:lnTo>
                  <a:pt x="1841682" y="4799172"/>
                </a:lnTo>
                <a:lnTo>
                  <a:pt x="0" y="47991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666034" y="383012"/>
            <a:ext cx="6149837" cy="4114800"/>
          </a:xfrm>
          <a:custGeom>
            <a:avLst/>
            <a:gdLst/>
            <a:ahLst/>
            <a:cxnLst/>
            <a:rect l="l" t="t" r="r" b="b"/>
            <a:pathLst>
              <a:path w="6149837" h="4114800">
                <a:moveTo>
                  <a:pt x="0" y="0"/>
                </a:moveTo>
                <a:lnTo>
                  <a:pt x="6149837" y="0"/>
                </a:lnTo>
                <a:lnTo>
                  <a:pt x="61498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23884" y="1591363"/>
            <a:ext cx="13840232" cy="5812898"/>
          </a:xfrm>
          <a:custGeom>
            <a:avLst/>
            <a:gdLst/>
            <a:ahLst/>
            <a:cxnLst/>
            <a:rect l="l" t="t" r="r" b="b"/>
            <a:pathLst>
              <a:path w="13840232" h="5812898">
                <a:moveTo>
                  <a:pt x="0" y="0"/>
                </a:moveTo>
                <a:lnTo>
                  <a:pt x="13840232" y="0"/>
                </a:lnTo>
                <a:lnTo>
                  <a:pt x="13840232" y="5812898"/>
                </a:lnTo>
                <a:lnTo>
                  <a:pt x="0" y="58128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65207" y="5649523"/>
            <a:ext cx="2677286" cy="1754738"/>
          </a:xfrm>
          <a:custGeom>
            <a:avLst/>
            <a:gdLst/>
            <a:ahLst/>
            <a:cxnLst/>
            <a:rect l="l" t="t" r="r" b="b"/>
            <a:pathLst>
              <a:path w="2677286" h="1754738">
                <a:moveTo>
                  <a:pt x="0" y="0"/>
                </a:moveTo>
                <a:lnTo>
                  <a:pt x="2677286" y="0"/>
                </a:lnTo>
                <a:lnTo>
                  <a:pt x="2677286" y="1754738"/>
                </a:lnTo>
                <a:lnTo>
                  <a:pt x="0" y="17547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8195" y="834739"/>
            <a:ext cx="1871377" cy="2057400"/>
          </a:xfrm>
          <a:custGeom>
            <a:avLst/>
            <a:gdLst/>
            <a:ahLst/>
            <a:cxnLst/>
            <a:rect l="l" t="t" r="r" b="b"/>
            <a:pathLst>
              <a:path w="1871377" h="2057400">
                <a:moveTo>
                  <a:pt x="0" y="0"/>
                </a:moveTo>
                <a:lnTo>
                  <a:pt x="1871377" y="0"/>
                </a:lnTo>
                <a:lnTo>
                  <a:pt x="187137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03266" y="8930469"/>
            <a:ext cx="4084910" cy="1356531"/>
          </a:xfrm>
          <a:custGeom>
            <a:avLst/>
            <a:gdLst/>
            <a:ahLst/>
            <a:cxnLst/>
            <a:rect l="l" t="t" r="r" b="b"/>
            <a:pathLst>
              <a:path w="4084910" h="1356531">
                <a:moveTo>
                  <a:pt x="0" y="0"/>
                </a:moveTo>
                <a:lnTo>
                  <a:pt x="4084910" y="0"/>
                </a:lnTo>
                <a:lnTo>
                  <a:pt x="4084910" y="1356531"/>
                </a:lnTo>
                <a:lnTo>
                  <a:pt x="0" y="13565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9CBF33F-9E29-2526-1B81-86C1622266E0}"/>
              </a:ext>
            </a:extLst>
          </p:cNvPr>
          <p:cNvSpPr txBox="1"/>
          <p:nvPr/>
        </p:nvSpPr>
        <p:spPr>
          <a:xfrm>
            <a:off x="3798476" y="3547873"/>
            <a:ext cx="10908124" cy="180716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defRPr sz="13800" b="1">
                <a:solidFill>
                  <a:srgbClr val="002060"/>
                </a:solidFill>
                <a:effectLst/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pt-BR" sz="10700" dirty="0"/>
              <a:t>II. Thực hành đọc hiểu</a:t>
            </a:r>
            <a:endParaRPr lang="en-US" sz="10700" dirty="0"/>
          </a:p>
        </p:txBody>
      </p:sp>
    </p:spTree>
    <p:extLst>
      <p:ext uri="{BB962C8B-B14F-4D97-AF65-F5344CB8AC3E}">
        <p14:creationId xmlns:p14="http://schemas.microsoft.com/office/powerpoint/2010/main" val="3815161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1" b="44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5459746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41027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16453">
            <a:off x="-195652" y="5293976"/>
            <a:ext cx="2128879" cy="5547568"/>
          </a:xfrm>
          <a:custGeom>
            <a:avLst/>
            <a:gdLst/>
            <a:ahLst/>
            <a:cxnLst/>
            <a:rect l="l" t="t" r="r" b="b"/>
            <a:pathLst>
              <a:path w="2128879" h="5547568">
                <a:moveTo>
                  <a:pt x="0" y="0"/>
                </a:moveTo>
                <a:lnTo>
                  <a:pt x="2128879" y="0"/>
                </a:lnTo>
                <a:lnTo>
                  <a:pt x="2128879" y="5547567"/>
                </a:lnTo>
                <a:lnTo>
                  <a:pt x="0" y="55475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84561" y="6981755"/>
            <a:ext cx="3411806" cy="4048676"/>
          </a:xfrm>
          <a:custGeom>
            <a:avLst/>
            <a:gdLst/>
            <a:ahLst/>
            <a:cxnLst/>
            <a:rect l="l" t="t" r="r" b="b"/>
            <a:pathLst>
              <a:path w="3411806" h="4048676">
                <a:moveTo>
                  <a:pt x="0" y="0"/>
                </a:moveTo>
                <a:lnTo>
                  <a:pt x="3411805" y="0"/>
                </a:lnTo>
                <a:lnTo>
                  <a:pt x="3411805" y="4048676"/>
                </a:lnTo>
                <a:lnTo>
                  <a:pt x="0" y="40486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87609" y="440405"/>
            <a:ext cx="3054706" cy="2002105"/>
          </a:xfrm>
          <a:custGeom>
            <a:avLst/>
            <a:gdLst/>
            <a:ahLst/>
            <a:cxnLst/>
            <a:rect l="l" t="t" r="r" b="b"/>
            <a:pathLst>
              <a:path w="3054706" h="2002105">
                <a:moveTo>
                  <a:pt x="0" y="0"/>
                </a:moveTo>
                <a:lnTo>
                  <a:pt x="3054707" y="0"/>
                </a:lnTo>
                <a:lnTo>
                  <a:pt x="3054707" y="2002105"/>
                </a:lnTo>
                <a:lnTo>
                  <a:pt x="0" y="20021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hlinkClick r:id="rId8" action="ppaction://hlinkfile"/>
            <a:extLst>
              <a:ext uri="{FF2B5EF4-FFF2-40B4-BE49-F238E27FC236}">
                <a16:creationId xmlns:a16="http://schemas.microsoft.com/office/drawing/2014/main" xmlns="" id="{10DE68CC-B0E5-80A1-F1E1-94F7A2BCB3F3}"/>
              </a:ext>
            </a:extLst>
          </p:cNvPr>
          <p:cNvSpPr txBox="1"/>
          <p:nvPr/>
        </p:nvSpPr>
        <p:spPr>
          <a:xfrm>
            <a:off x="2071019" y="1070137"/>
            <a:ext cx="12816590" cy="1316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36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01</a:t>
            </a:r>
            <a:endParaRPr lang="en-US" sz="3200" u="sng" dirty="0">
              <a:solidFill>
                <a:srgbClr val="0070C0"/>
              </a:solidFill>
              <a:effectLst/>
              <a:latin typeface="#9Slide03 BoosterNextFYBlack" panose="02000A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Thực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hành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đọc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văn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bản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“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Đường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quê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mẹ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”</a:t>
            </a:r>
            <a:endParaRPr lang="en-US" sz="3600" dirty="0">
              <a:solidFill>
                <a:srgbClr val="0070C0"/>
              </a:solidFill>
              <a:latin typeface="#9Slide03 BoosterNextFYBlack" panose="02000A03000000020004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1" b="44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5459746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41027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16453">
            <a:off x="-195652" y="5293976"/>
            <a:ext cx="2128879" cy="5547568"/>
          </a:xfrm>
          <a:custGeom>
            <a:avLst/>
            <a:gdLst/>
            <a:ahLst/>
            <a:cxnLst/>
            <a:rect l="l" t="t" r="r" b="b"/>
            <a:pathLst>
              <a:path w="2128879" h="5547568">
                <a:moveTo>
                  <a:pt x="0" y="0"/>
                </a:moveTo>
                <a:lnTo>
                  <a:pt x="2128879" y="0"/>
                </a:lnTo>
                <a:lnTo>
                  <a:pt x="2128879" y="5547567"/>
                </a:lnTo>
                <a:lnTo>
                  <a:pt x="0" y="55475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84561" y="6981755"/>
            <a:ext cx="3411806" cy="4048676"/>
          </a:xfrm>
          <a:custGeom>
            <a:avLst/>
            <a:gdLst/>
            <a:ahLst/>
            <a:cxnLst/>
            <a:rect l="l" t="t" r="r" b="b"/>
            <a:pathLst>
              <a:path w="3411806" h="4048676">
                <a:moveTo>
                  <a:pt x="0" y="0"/>
                </a:moveTo>
                <a:lnTo>
                  <a:pt x="3411805" y="0"/>
                </a:lnTo>
                <a:lnTo>
                  <a:pt x="3411805" y="4048676"/>
                </a:lnTo>
                <a:lnTo>
                  <a:pt x="0" y="40486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87609" y="440405"/>
            <a:ext cx="3054706" cy="2002105"/>
          </a:xfrm>
          <a:custGeom>
            <a:avLst/>
            <a:gdLst/>
            <a:ahLst/>
            <a:cxnLst/>
            <a:rect l="l" t="t" r="r" b="b"/>
            <a:pathLst>
              <a:path w="3054706" h="2002105">
                <a:moveTo>
                  <a:pt x="0" y="0"/>
                </a:moveTo>
                <a:lnTo>
                  <a:pt x="3054707" y="0"/>
                </a:lnTo>
                <a:lnTo>
                  <a:pt x="3054707" y="2002105"/>
                </a:lnTo>
                <a:lnTo>
                  <a:pt x="0" y="20021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CB735CA-CCCC-944B-E2AB-BF9258DA65EA}"/>
              </a:ext>
            </a:extLst>
          </p:cNvPr>
          <p:cNvSpPr/>
          <p:nvPr/>
        </p:nvSpPr>
        <p:spPr>
          <a:xfrm>
            <a:off x="513838" y="816066"/>
            <a:ext cx="17104008" cy="903053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30FBAE24-29C8-0EE1-B9FD-A290E56752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740404"/>
              </p:ext>
            </p:extLst>
          </p:nvPr>
        </p:nvGraphicFramePr>
        <p:xfrm>
          <a:off x="513838" y="816065"/>
          <a:ext cx="17104009" cy="903053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909485">
                  <a:extLst>
                    <a:ext uri="{9D8B030D-6E8A-4147-A177-3AD203B41FA5}">
                      <a16:colId xmlns:a16="http://schemas.microsoft.com/office/drawing/2014/main" xmlns="" val="3873561734"/>
                    </a:ext>
                  </a:extLst>
                </a:gridCol>
                <a:gridCol w="4072386">
                  <a:extLst>
                    <a:ext uri="{9D8B030D-6E8A-4147-A177-3AD203B41FA5}">
                      <a16:colId xmlns:a16="http://schemas.microsoft.com/office/drawing/2014/main" xmlns="" val="1366158836"/>
                    </a:ext>
                  </a:extLst>
                </a:gridCol>
                <a:gridCol w="4561069">
                  <a:extLst>
                    <a:ext uri="{9D8B030D-6E8A-4147-A177-3AD203B41FA5}">
                      <a16:colId xmlns:a16="http://schemas.microsoft.com/office/drawing/2014/main" xmlns="" val="1597669683"/>
                    </a:ext>
                  </a:extLst>
                </a:gridCol>
                <a:gridCol w="4561069">
                  <a:extLst>
                    <a:ext uri="{9D8B030D-6E8A-4147-A177-3AD203B41FA5}">
                      <a16:colId xmlns:a16="http://schemas.microsoft.com/office/drawing/2014/main" xmlns="" val="3401020839"/>
                    </a:ext>
                  </a:extLst>
                </a:gridCol>
              </a:tblGrid>
              <a:tr h="542823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Bảng kiểm đ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ọc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hiểu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bảy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chữ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8519071"/>
                  </a:ext>
                </a:extLst>
              </a:tr>
              <a:tr h="39162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Tiêu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chí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Mức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độ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12905750"/>
                  </a:ext>
                </a:extLst>
              </a:tr>
              <a:tr h="3916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Chưa đạt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Đạt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Tốt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83643634"/>
                  </a:ext>
                </a:extLst>
              </a:tr>
              <a:tr h="12640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1.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?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ai?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Nêu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ấn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tượng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chung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bản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?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định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trữ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tình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nêu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ấn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tượng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chung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định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trữ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tình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nêu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ấn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tượng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chung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 định được thể thơ; nhân vật trữ tình; nêu ấn tượng chung sâu sắc về bài thơ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90273299"/>
                  </a:ext>
                </a:extLst>
              </a:tr>
              <a:tr h="14464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2. Chỉ ra bố cục 2 phần của bài thơ và đặt tên cho từng phần.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định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đúng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bô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́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cục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của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bài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và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đặt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từng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phần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định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đúng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bô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́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cục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của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bài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và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đặt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từng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phần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 định đúng bố cục 2 phần của bài thơ và đặt tên cho từng phần chính xác theo nội dung đoạn thơ.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62662347"/>
                  </a:ext>
                </a:extLst>
              </a:tr>
              <a:tr h="8426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3. Xác định: mạch cảm xúc;  cảm hứng chủ đạo 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định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xúc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hứng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đạo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 định được mạch cảm xúc;  cảm hứng chủ đạo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 định đúng, sâu sắc mạch cảm xúc;  cảm hứng chủ đạo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33358101"/>
                  </a:ext>
                </a:extLst>
              </a:tr>
              <a:tr h="204458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4. - Liệt kê các hình ảnh, chi tiết về bức tranh thiên nhiên và vẻ đẹp của con người</a:t>
                      </a:r>
                    </a:p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- Nêu nhận xét của em về thiên nhiên và vẻ đẹp của con người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spc="-4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2000" spc="-4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liệt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kê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các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hình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ảnh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chi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tiết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vê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̀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bức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và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ve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̉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đẹp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của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con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người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nêu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nhận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xét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Liệt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kê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các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hình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ảnh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chi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tiết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vê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̀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bức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và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ve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̉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đẹp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của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con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người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bước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nêu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nhận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xét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Liệt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kê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các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hình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ảnh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chi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tiết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vê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̀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bức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và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ve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̉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đẹp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của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con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người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nêu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nhận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xét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sắc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33993427"/>
                  </a:ext>
                </a:extLst>
              </a:tr>
              <a:tr h="12640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5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 Chỉ ra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tâm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trạng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và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tình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cảm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diễn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tả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như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thế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nào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spc="-4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 chỉ ra được 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tâm trạng và tình cảm của nhà thơ</a:t>
                      </a:r>
                      <a:r>
                        <a:rPr lang="en-US" sz="2000" spc="-4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spc="-4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Chỉ ra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được tâm trạng và tình cảm của nhà thơ</a:t>
                      </a:r>
                      <a:r>
                        <a:rPr lang="en-US" sz="2000" spc="-4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nhưng còn chung chung, chưa cụ thể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spc="-4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Chỉ ra đúng, sâu sắc 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tâm trạng và tình cảm của nhà thơ</a:t>
                      </a:r>
                      <a:r>
                        <a:rPr lang="en-US" sz="2000" spc="-4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 diễn tả trong văn bản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0549792"/>
                  </a:ext>
                </a:extLst>
              </a:tr>
              <a:tr h="8426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6. Xác định thông điệp; liên hệ cho bản thân.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 xác định thông điệp; chưa liên hệ  được cho bản thân.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 định thông điệp; bước đầu liên hệ cho bản thân.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định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tốt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điệp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hệ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sắc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bản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695155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2013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1" b="44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3933593" y="8111673"/>
            <a:ext cx="16230600" cy="4350653"/>
          </a:xfrm>
          <a:custGeom>
            <a:avLst/>
            <a:gdLst/>
            <a:ahLst/>
            <a:cxnLst/>
            <a:rect l="l" t="t" r="r" b="b"/>
            <a:pathLst>
              <a:path w="16230600" h="4350653">
                <a:moveTo>
                  <a:pt x="0" y="0"/>
                </a:moveTo>
                <a:lnTo>
                  <a:pt x="16230600" y="0"/>
                </a:lnTo>
                <a:lnTo>
                  <a:pt x="16230600" y="4350654"/>
                </a:lnTo>
                <a:lnTo>
                  <a:pt x="0" y="4350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26466" y="8678423"/>
            <a:ext cx="16230600" cy="4350653"/>
          </a:xfrm>
          <a:custGeom>
            <a:avLst/>
            <a:gdLst/>
            <a:ahLst/>
            <a:cxnLst/>
            <a:rect l="l" t="t" r="r" b="b"/>
            <a:pathLst>
              <a:path w="16230600" h="4350653">
                <a:moveTo>
                  <a:pt x="0" y="0"/>
                </a:moveTo>
                <a:lnTo>
                  <a:pt x="16230600" y="0"/>
                </a:lnTo>
                <a:lnTo>
                  <a:pt x="16230600" y="4350653"/>
                </a:lnTo>
                <a:lnTo>
                  <a:pt x="0" y="43506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>
            <a:off x="4791312" y="7733431"/>
            <a:ext cx="5795227" cy="3049738"/>
          </a:xfrm>
          <a:custGeom>
            <a:avLst/>
            <a:gdLst/>
            <a:ahLst/>
            <a:cxnLst/>
            <a:rect l="l" t="t" r="r" b="b"/>
            <a:pathLst>
              <a:path w="5795227" h="3049738">
                <a:moveTo>
                  <a:pt x="0" y="0"/>
                </a:moveTo>
                <a:lnTo>
                  <a:pt x="5795227" y="0"/>
                </a:lnTo>
                <a:lnTo>
                  <a:pt x="5795227" y="3049738"/>
                </a:lnTo>
                <a:lnTo>
                  <a:pt x="0" y="304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50196" y="7347963"/>
            <a:ext cx="5861841" cy="3084794"/>
          </a:xfrm>
          <a:custGeom>
            <a:avLst/>
            <a:gdLst/>
            <a:ahLst/>
            <a:cxnLst/>
            <a:rect l="l" t="t" r="r" b="b"/>
            <a:pathLst>
              <a:path w="5861841" h="3084794">
                <a:moveTo>
                  <a:pt x="0" y="0"/>
                </a:moveTo>
                <a:lnTo>
                  <a:pt x="5861842" y="0"/>
                </a:lnTo>
                <a:lnTo>
                  <a:pt x="5861842" y="3084794"/>
                </a:lnTo>
                <a:lnTo>
                  <a:pt x="0" y="3084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xmlns="" id="{532FA71A-CACE-9A7C-D1BA-923CF1D4D2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588600"/>
              </p:ext>
            </p:extLst>
          </p:nvPr>
        </p:nvGraphicFramePr>
        <p:xfrm>
          <a:off x="1143000" y="1240852"/>
          <a:ext cx="16002000" cy="74652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67950">
                  <a:extLst>
                    <a:ext uri="{9D8B030D-6E8A-4147-A177-3AD203B41FA5}">
                      <a16:colId xmlns:a16="http://schemas.microsoft.com/office/drawing/2014/main" xmlns="" val="1180382808"/>
                    </a:ext>
                  </a:extLst>
                </a:gridCol>
                <a:gridCol w="12434050">
                  <a:extLst>
                    <a:ext uri="{9D8B030D-6E8A-4147-A177-3AD203B41FA5}">
                      <a16:colId xmlns:a16="http://schemas.microsoft.com/office/drawing/2014/main" xmlns="" val="1755856535"/>
                    </a:ext>
                  </a:extLst>
                </a:gridCol>
              </a:tblGrid>
              <a:tr h="132262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PHIẾU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TẬP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01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“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Đường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quê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mẹ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”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1654361"/>
                  </a:ext>
                </a:extLst>
              </a:tr>
              <a:tr h="9194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hỏi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cụ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4787353"/>
                  </a:ext>
                </a:extLst>
              </a:tr>
              <a:tr h="198793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ai?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ấn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2100101"/>
                  </a:ext>
                </a:extLst>
              </a:tr>
              <a:tr h="323522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 Chỉ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bô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́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2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phần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của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bài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và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đặt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từng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phần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242896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70B3938-ABC9-C4B7-48F7-4643DD215A5C}"/>
              </a:ext>
            </a:extLst>
          </p:cNvPr>
          <p:cNvSpPr txBox="1"/>
          <p:nvPr/>
        </p:nvSpPr>
        <p:spPr>
          <a:xfrm>
            <a:off x="4791312" y="3592986"/>
            <a:ext cx="12297475" cy="1903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bảy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chữ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60325" algn="just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  <a:tabLst>
                <a:tab pos="187960" algn="l"/>
              </a:tabLst>
            </a:pPr>
            <a:r>
              <a:rPr lang="vi-VN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Bài thơ là lời của nhân vật “tôi” − người con − hồi tưởng lại kỉ niệm được mẹ dẫn đi trên con đường về quê ngoại </a:t>
            </a:r>
            <a:r>
              <a:rPr lang="vi-VN" sz="2400" spc="-35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 </a:t>
            </a:r>
            <a:r>
              <a:rPr lang="vi-VN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nhận họ hàng mỗi dịp mùa xuân.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Ấn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tượng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ơn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kính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... 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F3D4B41-4E52-C026-3BC9-DD3A3E85A512}"/>
              </a:ext>
            </a:extLst>
          </p:cNvPr>
          <p:cNvSpPr txBox="1"/>
          <p:nvPr/>
        </p:nvSpPr>
        <p:spPr>
          <a:xfrm>
            <a:off x="4741888" y="5577270"/>
            <a:ext cx="12440587" cy="3040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1: </a:t>
            </a:r>
          </a:p>
          <a:p>
            <a:pPr marL="0" marR="0" algn="just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Khổ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1</a:t>
            </a:r>
          </a:p>
          <a:p>
            <a:pPr marL="0" marR="0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</a:pPr>
            <a:r>
              <a:rPr lang="vi-VN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Nội dung: Hoàn cảnh và lí do “tôi” được về thăm quê mẹ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2: </a:t>
            </a:r>
          </a:p>
          <a:p>
            <a:pPr marL="0" marR="0" algn="just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khổ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lại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dung: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Khung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kí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ức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“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”).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94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1" b="44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3933593" y="8111673"/>
            <a:ext cx="16230600" cy="4350653"/>
          </a:xfrm>
          <a:custGeom>
            <a:avLst/>
            <a:gdLst/>
            <a:ahLst/>
            <a:cxnLst/>
            <a:rect l="l" t="t" r="r" b="b"/>
            <a:pathLst>
              <a:path w="16230600" h="4350653">
                <a:moveTo>
                  <a:pt x="0" y="0"/>
                </a:moveTo>
                <a:lnTo>
                  <a:pt x="16230600" y="0"/>
                </a:lnTo>
                <a:lnTo>
                  <a:pt x="16230600" y="4350654"/>
                </a:lnTo>
                <a:lnTo>
                  <a:pt x="0" y="4350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26466" y="8678423"/>
            <a:ext cx="16230600" cy="4350653"/>
          </a:xfrm>
          <a:custGeom>
            <a:avLst/>
            <a:gdLst/>
            <a:ahLst/>
            <a:cxnLst/>
            <a:rect l="l" t="t" r="r" b="b"/>
            <a:pathLst>
              <a:path w="16230600" h="4350653">
                <a:moveTo>
                  <a:pt x="0" y="0"/>
                </a:moveTo>
                <a:lnTo>
                  <a:pt x="16230600" y="0"/>
                </a:lnTo>
                <a:lnTo>
                  <a:pt x="16230600" y="4350653"/>
                </a:lnTo>
                <a:lnTo>
                  <a:pt x="0" y="43506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791312" y="7733431"/>
            <a:ext cx="5795227" cy="3049738"/>
          </a:xfrm>
          <a:custGeom>
            <a:avLst/>
            <a:gdLst/>
            <a:ahLst/>
            <a:cxnLst/>
            <a:rect l="l" t="t" r="r" b="b"/>
            <a:pathLst>
              <a:path w="5795227" h="3049738">
                <a:moveTo>
                  <a:pt x="0" y="0"/>
                </a:moveTo>
                <a:lnTo>
                  <a:pt x="5795227" y="0"/>
                </a:lnTo>
                <a:lnTo>
                  <a:pt x="5795227" y="3049738"/>
                </a:lnTo>
                <a:lnTo>
                  <a:pt x="0" y="304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50196" y="7347963"/>
            <a:ext cx="5861841" cy="3084794"/>
          </a:xfrm>
          <a:custGeom>
            <a:avLst/>
            <a:gdLst/>
            <a:ahLst/>
            <a:cxnLst/>
            <a:rect l="l" t="t" r="r" b="b"/>
            <a:pathLst>
              <a:path w="5861841" h="3084794">
                <a:moveTo>
                  <a:pt x="0" y="0"/>
                </a:moveTo>
                <a:lnTo>
                  <a:pt x="5861842" y="0"/>
                </a:lnTo>
                <a:lnTo>
                  <a:pt x="5861842" y="3084794"/>
                </a:lnTo>
                <a:lnTo>
                  <a:pt x="0" y="3084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xmlns="" id="{532FA71A-CACE-9A7C-D1BA-923CF1D4D2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355848"/>
              </p:ext>
            </p:extLst>
          </p:nvPr>
        </p:nvGraphicFramePr>
        <p:xfrm>
          <a:off x="914400" y="483123"/>
          <a:ext cx="16535400" cy="91680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86882">
                  <a:extLst>
                    <a:ext uri="{9D8B030D-6E8A-4147-A177-3AD203B41FA5}">
                      <a16:colId xmlns:a16="http://schemas.microsoft.com/office/drawing/2014/main" xmlns="" val="1180382808"/>
                    </a:ext>
                  </a:extLst>
                </a:gridCol>
                <a:gridCol w="12848518">
                  <a:extLst>
                    <a:ext uri="{9D8B030D-6E8A-4147-A177-3AD203B41FA5}">
                      <a16:colId xmlns:a16="http://schemas.microsoft.com/office/drawing/2014/main" xmlns="" val="1755856535"/>
                    </a:ext>
                  </a:extLst>
                </a:gridCol>
              </a:tblGrid>
              <a:tr h="1231377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PHIẾU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TẬP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01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“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Đường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quê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mẹ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”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1654361"/>
                  </a:ext>
                </a:extLst>
              </a:tr>
              <a:tr h="6800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hỏi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cụ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4787353"/>
                  </a:ext>
                </a:extLst>
              </a:tr>
              <a:tr h="13836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3. Xác định mạch cảm xúc và cảm hứng chủ đạo của bài thơ?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3782293"/>
                  </a:ext>
                </a:extLst>
              </a:tr>
              <a:tr h="587295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4. 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Liệt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kê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các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hình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ảnh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chi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tiết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vê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̀: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thiên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nhiên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người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mẹ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xét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vê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̀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màu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sắc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đường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nét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của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bức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tranh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thiên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nhiên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và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ve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̉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đẹp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tâm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hồn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của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người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5969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  <a:tabLst>
                          <a:tab pos="186690" algn="l"/>
                        </a:tabLs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3868999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784E477-D302-B3B0-1C35-B28EA517111B}"/>
              </a:ext>
            </a:extLst>
          </p:cNvPr>
          <p:cNvSpPr txBox="1"/>
          <p:nvPr/>
        </p:nvSpPr>
        <p:spPr>
          <a:xfrm>
            <a:off x="4648200" y="2386007"/>
            <a:ext cx="12725400" cy="1393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Mạch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nhớ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quá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khứ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thương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hứng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chủ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đạo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nhớ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nhung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ơn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dành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qua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kí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ức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sâu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đậm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tuổi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812AA5D-05EA-7EA0-2E76-44762CC0BA5E}"/>
              </a:ext>
            </a:extLst>
          </p:cNvPr>
          <p:cNvSpPr txBox="1"/>
          <p:nvPr/>
        </p:nvSpPr>
        <p:spPr>
          <a:xfrm>
            <a:off x="4664438" y="3974138"/>
            <a:ext cx="12709161" cy="5614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9690" algn="just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  <a:tabLst>
                <a:tab pos="186690" algn="l"/>
              </a:tabLst>
            </a:pPr>
            <a:r>
              <a:rPr lang="en-US" sz="24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</a:t>
            </a:r>
            <a:r>
              <a:rPr lang="vi-VN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</a:t>
            </a:r>
            <a:r>
              <a:rPr lang="vi-VN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hiên nhiên: “mây bay sắc trắng ngần”, “những rặng đề”, “những dòng sông trắng” uốn lượn, dải đê, “cồn xanh”, “bãi tía”, “chiều mát”, “nắng nhạt vàng”, “trời </a:t>
            </a:r>
            <a:r>
              <a:rPr lang="vi-VN" sz="2400" spc="-2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xanh </a:t>
            </a:r>
            <a:r>
              <a:rPr lang="vi-VN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cò trắng bay từng lớp”, “xóm chợ”, “xác lá bàng” phơi trên những mái lều.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lnSpc>
                <a:spcPct val="107000"/>
              </a:lnSpc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Con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người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</a:t>
            </a:r>
          </a:p>
          <a:p>
            <a:pPr marL="0" marR="0" algn="just">
              <a:lnSpc>
                <a:spcPct val="107000"/>
              </a:lnSpc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 “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xới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ngô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rộn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bốn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bề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”,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“</a:t>
            </a:r>
            <a:r>
              <a:rPr lang="en-US" sz="2400" spc="-15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Đoàn</a:t>
            </a:r>
            <a:r>
              <a:rPr lang="en-US" sz="2400" spc="-15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ấp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gánh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khoai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lang”, “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quen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”.</a:t>
            </a:r>
          </a:p>
          <a:p>
            <a:pPr marL="0" marR="60325" algn="just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  <a:tabLst>
                <a:tab pos="177800" algn="l"/>
              </a:tabLst>
            </a:pPr>
            <a:r>
              <a:rPr lang="vi-VN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hình ảnh mẹ: “Thúng cắp bên hông nón đội đầu / Khuyên vàng, yếm thắm, áo the nâu”; “Mắt sáng, môi hồng má đỏ au”; “Tà áo nâu in giữa cánh đồng”; “Bóng u hay bóng người thôn nữ / Cúi nón mang đi cặp má hồng”; “Ai cũng khen u nết thảo hiền”.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lnSpc>
                <a:spcPct val="107000"/>
              </a:lnSpc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Nhận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xét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</a:t>
            </a:r>
          </a:p>
          <a:p>
            <a:pPr marL="0" marR="0" algn="just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cụ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đậm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BPTT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liệt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kê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lên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bức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tả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Việt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Nam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xưa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Bức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ấy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dị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gần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gũi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thuộc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thiên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1" b="44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3933593" y="8111673"/>
            <a:ext cx="16230600" cy="4350653"/>
          </a:xfrm>
          <a:custGeom>
            <a:avLst/>
            <a:gdLst/>
            <a:ahLst/>
            <a:cxnLst/>
            <a:rect l="l" t="t" r="r" b="b"/>
            <a:pathLst>
              <a:path w="16230600" h="4350653">
                <a:moveTo>
                  <a:pt x="0" y="0"/>
                </a:moveTo>
                <a:lnTo>
                  <a:pt x="16230600" y="0"/>
                </a:lnTo>
                <a:lnTo>
                  <a:pt x="16230600" y="4350654"/>
                </a:lnTo>
                <a:lnTo>
                  <a:pt x="0" y="4350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26466" y="8678423"/>
            <a:ext cx="16230600" cy="4350653"/>
          </a:xfrm>
          <a:custGeom>
            <a:avLst/>
            <a:gdLst/>
            <a:ahLst/>
            <a:cxnLst/>
            <a:rect l="l" t="t" r="r" b="b"/>
            <a:pathLst>
              <a:path w="16230600" h="4350653">
                <a:moveTo>
                  <a:pt x="0" y="0"/>
                </a:moveTo>
                <a:lnTo>
                  <a:pt x="16230600" y="0"/>
                </a:lnTo>
                <a:lnTo>
                  <a:pt x="16230600" y="4350653"/>
                </a:lnTo>
                <a:lnTo>
                  <a:pt x="0" y="43506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791312" y="7733431"/>
            <a:ext cx="5795227" cy="3049738"/>
          </a:xfrm>
          <a:custGeom>
            <a:avLst/>
            <a:gdLst/>
            <a:ahLst/>
            <a:cxnLst/>
            <a:rect l="l" t="t" r="r" b="b"/>
            <a:pathLst>
              <a:path w="5795227" h="3049738">
                <a:moveTo>
                  <a:pt x="0" y="0"/>
                </a:moveTo>
                <a:lnTo>
                  <a:pt x="5795227" y="0"/>
                </a:lnTo>
                <a:lnTo>
                  <a:pt x="5795227" y="3049738"/>
                </a:lnTo>
                <a:lnTo>
                  <a:pt x="0" y="304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50196" y="7347963"/>
            <a:ext cx="5861841" cy="3084794"/>
          </a:xfrm>
          <a:custGeom>
            <a:avLst/>
            <a:gdLst/>
            <a:ahLst/>
            <a:cxnLst/>
            <a:rect l="l" t="t" r="r" b="b"/>
            <a:pathLst>
              <a:path w="5861841" h="3084794">
                <a:moveTo>
                  <a:pt x="0" y="0"/>
                </a:moveTo>
                <a:lnTo>
                  <a:pt x="5861842" y="0"/>
                </a:lnTo>
                <a:lnTo>
                  <a:pt x="5861842" y="3084794"/>
                </a:lnTo>
                <a:lnTo>
                  <a:pt x="0" y="3084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xmlns="" id="{532FA71A-CACE-9A7C-D1BA-923CF1D4D2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523995"/>
              </p:ext>
            </p:extLst>
          </p:nvPr>
        </p:nvGraphicFramePr>
        <p:xfrm>
          <a:off x="838200" y="960517"/>
          <a:ext cx="16611600" cy="80893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03873">
                  <a:extLst>
                    <a:ext uri="{9D8B030D-6E8A-4147-A177-3AD203B41FA5}">
                      <a16:colId xmlns:a16="http://schemas.microsoft.com/office/drawing/2014/main" xmlns="" val="1180382808"/>
                    </a:ext>
                  </a:extLst>
                </a:gridCol>
                <a:gridCol w="12907727">
                  <a:extLst>
                    <a:ext uri="{9D8B030D-6E8A-4147-A177-3AD203B41FA5}">
                      <a16:colId xmlns:a16="http://schemas.microsoft.com/office/drawing/2014/main" xmlns="" val="1755856535"/>
                    </a:ext>
                  </a:extLst>
                </a:gridCol>
              </a:tblGrid>
              <a:tr h="123137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PHIẾU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TẬP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01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“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Đường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quê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mẹ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”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1654361"/>
                  </a:ext>
                </a:extLst>
              </a:tr>
              <a:tr h="7874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hỏi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cụ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4787353"/>
                  </a:ext>
                </a:extLst>
              </a:tr>
              <a:tr h="16509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5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Bài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̃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diễn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tả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được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tâm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trạng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và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tình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cảm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của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̀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62498074"/>
                  </a:ext>
                </a:extLst>
              </a:tr>
              <a:tr h="4419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6. </a:t>
                      </a:r>
                      <a:r>
                        <a:rPr lang="vi-VN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Qua bài thơ,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tác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giả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muốn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gửi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gắm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thông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điệp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gì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Liên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hệ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vi-VN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tình cảm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trách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nhiệm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vi-VN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thân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được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gợi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ra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thông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điệp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đó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651643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57A898A-3ABC-F508-5897-6496E4C2785E}"/>
              </a:ext>
            </a:extLst>
          </p:cNvPr>
          <p:cNvSpPr txBox="1"/>
          <p:nvPr/>
        </p:nvSpPr>
        <p:spPr>
          <a:xfrm>
            <a:off x="4627580" y="3133537"/>
            <a:ext cx="12673306" cy="12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</a:pP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Diễn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tả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tâm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trạng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vui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mừng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háo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hức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lần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ngoại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Qua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ta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thấy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gắn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bó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;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mến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hào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vẻ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xinh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đẹp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đằm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thắm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4563434-AD14-8670-8349-2113C89DB2D4}"/>
              </a:ext>
            </a:extLst>
          </p:cNvPr>
          <p:cNvSpPr txBox="1"/>
          <p:nvPr/>
        </p:nvSpPr>
        <p:spPr>
          <a:xfrm>
            <a:off x="4627580" y="5091234"/>
            <a:ext cx="12673306" cy="3474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T</a:t>
            </a:r>
            <a:r>
              <a:rPr lang="en-US" sz="2400" spc="-4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hông </a:t>
            </a:r>
            <a:r>
              <a:rPr lang="en-US" sz="2400" spc="-4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điệp</a:t>
            </a:r>
            <a:r>
              <a:rPr lang="en-US" sz="2400" spc="-4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gần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gũi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sâu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nặng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mang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lan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tỏa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spc="-4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Liên </a:t>
            </a:r>
            <a:r>
              <a:rPr lang="en-US" sz="2400" spc="-4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hệ</a:t>
            </a:r>
            <a:r>
              <a:rPr lang="en-US" sz="2400" spc="-4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HS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bày</a:t>
            </a:r>
            <a:r>
              <a:rPr lang="en-US" sz="24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BH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...</a:t>
            </a: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BH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:....</a:t>
            </a: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Ví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Qua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thấy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;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cần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thiết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ý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phù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lứa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tuổi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...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72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1653</Words>
  <Application>Microsoft Office PowerPoint</Application>
  <PresentationFormat>Custom</PresentationFormat>
  <Paragraphs>112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Arial</vt:lpstr>
      <vt:lpstr>#9Slide05 IcielSanelma</vt:lpstr>
      <vt:lpstr>#9Slide05 SVNAnthem</vt:lpstr>
      <vt:lpstr>#9Slide03 Arima Madurai</vt:lpstr>
      <vt:lpstr>Calibri</vt:lpstr>
      <vt:lpstr>La Lou</vt:lpstr>
      <vt:lpstr>#9Slide03 Arima Madurai Bold</vt:lpstr>
      <vt:lpstr>Times New Roman</vt:lpstr>
      <vt:lpstr>Cakerolli Medium</vt:lpstr>
      <vt:lpstr>#9Slide03 BoosterNextFYBlack</vt:lpstr>
      <vt:lpstr>#9Slide03 SVND Sari</vt:lpstr>
      <vt:lpstr>#9Slide05 Yen Tu</vt:lpstr>
      <vt:lpstr>#9Slide05 SVNBistro Script</vt:lpstr>
      <vt:lpstr>#9Slide05 SVNStandly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HP</cp:lastModifiedBy>
  <cp:revision>13</cp:revision>
  <dcterms:created xsi:type="dcterms:W3CDTF">2006-08-16T00:00:00Z</dcterms:created>
  <dcterms:modified xsi:type="dcterms:W3CDTF">2024-02-02T02:06:03Z</dcterms:modified>
  <dc:identifier>DAFoGu4RHcM</dc:identifier>
</cp:coreProperties>
</file>