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9" r:id="rId3"/>
  </p:sldMasterIdLst>
  <p:notesMasterIdLst>
    <p:notesMasterId r:id="rId23"/>
  </p:notesMasterIdLst>
  <p:sldIdLst>
    <p:sldId id="256" r:id="rId4"/>
    <p:sldId id="12680" r:id="rId5"/>
    <p:sldId id="8638" r:id="rId6"/>
    <p:sldId id="12654" r:id="rId7"/>
    <p:sldId id="12655" r:id="rId8"/>
    <p:sldId id="12684" r:id="rId9"/>
    <p:sldId id="12656" r:id="rId10"/>
    <p:sldId id="12651" r:id="rId11"/>
    <p:sldId id="12687" r:id="rId12"/>
    <p:sldId id="12657" r:id="rId13"/>
    <p:sldId id="12688" r:id="rId14"/>
    <p:sldId id="12679" r:id="rId15"/>
    <p:sldId id="12689" r:id="rId16"/>
    <p:sldId id="12690" r:id="rId17"/>
    <p:sldId id="12685" r:id="rId18"/>
    <p:sldId id="12658" r:id="rId19"/>
    <p:sldId id="12686" r:id="rId20"/>
    <p:sldId id="12669" r:id="rId21"/>
    <p:sldId id="12670" r:id="rId22"/>
  </p:sldIdLst>
  <p:sldSz cx="12192000" cy="6858000"/>
  <p:notesSz cx="6858000" cy="9144000"/>
  <p:embeddedFontLst>
    <p:embeddedFont>
      <p:font typeface="Calibri" pitchFamily="34" charset="0"/>
      <p:regular r:id="rId24"/>
      <p:bold r:id="rId25"/>
      <p:italic r:id="rId26"/>
      <p:boldItalic r:id="rId27"/>
    </p:embeddedFont>
    <p:embeddedFont>
      <p:font typeface="等线 Light" charset="-122"/>
      <p:regular r:id="rId28"/>
    </p:embeddedFont>
    <p:embeddedFont>
      <p:font typeface="#9Slide05 Wedding KT" charset="0"/>
      <p:regular r:id="rId29"/>
    </p:embeddedFont>
    <p:embeddedFont>
      <p:font typeface="#9Slide03 Arima Madurai Bold" charset="0"/>
      <p:bold r:id="rId30"/>
    </p:embeddedFont>
    <p:embeddedFont>
      <p:font typeface="#9Slide03 AmpleSoft Bold" charset="0"/>
      <p:regular r:id="rId31"/>
    </p:embeddedFont>
    <p:embeddedFont>
      <p:font typeface="#9Slide05 Rusulica Script" charset="0"/>
      <p:regular r:id="rId32"/>
    </p:embeddedFont>
    <p:embeddedFont>
      <p:font typeface="#9Slide03 BoosterNextFYBlack" charset="0"/>
      <p:regular r:id="rId33"/>
    </p:embeddedFont>
    <p:embeddedFont>
      <p:font typeface="#9Slide05 Edwardian" charset="0"/>
      <p:regular r:id="rId34"/>
    </p:embeddedFont>
    <p:embeddedFont>
      <p:font typeface="#9Slide05 FS Blonde Script" charset="0"/>
      <p:italic r:id="rId35"/>
    </p:embeddedFont>
    <p:embeddedFont>
      <p:font typeface="等线" charset="-122"/>
      <p:regular r:id="rId36"/>
      <p:bold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7EE"/>
    <a:srgbClr val="F8CBAD"/>
    <a:srgbClr val="E0F1F5"/>
    <a:srgbClr val="4C8443"/>
    <a:srgbClr val="F3B752"/>
    <a:srgbClr val="086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5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CC190-21E0-45B4-97A1-0975179BE92A}" type="doc">
      <dgm:prSet loTypeId="urn:microsoft.com/office/officeart/2005/8/layout/process1" loCatId="process" qsTypeId="urn:microsoft.com/office/officeart/2005/8/quickstyle/simple1" qsCatId="simple" csTypeId="urn:microsoft.com/office/officeart/2005/8/colors/colorful1" csCatId="colorful" phldr="1"/>
      <dgm:spPr/>
    </dgm:pt>
    <dgm:pt modelId="{09073F44-38C6-442A-A1FE-281EC1DDB717}">
      <dgm:prSet phldrT="[Text]" custT="1"/>
      <dgm:spPr/>
      <dgm: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dgm:t>
    </dgm:pt>
    <dgm:pt modelId="{F22B36C5-4CFA-45F3-AF3E-D9ECBAD85367}" type="parTrans" cxnId="{6E3F2A50-114B-4BD6-8815-BD4A6D16968F}">
      <dgm:prSet/>
      <dgm:spPr/>
      <dgm:t>
        <a:bodyPr/>
        <a:lstStyle/>
        <a:p>
          <a:endParaRPr lang="en-US" sz="2000"/>
        </a:p>
      </dgm:t>
    </dgm:pt>
    <dgm:pt modelId="{B1B8CD7C-2756-4C57-BB63-BFB08C56D742}" type="sibTrans" cxnId="{6E3F2A50-114B-4BD6-8815-BD4A6D16968F}">
      <dgm:prSet custT="1"/>
      <dgm:spPr/>
      <dgm:t>
        <a:bodyPr/>
        <a:lstStyle/>
        <a:p>
          <a:endParaRPr lang="en-US" sz="2000"/>
        </a:p>
      </dgm:t>
    </dgm:pt>
    <dgm:pt modelId="{A4471485-AA79-4006-91E2-F38A0E86454B}">
      <dgm:prSet phldrT="[Text]" custT="1"/>
      <dgm:spPr/>
      <dgm: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dgm:t>
    </dgm:pt>
    <dgm:pt modelId="{4EFABB9C-FFD3-46A6-8250-6007F3E1530F}" type="parTrans" cxnId="{637EEC60-D139-48AC-BCE3-379D3FD27E35}">
      <dgm:prSet/>
      <dgm:spPr/>
      <dgm:t>
        <a:bodyPr/>
        <a:lstStyle/>
        <a:p>
          <a:endParaRPr lang="en-US" sz="2000"/>
        </a:p>
      </dgm:t>
    </dgm:pt>
    <dgm:pt modelId="{30753538-E1AD-4B6C-9A46-6EC6D6FFE8BC}" type="sibTrans" cxnId="{637EEC60-D139-48AC-BCE3-379D3FD27E35}">
      <dgm:prSet custT="1"/>
      <dgm:spPr/>
      <dgm:t>
        <a:bodyPr/>
        <a:lstStyle/>
        <a:p>
          <a:endParaRPr lang="en-US" sz="2000"/>
        </a:p>
      </dgm:t>
    </dgm:pt>
    <dgm:pt modelId="{4AE34790-C41E-46C0-A32D-F63D251F625F}">
      <dgm:prSet phldrT="[Text]" custT="1"/>
      <dgm:spPr/>
      <dgm:t>
        <a:bodyPr/>
        <a:lstStyle/>
        <a:p>
          <a:r>
            <a:rPr lang="en-US" sz="2400" dirty="0">
              <a:effectLst/>
              <a:latin typeface="Times New Roman" panose="02020603050405020304" pitchFamily="18" charset="0"/>
              <a:ea typeface="Calibri" panose="020F0502020204030204" pitchFamily="34" charset="0"/>
            </a:rPr>
            <a:t>3. </a:t>
          </a:r>
          <a:r>
            <a:rPr lang="en-US" sz="2400" dirty="0" err="1">
              <a:effectLst/>
              <a:latin typeface="Times New Roman" panose="02020603050405020304" pitchFamily="18" charset="0"/>
              <a:ea typeface="Calibri" panose="020F0502020204030204" pitchFamily="34" charset="0"/>
            </a:rPr>
            <a:t>Chuẩn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chính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ngữ</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a:t>
          </a:r>
          <a:endParaRPr lang="en-US" sz="2400" dirty="0"/>
        </a:p>
      </dgm:t>
    </dgm:pt>
    <dgm:pt modelId="{D0A37967-91F2-4870-A659-08F8530457D8}" type="parTrans" cxnId="{D083F09A-CC29-4618-B08B-7793CD1CB22E}">
      <dgm:prSet/>
      <dgm:spPr/>
      <dgm:t>
        <a:bodyPr/>
        <a:lstStyle/>
        <a:p>
          <a:endParaRPr lang="en-US" sz="2000"/>
        </a:p>
      </dgm:t>
    </dgm:pt>
    <dgm:pt modelId="{B2979619-05DF-4593-94BD-F3B4FC8519A9}" type="sibTrans" cxnId="{D083F09A-CC29-4618-B08B-7793CD1CB22E}">
      <dgm:prSet/>
      <dgm:spPr/>
      <dgm:t>
        <a:bodyPr/>
        <a:lstStyle/>
        <a:p>
          <a:endParaRPr lang="en-US" sz="2000"/>
        </a:p>
      </dgm:t>
    </dgm:pt>
    <dgm:pt modelId="{00F13B93-5130-4DE4-B8B4-FC1F000A662F}" type="pres">
      <dgm:prSet presAssocID="{9AACC190-21E0-45B4-97A1-0975179BE92A}" presName="Name0" presStyleCnt="0">
        <dgm:presLayoutVars>
          <dgm:dir/>
          <dgm:resizeHandles val="exact"/>
        </dgm:presLayoutVars>
      </dgm:prSet>
      <dgm:spPr/>
    </dgm:pt>
    <dgm:pt modelId="{DFF6143A-9E98-4BF3-8FEF-BA955D3FE444}" type="pres">
      <dgm:prSet presAssocID="{09073F44-38C6-442A-A1FE-281EC1DDB717}" presName="node" presStyleLbl="node1" presStyleIdx="0" presStyleCnt="3">
        <dgm:presLayoutVars>
          <dgm:bulletEnabled val="1"/>
        </dgm:presLayoutVars>
      </dgm:prSet>
      <dgm:spPr/>
      <dgm:t>
        <a:bodyPr/>
        <a:lstStyle/>
        <a:p>
          <a:endParaRPr lang="en-US"/>
        </a:p>
      </dgm:t>
    </dgm:pt>
    <dgm:pt modelId="{4EA181C6-EFF4-4345-B2E5-0CE201E3697A}" type="pres">
      <dgm:prSet presAssocID="{B1B8CD7C-2756-4C57-BB63-BFB08C56D742}" presName="sibTrans" presStyleLbl="sibTrans2D1" presStyleIdx="0" presStyleCnt="2"/>
      <dgm:spPr/>
      <dgm:t>
        <a:bodyPr/>
        <a:lstStyle/>
        <a:p>
          <a:endParaRPr lang="en-US"/>
        </a:p>
      </dgm:t>
    </dgm:pt>
    <dgm:pt modelId="{4A7B48AC-5FAD-4EF4-9C07-16390B54F813}" type="pres">
      <dgm:prSet presAssocID="{B1B8CD7C-2756-4C57-BB63-BFB08C56D742}" presName="connectorText" presStyleLbl="sibTrans2D1" presStyleIdx="0" presStyleCnt="2"/>
      <dgm:spPr/>
      <dgm:t>
        <a:bodyPr/>
        <a:lstStyle/>
        <a:p>
          <a:endParaRPr lang="en-US"/>
        </a:p>
      </dgm:t>
    </dgm:pt>
    <dgm:pt modelId="{945BEE8D-80FE-42D2-9A0F-2BF1AF191CC9}" type="pres">
      <dgm:prSet presAssocID="{A4471485-AA79-4006-91E2-F38A0E86454B}" presName="node" presStyleLbl="node1" presStyleIdx="1" presStyleCnt="3">
        <dgm:presLayoutVars>
          <dgm:bulletEnabled val="1"/>
        </dgm:presLayoutVars>
      </dgm:prSet>
      <dgm:spPr/>
      <dgm:t>
        <a:bodyPr/>
        <a:lstStyle/>
        <a:p>
          <a:endParaRPr lang="en-US"/>
        </a:p>
      </dgm:t>
    </dgm:pt>
    <dgm:pt modelId="{08CA2F84-5AB4-4FAD-9FE1-03446D041322}" type="pres">
      <dgm:prSet presAssocID="{30753538-E1AD-4B6C-9A46-6EC6D6FFE8BC}" presName="sibTrans" presStyleLbl="sibTrans2D1" presStyleIdx="1" presStyleCnt="2"/>
      <dgm:spPr/>
      <dgm:t>
        <a:bodyPr/>
        <a:lstStyle/>
        <a:p>
          <a:endParaRPr lang="en-US"/>
        </a:p>
      </dgm:t>
    </dgm:pt>
    <dgm:pt modelId="{2F05A1E2-F62E-4364-A71C-B4062BD8095F}" type="pres">
      <dgm:prSet presAssocID="{30753538-E1AD-4B6C-9A46-6EC6D6FFE8BC}" presName="connectorText" presStyleLbl="sibTrans2D1" presStyleIdx="1" presStyleCnt="2"/>
      <dgm:spPr/>
      <dgm:t>
        <a:bodyPr/>
        <a:lstStyle/>
        <a:p>
          <a:endParaRPr lang="en-US"/>
        </a:p>
      </dgm:t>
    </dgm:pt>
    <dgm:pt modelId="{D4AA643E-1A78-4A2B-84D4-3F8B4A51B7DC}" type="pres">
      <dgm:prSet presAssocID="{4AE34790-C41E-46C0-A32D-F63D251F625F}" presName="node" presStyleLbl="node1" presStyleIdx="2" presStyleCnt="3">
        <dgm:presLayoutVars>
          <dgm:bulletEnabled val="1"/>
        </dgm:presLayoutVars>
      </dgm:prSet>
      <dgm:spPr/>
      <dgm:t>
        <a:bodyPr/>
        <a:lstStyle/>
        <a:p>
          <a:endParaRPr lang="en-US"/>
        </a:p>
      </dgm:t>
    </dgm:pt>
  </dgm:ptLst>
  <dgm:cxnLst>
    <dgm:cxn modelId="{BE64FFE8-2C1D-47A0-85C3-91FDF0B2763C}" type="presOf" srcId="{30753538-E1AD-4B6C-9A46-6EC6D6FFE8BC}" destId="{2F05A1E2-F62E-4364-A71C-B4062BD8095F}" srcOrd="1" destOrd="0" presId="urn:microsoft.com/office/officeart/2005/8/layout/process1"/>
    <dgm:cxn modelId="{D083F09A-CC29-4618-B08B-7793CD1CB22E}" srcId="{9AACC190-21E0-45B4-97A1-0975179BE92A}" destId="{4AE34790-C41E-46C0-A32D-F63D251F625F}" srcOrd="2" destOrd="0" parTransId="{D0A37967-91F2-4870-A659-08F8530457D8}" sibTransId="{B2979619-05DF-4593-94BD-F3B4FC8519A9}"/>
    <dgm:cxn modelId="{CF587264-B6B1-4B6C-A437-0821D05DA188}" type="presOf" srcId="{30753538-E1AD-4B6C-9A46-6EC6D6FFE8BC}" destId="{08CA2F84-5AB4-4FAD-9FE1-03446D041322}" srcOrd="0" destOrd="0" presId="urn:microsoft.com/office/officeart/2005/8/layout/process1"/>
    <dgm:cxn modelId="{0EFFE6A2-A57A-417A-9F82-E2B075F246D5}" type="presOf" srcId="{9AACC190-21E0-45B4-97A1-0975179BE92A}" destId="{00F13B93-5130-4DE4-B8B4-FC1F000A662F}" srcOrd="0" destOrd="0" presId="urn:microsoft.com/office/officeart/2005/8/layout/process1"/>
    <dgm:cxn modelId="{F1330B5D-7868-4FEA-A460-5D3826C37E62}" type="presOf" srcId="{09073F44-38C6-442A-A1FE-281EC1DDB717}" destId="{DFF6143A-9E98-4BF3-8FEF-BA955D3FE444}" srcOrd="0" destOrd="0" presId="urn:microsoft.com/office/officeart/2005/8/layout/process1"/>
    <dgm:cxn modelId="{0AFCCC4A-1CA4-4D08-9CF8-2F0372793A9D}" type="presOf" srcId="{B1B8CD7C-2756-4C57-BB63-BFB08C56D742}" destId="{4A7B48AC-5FAD-4EF4-9C07-16390B54F813}" srcOrd="1" destOrd="0" presId="urn:microsoft.com/office/officeart/2005/8/layout/process1"/>
    <dgm:cxn modelId="{637EEC60-D139-48AC-BCE3-379D3FD27E35}" srcId="{9AACC190-21E0-45B4-97A1-0975179BE92A}" destId="{A4471485-AA79-4006-91E2-F38A0E86454B}" srcOrd="1" destOrd="0" parTransId="{4EFABB9C-FFD3-46A6-8250-6007F3E1530F}" sibTransId="{30753538-E1AD-4B6C-9A46-6EC6D6FFE8BC}"/>
    <dgm:cxn modelId="{AAEA4942-31D7-419B-B38B-8652241A229F}" type="presOf" srcId="{B1B8CD7C-2756-4C57-BB63-BFB08C56D742}" destId="{4EA181C6-EFF4-4345-B2E5-0CE201E3697A}" srcOrd="0" destOrd="0" presId="urn:microsoft.com/office/officeart/2005/8/layout/process1"/>
    <dgm:cxn modelId="{6E3F2A50-114B-4BD6-8815-BD4A6D16968F}" srcId="{9AACC190-21E0-45B4-97A1-0975179BE92A}" destId="{09073F44-38C6-442A-A1FE-281EC1DDB717}" srcOrd="0" destOrd="0" parTransId="{F22B36C5-4CFA-45F3-AF3E-D9ECBAD85367}" sibTransId="{B1B8CD7C-2756-4C57-BB63-BFB08C56D742}"/>
    <dgm:cxn modelId="{C09C82D1-FADC-495B-8D55-1298FC709AC3}" type="presOf" srcId="{A4471485-AA79-4006-91E2-F38A0E86454B}" destId="{945BEE8D-80FE-42D2-9A0F-2BF1AF191CC9}" srcOrd="0" destOrd="0" presId="urn:microsoft.com/office/officeart/2005/8/layout/process1"/>
    <dgm:cxn modelId="{E0A6AD3A-9DF9-4F4B-BB04-3D9C07B3BCA4}" type="presOf" srcId="{4AE34790-C41E-46C0-A32D-F63D251F625F}" destId="{D4AA643E-1A78-4A2B-84D4-3F8B4A51B7DC}" srcOrd="0" destOrd="0" presId="urn:microsoft.com/office/officeart/2005/8/layout/process1"/>
    <dgm:cxn modelId="{BA9E1683-B72F-44DF-9F1A-ABD06E049407}" type="presParOf" srcId="{00F13B93-5130-4DE4-B8B4-FC1F000A662F}" destId="{DFF6143A-9E98-4BF3-8FEF-BA955D3FE444}" srcOrd="0" destOrd="0" presId="urn:microsoft.com/office/officeart/2005/8/layout/process1"/>
    <dgm:cxn modelId="{9621BBE4-AA4C-4D41-93DC-3D9A32B7EC73}" type="presParOf" srcId="{00F13B93-5130-4DE4-B8B4-FC1F000A662F}" destId="{4EA181C6-EFF4-4345-B2E5-0CE201E3697A}" srcOrd="1" destOrd="0" presId="urn:microsoft.com/office/officeart/2005/8/layout/process1"/>
    <dgm:cxn modelId="{3EF0DE08-D1E0-48A1-957B-5E668CD8869E}" type="presParOf" srcId="{4EA181C6-EFF4-4345-B2E5-0CE201E3697A}" destId="{4A7B48AC-5FAD-4EF4-9C07-16390B54F813}" srcOrd="0" destOrd="0" presId="urn:microsoft.com/office/officeart/2005/8/layout/process1"/>
    <dgm:cxn modelId="{03859C86-42B9-4B8C-B113-4932FC5BEA65}" type="presParOf" srcId="{00F13B93-5130-4DE4-B8B4-FC1F000A662F}" destId="{945BEE8D-80FE-42D2-9A0F-2BF1AF191CC9}" srcOrd="2" destOrd="0" presId="urn:microsoft.com/office/officeart/2005/8/layout/process1"/>
    <dgm:cxn modelId="{5D3F3C4B-E6D3-4F52-A45E-D7E2F26C1AFE}" type="presParOf" srcId="{00F13B93-5130-4DE4-B8B4-FC1F000A662F}" destId="{08CA2F84-5AB4-4FAD-9FE1-03446D041322}" srcOrd="3" destOrd="0" presId="urn:microsoft.com/office/officeart/2005/8/layout/process1"/>
    <dgm:cxn modelId="{CEDCE88D-0A3E-4AEC-A23F-BCFEBA4977B9}" type="presParOf" srcId="{08CA2F84-5AB4-4FAD-9FE1-03446D041322}" destId="{2F05A1E2-F62E-4364-A71C-B4062BD8095F}" srcOrd="0" destOrd="0" presId="urn:microsoft.com/office/officeart/2005/8/layout/process1"/>
    <dgm:cxn modelId="{8170FE35-620A-4CC5-B3AC-3219D00CEDC0}" type="presParOf" srcId="{00F13B93-5130-4DE4-B8B4-FC1F000A662F}" destId="{D4AA643E-1A78-4A2B-84D4-3F8B4A51B7DC}"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6143A-9E98-4BF3-8FEF-BA955D3FE444}">
      <dsp:nvSpPr>
        <dsp:cNvPr id="0" name=""/>
        <dsp:cNvSpPr/>
      </dsp:nvSpPr>
      <dsp:spPr>
        <a:xfrm>
          <a:off x="9042" y="162611"/>
          <a:ext cx="2702684" cy="20016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200" dirty="0"/>
        </a:p>
      </dsp:txBody>
      <dsp:txXfrm>
        <a:off x="67669" y="221238"/>
        <a:ext cx="2585430" cy="1884421"/>
      </dsp:txXfrm>
    </dsp:sp>
    <dsp:sp modelId="{4EA181C6-EFF4-4345-B2E5-0CE201E3697A}">
      <dsp:nvSpPr>
        <dsp:cNvPr id="0" name=""/>
        <dsp:cNvSpPr/>
      </dsp:nvSpPr>
      <dsp:spPr>
        <a:xfrm>
          <a:off x="2981995" y="828316"/>
          <a:ext cx="572969" cy="6702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981995" y="962369"/>
        <a:ext cx="401078" cy="402159"/>
      </dsp:txXfrm>
    </dsp:sp>
    <dsp:sp modelId="{945BEE8D-80FE-42D2-9A0F-2BF1AF191CC9}">
      <dsp:nvSpPr>
        <dsp:cNvPr id="0" name=""/>
        <dsp:cNvSpPr/>
      </dsp:nvSpPr>
      <dsp:spPr>
        <a:xfrm>
          <a:off x="3792801" y="162611"/>
          <a:ext cx="2702684" cy="20016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kern="12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200" dirty="0"/>
        </a:p>
      </dsp:txBody>
      <dsp:txXfrm>
        <a:off x="3851428" y="221238"/>
        <a:ext cx="2585430" cy="1884421"/>
      </dsp:txXfrm>
    </dsp:sp>
    <dsp:sp modelId="{08CA2F84-5AB4-4FAD-9FE1-03446D041322}">
      <dsp:nvSpPr>
        <dsp:cNvPr id="0" name=""/>
        <dsp:cNvSpPr/>
      </dsp:nvSpPr>
      <dsp:spPr>
        <a:xfrm>
          <a:off x="6765754" y="828316"/>
          <a:ext cx="572969" cy="6702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6765754" y="962369"/>
        <a:ext cx="401078" cy="402159"/>
      </dsp:txXfrm>
    </dsp:sp>
    <dsp:sp modelId="{D4AA643E-1A78-4A2B-84D4-3F8B4A51B7DC}">
      <dsp:nvSpPr>
        <dsp:cNvPr id="0" name=""/>
        <dsp:cNvSpPr/>
      </dsp:nvSpPr>
      <dsp:spPr>
        <a:xfrm>
          <a:off x="7576559" y="162611"/>
          <a:ext cx="2702684" cy="20016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effectLst/>
              <a:latin typeface="Times New Roman" panose="02020603050405020304" pitchFamily="18" charset="0"/>
              <a:ea typeface="Calibri" panose="020F0502020204030204" pitchFamily="34" charset="0"/>
            </a:rPr>
            <a:t>3. </a:t>
          </a:r>
          <a:r>
            <a:rPr lang="en-US" sz="2400" kern="1200" dirty="0" err="1">
              <a:effectLst/>
              <a:latin typeface="Times New Roman" panose="02020603050405020304" pitchFamily="18" charset="0"/>
              <a:ea typeface="Calibri" panose="020F0502020204030204" pitchFamily="34" charset="0"/>
            </a:rPr>
            <a:t>Chuẩn</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mực</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về</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chính</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tả</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ngữ</a:t>
          </a:r>
          <a:r>
            <a:rPr lang="en-US" sz="2400" kern="1200" dirty="0">
              <a:effectLst/>
              <a:latin typeface="Times New Roman" panose="02020603050405020304" pitchFamily="18" charset="0"/>
              <a:ea typeface="Calibri" panose="020F0502020204030204" pitchFamily="34" charset="0"/>
            </a:rPr>
            <a:t> </a:t>
          </a:r>
          <a:r>
            <a:rPr lang="en-US" sz="2400" kern="1200" dirty="0" err="1">
              <a:effectLst/>
              <a:latin typeface="Times New Roman" panose="02020603050405020304" pitchFamily="18" charset="0"/>
              <a:ea typeface="Calibri" panose="020F0502020204030204" pitchFamily="34" charset="0"/>
            </a:rPr>
            <a:t>pháp</a:t>
          </a:r>
          <a:r>
            <a:rPr lang="en-US" sz="2400" kern="1200" dirty="0">
              <a:effectLst/>
              <a:latin typeface="Times New Roman" panose="02020603050405020304" pitchFamily="18" charset="0"/>
              <a:ea typeface="Calibri" panose="020F0502020204030204" pitchFamily="34" charset="0"/>
            </a:rPr>
            <a:t>.</a:t>
          </a:r>
          <a:endParaRPr lang="en-US" sz="2400" kern="1200" dirty="0"/>
        </a:p>
      </dsp:txBody>
      <dsp:txXfrm>
        <a:off x="7635186" y="221238"/>
        <a:ext cx="2585430" cy="18844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05B13-D309-4CC5-9D3A-A6C6846C3EF3}" type="datetimeFigureOut">
              <a:rPr lang="zh-CN" altLang="en-US" smtClean="0"/>
              <a:t>2024/2/2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9337E-66D5-47AA-8837-47A206505110}" type="slidenum">
              <a:rPr lang="zh-CN" altLang="en-US" smtClean="0"/>
              <a:t>‹#›</a:t>
            </a:fld>
            <a:endParaRPr lang="zh-CN" altLang="en-US"/>
          </a:p>
        </p:txBody>
      </p:sp>
    </p:spTree>
    <p:extLst>
      <p:ext uri="{BB962C8B-B14F-4D97-AF65-F5344CB8AC3E}">
        <p14:creationId xmlns:p14="http://schemas.microsoft.com/office/powerpoint/2010/main" val="128327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a:t>
            </a:fld>
            <a:endParaRPr lang="zh-CN" altLang="en-US"/>
          </a:p>
        </p:txBody>
      </p:sp>
    </p:spTree>
    <p:extLst>
      <p:ext uri="{BB962C8B-B14F-4D97-AF65-F5344CB8AC3E}">
        <p14:creationId xmlns:p14="http://schemas.microsoft.com/office/powerpoint/2010/main" val="379614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10</a:t>
            </a:fld>
            <a:endParaRPr lang="zh-CN" altLang="en-US"/>
          </a:p>
        </p:txBody>
      </p:sp>
    </p:spTree>
    <p:extLst>
      <p:ext uri="{BB962C8B-B14F-4D97-AF65-F5344CB8AC3E}">
        <p14:creationId xmlns:p14="http://schemas.microsoft.com/office/powerpoint/2010/main" val="277031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11</a:t>
            </a:fld>
            <a:endParaRPr lang="zh-CN" altLang="en-US"/>
          </a:p>
        </p:txBody>
      </p:sp>
    </p:spTree>
    <p:extLst>
      <p:ext uri="{BB962C8B-B14F-4D97-AF65-F5344CB8AC3E}">
        <p14:creationId xmlns:p14="http://schemas.microsoft.com/office/powerpoint/2010/main" val="176522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12</a:t>
            </a:fld>
            <a:endParaRPr lang="zh-CN" altLang="en-US"/>
          </a:p>
        </p:txBody>
      </p:sp>
    </p:spTree>
    <p:extLst>
      <p:ext uri="{BB962C8B-B14F-4D97-AF65-F5344CB8AC3E}">
        <p14:creationId xmlns:p14="http://schemas.microsoft.com/office/powerpoint/2010/main" val="217771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13</a:t>
            </a:fld>
            <a:endParaRPr lang="zh-CN" altLang="en-US"/>
          </a:p>
        </p:txBody>
      </p:sp>
    </p:spTree>
    <p:extLst>
      <p:ext uri="{BB962C8B-B14F-4D97-AF65-F5344CB8AC3E}">
        <p14:creationId xmlns:p14="http://schemas.microsoft.com/office/powerpoint/2010/main" val="318877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14</a:t>
            </a:fld>
            <a:endParaRPr lang="zh-CN" altLang="en-US"/>
          </a:p>
        </p:txBody>
      </p:sp>
    </p:spTree>
    <p:extLst>
      <p:ext uri="{BB962C8B-B14F-4D97-AF65-F5344CB8AC3E}">
        <p14:creationId xmlns:p14="http://schemas.microsoft.com/office/powerpoint/2010/main" val="192986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1070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5101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73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07115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8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2</a:t>
            </a:fld>
            <a:endParaRPr lang="zh-CN" altLang="en-US"/>
          </a:p>
        </p:txBody>
      </p:sp>
    </p:spTree>
    <p:extLst>
      <p:ext uri="{BB962C8B-B14F-4D97-AF65-F5344CB8AC3E}">
        <p14:creationId xmlns:p14="http://schemas.microsoft.com/office/powerpoint/2010/main" val="112868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3</a:t>
            </a:fld>
            <a:endParaRPr lang="zh-CN" altLang="en-US"/>
          </a:p>
        </p:txBody>
      </p:sp>
    </p:spTree>
    <p:extLst>
      <p:ext uri="{BB962C8B-B14F-4D97-AF65-F5344CB8AC3E}">
        <p14:creationId xmlns:p14="http://schemas.microsoft.com/office/powerpoint/2010/main" val="160378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4</a:t>
            </a:fld>
            <a:endParaRPr lang="zh-CN" altLang="en-US"/>
          </a:p>
        </p:txBody>
      </p:sp>
    </p:spTree>
    <p:extLst>
      <p:ext uri="{BB962C8B-B14F-4D97-AF65-F5344CB8AC3E}">
        <p14:creationId xmlns:p14="http://schemas.microsoft.com/office/powerpoint/2010/main" val="2395127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5</a:t>
            </a:fld>
            <a:endParaRPr lang="zh-CN" altLang="en-US"/>
          </a:p>
        </p:txBody>
      </p:sp>
    </p:spTree>
    <p:extLst>
      <p:ext uri="{BB962C8B-B14F-4D97-AF65-F5344CB8AC3E}">
        <p14:creationId xmlns:p14="http://schemas.microsoft.com/office/powerpoint/2010/main" val="44149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05838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7</a:t>
            </a:fld>
            <a:endParaRPr lang="zh-CN" altLang="en-US"/>
          </a:p>
        </p:txBody>
      </p:sp>
    </p:spTree>
    <p:extLst>
      <p:ext uri="{BB962C8B-B14F-4D97-AF65-F5344CB8AC3E}">
        <p14:creationId xmlns:p14="http://schemas.microsoft.com/office/powerpoint/2010/main" val="1903343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8</a:t>
            </a:fld>
            <a:endParaRPr lang="zh-CN" altLang="en-US"/>
          </a:p>
        </p:txBody>
      </p:sp>
    </p:spTree>
    <p:extLst>
      <p:ext uri="{BB962C8B-B14F-4D97-AF65-F5344CB8AC3E}">
        <p14:creationId xmlns:p14="http://schemas.microsoft.com/office/powerpoint/2010/main" val="3591626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9</a:t>
            </a:fld>
            <a:endParaRPr lang="zh-CN" altLang="en-US"/>
          </a:p>
        </p:txBody>
      </p:sp>
    </p:spTree>
    <p:extLst>
      <p:ext uri="{BB962C8B-B14F-4D97-AF65-F5344CB8AC3E}">
        <p14:creationId xmlns:p14="http://schemas.microsoft.com/office/powerpoint/2010/main" val="1853387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3" name="图片 2"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13" name="图片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197601" y="5444781"/>
            <a:ext cx="5994400" cy="1413218"/>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568700"/>
            <a:ext cx="4675070" cy="3303811"/>
          </a:xfrm>
          <a:prstGeom prst="rect">
            <a:avLst/>
          </a:prstGeom>
        </p:spPr>
      </p:pic>
      <p:pic>
        <p:nvPicPr>
          <p:cNvPr id="18" name="图片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99600" y="-455967"/>
            <a:ext cx="3213366" cy="428181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596900" y="-7614"/>
            <a:ext cx="9169400" cy="6041097"/>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08969"/>
            <a:ext cx="6197600" cy="1649029"/>
          </a:xfrm>
          <a:prstGeom prst="rect">
            <a:avLst/>
          </a:prstGeom>
        </p:spPr>
      </p:pic>
      <p:pic>
        <p:nvPicPr>
          <p:cNvPr id="4" name="图片 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197601" y="5444781"/>
            <a:ext cx="5994400" cy="1413218"/>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43693" y="1371600"/>
            <a:ext cx="5551508" cy="5575300"/>
          </a:xfrm>
          <a:prstGeom prst="rect">
            <a:avLst/>
          </a:prstGeom>
        </p:spPr>
      </p:pic>
      <p:pic>
        <p:nvPicPr>
          <p:cNvPr id="8" name="图片 7"/>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108171" y="261371"/>
            <a:ext cx="2856976" cy="1102615"/>
          </a:xfrm>
          <a:prstGeom prst="rect">
            <a:avLst/>
          </a:prstGeom>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5200" y="5109441"/>
            <a:ext cx="7416801" cy="1748558"/>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50" y="1257084"/>
            <a:ext cx="4489450" cy="5600916"/>
          </a:xfrm>
          <a:prstGeom prst="rect">
            <a:avLst/>
          </a:prstGeom>
        </p:spPr>
      </p:pic>
      <p:pic>
        <p:nvPicPr>
          <p:cNvPr id="12" name="图片 11"/>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1496" y="176058"/>
            <a:ext cx="2493004" cy="2871942"/>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5200" y="5109441"/>
            <a:ext cx="7416801" cy="1748558"/>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50" y="1257084"/>
            <a:ext cx="4489450" cy="5600916"/>
          </a:xfrm>
          <a:prstGeom prst="rect">
            <a:avLst/>
          </a:prstGeom>
        </p:spPr>
      </p:pic>
      <p:pic>
        <p:nvPicPr>
          <p:cNvPr id="5" name="图片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1496" y="176058"/>
            <a:ext cx="2493004" cy="2871942"/>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7" name="图片 6"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9" name="图片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95933" y="476134"/>
            <a:ext cx="2068512" cy="2051166"/>
          </a:xfrm>
          <a:prstGeom prst="rect">
            <a:avLst/>
          </a:prstGeom>
        </p:spPr>
      </p:pic>
      <p:pic>
        <p:nvPicPr>
          <p:cNvPr id="11" name="图片 10" descr="图片包含 轮子, 地图, 运输&#10;&#10;已生成高可信度的说明"/>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587584"/>
            <a:ext cx="5537200" cy="2270416"/>
          </a:xfrm>
          <a:prstGeom prst="rect">
            <a:avLst/>
          </a:prstGeom>
        </p:spPr>
      </p:pic>
      <p:pic>
        <p:nvPicPr>
          <p:cNvPr id="13" name="图片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1064445" y="1151508"/>
            <a:ext cx="1127555" cy="3784600"/>
          </a:xfrm>
          <a:prstGeom prst="rect">
            <a:avLst/>
          </a:prstGeom>
        </p:spPr>
      </p:pic>
      <p:pic>
        <p:nvPicPr>
          <p:cNvPr id="15" name="图片 14" descr="图片包含 设备&#10;&#10;已生成高可信度的说明"/>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948308"/>
            <a:ext cx="1091145" cy="2371725"/>
          </a:xfrm>
          <a:prstGeom prst="rect">
            <a:avLst/>
          </a:prstGeom>
        </p:spPr>
      </p:pic>
      <p:pic>
        <p:nvPicPr>
          <p:cNvPr id="17" name="图片 16" descr="图片包含 物体, 时钟&#10;&#10;已生成极高可信度的说明"/>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95596" y="3758753"/>
            <a:ext cx="1025032" cy="1019175"/>
          </a:xfrm>
          <a:prstGeom prst="rect">
            <a:avLst/>
          </a:prstGeom>
        </p:spPr>
      </p:pic>
      <p:pic>
        <p:nvPicPr>
          <p:cNvPr id="19" name="图片 18" descr="图片包含 动物, 鸟&#10;&#10;已生成极高可信度的说明"/>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728200" y="4846557"/>
            <a:ext cx="1785631" cy="1535309"/>
          </a:xfrm>
          <a:prstGeom prst="rect">
            <a:avLst/>
          </a:prstGeom>
        </p:spPr>
      </p:pic>
      <p:pic>
        <p:nvPicPr>
          <p:cNvPr id="20" name="图片 19" descr="图片包含 动物, 鸟&#10;&#10;已生成极高可信度的说明"/>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8816591" y="3320033"/>
            <a:ext cx="1319531" cy="1134550"/>
          </a:xfrm>
          <a:prstGeom prst="rect">
            <a:avLst/>
          </a:prstGeom>
        </p:spPr>
      </p:pic>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1" name="图片 10"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3822" y="539634"/>
            <a:ext cx="2068512" cy="2051166"/>
          </a:xfrm>
          <a:prstGeom prst="rect">
            <a:avLst/>
          </a:prstGeom>
        </p:spPr>
      </p:pic>
      <p:pic>
        <p:nvPicPr>
          <p:cNvPr id="13" name="图片 12" descr="图片包含 轮子, 地图, 运输&#10;&#10;已生成高可信度的说明"/>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587584"/>
            <a:ext cx="5537200" cy="2270416"/>
          </a:xfrm>
          <a:prstGeom prst="rect">
            <a:avLst/>
          </a:prstGeom>
        </p:spPr>
      </p:pic>
      <p:pic>
        <p:nvPicPr>
          <p:cNvPr id="14" name="图片 13" descr="图片包含 动物, 鸟&#10;&#10;已生成极高可信度的说明"/>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715500" y="2038878"/>
            <a:ext cx="1785631" cy="1535309"/>
          </a:xfrm>
          <a:prstGeom prst="rect">
            <a:avLst/>
          </a:prstGeom>
        </p:spPr>
      </p:pic>
      <p:pic>
        <p:nvPicPr>
          <p:cNvPr id="15" name="图片 14" descr="图片包含 动物, 鸟&#10;&#10;已生成极高可信度的说明"/>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7444991" y="640333"/>
            <a:ext cx="1319531" cy="1134550"/>
          </a:xfrm>
          <a:prstGeom prst="rect">
            <a:avLst/>
          </a:prstGeom>
        </p:spPr>
      </p:pic>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7" name="图片 6"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8" name="图片 7" descr="图片包含 物体&#10;&#10;已生成极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4606" y="0"/>
            <a:ext cx="4344987" cy="3379434"/>
          </a:xfrm>
          <a:prstGeom prst="rect">
            <a:avLst/>
          </a:prstGeom>
        </p:spPr>
      </p:pic>
      <p:pic>
        <p:nvPicPr>
          <p:cNvPr id="9" name="图片 8" descr="图片包含 人员&#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67400" y="377825"/>
            <a:ext cx="3081337" cy="4424896"/>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84200"/>
            <a:ext cx="1376820" cy="6858000"/>
          </a:xfrm>
          <a:prstGeom prst="rect">
            <a:avLst/>
          </a:prstGeom>
        </p:spPr>
      </p:pic>
      <p:pic>
        <p:nvPicPr>
          <p:cNvPr id="11" name="图片 10"/>
          <p:cNvPicPr>
            <a:picLocks noChangeAspect="1"/>
          </p:cNvPicPr>
          <p:nvPr userDrawn="1"/>
        </p:nvPicPr>
        <p:blipFill rotWithShape="1">
          <a:blip r:embed="rId6">
            <a:extLst>
              <a:ext uri="{28A0092B-C50C-407E-A947-70E740481C1C}">
                <a14:useLocalDpi xmlns:a14="http://schemas.microsoft.com/office/drawing/2010/main" val="0"/>
              </a:ext>
            </a:extLst>
          </a:blip>
          <a:srcRect b="44630"/>
          <a:stretch>
            <a:fillRect/>
          </a:stretch>
        </p:blipFill>
        <p:spPr>
          <a:xfrm>
            <a:off x="10084903" y="0"/>
            <a:ext cx="2107096" cy="3797300"/>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4" name="图片 3" descr="图片包含 物体&#10;&#10;已生成极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4606" y="0"/>
            <a:ext cx="4344987" cy="3379434"/>
          </a:xfrm>
          <a:prstGeom prst="rect">
            <a:avLst/>
          </a:prstGeom>
        </p:spPr>
      </p:pic>
      <p:pic>
        <p:nvPicPr>
          <p:cNvPr id="5" name="图片 4" descr="图片包含 人员&#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29262" y="339725"/>
            <a:ext cx="3648075" cy="5238750"/>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84200"/>
            <a:ext cx="1376820" cy="6858000"/>
          </a:xfrm>
          <a:prstGeom prst="rect">
            <a:avLst/>
          </a:prstGeom>
        </p:spPr>
      </p:pic>
      <p:pic>
        <p:nvPicPr>
          <p:cNvPr id="7" name="图片 6"/>
          <p:cNvPicPr>
            <a:picLocks noChangeAspect="1"/>
          </p:cNvPicPr>
          <p:nvPr userDrawn="1"/>
        </p:nvPicPr>
        <p:blipFill rotWithShape="1">
          <a:blip r:embed="rId6">
            <a:extLst>
              <a:ext uri="{28A0092B-C50C-407E-A947-70E740481C1C}">
                <a14:useLocalDpi xmlns:a14="http://schemas.microsoft.com/office/drawing/2010/main" val="0"/>
              </a:ext>
            </a:extLst>
          </a:blip>
          <a:srcRect b="44630"/>
          <a:stretch>
            <a:fillRect/>
          </a:stretch>
        </p:blipFill>
        <p:spPr>
          <a:xfrm>
            <a:off x="10084903" y="0"/>
            <a:ext cx="2107096" cy="379730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7A69B-6BE9-4BAC-B21F-AA260BFAF267}" type="datetimeFigureOut">
              <a:rPr lang="zh-CN" altLang="en-US" smtClean="0"/>
              <a:t>2024/2/2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3796D-5136-4C50-9D36-0B76EC02070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B2.1.%20PHT%201,2%20-%20Nh&#243;m%203H.pdf"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3.jpe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1.png"/><Relationship Id="rId10" Type="http://schemas.microsoft.com/office/2007/relationships/diagramDrawing" Target="../diagrams/drawing1.xml"/><Relationship Id="rId4" Type="http://schemas.openxmlformats.org/officeDocument/2006/relationships/image" Target="../media/image30.png"/><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B2.1.%20PHT%201,2%20-%20Nh&#243;m%203H.pdf"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7767"/>
            <a:ext cx="12191067" cy="6858000"/>
          </a:xfrm>
          <a:prstGeom prst="rect">
            <a:avLst/>
          </a:prstGeom>
        </p:spPr>
      </p:pic>
      <p:grpSp>
        <p:nvGrpSpPr>
          <p:cNvPr id="1075" name="组合 1074"/>
          <p:cNvGrpSpPr/>
          <p:nvPr/>
        </p:nvGrpSpPr>
        <p:grpSpPr>
          <a:xfrm>
            <a:off x="10058400" y="3126658"/>
            <a:ext cx="2134288" cy="3739108"/>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1097"/>
            <a:ext cx="2342095" cy="285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29300" y="-7767"/>
            <a:ext cx="2863044" cy="23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67619" y="196280"/>
            <a:ext cx="1573281" cy="157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140" y="2233508"/>
            <a:ext cx="3433577" cy="457275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2682" y="4336492"/>
            <a:ext cx="1871002" cy="2491755"/>
          </a:xfrm>
          <a:prstGeom prst="rect">
            <a:avLst/>
          </a:prstGeom>
        </p:spPr>
      </p:pic>
      <p:sp>
        <p:nvSpPr>
          <p:cNvPr id="4" name="TextBox 3">
            <a:extLst>
              <a:ext uri="{FF2B5EF4-FFF2-40B4-BE49-F238E27FC236}">
                <a16:creationId xmlns="" xmlns:a16="http://schemas.microsoft.com/office/drawing/2014/main" id="{2FAE3EC5-132A-C1D5-2B44-E5E56945ABE9}"/>
              </a:ext>
            </a:extLst>
          </p:cNvPr>
          <p:cNvSpPr txBox="1"/>
          <p:nvPr/>
        </p:nvSpPr>
        <p:spPr>
          <a:xfrm>
            <a:off x="2102910" y="1183947"/>
            <a:ext cx="7374649" cy="2400657"/>
          </a:xfrm>
          <a:prstGeom prst="rect">
            <a:avLst/>
          </a:prstGeom>
          <a:noFill/>
        </p:spPr>
        <p:txBody>
          <a:bodyPr wrap="square" rtlCol="0">
            <a:spAutoFit/>
          </a:bodyPr>
          <a:lstStyle/>
          <a:p>
            <a:pPr algn="ctr"/>
            <a:r>
              <a:rPr lang="en-US" sz="15000" b="1" dirty="0" err="1">
                <a:solidFill>
                  <a:schemeClr val="accent2">
                    <a:lumMod val="50000"/>
                  </a:schemeClr>
                </a:solidFill>
                <a:latin typeface="#9Slide05 Wedding KT" panose="02040603050506020204" pitchFamily="18" charset="0"/>
              </a:rPr>
              <a:t>Nắng</a:t>
            </a:r>
            <a:r>
              <a:rPr lang="en-US" sz="15000" b="1" dirty="0">
                <a:solidFill>
                  <a:schemeClr val="accent2">
                    <a:lumMod val="50000"/>
                  </a:schemeClr>
                </a:solidFill>
                <a:latin typeface="#9Slide05 Wedding KT" panose="02040603050506020204" pitchFamily="18" charset="0"/>
              </a:rPr>
              <a:t> </a:t>
            </a:r>
            <a:r>
              <a:rPr lang="en-US" sz="15000" b="1" dirty="0" err="1">
                <a:solidFill>
                  <a:schemeClr val="accent2">
                    <a:lumMod val="50000"/>
                  </a:schemeClr>
                </a:solidFill>
                <a:latin typeface="#9Slide05 Wedding KT" panose="02040603050506020204" pitchFamily="18" charset="0"/>
              </a:rPr>
              <a:t>mới</a:t>
            </a:r>
            <a:endParaRPr lang="en-US" sz="15000" b="1" dirty="0">
              <a:solidFill>
                <a:schemeClr val="accent2">
                  <a:lumMod val="50000"/>
                </a:schemeClr>
              </a:solidFill>
              <a:latin typeface="#9Slide05 Wedding KT" panose="02040603050506020204" pitchFamily="18" charset="0"/>
            </a:endParaRPr>
          </a:p>
        </p:txBody>
      </p:sp>
      <p:sp>
        <p:nvSpPr>
          <p:cNvPr id="5" name="TextBox 4">
            <a:extLst>
              <a:ext uri="{FF2B5EF4-FFF2-40B4-BE49-F238E27FC236}">
                <a16:creationId xmlns="" xmlns:a16="http://schemas.microsoft.com/office/drawing/2014/main" id="{59E65028-E491-E308-F82F-A4183DF4F064}"/>
              </a:ext>
            </a:extLst>
          </p:cNvPr>
          <p:cNvSpPr txBox="1"/>
          <p:nvPr/>
        </p:nvSpPr>
        <p:spPr>
          <a:xfrm>
            <a:off x="7334009" y="3236305"/>
            <a:ext cx="3365139" cy="769441"/>
          </a:xfrm>
          <a:prstGeom prst="rect">
            <a:avLst/>
          </a:prstGeom>
          <a:noFill/>
        </p:spPr>
        <p:txBody>
          <a:bodyPr wrap="square" rtlCol="0">
            <a:spAutoFit/>
          </a:bodyPr>
          <a:lstStyle/>
          <a:p>
            <a:pPr algn="ctr"/>
            <a:r>
              <a:rPr lang="en-US" sz="4400" dirty="0" err="1">
                <a:solidFill>
                  <a:schemeClr val="accent2">
                    <a:lumMod val="50000"/>
                  </a:schemeClr>
                </a:solidFill>
                <a:latin typeface="#9Slide05 Edwardian" panose="02040603050506020204" pitchFamily="18" charset="0"/>
              </a:rPr>
              <a:t>Lưu</a:t>
            </a:r>
            <a:r>
              <a:rPr lang="en-US" sz="4400" dirty="0">
                <a:solidFill>
                  <a:schemeClr val="accent2">
                    <a:lumMod val="50000"/>
                  </a:schemeClr>
                </a:solidFill>
                <a:latin typeface="#9Slide05 Edwardian" panose="02040603050506020204" pitchFamily="18" charset="0"/>
              </a:rPr>
              <a:t> </a:t>
            </a:r>
            <a:r>
              <a:rPr lang="en-US" sz="4400" dirty="0" err="1">
                <a:solidFill>
                  <a:schemeClr val="accent2">
                    <a:lumMod val="50000"/>
                  </a:schemeClr>
                </a:solidFill>
                <a:latin typeface="#9Slide05 Edwardian" panose="02040603050506020204" pitchFamily="18" charset="0"/>
              </a:rPr>
              <a:t>Trọng</a:t>
            </a:r>
            <a:r>
              <a:rPr lang="en-US" sz="4400" dirty="0">
                <a:solidFill>
                  <a:schemeClr val="accent2">
                    <a:lumMod val="50000"/>
                  </a:schemeClr>
                </a:solidFill>
                <a:latin typeface="#9Slide05 Edwardian" panose="02040603050506020204" pitchFamily="18" charset="0"/>
              </a:rPr>
              <a:t> </a:t>
            </a:r>
            <a:r>
              <a:rPr lang="en-US" sz="4400" dirty="0" err="1">
                <a:solidFill>
                  <a:schemeClr val="accent2">
                    <a:lumMod val="50000"/>
                  </a:schemeClr>
                </a:solidFill>
                <a:latin typeface="#9Slide05 Edwardian" panose="02040603050506020204" pitchFamily="18" charset="0"/>
              </a:rPr>
              <a:t>Lư</a:t>
            </a:r>
            <a:endParaRPr lang="en-US" sz="4400" dirty="0">
              <a:solidFill>
                <a:schemeClr val="accent2">
                  <a:lumMod val="50000"/>
                </a:schemeClr>
              </a:solidFill>
              <a:latin typeface="#9Slide05 Edwardian" panose="020406030505060202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E833FE02-5F8E-860D-D73E-10F0B0F0AA64}"/>
              </a:ext>
            </a:extLst>
          </p:cNvPr>
          <p:cNvSpPr txBox="1"/>
          <p:nvPr/>
        </p:nvSpPr>
        <p:spPr>
          <a:xfrm>
            <a:off x="987175" y="305276"/>
            <a:ext cx="9867638"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2" name="TextBox 1">
            <a:hlinkClick r:id="rId6" action="ppaction://hlinkfile"/>
            <a:extLst>
              <a:ext uri="{FF2B5EF4-FFF2-40B4-BE49-F238E27FC236}">
                <a16:creationId xmlns="" xmlns:a16="http://schemas.microsoft.com/office/drawing/2014/main" id="{10126504-7078-2BA1-1BEC-0BE82D5D20BE}"/>
              </a:ext>
            </a:extLst>
          </p:cNvPr>
          <p:cNvSpPr txBox="1"/>
          <p:nvPr/>
        </p:nvSpPr>
        <p:spPr>
          <a:xfrm>
            <a:off x="4630994" y="1111045"/>
            <a:ext cx="3372464" cy="369332"/>
          </a:xfrm>
          <a:prstGeom prst="rect">
            <a:avLst/>
          </a:prstGeom>
          <a:noFill/>
        </p:spPr>
        <p:txBody>
          <a:bodyPr wrap="square" rtlCol="0">
            <a:spAutoFit/>
          </a:bodyPr>
          <a:lstStyle/>
          <a:p>
            <a:pPr algn="ctr"/>
            <a:r>
              <a:rPr lang="en-US" u="sng" dirty="0" err="1">
                <a:solidFill>
                  <a:srgbClr val="0070C0"/>
                </a:solidFill>
                <a:latin typeface="#9Slide03 BoosterNextFYBlack" panose="02000A03000000020004" pitchFamily="2" charset="0"/>
              </a:rPr>
              <a:t>PHIẾU</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HỌC</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TẬP</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SỐ</a:t>
            </a:r>
            <a:r>
              <a:rPr lang="en-US" u="sng" dirty="0">
                <a:solidFill>
                  <a:srgbClr val="0070C0"/>
                </a:solidFill>
                <a:latin typeface="#9Slide03 BoosterNextFYBlack" panose="02000A03000000020004" pitchFamily="2" charset="0"/>
              </a:rPr>
              <a:t> 2</a:t>
            </a:r>
          </a:p>
        </p:txBody>
      </p:sp>
    </p:spTree>
    <p:extLst>
      <p:ext uri="{BB962C8B-B14F-4D97-AF65-F5344CB8AC3E}">
        <p14:creationId xmlns:p14="http://schemas.microsoft.com/office/powerpoint/2010/main" val="38944669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3674597526"/>
              </p:ext>
            </p:extLst>
          </p:nvPr>
        </p:nvGraphicFramePr>
        <p:xfrm>
          <a:off x="698090" y="1018701"/>
          <a:ext cx="10854813" cy="5313273"/>
        </p:xfrm>
        <a:graphic>
          <a:graphicData uri="http://schemas.openxmlformats.org/drawingml/2006/table">
            <a:tbl>
              <a:tblPr firstRow="1" firstCol="1" bandRow="1">
                <a:tableStyleId>{5C22544A-7EE6-4342-B048-85BDC9FD1C3A}</a:tableStyleId>
              </a:tblPr>
              <a:tblGrid>
                <a:gridCol w="1609205">
                  <a:extLst>
                    <a:ext uri="{9D8B030D-6E8A-4147-A177-3AD203B41FA5}">
                      <a16:colId xmlns="" xmlns:a16="http://schemas.microsoft.com/office/drawing/2014/main" val="4274076680"/>
                    </a:ext>
                  </a:extLst>
                </a:gridCol>
                <a:gridCol w="9245608">
                  <a:extLst>
                    <a:ext uri="{9D8B030D-6E8A-4147-A177-3AD203B41FA5}">
                      <a16:colId xmlns="" xmlns:a16="http://schemas.microsoft.com/office/drawing/2014/main" val="1648398141"/>
                    </a:ext>
                  </a:extLst>
                </a:gridCol>
              </a:tblGrid>
              <a:tr h="5313273">
                <a:tc>
                  <a:txBody>
                    <a:bodyPr/>
                    <a:lstStyle/>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60325" algn="just">
                        <a:spcBef>
                          <a:spcPts val="600"/>
                        </a:spcBef>
                        <a:spcAft>
                          <a:spcPts val="600"/>
                        </a:spcAft>
                        <a:tabLst>
                          <a:tab pos="200660" algn="l"/>
                        </a:tabLst>
                      </a:pP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 xmlns:a16="http://schemas.microsoft.com/office/drawing/2014/main" val="3636981832"/>
                  </a:ext>
                </a:extLst>
              </a:tr>
            </a:tbl>
          </a:graphicData>
        </a:graphic>
      </p:graphicFrame>
      <p:sp>
        <p:nvSpPr>
          <p:cNvPr id="7" name="TextBox 6">
            <a:extLst>
              <a:ext uri="{FF2B5EF4-FFF2-40B4-BE49-F238E27FC236}">
                <a16:creationId xmlns="" xmlns:a16="http://schemas.microsoft.com/office/drawing/2014/main" id="{E833FE02-5F8E-860D-D73E-10F0B0F0AA64}"/>
              </a:ext>
            </a:extLst>
          </p:cNvPr>
          <p:cNvSpPr txBox="1"/>
          <p:nvPr/>
        </p:nvSpPr>
        <p:spPr>
          <a:xfrm>
            <a:off x="1103238" y="235950"/>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 xmlns:a16="http://schemas.microsoft.com/office/drawing/2014/main" id="{B0F42960-610D-4A9F-E7C4-FDD26209E43E}"/>
              </a:ext>
            </a:extLst>
          </p:cNvPr>
          <p:cNvSpPr txBox="1"/>
          <p:nvPr/>
        </p:nvSpPr>
        <p:spPr>
          <a:xfrm>
            <a:off x="817966" y="2315269"/>
            <a:ext cx="1489815" cy="2759602"/>
          </a:xfrm>
          <a:prstGeom prst="rect">
            <a:avLst/>
          </a:prstGeom>
          <a:noFill/>
        </p:spPr>
        <p:txBody>
          <a:bodyPr wrap="square">
            <a:spAutoFit/>
          </a:bodyPr>
          <a:lstStyle/>
          <a:p>
            <a:pPr marL="0" marR="0" algn="just">
              <a:lnSpc>
                <a:spcPct val="107000"/>
              </a:lnSpc>
              <a:spcBef>
                <a:spcPts val="600"/>
              </a:spcBef>
              <a:spcAft>
                <a:spcPts val="600"/>
              </a:spcAft>
            </a:pPr>
            <a:r>
              <a:rPr lang="nl-NL" dirty="0">
                <a:solidFill>
                  <a:schemeClr val="tx1"/>
                </a:solidFill>
                <a:effectLst/>
                <a:latin typeface="#9Slide03 Arima Madurai Bold" panose="00000800000000000000" pitchFamily="2" charset="0"/>
                <a:cs typeface="#9Slide03 Arima Madurai Bold" panose="00000800000000000000" pitchFamily="2" charset="0"/>
              </a:rPr>
              <a:t>1. Xác định các từ láy trong khổ thơ thứ nhất và nêu tác dụng trong việc thể hiện tâm trạng của tác giả</a:t>
            </a:r>
            <a:endParaRPr lang="en-US" dirty="0">
              <a:solidFill>
                <a:schemeClr val="tx1"/>
              </a:solidFill>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 xmlns:a16="http://schemas.microsoft.com/office/drawing/2014/main" id="{0D23E040-6C93-AA7E-5130-7DCA4FE276E3}"/>
              </a:ext>
            </a:extLst>
          </p:cNvPr>
          <p:cNvSpPr txBox="1"/>
          <p:nvPr/>
        </p:nvSpPr>
        <p:spPr>
          <a:xfrm>
            <a:off x="2398615" y="1224342"/>
            <a:ext cx="9154288" cy="4972130"/>
          </a:xfrm>
          <a:prstGeom prst="rect">
            <a:avLst/>
          </a:prstGeom>
          <a:noFill/>
        </p:spPr>
        <p:txBody>
          <a:bodyPr wrap="square">
            <a:spAutoFit/>
          </a:bodyPr>
          <a:lstStyle/>
          <a:p>
            <a:pPr marL="0" marR="60325" algn="just">
              <a:spcBef>
                <a:spcPts val="600"/>
              </a:spcBef>
              <a:spcAft>
                <a:spcPts val="600"/>
              </a:spcAft>
              <a:tabLst>
                <a:tab pos="200660" algn="l"/>
              </a:tabLs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từ</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láy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vi-VN" dirty="0">
                <a:solidFill>
                  <a:schemeClr val="tx1"/>
                </a:solidFill>
                <a:effectLst/>
                <a:latin typeface="#9Slide03 Arima Madurai Bold" panose="00000800000000000000" pitchFamily="2" charset="0"/>
                <a:cs typeface="#9Slide03 Arima Madurai Bold" panose="00000800000000000000" pitchFamily="2" charset="0"/>
              </a:rPr>
              <a:t>“xao xác”, “não nùng”, </a:t>
            </a:r>
            <a:r>
              <a:rPr lang="vi-VN" spc="-15" dirty="0">
                <a:solidFill>
                  <a:schemeClr val="tx1"/>
                </a:solidFill>
                <a:effectLst/>
                <a:latin typeface="#9Slide03 Arima Madurai Bold" panose="00000800000000000000" pitchFamily="2" charset="0"/>
                <a:cs typeface="#9Slide03 Arima Madurai Bold" panose="00000800000000000000" pitchFamily="2" charset="0"/>
              </a:rPr>
              <a:t>“chập </a:t>
            </a:r>
            <a:r>
              <a:rPr lang="vi-VN" dirty="0">
                <a:solidFill>
                  <a:schemeClr val="tx1"/>
                </a:solidFill>
                <a:effectLst/>
                <a:latin typeface="#9Slide03 Arima Madurai Bold" panose="00000800000000000000" pitchFamily="2" charset="0"/>
                <a:cs typeface="#9Slide03 Arima Madurai Bold" panose="00000800000000000000" pitchFamily="2" charset="0"/>
              </a:rPr>
              <a:t>chờn”.</a:t>
            </a:r>
            <a:endParaRPr lang="en-US" dirty="0">
              <a:solidFill>
                <a:schemeClr val="tx1"/>
              </a:solidFill>
              <a:effectLst/>
              <a:latin typeface="#9Slide03 Arima Madurai Bold" panose="00000800000000000000" pitchFamily="2" charset="0"/>
              <a:cs typeface="#9Slide03 Arima Madurai Bold" panose="00000800000000000000" pitchFamily="2" charset="0"/>
            </a:endParaRPr>
          </a:p>
          <a:p>
            <a:pPr marL="0" marR="60325" algn="just">
              <a:spcBef>
                <a:spcPts val="600"/>
              </a:spcBef>
              <a:spcAft>
                <a:spcPts val="600"/>
              </a:spcAft>
              <a:tabLst>
                <a:tab pos="200660" algn="l"/>
              </a:tabLs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dụng</a:t>
            </a:r>
            <a:r>
              <a:rPr lang="en-US"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dirty="0" err="1">
                <a:solidFill>
                  <a:schemeClr val="tx1"/>
                </a:solidFill>
                <a:effectLst/>
                <a:latin typeface="#9Slide03 Arima Madurai Bold" panose="00000800000000000000" pitchFamily="2" charset="0"/>
                <a:cs typeface="#9Slide03 Arima Madurai Bold" panose="00000800000000000000" pitchFamily="2" charset="0"/>
              </a:rPr>
              <a:t>xao</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xác</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5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thanh</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âm</a:t>
            </a:r>
            <a:r>
              <a:rPr lang="en-US" spc="-5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tiếp</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nối</a:t>
            </a:r>
            <a:r>
              <a:rPr lang="en-US" spc="-55" dirty="0">
                <a:solidFill>
                  <a:schemeClr val="tx1"/>
                </a:solidFill>
                <a:effectLst/>
                <a:latin typeface="#9Slide03 Arima Madurai Bold" panose="00000800000000000000" pitchFamily="2" charset="0"/>
                <a:cs typeface="#9Slide03 Arima Madurai Bold" panose="00000800000000000000" pitchFamily="2" charset="0"/>
              </a:rPr>
              <a:t> </a:t>
            </a:r>
            <a:r>
              <a:rPr lang="en-US" spc="-15" dirty="0" err="1">
                <a:solidFill>
                  <a:schemeClr val="tx1"/>
                </a:solidFill>
                <a:effectLst/>
                <a:latin typeface="#9Slide03 Arima Madurai Bold" panose="00000800000000000000" pitchFamily="2" charset="0"/>
                <a:cs typeface="#9Slide03 Arima Madurai Bold" panose="00000800000000000000" pitchFamily="2" charset="0"/>
              </a:rPr>
              <a:t>nhau</a:t>
            </a:r>
            <a:r>
              <a:rPr lang="en-US" spc="-1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cho</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buổi</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trưa</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đang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yên</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tĩnh</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vắng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vẻ</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spc="-25"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nên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xao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dậy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spc="-30" dirty="0" err="1">
                <a:solidFill>
                  <a:schemeClr val="tx1"/>
                </a:solidFill>
                <a:effectLst/>
                <a:latin typeface="#9Slide03 Arima Madurai Bold" panose="00000800000000000000" pitchFamily="2" charset="0"/>
                <a:cs typeface="#9Slide03 Arima Madurai Bold" panose="00000800000000000000" pitchFamily="2" charset="0"/>
              </a:rPr>
              <a:t>cả</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bầu</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dirty="0" err="1">
                <a:solidFill>
                  <a:schemeClr val="tx1"/>
                </a:solidFill>
                <a:effectLst/>
                <a:latin typeface="#9Slide03 Arima Madurai Bold" panose="00000800000000000000" pitchFamily="2" charset="0"/>
                <a:cs typeface="#9Slide03 Arima Madurai Bold" panose="00000800000000000000" pitchFamily="2" charset="0"/>
              </a:rPr>
              <a:t>tôi</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ra</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spc="-20" dirty="0">
                <a:solidFill>
                  <a:schemeClr val="tx1"/>
                </a:solidFill>
                <a:effectLst/>
                <a:latin typeface="#9Slide03 Arima Madurai Bold" panose="00000800000000000000" pitchFamily="2" charset="0"/>
                <a:cs typeface="#9Slide03 Arima Madurai Bold" panose="00000800000000000000" pitchFamily="2" charset="0"/>
              </a:rPr>
              <a:t>“</a:t>
            </a:r>
            <a:r>
              <a:rPr lang="en-US" spc="-20" dirty="0" err="1">
                <a:solidFill>
                  <a:schemeClr val="tx1"/>
                </a:solidFill>
                <a:effectLst/>
                <a:latin typeface="#9Slide03 Arima Madurai Bold" panose="00000800000000000000" pitchFamily="2" charset="0"/>
                <a:cs typeface="#9Slide03 Arima Madurai Bold" panose="00000800000000000000" pitchFamily="2" charset="0"/>
              </a:rPr>
              <a:t>gợn</a:t>
            </a:r>
            <a:r>
              <a:rPr lang="en-US" spc="-2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sóng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hồn</a:t>
            </a:r>
            <a:r>
              <a:rPr lang="en-US"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lnSpc>
                <a:spcPct val="107000"/>
              </a:lnSpc>
              <a:spcBef>
                <a:spcPts val="600"/>
              </a:spcBef>
              <a:spcAft>
                <a:spcPts val="600"/>
              </a:spcAf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não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nùng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xúc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đau</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đậm</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và</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đầy</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day</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dứt</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Âm</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thanh</a:t>
            </a:r>
            <a:r>
              <a:rPr lang="en-US" spc="-3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tiếng</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gà</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gáy</a:t>
            </a:r>
            <a:r>
              <a:rPr lang="en-US" spc="-25"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ban </a:t>
            </a:r>
            <a:r>
              <a:rPr lang="en-US" dirty="0" err="1">
                <a:solidFill>
                  <a:schemeClr val="tx1"/>
                </a:solidFill>
                <a:effectLst/>
                <a:latin typeface="#9Slide03 Arima Madurai Bold" panose="00000800000000000000" pitchFamily="2" charset="0"/>
                <a:cs typeface="#9Slide03 Arima Madurai Bold" panose="00000800000000000000" pitchFamily="2" charset="0"/>
              </a:rPr>
              <a:t>trưa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tín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hiệu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thẩm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mĩ</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đặc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biệt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bắc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nhịp</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cầu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tại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về</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quá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khứ</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xáo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thanh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giác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chùng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xuống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bởi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sự</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niềm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trĩu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nặng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Bờ</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bên</a:t>
            </a:r>
            <a:r>
              <a:rPr lang="en-US" dirty="0">
                <a:solidFill>
                  <a:schemeClr val="tx1"/>
                </a:solidFill>
                <a:effectLst/>
                <a:latin typeface="#9Slide03 Arima Madurai Bold" panose="00000800000000000000" pitchFamily="2" charset="0"/>
                <a:cs typeface="#9Slide03 Arima Madurai Bold" panose="00000800000000000000" pitchFamily="2" charset="0"/>
              </a:rPr>
              <a:t> kia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kí</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ức</a:t>
            </a:r>
            <a:r>
              <a:rPr lang="en-US"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chập</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chờn</a:t>
            </a:r>
            <a:r>
              <a:rPr lang="en-US" dirty="0">
                <a:solidFill>
                  <a:schemeClr val="tx1"/>
                </a:solidFill>
                <a:effectLst/>
                <a:latin typeface="#9Slide03 Arima Madurai Bold" panose="00000800000000000000" pitchFamily="2" charset="0"/>
                <a:cs typeface="#9Slide03 Arima Madurai Bold" panose="00000800000000000000" pitchFamily="2" charset="0"/>
              </a:rPr>
              <a:t>”</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là</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gạch</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nối</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bước</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thái</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pc="-4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bờ</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này</a:t>
            </a:r>
            <a:r>
              <a:rPr lang="en-US" spc="-35" dirty="0">
                <a:solidFill>
                  <a:schemeClr val="tx1"/>
                </a:solidFill>
                <a:effectLst/>
                <a:latin typeface="#9Slide03 Arima Madurai Bold" panose="00000800000000000000" pitchFamily="2" charset="0"/>
                <a:cs typeface="#9Slide03 Arima Madurai Bold" panose="00000800000000000000" pitchFamily="2" charset="0"/>
              </a:rPr>
              <a:t> </a:t>
            </a:r>
            <a:r>
              <a:rPr lang="en-US" dirty="0">
                <a:solidFill>
                  <a:schemeClr val="tx1"/>
                </a:solidFill>
                <a:effectLst/>
                <a:latin typeface="#9Slide03 Arima Madurai Bold" panose="00000800000000000000" pitchFamily="2" charset="0"/>
                <a:cs typeface="#9Slide03 Arima Madurai Bold" panose="00000800000000000000" pitchFamily="2" charset="0"/>
              </a:rPr>
              <a:t>sang </a:t>
            </a:r>
            <a:r>
              <a:rPr lang="en-US" dirty="0" err="1">
                <a:solidFill>
                  <a:schemeClr val="tx1"/>
                </a:solidFill>
                <a:effectLst/>
                <a:latin typeface="#9Slide03 Arima Madurai Bold" panose="00000800000000000000" pitchFamily="2" charset="0"/>
                <a:cs typeface="#9Slide03 Arima Madurai Bold" panose="00000800000000000000" pitchFamily="2" charset="0"/>
              </a:rPr>
              <a:t>bờ</a:t>
            </a:r>
            <a:r>
              <a:rPr lang="en-US" dirty="0">
                <a:solidFill>
                  <a:schemeClr val="tx1"/>
                </a:solidFill>
                <a:effectLst/>
                <a:latin typeface="#9Slide03 Arima Madurai Bold" panose="00000800000000000000" pitchFamily="2" charset="0"/>
                <a:cs typeface="#9Slide03 Arima Madurai Bold" panose="00000800000000000000" pitchFamily="2" charset="0"/>
              </a:rPr>
              <a:t> kia, </a:t>
            </a:r>
            <a:r>
              <a:rPr lang="en-US" dirty="0" err="1">
                <a:solidFill>
                  <a:schemeClr val="tx1"/>
                </a:solidFill>
                <a:effectLst/>
                <a:latin typeface="#9Slide03 Arima Madurai Bold" panose="00000800000000000000" pitchFamily="2" charset="0"/>
                <a:cs typeface="#9Slide03 Arima Madurai Bold" panose="00000800000000000000" pitchFamily="2" charset="0"/>
              </a:rPr>
              <a:t>như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thực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như</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cái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pc="-180"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dirty="0">
                <a:solidFill>
                  <a:schemeClr val="tx1"/>
                </a:solidFill>
                <a:effectLst/>
                <a:latin typeface="#9Slide03 Arima Madurai Bold" panose="00000800000000000000" pitchFamily="2" charset="0"/>
                <a:cs typeface="#9Slide03 Arima Madurai Bold" panose="00000800000000000000" pitchFamily="2" charset="0"/>
              </a:rPr>
              <a:t>=&gt; </a:t>
            </a:r>
            <a:r>
              <a:rPr lang="en-US" dirty="0" err="1">
                <a:solidFill>
                  <a:schemeClr val="tx1"/>
                </a:solidFill>
                <a:effectLst/>
                <a:latin typeface="#9Slide03 Arima Madurai Bold" panose="00000800000000000000" pitchFamily="2" charset="0"/>
                <a:cs typeface="#9Slide03 Arima Madurai Bold" panose="00000800000000000000" pitchFamily="2" charset="0"/>
              </a:rPr>
              <a:t>Các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từ</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láy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đường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dẫn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xúc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kí</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ức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dẫn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tâm</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hồn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chúng</a:t>
            </a:r>
            <a:r>
              <a:rPr lang="en-US" dirty="0">
                <a:solidFill>
                  <a:schemeClr val="tx1"/>
                </a:solidFill>
                <a:effectLst/>
                <a:latin typeface="#9Slide03 Arima Madurai Bold" panose="00000800000000000000" pitchFamily="2" charset="0"/>
                <a:cs typeface="#9Slide03 Arima Madurai Bold" panose="00000800000000000000" pitchFamily="2" charset="0"/>
              </a:rPr>
              <a:t> ta </a:t>
            </a:r>
            <a:r>
              <a:rPr lang="en-US" dirty="0" err="1">
                <a:solidFill>
                  <a:schemeClr val="tx1"/>
                </a:solidFill>
                <a:effectLst/>
                <a:latin typeface="#9Slide03 Arima Madurai Bold" panose="00000800000000000000" pitchFamily="2" charset="0"/>
                <a:cs typeface="#9Slide03 Arima Madurai Bold" panose="00000800000000000000" pitchFamily="2" charset="0"/>
              </a:rPr>
              <a:t>về</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ngày</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thân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vốn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đã</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xa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rồi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sâu</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sắc</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nhà</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thơ</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dành</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cho</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mẹ</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đã</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khuất</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dirty="0">
                <a:solidFill>
                  <a:schemeClr val="tx1"/>
                </a:solidFill>
                <a:effectLst/>
                <a:latin typeface="#9Slide03 Arima Madurai Bold" panose="00000800000000000000" pitchFamily="2" charset="0"/>
                <a:cs typeface="#9Slide03 Arima Madurai Bold" panose="00000800000000000000" pitchFamily="2" charset="0"/>
              </a:rPr>
              <a:t> </a:t>
            </a:r>
            <a:r>
              <a:rPr lang="en-US"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dirty="0">
                <a:solidFill>
                  <a:schemeClr val="tx1"/>
                </a:solidFill>
                <a:effectLst/>
                <a:latin typeface="#9Slide03 Arima Madurai Bold" panose="00000800000000000000" pitchFamily="2" charset="0"/>
                <a:cs typeface="#9Slide03 Arima Madurai Bold" panose="00000800000000000000" pitchFamily="2" charset="0"/>
              </a:rPr>
              <a:t>.</a:t>
            </a:r>
            <a:endParaRPr lang="en-US" dirty="0"/>
          </a:p>
        </p:txBody>
      </p:sp>
    </p:spTree>
    <p:extLst>
      <p:ext uri="{BB962C8B-B14F-4D97-AF65-F5344CB8AC3E}">
        <p14:creationId xmlns:p14="http://schemas.microsoft.com/office/powerpoint/2010/main" val="397203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3377676228"/>
              </p:ext>
            </p:extLst>
          </p:nvPr>
        </p:nvGraphicFramePr>
        <p:xfrm>
          <a:off x="707923" y="1018700"/>
          <a:ext cx="10884310" cy="5313273"/>
        </p:xfrm>
        <a:graphic>
          <a:graphicData uri="http://schemas.openxmlformats.org/drawingml/2006/table">
            <a:tbl>
              <a:tblPr firstRow="1" firstCol="1" bandRow="1">
                <a:tableStyleId>{5C22544A-7EE6-4342-B048-85BDC9FD1C3A}</a:tableStyleId>
              </a:tblPr>
              <a:tblGrid>
                <a:gridCol w="2056766">
                  <a:extLst>
                    <a:ext uri="{9D8B030D-6E8A-4147-A177-3AD203B41FA5}">
                      <a16:colId xmlns="" xmlns:a16="http://schemas.microsoft.com/office/drawing/2014/main" val="4274076680"/>
                    </a:ext>
                  </a:extLst>
                </a:gridCol>
                <a:gridCol w="8827544">
                  <a:extLst>
                    <a:ext uri="{9D8B030D-6E8A-4147-A177-3AD203B41FA5}">
                      <a16:colId xmlns="" xmlns:a16="http://schemas.microsoft.com/office/drawing/2014/main" val="1648398141"/>
                    </a:ext>
                  </a:extLst>
                </a:gridCol>
              </a:tblGrid>
              <a:tr h="5313273">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 xmlns:a16="http://schemas.microsoft.com/office/drawing/2014/main" val="3501506178"/>
                  </a:ext>
                </a:extLst>
              </a:tr>
            </a:tbl>
          </a:graphicData>
        </a:graphic>
      </p:graphicFrame>
      <p:sp>
        <p:nvSpPr>
          <p:cNvPr id="7" name="TextBox 6">
            <a:extLst>
              <a:ext uri="{FF2B5EF4-FFF2-40B4-BE49-F238E27FC236}">
                <a16:creationId xmlns="" xmlns:a16="http://schemas.microsoft.com/office/drawing/2014/main" id="{E833FE02-5F8E-860D-D73E-10F0B0F0AA64}"/>
              </a:ext>
            </a:extLst>
          </p:cNvPr>
          <p:cNvSpPr txBox="1"/>
          <p:nvPr/>
        </p:nvSpPr>
        <p:spPr>
          <a:xfrm>
            <a:off x="1103238" y="235950"/>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 xmlns:a16="http://schemas.microsoft.com/office/drawing/2014/main" id="{375F75EE-4663-0FCC-74C9-1C72E655DA29}"/>
              </a:ext>
            </a:extLst>
          </p:cNvPr>
          <p:cNvSpPr txBox="1"/>
          <p:nvPr/>
        </p:nvSpPr>
        <p:spPr>
          <a:xfrm>
            <a:off x="805086" y="1398009"/>
            <a:ext cx="1922434" cy="4702826"/>
          </a:xfrm>
          <a:prstGeom prst="rect">
            <a:avLst/>
          </a:prstGeom>
          <a:noFill/>
        </p:spPr>
        <p:txBody>
          <a:bodyPr wrap="square">
            <a:spAutoFit/>
          </a:bodyPr>
          <a:lstStyle/>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2. Tìm ba hình  ảnh trong bài thơ có mối liên hệ chặt chẽ với nhau được tác giả sử dụng để khắc họa về người mẹ. Qua những hình ảnh ấy, người mẹ hiện lên như thế nào qua nỗi nhớ của NVTT?</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TextBox 9">
            <a:extLst>
              <a:ext uri="{FF2B5EF4-FFF2-40B4-BE49-F238E27FC236}">
                <a16:creationId xmlns="" xmlns:a16="http://schemas.microsoft.com/office/drawing/2014/main" id="{6F401733-8BDF-E20C-582C-8BDD16027162}"/>
              </a:ext>
            </a:extLst>
          </p:cNvPr>
          <p:cNvSpPr txBox="1"/>
          <p:nvPr/>
        </p:nvSpPr>
        <p:spPr>
          <a:xfrm>
            <a:off x="2794706" y="1157367"/>
            <a:ext cx="8706691" cy="5013680"/>
          </a:xfrm>
          <a:prstGeom prst="rect">
            <a:avLst/>
          </a:prstGeom>
          <a:noFill/>
        </p:spPr>
        <p:txBody>
          <a:bodyPr wrap="square">
            <a:spAutoFit/>
          </a:bodyPr>
          <a:lstStyle/>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giữa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bừng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mẻ</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tươi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hân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hoan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đỏ</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trước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giậu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phơi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đỏ</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ấm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nóng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tấm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dường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cùng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15" dirty="0" err="1">
                <a:solidFill>
                  <a:schemeClr val="tx1"/>
                </a:solidFill>
                <a:effectLst/>
                <a:latin typeface="#9Slide03 Arima Madurai Bold" panose="00000800000000000000" pitchFamily="2" charset="0"/>
                <a:cs typeface="#9Slide03 Arima Madurai Bold" panose="00000800000000000000" pitchFamily="2" charset="0"/>
              </a:rPr>
              <a:t>phản</a:t>
            </a:r>
            <a:r>
              <a:rPr lang="en-US" sz="2000" spc="-1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chiếu</a:t>
            </a:r>
            <a:r>
              <a:rPr lang="en-US" sz="2000" spc="-4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lên</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gương</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dịu</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dàng</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trẻ</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spc="-3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nét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đen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sau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tay</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thật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Nét</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ấy</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toả</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gương</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Hàm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răng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đen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na.</a:t>
            </a: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60325" algn="just">
              <a:spcBef>
                <a:spcPts val="600"/>
              </a:spcBef>
              <a:spcAft>
                <a:spcPts val="600"/>
              </a:spcAft>
              <a:tabLst>
                <a:tab pos="200660" algn="l"/>
              </a:tabLst>
            </a:pPr>
            <a:r>
              <a:rPr lang="vi-VN" sz="2000" dirty="0">
                <a:solidFill>
                  <a:schemeClr val="tx1"/>
                </a:solidFill>
                <a:effectLst/>
                <a:latin typeface="#9Slide03 Arima Madurai Bold" panose="00000800000000000000" pitchFamily="2" charset="0"/>
                <a:cs typeface="#9Slide03 Arima Madurai Bold" panose="00000800000000000000" pitchFamily="2" charset="0"/>
              </a:rPr>
              <a:t>=&gt; Hình ảnh người mẹ hiện lên thật </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ấm </a:t>
            </a:r>
            <a:r>
              <a:rPr lang="vi-VN" sz="2000" dirty="0">
                <a:solidFill>
                  <a:schemeClr val="tx1"/>
                </a:solidFill>
                <a:effectLst/>
                <a:latin typeface="#9Slide03 Arima Madurai Bold" panose="00000800000000000000" pitchFamily="2" charset="0"/>
                <a:cs typeface="#9Slide03 Arima Madurai Bold" panose="00000800000000000000" pitchFamily="2" charset="0"/>
              </a:rPr>
              <a:t>áp, thân thương, đôn hậu, trẻ trung, tươi tắn trong tâm hồn</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nhà</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thơ.</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Đây</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là</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những</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kí</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ức</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ấn</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tượng</a:t>
            </a:r>
            <a:r>
              <a:rPr lang="vi-VN" sz="2000" spc="-3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nhất</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được</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lưu giữ</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sâu</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đậm</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trong</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tâm</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hồn</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của</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một</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đứa</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trẻ</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lên</a:t>
            </a:r>
            <a:r>
              <a:rPr lang="vi-VN" sz="2000" spc="-35"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mười</a:t>
            </a:r>
            <a:r>
              <a:rPr lang="vi-VN" sz="2000" spc="-4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khi nhớ về mẹ. Ở thế giới của hoài niệm còn mãi, Nét vẽ phối hợp hài hoà màu sắc, đường nét,... đặc biệt là như được chạm khắc từ kí ức tuổi thơ hạnh phúc khi còn có mẹ của tác </a:t>
            </a:r>
            <a:r>
              <a:rPr lang="vi-VN" sz="2000" spc="-20" dirty="0">
                <a:solidFill>
                  <a:schemeClr val="tx1"/>
                </a:solidFill>
                <a:effectLst/>
                <a:latin typeface="#9Slide03 Arima Madurai Bold" panose="00000800000000000000" pitchFamily="2" charset="0"/>
                <a:cs typeface="#9Slide03 Arima Madurai Bold" panose="00000800000000000000" pitchFamily="2" charset="0"/>
              </a:rPr>
              <a:t>giả, </a:t>
            </a:r>
            <a:r>
              <a:rPr lang="vi-VN" sz="2000" dirty="0">
                <a:solidFill>
                  <a:schemeClr val="tx1"/>
                </a:solidFill>
                <a:effectLst/>
                <a:latin typeface="#9Slide03 Arima Madurai Bold" panose="00000800000000000000" pitchFamily="2" charset="0"/>
                <a:cs typeface="#9Slide03 Arima Madurai Bold" panose="00000800000000000000" pitchFamily="2" charset="0"/>
              </a:rPr>
              <a:t>càng làm nổi bật cảm giác “xao xác”,</a:t>
            </a:r>
            <a:r>
              <a:rPr lang="vi-VN" sz="2000" spc="-200" dirty="0">
                <a:solidFill>
                  <a:schemeClr val="tx1"/>
                </a:solidFill>
                <a:effectLst/>
                <a:latin typeface="#9Slide03 Arima Madurai Bold" panose="00000800000000000000" pitchFamily="2" charset="0"/>
                <a:cs typeface="#9Slide03 Arima Madurai Bold" panose="00000800000000000000" pitchFamily="2" charset="0"/>
              </a:rPr>
              <a:t> </a:t>
            </a:r>
            <a:r>
              <a:rPr lang="vi-VN" sz="2000" dirty="0">
                <a:solidFill>
                  <a:schemeClr val="tx1"/>
                </a:solidFill>
                <a:effectLst/>
                <a:latin typeface="#9Slide03 Arima Madurai Bold" panose="00000800000000000000" pitchFamily="2" charset="0"/>
                <a:cs typeface="#9Slide03 Arima Madurai Bold" panose="00000800000000000000" pitchFamily="2" charset="0"/>
              </a:rPr>
              <a:t>“não nùng”, </a:t>
            </a:r>
            <a:r>
              <a:rPr lang="vi-VN" sz="2000" spc="-15" dirty="0">
                <a:solidFill>
                  <a:schemeClr val="tx1"/>
                </a:solidFill>
                <a:effectLst/>
                <a:latin typeface="#9Slide03 Arima Madurai Bold" panose="00000800000000000000" pitchFamily="2" charset="0"/>
                <a:cs typeface="#9Slide03 Arima Madurai Bold" panose="00000800000000000000" pitchFamily="2" charset="0"/>
              </a:rPr>
              <a:t>“rượi </a:t>
            </a:r>
            <a:r>
              <a:rPr lang="vi-VN" sz="2000" dirty="0">
                <a:solidFill>
                  <a:schemeClr val="tx1"/>
                </a:solidFill>
                <a:effectLst/>
                <a:latin typeface="#9Slide03 Arima Madurai Bold" panose="00000800000000000000" pitchFamily="2" charset="0"/>
                <a:cs typeface="#9Slide03 Arima Madurai Bold" panose="00000800000000000000" pitchFamily="2" charset="0"/>
              </a:rPr>
              <a:t>buồn” khi trở về hiện tại.</a:t>
            </a:r>
            <a:endParaRPr lang="en-US" sz="2000" dirty="0"/>
          </a:p>
        </p:txBody>
      </p:sp>
    </p:spTree>
    <p:extLst>
      <p:ext uri="{BB962C8B-B14F-4D97-AF65-F5344CB8AC3E}">
        <p14:creationId xmlns:p14="http://schemas.microsoft.com/office/powerpoint/2010/main" val="1148296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2322194796"/>
              </p:ext>
            </p:extLst>
          </p:nvPr>
        </p:nvGraphicFramePr>
        <p:xfrm>
          <a:off x="727586" y="1323500"/>
          <a:ext cx="10726995" cy="4634847"/>
        </p:xfrm>
        <a:graphic>
          <a:graphicData uri="http://schemas.openxmlformats.org/drawingml/2006/table">
            <a:tbl>
              <a:tblPr firstRow="1" firstCol="1" bandRow="1">
                <a:tableStyleId>{5C22544A-7EE6-4342-B048-85BDC9FD1C3A}</a:tableStyleId>
              </a:tblPr>
              <a:tblGrid>
                <a:gridCol w="2253934">
                  <a:extLst>
                    <a:ext uri="{9D8B030D-6E8A-4147-A177-3AD203B41FA5}">
                      <a16:colId xmlns="" xmlns:a16="http://schemas.microsoft.com/office/drawing/2014/main" val="4274076680"/>
                    </a:ext>
                  </a:extLst>
                </a:gridCol>
                <a:gridCol w="8473061">
                  <a:extLst>
                    <a:ext uri="{9D8B030D-6E8A-4147-A177-3AD203B41FA5}">
                      <a16:colId xmlns="" xmlns:a16="http://schemas.microsoft.com/office/drawing/2014/main" val="1648398141"/>
                    </a:ext>
                  </a:extLst>
                </a:gridCol>
              </a:tblGrid>
              <a:tr h="4634847">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0" algn="just">
                        <a:lnSpc>
                          <a:spcPct val="107000"/>
                        </a:lnSpc>
                        <a:spcBef>
                          <a:spcPts val="600"/>
                        </a:spcBef>
                        <a:spcAft>
                          <a:spcPts val="600"/>
                        </a:spcAft>
                      </a:pP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p>
                      <a:pPr marL="0" marR="0" algn="just">
                        <a:lnSpc>
                          <a:spcPct val="107000"/>
                        </a:lnSpc>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 xmlns:a16="http://schemas.microsoft.com/office/drawing/2014/main" val="3779881987"/>
                  </a:ext>
                </a:extLst>
              </a:tr>
            </a:tbl>
          </a:graphicData>
        </a:graphic>
      </p:graphicFrame>
      <p:sp>
        <p:nvSpPr>
          <p:cNvPr id="7" name="TextBox 6">
            <a:extLst>
              <a:ext uri="{FF2B5EF4-FFF2-40B4-BE49-F238E27FC236}">
                <a16:creationId xmlns="" xmlns:a16="http://schemas.microsoft.com/office/drawing/2014/main" id="{E833FE02-5F8E-860D-D73E-10F0B0F0AA64}"/>
              </a:ext>
            </a:extLst>
          </p:cNvPr>
          <p:cNvSpPr txBox="1"/>
          <p:nvPr/>
        </p:nvSpPr>
        <p:spPr>
          <a:xfrm>
            <a:off x="1103238" y="380408"/>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 xmlns:a16="http://schemas.microsoft.com/office/drawing/2014/main" id="{33EDD399-F90F-381A-429B-A5AF34C65206}"/>
              </a:ext>
            </a:extLst>
          </p:cNvPr>
          <p:cNvSpPr txBox="1"/>
          <p:nvPr/>
        </p:nvSpPr>
        <p:spPr>
          <a:xfrm>
            <a:off x="780982" y="1454170"/>
            <a:ext cx="2212258" cy="4373505"/>
          </a:xfrm>
          <a:prstGeom prst="rect">
            <a:avLst/>
          </a:prstGeom>
          <a:noFill/>
        </p:spPr>
        <p:txBody>
          <a:bodyPr wrap="square">
            <a:spAutoFit/>
          </a:bodyPr>
          <a:lstStyle/>
          <a:p>
            <a:pPr marL="0" marR="0" algn="just">
              <a:lnSpc>
                <a:spcPct val="107000"/>
              </a:lnSpc>
              <a:spcBef>
                <a:spcPts val="600"/>
              </a:spcBef>
              <a:spcAft>
                <a:spcPts val="600"/>
              </a:spcAft>
            </a:pPr>
            <a:r>
              <a:rPr lang="nl-NL" sz="2000" dirty="0">
                <a:solidFill>
                  <a:schemeClr val="tx1"/>
                </a:solidFill>
                <a:effectLst/>
                <a:latin typeface="#9Slide03 Arima Madurai Bold" panose="00000800000000000000" pitchFamily="2" charset="0"/>
                <a:cs typeface="#9Slide03 Arima Madurai Bold" panose="00000800000000000000" pitchFamily="2" charset="0"/>
              </a:rPr>
              <a:t>3. Có thể hoán đổi vị trí hai động từ (hắt, reo) để miêu tả hình ảnh nắng mới trong khổ thơ thứ nhất </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lần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song)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thứ</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hai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lần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reo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ngoài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2000" spc="-1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sao</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TextBox 9">
            <a:extLst>
              <a:ext uri="{FF2B5EF4-FFF2-40B4-BE49-F238E27FC236}">
                <a16:creationId xmlns="" xmlns:a16="http://schemas.microsoft.com/office/drawing/2014/main" id="{8E8A3539-EA61-C340-E8EF-FCD8BC6EB405}"/>
              </a:ext>
            </a:extLst>
          </p:cNvPr>
          <p:cNvSpPr txBox="1"/>
          <p:nvPr/>
        </p:nvSpPr>
        <p:spPr>
          <a:xfrm>
            <a:off x="3096575" y="1533405"/>
            <a:ext cx="8254670" cy="4001095"/>
          </a:xfrm>
          <a:prstGeom prst="rect">
            <a:avLst/>
          </a:prstGeom>
          <a:noFill/>
        </p:spPr>
        <p:txBody>
          <a:bodyPr wrap="square">
            <a:spAutoFit/>
          </a:bodyPr>
          <a:lstStyle/>
          <a:p>
            <a:pPr marL="0" marR="0" algn="just">
              <a:lnSpc>
                <a:spcPct val="107000"/>
              </a:lnSpc>
              <a:spcBef>
                <a:spcPts val="1200"/>
              </a:spcBef>
              <a:spcAft>
                <a:spcPts val="12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hoán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đổi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vị</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trí</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hai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nhau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chỉ</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3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000" spc="-3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khách</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thiên</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nhiên</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000" spc="-4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cuối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xuân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đầu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nữa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gắn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liền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xúc</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tương</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phản</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hoàn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cảnh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cụ</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1200"/>
              </a:spcBef>
              <a:spcAft>
                <a:spcPts val="12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nhạt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xuyên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qua song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cửa</a:t>
            </a:r>
            <a:r>
              <a:rPr lang="en-US" sz="2000" dirty="0">
                <a:solidFill>
                  <a:schemeClr val="tx1"/>
                </a:solidFill>
                <a:effectLst/>
                <a:latin typeface="#9Slide03 Arima Madurai Bold" panose="00000800000000000000" pitchFamily="2" charset="0"/>
                <a:cs typeface="#9Slide03 Arima Madurai Bold" panose="00000800000000000000" pitchFamily="2" charset="0"/>
              </a:rPr>
              <a:t>, qua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gian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hẹp</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đổ</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bóng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xuống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Vẫn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ấy</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độ</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còn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gợi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trĩu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spc="-20" dirty="0" err="1">
                <a:solidFill>
                  <a:schemeClr val="tx1"/>
                </a:solidFill>
                <a:effectLst/>
                <a:latin typeface="#9Slide03 Arima Madurai Bold" panose="00000800000000000000" pitchFamily="2" charset="0"/>
                <a:cs typeface="#9Slide03 Arima Madurai Bold" panose="00000800000000000000" pitchFamily="2" charset="0"/>
              </a:rPr>
              <a:t>nặng</a:t>
            </a:r>
            <a:r>
              <a:rPr lang="en-US" sz="2000" spc="-2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buồn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lnSpc>
                <a:spcPct val="107000"/>
              </a:lnSpc>
              <a:spcBef>
                <a:spcPts val="1200"/>
              </a:spcBef>
              <a:spcAft>
                <a:spcPts val="12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reo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phúc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hồn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kí</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vậy</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lúc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đó</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rộn</a:t>
            </a:r>
            <a:r>
              <a:rPr lang="en-US" sz="2000" spc="-25"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ràng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tươi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tắn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trẻo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náo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nức</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p>
        </p:txBody>
      </p:sp>
    </p:spTree>
    <p:extLst>
      <p:ext uri="{BB962C8B-B14F-4D97-AF65-F5344CB8AC3E}">
        <p14:creationId xmlns:p14="http://schemas.microsoft.com/office/powerpoint/2010/main" val="3273613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 xmlns:a16="http://schemas.microsoft.com/office/drawing/2014/main" id="{4E480CA4-32C1-9063-52E0-4DA63B68BE3F}"/>
              </a:ext>
            </a:extLst>
          </p:cNvPr>
          <p:cNvGraphicFramePr>
            <a:graphicFrameLocks noGrp="1"/>
          </p:cNvGraphicFramePr>
          <p:nvPr>
            <p:extLst>
              <p:ext uri="{D42A27DB-BD31-4B8C-83A1-F6EECF244321}">
                <p14:modId xmlns:p14="http://schemas.microsoft.com/office/powerpoint/2010/main" val="3673389002"/>
              </p:ext>
            </p:extLst>
          </p:nvPr>
        </p:nvGraphicFramePr>
        <p:xfrm>
          <a:off x="718547" y="1973195"/>
          <a:ext cx="10632766" cy="2674544"/>
        </p:xfrm>
        <a:graphic>
          <a:graphicData uri="http://schemas.openxmlformats.org/drawingml/2006/table">
            <a:tbl>
              <a:tblPr firstRow="1" firstCol="1" bandRow="1">
                <a:tableStyleId>{5C22544A-7EE6-4342-B048-85BDC9FD1C3A}</a:tableStyleId>
              </a:tblPr>
              <a:tblGrid>
                <a:gridCol w="2930949">
                  <a:extLst>
                    <a:ext uri="{9D8B030D-6E8A-4147-A177-3AD203B41FA5}">
                      <a16:colId xmlns="" xmlns:a16="http://schemas.microsoft.com/office/drawing/2014/main" val="4274076680"/>
                    </a:ext>
                  </a:extLst>
                </a:gridCol>
                <a:gridCol w="7701817">
                  <a:extLst>
                    <a:ext uri="{9D8B030D-6E8A-4147-A177-3AD203B41FA5}">
                      <a16:colId xmlns="" xmlns:a16="http://schemas.microsoft.com/office/drawing/2014/main" val="1648398141"/>
                    </a:ext>
                  </a:extLst>
                </a:gridCol>
              </a:tblGrid>
              <a:tr h="2674544">
                <a:tc>
                  <a:txBody>
                    <a:bodyPr/>
                    <a:lstStyle/>
                    <a:p>
                      <a:pPr marL="0" marR="0" algn="just">
                        <a:lnSpc>
                          <a:spcPct val="107000"/>
                        </a:lnSpc>
                        <a:spcBef>
                          <a:spcPts val="600"/>
                        </a:spcBef>
                        <a:spcAft>
                          <a:spcPts val="600"/>
                        </a:spcAft>
                      </a:pPr>
                      <a:endParaRPr lang="en-US" sz="2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tc>
                  <a:txBody>
                    <a:bodyPr/>
                    <a:lstStyle/>
                    <a:p>
                      <a:pPr marL="0" marR="0" algn="just">
                        <a:lnSpc>
                          <a:spcPct val="107000"/>
                        </a:lnSpc>
                        <a:spcBef>
                          <a:spcPts val="600"/>
                        </a:spcBef>
                        <a:spcAft>
                          <a:spcPts val="600"/>
                        </a:spcAft>
                      </a:pPr>
                      <a:endParaRPr lang="en-US" sz="2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19727" marR="19727" marT="0" marB="0" anchor="ctr">
                    <a:solidFill>
                      <a:schemeClr val="accent6">
                        <a:lumMod val="40000"/>
                        <a:lumOff val="60000"/>
                      </a:schemeClr>
                    </a:solidFill>
                  </a:tcPr>
                </a:tc>
                <a:extLst>
                  <a:ext uri="{0D108BD9-81ED-4DB2-BD59-A6C34878D82A}">
                    <a16:rowId xmlns="" xmlns:a16="http://schemas.microsoft.com/office/drawing/2014/main" val="2446521654"/>
                  </a:ext>
                </a:extLst>
              </a:tr>
            </a:tbl>
          </a:graphicData>
        </a:graphic>
      </p:graphicFrame>
      <p:sp>
        <p:nvSpPr>
          <p:cNvPr id="7" name="TextBox 6">
            <a:extLst>
              <a:ext uri="{FF2B5EF4-FFF2-40B4-BE49-F238E27FC236}">
                <a16:creationId xmlns="" xmlns:a16="http://schemas.microsoft.com/office/drawing/2014/main" id="{E833FE02-5F8E-860D-D73E-10F0B0F0AA64}"/>
              </a:ext>
            </a:extLst>
          </p:cNvPr>
          <p:cNvSpPr txBox="1"/>
          <p:nvPr/>
        </p:nvSpPr>
        <p:spPr>
          <a:xfrm>
            <a:off x="1103238" y="835718"/>
            <a:ext cx="9863384" cy="519245"/>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Hình ảnh người mẹ trong nỗi nhớ của nhân vật trữ tình</a:t>
            </a:r>
            <a:endParaRPr lang="en-US" dirty="0"/>
          </a:p>
        </p:txBody>
      </p:sp>
      <p:sp>
        <p:nvSpPr>
          <p:cNvPr id="8" name="TextBox 7">
            <a:extLst>
              <a:ext uri="{FF2B5EF4-FFF2-40B4-BE49-F238E27FC236}">
                <a16:creationId xmlns="" xmlns:a16="http://schemas.microsoft.com/office/drawing/2014/main" id="{328069CB-265C-0729-FF17-41B0CD528DAC}"/>
              </a:ext>
            </a:extLst>
          </p:cNvPr>
          <p:cNvSpPr txBox="1"/>
          <p:nvPr/>
        </p:nvSpPr>
        <p:spPr>
          <a:xfrm>
            <a:off x="777797" y="2276370"/>
            <a:ext cx="2830642" cy="2068195"/>
          </a:xfrm>
          <a:prstGeom prst="rect">
            <a:avLst/>
          </a:prstGeom>
          <a:noFill/>
        </p:spPr>
        <p:txBody>
          <a:bodyPr wrap="square">
            <a:spAutoFit/>
          </a:bodyPr>
          <a:lstStyle/>
          <a:p>
            <a:pPr marL="0" marR="0" algn="just">
              <a:lnSpc>
                <a:spcPct val="107000"/>
              </a:lnSpc>
              <a:spcBef>
                <a:spcPts val="600"/>
              </a:spcBef>
              <a:spcAft>
                <a:spcPts val="600"/>
              </a:spcAft>
            </a:pPr>
            <a:r>
              <a:rPr lang="nl-NL" sz="2400" dirty="0">
                <a:solidFill>
                  <a:schemeClr val="tx1"/>
                </a:solidFill>
                <a:effectLst/>
                <a:latin typeface="#9Slide03 Arima Madurai Bold" panose="00000800000000000000" pitchFamily="2" charset="0"/>
                <a:cs typeface="#9Slide03 Arima Madurai Bold" panose="00000800000000000000" pitchFamily="2" charset="0"/>
              </a:rPr>
              <a:t>4. Xác định cảm hứng chủ đạo của bài thơ. Qua đó, tác giả gửi gắm tới bạn đọc thông điệp gì?</a:t>
            </a:r>
            <a:endParaRPr lang="en-US" sz="24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TextBox 9">
            <a:extLst>
              <a:ext uri="{FF2B5EF4-FFF2-40B4-BE49-F238E27FC236}">
                <a16:creationId xmlns="" xmlns:a16="http://schemas.microsoft.com/office/drawing/2014/main" id="{D1936BD2-2D5B-C644-114F-EDF2EE094725}"/>
              </a:ext>
            </a:extLst>
          </p:cNvPr>
          <p:cNvSpPr txBox="1"/>
          <p:nvPr/>
        </p:nvSpPr>
        <p:spPr>
          <a:xfrm>
            <a:off x="3755922" y="2199427"/>
            <a:ext cx="7580671" cy="2222083"/>
          </a:xfrm>
          <a:prstGeom prst="rect">
            <a:avLst/>
          </a:prstGeom>
          <a:noFill/>
        </p:spPr>
        <p:txBody>
          <a:bodyPr wrap="square">
            <a:spAutoFit/>
          </a:bodyPr>
          <a:lstStyle/>
          <a:p>
            <a:pPr marL="0" marR="0" algn="just">
              <a:lnSpc>
                <a:spcPct val="107000"/>
              </a:lnSpc>
              <a:spcBef>
                <a:spcPts val="600"/>
              </a:spcBef>
              <a:spcAft>
                <a:spcPts val="600"/>
              </a:spcAft>
            </a:pP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hứng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chủ</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đạo</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giá</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trị</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đạo</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đức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truyền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thống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uống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nước</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hiếu</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thuận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400" dirty="0">
                <a:solidFill>
                  <a:schemeClr val="tx1"/>
                </a:solidFill>
                <a:effectLst/>
                <a:latin typeface="#9Slide03 Arima Madurai Bold" panose="00000800000000000000" pitchFamily="2" charset="0"/>
                <a:cs typeface="#9Slide03 Arima Madurai Bold" panose="00000800000000000000" pitchFamily="2" charset="0"/>
              </a:rPr>
              <a:t> con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Việt</a:t>
            </a:r>
            <a:r>
              <a:rPr lang="en-US" sz="2400" dirty="0">
                <a:solidFill>
                  <a:schemeClr val="tx1"/>
                </a:solidFill>
                <a:effectLst/>
                <a:latin typeface="#9Slide03 Arima Madurai Bold" panose="00000800000000000000" pitchFamily="2" charset="0"/>
                <a:cs typeface="#9Slide03 Arima Madurai Bold" panose="00000800000000000000" pitchFamily="2" charset="0"/>
              </a:rPr>
              <a:t> Nam. </a:t>
            </a:r>
          </a:p>
          <a:p>
            <a:pPr marL="0" marR="0" algn="just">
              <a:lnSpc>
                <a:spcPct val="107000"/>
              </a:lnSpc>
              <a:spcBef>
                <a:spcPts val="600"/>
              </a:spcBef>
              <a:spcAft>
                <a:spcPts val="600"/>
              </a:spcAft>
            </a:pPr>
            <a:r>
              <a:rPr lang="en-US" sz="2400" dirty="0">
                <a:solidFill>
                  <a:schemeClr val="tx1"/>
                </a:solidFill>
                <a:effectLst/>
                <a:latin typeface="#9Slide03 Arima Madurai Bold" panose="00000800000000000000" pitchFamily="2" charset="0"/>
                <a:cs typeface="#9Slide03 Arima Madurai Bold" panose="00000800000000000000" pitchFamily="2" charset="0"/>
              </a:rPr>
              <a:t>- Thông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điệp</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mong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muốn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tất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cả</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400" dirty="0">
                <a:solidFill>
                  <a:schemeClr val="tx1"/>
                </a:solidFill>
                <a:effectLst/>
                <a:latin typeface="#9Slide03 Arima Madurai Bold" panose="00000800000000000000" pitchFamily="2" charset="0"/>
                <a:cs typeface="#9Slide03 Arima Madurai Bold" panose="00000800000000000000" pitchFamily="2" charset="0"/>
              </a:rPr>
              <a:t> con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biết</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ơn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yêu</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kính</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trân</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trọng</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400" dirty="0">
                <a:solidFill>
                  <a:schemeClr val="tx1"/>
                </a:solidFill>
                <a:effectLst/>
                <a:latin typeface="#9Slide03 Arima Madurai Bold" panose="00000800000000000000" pitchFamily="2" charset="0"/>
                <a:cs typeface="#9Slide03 Arima Madurai Bold" panose="00000800000000000000" pitchFamily="2" charset="0"/>
              </a:rPr>
              <a:t> </a:t>
            </a:r>
            <a:r>
              <a:rPr lang="en-US" sz="2400"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sz="2400" dirty="0">
                <a:solidFill>
                  <a:schemeClr val="tx1"/>
                </a:solidFill>
                <a:effectLst/>
                <a:latin typeface="#9Slide03 Arima Madurai Bold" panose="00000800000000000000" pitchFamily="2" charset="0"/>
                <a:cs typeface="#9Slide03 Arima Madurai Bold" panose="00000800000000000000" pitchFamily="2" charset="0"/>
              </a:rPr>
              <a:t>.</a:t>
            </a:r>
            <a:endParaRPr lang="en-US" sz="2400" dirty="0"/>
          </a:p>
        </p:txBody>
      </p:sp>
    </p:spTree>
    <p:extLst>
      <p:ext uri="{BB962C8B-B14F-4D97-AF65-F5344CB8AC3E}">
        <p14:creationId xmlns:p14="http://schemas.microsoft.com/office/powerpoint/2010/main" val="3492933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III. Luyện tập, vận dụng</a:t>
            </a:r>
            <a:endParaRPr kumimoji="0" lang="en-US" sz="54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9056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6AFEF1B7-D04E-6BFE-5B21-4D91FE1AFBCC}"/>
              </a:ext>
            </a:extLst>
          </p:cNvPr>
          <p:cNvSpPr txBox="1"/>
          <p:nvPr/>
        </p:nvSpPr>
        <p:spPr>
          <a:xfrm>
            <a:off x="2163097" y="3429000"/>
            <a:ext cx="6096000" cy="369332"/>
          </a:xfrm>
          <a:prstGeom prst="rect">
            <a:avLst/>
          </a:prstGeom>
          <a:noFill/>
        </p:spPr>
        <p:txBody>
          <a:bodyPr wrap="square">
            <a:spAutoFit/>
          </a:bodyPr>
          <a:lstStyle/>
          <a:p>
            <a:endParaRPr lang="en-US" dirty="0"/>
          </a:p>
        </p:txBody>
      </p:sp>
      <p:sp>
        <p:nvSpPr>
          <p:cNvPr id="9" name="TextBox 8">
            <a:extLst>
              <a:ext uri="{FF2B5EF4-FFF2-40B4-BE49-F238E27FC236}">
                <a16:creationId xmlns="" xmlns:a16="http://schemas.microsoft.com/office/drawing/2014/main" id="{6168EB38-8A2C-059E-D6FF-F6909278D7F1}"/>
              </a:ext>
            </a:extLst>
          </p:cNvPr>
          <p:cNvSpPr txBox="1"/>
          <p:nvPr/>
        </p:nvSpPr>
        <p:spPr>
          <a:xfrm>
            <a:off x="825910" y="773746"/>
            <a:ext cx="10455436" cy="2273379"/>
          </a:xfrm>
          <a:prstGeom prst="rect">
            <a:avLst/>
          </a:prstGeom>
          <a:noFill/>
        </p:spPr>
        <p:txBody>
          <a:bodyPr wrap="square">
            <a:spAutoFit/>
          </a:bodyPr>
          <a:lstStyle/>
          <a:p>
            <a:pPr marL="0" marR="0" algn="just">
              <a:lnSpc>
                <a:spcPct val="107000"/>
              </a:lnSpc>
              <a:spcBef>
                <a:spcPts val="0"/>
              </a:spcBef>
              <a:spcAft>
                <a:spcPts val="800"/>
              </a:spcAft>
            </a:pPr>
            <a:r>
              <a:rPr lang="en-US" sz="2400" kern="100"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Câu</a:t>
            </a:r>
            <a:r>
              <a:rPr lang="en-US" sz="2400" kern="100"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2400" kern="100"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hỏi</a:t>
            </a:r>
            <a:r>
              <a:rPr lang="en-US" sz="2400" kern="100" dirty="0">
                <a:effectLst/>
                <a:latin typeface="#9Slide03 BoosterNextFYBlack" panose="02000A03000000020004" pitchFamily="2" charset="0"/>
                <a:ea typeface="Calibri" panose="020F0502020204030204" pitchFamily="34" charset="0"/>
                <a:cs typeface="#9Slide03 Arima Madurai Bold" panose="00000800000000000000" pitchFamily="2" charset="0"/>
              </a:rPr>
              <a:t> 6 (</a:t>
            </a:r>
            <a:r>
              <a:rPr lang="en-US" sz="2400" kern="100"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SGK</a:t>
            </a:r>
            <a:r>
              <a:rPr lang="en-US" sz="2400" kern="100" dirty="0">
                <a:effectLst/>
                <a:latin typeface="#9Slide03 BoosterNextFYBlack" panose="02000A03000000020004" pitchFamily="2" charset="0"/>
                <a:ea typeface="Calibri" panose="020F0502020204030204" pitchFamily="34" charset="0"/>
                <a:cs typeface="#9Slide03 Arima Madurai Bold" panose="00000800000000000000" pitchFamily="2" charset="0"/>
              </a:rPr>
              <a:t>/44)</a:t>
            </a:r>
          </a:p>
          <a:p>
            <a:pPr marL="0" marR="0" algn="just">
              <a:lnSpc>
                <a:spcPct val="107000"/>
              </a:lnSpc>
              <a:spcBef>
                <a:spcPts val="0"/>
              </a:spcBef>
              <a:spcAft>
                <a:spcPts val="800"/>
              </a:spcAft>
            </a:pP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Trong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kí</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ức</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tuổi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nhân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vật</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tôi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ở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Nắng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mới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mẹ</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hiện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lên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qua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lựa</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chọn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để</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lại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ấn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tượng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sâu</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đậm</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cho</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tác</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giả</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0"/>
              </a:spcBef>
              <a:spcAft>
                <a:spcPts val="800"/>
              </a:spcAft>
            </a:pPr>
            <a:r>
              <a:rPr lang="en-US" sz="2400" kern="1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Với</a:t>
            </a:r>
            <a:r>
              <a:rPr lang="en-US" sz="2400" kern="1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em</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nào</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mẹ</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mình</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khiến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em</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thấy</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yêu</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thương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nhất</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Hãy</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chia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sẻ</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bằng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đoạn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khoảng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 8 – 10 </a:t>
            </a:r>
            <a:r>
              <a:rPr lang="en-US" sz="2400" kern="100" dirty="0" err="1">
                <a:latin typeface="#9Slide03 Arima Madurai Bold" panose="00000800000000000000" pitchFamily="2" charset="0"/>
                <a:ea typeface="Calibri" panose="020F0502020204030204" pitchFamily="34" charset="0"/>
                <a:cs typeface="#9Slide03 Arima Madurai Bold" panose="00000800000000000000" pitchFamily="2" charset="0"/>
              </a:rPr>
              <a:t>dòng</a:t>
            </a:r>
            <a:r>
              <a:rPr lang="en-US" sz="2400" kern="100" dirty="0">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graphicFrame>
        <p:nvGraphicFramePr>
          <p:cNvPr id="11" name="Diagram 10">
            <a:extLst>
              <a:ext uri="{FF2B5EF4-FFF2-40B4-BE49-F238E27FC236}">
                <a16:creationId xmlns="" xmlns:a16="http://schemas.microsoft.com/office/drawing/2014/main" id="{4A77F828-AE43-C745-5BB1-ED324B2E55B6}"/>
              </a:ext>
            </a:extLst>
          </p:cNvPr>
          <p:cNvGraphicFramePr/>
          <p:nvPr>
            <p:extLst>
              <p:ext uri="{D42A27DB-BD31-4B8C-83A1-F6EECF244321}">
                <p14:modId xmlns:p14="http://schemas.microsoft.com/office/powerpoint/2010/main" val="4099019023"/>
              </p:ext>
            </p:extLst>
          </p:nvPr>
        </p:nvGraphicFramePr>
        <p:xfrm>
          <a:off x="909484" y="3597527"/>
          <a:ext cx="10288287" cy="23268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12487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IV. Tổng kết</a:t>
            </a:r>
            <a:endParaRPr kumimoji="0" lang="en-US" sz="54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9424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C16CEE82-A06B-DD75-F1EE-92BC2E76658F}"/>
              </a:ext>
            </a:extLst>
          </p:cNvPr>
          <p:cNvSpPr txBox="1"/>
          <p:nvPr/>
        </p:nvSpPr>
        <p:spPr>
          <a:xfrm>
            <a:off x="1972632" y="830913"/>
            <a:ext cx="7675553" cy="7095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IV. Tổng kết</a:t>
            </a:r>
            <a:endParaRPr kumimoji="0" lang="en-US" sz="32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7A91B671-A359-60DA-7454-F5EAAA29EA97}"/>
              </a:ext>
            </a:extLst>
          </p:cNvPr>
          <p:cNvSpPr/>
          <p:nvPr/>
        </p:nvSpPr>
        <p:spPr>
          <a:xfrm>
            <a:off x="685943" y="2061190"/>
            <a:ext cx="5410057" cy="3991990"/>
          </a:xfrm>
          <a:prstGeom prst="roundRect">
            <a:avLst>
              <a:gd name="adj" fmla="val 9278"/>
            </a:avLst>
          </a:prstGeom>
          <a:solidFill>
            <a:srgbClr val="E0F1F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F9DA93C8-72E8-C633-C090-EAB898BFD6D7}"/>
              </a:ext>
            </a:extLst>
          </p:cNvPr>
          <p:cNvSpPr txBox="1"/>
          <p:nvPr/>
        </p:nvSpPr>
        <p:spPr>
          <a:xfrm>
            <a:off x="880335" y="2159895"/>
            <a:ext cx="5093110" cy="3991990"/>
          </a:xfrm>
          <a:prstGeom prst="rect">
            <a:avLst/>
          </a:prstGeom>
          <a:noFill/>
          <a:ln>
            <a:noFill/>
          </a:ln>
        </p:spPr>
        <p:txBody>
          <a:bodyPr wrap="square">
            <a:spAutoFit/>
          </a:bodyPr>
          <a:lstStyle/>
          <a:p>
            <a:pPr marL="0" marR="0" algn="just">
              <a:lnSpc>
                <a:spcPct val="107000"/>
              </a:lnSpc>
              <a:spcBef>
                <a:spcPts val="400"/>
              </a:spcBef>
              <a:spcAft>
                <a:spcPts val="400"/>
              </a:spcAft>
            </a:pPr>
            <a:r>
              <a:rPr lang="pt-BR" sz="24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1. Nội dung</a:t>
            </a:r>
            <a:endParaRPr lang="en-US" sz="2400" dirty="0">
              <a:effectLst/>
              <a:latin typeface="#9Slide03 BoosterNextFYBlack" panose="02000A03000000020004" pitchFamily="2" charset="0"/>
              <a:ea typeface="Calibri" panose="020F0502020204030204" pitchFamily="34" charset="0"/>
              <a:cs typeface="#9Slide03 Arima Madurai Bold" panose="00000800000000000000" pitchFamily="2" charset="0"/>
            </a:endParaRPr>
          </a:p>
          <a:p>
            <a:pPr marL="0" marR="0" algn="just">
              <a:spcBef>
                <a:spcPts val="0"/>
              </a:spcBef>
              <a:spcAft>
                <a:spcPts val="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Nắng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mới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tâm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mẹ</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thiếu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rất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hậu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trẻ</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áp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đó</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cũng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là</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tượng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người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phụ</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đồng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thời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giá</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trị</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đạo</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đức</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truyền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thống</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uống</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nguồn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hiếu</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Nam.</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0" name="Rectangle: Rounded Corners 9">
            <a:extLst>
              <a:ext uri="{FF2B5EF4-FFF2-40B4-BE49-F238E27FC236}">
                <a16:creationId xmlns="" xmlns:a16="http://schemas.microsoft.com/office/drawing/2014/main" id="{7E449FE0-153F-64D4-4582-E5F8941AACF8}"/>
              </a:ext>
            </a:extLst>
          </p:cNvPr>
          <p:cNvSpPr/>
          <p:nvPr/>
        </p:nvSpPr>
        <p:spPr>
          <a:xfrm>
            <a:off x="6605162" y="2012030"/>
            <a:ext cx="4878916" cy="3991990"/>
          </a:xfrm>
          <a:prstGeom prst="roundRect">
            <a:avLst>
              <a:gd name="adj" fmla="val 9278"/>
            </a:avLst>
          </a:prstGeom>
          <a:solidFill>
            <a:srgbClr val="E0F1F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DEF98CD4-1EFA-C2A4-7BAE-9C041A0ABD74}"/>
              </a:ext>
            </a:extLst>
          </p:cNvPr>
          <p:cNvSpPr txBox="1"/>
          <p:nvPr/>
        </p:nvSpPr>
        <p:spPr>
          <a:xfrm>
            <a:off x="6753949" y="2035157"/>
            <a:ext cx="4557716" cy="3764300"/>
          </a:xfrm>
          <a:prstGeom prst="rect">
            <a:avLst/>
          </a:prstGeom>
          <a:noFill/>
        </p:spPr>
        <p:txBody>
          <a:bodyPr wrap="square">
            <a:spAutoFit/>
          </a:bodyPr>
          <a:lstStyle/>
          <a:p>
            <a:pPr marL="0" marR="0" algn="just">
              <a:lnSpc>
                <a:spcPct val="107000"/>
              </a:lnSpc>
              <a:spcBef>
                <a:spcPts val="400"/>
              </a:spcBef>
              <a:spcAft>
                <a:spcPts val="400"/>
              </a:spcAft>
            </a:pPr>
            <a:r>
              <a:rPr lang="vi-VN" sz="2400" dirty="0">
                <a:effectLst/>
                <a:latin typeface="#9Slide03 BoosterNextFYBlack" panose="02000A03000000020004" pitchFamily="2" charset="0"/>
                <a:ea typeface="Arial" panose="020B0604020202020204" pitchFamily="34" charset="0"/>
                <a:cs typeface="#9Slide03 Arima Madurai Bold" panose="00000800000000000000" pitchFamily="2" charset="0"/>
              </a:rPr>
              <a:t>2. Nghệ thuật</a:t>
            </a:r>
            <a:endParaRPr lang="en-US" sz="2400" dirty="0">
              <a:effectLst/>
              <a:latin typeface="#9Slide03 BoosterNextFYBlack" panose="02000A03000000020004" pitchFamily="2" charset="0"/>
              <a:ea typeface="Calibri" panose="020F0502020204030204" pitchFamily="34" charset="0"/>
              <a:cs typeface="#9Slide03 Arima Madurai Bold" panose="00000800000000000000" pitchFamily="2" charset="0"/>
            </a:endParaRPr>
          </a:p>
          <a:p>
            <a:pPr marL="0" marR="0" algn="just">
              <a:lnSpc>
                <a:spcPct val="107000"/>
              </a:lnSpc>
              <a:spcBef>
                <a:spcPts val="450"/>
              </a:spcBef>
              <a:spcAft>
                <a:spcPts val="8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Thể</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lời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giản</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dị</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mang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đậm</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màu</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sắc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làng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quê</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Bắc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Bộ</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ách</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ngắt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nhịp</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gieo</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vần</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linh</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giọng</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điệu</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thiết</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s</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ử</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dụng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từ</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láy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ình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gần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gũi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giàu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cảm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xúc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tạo</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hiệu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quả</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việc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đạt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tâm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trạng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nhân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vật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tình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spTree>
    <p:extLst>
      <p:ext uri="{BB962C8B-B14F-4D97-AF65-F5344CB8AC3E}">
        <p14:creationId xmlns:p14="http://schemas.microsoft.com/office/powerpoint/2010/main" val="32569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2785F484-2166-209F-C6AF-79A9450CE4C6}"/>
              </a:ext>
            </a:extLst>
          </p:cNvPr>
          <p:cNvSpPr txBox="1"/>
          <p:nvPr/>
        </p:nvSpPr>
        <p:spPr>
          <a:xfrm>
            <a:off x="3047533" y="690997"/>
            <a:ext cx="6096000" cy="519245"/>
          </a:xfrm>
          <a:prstGeom prst="rect">
            <a:avLst/>
          </a:prstGeom>
          <a:noFill/>
        </p:spPr>
        <p:txBody>
          <a:bodyPr wrap="square">
            <a:spAutoFit/>
          </a:bodyPr>
          <a:lstStyle/>
          <a:p>
            <a:pPr marL="0" marR="0" algn="ctr">
              <a:lnSpc>
                <a:spcPct val="107000"/>
              </a:lnSpc>
              <a:spcBef>
                <a:spcPts val="400"/>
              </a:spcBef>
              <a:spcAft>
                <a:spcPts val="400"/>
              </a:spcAft>
            </a:pPr>
            <a:r>
              <a:rPr lang="vi-VN" sz="2800" b="1" dirty="0">
                <a:effectLst/>
                <a:latin typeface="#9Slide03 BoosterNextFYBlack" panose="02000A03000000020004" pitchFamily="2" charset="0"/>
                <a:ea typeface="Arial" panose="020B0604020202020204" pitchFamily="34" charset="0"/>
                <a:cs typeface="Arial" panose="020B0604020202020204" pitchFamily="34" charset="0"/>
              </a:rPr>
              <a:t>3. Cách đọc thơ bảy chữ</a:t>
            </a:r>
            <a:endParaRPr lang="en-US" sz="2000" dirty="0">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6DF1C026-D92F-9CF1-BCE6-19AA1C040473}"/>
              </a:ext>
            </a:extLst>
          </p:cNvPr>
          <p:cNvSpPr/>
          <p:nvPr/>
        </p:nvSpPr>
        <p:spPr>
          <a:xfrm>
            <a:off x="757084" y="1533009"/>
            <a:ext cx="11090788" cy="4159868"/>
          </a:xfrm>
          <a:prstGeom prst="roundRect">
            <a:avLst>
              <a:gd name="adj" fmla="val 12571"/>
            </a:avLst>
          </a:prstGeom>
          <a:solidFill>
            <a:schemeClr val="bg1">
              <a:alpha val="14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52588B16-BA54-1BC0-9B7D-CB95D1CD5AA6}"/>
              </a:ext>
            </a:extLst>
          </p:cNvPr>
          <p:cNvSpPr txBox="1"/>
          <p:nvPr/>
        </p:nvSpPr>
        <p:spPr>
          <a:xfrm>
            <a:off x="963562" y="1765285"/>
            <a:ext cx="10677832" cy="3627981"/>
          </a:xfrm>
          <a:prstGeom prst="rect">
            <a:avLst/>
          </a:prstGeom>
          <a:noFill/>
        </p:spPr>
        <p:txBody>
          <a:bodyPr wrap="square">
            <a:spAutoFit/>
          </a:bodyPr>
          <a:lstStyle/>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Đọc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kỹ</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định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khổ</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vần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nhịp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đó</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định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nhân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vật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trữ</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tình</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ai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và</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viết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về</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điều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gì</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Xác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định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bố</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mạch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cảm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xúc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cảm</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hứng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chủ</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đạo</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600"/>
              </a:spcBef>
              <a:spcAft>
                <a:spcPts val="600"/>
              </a:spcAft>
            </a:pP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Nhận</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biết</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nêu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tác</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dụng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những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từ</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ngữ</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hình</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ảnh</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tiêu</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biểu</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trong</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spc="-1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spc="-1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Vận dụng trải nghiệm trong cuộc sống để đọc h</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iểu</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được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nội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dung,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tư</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tưởng</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thông điệp</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bài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a:p>
            <a:pPr marL="0" marR="0" algn="just">
              <a:lnSpc>
                <a:spcPct val="107000"/>
              </a:lnSpc>
              <a:spcBef>
                <a:spcPts val="600"/>
              </a:spcBef>
              <a:spcAft>
                <a:spcPts val="600"/>
              </a:spcAft>
            </a:pP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Kết nối ý nghĩa của văn bản để l</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iên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hệ</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với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thân</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và cuộc sống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spTree>
    <p:extLst>
      <p:ext uri="{BB962C8B-B14F-4D97-AF65-F5344CB8AC3E}">
        <p14:creationId xmlns:p14="http://schemas.microsoft.com/office/powerpoint/2010/main" val="1080252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algn="ctr">
              <a:lnSpc>
                <a:spcPct val="107000"/>
              </a:lnSpc>
              <a:spcBef>
                <a:spcPts val="0"/>
              </a:spcBef>
              <a:spcAft>
                <a:spcPts val="600"/>
              </a:spcAft>
            </a:pPr>
            <a:r>
              <a:rPr lang="nl-NL" sz="6600" b="1" dirty="0">
                <a:effectLst/>
                <a:latin typeface="#9Slide05 FS Blonde Script" panose="03000503000000000000" pitchFamily="65" charset="0"/>
                <a:ea typeface="Calibri" panose="020F0502020204030204" pitchFamily="34" charset="0"/>
                <a:cs typeface="Times New Roman" panose="02020603050405020304" pitchFamily="18" charset="0"/>
              </a:rPr>
              <a:t>I. Đọc và tìm hiểu chung</a:t>
            </a:r>
            <a:endParaRPr lang="en-US" sz="5400" dirty="0">
              <a:effectLst/>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0990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9673"/>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1F3E29FC-9277-4E54-7CE1-B67BCCABC56D}"/>
              </a:ext>
            </a:extLst>
          </p:cNvPr>
          <p:cNvSpPr txBox="1"/>
          <p:nvPr/>
        </p:nvSpPr>
        <p:spPr>
          <a:xfrm>
            <a:off x="5447073" y="3662232"/>
            <a:ext cx="6096000" cy="985398"/>
          </a:xfrm>
          <a:prstGeom prst="rect">
            <a:avLst/>
          </a:prstGeom>
          <a:noFill/>
        </p:spPr>
        <p:txBody>
          <a:bodyPr wrap="square">
            <a:spAutoFit/>
          </a:bodyPr>
          <a:lstStyle/>
          <a:p>
            <a:pPr marL="0" marR="0" algn="just">
              <a:lnSpc>
                <a:spcPct val="107000"/>
              </a:lnSpc>
              <a:spcBef>
                <a:spcPts val="0"/>
              </a:spcBef>
              <a:spcAft>
                <a:spcPts val="600"/>
              </a:spcAft>
            </a:pP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(2)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Trình</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bày</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những</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thông</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tin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về</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tác</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giả</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Lưu</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Trọng</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Lư</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mà</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em</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tìm</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hiểu</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 </a:t>
            </a:r>
            <a:r>
              <a:rPr lang="en-US" sz="2800" dirty="0" err="1">
                <a:effectLst/>
                <a:latin typeface="#9Slide05 FS Blonde Script" panose="03000503000000000000" pitchFamily="65" charset="0"/>
                <a:ea typeface="Calibri" panose="020F0502020204030204" pitchFamily="34" charset="0"/>
                <a:cs typeface="Times New Roman" panose="02020603050405020304" pitchFamily="18" charset="0"/>
              </a:rPr>
              <a:t>được</a:t>
            </a:r>
            <a:r>
              <a:rPr lang="en-US" sz="2800" dirty="0">
                <a:effectLst/>
                <a:latin typeface="#9Slide05 FS Blonde Script" panose="03000503000000000000" pitchFamily="65" charset="0"/>
                <a:ea typeface="Calibri" panose="020F0502020204030204" pitchFamily="34" charset="0"/>
                <a:cs typeface="Times New Roman" panose="02020603050405020304" pitchFamily="18" charset="0"/>
              </a:rPr>
              <a:t>?</a:t>
            </a:r>
            <a:endParaRPr lang="en-US" sz="2000" dirty="0">
              <a:effectLst/>
              <a:latin typeface="#9Slide05 FS Blonde Script" panose="03000503000000000000" pitchFamily="65"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266229B4-FA4B-E2DE-1F04-DFFEB8FB0FCD}"/>
              </a:ext>
            </a:extLst>
          </p:cNvPr>
          <p:cNvSpPr txBox="1"/>
          <p:nvPr/>
        </p:nvSpPr>
        <p:spPr>
          <a:xfrm>
            <a:off x="4257908" y="1902337"/>
            <a:ext cx="6096000" cy="1004699"/>
          </a:xfrm>
          <a:prstGeom prst="rect">
            <a:avLst/>
          </a:prstGeom>
          <a:noFill/>
        </p:spPr>
        <p:txBody>
          <a:bodyPr wrap="square">
            <a:spAutoFit/>
          </a:bodyPr>
          <a:lstStyle>
            <a:defPPr>
              <a:defRPr lang="zh-CN"/>
            </a:defPPr>
            <a:lvl1pPr marR="0" algn="just">
              <a:lnSpc>
                <a:spcPct val="107000"/>
              </a:lnSpc>
              <a:spcBef>
                <a:spcPts val="0"/>
              </a:spcBef>
              <a:spcAft>
                <a:spcPts val="600"/>
              </a:spcAft>
              <a:defRPr sz="2800">
                <a:effectLst/>
                <a:latin typeface="#9Slide05 FS Blonde Script" panose="03000503000000000000" pitchFamily="65" charset="0"/>
                <a:ea typeface="Calibri" panose="020F0502020204030204" pitchFamily="34" charset="0"/>
                <a:cs typeface="Times New Roman" panose="02020603050405020304" pitchFamily="18" charset="0"/>
              </a:defRPr>
            </a:lvl1pPr>
          </a:lstStyle>
          <a:p>
            <a:r>
              <a:rPr lang="en-US" dirty="0"/>
              <a:t>(1) Khi </a:t>
            </a:r>
            <a:r>
              <a:rPr lang="en-US" dirty="0" err="1"/>
              <a:t>đọc</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thơ</a:t>
            </a:r>
            <a:r>
              <a:rPr lang="en-US" dirty="0"/>
              <a:t> </a:t>
            </a:r>
            <a:r>
              <a:rPr lang="en-US" dirty="0" err="1"/>
              <a:t>nói</a:t>
            </a:r>
            <a:r>
              <a:rPr lang="en-US" dirty="0"/>
              <a:t> </a:t>
            </a:r>
            <a:r>
              <a:rPr lang="en-US" dirty="0" err="1"/>
              <a:t>chung</a:t>
            </a:r>
            <a:r>
              <a:rPr lang="en-US" dirty="0"/>
              <a:t>,  </a:t>
            </a:r>
            <a:r>
              <a:rPr lang="en-US" dirty="0" err="1"/>
              <a:t>bài</a:t>
            </a:r>
            <a:r>
              <a:rPr lang="en-US" dirty="0"/>
              <a:t> </a:t>
            </a:r>
            <a:r>
              <a:rPr lang="en-US" dirty="0" err="1"/>
              <a:t>thơ</a:t>
            </a:r>
            <a:r>
              <a:rPr lang="en-US" dirty="0"/>
              <a:t> “ </a:t>
            </a:r>
            <a:r>
              <a:rPr lang="en-US" dirty="0" err="1"/>
              <a:t>Nắng</a:t>
            </a:r>
            <a:r>
              <a:rPr lang="en-US" dirty="0"/>
              <a:t> </a:t>
            </a:r>
            <a:r>
              <a:rPr lang="en-US" dirty="0" err="1"/>
              <a:t>mới</a:t>
            </a:r>
            <a:r>
              <a:rPr lang="en-US" dirty="0"/>
              <a:t>” </a:t>
            </a:r>
            <a:r>
              <a:rPr lang="en-US" dirty="0" err="1"/>
              <a:t>nói</a:t>
            </a:r>
            <a:r>
              <a:rPr lang="en-US" dirty="0"/>
              <a:t> </a:t>
            </a:r>
            <a:r>
              <a:rPr lang="en-US" dirty="0" err="1"/>
              <a:t>riêng</a:t>
            </a:r>
            <a:r>
              <a:rPr lang="en-US" dirty="0"/>
              <a:t>, </a:t>
            </a:r>
            <a:r>
              <a:rPr lang="en-US" dirty="0" err="1"/>
              <a:t>em</a:t>
            </a:r>
            <a:r>
              <a:rPr lang="en-US" dirty="0"/>
              <a:t> </a:t>
            </a:r>
            <a:r>
              <a:rPr lang="vi-VN" dirty="0"/>
              <a:t>cần </a:t>
            </a:r>
            <a:r>
              <a:rPr lang="en-US" dirty="0" err="1"/>
              <a:t>chú</a:t>
            </a:r>
            <a:r>
              <a:rPr lang="en-US" dirty="0"/>
              <a:t> ý </a:t>
            </a:r>
            <a:r>
              <a:rPr lang="en-US" dirty="0" err="1"/>
              <a:t>điều</a:t>
            </a:r>
            <a:r>
              <a:rPr lang="en-US" dirty="0"/>
              <a:t> </a:t>
            </a:r>
            <a:r>
              <a:rPr lang="en-US" dirty="0" err="1"/>
              <a:t>gì</a:t>
            </a:r>
            <a:r>
              <a:rPr lang="en-US" dirty="0"/>
              <a:t>?</a:t>
            </a:r>
          </a:p>
        </p:txBody>
      </p:sp>
      <p:pic>
        <p:nvPicPr>
          <p:cNvPr id="7" name="Picture 6">
            <a:extLst>
              <a:ext uri="{FF2B5EF4-FFF2-40B4-BE49-F238E27FC236}">
                <a16:creationId xmlns="" xmlns:a16="http://schemas.microsoft.com/office/drawing/2014/main" id="{A41111AA-8B43-5011-9E64-5F4145176F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503" y="3210926"/>
            <a:ext cx="4496938" cy="3751560"/>
          </a:xfrm>
          <a:prstGeom prst="rect">
            <a:avLst/>
          </a:prstGeom>
          <a:noFill/>
          <a:ln>
            <a:noFill/>
          </a:ln>
        </p:spPr>
      </p:pic>
      <p:sp>
        <p:nvSpPr>
          <p:cNvPr id="10" name="Rectangle: Rounded Corners 9">
            <a:extLst>
              <a:ext uri="{FF2B5EF4-FFF2-40B4-BE49-F238E27FC236}">
                <a16:creationId xmlns="" xmlns:a16="http://schemas.microsoft.com/office/drawing/2014/main" id="{5673912B-3474-EE29-F07C-F3367C345430}"/>
              </a:ext>
            </a:extLst>
          </p:cNvPr>
          <p:cNvSpPr/>
          <p:nvPr/>
        </p:nvSpPr>
        <p:spPr>
          <a:xfrm>
            <a:off x="1183819" y="454602"/>
            <a:ext cx="3687097" cy="59379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83E10290-984A-4DB0-FA77-7EF28E256C1B}"/>
              </a:ext>
            </a:extLst>
          </p:cNvPr>
          <p:cNvSpPr txBox="1"/>
          <p:nvPr/>
        </p:nvSpPr>
        <p:spPr>
          <a:xfrm>
            <a:off x="1450102" y="485848"/>
            <a:ext cx="4424516" cy="523220"/>
          </a:xfrm>
          <a:prstGeom prst="rect">
            <a:avLst/>
          </a:prstGeom>
          <a:noFill/>
        </p:spPr>
        <p:txBody>
          <a:bodyPr wrap="square" rtlCol="0">
            <a:spAutoFit/>
          </a:bodyPr>
          <a:lstStyle/>
          <a:p>
            <a:r>
              <a:rPr lang="en-US" sz="2800" b="1" dirty="0">
                <a:latin typeface="#9Slide05 Rusulica Script" panose="00000500000000000000" pitchFamily="2" charset="0"/>
              </a:rPr>
              <a:t>Think – pair - share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2"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43FB5657-142A-E2F6-1068-6A7EADE96B63}"/>
              </a:ext>
            </a:extLst>
          </p:cNvPr>
          <p:cNvSpPr txBox="1"/>
          <p:nvPr/>
        </p:nvSpPr>
        <p:spPr>
          <a:xfrm>
            <a:off x="4509584" y="2120062"/>
            <a:ext cx="6457038" cy="2123658"/>
          </a:xfrm>
          <a:prstGeom prst="rect">
            <a:avLst/>
          </a:prstGeom>
          <a:noFill/>
        </p:spPr>
        <p:txBody>
          <a:bodyPr wrap="square">
            <a:spAutoFit/>
          </a:bodyPr>
          <a:lstStyle/>
          <a:p>
            <a:pPr marL="0" marR="0" algn="just">
              <a:spcBef>
                <a:spcPts val="1200"/>
              </a:spcBef>
              <a:spcAft>
                <a:spcPts val="1200"/>
              </a:spcAft>
            </a:pP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Lưu</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Trọng</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Lư</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(1912 – 1991),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quê</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ở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Quảng</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Bình.</a:t>
            </a:r>
          </a:p>
          <a:p>
            <a:pPr marL="0" marR="0" algn="just">
              <a:spcBef>
                <a:spcPts val="1200"/>
              </a:spcBef>
              <a:spcAft>
                <a:spcPts val="1200"/>
              </a:spcAft>
            </a:pP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Ông</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văn</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nhà</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soạn</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kịch</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8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Việt</a:t>
            </a:r>
            <a:r>
              <a:rPr lang="en-US" sz="28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Nam.</a:t>
            </a:r>
          </a:p>
        </p:txBody>
      </p:sp>
      <p:pic>
        <p:nvPicPr>
          <p:cNvPr id="7" name="Picture 6" descr="A close-up of a person&#10;&#10;Description automatically generated">
            <a:extLst>
              <a:ext uri="{FF2B5EF4-FFF2-40B4-BE49-F238E27FC236}">
                <a16:creationId xmlns="" xmlns:a16="http://schemas.microsoft.com/office/drawing/2014/main" id="{C65E7D52-7001-C9A1-AE1A-6D711F0E8907}"/>
              </a:ext>
            </a:extLst>
          </p:cNvPr>
          <p:cNvPicPr>
            <a:picLocks noChangeAspect="1"/>
          </p:cNvPicPr>
          <p:nvPr/>
        </p:nvPicPr>
        <p:blipFill rotWithShape="1">
          <a:blip r:embed="rId6">
            <a:extLst>
              <a:ext uri="{28A0092B-C50C-407E-A947-70E740481C1C}">
                <a14:useLocalDpi xmlns:a14="http://schemas.microsoft.com/office/drawing/2010/main" val="0"/>
              </a:ext>
            </a:extLst>
          </a:blip>
          <a:srcRect l="27032" t="1923" r="27033" b="2699"/>
          <a:stretch/>
        </p:blipFill>
        <p:spPr>
          <a:xfrm>
            <a:off x="1307690" y="1509456"/>
            <a:ext cx="2451444" cy="3667433"/>
          </a:xfrm>
          <a:prstGeom prst="rect">
            <a:avLst/>
          </a:prstGeom>
        </p:spPr>
      </p:pic>
      <p:sp>
        <p:nvSpPr>
          <p:cNvPr id="9" name="TextBox 8">
            <a:extLst>
              <a:ext uri="{FF2B5EF4-FFF2-40B4-BE49-F238E27FC236}">
                <a16:creationId xmlns="" xmlns:a16="http://schemas.microsoft.com/office/drawing/2014/main" id="{3599340D-1D2F-EC60-9B1E-285209FF7E34}"/>
              </a:ext>
            </a:extLst>
          </p:cNvPr>
          <p:cNvSpPr txBox="1"/>
          <p:nvPr/>
        </p:nvSpPr>
        <p:spPr>
          <a:xfrm>
            <a:off x="1120876" y="354542"/>
            <a:ext cx="6096000" cy="519245"/>
          </a:xfrm>
          <a:prstGeom prst="rect">
            <a:avLst/>
          </a:prstGeom>
          <a:noFill/>
        </p:spPr>
        <p:txBody>
          <a:bodyPr wrap="square">
            <a:spAutoFit/>
          </a:bodyPr>
          <a:lstStyle/>
          <a:p>
            <a:pPr marL="0" marR="0" algn="just">
              <a:lnSpc>
                <a:spcPct val="107000"/>
              </a:lnSpc>
              <a:spcBef>
                <a:spcPts val="0"/>
              </a:spcBef>
              <a:spcAft>
                <a:spcPts val="600"/>
              </a:spcAft>
            </a:pPr>
            <a:r>
              <a:rPr lang="nl-NL" sz="2800" b="1" dirty="0">
                <a:effectLst/>
                <a:latin typeface="#9Slide03 BoosterNextFYBlack" panose="02000A03000000020004" pitchFamily="2" charset="0"/>
                <a:ea typeface="Calibri" panose="020F0502020204030204" pitchFamily="34" charset="0"/>
                <a:cs typeface="Times New Roman" panose="02020603050405020304" pitchFamily="18" charset="0"/>
              </a:rPr>
              <a:t>1. Tác giả</a:t>
            </a:r>
            <a:endParaRPr lang="en-US" sz="2000" dirty="0">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39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75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CA02D7E9-69BE-6473-4AF6-345866542F58}"/>
              </a:ext>
            </a:extLst>
          </p:cNvPr>
          <p:cNvSpPr txBox="1"/>
          <p:nvPr/>
        </p:nvSpPr>
        <p:spPr>
          <a:xfrm>
            <a:off x="5247559" y="1466184"/>
            <a:ext cx="6096000" cy="469744"/>
          </a:xfrm>
          <a:prstGeom prst="rect">
            <a:avLst/>
          </a:prstGeom>
          <a:noFill/>
        </p:spPr>
        <p:txBody>
          <a:bodyPr wrap="square">
            <a:spAutoFit/>
          </a:bodyPr>
          <a:lstStyle/>
          <a:p>
            <a:pPr marL="0" marR="0" algn="just">
              <a:lnSpc>
                <a:spcPct val="107000"/>
              </a:lnSpc>
              <a:spcBef>
                <a:spcPts val="0"/>
              </a:spcBef>
              <a:spcAft>
                <a:spcPts val="600"/>
              </a:spcAft>
            </a:pPr>
            <a:r>
              <a:rPr lang="nl-NL" sz="2400" b="1" dirty="0">
                <a:effectLst/>
                <a:latin typeface="#9Slide03 AmpleSoft Bold" panose="02000000000000000000" pitchFamily="2" charset="0"/>
                <a:ea typeface="Calibri" panose="020F0502020204030204" pitchFamily="34" charset="0"/>
                <a:cs typeface="Times New Roman" panose="02020603050405020304" pitchFamily="18" charset="0"/>
              </a:rPr>
              <a:t>a. Đọc và giải thích từ khó</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E0F7B0E6-FA84-595C-FB45-B1BAB7A31B1E}"/>
              </a:ext>
            </a:extLst>
          </p:cNvPr>
          <p:cNvSpPr txBox="1"/>
          <p:nvPr/>
        </p:nvSpPr>
        <p:spPr>
          <a:xfrm>
            <a:off x="5247559" y="2084559"/>
            <a:ext cx="6096000" cy="3191579"/>
          </a:xfrm>
          <a:prstGeom prst="rect">
            <a:avLst/>
          </a:prstGeom>
          <a:noFill/>
        </p:spPr>
        <p:txBody>
          <a:bodyPr wrap="square">
            <a:spAutoFit/>
          </a:bodyPr>
          <a:lstStyle/>
          <a:p>
            <a:pPr marL="0" marR="0" algn="just">
              <a:lnSpc>
                <a:spcPct val="107000"/>
              </a:lnSpc>
              <a:spcBef>
                <a:spcPts val="0"/>
              </a:spcBef>
              <a:spcAft>
                <a:spcPts val="600"/>
              </a:spcAft>
            </a:pPr>
            <a:r>
              <a:rPr lang="nl-NL" sz="2400" dirty="0">
                <a:effectLst/>
                <a:latin typeface="#9Slide03 AmpleSoft Bold" panose="02000000000000000000" pitchFamily="2" charset="0"/>
                <a:ea typeface="Calibri" panose="020F0502020204030204" pitchFamily="34" charset="0"/>
                <a:cs typeface="Times New Roman" panose="02020603050405020304" pitchFamily="18" charset="0"/>
              </a:rPr>
              <a:t>b. Tìm hiểu chung</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600"/>
              </a:spcAft>
            </a:pPr>
            <a:r>
              <a:rPr lang="en-US" sz="2400" b="1" i="1"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Thể</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vi-VN"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bảy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chữ</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0"/>
              </a:spcBef>
              <a:spcAft>
                <a:spcPts val="600"/>
              </a:spcAft>
            </a:pPr>
            <a:r>
              <a:rPr lang="nl-NL"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Xuất xứ: bài thơ được trích trong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tập</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thơ</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Tiếng</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thu</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lnSpc>
                <a:spcPct val="107000"/>
              </a:lnSpc>
              <a:spcBef>
                <a:spcPts val="0"/>
              </a:spcBef>
              <a:spcAft>
                <a:spcPts val="600"/>
              </a:spcAft>
            </a:pP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Bố</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cục</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2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phần</a:t>
            </a:r>
            <a:endPar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endParaRPr>
          </a:p>
          <a:p>
            <a:pPr marL="0" marR="0" algn="just">
              <a:spcBef>
                <a:spcPts val="0"/>
              </a:spcBef>
              <a:spcAft>
                <a:spcPts val="600"/>
              </a:spcAft>
            </a:pP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Khổ</a:t>
            </a:r>
            <a:r>
              <a:rPr lang="en-US" sz="2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 </a:t>
            </a:r>
            <a:r>
              <a:rPr lang="en-US" sz="2400" dirty="0"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Nắng</a:t>
            </a:r>
            <a:r>
              <a:rPr lang="en-US" sz="2400" dirty="0"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mới</a:t>
            </a:r>
            <a:r>
              <a:rPr lang="en-US" sz="2400" dirty="0"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k</a:t>
            </a:r>
            <a:r>
              <a:rPr lang="en-US" sz="2400" dirty="0" err="1"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hơi</a:t>
            </a:r>
            <a:r>
              <a:rPr lang="en-US" sz="2400" dirty="0"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nguồn</a:t>
            </a:r>
            <a:r>
              <a:rPr lang="en-US" sz="2400" dirty="0"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dirty="0"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Khổ</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2,3: </a:t>
            </a:r>
            <a:r>
              <a:rPr lang="en-US" sz="2400" dirty="0" err="1">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Nỗi</a:t>
            </a:r>
            <a:r>
              <a:rPr lang="en-US" sz="2400" dirty="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smtClean="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nhớ</a:t>
            </a:r>
            <a:r>
              <a:rPr lang="en-US" sz="2400" dirty="0" smtClean="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thương</a:t>
            </a:r>
            <a:r>
              <a:rPr lang="en-US" sz="2400" dirty="0" smtClean="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smtClean="0">
                <a:solidFill>
                  <a:srgbClr val="000000"/>
                </a:solidFill>
                <a:effectLst/>
                <a:latin typeface="#9Slide03 Arima Madurai Bold" panose="00000800000000000000" pitchFamily="2" charset="0"/>
                <a:ea typeface="Calibri" panose="020F0502020204030204" pitchFamily="34" charset="0"/>
                <a:cs typeface="#9Slide03 Arima Madurai Bold" panose="00000800000000000000" pitchFamily="2" charset="0"/>
              </a:rPr>
              <a:t>mẹ</a:t>
            </a:r>
            <a:endParaRPr lang="en-US" sz="2400" dirty="0">
              <a:latin typeface="#9Slide03 Arima Madurai Bold" panose="00000800000000000000" pitchFamily="2" charset="0"/>
              <a:cs typeface="#9Slide03 Arima Madurai Bold" panose="00000800000000000000" pitchFamily="2" charset="0"/>
            </a:endParaRPr>
          </a:p>
        </p:txBody>
      </p:sp>
      <p:sp>
        <p:nvSpPr>
          <p:cNvPr id="7" name="TextBox 6">
            <a:extLst>
              <a:ext uri="{FF2B5EF4-FFF2-40B4-BE49-F238E27FC236}">
                <a16:creationId xmlns="" xmlns:a16="http://schemas.microsoft.com/office/drawing/2014/main" id="{972A0C56-95FF-35BB-4C88-8F720B89AA9C}"/>
              </a:ext>
            </a:extLst>
          </p:cNvPr>
          <p:cNvSpPr txBox="1"/>
          <p:nvPr/>
        </p:nvSpPr>
        <p:spPr>
          <a:xfrm>
            <a:off x="1120877" y="465353"/>
            <a:ext cx="6096000" cy="37407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2. Văn bản</a:t>
            </a:r>
            <a:endParaRPr lang="en-US" dirty="0"/>
          </a:p>
        </p:txBody>
      </p:sp>
      <p:pic>
        <p:nvPicPr>
          <p:cNvPr id="10" name="Picture 9" descr="A person sewing in the woods&#10;&#10;Description automatically generated">
            <a:extLst>
              <a:ext uri="{FF2B5EF4-FFF2-40B4-BE49-F238E27FC236}">
                <a16:creationId xmlns="" xmlns:a16="http://schemas.microsoft.com/office/drawing/2014/main" id="{F99BC883-2921-2E1F-5E95-425845FD48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959" y="1935928"/>
            <a:ext cx="4206965" cy="3098188"/>
          </a:xfrm>
          <a:prstGeom prst="rect">
            <a:avLst/>
          </a:prstGeom>
        </p:spPr>
      </p:pic>
    </p:spTree>
    <p:extLst>
      <p:ext uri="{BB962C8B-B14F-4D97-AF65-F5344CB8AC3E}">
        <p14:creationId xmlns:p14="http://schemas.microsoft.com/office/powerpoint/2010/main" val="2665640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7" name="图片 108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172" name="图片 1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sp>
        <p:nvSpPr>
          <p:cNvPr id="3" name="TextBox 2">
            <a:extLst>
              <a:ext uri="{FF2B5EF4-FFF2-40B4-BE49-F238E27FC236}">
                <a16:creationId xmlns="" xmlns:a16="http://schemas.microsoft.com/office/drawing/2014/main" id="{4B67E9B2-B871-2313-CBB4-60A5B6A5115F}"/>
              </a:ext>
            </a:extLst>
          </p:cNvPr>
          <p:cNvSpPr txBox="1"/>
          <p:nvPr/>
        </p:nvSpPr>
        <p:spPr>
          <a:xfrm>
            <a:off x="2258223" y="2481600"/>
            <a:ext cx="7675553" cy="11107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rPr>
              <a:t>II. Đọc và tìm hiểu chi tiết</a:t>
            </a:r>
            <a:endParaRPr kumimoji="0" lang="en-US" sz="5400" b="0"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6426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A298F3C0-53E7-7C44-FF00-2CC7840B9F8D}"/>
              </a:ext>
            </a:extLst>
          </p:cNvPr>
          <p:cNvSpPr txBox="1"/>
          <p:nvPr/>
        </p:nvSpPr>
        <p:spPr>
          <a:xfrm>
            <a:off x="1465007" y="338988"/>
            <a:ext cx="6096000" cy="37407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1. </a:t>
            </a:r>
            <a:r>
              <a:rPr lang="vi-VN" dirty="0"/>
              <a:t>Các yếu tố đặc trưng của </a:t>
            </a:r>
            <a:r>
              <a:rPr lang="pt-BR" dirty="0"/>
              <a:t>bài thơ</a:t>
            </a:r>
            <a:endParaRPr lang="en-US" dirty="0"/>
          </a:p>
        </p:txBody>
      </p:sp>
      <p:sp>
        <p:nvSpPr>
          <p:cNvPr id="7" name="TextBox 6">
            <a:hlinkClick r:id="rId6" action="ppaction://hlinkfile"/>
            <a:extLst>
              <a:ext uri="{FF2B5EF4-FFF2-40B4-BE49-F238E27FC236}">
                <a16:creationId xmlns="" xmlns:a16="http://schemas.microsoft.com/office/drawing/2014/main" id="{6FE6E294-954D-6F27-3A8B-C8982621E3D0}"/>
              </a:ext>
            </a:extLst>
          </p:cNvPr>
          <p:cNvSpPr txBox="1"/>
          <p:nvPr/>
        </p:nvSpPr>
        <p:spPr>
          <a:xfrm>
            <a:off x="4630994" y="1111045"/>
            <a:ext cx="3372464" cy="369332"/>
          </a:xfrm>
          <a:prstGeom prst="rect">
            <a:avLst/>
          </a:prstGeom>
          <a:noFill/>
        </p:spPr>
        <p:txBody>
          <a:bodyPr wrap="square" rtlCol="0">
            <a:spAutoFit/>
          </a:bodyPr>
          <a:lstStyle/>
          <a:p>
            <a:pPr algn="ctr"/>
            <a:r>
              <a:rPr lang="en-US" u="sng" dirty="0" err="1">
                <a:solidFill>
                  <a:srgbClr val="0070C0"/>
                </a:solidFill>
                <a:latin typeface="#9Slide03 BoosterNextFYBlack" panose="02000A03000000020004" pitchFamily="2" charset="0"/>
              </a:rPr>
              <a:t>PHIẾU</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HỌC</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TẬP</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SỐ</a:t>
            </a:r>
            <a:r>
              <a:rPr lang="en-US" u="sng" dirty="0">
                <a:solidFill>
                  <a:srgbClr val="0070C0"/>
                </a:solidFill>
                <a:latin typeface="#9Slide03 BoosterNextFYBlack" panose="02000A03000000020004" pitchFamily="2" charset="0"/>
              </a:rPr>
              <a:t> 1</a:t>
            </a:r>
          </a:p>
        </p:txBody>
      </p:sp>
    </p:spTree>
    <p:extLst>
      <p:ext uri="{BB962C8B-B14F-4D97-AF65-F5344CB8AC3E}">
        <p14:creationId xmlns:p14="http://schemas.microsoft.com/office/powerpoint/2010/main" val="17815412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 xmlns:a16="http://schemas.microsoft.com/office/drawing/2014/main" id="{95722C1C-C43A-F5BC-AB99-EE1A2A6ACAE3}"/>
              </a:ext>
            </a:extLst>
          </p:cNvPr>
          <p:cNvGraphicFramePr>
            <a:graphicFrameLocks noGrp="1"/>
          </p:cNvGraphicFramePr>
          <p:nvPr>
            <p:extLst>
              <p:ext uri="{D42A27DB-BD31-4B8C-83A1-F6EECF244321}">
                <p14:modId xmlns:p14="http://schemas.microsoft.com/office/powerpoint/2010/main" val="2979614466"/>
              </p:ext>
            </p:extLst>
          </p:nvPr>
        </p:nvGraphicFramePr>
        <p:xfrm>
          <a:off x="816078" y="1332238"/>
          <a:ext cx="10486764" cy="4685105"/>
        </p:xfrm>
        <a:graphic>
          <a:graphicData uri="http://schemas.openxmlformats.org/drawingml/2006/table">
            <a:tbl>
              <a:tblPr firstRow="1" firstCol="1" bandRow="1">
                <a:tableStyleId>{5C22544A-7EE6-4342-B048-85BDC9FD1C3A}</a:tableStyleId>
              </a:tblPr>
              <a:tblGrid>
                <a:gridCol w="2338713">
                  <a:extLst>
                    <a:ext uri="{9D8B030D-6E8A-4147-A177-3AD203B41FA5}">
                      <a16:colId xmlns="" xmlns:a16="http://schemas.microsoft.com/office/drawing/2014/main" val="3097185009"/>
                    </a:ext>
                  </a:extLst>
                </a:gridCol>
                <a:gridCol w="8148051">
                  <a:extLst>
                    <a:ext uri="{9D8B030D-6E8A-4147-A177-3AD203B41FA5}">
                      <a16:colId xmlns="" xmlns:a16="http://schemas.microsoft.com/office/drawing/2014/main" val="2821268123"/>
                    </a:ext>
                  </a:extLst>
                </a:gridCol>
              </a:tblGrid>
              <a:tr h="938835">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Các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yếu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tố</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Biểu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hiện</a:t>
                      </a:r>
                      <a:r>
                        <a:rPr lang="en-US" sz="2600" dirty="0">
                          <a:solidFill>
                            <a:schemeClr val="tx1"/>
                          </a:solidFill>
                          <a:effectLst/>
                          <a:latin typeface="#9Slide03 AmpleSoft Bold" panose="02000000000000000000" pitchFamily="2" charset="0"/>
                          <a:cs typeface="#9Slide03 Arima Madurai Bold" panose="00000800000000000000" pitchFamily="2" charset="0"/>
                        </a:rPr>
                        <a:t> - </a:t>
                      </a:r>
                      <a:r>
                        <a:rPr lang="en-US" sz="2600" dirty="0" err="1">
                          <a:solidFill>
                            <a:schemeClr val="tx1"/>
                          </a:solidFill>
                          <a:effectLst/>
                          <a:latin typeface="#9Slide03 AmpleSoft Bold" panose="02000000000000000000" pitchFamily="2" charset="0"/>
                          <a:cs typeface="#9Slide03 Arima Madurai Bold" panose="00000800000000000000" pitchFamily="2" charset="0"/>
                        </a:rPr>
                        <a:t>Tác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dụng</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1377771823"/>
                  </a:ext>
                </a:extLst>
              </a:tr>
              <a:tr h="1605544">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1. Nhan </a:t>
                      </a:r>
                      <a:r>
                        <a:rPr lang="en-US" sz="2600" dirty="0" err="1">
                          <a:solidFill>
                            <a:schemeClr val="tx1"/>
                          </a:solidFill>
                          <a:effectLst/>
                          <a:latin typeface="#9Slide03 AmpleSoft Bold" panose="02000000000000000000" pitchFamily="2" charset="0"/>
                          <a:cs typeface="#9Slide03 Arima Madurai Bold" panose="00000800000000000000" pitchFamily="2" charset="0"/>
                        </a:rPr>
                        <a:t>đề</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3758232537"/>
                  </a:ext>
                </a:extLst>
              </a:tr>
              <a:tr h="1070363">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2. </a:t>
                      </a:r>
                      <a:r>
                        <a:rPr lang="en-US" sz="2600" dirty="0" err="1">
                          <a:solidFill>
                            <a:schemeClr val="tx1"/>
                          </a:solidFill>
                          <a:effectLst/>
                          <a:latin typeface="#9Slide03 AmpleSoft Bold" panose="02000000000000000000" pitchFamily="2" charset="0"/>
                          <a:cs typeface="#9Slide03 Arima Madurai Bold" panose="00000800000000000000" pitchFamily="2" charset="0"/>
                        </a:rPr>
                        <a:t>Cách</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gieo</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vần</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27305"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3788940566"/>
                  </a:ext>
                </a:extLst>
              </a:tr>
              <a:tr h="1070363">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3. </a:t>
                      </a:r>
                      <a:r>
                        <a:rPr lang="en-US" sz="2600" dirty="0" err="1">
                          <a:solidFill>
                            <a:schemeClr val="tx1"/>
                          </a:solidFill>
                          <a:effectLst/>
                          <a:latin typeface="#9Slide03 AmpleSoft Bold" panose="02000000000000000000" pitchFamily="2" charset="0"/>
                          <a:cs typeface="#9Slide03 Arima Madurai Bold" panose="00000800000000000000" pitchFamily="2" charset="0"/>
                        </a:rPr>
                        <a:t>Ngắt</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nhịp</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27305" marR="27305"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497790625"/>
                  </a:ext>
                </a:extLst>
              </a:tr>
            </a:tbl>
          </a:graphicData>
        </a:graphic>
      </p:graphicFrame>
      <p:sp>
        <p:nvSpPr>
          <p:cNvPr id="3" name="TextBox 2">
            <a:extLst>
              <a:ext uri="{FF2B5EF4-FFF2-40B4-BE49-F238E27FC236}">
                <a16:creationId xmlns="" xmlns:a16="http://schemas.microsoft.com/office/drawing/2014/main" id="{E384C3B6-AB05-81DC-AB03-2F2221234AD3}"/>
              </a:ext>
            </a:extLst>
          </p:cNvPr>
          <p:cNvSpPr txBox="1"/>
          <p:nvPr/>
        </p:nvSpPr>
        <p:spPr>
          <a:xfrm>
            <a:off x="1465007" y="338988"/>
            <a:ext cx="6096000" cy="37407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1. </a:t>
            </a:r>
            <a:r>
              <a:rPr lang="vi-VN" dirty="0"/>
              <a:t>Các yếu tố đặc trưng của </a:t>
            </a:r>
            <a:r>
              <a:rPr lang="pt-BR" dirty="0"/>
              <a:t>bài thơ</a:t>
            </a:r>
            <a:endParaRPr lang="en-US" dirty="0"/>
          </a:p>
        </p:txBody>
      </p:sp>
      <p:sp>
        <p:nvSpPr>
          <p:cNvPr id="8" name="TextBox 7">
            <a:extLst>
              <a:ext uri="{FF2B5EF4-FFF2-40B4-BE49-F238E27FC236}">
                <a16:creationId xmlns="" xmlns:a16="http://schemas.microsoft.com/office/drawing/2014/main" id="{9A70B04D-4B64-89AA-BF9B-63D21AA26C59}"/>
              </a:ext>
            </a:extLst>
          </p:cNvPr>
          <p:cNvSpPr txBox="1"/>
          <p:nvPr/>
        </p:nvSpPr>
        <p:spPr>
          <a:xfrm>
            <a:off x="3184288" y="2414721"/>
            <a:ext cx="8032954" cy="1376724"/>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gây</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ấn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khơi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nguồn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hứng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dậy</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kỉ</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niệm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kí</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ức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thuở</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lên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 xmlns:a16="http://schemas.microsoft.com/office/drawing/2014/main" id="{6A68A1ED-218E-62DE-D3AB-D1C856430E8A}"/>
              </a:ext>
            </a:extLst>
          </p:cNvPr>
          <p:cNvSpPr txBox="1"/>
          <p:nvPr/>
        </p:nvSpPr>
        <p:spPr>
          <a:xfrm>
            <a:off x="3184288" y="3989450"/>
            <a:ext cx="8032954" cy="948593"/>
          </a:xfrm>
          <a:prstGeom prst="rect">
            <a:avLst/>
          </a:prstGeom>
          <a:noFill/>
        </p:spPr>
        <p:txBody>
          <a:bodyPr wrap="square">
            <a:spAutoFit/>
          </a:bodyPr>
          <a:lstStyle/>
          <a:p>
            <a:pPr marL="0" marR="27305" algn="just">
              <a:lnSpc>
                <a:spcPct val="107000"/>
              </a:lnSpc>
              <a:spcBef>
                <a:spcPts val="600"/>
              </a:spcBef>
              <a:spcAft>
                <a:spcPts val="600"/>
              </a:spcAft>
            </a:pP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Vần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chân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liền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nội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phơi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thưa</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nhạc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tính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
        <p:nvSpPr>
          <p:cNvPr id="12" name="TextBox 11">
            <a:extLst>
              <a:ext uri="{FF2B5EF4-FFF2-40B4-BE49-F238E27FC236}">
                <a16:creationId xmlns="" xmlns:a16="http://schemas.microsoft.com/office/drawing/2014/main" id="{53A56BB4-E17C-C2E7-EC1B-53B3DEBB1A01}"/>
              </a:ext>
            </a:extLst>
          </p:cNvPr>
          <p:cNvSpPr txBox="1"/>
          <p:nvPr/>
        </p:nvSpPr>
        <p:spPr>
          <a:xfrm>
            <a:off x="3184288" y="5064333"/>
            <a:ext cx="8032954" cy="948593"/>
          </a:xfrm>
          <a:prstGeom prst="rect">
            <a:avLst/>
          </a:prstGeom>
          <a:noFill/>
        </p:spPr>
        <p:txBody>
          <a:bodyPr wrap="square">
            <a:spAutoFit/>
          </a:bodyPr>
          <a:lstStyle/>
          <a:p>
            <a:pPr marL="27305" marR="27305" algn="just">
              <a:lnSpc>
                <a:spcPct val="107000"/>
              </a:lnSpc>
              <a:spcBef>
                <a:spcPts val="600"/>
              </a:spcBef>
              <a:spcAft>
                <a:spcPts val="600"/>
              </a:spcAft>
            </a:pPr>
            <a:r>
              <a:rPr lang="en-US" sz="2600" dirty="0">
                <a:solidFill>
                  <a:schemeClr val="tx1"/>
                </a:solidFill>
                <a:effectLst/>
                <a:latin typeface="#9Slide03 Arima Madurai Bold" panose="00000800000000000000" pitchFamily="2" charset="0"/>
                <a:cs typeface="#9Slide03 Arima Madurai Bold" panose="00000800000000000000" pitchFamily="2" charset="0"/>
              </a:rPr>
              <a:t>3/4, 4/3, 2/5,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nhịp</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nhàng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phù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hợp</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với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tâm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trạng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chủ</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Calibri" panose="020F0502020204030204" pitchFamily="34" charset="0"/>
              <a:cs typeface="#9Slide03 Arima Madurai Bold" panose="00000800000000000000" pitchFamily="2" charset="0"/>
            </a:endParaRPr>
          </a:p>
        </p:txBody>
      </p:sp>
    </p:spTree>
    <p:extLst>
      <p:ext uri="{BB962C8B-B14F-4D97-AF65-F5344CB8AC3E}">
        <p14:creationId xmlns:p14="http://schemas.microsoft.com/office/powerpoint/2010/main" val="2410247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 xmlns:a16="http://schemas.microsoft.com/office/drawing/2014/main" id="{95722C1C-C43A-F5BC-AB99-EE1A2A6ACAE3}"/>
              </a:ext>
            </a:extLst>
          </p:cNvPr>
          <p:cNvGraphicFramePr>
            <a:graphicFrameLocks noGrp="1"/>
          </p:cNvGraphicFramePr>
          <p:nvPr>
            <p:extLst>
              <p:ext uri="{D42A27DB-BD31-4B8C-83A1-F6EECF244321}">
                <p14:modId xmlns:p14="http://schemas.microsoft.com/office/powerpoint/2010/main" val="3296884590"/>
              </p:ext>
            </p:extLst>
          </p:nvPr>
        </p:nvGraphicFramePr>
        <p:xfrm>
          <a:off x="852618" y="1207993"/>
          <a:ext cx="10486764" cy="5011452"/>
        </p:xfrm>
        <a:graphic>
          <a:graphicData uri="http://schemas.openxmlformats.org/drawingml/2006/table">
            <a:tbl>
              <a:tblPr firstRow="1" firstCol="1" bandRow="1">
                <a:tableStyleId>{5C22544A-7EE6-4342-B048-85BDC9FD1C3A}</a:tableStyleId>
              </a:tblPr>
              <a:tblGrid>
                <a:gridCol w="2448232">
                  <a:extLst>
                    <a:ext uri="{9D8B030D-6E8A-4147-A177-3AD203B41FA5}">
                      <a16:colId xmlns="" xmlns:a16="http://schemas.microsoft.com/office/drawing/2014/main" val="3097185009"/>
                    </a:ext>
                  </a:extLst>
                </a:gridCol>
                <a:gridCol w="8038532">
                  <a:extLst>
                    <a:ext uri="{9D8B030D-6E8A-4147-A177-3AD203B41FA5}">
                      <a16:colId xmlns="" xmlns:a16="http://schemas.microsoft.com/office/drawing/2014/main" val="2821268123"/>
                    </a:ext>
                  </a:extLst>
                </a:gridCol>
              </a:tblGrid>
              <a:tr h="722265">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Các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yếu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tố</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ctr">
                        <a:lnSpc>
                          <a:spcPct val="107000"/>
                        </a:lnSpc>
                        <a:spcBef>
                          <a:spcPts val="600"/>
                        </a:spcBef>
                        <a:spcAft>
                          <a:spcPts val="60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Biểu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hiện</a:t>
                      </a:r>
                      <a:r>
                        <a:rPr lang="en-US" sz="2600" dirty="0">
                          <a:solidFill>
                            <a:schemeClr val="tx1"/>
                          </a:solidFill>
                          <a:effectLst/>
                          <a:latin typeface="#9Slide03 AmpleSoft Bold" panose="02000000000000000000" pitchFamily="2" charset="0"/>
                          <a:cs typeface="#9Slide03 Arima Madurai Bold" panose="00000800000000000000" pitchFamily="2" charset="0"/>
                        </a:rPr>
                        <a:t> - </a:t>
                      </a:r>
                      <a:r>
                        <a:rPr lang="en-US" sz="2600" dirty="0" err="1">
                          <a:solidFill>
                            <a:schemeClr val="tx1"/>
                          </a:solidFill>
                          <a:effectLst/>
                          <a:latin typeface="#9Slide03 AmpleSoft Bold" panose="02000000000000000000" pitchFamily="2" charset="0"/>
                          <a:cs typeface="#9Slide03 Arima Madurai Bold" panose="00000800000000000000" pitchFamily="2" charset="0"/>
                        </a:rPr>
                        <a:t>Tác</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dụng</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1377771823"/>
                  </a:ext>
                </a:extLst>
              </a:tr>
              <a:tr h="1294723">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4. </a:t>
                      </a:r>
                      <a:r>
                        <a:rPr lang="en-US" sz="2600" dirty="0" err="1">
                          <a:solidFill>
                            <a:schemeClr val="tx1"/>
                          </a:solidFill>
                          <a:effectLst/>
                          <a:latin typeface="#9Slide03 AmpleSoft Bold" panose="02000000000000000000" pitchFamily="2" charset="0"/>
                          <a:cs typeface="#9Slide03 Arima Madurai Bold" panose="00000800000000000000" pitchFamily="2" charset="0"/>
                        </a:rPr>
                        <a:t>Bài</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thơ</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viết</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về</a:t>
                      </a:r>
                      <a:r>
                        <a:rPr lang="en-US" sz="2600" dirty="0">
                          <a:solidFill>
                            <a:schemeClr val="tx1"/>
                          </a:solidFill>
                          <a:effectLst/>
                          <a:latin typeface="#9Slide03 AmpleSoft Bold" panose="02000000000000000000" pitchFamily="2" charset="0"/>
                          <a:cs typeface="#9Slide03 Arima Madurai Bold" panose="00000800000000000000" pitchFamily="2" charset="0"/>
                        </a:rPr>
                        <a:t> ai,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về</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điều</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gì</a:t>
                      </a:r>
                      <a:r>
                        <a:rPr lang="en-US" sz="2600" dirty="0">
                          <a:solidFill>
                            <a:schemeClr val="tx1"/>
                          </a:solidFill>
                          <a:effectLst/>
                          <a:latin typeface="#9Slide03 AmpleSoft Bold" panose="02000000000000000000" pitchFamily="2" charset="0"/>
                          <a:cs typeface="#9Slide03 Arima Madurai Bold" panose="00000800000000000000" pitchFamily="2" charset="0"/>
                        </a:rPr>
                        <a:t>?</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373205785"/>
                  </a:ext>
                </a:extLst>
              </a:tr>
              <a:tr h="1030098">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5. </a:t>
                      </a:r>
                      <a:r>
                        <a:rPr lang="en-US" sz="2600" dirty="0" err="1">
                          <a:solidFill>
                            <a:schemeClr val="tx1"/>
                          </a:solidFill>
                          <a:effectLst/>
                          <a:latin typeface="#9Slide03 AmpleSoft Bold" panose="02000000000000000000" pitchFamily="2" charset="0"/>
                          <a:cs typeface="#9Slide03 Arima Madurai Bold" panose="00000800000000000000" pitchFamily="2" charset="0"/>
                        </a:rPr>
                        <a:t>Nhân</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vật</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trữ</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tình</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971385836"/>
                  </a:ext>
                </a:extLst>
              </a:tr>
              <a:tr h="993339">
                <a:tc>
                  <a:txBody>
                    <a:bodyPr/>
                    <a:lstStyle/>
                    <a:p>
                      <a:pPr marL="0" marR="0" algn="ctr">
                        <a:lnSpc>
                          <a:spcPct val="107000"/>
                        </a:lnSpc>
                        <a:spcBef>
                          <a:spcPts val="600"/>
                        </a:spcBef>
                        <a:spcAft>
                          <a:spcPts val="60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6. </a:t>
                      </a:r>
                      <a:r>
                        <a:rPr lang="en-US" sz="2600" dirty="0" err="1">
                          <a:solidFill>
                            <a:schemeClr val="tx1"/>
                          </a:solidFill>
                          <a:effectLst/>
                          <a:latin typeface="#9Slide03 AmpleSoft Bold" panose="02000000000000000000" pitchFamily="2" charset="0"/>
                          <a:cs typeface="#9Slide03 Arima Madurai Bold" panose="00000800000000000000" pitchFamily="2" charset="0"/>
                        </a:rPr>
                        <a:t>Mạch</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cảm</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xúc</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84468478"/>
                  </a:ext>
                </a:extLst>
              </a:tr>
              <a:tr h="971027">
                <a:tc>
                  <a:txBody>
                    <a:bodyPr/>
                    <a:lstStyle/>
                    <a:p>
                      <a:pPr marL="0" marR="0" algn="ctr">
                        <a:lnSpc>
                          <a:spcPct val="107000"/>
                        </a:lnSpc>
                        <a:spcBef>
                          <a:spcPts val="0"/>
                        </a:spcBef>
                        <a:spcAft>
                          <a:spcPts val="0"/>
                        </a:spcAft>
                      </a:pPr>
                      <a:r>
                        <a:rPr lang="en-US" sz="2600" dirty="0">
                          <a:solidFill>
                            <a:schemeClr val="tx1"/>
                          </a:solidFill>
                          <a:effectLst/>
                          <a:latin typeface="#9Slide03 AmpleSoft Bold" panose="02000000000000000000" pitchFamily="2" charset="0"/>
                          <a:cs typeface="#9Slide03 Arima Madurai Bold" panose="00000800000000000000" pitchFamily="2" charset="0"/>
                        </a:rPr>
                        <a:t>7. </a:t>
                      </a:r>
                      <a:r>
                        <a:rPr lang="en-US" sz="2600" dirty="0" err="1">
                          <a:solidFill>
                            <a:schemeClr val="tx1"/>
                          </a:solidFill>
                          <a:effectLst/>
                          <a:latin typeface="#9Slide03 AmpleSoft Bold" panose="02000000000000000000" pitchFamily="2" charset="0"/>
                          <a:cs typeface="#9Slide03 Arima Madurai Bold" panose="00000800000000000000" pitchFamily="2" charset="0"/>
                        </a:rPr>
                        <a:t>Cảm</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hứng</a:t>
                      </a:r>
                      <a:endParaRPr lang="en-US" sz="2600" dirty="0">
                        <a:solidFill>
                          <a:schemeClr val="tx1"/>
                        </a:solidFill>
                        <a:effectLst/>
                        <a:latin typeface="#9Slide03 AmpleSoft Bold" panose="02000000000000000000" pitchFamily="2" charset="0"/>
                        <a:cs typeface="#9Slide03 Arima Madurai Bold" panose="00000800000000000000" pitchFamily="2" charset="0"/>
                      </a:endParaRPr>
                    </a:p>
                    <a:p>
                      <a:pPr marL="0" marR="0" algn="ctr">
                        <a:lnSpc>
                          <a:spcPct val="107000"/>
                        </a:lnSpc>
                        <a:spcBef>
                          <a:spcPts val="0"/>
                        </a:spcBef>
                        <a:spcAft>
                          <a:spcPts val="0"/>
                        </a:spcAft>
                      </a:pPr>
                      <a:r>
                        <a:rPr lang="en-US" sz="2600" dirty="0" err="1">
                          <a:solidFill>
                            <a:schemeClr val="tx1"/>
                          </a:solidFill>
                          <a:effectLst/>
                          <a:latin typeface="#9Slide03 AmpleSoft Bold" panose="02000000000000000000" pitchFamily="2" charset="0"/>
                          <a:cs typeface="#9Slide03 Arima Madurai Bold" panose="00000800000000000000" pitchFamily="2" charset="0"/>
                        </a:rPr>
                        <a:t>chủ</a:t>
                      </a:r>
                      <a:r>
                        <a:rPr lang="en-US" sz="2600" dirty="0">
                          <a:solidFill>
                            <a:schemeClr val="tx1"/>
                          </a:solidFill>
                          <a:effectLst/>
                          <a:latin typeface="#9Slide03 AmpleSoft Bold" panose="02000000000000000000" pitchFamily="2" charset="0"/>
                          <a:cs typeface="#9Slide03 Arima Madurai Bold" panose="00000800000000000000" pitchFamily="2" charset="0"/>
                        </a:rPr>
                        <a:t> </a:t>
                      </a:r>
                      <a:r>
                        <a:rPr lang="en-US" sz="2600" dirty="0" err="1">
                          <a:solidFill>
                            <a:schemeClr val="tx1"/>
                          </a:solidFill>
                          <a:effectLst/>
                          <a:latin typeface="#9Slide03 AmpleSoft Bold" panose="02000000000000000000" pitchFamily="2" charset="0"/>
                          <a:cs typeface="#9Slide03 Arima Madurai Bold" panose="00000800000000000000" pitchFamily="2" charset="0"/>
                        </a:rPr>
                        <a:t>đạo</a:t>
                      </a:r>
                      <a:endParaRPr lang="en-US" sz="2600" dirty="0">
                        <a:solidFill>
                          <a:schemeClr val="tx1"/>
                        </a:solidFill>
                        <a:effectLst/>
                        <a:latin typeface="#9Slide03 AmpleSoft Bold" panose="020000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tc>
                  <a:txBody>
                    <a:bodyPr/>
                    <a:lstStyle/>
                    <a:p>
                      <a:pPr marL="0" marR="0" algn="just">
                        <a:lnSpc>
                          <a:spcPct val="107000"/>
                        </a:lnSpc>
                        <a:spcBef>
                          <a:spcPts val="600"/>
                        </a:spcBef>
                        <a:spcAft>
                          <a:spcPts val="600"/>
                        </a:spcAft>
                      </a:pP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2381" marR="42381" marT="0" marB="0" anchor="ctr">
                    <a:solidFill>
                      <a:srgbClr val="CEE7EE"/>
                    </a:solidFill>
                  </a:tcPr>
                </a:tc>
                <a:extLst>
                  <a:ext uri="{0D108BD9-81ED-4DB2-BD59-A6C34878D82A}">
                    <a16:rowId xmlns="" xmlns:a16="http://schemas.microsoft.com/office/drawing/2014/main" val="945900368"/>
                  </a:ext>
                </a:extLst>
              </a:tr>
            </a:tbl>
          </a:graphicData>
        </a:graphic>
      </p:graphicFrame>
      <p:sp>
        <p:nvSpPr>
          <p:cNvPr id="3" name="TextBox 2">
            <a:extLst>
              <a:ext uri="{FF2B5EF4-FFF2-40B4-BE49-F238E27FC236}">
                <a16:creationId xmlns="" xmlns:a16="http://schemas.microsoft.com/office/drawing/2014/main" id="{E384C3B6-AB05-81DC-AB03-2F2221234AD3}"/>
              </a:ext>
            </a:extLst>
          </p:cNvPr>
          <p:cNvSpPr txBox="1"/>
          <p:nvPr/>
        </p:nvSpPr>
        <p:spPr>
          <a:xfrm>
            <a:off x="1297859" y="338988"/>
            <a:ext cx="6096000" cy="530017"/>
          </a:xfrm>
          <a:prstGeom prst="rect">
            <a:avLst/>
          </a:prstGeom>
          <a:noFill/>
        </p:spPr>
        <p:txBody>
          <a:bodyPr wrap="square">
            <a:spAutoFit/>
          </a:bodyPr>
          <a:lstStyle>
            <a:defPPr>
              <a:defRPr lang="zh-CN"/>
            </a:defPPr>
            <a:lvl1pPr marR="0" algn="just">
              <a:lnSpc>
                <a:spcPct val="107000"/>
              </a:lnSpc>
              <a:spcBef>
                <a:spcPts val="0"/>
              </a:spcBef>
              <a:spcAft>
                <a:spcPts val="600"/>
              </a:spcAft>
              <a:defRPr sz="2800" b="1">
                <a:effectLst/>
                <a:latin typeface="#9Slide03 BoosterNextFYBlack" panose="02000A03000000020004" pitchFamily="2" charset="0"/>
                <a:ea typeface="Calibri" panose="020F0502020204030204" pitchFamily="34" charset="0"/>
                <a:cs typeface="Times New Roman" panose="02020603050405020304" pitchFamily="18" charset="0"/>
              </a:defRPr>
            </a:lvl1pPr>
          </a:lstStyle>
          <a:p>
            <a:r>
              <a:rPr lang="nl-NL" dirty="0"/>
              <a:t>1. </a:t>
            </a:r>
            <a:r>
              <a:rPr lang="vi-VN" dirty="0"/>
              <a:t>Các yếu tố đặc trưng của </a:t>
            </a:r>
            <a:r>
              <a:rPr lang="pt-BR" dirty="0"/>
              <a:t>bài thơ</a:t>
            </a:r>
            <a:endParaRPr lang="en-US" dirty="0"/>
          </a:p>
        </p:txBody>
      </p:sp>
      <p:sp>
        <p:nvSpPr>
          <p:cNvPr id="8" name="TextBox 7">
            <a:extLst>
              <a:ext uri="{FF2B5EF4-FFF2-40B4-BE49-F238E27FC236}">
                <a16:creationId xmlns="" xmlns:a16="http://schemas.microsoft.com/office/drawing/2014/main" id="{D35BE692-CE1A-FC51-A5C5-21212ACB4D00}"/>
              </a:ext>
            </a:extLst>
          </p:cNvPr>
          <p:cNvSpPr txBox="1"/>
          <p:nvPr/>
        </p:nvSpPr>
        <p:spPr>
          <a:xfrm>
            <a:off x="3333134" y="2162090"/>
            <a:ext cx="7865807" cy="94859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Bài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chia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sẻ</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hoài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niệm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kí</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ức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tuổi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thơ</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 xmlns:a16="http://schemas.microsoft.com/office/drawing/2014/main" id="{336B8EA8-84BB-54E3-F5E5-99D19FBC1E60}"/>
              </a:ext>
            </a:extLst>
          </p:cNvPr>
          <p:cNvSpPr txBox="1"/>
          <p:nvPr/>
        </p:nvSpPr>
        <p:spPr>
          <a:xfrm>
            <a:off x="3333133" y="3273021"/>
            <a:ext cx="7865807" cy="94859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600" dirty="0">
                <a:solidFill>
                  <a:schemeClr val="tx1"/>
                </a:solidFill>
                <a:effectLst/>
                <a:latin typeface="#9Slide03 Arima Madurai Bold" panose="00000800000000000000" pitchFamily="2" charset="0"/>
                <a:cs typeface="#9Slide03 Arima Madurai Bold" panose="00000800000000000000" pitchFamily="2" charset="0"/>
              </a:rPr>
              <a:t>” –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con </a:t>
            </a:r>
            <a:r>
              <a:rPr lang="en-US" sz="2600" dirty="0">
                <a:solidFill>
                  <a:schemeClr val="tx1"/>
                </a:solidFill>
                <a:effectLst/>
                <a:latin typeface="#9Slide03 Arima Madurai Bold" panose="00000800000000000000" pitchFamily="2" charset="0"/>
                <a:cs typeface="#9Slide03 Arima Madurai Bold" panose="00000800000000000000" pitchFamily="2" charset="0"/>
                <a:sym typeface="Wingdings" panose="05000000000000000000" pitchFamily="2" charset="2"/>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sym typeface="Wingdings" panose="05000000000000000000" pitchFamily="2" charset="2"/>
              </a:rPr>
              <a:t>b</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iểu</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lộ</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cảm</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trực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tiếp</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 xmlns:a16="http://schemas.microsoft.com/office/drawing/2014/main" id="{FDB11581-247F-6414-5A76-643CF647E193}"/>
              </a:ext>
            </a:extLst>
          </p:cNvPr>
          <p:cNvSpPr txBox="1"/>
          <p:nvPr/>
        </p:nvSpPr>
        <p:spPr>
          <a:xfrm>
            <a:off x="3333133" y="4316356"/>
            <a:ext cx="7865807" cy="94859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Từ</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ảnh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nắng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mới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trữ</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 xmlns:a16="http://schemas.microsoft.com/office/drawing/2014/main" id="{FE5C5E97-AFC9-B461-D856-08E8D92EE916}"/>
              </a:ext>
            </a:extLst>
          </p:cNvPr>
          <p:cNvSpPr txBox="1"/>
          <p:nvPr/>
        </p:nvSpPr>
        <p:spPr>
          <a:xfrm>
            <a:off x="3333133" y="5429607"/>
            <a:ext cx="7865807" cy="520463"/>
          </a:xfrm>
          <a:prstGeom prst="rect">
            <a:avLst/>
          </a:prstGeom>
          <a:noFill/>
        </p:spPr>
        <p:txBody>
          <a:bodyPr wrap="square">
            <a:spAutoFit/>
          </a:bodyPr>
          <a:lstStyle/>
          <a:p>
            <a:pPr marL="0" marR="0" algn="just">
              <a:lnSpc>
                <a:spcPct val="107000"/>
              </a:lnSpc>
              <a:spcBef>
                <a:spcPts val="600"/>
              </a:spcBef>
              <a:spcAft>
                <a:spcPts val="600"/>
              </a:spcAft>
            </a:pPr>
            <a:r>
              <a:rPr lang="en-US" sz="2600"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nhớ</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thương</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sắc</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mẹ</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đã</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2600" dirty="0">
                <a:solidFill>
                  <a:schemeClr val="tx1"/>
                </a:solidFill>
                <a:effectLst/>
                <a:latin typeface="#9Slide03 Arima Madurai Bold" panose="00000800000000000000" pitchFamily="2" charset="0"/>
                <a:cs typeface="#9Slide03 Arima Madurai Bold" panose="00000800000000000000" pitchFamily="2" charset="0"/>
              </a:rPr>
              <a:t> </a:t>
            </a:r>
            <a:r>
              <a:rPr lang="en-US" sz="2600" dirty="0" err="1">
                <a:solidFill>
                  <a:schemeClr val="tx1"/>
                </a:solidFill>
                <a:effectLst/>
                <a:latin typeface="#9Slide03 Arima Madurai Bold" panose="00000800000000000000" pitchFamily="2" charset="0"/>
                <a:cs typeface="#9Slide03 Arima Madurai Bold" panose="00000800000000000000" pitchFamily="2" charset="0"/>
              </a:rPr>
              <a:t>xa</a:t>
            </a:r>
            <a:r>
              <a:rPr lang="en-US" sz="2600" dirty="0">
                <a:solidFill>
                  <a:schemeClr val="tx1"/>
                </a:solidFill>
                <a:effectLst/>
                <a:latin typeface="#9Slide03 Arima Madurai Bold" panose="00000800000000000000" pitchFamily="2" charset="0"/>
                <a:cs typeface="#9Slide03 Arima Madurai Bold" panose="00000800000000000000" pitchFamily="2" charset="0"/>
              </a:rPr>
              <a:t>.</a:t>
            </a:r>
            <a:endParaRPr lang="en-US" sz="26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39203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地球一小时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
  <a:themeElements>
    <a:clrScheme name="islide色">
      <a:dk1>
        <a:srgbClr val="000000"/>
      </a:dk1>
      <a:lt1>
        <a:srgbClr val="FFFFFF"/>
      </a:lt1>
      <a:dk2>
        <a:srgbClr val="778495"/>
      </a:dk2>
      <a:lt2>
        <a:srgbClr val="F0F0F0"/>
      </a:lt2>
      <a:accent1>
        <a:srgbClr val="04655A"/>
      </a:accent1>
      <a:accent2>
        <a:srgbClr val="FF9A98"/>
      </a:accent2>
      <a:accent3>
        <a:srgbClr val="DD6A1C"/>
      </a:accent3>
      <a:accent4>
        <a:srgbClr val="CDA44F"/>
      </a:accent4>
      <a:accent5>
        <a:srgbClr val="04655A"/>
      </a:accent5>
      <a:accent6>
        <a:srgbClr val="FF9A98"/>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0">
  <a:themeElements>
    <a:clrScheme name="islide色">
      <a:dk1>
        <a:srgbClr val="000000"/>
      </a:dk1>
      <a:lt1>
        <a:srgbClr val="FFFFFF"/>
      </a:lt1>
      <a:dk2>
        <a:srgbClr val="778495"/>
      </a:dk2>
      <a:lt2>
        <a:srgbClr val="F0F0F0"/>
      </a:lt2>
      <a:accent1>
        <a:srgbClr val="2E2E36"/>
      </a:accent1>
      <a:accent2>
        <a:srgbClr val="CB1B45"/>
      </a:accent2>
      <a:accent3>
        <a:srgbClr val="235371"/>
      </a:accent3>
      <a:accent4>
        <a:srgbClr val="B8583D"/>
      </a:accent4>
      <a:accent5>
        <a:srgbClr val="6F9FC8"/>
      </a:accent5>
      <a:accent6>
        <a:srgbClr val="CB1B45"/>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1688</Words>
  <Application>Microsoft Office PowerPoint</Application>
  <PresentationFormat>Custom</PresentationFormat>
  <Paragraphs>109</Paragraphs>
  <Slides>19</Slides>
  <Notes>19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Arial</vt:lpstr>
      <vt:lpstr>Calibri</vt:lpstr>
      <vt:lpstr>等线 Light</vt:lpstr>
      <vt:lpstr>#9Slide05 Wedding KT</vt:lpstr>
      <vt:lpstr>Wingdings</vt:lpstr>
      <vt:lpstr>#9Slide03 Arima Madurai Bold</vt:lpstr>
      <vt:lpstr>#9Slide03 AmpleSoft Bold</vt:lpstr>
      <vt:lpstr>#9Slide05 Rusulica Script</vt:lpstr>
      <vt:lpstr>#9Slide03 BoosterNextFYBlack</vt:lpstr>
      <vt:lpstr>#9Slide05 Edwardian</vt:lpstr>
      <vt:lpstr>方正苏新诗柳楷简体</vt:lpstr>
      <vt:lpstr>#9Slide05 FS Blonde Script</vt:lpstr>
      <vt:lpstr>等线</vt:lpstr>
      <vt:lpstr>Times New Roman</vt:lpstr>
      <vt:lpstr>Office 主题​​</vt:lpstr>
      <vt:lpstr>0</vt:lpstr>
      <vt:lpstr>1_0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地球一小时2</dc:title>
  <dc:creator>张 建春</dc:creator>
  <cp:lastModifiedBy>HP</cp:lastModifiedBy>
  <cp:revision>44</cp:revision>
  <dcterms:created xsi:type="dcterms:W3CDTF">2019-02-11T04:48:00Z</dcterms:created>
  <dcterms:modified xsi:type="dcterms:W3CDTF">2024-02-02T03:04:05Z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2052-11.1.0.8404</vt:lpwstr>
  </property>
</Properties>
</file>