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</p:sldMasterIdLst>
  <p:notesMasterIdLst>
    <p:notesMasterId r:id="rId20"/>
  </p:notesMasterIdLst>
  <p:sldIdLst>
    <p:sldId id="258" r:id="rId5"/>
    <p:sldId id="288" r:id="rId6"/>
    <p:sldId id="260" r:id="rId7"/>
    <p:sldId id="269" r:id="rId8"/>
    <p:sldId id="262" r:id="rId9"/>
    <p:sldId id="264" r:id="rId10"/>
    <p:sldId id="291" r:id="rId11"/>
    <p:sldId id="290" r:id="rId12"/>
    <p:sldId id="281" r:id="rId13"/>
    <p:sldId id="292" r:id="rId14"/>
    <p:sldId id="270" r:id="rId15"/>
    <p:sldId id="271" r:id="rId16"/>
    <p:sldId id="286" r:id="rId17"/>
    <p:sldId id="287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40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78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822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764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701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64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58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52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14" autoAdjust="0"/>
    <p:restoredTop sz="94660"/>
  </p:normalViewPr>
  <p:slideViewPr>
    <p:cSldViewPr snapToGrid="0">
      <p:cViewPr varScale="1">
        <p:scale>
          <a:sx n="78" d="100"/>
          <a:sy n="78" d="100"/>
        </p:scale>
        <p:origin x="428" y="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DD623-AE33-4F83-AF40-071E020D8CD4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1680A-E3EC-4E6E-BC07-09D0D89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0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6940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3878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0822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7764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4701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164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858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552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34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40" indent="0" algn="ctr">
              <a:buNone/>
              <a:defRPr sz="2000"/>
            </a:lvl2pPr>
            <a:lvl3pPr marL="913878" indent="0" algn="ctr">
              <a:buNone/>
              <a:defRPr sz="1900"/>
            </a:lvl3pPr>
            <a:lvl4pPr marL="1370822" indent="0" algn="ctr">
              <a:buNone/>
              <a:defRPr sz="1600"/>
            </a:lvl4pPr>
            <a:lvl5pPr marL="1827764" indent="0" algn="ctr">
              <a:buNone/>
              <a:defRPr sz="1600"/>
            </a:lvl5pPr>
            <a:lvl6pPr marL="2284701" indent="0" algn="ctr">
              <a:buNone/>
              <a:defRPr sz="1600"/>
            </a:lvl6pPr>
            <a:lvl7pPr marL="2741645" indent="0" algn="ctr">
              <a:buNone/>
              <a:defRPr sz="1600"/>
            </a:lvl7pPr>
            <a:lvl8pPr marL="3198585" indent="0" algn="ctr">
              <a:buNone/>
              <a:defRPr sz="1600"/>
            </a:lvl8pPr>
            <a:lvl9pPr marL="365552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5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899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3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671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763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0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0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5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257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586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2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2" y="36020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40" indent="0" algn="ctr">
              <a:buNone/>
              <a:defRPr sz="2000"/>
            </a:lvl2pPr>
            <a:lvl3pPr marL="913878" indent="0" algn="ctr">
              <a:buNone/>
              <a:defRPr sz="1900"/>
            </a:lvl3pPr>
            <a:lvl4pPr marL="1370822" indent="0" algn="ctr">
              <a:buNone/>
              <a:defRPr sz="1600"/>
            </a:lvl4pPr>
            <a:lvl5pPr marL="1827764" indent="0" algn="ctr">
              <a:buNone/>
              <a:defRPr sz="1600"/>
            </a:lvl5pPr>
            <a:lvl6pPr marL="2284701" indent="0" algn="ctr">
              <a:buNone/>
              <a:defRPr sz="1600"/>
            </a:lvl6pPr>
            <a:lvl7pPr marL="2741645" indent="0" algn="ctr">
              <a:buNone/>
              <a:defRPr sz="1600"/>
            </a:lvl7pPr>
            <a:lvl8pPr marL="3198585" indent="0" algn="ctr">
              <a:buNone/>
              <a:defRPr sz="1600"/>
            </a:lvl8pPr>
            <a:lvl9pPr marL="3655525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73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8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2" y="1825626"/>
            <a:ext cx="5181601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10" y="1825626"/>
            <a:ext cx="5181601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365135"/>
            <a:ext cx="10515601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5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8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 marL="0" indent="0">
              <a:buNone/>
              <a:defRPr sz="3100"/>
            </a:lvl1pPr>
            <a:lvl2pPr marL="456940" indent="0">
              <a:buNone/>
              <a:defRPr sz="2900"/>
            </a:lvl2pPr>
            <a:lvl3pPr marL="913878" indent="0">
              <a:buNone/>
              <a:defRPr sz="2400"/>
            </a:lvl3pPr>
            <a:lvl4pPr marL="1370822" indent="0">
              <a:buNone/>
              <a:defRPr sz="2000"/>
            </a:lvl4pPr>
            <a:lvl5pPr marL="1827764" indent="0">
              <a:buNone/>
              <a:defRPr sz="2000"/>
            </a:lvl5pPr>
            <a:lvl6pPr marL="2284701" indent="0">
              <a:buNone/>
              <a:defRPr sz="2000"/>
            </a:lvl6pPr>
            <a:lvl7pPr marL="2741645" indent="0">
              <a:buNone/>
              <a:defRPr sz="2000"/>
            </a:lvl7pPr>
            <a:lvl8pPr marL="3198585" indent="0">
              <a:buNone/>
              <a:defRPr sz="2000"/>
            </a:lvl8pPr>
            <a:lvl9pPr marL="365552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899" cy="58118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688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553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5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6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8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206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73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4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7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6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28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2" y="1825626"/>
            <a:ext cx="518160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10" y="1825626"/>
            <a:ext cx="518160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365135"/>
            <a:ext cx="1051560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5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 marL="0" indent="0">
              <a:buNone/>
              <a:defRPr sz="3100"/>
            </a:lvl1pPr>
            <a:lvl2pPr marL="456940" indent="0">
              <a:buNone/>
              <a:defRPr sz="2900"/>
            </a:lvl2pPr>
            <a:lvl3pPr marL="913878" indent="0">
              <a:buNone/>
              <a:defRPr sz="2400"/>
            </a:lvl3pPr>
            <a:lvl4pPr marL="1370822" indent="0">
              <a:buNone/>
              <a:defRPr sz="2000"/>
            </a:lvl4pPr>
            <a:lvl5pPr marL="1827764" indent="0">
              <a:buNone/>
              <a:defRPr sz="2000"/>
            </a:lvl5pPr>
            <a:lvl6pPr marL="2284701" indent="0">
              <a:buNone/>
              <a:defRPr sz="2000"/>
            </a:lvl6pPr>
            <a:lvl7pPr marL="2741645" indent="0">
              <a:buNone/>
              <a:defRPr sz="2000"/>
            </a:lvl7pPr>
            <a:lvl8pPr marL="3198585" indent="0">
              <a:buNone/>
              <a:defRPr sz="2000"/>
            </a:lvl8pPr>
            <a:lvl9pPr marL="365552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5"/>
            <a:ext cx="10515601" cy="1325563"/>
          </a:xfrm>
          <a:prstGeom prst="rect">
            <a:avLst/>
          </a:prstGeom>
        </p:spPr>
        <p:txBody>
          <a:bodyPr vert="horz" lIns="91389" tIns="45695" rIns="91389" bIns="4569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1" cy="4351338"/>
          </a:xfrm>
          <a:prstGeom prst="rect">
            <a:avLst/>
          </a:prstGeom>
        </p:spPr>
        <p:txBody>
          <a:bodyPr vert="horz" lIns="91389" tIns="45695" rIns="91389" bIns="456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799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599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"/>
            <a:ext cx="12192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2" y="3"/>
            <a:ext cx="12192002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579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35"/>
            <a:ext cx="10515601" cy="1325563"/>
          </a:xfrm>
          <a:prstGeom prst="rect">
            <a:avLst/>
          </a:prstGeom>
        </p:spPr>
        <p:txBody>
          <a:bodyPr vert="horz" lIns="91389" tIns="45695" rIns="91389" bIns="45695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1" cy="4351338"/>
          </a:xfrm>
          <a:prstGeom prst="rect">
            <a:avLst/>
          </a:prstGeom>
        </p:spPr>
        <p:txBody>
          <a:bodyPr vert="horz" lIns="91389" tIns="45695" rIns="91389" bIns="45695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799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6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"/>
            <a:ext cx="12192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2" y="3"/>
            <a:ext cx="12192002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65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xStyles>
    <p:titleStyle>
      <a:lvl1pPr algn="l" defTabSz="1088031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2004" indent="-272004" algn="l" defTabSz="1088031" rtl="0" eaLnBrk="1" latinLnBrk="0" hangingPunct="1">
        <a:lnSpc>
          <a:spcPct val="90000"/>
        </a:lnSpc>
        <a:spcBef>
          <a:spcPts val="119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16025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038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053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075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084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103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118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132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15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031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6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062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077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093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108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124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2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3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47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7" y="0"/>
            <a:ext cx="3258409" cy="7010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077" y="-2743320"/>
            <a:ext cx="14014579" cy="118586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10245" y="2192389"/>
            <a:ext cx="11306628" cy="25852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lIns="91389" tIns="45695" rIns="91389" bIns="45695" rtlCol="0">
            <a:spAutoFit/>
          </a:bodyPr>
          <a:lstStyle/>
          <a:p>
            <a:pPr algn="ctr"/>
            <a:r>
              <a:rPr lang="en-US" sz="54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 VÀ ĐỊA LÍ 6</a:t>
            </a:r>
          </a:p>
          <a:p>
            <a:pPr algn="ctr"/>
            <a:r>
              <a:rPr lang="en-US" sz="54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(PHÂN MÔN ĐỊA LÍ)</a:t>
            </a:r>
          </a:p>
          <a:p>
            <a:pPr algn="ctr"/>
            <a:r>
              <a:rPr lang="en-US" sz="54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54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</a:t>
            </a:r>
            <a:r>
              <a:rPr lang="en-US" sz="54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3625" y="4356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2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423863"/>
            <a:ext cx="5713413" cy="463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97700" y="5327252"/>
            <a:ext cx="4876800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Australia rộng hơn cả Mặt trăng. Mặt trăng có bán kính 3.476,28 km, trong khi Australia từ Đông sang Tây trải dài 4.000 km (Nguồn: MSN)</a:t>
            </a:r>
            <a:endParaRPr lang="en-US" sz="20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147" name="Picture 3" descr="nui-lua-o-nam-cuc-va-nhung-tran-phun-trao-tuyet-5258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1" y="423863"/>
            <a:ext cx="538480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3701" y="3409552"/>
            <a:ext cx="5524499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Núi lửa ở Nam Cực và những trận phun trào tuyết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Ngọn núi lửa này không chứa dung nham, lòng núi lửa không bao giờ quá 0</a:t>
            </a:r>
            <a:r>
              <a:rPr lang="en-US" sz="2000" i="1" baseline="30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148" name="Picture 4" descr="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1" y="4489848"/>
            <a:ext cx="2921000" cy="191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3701" y="4628752"/>
            <a:ext cx="26924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 tượng thiên nhiên kì lạ xuất hiện ở Việt Nam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https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://www.youtube.com/watch?v=e4_ba-CVXkw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968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3803393" y="2714179"/>
            <a:ext cx="508665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dirty="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3.Địa </a:t>
            </a:r>
            <a:r>
              <a:rPr lang="en-US" altLang="zh-CN" sz="2900" dirty="0" err="1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lí</a:t>
            </a:r>
            <a:r>
              <a:rPr lang="en-US" altLang="zh-CN" sz="2900" dirty="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và</a:t>
            </a:r>
            <a:r>
              <a:rPr lang="en-US" altLang="zh-CN" sz="2900" dirty="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cuộc</a:t>
            </a:r>
            <a:r>
              <a:rPr lang="en-US" altLang="zh-CN" sz="2900" dirty="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900" dirty="0" err="1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sống</a:t>
            </a:r>
            <a:r>
              <a:rPr lang="en-US" altLang="zh-CN" sz="2900" dirty="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endParaRPr lang="zh-CN" altLang="en-US" sz="290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1417639" y="2239963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" name="文本框 45"/>
          <p:cNvSpPr txBox="1"/>
          <p:nvPr/>
        </p:nvSpPr>
        <p:spPr>
          <a:xfrm>
            <a:off x="4640542" y="776561"/>
            <a:ext cx="2957758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MỞ ĐẦU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146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2574208" y="512108"/>
            <a:ext cx="6785693" cy="569387"/>
            <a:chOff x="2080746" y="351228"/>
            <a:chExt cx="4665611" cy="838319"/>
          </a:xfrm>
        </p:grpSpPr>
        <p:grpSp>
          <p:nvGrpSpPr>
            <p:cNvPr id="93" name="组合 92"/>
            <p:cNvGrpSpPr/>
            <p:nvPr/>
          </p:nvGrpSpPr>
          <p:grpSpPr>
            <a:xfrm>
              <a:off x="2327920" y="626210"/>
              <a:ext cx="4418437" cy="495365"/>
              <a:chOff x="4865380" y="5381090"/>
              <a:chExt cx="4418437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973006" y="5381090"/>
                <a:ext cx="310811" cy="459362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4865380" y="5641644"/>
                <a:ext cx="3690977" cy="234811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2080746" y="351228"/>
              <a:ext cx="4354800" cy="838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100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 3. Địa lí và cuộc sống </a:t>
              </a:r>
              <a:endParaRPr lang="zh-CN" altLang="en-US" sz="3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153009" y="1252014"/>
            <a:ext cx="4118012" cy="538558"/>
          </a:xfrm>
          <a:prstGeom prst="rect">
            <a:avLst/>
          </a:prstGeom>
        </p:spPr>
        <p:txBody>
          <a:bodyPr wrap="none" lIns="91389" tIns="45695" rIns="91389" bIns="45695">
            <a:spAutoFit/>
          </a:bodyPr>
          <a:lstStyle/>
          <a:p>
            <a:r>
              <a:rPr lang="en-US" sz="2900" b="1" smtClean="0">
                <a:solidFill>
                  <a:srgbClr val="FF0000"/>
                </a:solidFill>
                <a:latin typeface="Times New Roman"/>
                <a:ea typeface="Calibri"/>
              </a:rPr>
              <a:t>NHIỆM </a:t>
            </a:r>
            <a:r>
              <a:rPr lang="en-US" sz="2900" b="1">
                <a:solidFill>
                  <a:srgbClr val="FF0000"/>
                </a:solidFill>
                <a:latin typeface="Times New Roman"/>
                <a:ea typeface="Calibri"/>
              </a:rPr>
              <a:t>VỤ  </a:t>
            </a:r>
            <a:r>
              <a:rPr lang="en-US" sz="2900" b="1" smtClean="0">
                <a:solidFill>
                  <a:srgbClr val="FF0000"/>
                </a:solidFill>
                <a:latin typeface="Times New Roman"/>
                <a:ea typeface="Calibri"/>
              </a:rPr>
              <a:t>CÁ NHÂN </a:t>
            </a:r>
            <a:endParaRPr lang="en-US" sz="2900"/>
          </a:p>
        </p:txBody>
      </p:sp>
      <p:grpSp>
        <p:nvGrpSpPr>
          <p:cNvPr id="11" name="组合 1"/>
          <p:cNvGrpSpPr/>
          <p:nvPr/>
        </p:nvGrpSpPr>
        <p:grpSpPr>
          <a:xfrm>
            <a:off x="1498600" y="1625600"/>
            <a:ext cx="9131300" cy="2819400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12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4" name="Freeform 7"/>
            <p:cNvSpPr/>
            <p:nvPr/>
          </p:nvSpPr>
          <p:spPr bwMode="auto">
            <a:xfrm>
              <a:off x="5258893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5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6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9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0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7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8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9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0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1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2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3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5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6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sp>
        <p:nvSpPr>
          <p:cNvPr id="107" name="矩形 101"/>
          <p:cNvSpPr/>
          <p:nvPr/>
        </p:nvSpPr>
        <p:spPr>
          <a:xfrm>
            <a:off x="2782653" y="2184730"/>
            <a:ext cx="5869045" cy="2628361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/>
            <a:r>
              <a:rPr lang="nl-NL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ví dụ cụ thể để thấy được vai trò của kiến thức Địa lí đối với cuộc sống.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400" b="1" i="1" dirty="0">
              <a:solidFill>
                <a:prstClr val="white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13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149612" y="449761"/>
            <a:ext cx="5892799" cy="907941"/>
            <a:chOff x="994820" y="448892"/>
            <a:chExt cx="5886671" cy="9079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306943"/>
                <a:endParaRPr lang="zh-CN" altLang="en-US" sz="26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06943"/>
                <a:endParaRPr lang="zh-CN" altLang="en-US" sz="2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4679202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06943"/>
              <a:r>
                <a:rPr lang="en-US" altLang="zh-CN" sz="53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LUYỆN TẬP</a:t>
              </a:r>
              <a:endParaRPr lang="zh-CN" altLang="en-US" sz="53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086323"/>
              </p:ext>
            </p:extLst>
          </p:nvPr>
        </p:nvGraphicFramePr>
        <p:xfrm>
          <a:off x="525165" y="2301055"/>
          <a:ext cx="11298536" cy="26876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3335">
                  <a:extLst>
                    <a:ext uri="{9D8B030D-6E8A-4147-A177-3AD203B41FA5}">
                      <a16:colId xmlns:a16="http://schemas.microsoft.com/office/drawing/2014/main" val="314795934"/>
                    </a:ext>
                  </a:extLst>
                </a:gridCol>
                <a:gridCol w="3327400">
                  <a:extLst>
                    <a:ext uri="{9D8B030D-6E8A-4147-A177-3AD203B41FA5}">
                      <a16:colId xmlns:a16="http://schemas.microsoft.com/office/drawing/2014/main" val="945544813"/>
                    </a:ext>
                  </a:extLst>
                </a:gridCol>
                <a:gridCol w="3987801">
                  <a:extLst>
                    <a:ext uri="{9D8B030D-6E8A-4147-A177-3AD203B41FA5}">
                      <a16:colId xmlns:a16="http://schemas.microsoft.com/office/drawing/2014/main" val="2898178223"/>
                    </a:ext>
                  </a:extLst>
                </a:gridCol>
              </a:tblGrid>
              <a:tr h="446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6713099"/>
                  </a:ext>
                </a:extLst>
              </a:tr>
              <a:tr h="22310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thấy hứng thú về môn Địa lí.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học được điều gì qua bài học hôm nay?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tiếp tục tìm hiểu thông tin về Địa lí bằng cách nào?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8294785"/>
                  </a:ext>
                </a:extLst>
              </a:tr>
            </a:tbl>
          </a:graphicData>
        </a:graphic>
      </p:graphicFrame>
      <p:sp>
        <p:nvSpPr>
          <p:cNvPr id="12" name="文本框 45"/>
          <p:cNvSpPr txBox="1"/>
          <p:nvPr/>
        </p:nvSpPr>
        <p:spPr>
          <a:xfrm>
            <a:off x="757035" y="1419517"/>
            <a:ext cx="10445385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Điền thông tin để hoàn thành bảng sau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248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7" y="325694"/>
            <a:ext cx="5772482" cy="907941"/>
            <a:chOff x="994820" y="448892"/>
            <a:chExt cx="5886671" cy="9079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307501"/>
                <a:endParaRPr lang="zh-CN" altLang="en-US" sz="26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07501"/>
                <a:endParaRPr lang="zh-CN" altLang="en-US" sz="2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4145960" cy="907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07501"/>
              <a:r>
                <a:rPr lang="en-US" altLang="zh-CN" sz="53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VẬN DỤNG</a:t>
              </a:r>
              <a:endParaRPr lang="zh-CN" altLang="en-US" sz="53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89198" y="1348123"/>
            <a:ext cx="11396404" cy="2176825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indent="544247" algn="just" defTabSz="1307501" fontAlgn="base">
              <a:lnSpc>
                <a:spcPct val="115000"/>
              </a:lnSpc>
              <a:spcBef>
                <a:spcPct val="0"/>
              </a:spcBef>
            </a:pPr>
            <a:r>
              <a:rPr lang="en-US" sz="40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nl-NL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 tầm những câu ca dao và tục ngữ </a:t>
            </a:r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mối quan hệ giữa thiên nhiên và con người.</a:t>
            </a:r>
            <a:endParaRPr lang="en-US" sz="40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4247" algn="just" defTabSz="1307501" fontAlgn="base">
              <a:lnSpc>
                <a:spcPct val="115000"/>
              </a:lnSpc>
              <a:spcBef>
                <a:spcPct val="0"/>
              </a:spcBef>
            </a:pPr>
            <a:endParaRPr lang="en-US" sz="4000" b="1">
              <a:solidFill>
                <a:srgbClr val="00B0F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3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42" y="10"/>
            <a:ext cx="12405353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72" y="-6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35" y="4543066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601"/>
            <a:ext cx="583268" cy="4095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90" y="5663640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13" y="991464"/>
            <a:ext cx="1487437" cy="13932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82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4" y="2087411"/>
            <a:ext cx="1354086" cy="1168596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404391" y="2248515"/>
              <a:ext cx="1337226" cy="846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900" dirty="0" smtClean="0">
                  <a:solidFill>
                    <a:srgbClr val="FF69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Con</a:t>
              </a:r>
              <a:endParaRPr lang="zh-CN" altLang="en-US" sz="4900" dirty="0">
                <a:solidFill>
                  <a:srgbClr val="FF69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62269" y="1678432"/>
            <a:ext cx="1458978" cy="1168596"/>
            <a:chOff x="2962279" y="1678431"/>
            <a:chExt cx="1458979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62279" y="1877069"/>
              <a:ext cx="1441421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dirty="0" err="1">
                  <a:solidFill>
                    <a:srgbClr val="099F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Tạm</a:t>
              </a:r>
              <a:endParaRPr lang="zh-CN" altLang="en-US" sz="4900" dirty="0">
                <a:solidFill>
                  <a:srgbClr val="099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4" y="2031260"/>
            <a:ext cx="1354086" cy="1168596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793805" y="2195805"/>
              <a:ext cx="1266693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dirty="0" err="1">
                  <a:solidFill>
                    <a:srgbClr val="FFC0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Biệt</a:t>
              </a:r>
              <a:endParaRPr lang="zh-CN" altLang="en-US" sz="49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487649" y="1967332"/>
            <a:ext cx="1476686" cy="1168596"/>
            <a:chOff x="6487652" y="1967332"/>
            <a:chExt cx="1476687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487652" y="2168229"/>
              <a:ext cx="1476687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dirty="0" err="1" smtClean="0">
                  <a:solidFill>
                    <a:srgbClr val="FF4F66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r>
                <a:rPr lang="en-US" altLang="zh-CN" sz="4900" dirty="0" smtClean="0">
                  <a:solidFill>
                    <a:srgbClr val="FF4F66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endParaRPr lang="zh-CN" altLang="en-US" sz="4900" dirty="0">
                <a:solidFill>
                  <a:srgbClr val="FF4F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4" y="180500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9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700" y="436562"/>
            <a:ext cx="2214563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436562"/>
            <a:ext cx="228600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1" y="330200"/>
            <a:ext cx="23114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700" y="3675062"/>
            <a:ext cx="2214563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87" y="3675062"/>
            <a:ext cx="2028825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3700462"/>
            <a:ext cx="2289174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566047" y="3228945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1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83513" y="3276598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485981" y="3267045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3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93048" y="6170552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82222" y="6170552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235427" y="6186396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矩形 101"/>
          <p:cNvSpPr/>
          <p:nvPr/>
        </p:nvSpPr>
        <p:spPr>
          <a:xfrm>
            <a:off x="759663" y="2612493"/>
            <a:ext cx="3685593" cy="3083871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1.Quan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400" b="1" i="1" dirty="0">
              <a:solidFill>
                <a:schemeClr val="bg1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9" name="组合 1"/>
          <p:cNvGrpSpPr/>
          <p:nvPr/>
        </p:nvGrpSpPr>
        <p:grpSpPr>
          <a:xfrm>
            <a:off x="326570" y="1604210"/>
            <a:ext cx="5159829" cy="4744339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0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1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2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3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4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5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6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37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38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2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3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4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5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6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7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8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9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0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1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2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3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4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5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6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7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8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9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0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1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2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3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4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5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6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7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8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grpSp>
        <p:nvGrpSpPr>
          <p:cNvPr id="119" name="组合 91"/>
          <p:cNvGrpSpPr/>
          <p:nvPr/>
        </p:nvGrpSpPr>
        <p:grpSpPr>
          <a:xfrm>
            <a:off x="994821" y="610702"/>
            <a:ext cx="3731016" cy="769441"/>
            <a:chOff x="994820" y="496392"/>
            <a:chExt cx="5886671" cy="769441"/>
          </a:xfrm>
        </p:grpSpPr>
        <p:grpSp>
          <p:nvGrpSpPr>
            <p:cNvPr id="120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122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1" name="文本框 93"/>
            <p:cNvSpPr txBox="1"/>
            <p:nvPr/>
          </p:nvSpPr>
          <p:spPr>
            <a:xfrm>
              <a:off x="1595867" y="496392"/>
              <a:ext cx="42697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MỞ ĐẦU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277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3275936" y="2188393"/>
            <a:ext cx="860314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1.Những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khái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niệm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cơ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bản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kĩ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năng</a:t>
            </a:r>
            <a:endParaRPr lang="en-US" altLang="zh-CN" sz="2900" b="1" dirty="0" smtClean="0">
              <a:solidFill>
                <a:prstClr val="white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  <a:p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chủ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yếu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môn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Địa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lí</a:t>
            </a:r>
            <a:endParaRPr lang="zh-CN" altLang="en-US" sz="2900" b="1" dirty="0">
              <a:solidFill>
                <a:prstClr val="white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363401" y="3377527"/>
            <a:ext cx="84042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900" b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2900" b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Môn Địa lí và những điều lí thú</a:t>
            </a:r>
            <a:endParaRPr lang="zh-CN" altLang="en-US" sz="2900" b="1">
              <a:solidFill>
                <a:prstClr val="white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995667" y="1952691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4640542" y="420961"/>
            <a:ext cx="2957758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MỞ ĐẦU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8" name="文本框 28"/>
          <p:cNvSpPr txBox="1"/>
          <p:nvPr/>
        </p:nvSpPr>
        <p:spPr>
          <a:xfrm>
            <a:off x="3363402" y="4320382"/>
            <a:ext cx="614534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3.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Địa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lí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cuộc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sống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.</a:t>
            </a:r>
            <a:endParaRPr lang="zh-CN" altLang="en-US" sz="2900" b="1" dirty="0">
              <a:solidFill>
                <a:prstClr val="white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1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844278" y="1480300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" name="文本框 45"/>
          <p:cNvSpPr txBox="1"/>
          <p:nvPr/>
        </p:nvSpPr>
        <p:spPr>
          <a:xfrm>
            <a:off x="4640542" y="420961"/>
            <a:ext cx="2957758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MỞ ĐẦU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5" name="文本框 24"/>
          <p:cNvSpPr txBox="1"/>
          <p:nvPr/>
        </p:nvSpPr>
        <p:spPr>
          <a:xfrm>
            <a:off x="3155678" y="1882891"/>
            <a:ext cx="612860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1.Những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khái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niệm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cơ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bản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kĩ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năng</a:t>
            </a:r>
            <a:endParaRPr lang="en-US" altLang="zh-CN" sz="2900" b="1" dirty="0" smtClean="0">
              <a:solidFill>
                <a:prstClr val="white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chủ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yếu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môn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Địa</a:t>
            </a:r>
            <a:r>
              <a:rPr lang="en-US" altLang="zh-CN" sz="2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9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lí</a:t>
            </a:r>
            <a:endParaRPr lang="zh-CN" altLang="en-US" sz="2900" b="1" dirty="0">
              <a:solidFill>
                <a:prstClr val="white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70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50869" y="1542642"/>
            <a:ext cx="8425542" cy="3716580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5258893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sp>
        <p:nvSpPr>
          <p:cNvPr id="94" name="文本框 93"/>
          <p:cNvSpPr txBox="1"/>
          <p:nvPr/>
        </p:nvSpPr>
        <p:spPr>
          <a:xfrm>
            <a:off x="-310844" y="426575"/>
            <a:ext cx="12535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1.Những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khái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niệm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cơ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bản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kĩ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năng</a:t>
            </a:r>
            <a:endParaRPr lang="en-US" altLang="zh-CN" sz="3200" b="1" dirty="0">
              <a:solidFill>
                <a:prstClr val="white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chủ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yếu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môn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Địa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汉仪喵魂体W" panose="00020600040101010101" pitchFamily="18" charset="-122"/>
                <a:cs typeface="Times New Roman" panose="02020603050405020304" pitchFamily="18" charset="0"/>
              </a:rPr>
              <a:t>lí</a:t>
            </a:r>
            <a:endParaRPr lang="zh-CN" altLang="en-US" sz="3200" b="1" dirty="0">
              <a:solidFill>
                <a:prstClr val="white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3275593" y="2184730"/>
            <a:ext cx="5765338" cy="2012808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nl-NL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1:</a:t>
            </a:r>
          </a:p>
          <a:p>
            <a:r>
              <a:rPr lang="nl-NL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SGK mục </a:t>
            </a:r>
            <a:r>
              <a:rPr lang="nl-NL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1/T98, cho biết: 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Địa lí các em sẽ được tìm hiểu những khái niệm cơ bản nào?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400" b="1" i="1" dirty="0">
              <a:solidFill>
                <a:prstClr val="white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0788" y="432419"/>
            <a:ext cx="2482949" cy="984835"/>
          </a:xfrm>
          <a:prstGeom prst="rect">
            <a:avLst/>
          </a:prstGeom>
        </p:spPr>
        <p:txBody>
          <a:bodyPr wrap="none" lIns="91389" tIns="45695" rIns="91389" bIns="45695">
            <a:spAutoFit/>
          </a:bodyPr>
          <a:lstStyle/>
          <a:p>
            <a:r>
              <a:rPr lang="en-US" sz="2900" b="1" dirty="0" smtClean="0">
                <a:solidFill>
                  <a:srgbClr val="FF0000"/>
                </a:solidFill>
                <a:latin typeface="Times New Roman"/>
                <a:ea typeface="Calibri"/>
              </a:rPr>
              <a:t>NHIỆM </a:t>
            </a:r>
            <a:r>
              <a:rPr lang="en-US" sz="2900" b="1" dirty="0">
                <a:solidFill>
                  <a:srgbClr val="FF0000"/>
                </a:solidFill>
                <a:latin typeface="Times New Roman"/>
                <a:ea typeface="Calibri"/>
              </a:rPr>
              <a:t>VỤ </a:t>
            </a:r>
            <a:r>
              <a:rPr lang="en-US" sz="2900" b="1" dirty="0" smtClean="0">
                <a:solidFill>
                  <a:srgbClr val="FF0000"/>
                </a:solidFill>
                <a:latin typeface="Times New Roman"/>
                <a:ea typeface="Calibri"/>
              </a:rPr>
              <a:t>2 </a:t>
            </a:r>
            <a:endParaRPr lang="en-US" sz="2900" b="1" dirty="0" smtClean="0">
              <a:solidFill>
                <a:srgbClr val="FF0000"/>
              </a:solidFill>
              <a:latin typeface="Times New Roman"/>
              <a:ea typeface="Calibri"/>
            </a:endParaRPr>
          </a:p>
          <a:p>
            <a:endParaRPr lang="en-US" sz="2900" dirty="0"/>
          </a:p>
        </p:txBody>
      </p:sp>
      <p:sp>
        <p:nvSpPr>
          <p:cNvPr id="4" name="Rectangle 3"/>
          <p:cNvSpPr/>
          <p:nvPr/>
        </p:nvSpPr>
        <p:spPr>
          <a:xfrm>
            <a:off x="752077" y="1098596"/>
            <a:ext cx="5294030" cy="17381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389" tIns="45695" rIns="91389" bIns="45695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1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1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thông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tin SGK/98,99; </a:t>
            </a:r>
            <a:r>
              <a:rPr lang="en-US" sz="31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1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sát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1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quả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1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Địa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1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cầu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1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31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1,2,3. </a:t>
            </a:r>
            <a:r>
              <a:rPr lang="en-US" sz="31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Hoàn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1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1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bảng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1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100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773646"/>
              </p:ext>
            </p:extLst>
          </p:nvPr>
        </p:nvGraphicFramePr>
        <p:xfrm>
          <a:off x="638684" y="3441223"/>
          <a:ext cx="5520816" cy="19567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4516">
                  <a:extLst>
                    <a:ext uri="{9D8B030D-6E8A-4147-A177-3AD203B41FA5}">
                      <a16:colId xmlns:a16="http://schemas.microsoft.com/office/drawing/2014/main" val="3730052643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val="3530355815"/>
                    </a:ext>
                  </a:extLst>
                </a:gridCol>
                <a:gridCol w="1536700">
                  <a:extLst>
                    <a:ext uri="{9D8B030D-6E8A-4147-A177-3AD203B41FA5}">
                      <a16:colId xmlns:a16="http://schemas.microsoft.com/office/drawing/2014/main" val="10375441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thức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 năng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31081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1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88746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5406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3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592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 Địa cầu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3865629"/>
                  </a:ext>
                </a:extLst>
              </a:tr>
            </a:tbl>
          </a:graphicData>
        </a:graphic>
      </p:graphicFrame>
      <p:pic>
        <p:nvPicPr>
          <p:cNvPr id="307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19601"/>
            <a:ext cx="5549899" cy="220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43201"/>
            <a:ext cx="5549899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4800"/>
            <a:ext cx="5549899" cy="243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9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264" y="554273"/>
            <a:ext cx="7950199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72683" y="5212073"/>
            <a:ext cx="4373633" cy="3994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Mưa sao băng Alpha-Monocerotid, 1995</a:t>
            </a:r>
            <a:endParaRPr lang="en-US" sz="20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6918" y="5824824"/>
            <a:ext cx="3165162" cy="3994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Wed https://vi.wikipedia.org/</a:t>
            </a:r>
            <a:endParaRPr lang="en-US" sz="20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227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98600" y="1625600"/>
            <a:ext cx="9131300" cy="3492500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5258893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sp>
        <p:nvSpPr>
          <p:cNvPr id="94" name="文本框 93"/>
          <p:cNvSpPr txBox="1"/>
          <p:nvPr/>
        </p:nvSpPr>
        <p:spPr>
          <a:xfrm>
            <a:off x="-310844" y="426575"/>
            <a:ext cx="12535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1.Những </a:t>
            </a:r>
            <a:r>
              <a:rPr lang="en-US" altLang="zh-CN" sz="32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khái niệm cơ bản và kĩ năng</a:t>
            </a:r>
          </a:p>
          <a:p>
            <a:pPr algn="ctr"/>
            <a:r>
              <a:rPr lang="en-US" altLang="zh-CN" sz="32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chủ yếu của môn Địa </a:t>
            </a:r>
            <a:r>
              <a:rPr lang="en-US" altLang="zh-CN" sz="32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lí</a:t>
            </a:r>
            <a:endParaRPr lang="zh-CN" altLang="en-US" sz="32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2782653" y="2184730"/>
            <a:ext cx="5869045" cy="2813027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nl-NL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3:</a:t>
            </a:r>
          </a:p>
          <a:p>
            <a:pPr algn="just"/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đọc thông tin SGK mục 1/T98 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nắm các khái niệm cơ bản và kĩ năng chủ yếu  của môn Địa lí có ý nghĩa gì trong học tập và đời sống?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400" b="1" i="1" dirty="0">
              <a:solidFill>
                <a:prstClr val="white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09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1397718" y="541033"/>
            <a:ext cx="10482446" cy="569387"/>
            <a:chOff x="1916346" y="596455"/>
            <a:chExt cx="9512901" cy="569387"/>
          </a:xfrm>
        </p:grpSpPr>
        <p:sp>
          <p:nvSpPr>
            <p:cNvPr id="96" name="任意多边形 95"/>
            <p:cNvSpPr/>
            <p:nvPr/>
          </p:nvSpPr>
          <p:spPr>
            <a:xfrm>
              <a:off x="1916346" y="699694"/>
              <a:ext cx="7421672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2323097" y="596455"/>
              <a:ext cx="9106150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 dirty="0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2.Môn </a:t>
              </a:r>
              <a:r>
                <a:rPr lang="en-US" altLang="zh-CN" sz="3100" dirty="0" err="1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Địa</a:t>
              </a:r>
              <a:r>
                <a:rPr lang="en-US" altLang="zh-CN" sz="3100" dirty="0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100" dirty="0" err="1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lí</a:t>
              </a:r>
              <a:r>
                <a:rPr lang="en-US" altLang="zh-CN" sz="3100" dirty="0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100" dirty="0" err="1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và</a:t>
              </a:r>
              <a:r>
                <a:rPr lang="en-US" altLang="zh-CN" sz="3100" dirty="0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100" dirty="0" err="1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những</a:t>
              </a:r>
              <a:r>
                <a:rPr lang="en-US" altLang="zh-CN" sz="3100" dirty="0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100" dirty="0" err="1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điều</a:t>
              </a:r>
              <a:r>
                <a:rPr lang="en-US" altLang="zh-CN" sz="3100" dirty="0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100" dirty="0" err="1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lí</a:t>
              </a:r>
              <a:r>
                <a:rPr lang="en-US" altLang="zh-CN" sz="3100" dirty="0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100" dirty="0" err="1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thú</a:t>
              </a:r>
              <a:endParaRPr lang="zh-CN" altLang="en-US" sz="3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789720" y="1194555"/>
            <a:ext cx="2111051" cy="538558"/>
          </a:xfrm>
          <a:prstGeom prst="rect">
            <a:avLst/>
          </a:prstGeom>
        </p:spPr>
        <p:txBody>
          <a:bodyPr wrap="none" lIns="91389" tIns="45695" rIns="91389" bIns="45695">
            <a:spAutoFit/>
          </a:bodyPr>
          <a:lstStyle/>
          <a:p>
            <a:pPr algn="ctr"/>
            <a:r>
              <a:rPr lang="en-US" sz="2900" b="1" dirty="0" smtClean="0">
                <a:solidFill>
                  <a:srgbClr val="FF0000"/>
                </a:solidFill>
                <a:latin typeface="Times New Roman"/>
                <a:ea typeface="Calibri"/>
              </a:rPr>
              <a:t>NHIỆM </a:t>
            </a:r>
            <a:r>
              <a:rPr lang="en-US" sz="2900" b="1" dirty="0" smtClean="0">
                <a:solidFill>
                  <a:srgbClr val="FF0000"/>
                </a:solidFill>
                <a:latin typeface="Times New Roman"/>
                <a:ea typeface="Calibri"/>
              </a:rPr>
              <a:t>VỤ</a:t>
            </a:r>
            <a:endParaRPr lang="en-US" sz="2900" b="1" dirty="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512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703" y="1194555"/>
            <a:ext cx="6121400" cy="511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56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486</Words>
  <Application>Microsoft Office PowerPoint</Application>
  <PresentationFormat>Widescreen</PresentationFormat>
  <Paragraphs>87</Paragraphs>
  <Slides>15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微软雅黑</vt:lpstr>
      <vt:lpstr>宋体</vt:lpstr>
      <vt:lpstr>Arial</vt:lpstr>
      <vt:lpstr>Calibri</vt:lpstr>
      <vt:lpstr>Calibri Light</vt:lpstr>
      <vt:lpstr>Times New Roman</vt:lpstr>
      <vt:lpstr>方正少儿简体</vt:lpstr>
      <vt:lpstr>方正静蕾简体</vt:lpstr>
      <vt:lpstr>汉仪喵魂体W</vt:lpstr>
      <vt:lpstr>Office Theme</vt:lpstr>
      <vt:lpstr>包图主题2</vt:lpstr>
      <vt:lpstr>Office 主题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NhatAnh</cp:lastModifiedBy>
  <cp:revision>83</cp:revision>
  <dcterms:created xsi:type="dcterms:W3CDTF">2020-11-02T15:38:20Z</dcterms:created>
  <dcterms:modified xsi:type="dcterms:W3CDTF">2021-09-04T02:23:31Z</dcterms:modified>
</cp:coreProperties>
</file>