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Lst>
  <p:notesMasterIdLst>
    <p:notesMasterId r:id="rId71"/>
  </p:notesMasterIdLst>
  <p:sldIdLst>
    <p:sldId id="396" r:id="rId9"/>
    <p:sldId id="400" r:id="rId10"/>
    <p:sldId id="397" r:id="rId11"/>
    <p:sldId id="398" r:id="rId12"/>
    <p:sldId id="403" r:id="rId13"/>
    <p:sldId id="376" r:id="rId14"/>
    <p:sldId id="405" r:id="rId15"/>
    <p:sldId id="406" r:id="rId16"/>
    <p:sldId id="407" r:id="rId17"/>
    <p:sldId id="284" r:id="rId18"/>
    <p:sldId id="297" r:id="rId19"/>
    <p:sldId id="404" r:id="rId20"/>
    <p:sldId id="378" r:id="rId21"/>
    <p:sldId id="289" r:id="rId22"/>
    <p:sldId id="408" r:id="rId23"/>
    <p:sldId id="448" r:id="rId24"/>
    <p:sldId id="377" r:id="rId25"/>
    <p:sldId id="409" r:id="rId26"/>
    <p:sldId id="276" r:id="rId27"/>
    <p:sldId id="410" r:id="rId28"/>
    <p:sldId id="303" r:id="rId29"/>
    <p:sldId id="278" r:id="rId30"/>
    <p:sldId id="411" r:id="rId31"/>
    <p:sldId id="412" r:id="rId32"/>
    <p:sldId id="414" r:id="rId33"/>
    <p:sldId id="449" r:id="rId34"/>
    <p:sldId id="450" r:id="rId35"/>
    <p:sldId id="415" r:id="rId36"/>
    <p:sldId id="416" r:id="rId37"/>
    <p:sldId id="293" r:id="rId38"/>
    <p:sldId id="417" r:id="rId39"/>
    <p:sldId id="413" r:id="rId40"/>
    <p:sldId id="316" r:id="rId41"/>
    <p:sldId id="324" r:id="rId42"/>
    <p:sldId id="292" r:id="rId43"/>
    <p:sldId id="451" r:id="rId44"/>
    <p:sldId id="418" r:id="rId45"/>
    <p:sldId id="273" r:id="rId46"/>
    <p:sldId id="301" r:id="rId47"/>
    <p:sldId id="419" r:id="rId48"/>
    <p:sldId id="420" r:id="rId49"/>
    <p:sldId id="421" r:id="rId50"/>
    <p:sldId id="422" r:id="rId51"/>
    <p:sldId id="423" r:id="rId52"/>
    <p:sldId id="424" r:id="rId53"/>
    <p:sldId id="425" r:id="rId54"/>
    <p:sldId id="304" r:id="rId55"/>
    <p:sldId id="307" r:id="rId56"/>
    <p:sldId id="308" r:id="rId57"/>
    <p:sldId id="305" r:id="rId58"/>
    <p:sldId id="445" r:id="rId59"/>
    <p:sldId id="310" r:id="rId60"/>
    <p:sldId id="306" r:id="rId61"/>
    <p:sldId id="392" r:id="rId62"/>
    <p:sldId id="447" r:id="rId63"/>
    <p:sldId id="446" r:id="rId64"/>
    <p:sldId id="427" r:id="rId65"/>
    <p:sldId id="393" r:id="rId66"/>
    <p:sldId id="453" r:id="rId67"/>
    <p:sldId id="454" r:id="rId68"/>
    <p:sldId id="401" r:id="rId69"/>
    <p:sldId id="402" r:id="rId70"/>
  </p:sldIdLst>
  <p:sldSz cx="18288000" cy="10287000"/>
  <p:notesSz cx="6858000" cy="9144000"/>
  <p:embeddedFontLst>
    <p:embeddedFont>
      <p:font typeface="Cambria Math" panose="02040503050406030204" pitchFamily="18" charset="0"/>
      <p:regular r:id="rId72"/>
    </p:embeddedFont>
    <p:embeddedFont>
      <p:font typeface="Palatino Linotype" panose="02040502050505030304" pitchFamily="18" charset="0"/>
      <p:regular r:id="rId73"/>
      <p:bold r:id="rId74"/>
      <p:italic r:id="rId75"/>
      <p:boldItalic r:id="rId76"/>
    </p:embeddedFont>
    <p:embeddedFont>
      <p:font typeface="Tahoma" panose="020B0604030504040204" pitchFamily="34" charset="0"/>
      <p:regular r:id="rId77"/>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913"/>
    <a:srgbClr val="FFFFCC"/>
    <a:srgbClr val="F6F6E9"/>
    <a:srgbClr val="61A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22" autoAdjust="0"/>
  </p:normalViewPr>
  <p:slideViewPr>
    <p:cSldViewPr>
      <p:cViewPr varScale="1">
        <p:scale>
          <a:sx n="42" d="100"/>
          <a:sy n="42" d="100"/>
        </p:scale>
        <p:origin x="66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3.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font" Target="fonts/font4.fntdata"/><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5.fntdata"/><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B84B56B3-225A-420B-8CF9-408F9E766BCC}"/>
    <pc:docChg chg="undo custSel addSld modSld">
      <pc:chgData name="tuyết nguyễn thị ánh" userId="a6fbc05945fbe6a6" providerId="LiveId" clId="{B84B56B3-225A-420B-8CF9-408F9E766BCC}" dt="2023-07-30T08:54:13.716" v="601" actId="1076"/>
      <pc:docMkLst>
        <pc:docMk/>
      </pc:docMkLst>
      <pc:sldChg chg="addSp delSp modSp mod addAnim delAnim modAnim">
        <pc:chgData name="tuyết nguyễn thị ánh" userId="a6fbc05945fbe6a6" providerId="LiveId" clId="{B84B56B3-225A-420B-8CF9-408F9E766BCC}" dt="2023-07-21T10:03:19.318" v="598"/>
        <pc:sldMkLst>
          <pc:docMk/>
          <pc:sldMk cId="2144753611" sldId="392"/>
        </pc:sldMkLst>
        <pc:spChg chg="mod">
          <ac:chgData name="tuyết nguyễn thị ánh" userId="a6fbc05945fbe6a6" providerId="LiveId" clId="{B84B56B3-225A-420B-8CF9-408F9E766BCC}" dt="2023-07-21T10:00:51.131" v="577" actId="2710"/>
          <ac:spMkLst>
            <pc:docMk/>
            <pc:sldMk cId="2144753611" sldId="392"/>
            <ac:spMk id="7" creationId="{00000000-0000-0000-0000-000000000000}"/>
          </ac:spMkLst>
        </pc:spChg>
        <pc:spChg chg="add del mod">
          <ac:chgData name="tuyết nguyễn thị ánh" userId="a6fbc05945fbe6a6" providerId="LiveId" clId="{B84B56B3-225A-420B-8CF9-408F9E766BCC}" dt="2023-07-21T10:00:53.461" v="578" actId="478"/>
          <ac:spMkLst>
            <pc:docMk/>
            <pc:sldMk cId="2144753611" sldId="392"/>
            <ac:spMk id="8" creationId="{00000000-0000-0000-0000-000000000000}"/>
          </ac:spMkLst>
        </pc:spChg>
        <pc:spChg chg="del">
          <ac:chgData name="tuyết nguyễn thị ánh" userId="a6fbc05945fbe6a6" providerId="LiveId" clId="{B84B56B3-225A-420B-8CF9-408F9E766BCC}" dt="2023-07-21T09:58:32.637" v="6" actId="478"/>
          <ac:spMkLst>
            <pc:docMk/>
            <pc:sldMk cId="2144753611" sldId="392"/>
            <ac:spMk id="10" creationId="{00000000-0000-0000-0000-000000000000}"/>
          </ac:spMkLst>
        </pc:spChg>
        <pc:spChg chg="add del">
          <ac:chgData name="tuyết nguyễn thị ánh" userId="a6fbc05945fbe6a6" providerId="LiveId" clId="{B84B56B3-225A-420B-8CF9-408F9E766BCC}" dt="2023-07-21T09:58:29.715" v="4" actId="478"/>
          <ac:spMkLst>
            <pc:docMk/>
            <pc:sldMk cId="2144753611" sldId="392"/>
            <ac:spMk id="16" creationId="{00000000-0000-0000-0000-000000000000}"/>
          </ac:spMkLst>
        </pc:spChg>
        <pc:picChg chg="del">
          <ac:chgData name="tuyết nguyễn thị ánh" userId="a6fbc05945fbe6a6" providerId="LiveId" clId="{B84B56B3-225A-420B-8CF9-408F9E766BCC}" dt="2023-07-21T09:58:33.435" v="7" actId="478"/>
          <ac:picMkLst>
            <pc:docMk/>
            <pc:sldMk cId="2144753611" sldId="392"/>
            <ac:picMk id="11" creationId="{00000000-0000-0000-0000-000000000000}"/>
          </ac:picMkLst>
        </pc:picChg>
        <pc:picChg chg="del">
          <ac:chgData name="tuyết nguyễn thị ánh" userId="a6fbc05945fbe6a6" providerId="LiveId" clId="{B84B56B3-225A-420B-8CF9-408F9E766BCC}" dt="2023-07-21T09:58:30.723" v="5" actId="478"/>
          <ac:picMkLst>
            <pc:docMk/>
            <pc:sldMk cId="2144753611" sldId="392"/>
            <ac:picMk id="20" creationId="{00000000-0000-0000-0000-000000000000}"/>
          </ac:picMkLst>
        </pc:picChg>
      </pc:sldChg>
      <pc:sldChg chg="modSp mod">
        <pc:chgData name="tuyết nguyễn thị ánh" userId="a6fbc05945fbe6a6" providerId="LiveId" clId="{B84B56B3-225A-420B-8CF9-408F9E766BCC}" dt="2023-07-30T08:54:13.716" v="601" actId="1076"/>
        <pc:sldMkLst>
          <pc:docMk/>
          <pc:sldMk cId="2978741153" sldId="393"/>
        </pc:sldMkLst>
        <pc:spChg chg="mod">
          <ac:chgData name="tuyết nguyễn thị ánh" userId="a6fbc05945fbe6a6" providerId="LiveId" clId="{B84B56B3-225A-420B-8CF9-408F9E766BCC}" dt="2023-07-28T02:17:42.154" v="600" actId="1076"/>
          <ac:spMkLst>
            <pc:docMk/>
            <pc:sldMk cId="2978741153" sldId="393"/>
            <ac:spMk id="17" creationId="{3FCD9830-5FD1-BD44-878B-228BD96CE996}"/>
          </ac:spMkLst>
        </pc:spChg>
        <pc:spChg chg="mod">
          <ac:chgData name="tuyết nguyễn thị ánh" userId="a6fbc05945fbe6a6" providerId="LiveId" clId="{B84B56B3-225A-420B-8CF9-408F9E766BCC}" dt="2023-07-28T02:17:42.154" v="600" actId="1076"/>
          <ac:spMkLst>
            <pc:docMk/>
            <pc:sldMk cId="2978741153" sldId="393"/>
            <ac:spMk id="44" creationId="{4ADFFF1A-F500-CC57-185E-00F4826D0836}"/>
          </ac:spMkLst>
        </pc:spChg>
        <pc:picChg chg="mod">
          <ac:chgData name="tuyết nguyễn thị ánh" userId="a6fbc05945fbe6a6" providerId="LiveId" clId="{B84B56B3-225A-420B-8CF9-408F9E766BCC}" dt="2023-07-30T08:54:13.716" v="601" actId="1076"/>
          <ac:picMkLst>
            <pc:docMk/>
            <pc:sldMk cId="2978741153" sldId="393"/>
            <ac:picMk id="11" creationId="{00000000-0000-0000-0000-000000000000}"/>
          </ac:picMkLst>
        </pc:picChg>
      </pc:sldChg>
      <pc:sldChg chg="addSp delSp modSp add mod delAnim modAnim">
        <pc:chgData name="tuyết nguyễn thị ánh" userId="a6fbc05945fbe6a6" providerId="LiveId" clId="{B84B56B3-225A-420B-8CF9-408F9E766BCC}" dt="2023-07-21T10:03:07.289" v="597"/>
        <pc:sldMkLst>
          <pc:docMk/>
          <pc:sldMk cId="3799225807" sldId="447"/>
        </pc:sldMkLst>
        <pc:spChg chg="mod">
          <ac:chgData name="tuyết nguyễn thị ánh" userId="a6fbc05945fbe6a6" providerId="LiveId" clId="{B84B56B3-225A-420B-8CF9-408F9E766BCC}" dt="2023-07-21T10:01:43.514" v="582"/>
          <ac:spMkLst>
            <pc:docMk/>
            <pc:sldMk cId="3799225807" sldId="447"/>
            <ac:spMk id="6" creationId="{4B895C12-13DF-7D5C-179A-B67A529ECD50}"/>
          </ac:spMkLst>
        </pc:spChg>
        <pc:spChg chg="del mod">
          <ac:chgData name="tuyết nguyễn thị ánh" userId="a6fbc05945fbe6a6" providerId="LiveId" clId="{B84B56B3-225A-420B-8CF9-408F9E766BCC}" dt="2023-07-21T10:01:13.903" v="581" actId="478"/>
          <ac:spMkLst>
            <pc:docMk/>
            <pc:sldMk cId="3799225807" sldId="447"/>
            <ac:spMk id="7" creationId="{00000000-0000-0000-0000-000000000000}"/>
          </ac:spMkLst>
        </pc:spChg>
        <pc:spChg chg="add mod">
          <ac:chgData name="tuyết nguyễn thị ánh" userId="a6fbc05945fbe6a6" providerId="LiveId" clId="{B84B56B3-225A-420B-8CF9-408F9E766BCC}" dt="2023-07-21T10:02:49.840" v="594" actId="1076"/>
          <ac:spMkLst>
            <pc:docMk/>
            <pc:sldMk cId="3799225807" sldId="447"/>
            <ac:spMk id="10" creationId="{AD832B7C-5050-2B44-0897-1D81C6EA7594}"/>
          </ac:spMkLst>
        </pc:spChg>
        <pc:grpChg chg="add mod">
          <ac:chgData name="tuyết nguyễn thị ánh" userId="a6fbc05945fbe6a6" providerId="LiveId" clId="{B84B56B3-225A-420B-8CF9-408F9E766BCC}" dt="2023-07-21T10:01:46.597" v="584" actId="1076"/>
          <ac:grpSpMkLst>
            <pc:docMk/>
            <pc:sldMk cId="3799225807" sldId="447"/>
            <ac:grpSpMk id="2" creationId="{EDE277B0-51F2-0450-F627-4FF0C636DA6C}"/>
          </ac:grpSpMkLst>
        </pc:grpChg>
        <pc:picChg chg="mod">
          <ac:chgData name="tuyết nguyễn thị ánh" userId="a6fbc05945fbe6a6" providerId="LiveId" clId="{B84B56B3-225A-420B-8CF9-408F9E766BCC}" dt="2023-07-21T10:01:43.514" v="582"/>
          <ac:picMkLst>
            <pc:docMk/>
            <pc:sldMk cId="3799225807" sldId="447"/>
            <ac:picMk id="3" creationId="{35A7751F-8122-23A6-2F38-7A14D396C6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14</a:t>
            </a:fld>
            <a:endParaRPr lang="en-US"/>
          </a:p>
        </p:txBody>
      </p:sp>
    </p:spTree>
    <p:extLst>
      <p:ext uri="{BB962C8B-B14F-4D97-AF65-F5344CB8AC3E}">
        <p14:creationId xmlns:p14="http://schemas.microsoft.com/office/powerpoint/2010/main" val="272096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2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785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201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70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739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2299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40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91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62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1940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060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664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823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346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764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0019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204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96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035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94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581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87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6873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750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600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51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7417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90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80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3511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772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733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40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010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707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77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1507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0285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462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830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827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43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7368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578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7566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329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9498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526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813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535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723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36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510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2524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8544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9080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611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7774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0142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653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947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36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902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2367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7435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0440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356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858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7860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7206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237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688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7662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6632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460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7902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107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502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4453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7732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711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431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2263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39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48459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5872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10122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24569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20.svg"/><Relationship Id="rId21" Type="http://schemas.openxmlformats.org/officeDocument/2006/relationships/image" Target="../media/image56.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19.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11"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9" Type="http://schemas.openxmlformats.org/officeDocument/2006/relationships/image" Target="../media/image440.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2.svg"/><Relationship Id="rId7"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6" Type="http://schemas.openxmlformats.org/officeDocument/2006/relationships/image" Target="../media/image65.png"/><Relationship Id="rId21" Type="http://schemas.openxmlformats.org/officeDocument/2006/relationships/image" Target="../media/image34.png"/><Relationship Id="rId25" Type="http://schemas.microsoft.com/office/2007/relationships/hdphoto" Target="../media/hdphoto3.wdp"/><Relationship Id="rId20" Type="http://schemas.openxmlformats.org/officeDocument/2006/relationships/image" Target="../media/image63.png"/><Relationship Id="rId1" Type="http://schemas.openxmlformats.org/officeDocument/2006/relationships/slideLayout" Target="../slideLayouts/slideLayout7.xml"/><Relationship Id="rId24" Type="http://schemas.openxmlformats.org/officeDocument/2006/relationships/image" Target="../media/image64.png"/><Relationship Id="rId23" Type="http://schemas.openxmlformats.org/officeDocument/2006/relationships/image" Target="../media/image62.png"/><Relationship Id="rId22" Type="http://schemas.openxmlformats.org/officeDocument/2006/relationships/image" Target="../media/image35.png"/><Relationship Id="rId27"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2" Type="http://schemas.openxmlformats.org/officeDocument/2006/relationships/image" Target="../media/image75.png"/><Relationship Id="rId46" Type="http://schemas.openxmlformats.org/officeDocument/2006/relationships/image" Target="../media/image78.png"/><Relationship Id="rId2" Type="http://schemas.openxmlformats.org/officeDocument/2006/relationships/notesSlide" Target="../notesSlides/notesSlide1.xml"/><Relationship Id="rId41"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2.svg"/><Relationship Id="rId40" Type="http://schemas.openxmlformats.org/officeDocument/2006/relationships/image" Target="../media/image73.png"/><Relationship Id="rId45" Type="http://schemas.microsoft.com/office/2007/relationships/hdphoto" Target="../media/hdphoto4.wdp"/><Relationship Id="rId5" Type="http://schemas.openxmlformats.org/officeDocument/2006/relationships/image" Target="../media/image71.png"/><Relationship Id="rId44" Type="http://schemas.openxmlformats.org/officeDocument/2006/relationships/image" Target="../media/image77.png"/><Relationship Id="rId4" Type="http://schemas.openxmlformats.org/officeDocument/2006/relationships/image" Target="../media/image20.svg"/><Relationship Id="rId43"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svg"/><Relationship Id="rId7"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5.tmp"/><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1" Type="http://schemas.openxmlformats.org/officeDocument/2006/relationships/image" Target="../media/image87.png"/><Relationship Id="rId2" Type="http://schemas.openxmlformats.org/officeDocument/2006/relationships/image" Target="../media/image85.png"/><Relationship Id="rId20" Type="http://schemas.openxmlformats.org/officeDocument/2006/relationships/image" Target="../media/image86.png"/><Relationship Id="rId1" Type="http://schemas.openxmlformats.org/officeDocument/2006/relationships/slideLayout" Target="../slideLayouts/slideLayout7.xml"/><Relationship Id="rId23" Type="http://schemas.openxmlformats.org/officeDocument/2006/relationships/image" Target="../media/image89.png"/><Relationship Id="rId22"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12.sv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8.png"/><Relationship Id="rId3" Type="http://schemas.openxmlformats.org/officeDocument/2006/relationships/image" Target="../media/image12.svg"/><Relationship Id="rId7" Type="http://schemas.openxmlformats.org/officeDocument/2006/relationships/image" Target="../media/image105.png"/><Relationship Id="rId12" Type="http://schemas.openxmlformats.org/officeDocument/2006/relationships/image" Target="../media/image10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2.svg"/><Relationship Id="rId7" Type="http://schemas.openxmlformats.org/officeDocument/2006/relationships/image" Target="../media/image11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080.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18.png"/><Relationship Id="rId3" Type="http://schemas.openxmlformats.org/officeDocument/2006/relationships/image" Target="../media/image115.svg"/><Relationship Id="rId12" Type="http://schemas.openxmlformats.org/officeDocument/2006/relationships/image" Target="../media/image115.png"/><Relationship Id="rId17" Type="http://schemas.openxmlformats.org/officeDocument/2006/relationships/image" Target="../media/image117.png"/><Relationship Id="rId2" Type="http://schemas.openxmlformats.org/officeDocument/2006/relationships/image" Target="../media/image114.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7.xml"/><Relationship Id="rId15" Type="http://schemas.openxmlformats.org/officeDocument/2006/relationships/image" Target="../media/image35.png"/><Relationship Id="rId19" Type="http://schemas.openxmlformats.org/officeDocument/2006/relationships/image" Target="../media/image119.pn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svg"/><Relationship Id="rId9" Type="http://schemas.openxmlformats.org/officeDocument/2006/relationships/image" Target="../media/image129.pn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png"/><Relationship Id="rId7" Type="http://schemas.openxmlformats.org/officeDocument/2006/relationships/image" Target="../media/image1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2.svg"/><Relationship Id="rId9"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6.wdp"/><Relationship Id="rId7"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39.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1.tmp"/><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380.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0.svg"/><Relationship Id="rId12"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142.png"/><Relationship Id="rId10" Type="http://schemas.openxmlformats.org/officeDocument/2006/relationships/image" Target="../media/image139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13" Type="http://schemas.openxmlformats.org/officeDocument/2006/relationships/image" Target="../media/image55.png"/><Relationship Id="rId3" Type="http://schemas.openxmlformats.org/officeDocument/2006/relationships/image" Target="../media/image20.svg"/><Relationship Id="rId12"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51.png"/><Relationship Id="rId15" Type="http://schemas.openxmlformats.org/officeDocument/2006/relationships/image" Target="../media/image143.png"/><Relationship Id="rId10" Type="http://schemas.openxmlformats.org/officeDocument/2006/relationships/image" Target="../media/image1420.png"/><Relationship Id="rId9" Type="http://schemas.openxmlformats.org/officeDocument/2006/relationships/image" Target="../media/image1410.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1" Type="http://schemas.openxmlformats.org/officeDocument/2006/relationships/image" Target="../media/image152.png"/><Relationship Id="rId17" Type="http://schemas.openxmlformats.org/officeDocument/2006/relationships/image" Target="../media/image150.png"/><Relationship Id="rId2" Type="http://schemas.openxmlformats.org/officeDocument/2006/relationships/image" Target="../media/image146.png"/><Relationship Id="rId16" Type="http://schemas.openxmlformats.org/officeDocument/2006/relationships/image" Target="../media/image149.png"/><Relationship Id="rId20"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8.svg"/><Relationship Id="rId5" Type="http://schemas.openxmlformats.org/officeDocument/2006/relationships/image" Target="../media/image147.png"/><Relationship Id="rId15" Type="http://schemas.openxmlformats.org/officeDocument/2006/relationships/image" Target="../media/image148.png"/><Relationship Id="rId4" Type="http://schemas.openxmlformats.org/officeDocument/2006/relationships/image" Target="../media/image12.svg"/><Relationship Id="rId22" Type="http://schemas.openxmlformats.org/officeDocument/2006/relationships/image" Target="../media/image153.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1" Type="http://schemas.openxmlformats.org/officeDocument/2006/relationships/image" Target="../media/image155.png"/><Relationship Id="rId25" Type="http://schemas.openxmlformats.org/officeDocument/2006/relationships/image" Target="../media/image159.png"/><Relationship Id="rId2" Type="http://schemas.openxmlformats.org/officeDocument/2006/relationships/notesSlide" Target="../notesSlides/notesSlide4.xml"/><Relationship Id="rId20" Type="http://schemas.openxmlformats.org/officeDocument/2006/relationships/image" Target="../media/image154.png"/><Relationship Id="rId1" Type="http://schemas.openxmlformats.org/officeDocument/2006/relationships/slideLayout" Target="../slideLayouts/slideLayout7.xml"/><Relationship Id="rId24" Type="http://schemas.openxmlformats.org/officeDocument/2006/relationships/image" Target="../media/image158.png"/><Relationship Id="rId23" Type="http://schemas.openxmlformats.org/officeDocument/2006/relationships/image" Target="../media/image157.png"/><Relationship Id="rId4" Type="http://schemas.openxmlformats.org/officeDocument/2006/relationships/image" Target="../media/image20.svg"/><Relationship Id="rId22" Type="http://schemas.openxmlformats.org/officeDocument/2006/relationships/image" Target="../media/image156.pn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21" Type="http://schemas.openxmlformats.org/officeDocument/2006/relationships/image" Target="../media/image162.png"/><Relationship Id="rId2" Type="http://schemas.openxmlformats.org/officeDocument/2006/relationships/image" Target="../media/image11.png"/><Relationship Id="rId20" Type="http://schemas.openxmlformats.org/officeDocument/2006/relationships/image" Target="../media/image161.png"/><Relationship Id="rId1" Type="http://schemas.openxmlformats.org/officeDocument/2006/relationships/slideLayout" Target="../slideLayouts/slideLayout7.xml"/><Relationship Id="rId24" Type="http://schemas.openxmlformats.org/officeDocument/2006/relationships/image" Target="../media/image165.png"/><Relationship Id="rId5" Type="http://schemas.openxmlformats.org/officeDocument/2006/relationships/image" Target="../media/image160.png"/><Relationship Id="rId23" Type="http://schemas.openxmlformats.org/officeDocument/2006/relationships/image" Target="../media/image164.png"/><Relationship Id="rId4" Type="http://schemas.openxmlformats.org/officeDocument/2006/relationships/image" Target="../media/image80.png"/><Relationship Id="rId22" Type="http://schemas.openxmlformats.org/officeDocument/2006/relationships/image" Target="../media/image163.png"/></Relationships>
</file>

<file path=ppt/slides/_rels/slide36.xml.rels><?xml version="1.0" encoding="UTF-8" standalone="yes"?>
<Relationships xmlns="http://schemas.openxmlformats.org/package/2006/relationships"><Relationship Id="rId13" Type="http://schemas.openxmlformats.org/officeDocument/2006/relationships/image" Target="../media/image229.png"/><Relationship Id="rId18" Type="http://schemas.openxmlformats.org/officeDocument/2006/relationships/image" Target="../media/image168.png"/><Relationship Id="rId3" Type="http://schemas.openxmlformats.org/officeDocument/2006/relationships/image" Target="../media/image12.svg"/><Relationship Id="rId12" Type="http://schemas.openxmlformats.org/officeDocument/2006/relationships/image" Target="../media/image228.png"/><Relationship Id="rId17" Type="http://schemas.openxmlformats.org/officeDocument/2006/relationships/image" Target="../media/image167.png"/><Relationship Id="rId2" Type="http://schemas.openxmlformats.org/officeDocument/2006/relationships/image" Target="../media/image11.png"/><Relationship Id="rId16" Type="http://schemas.openxmlformats.org/officeDocument/2006/relationships/image" Target="../media/image232.png"/><Relationship Id="rId1" Type="http://schemas.openxmlformats.org/officeDocument/2006/relationships/slideLayout" Target="../slideLayouts/slideLayout7.xml"/><Relationship Id="rId11" Type="http://schemas.openxmlformats.org/officeDocument/2006/relationships/image" Target="../media/image227.png"/><Relationship Id="rId15" Type="http://schemas.openxmlformats.org/officeDocument/2006/relationships/image" Target="../media/image231.png"/><Relationship Id="rId4" Type="http://schemas.openxmlformats.org/officeDocument/2006/relationships/image" Target="../media/image166.png"/><Relationship Id="rId14" Type="http://schemas.openxmlformats.org/officeDocument/2006/relationships/image" Target="../media/image230.png"/></Relationships>
</file>

<file path=ppt/slides/_rels/slide37.xml.rels><?xml version="1.0" encoding="UTF-8" standalone="yes"?>
<Relationships xmlns="http://schemas.openxmlformats.org/package/2006/relationships"><Relationship Id="rId3" Type="http://schemas.openxmlformats.org/officeDocument/2006/relationships/image" Target="../media/image1670.png"/><Relationship Id="rId21" Type="http://schemas.openxmlformats.org/officeDocument/2006/relationships/image" Target="../media/image1690.png"/><Relationship Id="rId2" Type="http://schemas.openxmlformats.org/officeDocument/2006/relationships/image" Target="../media/image1660.png"/><Relationship Id="rId1" Type="http://schemas.openxmlformats.org/officeDocument/2006/relationships/slideLayout" Target="../slideLayouts/slideLayout7.xml"/><Relationship Id="rId23" Type="http://schemas.openxmlformats.org/officeDocument/2006/relationships/image" Target="../media/image87.png"/><Relationship Id="rId4" Type="http://schemas.openxmlformats.org/officeDocument/2006/relationships/image" Target="../media/image169.png"/><Relationship Id="rId22" Type="http://schemas.openxmlformats.org/officeDocument/2006/relationships/image" Target="../media/image170.png"/></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1" Type="http://schemas.openxmlformats.org/officeDocument/2006/relationships/image" Target="../media/image173.png"/><Relationship Id="rId2" Type="http://schemas.openxmlformats.org/officeDocument/2006/relationships/image" Target="../media/image11.png"/><Relationship Id="rId1" Type="http://schemas.openxmlformats.org/officeDocument/2006/relationships/slideLayout" Target="../slideLayouts/slideLayout7.xml"/><Relationship Id="rId24" Type="http://schemas.openxmlformats.org/officeDocument/2006/relationships/image" Target="../media/image176.png"/><Relationship Id="rId5" Type="http://schemas.openxmlformats.org/officeDocument/2006/relationships/image" Target="../media/image172.png"/><Relationship Id="rId23" Type="http://schemas.openxmlformats.org/officeDocument/2006/relationships/image" Target="../media/image175.png"/><Relationship Id="rId4" Type="http://schemas.openxmlformats.org/officeDocument/2006/relationships/image" Target="../media/image171.png"/><Relationship Id="rId22" Type="http://schemas.openxmlformats.org/officeDocument/2006/relationships/image" Target="../media/image174.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9.png"/><Relationship Id="rId24" Type="http://schemas.openxmlformats.org/officeDocument/2006/relationships/image" Target="../media/image181.png"/><Relationship Id="rId5" Type="http://schemas.openxmlformats.org/officeDocument/2006/relationships/image" Target="../media/image178.png"/><Relationship Id="rId23" Type="http://schemas.openxmlformats.org/officeDocument/2006/relationships/image" Target="../media/image1790.png"/><Relationship Id="rId4" Type="http://schemas.openxmlformats.org/officeDocument/2006/relationships/image" Target="../media/image17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sv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5.xml"/><Relationship Id="rId1" Type="http://schemas.openxmlformats.org/officeDocument/2006/relationships/slideLayout" Target="../slideLayouts/slideLayout79.xml"/><Relationship Id="rId4" Type="http://schemas.openxmlformats.org/officeDocument/2006/relationships/image" Target="../media/image182.png"/></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3.png"/><Relationship Id="rId1" Type="http://schemas.openxmlformats.org/officeDocument/2006/relationships/slideLayout" Target="../slideLayouts/slideLayout79.xml"/><Relationship Id="rId5" Type="http://schemas.openxmlformats.org/officeDocument/2006/relationships/image" Target="../media/image185.png"/><Relationship Id="rId4" Type="http://schemas.openxmlformats.org/officeDocument/2006/relationships/image" Target="../media/image182.png"/></Relationships>
</file>

<file path=ppt/slides/_rels/slide43.xml.rels><?xml version="1.0" encoding="UTF-8" standalone="yes"?>
<Relationships xmlns="http://schemas.openxmlformats.org/package/2006/relationships"><Relationship Id="rId8" Type="http://schemas.openxmlformats.org/officeDocument/2006/relationships/image" Target="../media/image189.png"/><Relationship Id="rId3" Type="http://schemas.microsoft.com/office/2007/relationships/hdphoto" Target="../media/hdphoto8.wdp"/><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79.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2.png"/><Relationship Id="rId9" Type="http://schemas.openxmlformats.org/officeDocument/2006/relationships/image" Target="../media/image190.png"/></Relationships>
</file>

<file path=ppt/slides/_rels/slide4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3.png"/><Relationship Id="rId7" Type="http://schemas.openxmlformats.org/officeDocument/2006/relationships/image" Target="../media/image184.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191.png"/><Relationship Id="rId5" Type="http://schemas.openxmlformats.org/officeDocument/2006/relationships/image" Target="../media/image182.png"/><Relationship Id="rId10" Type="http://schemas.openxmlformats.org/officeDocument/2006/relationships/image" Target="../media/image195.png"/><Relationship Id="rId4" Type="http://schemas.microsoft.com/office/2007/relationships/hdphoto" Target="../media/hdphoto8.wdp"/><Relationship Id="rId9" Type="http://schemas.openxmlformats.org/officeDocument/2006/relationships/image" Target="../media/image194.png"/></Relationships>
</file>

<file path=ppt/slides/_rels/slide45.xml.rels><?xml version="1.0" encoding="UTF-8" standalone="yes"?>
<Relationships xmlns="http://schemas.openxmlformats.org/package/2006/relationships"><Relationship Id="rId8" Type="http://schemas.openxmlformats.org/officeDocument/2006/relationships/image" Target="../media/image199.png"/><Relationship Id="rId3" Type="http://schemas.microsoft.com/office/2007/relationships/hdphoto" Target="../media/hdphoto8.wdp"/><Relationship Id="rId7" Type="http://schemas.openxmlformats.org/officeDocument/2006/relationships/image" Target="../media/image198.png"/><Relationship Id="rId2" Type="http://schemas.openxmlformats.org/officeDocument/2006/relationships/image" Target="../media/image183.png"/><Relationship Id="rId1" Type="http://schemas.openxmlformats.org/officeDocument/2006/relationships/slideLayout" Target="../slideLayouts/slideLayout79.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82.png"/><Relationship Id="rId9" Type="http://schemas.openxmlformats.org/officeDocument/2006/relationships/image" Target="../media/image200.png"/></Relationships>
</file>

<file path=ppt/slides/_rels/slide46.xml.rels><?xml version="1.0" encoding="UTF-8" standalone="yes"?>
<Relationships xmlns="http://schemas.openxmlformats.org/package/2006/relationships"><Relationship Id="rId8" Type="http://schemas.openxmlformats.org/officeDocument/2006/relationships/image" Target="../media/image204.png"/><Relationship Id="rId3" Type="http://schemas.microsoft.com/office/2007/relationships/hdphoto" Target="../media/hdphoto8.wdp"/><Relationship Id="rId7" Type="http://schemas.openxmlformats.org/officeDocument/2006/relationships/image" Target="../media/image203.png"/><Relationship Id="rId2" Type="http://schemas.openxmlformats.org/officeDocument/2006/relationships/image" Target="../media/image183.png"/><Relationship Id="rId1" Type="http://schemas.openxmlformats.org/officeDocument/2006/relationships/slideLayout" Target="../slideLayouts/slideLayout79.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182.png"/><Relationship Id="rId9" Type="http://schemas.openxmlformats.org/officeDocument/2006/relationships/image" Target="../media/image205.png"/></Relationships>
</file>

<file path=ppt/slides/_rels/slide47.xml.rels><?xml version="1.0" encoding="UTF-8" standalone="yes"?>
<Relationships xmlns="http://schemas.openxmlformats.org/package/2006/relationships"><Relationship Id="rId13" Type="http://schemas.openxmlformats.org/officeDocument/2006/relationships/image" Target="../media/image210.png"/><Relationship Id="rId3" Type="http://schemas.openxmlformats.org/officeDocument/2006/relationships/image" Target="../media/image20.svg"/><Relationship Id="rId12" Type="http://schemas.openxmlformats.org/officeDocument/2006/relationships/image" Target="../media/image209.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206.png"/><Relationship Id="rId10" Type="http://schemas.openxmlformats.org/officeDocument/2006/relationships/image" Target="../media/image207.png"/><Relationship Id="rId4" Type="http://schemas.openxmlformats.org/officeDocument/2006/relationships/image" Target="../media/image193.png"/></Relationships>
</file>

<file path=ppt/slides/_rels/slide4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2.svg"/><Relationship Id="rId7" Type="http://schemas.openxmlformats.org/officeDocument/2006/relationships/image" Target="../media/image2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08.png"/><Relationship Id="rId9" Type="http://schemas.openxmlformats.org/officeDocument/2006/relationships/image" Target="../media/image215.png"/></Relationships>
</file>

<file path=ppt/slides/_rels/slide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32" Type="http://schemas.openxmlformats.org/officeDocument/2006/relationships/image" Target="../media/image218.png"/><Relationship Id="rId31" Type="http://schemas.openxmlformats.org/officeDocument/2006/relationships/image" Target="../media/image220.png"/><Relationship Id="rId4" Type="http://schemas.openxmlformats.org/officeDocument/2006/relationships/image" Target="../media/image217.png"/><Relationship Id="rId30" Type="http://schemas.openxmlformats.org/officeDocument/2006/relationships/image" Target="../media/image219.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20.svg"/><Relationship Id="rId12" Type="http://schemas.openxmlformats.org/officeDocument/2006/relationships/image" Target="../media/image221.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224.png"/><Relationship Id="rId10" Type="http://schemas.openxmlformats.org/officeDocument/2006/relationships/image" Target="../media/image223.png"/><Relationship Id="rId9" Type="http://schemas.openxmlformats.org/officeDocument/2006/relationships/image" Target="../media/image222.png"/></Relationships>
</file>

<file path=ppt/slides/_rels/slide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1.png"/></Relationships>
</file>

<file path=ppt/slides/_rels/slide52.xml.rels><?xml version="1.0" encoding="UTF-8" standalone="yes"?>
<Relationships xmlns="http://schemas.openxmlformats.org/package/2006/relationships"><Relationship Id="rId13" Type="http://schemas.openxmlformats.org/officeDocument/2006/relationships/image" Target="../media/image229.png"/><Relationship Id="rId18" Type="http://schemas.openxmlformats.org/officeDocument/2006/relationships/image" Target="../media/image168.png"/><Relationship Id="rId3" Type="http://schemas.openxmlformats.org/officeDocument/2006/relationships/image" Target="../media/image12.svg"/><Relationship Id="rId12" Type="http://schemas.openxmlformats.org/officeDocument/2006/relationships/image" Target="../media/image228.png"/><Relationship Id="rId17" Type="http://schemas.openxmlformats.org/officeDocument/2006/relationships/image" Target="../media/image167.png"/><Relationship Id="rId2" Type="http://schemas.openxmlformats.org/officeDocument/2006/relationships/image" Target="../media/image11.png"/><Relationship Id="rId16" Type="http://schemas.openxmlformats.org/officeDocument/2006/relationships/image" Target="../media/image232.png"/><Relationship Id="rId1" Type="http://schemas.openxmlformats.org/officeDocument/2006/relationships/slideLayout" Target="../slideLayouts/slideLayout7.xml"/><Relationship Id="rId11" Type="http://schemas.openxmlformats.org/officeDocument/2006/relationships/image" Target="../media/image227.png"/><Relationship Id="rId15" Type="http://schemas.openxmlformats.org/officeDocument/2006/relationships/image" Target="../media/image231.png"/><Relationship Id="rId4" Type="http://schemas.openxmlformats.org/officeDocument/2006/relationships/image" Target="../media/image166.png"/><Relationship Id="rId14" Type="http://schemas.openxmlformats.org/officeDocument/2006/relationships/image" Target="../media/image230.png"/></Relationships>
</file>

<file path=ppt/slides/_rels/slide53.xml.rels><?xml version="1.0" encoding="UTF-8" standalone="yes"?>
<Relationships xmlns="http://schemas.openxmlformats.org/package/2006/relationships"><Relationship Id="rId13" Type="http://schemas.openxmlformats.org/officeDocument/2006/relationships/image" Target="../media/image193.png"/><Relationship Id="rId3" Type="http://schemas.openxmlformats.org/officeDocument/2006/relationships/image" Target="../media/image20.svg"/><Relationship Id="rId12" Type="http://schemas.openxmlformats.org/officeDocument/2006/relationships/image" Target="../media/image233.png"/><Relationship Id="rId2"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226.png"/><Relationship Id="rId10" Type="http://schemas.openxmlformats.org/officeDocument/2006/relationships/image" Target="../media/image236.png"/><Relationship Id="rId4" Type="http://schemas.openxmlformats.org/officeDocument/2006/relationships/image" Target="../media/image225.png"/></Relationships>
</file>

<file path=ppt/slides/_rels/slide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4.png"/></Relationships>
</file>

<file path=ppt/slides/_rels/slide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34.png"/><Relationship Id="rId4" Type="http://schemas.openxmlformats.org/officeDocument/2006/relationships/image" Target="../media/image234.png"/></Relationships>
</file>

<file path=ppt/slides/_rels/slide56.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svg"/><Relationship Id="rId7" Type="http://schemas.openxmlformats.org/officeDocument/2006/relationships/image" Target="../media/image23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40.sv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3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7.png"/><Relationship Id="rId45" Type="http://schemas.openxmlformats.org/officeDocument/2006/relationships/image" Target="../media/image248.png"/><Relationship Id="rId5" Type="http://schemas.openxmlformats.org/officeDocument/2006/relationships/image" Target="../media/image40.sv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13" Type="http://schemas.openxmlformats.org/officeDocument/2006/relationships/image" Target="../media/image241.png"/><Relationship Id="rId3" Type="http://schemas.openxmlformats.org/officeDocument/2006/relationships/image" Target="../media/image28.svg"/><Relationship Id="rId12" Type="http://schemas.openxmlformats.org/officeDocument/2006/relationships/image" Target="../media/image253.png"/><Relationship Id="rId2" Type="http://schemas.openxmlformats.org/officeDocument/2006/relationships/image" Target="../media/image27.png"/><Relationship Id="rId1" Type="http://schemas.openxmlformats.org/officeDocument/2006/relationships/slideLayout" Target="../slideLayouts/slideLayout18.xml"/><Relationship Id="rId11" Type="http://schemas.openxmlformats.org/officeDocument/2006/relationships/image" Target="../media/image252.png"/><Relationship Id="rId10" Type="http://schemas.openxmlformats.org/officeDocument/2006/relationships/image" Target="../media/image251.png"/><Relationship Id="rId4" Type="http://schemas.openxmlformats.org/officeDocument/2006/relationships/image" Target="../media/image240.png"/><Relationship Id="rId9" Type="http://schemas.openxmlformats.org/officeDocument/2006/relationships/image" Target="../media/image250.png"/></Relationships>
</file>

<file path=ppt/slides/_rels/slide5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40.png"/><Relationship Id="rId5" Type="http://schemas.openxmlformats.org/officeDocument/2006/relationships/image" Target="../media/image242.tmp"/><Relationship Id="rId4" Type="http://schemas.openxmlformats.org/officeDocument/2006/relationships/image" Target="../media/image24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43.tmp"/><Relationship Id="rId5" Type="http://schemas.openxmlformats.org/officeDocument/2006/relationships/image" Target="../media/image241.png"/><Relationship Id="rId4" Type="http://schemas.openxmlformats.org/officeDocument/2006/relationships/image" Target="../media/image240.png"/></Relationships>
</file>

<file path=ppt/slides/_rels/slide61.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40.svg"/><Relationship Id="rId7" Type="http://schemas.openxmlformats.org/officeDocument/2006/relationships/image" Target="../media/image115.svg"/><Relationship Id="rId2" Type="http://schemas.openxmlformats.org/officeDocument/2006/relationships/image" Target="../media/image39.png"/><Relationship Id="rId1" Type="http://schemas.openxmlformats.org/officeDocument/2006/relationships/slideLayout" Target="../slideLayouts/slideLayout73.xml"/><Relationship Id="rId6" Type="http://schemas.openxmlformats.org/officeDocument/2006/relationships/image" Target="../media/image114.png"/><Relationship Id="rId5" Type="http://schemas.openxmlformats.org/officeDocument/2006/relationships/image" Target="../media/image245.svg"/><Relationship Id="rId4" Type="http://schemas.openxmlformats.org/officeDocument/2006/relationships/image" Target="../media/image244.png"/></Relationships>
</file>

<file path=ppt/slides/_rels/slide6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00.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4.png"/><Relationship Id="rId7" Type="http://schemas.openxmlformats.org/officeDocument/2006/relationships/image" Target="../media/image330.png"/><Relationship Id="rId12" Type="http://schemas.openxmlformats.org/officeDocument/2006/relationships/image" Target="../media/image38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70.png"/><Relationship Id="rId5" Type="http://schemas.openxmlformats.org/officeDocument/2006/relationships/image" Target="../media/image36.png"/><Relationship Id="rId10" Type="http://schemas.openxmlformats.org/officeDocument/2006/relationships/image" Target="../media/image360.png"/><Relationship Id="rId4" Type="http://schemas.openxmlformats.org/officeDocument/2006/relationships/image" Target="../media/image35.png"/><Relationship Id="rId9" Type="http://schemas.openxmlformats.org/officeDocument/2006/relationships/image" Target="../media/image35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sv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txBody>
          <a:bodyPr/>
          <a:lstStyle/>
          <a:p>
            <a:endParaRPr lang="en-US"/>
          </a:p>
        </p:txBody>
      </p:sp>
      <p:sp>
        <p:nvSpPr>
          <p:cNvPr id="6" name="AutoShape 6"/>
          <p:cNvSpPr/>
          <p:nvPr/>
        </p:nvSpPr>
        <p:spPr>
          <a:xfrm>
            <a:off x="1591713" y="2194513"/>
            <a:ext cx="15179279" cy="5996987"/>
          </a:xfrm>
          <a:prstGeom prst="rect">
            <a:avLst/>
          </a:prstGeom>
          <a:solidFill>
            <a:srgbClr val="F6F6E9"/>
          </a:solidFill>
        </p:spPr>
        <p:txBody>
          <a:bodyPr/>
          <a:lstStyle/>
          <a:p>
            <a:endParaRPr lang="en-US"/>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315075" y="3197183"/>
            <a:ext cx="15720950" cy="3248646"/>
          </a:xfrm>
          <a:prstGeom prst="rect">
            <a:avLst/>
          </a:prstGeom>
        </p:spPr>
        <p:txBody>
          <a:bodyPr wrap="square" lIns="0" tIns="0" rIns="0" bIns="0" rtlCol="0" anchor="t">
            <a:spAutoFit/>
          </a:bodyPr>
          <a:lstStyle/>
          <a:p>
            <a:pPr lvl="0" algn="ctr">
              <a:lnSpc>
                <a:spcPct val="150000"/>
              </a:lnSpc>
              <a:spcBef>
                <a:spcPct val="0"/>
              </a:spcBef>
              <a:defRPr/>
            </a:pPr>
            <a:r>
              <a:rPr lang="en-US" sz="7500" b="1">
                <a:solidFill>
                  <a:srgbClr val="C0504D">
                    <a:lumMod val="75000"/>
                  </a:srgbClr>
                </a:solidFill>
                <a:latin typeface="Arial" panose="020B0604020202020204" pitchFamily="34" charset="0"/>
                <a:cs typeface="Arial" panose="020B0604020202020204" pitchFamily="34" charset="0"/>
              </a:rPr>
              <a:t>CHÀO MỪNG CÁC EM </a:t>
            </a:r>
          </a:p>
          <a:p>
            <a:pPr lvl="0" algn="ctr">
              <a:lnSpc>
                <a:spcPct val="150000"/>
              </a:lnSpc>
              <a:spcBef>
                <a:spcPct val="0"/>
              </a:spcBef>
              <a:defRPr/>
            </a:pPr>
            <a:r>
              <a:rPr lang="en-US" sz="7500" b="1">
                <a:solidFill>
                  <a:srgbClr val="C0504D">
                    <a:lumMod val="75000"/>
                  </a:srgbClr>
                </a:solidFill>
                <a:latin typeface="Arial" panose="020B0604020202020204" pitchFamily="34" charset="0"/>
                <a:cs typeface="Arial" panose="020B0604020202020204" pitchFamily="34" charset="0"/>
              </a:rPr>
              <a:t>ĐẾN VỚI TIẾT HỌC HÔM NAY!</a:t>
            </a:r>
          </a:p>
        </p:txBody>
      </p:sp>
      <p:pic>
        <p:nvPicPr>
          <p:cNvPr id="2" name="Picture 1"/>
          <p:cNvPicPr>
            <a:picLocks noChangeAspect="1"/>
          </p:cNvPicPr>
          <p:nvPr/>
        </p:nvPicPr>
        <p:blipFill>
          <a:blip r:embed="rId10"/>
          <a:stretch>
            <a:fillRect/>
          </a:stretch>
        </p:blipFill>
        <p:spPr>
          <a:xfrm>
            <a:off x="14766145" y="-3123"/>
            <a:ext cx="3078747" cy="3078747"/>
          </a:xfrm>
          <a:prstGeom prst="rect">
            <a:avLst/>
          </a:prstGeom>
        </p:spPr>
      </p:pic>
      <p:pic>
        <p:nvPicPr>
          <p:cNvPr id="4" name="Picture 3"/>
          <p:cNvPicPr>
            <a:picLocks noChangeAspect="1"/>
          </p:cNvPicPr>
          <p:nvPr/>
        </p:nvPicPr>
        <p:blipFill>
          <a:blip r:embed="rId11"/>
          <a:stretch>
            <a:fillRect/>
          </a:stretch>
        </p:blipFill>
        <p:spPr>
          <a:xfrm>
            <a:off x="245082" y="6535066"/>
            <a:ext cx="3206774" cy="2810500"/>
          </a:xfrm>
          <a:prstGeom prst="rect">
            <a:avLst/>
          </a:prstGeom>
        </p:spPr>
      </p:pic>
    </p:spTree>
    <p:extLst>
      <p:ext uri="{BB962C8B-B14F-4D97-AF65-F5344CB8AC3E}">
        <p14:creationId xmlns:p14="http://schemas.microsoft.com/office/powerpoint/2010/main" val="2675102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2" name="Rounded Rectangle 1"/>
          <p:cNvSpPr/>
          <p:nvPr/>
        </p:nvSpPr>
        <p:spPr>
          <a:xfrm>
            <a:off x="1295400" y="1223851"/>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p:sp>
        <p:nvSpPr>
          <p:cNvPr id="11" name="Rectangle 10"/>
          <p:cNvSpPr/>
          <p:nvPr/>
        </p:nvSpPr>
        <p:spPr>
          <a:xfrm>
            <a:off x="4038600" y="1245113"/>
            <a:ext cx="13074865" cy="1015663"/>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Trong những biểu thức sau, biểu thức nào là đơn thức?</a:t>
            </a:r>
            <a:endParaRPr lang="en-US"/>
          </a:p>
        </p:txBody>
      </p:sp>
      <mc:AlternateContent xmlns:mc="http://schemas.openxmlformats.org/markup-compatibility/2006" xmlns:a14="http://schemas.microsoft.com/office/drawing/2010/main">
        <mc:Choice Requires="a14">
          <p:sp>
            <p:nvSpPr>
              <p:cNvPr id="13" name="Rectangle 12"/>
              <p:cNvSpPr/>
              <p:nvPr/>
            </p:nvSpPr>
            <p:spPr>
              <a:xfrm>
                <a:off x="1342264" y="3117750"/>
                <a:ext cx="1295400" cy="1821076"/>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4</m:t>
                          </m:r>
                        </m:den>
                      </m:f>
                    </m:oMath>
                  </m:oMathPara>
                </a14:m>
                <a:endParaRPr lang="en-US" sz="4000"/>
              </a:p>
            </p:txBody>
          </p:sp>
        </mc:Choice>
        <mc:Fallback xmlns="">
          <p:sp>
            <p:nvSpPr>
              <p:cNvPr id="13" name="Rectangle 12"/>
              <p:cNvSpPr>
                <a:spLocks noRot="1" noChangeAspect="1" noMove="1" noResize="1" noEditPoints="1" noAdjustHandles="1" noChangeArrowheads="1" noChangeShapeType="1" noTextEdit="1"/>
              </p:cNvSpPr>
              <p:nvPr/>
            </p:nvSpPr>
            <p:spPr>
              <a:xfrm>
                <a:off x="1342264" y="3117750"/>
                <a:ext cx="1295400" cy="18210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514714" y="3572222"/>
                <a:ext cx="588110" cy="101566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oMath>
                  </m:oMathPara>
                </a14:m>
                <a:endParaRPr lang="en-US" sz="4000"/>
              </a:p>
            </p:txBody>
          </p:sp>
        </mc:Choice>
        <mc:Fallback xmlns="">
          <p:sp>
            <p:nvSpPr>
              <p:cNvPr id="16" name="Rectangle 15"/>
              <p:cNvSpPr>
                <a:spLocks noRot="1" noChangeAspect="1" noMove="1" noResize="1" noEditPoints="1" noAdjustHandles="1" noChangeArrowheads="1" noChangeShapeType="1" noTextEdit="1"/>
              </p:cNvSpPr>
              <p:nvPr/>
            </p:nvSpPr>
            <p:spPr>
              <a:xfrm>
                <a:off x="3514714" y="3572222"/>
                <a:ext cx="588110" cy="101566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979182" y="3560639"/>
                <a:ext cx="595804" cy="1015663"/>
              </a:xfrm>
              <a:prstGeom prst="rect">
                <a:avLst/>
              </a:prstGeom>
              <a:solidFill>
                <a:schemeClr val="bg1"/>
              </a:solidFill>
            </p:spPr>
            <p:style>
              <a:lnRef idx="2">
                <a:schemeClr val="accent3"/>
              </a:lnRef>
              <a:fillRef idx="1">
                <a:schemeClr val="lt1"/>
              </a:fillRef>
              <a:effectRef idx="0">
                <a:schemeClr val="accent3"/>
              </a:effectRef>
              <a:fontRef idx="minor">
                <a:schemeClr val="dk1"/>
              </a:fontRef>
            </p:style>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𝑦</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4979182" y="3560639"/>
                <a:ext cx="595804" cy="101566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106394" y="3576094"/>
                <a:ext cx="1503978" cy="1015663"/>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1">
                          <a:latin typeface="Cambria Math" panose="02040503050406030204" pitchFamily="18" charset="0"/>
                        </a:rPr>
                        <m:t>𝑦</m:t>
                      </m:r>
                    </m:oMath>
                  </m:oMathPara>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9106394" y="3576094"/>
                <a:ext cx="1503978" cy="101566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1486730" y="3586713"/>
                <a:ext cx="2315890" cy="1015663"/>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r>
                        <a:rPr lang="en-US" sz="4000" i="0">
                          <a:latin typeface="Cambria Math" panose="02040503050406030204" pitchFamily="18" charset="0"/>
                        </a:rPr>
                        <m:t>3</m:t>
                      </m:r>
                      <m:r>
                        <a:rPr lang="en-US" sz="4000" i="1">
                          <a:latin typeface="Cambria Math" panose="02040503050406030204" pitchFamily="18" charset="0"/>
                        </a:rPr>
                        <m:t>𝑥</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𝑧</m:t>
                          </m:r>
                        </m:e>
                        <m:sup>
                          <m:r>
                            <a:rPr lang="en-US" sz="4000" i="0">
                              <a:latin typeface="Cambria Math" panose="02040503050406030204" pitchFamily="18" charset="0"/>
                            </a:rPr>
                            <m:t>3</m:t>
                          </m:r>
                        </m:sup>
                      </m:sSup>
                    </m:oMath>
                  </m:oMathPara>
                </a14:m>
                <a:endParaRPr lang="en-US" sz="4000"/>
              </a:p>
            </p:txBody>
          </p:sp>
        </mc:Choice>
        <mc:Fallback xmlns="">
          <p:sp>
            <p:nvSpPr>
              <p:cNvPr id="21" name="Rectangle 20"/>
              <p:cNvSpPr>
                <a:spLocks noRot="1" noChangeAspect="1" noMove="1" noResize="1" noEditPoints="1" noAdjustHandles="1" noChangeArrowheads="1" noChangeShapeType="1" noTextEdit="1"/>
              </p:cNvSpPr>
              <p:nvPr/>
            </p:nvSpPr>
            <p:spPr>
              <a:xfrm>
                <a:off x="11486730" y="3586713"/>
                <a:ext cx="2315890" cy="10156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678978" y="2781300"/>
                <a:ext cx="2286972" cy="1821076"/>
              </a:xfrm>
              <a:prstGeom prst="rect">
                <a:avLst/>
              </a:prstGeom>
              <a:solidFill>
                <a:schemeClr val="bg1"/>
              </a:solidFill>
              <a:ln w="28575">
                <a:solidFill>
                  <a:schemeClr val="tx2"/>
                </a:solidFill>
              </a:ln>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r>
                        <a:rPr lang="en-US" sz="4000" i="1">
                          <a:latin typeface="Cambria Math" panose="02040503050406030204" pitchFamily="18" charset="0"/>
                        </a:rPr>
                        <m:t>𝑥𝑧</m:t>
                      </m:r>
                    </m:oMath>
                  </m:oMathPara>
                </a14:m>
                <a:endParaRPr lang="en-US" sz="4000"/>
              </a:p>
            </p:txBody>
          </p:sp>
        </mc:Choice>
        <mc:Fallback xmlns="">
          <p:sp>
            <p:nvSpPr>
              <p:cNvPr id="23" name="Rectangle 22"/>
              <p:cNvSpPr>
                <a:spLocks noRot="1" noChangeAspect="1" noMove="1" noResize="1" noEditPoints="1" noAdjustHandles="1" noChangeArrowheads="1" noChangeShapeType="1" noTextEdit="1"/>
              </p:cNvSpPr>
              <p:nvPr/>
            </p:nvSpPr>
            <p:spPr>
              <a:xfrm>
                <a:off x="14678978" y="2781300"/>
                <a:ext cx="2286972" cy="1821076"/>
              </a:xfrm>
              <a:prstGeom prst="rect">
                <a:avLst/>
              </a:prstGeom>
              <a:blipFill>
                <a:blip r:embed="rId14"/>
                <a:stretch>
                  <a:fillRect/>
                </a:stretch>
              </a:blipFill>
              <a:ln w="28575">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6451344" y="3586713"/>
                <a:ext cx="1778692" cy="1015663"/>
              </a:xfrm>
              <a:prstGeom prst="rect">
                <a:avLst/>
              </a:prstGeom>
              <a:solidFill>
                <a:schemeClr val="bg1"/>
              </a:solidFill>
            </p:spPr>
            <p:style>
              <a:lnRef idx="2">
                <a:schemeClr val="accent5"/>
              </a:lnRef>
              <a:fillRef idx="1">
                <a:schemeClr val="lt1"/>
              </a:fillRef>
              <a:effectRef idx="0">
                <a:schemeClr val="accent5"/>
              </a:effectRef>
              <a:fontRef idx="minor">
                <a:schemeClr val="dk1"/>
              </a:fontRef>
            </p:style>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2</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oMath>
                  </m:oMathPara>
                </a14:m>
                <a:endParaRPr lang="en-US" sz="4000"/>
              </a:p>
            </p:txBody>
          </p:sp>
        </mc:Choice>
        <mc:Fallback xmlns="">
          <p:sp>
            <p:nvSpPr>
              <p:cNvPr id="24" name="Rectangle 23"/>
              <p:cNvSpPr>
                <a:spLocks noRot="1" noChangeAspect="1" noMove="1" noResize="1" noEditPoints="1" noAdjustHandles="1" noChangeArrowheads="1" noChangeShapeType="1" noTextEdit="1"/>
              </p:cNvSpPr>
              <p:nvPr/>
            </p:nvSpPr>
            <p:spPr>
              <a:xfrm>
                <a:off x="6451344" y="3586713"/>
                <a:ext cx="1778692" cy="1015663"/>
              </a:xfrm>
              <a:prstGeom prst="rect">
                <a:avLst/>
              </a:prstGeom>
              <a:blipFill>
                <a:blip r:embed="rId15"/>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16"/>
          <a:stretch>
            <a:fillRect/>
          </a:stretch>
        </p:blipFill>
        <p:spPr>
          <a:xfrm>
            <a:off x="1592861" y="5356876"/>
            <a:ext cx="872871" cy="780616"/>
          </a:xfrm>
          <a:prstGeom prst="rect">
            <a:avLst/>
          </a:prstGeom>
        </p:spPr>
      </p:pic>
      <p:pic>
        <p:nvPicPr>
          <p:cNvPr id="27" name="Picture 26"/>
          <p:cNvPicPr>
            <a:picLocks noChangeAspect="1"/>
          </p:cNvPicPr>
          <p:nvPr/>
        </p:nvPicPr>
        <p:blipFill>
          <a:blip r:embed="rId16"/>
          <a:stretch>
            <a:fillRect/>
          </a:stretch>
        </p:blipFill>
        <p:spPr>
          <a:xfrm>
            <a:off x="3372333" y="5356876"/>
            <a:ext cx="872871" cy="780616"/>
          </a:xfrm>
          <a:prstGeom prst="rect">
            <a:avLst/>
          </a:prstGeom>
        </p:spPr>
      </p:pic>
      <p:pic>
        <p:nvPicPr>
          <p:cNvPr id="28" name="Picture 27"/>
          <p:cNvPicPr>
            <a:picLocks noChangeAspect="1"/>
          </p:cNvPicPr>
          <p:nvPr/>
        </p:nvPicPr>
        <p:blipFill>
          <a:blip r:embed="rId16"/>
          <a:stretch>
            <a:fillRect/>
          </a:stretch>
        </p:blipFill>
        <p:spPr>
          <a:xfrm>
            <a:off x="4840648" y="5356876"/>
            <a:ext cx="872871" cy="780616"/>
          </a:xfrm>
          <a:prstGeom prst="rect">
            <a:avLst/>
          </a:prstGeom>
        </p:spPr>
      </p:pic>
      <p:pic>
        <p:nvPicPr>
          <p:cNvPr id="29" name="Picture 28"/>
          <p:cNvPicPr>
            <a:picLocks noChangeAspect="1"/>
          </p:cNvPicPr>
          <p:nvPr/>
        </p:nvPicPr>
        <p:blipFill>
          <a:blip r:embed="rId16"/>
          <a:stretch>
            <a:fillRect/>
          </a:stretch>
        </p:blipFill>
        <p:spPr>
          <a:xfrm>
            <a:off x="9421947" y="5356876"/>
            <a:ext cx="872871" cy="780616"/>
          </a:xfrm>
          <a:prstGeom prst="rect">
            <a:avLst/>
          </a:prstGeom>
        </p:spPr>
      </p:pic>
      <p:pic>
        <p:nvPicPr>
          <p:cNvPr id="30" name="Picture 29"/>
          <p:cNvPicPr>
            <a:picLocks noChangeAspect="1"/>
          </p:cNvPicPr>
          <p:nvPr/>
        </p:nvPicPr>
        <p:blipFill>
          <a:blip r:embed="rId16"/>
          <a:stretch>
            <a:fillRect/>
          </a:stretch>
        </p:blipFill>
        <p:spPr>
          <a:xfrm>
            <a:off x="12241328" y="5356876"/>
            <a:ext cx="872871" cy="780616"/>
          </a:xfrm>
          <a:prstGeom prst="rect">
            <a:avLst/>
          </a:prstGeom>
        </p:spPr>
      </p:pic>
      <p:pic>
        <p:nvPicPr>
          <p:cNvPr id="31" name="Picture 30"/>
          <p:cNvPicPr>
            <a:picLocks noChangeAspect="1"/>
          </p:cNvPicPr>
          <p:nvPr/>
        </p:nvPicPr>
        <p:blipFill>
          <a:blip r:embed="rId16"/>
          <a:stretch>
            <a:fillRect/>
          </a:stretch>
        </p:blipFill>
        <p:spPr>
          <a:xfrm>
            <a:off x="15527464" y="5353545"/>
            <a:ext cx="872871" cy="780616"/>
          </a:xfrm>
          <a:prstGeom prst="rect">
            <a:avLst/>
          </a:prstGeom>
        </p:spPr>
      </p:pic>
      <p:pic>
        <p:nvPicPr>
          <p:cNvPr id="32" name="Picture 31"/>
          <p:cNvPicPr>
            <a:picLocks noChangeAspect="1"/>
          </p:cNvPicPr>
          <p:nvPr/>
        </p:nvPicPr>
        <p:blipFill>
          <a:blip r:embed="rId17"/>
          <a:stretch>
            <a:fillRect/>
          </a:stretch>
        </p:blipFill>
        <p:spPr>
          <a:xfrm>
            <a:off x="7008682" y="5353545"/>
            <a:ext cx="782081" cy="779403"/>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2566900" y="7404437"/>
                <a:ext cx="13206500" cy="1015663"/>
              </a:xfrm>
              <a:prstGeom prst="rect">
                <a:avLst/>
              </a:prstGeom>
            </p:spPr>
            <p:txBody>
              <a:bodyPr wrap="none">
                <a:spAutoFit/>
              </a:bodyPr>
              <a:lstStyle/>
              <a:p>
                <a:pPr algn="just">
                  <a:lnSpc>
                    <a:spcPct val="150000"/>
                  </a:lnSpc>
                  <a:spcAft>
                    <a:spcPts val="600"/>
                  </a:spcAft>
                </a:pP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(2</m:t>
                    </m:r>
                    <m:r>
                      <a:rPr lang="en-US" sz="4000" i="1" smtClean="0">
                        <a:latin typeface="Cambria Math" panose="02040503050406030204" pitchFamily="18" charset="0"/>
                        <a:ea typeface="Calibri" panose="020F0502020204030204" pitchFamily="34" charset="0"/>
                        <a:cs typeface="Arial" panose="020B0604020202020204" pitchFamily="34" charset="0"/>
                      </a:rPr>
                      <m:t>𝑥</m:t>
                    </m:r>
                    <m:r>
                      <a:rPr lang="en-US" sz="4000" i="1">
                        <a:latin typeface="Cambria Math" panose="02040503050406030204" pitchFamily="18" charset="0"/>
                        <a:ea typeface="Calibri" panose="020F0502020204030204" pitchFamily="34" charset="0"/>
                        <a:cs typeface="Arial" panose="020B0604020202020204" pitchFamily="34" charset="0"/>
                      </a:rPr>
                      <m:t>+ </m:t>
                    </m:r>
                    <m:r>
                      <a:rPr lang="en-US" sz="4000" i="1" smtClean="0">
                        <a:latin typeface="Cambria Math" panose="02040503050406030204" pitchFamily="18" charset="0"/>
                        <a:ea typeface="Calibri" panose="020F0502020204030204" pitchFamily="34" charset="0"/>
                        <a:cs typeface="Arial" panose="020B0604020202020204" pitchFamily="34" charset="0"/>
                      </a:rPr>
                      <m:t>𝑦</m:t>
                    </m:r>
                    <m:r>
                      <a:rPr lang="en-US" sz="4000" i="1" smtClean="0">
                        <a:latin typeface="Cambria Math" panose="02040503050406030204" pitchFamily="18" charset="0"/>
                        <a:ea typeface="Calibri" panose="020F0502020204030204" pitchFamily="34" charset="0"/>
                        <a:cs typeface="Arial" panose="020B0604020202020204" pitchFamily="34" charset="0"/>
                      </a:rPr>
                      <m:t>) </m:t>
                    </m:r>
                  </m:oMath>
                </a14:m>
                <a:r>
                  <a:rPr lang="en-US" sz="4000">
                    <a:latin typeface="Arial" panose="020B0604020202020204" pitchFamily="34" charset="0"/>
                    <a:ea typeface="Calibri" panose="020F0502020204030204" pitchFamily="34" charset="0"/>
                    <a:cs typeface="Arial" panose="020B0604020202020204" pitchFamily="34" charset="0"/>
                  </a:rPr>
                  <a:t>không là đơn thức vì đây là một biểu thức cộng.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2566900" y="7404437"/>
                <a:ext cx="13206500" cy="1015663"/>
              </a:xfrm>
              <a:prstGeom prst="rect">
                <a:avLst/>
              </a:prstGeom>
              <a:blipFill>
                <a:blip r:embed="rId18"/>
                <a:stretch>
                  <a:fillRect r="-646" b="-14458"/>
                </a:stretch>
              </a:blipFill>
            </p:spPr>
            <p:txBody>
              <a:bodyPr/>
              <a:lstStyle/>
              <a:p>
                <a:r>
                  <a:rPr lang="en-US">
                    <a:noFill/>
                  </a:rPr>
                  <a:t> </a:t>
                </a:r>
              </a:p>
            </p:txBody>
          </p:sp>
        </mc:Fallback>
      </mc:AlternateContent>
      <p:pic>
        <p:nvPicPr>
          <p:cNvPr id="35" name="Picture 34"/>
          <p:cNvPicPr>
            <a:picLocks noChangeAspect="1"/>
          </p:cNvPicPr>
          <p:nvPr/>
        </p:nvPicPr>
        <p:blipFill>
          <a:blip r:embed="rId19"/>
          <a:stretch>
            <a:fillRect/>
          </a:stretch>
        </p:blipFill>
        <p:spPr>
          <a:xfrm>
            <a:off x="2132918" y="7421497"/>
            <a:ext cx="507076" cy="490771"/>
          </a:xfrm>
          <a:prstGeom prst="rect">
            <a:avLst/>
          </a:prstGeom>
        </p:spPr>
      </p:pic>
      <p:pic>
        <p:nvPicPr>
          <p:cNvPr id="36" name="Picture 35"/>
          <p:cNvPicPr>
            <a:picLocks noChangeAspect="1"/>
          </p:cNvPicPr>
          <p:nvPr/>
        </p:nvPicPr>
        <p:blipFill>
          <a:blip r:embed="rId20"/>
          <a:stretch>
            <a:fillRect/>
          </a:stretch>
        </p:blipFill>
        <p:spPr>
          <a:xfrm>
            <a:off x="400337" y="7803657"/>
            <a:ext cx="1152244" cy="1743607"/>
          </a:xfrm>
          <a:prstGeom prst="rect">
            <a:avLst/>
          </a:prstGeom>
        </p:spPr>
      </p:pic>
      <p:pic>
        <p:nvPicPr>
          <p:cNvPr id="37" name="Picture 36"/>
          <p:cNvPicPr>
            <a:picLocks noChangeAspect="1"/>
          </p:cNvPicPr>
          <p:nvPr/>
        </p:nvPicPr>
        <p:blipFill>
          <a:blip r:embed="rId21"/>
          <a:stretch>
            <a:fillRect/>
          </a:stretch>
        </p:blipFill>
        <p:spPr>
          <a:xfrm>
            <a:off x="15287228" y="7145780"/>
            <a:ext cx="2969009" cy="2950720"/>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par>
                          <p:cTn id="45" fill="hold">
                            <p:stCondLst>
                              <p:cond delay="1000"/>
                            </p:stCondLst>
                            <p:childTnLst>
                              <p:par>
                                <p:cTn id="46" presetID="14" presetClass="entr" presetSubtype="1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par>
                          <p:cTn id="49" fill="hold">
                            <p:stCondLst>
                              <p:cond delay="1500"/>
                            </p:stCondLst>
                            <p:childTnLst>
                              <p:par>
                                <p:cTn id="50" presetID="22" presetClass="entr" presetSubtype="4"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par>
                          <p:cTn id="53" fill="hold">
                            <p:stCondLst>
                              <p:cond delay="2000"/>
                            </p:stCondLst>
                            <p:childTnLst>
                              <p:par>
                                <p:cTn id="54" presetID="53" presetClass="entr" presetSubtype="16"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par>
                          <p:cTn id="59" fill="hold">
                            <p:stCondLst>
                              <p:cond delay="2500"/>
                            </p:stCondLst>
                            <p:childTnLst>
                              <p:par>
                                <p:cTn id="60" presetID="14" presetClass="entr" presetSubtype="1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par>
                          <p:cTn id="63" fill="hold">
                            <p:stCondLst>
                              <p:cond delay="3000"/>
                            </p:stCondLst>
                            <p:childTnLst>
                              <p:par>
                                <p:cTn id="64" presetID="16" presetClass="entr" presetSubtype="21"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00"/>
                                        <p:tgtEl>
                                          <p:spTgt spid="35"/>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animBg="1"/>
      <p:bldP spid="16" grpId="0" animBg="1"/>
      <p:bldP spid="17" grpId="0" animBg="1"/>
      <p:bldP spid="18" grpId="0" animBg="1"/>
      <p:bldP spid="21" grpId="0" animBg="1"/>
      <p:bldP spid="23" grpId="0" animBg="1"/>
      <p:bldP spid="24"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2016949">
            <a:off x="11785352" y="-821272"/>
            <a:ext cx="10611334" cy="3663251"/>
          </a:xfrm>
          <a:prstGeom prst="rect">
            <a:avLst/>
          </a:prstGeom>
        </p:spPr>
      </p:pic>
      <p:sp>
        <p:nvSpPr>
          <p:cNvPr id="10" name="Rounded Rectangle 9"/>
          <p:cNvSpPr/>
          <p:nvPr/>
        </p:nvSpPr>
        <p:spPr>
          <a:xfrm>
            <a:off x="1354758" y="1010353"/>
            <a:ext cx="3886200" cy="112362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dirty="0" err="1">
                <a:latin typeface="Arial" panose="020B0604020202020204" pitchFamily="34" charset="0"/>
                <a:cs typeface="Arial" panose="020B0604020202020204" pitchFamily="34" charset="0"/>
              </a:rPr>
              <a:t>Luyện</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tập</a:t>
            </a:r>
            <a:r>
              <a:rPr lang="en-US" sz="43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2" name="Rectangle 1"/>
              <p:cNvSpPr/>
              <p:nvPr/>
            </p:nvSpPr>
            <p:spPr>
              <a:xfrm>
                <a:off x="4564822" y="3798093"/>
                <a:ext cx="2013694" cy="1169551"/>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64822" y="3798093"/>
                <a:ext cx="2013694" cy="116955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51152" y="5639149"/>
                <a:ext cx="213911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smtClean="0">
                          <a:latin typeface="Cambria Math" panose="02040503050406030204" pitchFamily="18" charset="0"/>
                        </a:rPr>
                        <m:t> </m:t>
                      </m:r>
                      <m:r>
                        <m:rPr>
                          <m:sty m:val="p"/>
                        </m:rPr>
                        <a:rPr lang="en-US" sz="4000" b="0" i="0" smtClean="0">
                          <a:latin typeface="Cambria Math" panose="02040503050406030204" pitchFamily="18" charset="0"/>
                        </a:rPr>
                        <m:t>y</m:t>
                      </m:r>
                      <m:r>
                        <m:rPr>
                          <m:nor/>
                        </m:rPr>
                        <a:rPr lang="en-US" sz="4000">
                          <a:latin typeface="Cambria Math" panose="02040503050406030204" pitchFamily="18" charset="0"/>
                        </a:rPr>
                        <m:t>  </m:t>
                      </m:r>
                      <m:r>
                        <a:rPr lang="en-US" sz="4000" i="0">
                          <a:latin typeface="Cambria Math" panose="02040503050406030204" pitchFamily="18" charset="0"/>
                        </a:rPr>
                        <m:t>+</m:t>
                      </m:r>
                      <m:r>
                        <m:rPr>
                          <m:nor/>
                        </m:rPr>
                        <a:rPr lang="en-US" sz="4000">
                          <a:latin typeface="Cambria Math" panose="02040503050406030204" pitchFamily="18" charset="0"/>
                        </a:rPr>
                        <m:t> </m:t>
                      </m:r>
                      <m:r>
                        <m:rPr>
                          <m:nor/>
                        </m:rPr>
                        <a:rPr lang="en-US" sz="4000" b="0" smtClean="0">
                          <a:latin typeface="Cambria Math" panose="02040503050406030204" pitchFamily="18" charset="0"/>
                        </a:rPr>
                        <m:t>3</m:t>
                      </m:r>
                      <m:r>
                        <m:rPr>
                          <m:nor/>
                        </m:rPr>
                        <a:rPr lang="en-US" sz="4000" b="0" smtClean="0">
                          <a:latin typeface="Cambria Math" panose="02040503050406030204" pitchFamily="18" charset="0"/>
                        </a:rPr>
                        <m:t>z</m:t>
                      </m:r>
                      <m:r>
                        <m:rPr>
                          <m:nor/>
                        </m:rPr>
                        <a:rPr lang="en-US" sz="4000">
                          <a:latin typeface="Cambria Math" panose="02040503050406030204" pitchFamily="18" charset="0"/>
                        </a:rPr>
                        <m:t> </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4651152" y="5639149"/>
                <a:ext cx="2139111"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64886" y="7235100"/>
                <a:ext cx="243002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1</m:t>
                          </m:r>
                        </m:num>
                        <m:den>
                          <m:r>
                            <a:rPr lang="en-US" sz="4000" b="0" i="0" smtClean="0">
                              <a:latin typeface="Cambria Math" panose="02040503050406030204" pitchFamily="18" charset="0"/>
                            </a:rPr>
                            <m:t>2</m:t>
                          </m:r>
                        </m:den>
                      </m:f>
                      <m:sSup>
                        <m:sSupPr>
                          <m:ctrlPr>
                            <a:rPr lang="en-US" sz="4000" i="1" smtClean="0">
                              <a:latin typeface="Cambria Math" panose="02040503050406030204" pitchFamily="18" charset="0"/>
                            </a:rPr>
                          </m:ctrlPr>
                        </m:sSupPr>
                        <m:e>
                          <m:r>
                            <m:rPr>
                              <m:sty m:val="p"/>
                            </m:rPr>
                            <a:rPr lang="en-US" sz="4000" b="0" i="0" smtClean="0">
                              <a:latin typeface="Cambria Math" panose="02040503050406030204" pitchFamily="18" charset="0"/>
                            </a:rPr>
                            <m:t>x</m:t>
                          </m:r>
                        </m:e>
                        <m:sup>
                          <m:r>
                            <a:rPr lang="en-US" sz="4000" b="0" i="0" smtClean="0">
                              <a:latin typeface="Cambria Math" panose="02040503050406030204" pitchFamily="18" charset="0"/>
                            </a:rPr>
                            <m:t>3</m:t>
                          </m:r>
                        </m:sup>
                      </m:sSup>
                      <m:sSup>
                        <m:sSupPr>
                          <m:ctrlPr>
                            <a:rPr lang="en-US" sz="4000" i="1" smtClean="0">
                              <a:latin typeface="Cambria Math" panose="02040503050406030204" pitchFamily="18" charset="0"/>
                            </a:rPr>
                          </m:ctrlPr>
                        </m:sSupPr>
                        <m:e>
                          <m:r>
                            <m:rPr>
                              <m:sty m:val="p"/>
                            </m:rPr>
                            <a:rPr lang="en-US" sz="4000" i="0">
                              <a:latin typeface="Cambria Math" panose="02040503050406030204" pitchFamily="18" charset="0"/>
                            </a:rPr>
                            <m:t>y</m:t>
                          </m:r>
                        </m:e>
                        <m:sup>
                          <m:r>
                            <a:rPr lang="en-US" sz="4000" b="0" i="0" smtClean="0">
                              <a:latin typeface="Cambria Math" panose="02040503050406030204" pitchFamily="18" charset="0"/>
                            </a:rPr>
                            <m:t>2</m:t>
                          </m:r>
                        </m:sup>
                      </m:sSup>
                      <m:sSup>
                        <m:sSupPr>
                          <m:ctrlPr>
                            <a:rPr lang="en-US" sz="4000" i="1">
                              <a:latin typeface="Cambria Math" panose="02040503050406030204" pitchFamily="18" charset="0"/>
                            </a:rPr>
                          </m:ctrlPr>
                        </m:sSupPr>
                        <m:e>
                          <m:r>
                            <m:rPr>
                              <m:sty m:val="p"/>
                            </m:rPr>
                            <a:rPr lang="en-US" sz="4000" i="0">
                              <a:latin typeface="Cambria Math" panose="02040503050406030204" pitchFamily="18" charset="0"/>
                            </a:rPr>
                            <m:t>x</m:t>
                          </m:r>
                        </m:e>
                        <m:sup>
                          <m:r>
                            <a:rPr lang="en-US" sz="4000" b="0" i="0" smtClean="0">
                              <a:latin typeface="Cambria Math" panose="02040503050406030204" pitchFamily="18" charset="0"/>
                            </a:rPr>
                            <m:t>2</m:t>
                          </m:r>
                        </m:sup>
                      </m:sSup>
                      <m:r>
                        <m:rPr>
                          <m:sty m:val="p"/>
                        </m:rPr>
                        <a:rPr lang="en-US" sz="4000" b="0" i="0" smtClean="0">
                          <a:latin typeface="Cambria Math" panose="02040503050406030204" pitchFamily="18" charset="0"/>
                        </a:rPr>
                        <m:t>z</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4464886" y="7235100"/>
                <a:ext cx="2430024" cy="1244828"/>
              </a:xfrm>
              <a:prstGeom prst="rect">
                <a:avLst/>
              </a:prstGeom>
              <a:blipFill>
                <a:blip r:embed="rId6"/>
                <a:stretch>
                  <a:fillRect/>
                </a:stretch>
              </a:blipFill>
            </p:spPr>
            <p:txBody>
              <a:bodyPr/>
              <a:lstStyle/>
              <a:p>
                <a:r>
                  <a:rPr lang="en-US">
                    <a:noFill/>
                  </a:rPr>
                  <a:t> </a:t>
                </a:r>
              </a:p>
            </p:txBody>
          </p:sp>
        </mc:Fallback>
      </mc:AlternateContent>
      <p:sp>
        <p:nvSpPr>
          <p:cNvPr id="7" name="Rounded Rectangle 6"/>
          <p:cNvSpPr/>
          <p:nvPr/>
        </p:nvSpPr>
        <p:spPr>
          <a:xfrm>
            <a:off x="4558260" y="3798093"/>
            <a:ext cx="2083740" cy="11456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51846" y="2324100"/>
            <a:ext cx="13074865" cy="1015663"/>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Trong những biểu thức sau, biểu thức nào là đơn thức?</a:t>
            </a:r>
            <a:endParaRPr lang="en-US"/>
          </a:p>
        </p:txBody>
      </p:sp>
      <p:sp>
        <p:nvSpPr>
          <p:cNvPr id="14" name="Rounded Rectangle 13"/>
          <p:cNvSpPr/>
          <p:nvPr/>
        </p:nvSpPr>
        <p:spPr>
          <a:xfrm>
            <a:off x="4114800" y="7033926"/>
            <a:ext cx="3062594" cy="169097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304800" y="7443914"/>
            <a:ext cx="2619989" cy="2447096"/>
          </a:xfrm>
          <a:prstGeom prst="rect">
            <a:avLst/>
          </a:prstGeom>
        </p:spPr>
      </p:pic>
      <p:pic>
        <p:nvPicPr>
          <p:cNvPr id="16" name="Picture 15"/>
          <p:cNvPicPr>
            <a:picLocks noChangeAspect="1"/>
          </p:cNvPicPr>
          <p:nvPr/>
        </p:nvPicPr>
        <p:blipFill>
          <a:blip r:embed="rId8"/>
          <a:stretch>
            <a:fillRect/>
          </a:stretch>
        </p:blipFill>
        <p:spPr>
          <a:xfrm>
            <a:off x="9253517" y="3339763"/>
            <a:ext cx="6645078" cy="6345050"/>
          </a:xfrm>
          <a:prstGeom prst="rect">
            <a:avLst/>
          </a:prstGeom>
        </p:spPr>
      </p:pic>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P spid="4" grpId="0"/>
      <p:bldP spid="7" grpId="0" animBg="1"/>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324600" y="410762"/>
            <a:ext cx="6477000" cy="120554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vi-VN" sz="4300" b="1">
                <a:solidFill>
                  <a:prstClr val="white"/>
                </a:solidFill>
                <a:cs typeface="Arial" panose="020B0604020202020204" pitchFamily="34" charset="0"/>
              </a:rPr>
              <a:t>2. Đơn thức thu gọn</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438400" y="4285152"/>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27" name="Group 26"/>
          <p:cNvGrpSpPr/>
          <p:nvPr/>
        </p:nvGrpSpPr>
        <p:grpSpPr>
          <a:xfrm>
            <a:off x="2504692" y="1943100"/>
            <a:ext cx="15008643" cy="1784463"/>
            <a:chOff x="2895600" y="1881890"/>
            <a:chExt cx="15008643" cy="1784463"/>
          </a:xfrm>
        </p:grpSpPr>
        <p:sp>
          <p:nvSpPr>
            <p:cNvPr id="2" name="Rectangle 1"/>
            <p:cNvSpPr/>
            <p:nvPr/>
          </p:nvSpPr>
          <p:spPr>
            <a:xfrm>
              <a:off x="2895600" y="20955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895600" y="1881890"/>
                  <a:ext cx="15008643" cy="1784463"/>
                </a:xfrm>
                <a:prstGeom prst="rect">
                  <a:avLst/>
                </a:prstGeom>
              </p:spPr>
              <p:txBody>
                <a:bodyPr wrap="square">
                  <a:spAutoFit/>
                </a:bodyPr>
                <a:lstStyle/>
                <a:p>
                  <a:pPr lvl="0" algn="just">
                    <a:lnSpc>
                      <a:spcPct val="150000"/>
                    </a:lnSpc>
                  </a:pPr>
                  <a:r>
                    <a:rPr lang="en-US" sz="3800" noProof="0">
                      <a:solidFill>
                        <a:srgbClr val="000000"/>
                      </a:solidFill>
                      <a:latin typeface="Arial" panose="020B0604020202020204" pitchFamily="34" charset="0"/>
                      <a:ea typeface="Times New Roman" panose="02020603050405020304" pitchFamily="18" charset="0"/>
                    </a:rPr>
                    <a:t>           Xét đơn thức </a:t>
                  </a:r>
                  <a14:m>
                    <m:oMath xmlns:m="http://schemas.openxmlformats.org/officeDocument/2006/math">
                      <m:r>
                        <a:rPr lang="en-US" sz="4000" i="1">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r>
                            <a:rPr lang="en-US" sz="4000" i="1">
                              <a:solidFill>
                                <a:prstClr val="black"/>
                              </a:solidFill>
                              <a:latin typeface="Cambria Math" panose="02040503050406030204" pitchFamily="18" charset="0"/>
                            </a:rPr>
                            <m:t>4</m:t>
                          </m:r>
                        </m:sup>
                      </m:sSup>
                    </m:oMath>
                  </a14:m>
                  <a:r>
                    <a:rPr lang="en-US" sz="3800" noProof="0">
                      <a:solidFill>
                        <a:srgbClr val="000000"/>
                      </a:solidFill>
                      <a:latin typeface="Arial" panose="020B0604020202020204" pitchFamily="34" charset="0"/>
                      <a:ea typeface="Times New Roman" panose="02020603050405020304" pitchFamily="18" charset="0"/>
                    </a:rPr>
                    <a:t>. Trong đơn thức này các biến x, y được viết bao nhiêu lần dưới dạng một luỹ thừa với số mũ nguyên dương?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895600" y="1881890"/>
                  <a:ext cx="15008643" cy="1784463"/>
                </a:xfrm>
                <a:prstGeom prst="rect">
                  <a:avLst/>
                </a:prstGeom>
                <a:blipFill>
                  <a:blip r:embed="rId20"/>
                  <a:stretch>
                    <a:fillRect l="-1340" r="-1340" b="-12671"/>
                  </a:stretch>
                </a:blipFill>
              </p:spPr>
              <p:txBody>
                <a:bodyPr/>
                <a:lstStyle/>
                <a:p>
                  <a:r>
                    <a:rPr lang="en-US">
                      <a:noFill/>
                    </a:rPr>
                    <a:t> </a:t>
                  </a:r>
                </a:p>
              </p:txBody>
            </p:sp>
          </mc:Fallback>
        </mc:AlternateContent>
      </p:grpSp>
      <p:pic>
        <p:nvPicPr>
          <p:cNvPr id="5" name="Picture 4"/>
          <p:cNvPicPr>
            <a:picLocks noChangeAspect="1"/>
          </p:cNvPicPr>
          <p:nvPr/>
        </p:nvPicPr>
        <p:blipFill>
          <a:blip r:embed="rId21"/>
          <a:stretch>
            <a:fillRect/>
          </a:stretch>
        </p:blipFill>
        <p:spPr>
          <a:xfrm>
            <a:off x="15849600" y="204154"/>
            <a:ext cx="2261812" cy="1420491"/>
          </a:xfrm>
          <a:prstGeom prst="rect">
            <a:avLst/>
          </a:prstGeom>
        </p:spPr>
      </p:pic>
      <p:pic>
        <p:nvPicPr>
          <p:cNvPr id="6" name="Picture 5"/>
          <p:cNvPicPr>
            <a:picLocks noChangeAspect="1"/>
          </p:cNvPicPr>
          <p:nvPr/>
        </p:nvPicPr>
        <p:blipFill>
          <a:blip r:embed="rId22"/>
          <a:stretch>
            <a:fillRect/>
          </a:stretch>
        </p:blipFill>
        <p:spPr>
          <a:xfrm>
            <a:off x="1789902" y="7353300"/>
            <a:ext cx="2324898" cy="1958726"/>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416475" y="4080577"/>
                <a:ext cx="13096860" cy="1824923"/>
              </a:xfrm>
              <a:prstGeom prst="rect">
                <a:avLst/>
              </a:prstGeom>
            </p:spPr>
            <p:txBody>
              <a:bodyPr wrap="square">
                <a:spAutoFit/>
              </a:bodyPr>
              <a:lstStyle/>
              <a:p>
                <a:pPr algn="just">
                  <a:lnSpc>
                    <a:spcPct val="150000"/>
                  </a:lnSpc>
                </a:pPr>
                <a:r>
                  <a:rPr lang="en-US" sz="4000" dirty="0" err="1">
                    <a:latin typeface="Arial" panose="020B0604020202020204" pitchFamily="34" charset="0"/>
                    <a:ea typeface="Malgun Gothic" panose="020B0503020000020004" pitchFamily="34" charset="-127"/>
                    <a:cs typeface="Arial" panose="020B0604020202020204" pitchFamily="34" charset="0"/>
                  </a:rPr>
                  <a:t>Mỗi</a:t>
                </a:r>
                <a:r>
                  <a:rPr lang="en-US" sz="4000" dirty="0">
                    <a:latin typeface="Arial" panose="020B0604020202020204" pitchFamily="34" charset="0"/>
                    <a:ea typeface="Malgun Gothic" panose="020B0503020000020004" pitchFamily="34" charset="-127"/>
                    <a:cs typeface="Arial" panose="020B0604020202020204" pitchFamily="34" charset="0"/>
                  </a:rPr>
                  <a:t> </a:t>
                </a:r>
                <a:r>
                  <a:rPr lang="en-US" sz="4000" dirty="0" err="1">
                    <a:latin typeface="Arial" panose="020B0604020202020204" pitchFamily="34" charset="0"/>
                    <a:ea typeface="Malgun Gothic" panose="020B0503020000020004" pitchFamily="34" charset="-127"/>
                    <a:cs typeface="Arial" panose="020B0604020202020204" pitchFamily="34" charset="0"/>
                  </a:rPr>
                  <a:t>biến</a:t>
                </a:r>
                <a:r>
                  <a:rPr lang="en-US" sz="4000" dirty="0">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nl-NL" sz="4000" dirty="0">
                    <a:effectLst/>
                    <a:latin typeface="Arial" panose="020B0604020202020204" pitchFamily="34" charset="0"/>
                    <a:ea typeface="Malgun Gothic" panose="020B0503020000020004" pitchFamily="34" charset="-127"/>
                    <a:cs typeface="Arial" panose="020B0604020202020204" pitchFamily="34" charset="0"/>
                  </a:rPr>
                  <a:t> được viết </a:t>
                </a:r>
                <a:r>
                  <a:rPr lang="nl-NL" sz="4000" b="1" dirty="0">
                    <a:effectLst/>
                    <a:latin typeface="Arial" panose="020B0604020202020204" pitchFamily="34" charset="0"/>
                    <a:ea typeface="Malgun Gothic" panose="020B0503020000020004" pitchFamily="34" charset="-127"/>
                    <a:cs typeface="Arial" panose="020B0604020202020204" pitchFamily="34" charset="0"/>
                  </a:rPr>
                  <a:t>một lần </a:t>
                </a:r>
                <a:r>
                  <a:rPr lang="nl-NL" sz="4000" dirty="0">
                    <a:effectLst/>
                    <a:latin typeface="Arial" panose="020B0604020202020204" pitchFamily="34" charset="0"/>
                    <a:ea typeface="Malgun Gothic" panose="020B0503020000020004" pitchFamily="34" charset="-127"/>
                    <a:cs typeface="Arial" panose="020B0604020202020204" pitchFamily="34" charset="0"/>
                  </a:rPr>
                  <a:t>dưới dạng một lũy thừa với số mũ nguyên dương.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416475" y="4080577"/>
                <a:ext cx="13096860" cy="1824923"/>
              </a:xfrm>
              <a:prstGeom prst="rect">
                <a:avLst/>
              </a:prstGeom>
              <a:blipFill>
                <a:blip r:embed="rId23"/>
                <a:stretch>
                  <a:fillRect l="-1629" r="-1629" b="-13333"/>
                </a:stretch>
              </a:blipFill>
            </p:spPr>
            <p:txBody>
              <a:bodyPr/>
              <a:lstStyle/>
              <a:p>
                <a:r>
                  <a:rPr lang="en-US">
                    <a:noFill/>
                  </a:rPr>
                  <a:t> </a:t>
                </a:r>
              </a:p>
            </p:txBody>
          </p:sp>
        </mc:Fallback>
      </mc:AlternateContent>
      <p:grpSp>
        <p:nvGrpSpPr>
          <p:cNvPr id="26" name="Group 25"/>
          <p:cNvGrpSpPr/>
          <p:nvPr/>
        </p:nvGrpSpPr>
        <p:grpSpPr>
          <a:xfrm>
            <a:off x="4394853" y="5769075"/>
            <a:ext cx="13816947" cy="4251225"/>
            <a:chOff x="1945767" y="6150075"/>
            <a:chExt cx="13816947" cy="4251225"/>
          </a:xfrm>
        </p:grpSpPr>
        <p:pic>
          <p:nvPicPr>
            <p:cNvPr id="14" name="Picture 13"/>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Layer>
                  </a14:imgProps>
                </a:ext>
                <a:ext uri="{28A0092B-C50C-407E-A947-70E740481C1C}">
                  <a14:useLocalDpi xmlns:a14="http://schemas.microsoft.com/office/drawing/2010/main" val="0"/>
                </a:ext>
              </a:extLst>
            </a:blip>
            <a:stretch>
              <a:fillRect/>
            </a:stretch>
          </p:blipFill>
          <p:spPr>
            <a:xfrm>
              <a:off x="1945767" y="6150075"/>
              <a:ext cx="13816947" cy="4251225"/>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2949020" y="7658100"/>
                  <a:ext cx="11582400" cy="1827488"/>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nói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đơn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r>
                            <a:rPr lang="en-US" sz="4000" i="1">
                              <a:solidFill>
                                <a:prstClr val="black"/>
                              </a:solidFill>
                              <a:latin typeface="Cambria Math" panose="02040503050406030204" pitchFamily="18" charset="0"/>
                            </a:rPr>
                            <m:t>4</m:t>
                          </m:r>
                        </m:sup>
                      </m:sSup>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đơn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gọn</a:t>
                  </a:r>
                  <a:r>
                    <a:rPr lang="en-US" sz="4000" dirty="0">
                      <a:solidFill>
                        <a:srgbClr val="000000"/>
                      </a:solidFill>
                      <a:latin typeface="Arial" panose="020B0604020202020204" pitchFamily="34" charset="0"/>
                      <a:ea typeface="Times New Roman" panose="02020603050405020304" pitchFamily="18" charset="0"/>
                    </a:rPr>
                    <a:t>; </a:t>
                  </a:r>
                  <a:endParaRPr lang="en-US" sz="4000" i="1" dirty="0">
                    <a:solidFill>
                      <a:srgbClr val="000000"/>
                    </a:solidFill>
                    <a:latin typeface="Cambria Math" panose="02040503050406030204" pitchFamily="18" charset="0"/>
                    <a:ea typeface="Times New Roman" panose="02020603050405020304" pitchFamily="18" charset="0"/>
                  </a:endParaRPr>
                </a:p>
                <a:p>
                  <a:pPr lvl="0">
                    <a:lnSpc>
                      <a:spcPct val="150000"/>
                    </a:lnSpc>
                  </a:pP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rPr>
                        <m:t>2</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hệ</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r>
                            <a:rPr lang="en-US" sz="4000" i="1">
                              <a:solidFill>
                                <a:prstClr val="black"/>
                              </a:solidFill>
                              <a:latin typeface="Cambria Math" panose="02040503050406030204" pitchFamily="18" charset="0"/>
                            </a:rPr>
                            <m:t>4</m:t>
                          </m:r>
                        </m:sup>
                      </m:sSup>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phần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đơn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949020" y="7658100"/>
                  <a:ext cx="11582400" cy="1827488"/>
                </a:xfrm>
                <a:prstGeom prst="rect">
                  <a:avLst/>
                </a:prstGeom>
                <a:blipFill>
                  <a:blip r:embed="rId26"/>
                  <a:stretch>
                    <a:fillRect l="-1895" r="-947" b="-13333"/>
                  </a:stretch>
                </a:blipFill>
              </p:spPr>
              <p:txBody>
                <a:bodyPr/>
                <a:lstStyle/>
                <a:p>
                  <a:r>
                    <a:rPr lang="en-US">
                      <a:noFill/>
                    </a:rPr>
                    <a:t> </a:t>
                  </a:r>
                </a:p>
              </p:txBody>
            </p:sp>
          </mc:Fallback>
        </mc:AlternateContent>
      </p:grpSp>
      <p:pic>
        <p:nvPicPr>
          <p:cNvPr id="28" name="Picture 27"/>
          <p:cNvPicPr>
            <a:picLocks noChangeAspect="1"/>
          </p:cNvPicPr>
          <p:nvPr/>
        </p:nvPicPr>
        <p:blipFill>
          <a:blip r:embed="rId27"/>
          <a:stretch>
            <a:fillRect/>
          </a:stretch>
        </p:blipFill>
        <p:spPr>
          <a:xfrm>
            <a:off x="-2415117" y="-533465"/>
            <a:ext cx="4194412" cy="11053006"/>
          </a:xfrm>
          <a:prstGeom prst="rect">
            <a:avLst/>
          </a:prstGeom>
        </p:spPr>
      </p:pic>
    </p:spTree>
    <p:extLst>
      <p:ext uri="{BB962C8B-B14F-4D97-AF65-F5344CB8AC3E}">
        <p14:creationId xmlns:p14="http://schemas.microsoft.com/office/powerpoint/2010/main" val="203132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6"/>
          <p:cNvSpPr/>
          <p:nvPr/>
        </p:nvSpPr>
        <p:spPr>
          <a:xfrm>
            <a:off x="426720" y="419100"/>
            <a:ext cx="17373600" cy="9448800"/>
          </a:xfrm>
          <a:prstGeom prst="rect">
            <a:avLst/>
          </a:prstGeom>
          <a:solidFill>
            <a:srgbClr val="F6F6E9"/>
          </a:solidFill>
        </p:spPr>
        <p:txBody>
          <a:bodyPr/>
          <a:lstStyle/>
          <a:p>
            <a:endParaRPr lang="en-US"/>
          </a:p>
        </p:txBody>
      </p:sp>
      <p:sp>
        <p:nvSpPr>
          <p:cNvPr id="24" name="Rectangle 23"/>
          <p:cNvSpPr/>
          <p:nvPr/>
        </p:nvSpPr>
        <p:spPr>
          <a:xfrm>
            <a:off x="1224387" y="2552700"/>
            <a:ext cx="15763315" cy="4932569"/>
          </a:xfrm>
          <a:prstGeom prst="rect">
            <a:avLst/>
          </a:prstGeom>
          <a:solidFill>
            <a:schemeClr val="accent3">
              <a:lumMod val="60000"/>
              <a:lumOff val="40000"/>
            </a:schemeClr>
          </a:solidFill>
        </p:spPr>
        <p:txBody>
          <a:bodyPr wrap="square" anchor="ctr">
            <a:spAutoFit/>
          </a:bodyPr>
          <a:lstStyle/>
          <a:p>
            <a:pPr marL="571500" lvl="0" indent="-571500" algn="just">
              <a:lnSpc>
                <a:spcPct val="150000"/>
              </a:lnSpc>
              <a:buFontTx/>
              <a:buChar char="-"/>
              <a:tabLst>
                <a:tab pos="457200" algn="l"/>
              </a:tabLst>
              <a:defRPr/>
            </a:pPr>
            <a:r>
              <a:rPr lang="vi-VN" sz="4300" dirty="0">
                <a:solidFill>
                  <a:prstClr val="black"/>
                </a:solidFill>
                <a:ea typeface="Calibri" panose="020F0502020204030204" pitchFamily="34" charset="0"/>
                <a:cs typeface="Arial" panose="020B0604020202020204" pitchFamily="34" charset="0"/>
              </a:rPr>
              <a:t>Đơn thức thu gọn là đơn thức chỉ gồm tích của một số với các biến, mà mỗi biến đ</a:t>
            </a:r>
            <a:r>
              <a:rPr lang="en-US" sz="4300" dirty="0">
                <a:solidFill>
                  <a:prstClr val="black"/>
                </a:solidFill>
                <a:ea typeface="Calibri" panose="020F0502020204030204" pitchFamily="34" charset="0"/>
                <a:cs typeface="Arial" panose="020B0604020202020204" pitchFamily="34" charset="0"/>
              </a:rPr>
              <a:t>ã</a:t>
            </a:r>
            <a:r>
              <a:rPr lang="vi-VN" sz="4300" dirty="0">
                <a:solidFill>
                  <a:prstClr val="black"/>
                </a:solidFill>
                <a:ea typeface="Calibri" panose="020F0502020204030204" pitchFamily="34" charset="0"/>
                <a:cs typeface="Arial" panose="020B0604020202020204" pitchFamily="34" charset="0"/>
              </a:rPr>
              <a:t> được nâng lên luỹ thừa với số mũ nguyên dương và chỉ được viết một l</a:t>
            </a:r>
            <a:r>
              <a:rPr lang="en-US" sz="4300" dirty="0">
                <a:solidFill>
                  <a:prstClr val="black"/>
                </a:solidFill>
                <a:ea typeface="Calibri" panose="020F0502020204030204" pitchFamily="34" charset="0"/>
                <a:cs typeface="Arial" panose="020B0604020202020204" pitchFamily="34" charset="0"/>
              </a:rPr>
              <a:t>ầ</a:t>
            </a:r>
            <a:r>
              <a:rPr lang="vi-VN" sz="4300" dirty="0">
                <a:solidFill>
                  <a:prstClr val="black"/>
                </a:solidFill>
                <a:ea typeface="Calibri" panose="020F0502020204030204" pitchFamily="34" charset="0"/>
                <a:cs typeface="Arial" panose="020B0604020202020204" pitchFamily="34" charset="0"/>
              </a:rPr>
              <a:t>n. </a:t>
            </a:r>
          </a:p>
          <a:p>
            <a:pPr marL="571500" lvl="0" indent="-571500" algn="just">
              <a:lnSpc>
                <a:spcPct val="150000"/>
              </a:lnSpc>
              <a:buFontTx/>
              <a:buChar char="-"/>
              <a:tabLst>
                <a:tab pos="457200" algn="l"/>
              </a:tabLst>
              <a:defRPr/>
            </a:pPr>
            <a:r>
              <a:rPr lang="vi-VN" sz="4300" dirty="0">
                <a:solidFill>
                  <a:prstClr val="black"/>
                </a:solidFill>
                <a:ea typeface="Calibri" panose="020F0502020204030204" pitchFamily="34" charset="0"/>
                <a:cs typeface="Arial" panose="020B0604020202020204" pitchFamily="34" charset="0"/>
              </a:rPr>
              <a:t>Số nói trên gọi là hệ số, phần còn lại gọi là phần biến của đơn thức thu gọn.</a:t>
            </a:r>
          </a:p>
        </p:txBody>
      </p:sp>
      <p:pic>
        <p:nvPicPr>
          <p:cNvPr id="2" name="Picture 1"/>
          <p:cNvPicPr>
            <a:picLocks noChangeAspect="1"/>
          </p:cNvPicPr>
          <p:nvPr/>
        </p:nvPicPr>
        <p:blipFill>
          <a:blip r:embed="rId2"/>
          <a:stretch>
            <a:fillRect/>
          </a:stretch>
        </p:blipFill>
        <p:spPr>
          <a:xfrm>
            <a:off x="12664632" y="-3514968"/>
            <a:ext cx="10870110" cy="8931414"/>
          </a:xfrm>
          <a:prstGeom prst="rect">
            <a:avLst/>
          </a:prstGeom>
        </p:spPr>
      </p:pic>
      <p:sp>
        <p:nvSpPr>
          <p:cNvPr id="9" name="Pentagon 8"/>
          <p:cNvSpPr/>
          <p:nvPr/>
        </p:nvSpPr>
        <p:spPr>
          <a:xfrm>
            <a:off x="503016" y="786244"/>
            <a:ext cx="4114800" cy="1259503"/>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 name="Picture 2"/>
          <p:cNvPicPr>
            <a:picLocks noChangeAspect="1"/>
          </p:cNvPicPr>
          <p:nvPr/>
        </p:nvPicPr>
        <p:blipFill>
          <a:blip r:embed="rId3"/>
          <a:stretch>
            <a:fillRect/>
          </a:stretch>
        </p:blipFill>
        <p:spPr>
          <a:xfrm>
            <a:off x="4389216" y="258184"/>
            <a:ext cx="1219200" cy="1277470"/>
          </a:xfrm>
          <a:prstGeom prst="rect">
            <a:avLst/>
          </a:prstGeom>
        </p:spPr>
      </p:pic>
      <p:pic>
        <p:nvPicPr>
          <p:cNvPr id="4" name="Picture 3"/>
          <p:cNvPicPr>
            <a:picLocks noChangeAspect="1"/>
          </p:cNvPicPr>
          <p:nvPr/>
        </p:nvPicPr>
        <p:blipFill>
          <a:blip r:embed="rId4"/>
          <a:stretch>
            <a:fillRect/>
          </a:stretch>
        </p:blipFill>
        <p:spPr>
          <a:xfrm>
            <a:off x="15391706" y="7196826"/>
            <a:ext cx="2511770" cy="2792210"/>
          </a:xfrm>
          <a:prstGeom prst="rect">
            <a:avLst/>
          </a:prstGeom>
        </p:spPr>
      </p:pic>
      <p:sp>
        <p:nvSpPr>
          <p:cNvPr id="5" name="Rectangle 4"/>
          <p:cNvSpPr/>
          <p:nvPr/>
        </p:nvSpPr>
        <p:spPr>
          <a:xfrm>
            <a:off x="2133600" y="7928908"/>
            <a:ext cx="12735453" cy="1938992"/>
          </a:xfrm>
          <a:prstGeom prst="rect">
            <a:avLst/>
          </a:prstGeom>
        </p:spPr>
        <p:txBody>
          <a:bodyPr wrap="square">
            <a:spAutoFit/>
          </a:bodyPr>
          <a:lstStyle/>
          <a:p>
            <a:pPr algn="just">
              <a:spcBef>
                <a:spcPts val="600"/>
              </a:spcBef>
              <a:spcAft>
                <a:spcPts val="300"/>
              </a:spcAft>
            </a:pPr>
            <a:r>
              <a:rPr lang="en-US" sz="4000" b="1" kern="0" dirty="0" err="1">
                <a:latin typeface="Arial" panose="020B0604020202020204" pitchFamily="34" charset="0"/>
                <a:ea typeface="Calibri" panose="020F0502020204030204" pitchFamily="34" charset="0"/>
                <a:cs typeface="Arial" panose="020B0604020202020204" pitchFamily="34" charset="0"/>
              </a:rPr>
              <a:t>Lưu</a:t>
            </a:r>
            <a:r>
              <a:rPr lang="en-US" sz="4000" b="1" kern="0" dirty="0">
                <a:latin typeface="Arial" panose="020B0604020202020204" pitchFamily="34" charset="0"/>
                <a:ea typeface="Calibri" panose="020F0502020204030204" pitchFamily="34" charset="0"/>
                <a:cs typeface="Arial" panose="020B0604020202020204" pitchFamily="34" charset="0"/>
              </a:rPr>
              <a:t> ý </a:t>
            </a:r>
            <a:r>
              <a:rPr lang="en-US" sz="4000" kern="0" dirty="0" err="1">
                <a:latin typeface="Arial" panose="020B0604020202020204" pitchFamily="34" charset="0"/>
                <a:ea typeface="Calibri" panose="020F0502020204030204" pitchFamily="34" charset="0"/>
                <a:cs typeface="Arial" panose="020B0604020202020204" pitchFamily="34" charset="0"/>
              </a:rPr>
              <a:t>cách</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viết</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thông</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thường</a:t>
            </a:r>
            <a:r>
              <a:rPr lang="en-US" sz="4000" kern="0" dirty="0">
                <a:latin typeface="Arial" panose="020B0604020202020204" pitchFamily="34" charset="0"/>
                <a:ea typeface="Calibri" panose="020F0502020204030204" pitchFamily="34" charset="0"/>
                <a:cs typeface="Arial" panose="020B0604020202020204" pitchFamily="34" charset="0"/>
              </a:rPr>
              <a:t>: ta </a:t>
            </a:r>
            <a:r>
              <a:rPr lang="en-US" sz="4000" kern="0" dirty="0" err="1">
                <a:latin typeface="Arial" panose="020B0604020202020204" pitchFamily="34" charset="0"/>
                <a:ea typeface="Calibri" panose="020F0502020204030204" pitchFamily="34" charset="0"/>
                <a:cs typeface="Arial" panose="020B0604020202020204" pitchFamily="34" charset="0"/>
              </a:rPr>
              <a:t>viết</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hệ</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số</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trước</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phần</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biến</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sau</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các</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biến</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được</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viết</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kern="0" dirty="0" err="1">
                <a:latin typeface="Arial" panose="020B0604020202020204" pitchFamily="34" charset="0"/>
                <a:ea typeface="Calibri" panose="020F0502020204030204" pitchFamily="34" charset="0"/>
                <a:cs typeface="Arial" panose="020B0604020202020204" pitchFamily="34" charset="0"/>
              </a:rPr>
              <a:t>theo</a:t>
            </a:r>
            <a:r>
              <a:rPr lang="en-US" sz="4000"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thứ</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tự</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bảng</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chữ</a:t>
            </a:r>
            <a:r>
              <a:rPr lang="en-US" sz="4000" b="1" kern="0" dirty="0">
                <a:latin typeface="Arial" panose="020B0604020202020204" pitchFamily="34" charset="0"/>
                <a:ea typeface="Calibri" panose="020F0502020204030204" pitchFamily="34" charset="0"/>
                <a:cs typeface="Arial" panose="020B0604020202020204" pitchFamily="34" charset="0"/>
              </a:rPr>
              <a:t> </a:t>
            </a:r>
            <a:r>
              <a:rPr lang="en-US" sz="4000" b="1" kern="0" dirty="0" err="1">
                <a:latin typeface="Arial" panose="020B0604020202020204" pitchFamily="34" charset="0"/>
                <a:ea typeface="Calibri" panose="020F0502020204030204" pitchFamily="34" charset="0"/>
                <a:cs typeface="Arial" panose="020B0604020202020204" pitchFamily="34" charset="0"/>
              </a:rPr>
              <a:t>cái</a:t>
            </a:r>
            <a:r>
              <a:rPr lang="en-US" sz="4000" b="1" kern="0" dirty="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flipH="1">
            <a:off x="976746" y="8026804"/>
            <a:ext cx="990528" cy="986926"/>
          </a:xfrm>
          <a:prstGeom prst="rect">
            <a:avLst/>
          </a:prstGeom>
        </p:spPr>
      </p:pic>
    </p:spTree>
    <p:extLst>
      <p:ext uri="{BB962C8B-B14F-4D97-AF65-F5344CB8AC3E}">
        <p14:creationId xmlns:p14="http://schemas.microsoft.com/office/powerpoint/2010/main" val="40811888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878374" y="152474"/>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sp>
        <p:nvSpPr>
          <p:cNvPr id="2" name="Rounded Rectangle 1"/>
          <p:cNvSpPr/>
          <p:nvPr/>
        </p:nvSpPr>
        <p:spPr>
          <a:xfrm>
            <a:off x="1355360" y="807525"/>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dụ</a:t>
            </a:r>
            <a:r>
              <a:rPr lang="en-US" sz="4000" b="1" dirty="0">
                <a:solidFill>
                  <a:prstClr val="white"/>
                </a:solidFill>
                <a:latin typeface="Arial" panose="020B0604020202020204" pitchFamily="34" charset="0"/>
                <a:cs typeface="Arial" panose="020B0604020202020204" pitchFamily="34" charset="0"/>
              </a:rPr>
              <a:t> 2</a:t>
            </a:r>
          </a:p>
        </p:txBody>
      </p:sp>
      <p:sp>
        <p:nvSpPr>
          <p:cNvPr id="3" name="Rectangle 2"/>
          <p:cNvSpPr/>
          <p:nvPr/>
        </p:nvSpPr>
        <p:spPr>
          <a:xfrm>
            <a:off x="1394933" y="2094157"/>
            <a:ext cx="15084838" cy="101566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Trong những đơn thức sau, đơn thức nào là đơn thức thu gọn?</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83557" y="7530550"/>
            <a:ext cx="3018643" cy="2180970"/>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000910" y="3086100"/>
                <a:ext cx="10896600" cy="1821076"/>
              </a:xfrm>
              <a:prstGeom prst="rect">
                <a:avLst/>
              </a:prstGeom>
              <a:noFill/>
              <a:ln w="28575">
                <a:noFill/>
              </a:ln>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panose="02040503050406030204" pitchFamily="18" charset="0"/>
                            </a:rPr>
                          </m:ctrlPr>
                        </m:radPr>
                        <m:deg/>
                        <m:e>
                          <m:r>
                            <a:rPr lang="en-US" sz="4000" b="0" i="0" smtClean="0">
                              <a:latin typeface="Cambria Math" panose="02040503050406030204" pitchFamily="18" charset="0"/>
                            </a:rPr>
                            <m:t>2</m:t>
                          </m:r>
                        </m:e>
                      </m:rad>
                      <m:r>
                        <a:rPr lang="en-US" sz="4000" b="0" i="0" smtClean="0">
                          <a:latin typeface="Cambria Math" panose="02040503050406030204" pitchFamily="18" charset="0"/>
                        </a:rPr>
                        <m:t>;          </m:t>
                      </m:r>
                      <m:r>
                        <m:rPr>
                          <m:sty m:val="p"/>
                        </m:rPr>
                        <a:rPr lang="en-US" sz="4000" i="0">
                          <a:latin typeface="Cambria Math" panose="02040503050406030204" pitchFamily="18" charset="0"/>
                        </a:rPr>
                        <m:t>x</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y</m:t>
                      </m:r>
                      <m:r>
                        <a:rPr lang="en-US" sz="4000" b="0" i="0" smtClean="0">
                          <a:latin typeface="Cambria Math" panose="02040503050406030204" pitchFamily="18" charset="0"/>
                        </a:rPr>
                        <m:t>;          −5</m:t>
                      </m:r>
                      <m:sSup>
                        <m:sSupPr>
                          <m:ctrlPr>
                            <a:rPr lang="en-US" sz="4000" i="1">
                              <a:latin typeface="Cambria Math" panose="02040503050406030204" pitchFamily="18" charset="0"/>
                            </a:rPr>
                          </m:ctrlPr>
                        </m:sSupPr>
                        <m:e>
                          <m:r>
                            <m:rPr>
                              <m:sty m:val="p"/>
                            </m:rPr>
                            <a:rPr lang="en-US" sz="4000" i="0">
                              <a:latin typeface="Cambria Math" panose="02040503050406030204" pitchFamily="18" charset="0"/>
                            </a:rPr>
                            <m:t>x</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m:rPr>
                              <m:sty m:val="p"/>
                            </m:rPr>
                            <a:rPr lang="en-US" sz="4000" i="0" smtClean="0">
                              <a:latin typeface="Cambria Math" panose="02040503050406030204" pitchFamily="18" charset="0"/>
                            </a:rPr>
                            <m:t>y</m:t>
                          </m:r>
                        </m:e>
                        <m:sup>
                          <m:r>
                            <a:rPr lang="en-US" sz="4000" b="0" i="0" smtClean="0">
                              <a:latin typeface="Cambria Math" panose="02040503050406030204" pitchFamily="18" charset="0"/>
                            </a:rPr>
                            <m:t>3</m:t>
                          </m:r>
                        </m:sup>
                      </m:sSup>
                      <m:sSup>
                        <m:sSupPr>
                          <m:ctrlPr>
                            <a:rPr lang="en-US" sz="4000" i="1">
                              <a:latin typeface="Cambria Math" panose="02040503050406030204" pitchFamily="18" charset="0"/>
                            </a:rPr>
                          </m:ctrlPr>
                        </m:sSupPr>
                        <m:e>
                          <m:r>
                            <m:rPr>
                              <m:sty m:val="p"/>
                            </m:rPr>
                            <a:rPr lang="en-US" sz="4000" b="0" i="0" smtClean="0">
                              <a:latin typeface="Cambria Math" panose="02040503050406030204" pitchFamily="18" charset="0"/>
                            </a:rPr>
                            <m:t>z</m:t>
                          </m:r>
                        </m:e>
                        <m:sup>
                          <m:r>
                            <a:rPr lang="en-US" sz="4000" b="0" i="0" smtClean="0">
                              <a:latin typeface="Cambria Math" panose="02040503050406030204" pitchFamily="18" charset="0"/>
                            </a:rPr>
                            <m:t>4</m:t>
                          </m:r>
                        </m:sup>
                      </m:sSup>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b="0" i="0" smtClean="0">
                              <a:latin typeface="Cambria Math" panose="02040503050406030204" pitchFamily="18" charset="0"/>
                            </a:rPr>
                            <m:t>4</m:t>
                          </m:r>
                        </m:den>
                      </m:f>
                      <m:sSup>
                        <m:sSupPr>
                          <m:ctrlPr>
                            <a:rPr lang="en-US" sz="4000" i="1">
                              <a:latin typeface="Cambria Math" panose="02040503050406030204" pitchFamily="18" charset="0"/>
                            </a:rPr>
                          </m:ctrlPr>
                        </m:sSupPr>
                        <m:e>
                          <m:r>
                            <m:rPr>
                              <m:sty m:val="p"/>
                            </m:rPr>
                            <a:rPr lang="en-US" sz="4000" i="0">
                              <a:latin typeface="Cambria Math" panose="02040503050406030204" pitchFamily="18" charset="0"/>
                            </a:rPr>
                            <m:t>x</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m:rPr>
                              <m:sty m:val="p"/>
                            </m:rPr>
                            <a:rPr lang="en-US" sz="4000" i="0">
                              <a:latin typeface="Cambria Math" panose="02040503050406030204" pitchFamily="18" charset="0"/>
                            </a:rPr>
                            <m:t>y</m:t>
                          </m:r>
                        </m:e>
                        <m:sup>
                          <m:r>
                            <a:rPr lang="en-US" sz="4000" i="0">
                              <a:latin typeface="Cambria Math" panose="02040503050406030204" pitchFamily="18" charset="0"/>
                            </a:rPr>
                            <m:t>2</m:t>
                          </m:r>
                        </m:sup>
                      </m:sSup>
                      <m:r>
                        <m:rPr>
                          <m:sty m:val="p"/>
                        </m:rPr>
                        <a:rPr lang="en-US" sz="4000" i="0">
                          <a:latin typeface="Cambria Math" panose="02040503050406030204" pitchFamily="18" charset="0"/>
                        </a:rPr>
                        <m:t>x</m:t>
                      </m:r>
                      <m:sSup>
                        <m:sSupPr>
                          <m:ctrlPr>
                            <a:rPr lang="en-US" sz="4000" i="1">
                              <a:latin typeface="Cambria Math" panose="02040503050406030204" pitchFamily="18" charset="0"/>
                            </a:rPr>
                          </m:ctrlPr>
                        </m:sSupPr>
                        <m:e>
                          <m:r>
                            <m:rPr>
                              <m:sty m:val="p"/>
                            </m:rPr>
                            <a:rPr lang="en-US" sz="4000">
                              <a:latin typeface="Cambria Math" panose="02040503050406030204" pitchFamily="18" charset="0"/>
                            </a:rPr>
                            <m:t>z</m:t>
                          </m:r>
                        </m:e>
                        <m:sup>
                          <m:r>
                            <a:rPr lang="en-US" sz="4000" b="0" i="0" smtClean="0">
                              <a:latin typeface="Cambria Math" panose="02040503050406030204" pitchFamily="18" charset="0"/>
                            </a:rPr>
                            <m:t>3</m:t>
                          </m:r>
                        </m:sup>
                      </m:sSup>
                    </m:oMath>
                  </m:oMathPara>
                </a14:m>
                <a:endParaRPr lang="en-US" sz="4000"/>
              </a:p>
            </p:txBody>
          </p:sp>
        </mc:Choice>
        <mc:Fallback xmlns="">
          <p:sp>
            <p:nvSpPr>
              <p:cNvPr id="14" name="Rectangle 13"/>
              <p:cNvSpPr>
                <a:spLocks noRot="1" noChangeAspect="1" noMove="1" noResize="1" noEditPoints="1" noAdjustHandles="1" noChangeArrowheads="1" noChangeShapeType="1" noTextEdit="1"/>
              </p:cNvSpPr>
              <p:nvPr/>
            </p:nvSpPr>
            <p:spPr>
              <a:xfrm>
                <a:off x="3000910" y="3086100"/>
                <a:ext cx="10896600" cy="1821076"/>
              </a:xfrm>
              <a:prstGeom prst="rect">
                <a:avLst/>
              </a:prstGeom>
              <a:blipFill>
                <a:blip r:embed="rId40"/>
                <a:stretch>
                  <a:fillRect r="-61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385341" y="5107922"/>
                <a:ext cx="8063459" cy="1026178"/>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b) Thu gọn đơn thức: </a:t>
                </a:r>
                <a14:m>
                  <m:oMath xmlns:m="http://schemas.openxmlformats.org/officeDocument/2006/math">
                    <m:r>
                      <a:rPr lang="en-US" sz="4000" b="0" i="0" smtClean="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b="0" i="0" smtClean="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b="0" i="0" smtClean="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85341" y="5107922"/>
                <a:ext cx="8063459" cy="1026178"/>
              </a:xfrm>
              <a:prstGeom prst="rect">
                <a:avLst/>
              </a:prstGeom>
              <a:blipFill>
                <a:blip r:embed="rId41"/>
                <a:stretch>
                  <a:fillRect l="-2646" b="-13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610510" y="7450676"/>
                <a:ext cx="10334090" cy="1842812"/>
              </a:xfrm>
              <a:prstGeom prst="rect">
                <a:avLst/>
              </a:prstGeom>
            </p:spPr>
            <p:txBody>
              <a:bodyPr wrap="square">
                <a:spAutoFit/>
              </a:bodyPr>
              <a:lstStyle/>
              <a:p>
                <a:pPr>
                  <a:lnSpc>
                    <a:spcPct val="150000"/>
                  </a:lnSpc>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a:solidFill>
                              <a:prstClr val="black"/>
                            </a:solidFill>
                            <a:latin typeface="Cambria Math" panose="02040503050406030204" pitchFamily="18" charset="0"/>
                          </a:rPr>
                          <m:t>2</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a:solidFill>
                              <a:prstClr val="black"/>
                            </a:solidFill>
                            <a:latin typeface="Cambria Math" panose="02040503050406030204" pitchFamily="18" charset="0"/>
                          </a:rPr>
                          <m:t>7</m:t>
                        </m:r>
                      </m:sup>
                    </m:sSup>
                  </m:oMath>
                </a14:m>
                <a:r>
                  <a:rPr lang="en-US" sz="4000" dirty="0">
                    <a:latin typeface="Arial" panose="020B0604020202020204" pitchFamily="34" charset="0"/>
                    <a:cs typeface="Arial" panose="020B0604020202020204" pitchFamily="34"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3610510" y="7450676"/>
                <a:ext cx="10334090" cy="1842812"/>
              </a:xfrm>
              <a:prstGeom prst="rect">
                <a:avLst/>
              </a:prstGeom>
              <a:blipFill>
                <a:blip r:embed="rId42"/>
                <a:stretch>
                  <a:fillRect l="-2064" r="-1828" b="-12871"/>
                </a:stretch>
              </a:blipFill>
            </p:spPr>
            <p:txBody>
              <a:bodyPr/>
              <a:lstStyle/>
              <a:p>
                <a:r>
                  <a:rPr lang="en-US">
                    <a:noFill/>
                  </a:rPr>
                  <a:t> </a:t>
                </a:r>
              </a:p>
            </p:txBody>
          </p:sp>
        </mc:Fallback>
      </mc:AlternateContent>
      <p:sp>
        <p:nvSpPr>
          <p:cNvPr id="22" name="Rounded Rectangle 21"/>
          <p:cNvSpPr/>
          <p:nvPr/>
        </p:nvSpPr>
        <p:spPr>
          <a:xfrm>
            <a:off x="2819400" y="3641329"/>
            <a:ext cx="1342490" cy="106224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482571" y="3645319"/>
            <a:ext cx="1342490" cy="106224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145742" y="3661005"/>
            <a:ext cx="1342490" cy="106224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8054776" y="3679671"/>
            <a:ext cx="2765624" cy="106224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6097744" y="6438900"/>
                <a:ext cx="5637056" cy="714876"/>
              </a:xfrm>
              <a:prstGeom prst="rect">
                <a:avLst/>
              </a:prstGeom>
            </p:spPr>
            <p:txBody>
              <a:bodyPr wrap="none">
                <a:spAutoFit/>
              </a:bodyPr>
              <a:lstStyle/>
              <a:p>
                <a:r>
                  <a:rPr lang="en-US" sz="4000">
                    <a:solidFill>
                      <a:prstClr val="black"/>
                    </a:solidFill>
                  </a:rPr>
                  <a:t>Do </a:t>
                </a:r>
                <a14:m>
                  <m:oMath xmlns:m="http://schemas.openxmlformats.org/officeDocument/2006/math">
                    <m:r>
                      <a:rPr lang="en-US" sz="4000" smtClean="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5</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b="0" i="0" smtClean="0">
                            <a:solidFill>
                              <a:prstClr val="black"/>
                            </a:solidFill>
                            <a:latin typeface="Cambria Math" panose="02040503050406030204" pitchFamily="18" charset="0"/>
                          </a:rPr>
                          <m:t>7</m:t>
                        </m:r>
                      </m:sup>
                    </m:sSup>
                  </m:oMath>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6097744" y="6438900"/>
                <a:ext cx="5637056" cy="714876"/>
              </a:xfrm>
              <a:prstGeom prst="rect">
                <a:avLst/>
              </a:prstGeom>
              <a:blipFill>
                <a:blip r:embed="rId43"/>
                <a:stretch>
                  <a:fillRect l="-3784" t="-13559" b="-35593"/>
                </a:stretch>
              </a:blipFill>
            </p:spPr>
            <p:txBody>
              <a:bodyPr/>
              <a:lstStyle/>
              <a:p>
                <a:r>
                  <a:rPr lang="en-US">
                    <a:noFill/>
                  </a:rPr>
                  <a:t> </a:t>
                </a:r>
              </a:p>
            </p:txBody>
          </p:sp>
        </mc:Fallback>
      </mc:AlternateContent>
      <p:pic>
        <p:nvPicPr>
          <p:cNvPr id="29" name="Picture 28"/>
          <p:cNvPicPr>
            <a:picLocks noChangeAspect="1"/>
          </p:cNvPicPr>
          <p:nvPr/>
        </p:nvPicPr>
        <p:blipFill>
          <a:blip r:embed="rId44">
            <a:duotone>
              <a:prstClr val="black"/>
              <a:schemeClr val="accent6">
                <a:tint val="45000"/>
                <a:satMod val="400000"/>
              </a:schemeClr>
            </a:duotone>
            <a:extLst>
              <a:ext uri="{BEBA8EAE-BF5A-486C-A8C5-ECC9F3942E4B}">
                <a14:imgProps xmlns:a14="http://schemas.microsoft.com/office/drawing/2010/main">
                  <a14:imgLayer r:embed="rId45">
                    <a14:imgEffect>
                      <a14:brightnessContrast bright="40000" contrast="-40000"/>
                    </a14:imgEffect>
                  </a14:imgLayer>
                </a14:imgProps>
              </a:ext>
            </a:extLst>
          </a:blip>
          <a:stretch>
            <a:fillRect/>
          </a:stretch>
        </p:blipFill>
        <p:spPr>
          <a:xfrm>
            <a:off x="3006378" y="7783905"/>
            <a:ext cx="446264" cy="398873"/>
          </a:xfrm>
          <a:prstGeom prst="rect">
            <a:avLst/>
          </a:prstGeom>
        </p:spPr>
      </p:pic>
      <p:pic>
        <p:nvPicPr>
          <p:cNvPr id="13" name="Picture 12"/>
          <p:cNvPicPr>
            <a:picLocks noChangeAspect="1"/>
          </p:cNvPicPr>
          <p:nvPr/>
        </p:nvPicPr>
        <p:blipFill>
          <a:blip r:embed="rId46"/>
          <a:stretch>
            <a:fillRect/>
          </a:stretch>
        </p:blipFill>
        <p:spPr>
          <a:xfrm>
            <a:off x="16092878" y="796907"/>
            <a:ext cx="920576" cy="1018120"/>
          </a:xfrm>
          <a:prstGeom prst="rect">
            <a:avLst/>
          </a:prstGeom>
        </p:spPr>
      </p:pic>
    </p:spTree>
    <p:extLst>
      <p:ext uri="{BB962C8B-B14F-4D97-AF65-F5344CB8AC3E}">
        <p14:creationId xmlns:p14="http://schemas.microsoft.com/office/powerpoint/2010/main" val="27097919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P spid="18" grpId="0"/>
      <p:bldP spid="9" grpId="0"/>
      <p:bldP spid="22" grpId="0" animBg="1"/>
      <p:bldP spid="26" grpId="0" animBg="1"/>
      <p:bldP spid="27" grpId="0" animBg="1"/>
      <p:bldP spid="2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838200" y="449080"/>
            <a:ext cx="165354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8778224">
            <a:off x="12515334" y="8435897"/>
            <a:ext cx="8057164" cy="2781499"/>
          </a:xfrm>
          <a:prstGeom prst="rect">
            <a:avLst/>
          </a:prstGeom>
        </p:spPr>
      </p:pic>
      <p:sp>
        <p:nvSpPr>
          <p:cNvPr id="17" name="Rounded Rectangle 16"/>
          <p:cNvSpPr/>
          <p:nvPr/>
        </p:nvSpPr>
        <p:spPr>
          <a:xfrm>
            <a:off x="6896100" y="837831"/>
            <a:ext cx="3886200"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3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tập </a:t>
            </a: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 name="Straight Connector 2"/>
          <p:cNvCxnSpPr/>
          <p:nvPr/>
        </p:nvCxnSpPr>
        <p:spPr>
          <a:xfrm flipH="1">
            <a:off x="8839200" y="2476500"/>
            <a:ext cx="6870" cy="411480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371600" y="2235473"/>
            <a:ext cx="9144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Thu gọn</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mỗi đơn thức sau: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810000" y="3512318"/>
                <a:ext cx="156421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2</m:t>
                          </m:r>
                        </m:sup>
                      </m:sSup>
                      <m:r>
                        <m:rPr>
                          <m:sty m:val="p"/>
                        </m:rPr>
                        <a:rPr lang="en-US" sz="4000" b="0" i="0" smtClean="0">
                          <a:solidFill>
                            <a:prstClr val="black"/>
                          </a:solidFill>
                          <a:latin typeface="Cambria Math" panose="02040503050406030204" pitchFamily="18" charset="0"/>
                        </a:rPr>
                        <m:t>z</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810000" y="3512318"/>
                <a:ext cx="1564210" cy="707886"/>
              </a:xfrm>
              <a:prstGeom prst="rect">
                <a:avLst/>
              </a:prstGeom>
              <a:blipFill>
                <a:blip r:embed="rId4"/>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21343969">
            <a:off x="15487895" y="-821065"/>
            <a:ext cx="3700593" cy="3700593"/>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3549916" y="4865307"/>
                <a:ext cx="224381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3</m:t>
                          </m:r>
                        </m:den>
                      </m:f>
                      <m:r>
                        <a:rPr lang="en-US" sz="4000" b="0" i="1" smtClean="0">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b="0" i="0" smtClean="0">
                              <a:solidFill>
                                <a:prstClr val="black"/>
                              </a:solidFill>
                              <a:latin typeface="Cambria Math" panose="02040503050406030204" pitchFamily="18" charset="0"/>
                            </a:rPr>
                            <m:t>3</m:t>
                          </m:r>
                        </m:sup>
                      </m:sSup>
                      <m:r>
                        <m:rPr>
                          <m:sty m:val="p"/>
                        </m:rPr>
                        <a:rPr lang="en-US" sz="4000" b="0" i="0" smtClean="0">
                          <a:solidFill>
                            <a:prstClr val="black"/>
                          </a:solidFill>
                          <a:latin typeface="Cambria Math" panose="02040503050406030204" pitchFamily="18" charset="0"/>
                        </a:rPr>
                        <m:t>z</m:t>
                      </m:r>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3549916" y="4865307"/>
                <a:ext cx="2243819" cy="12488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915400" y="4383791"/>
                <a:ext cx="9144000" cy="1903983"/>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915400" y="4383791"/>
                <a:ext cx="9144000" cy="190398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1535169" y="3314700"/>
                <a:ext cx="3142463" cy="110312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m:rPr>
                          <m:sty m:val="p"/>
                        </m:rP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en-US" sz="4000" b="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1535169" y="3314700"/>
                <a:ext cx="3142463" cy="1103122"/>
              </a:xfrm>
              <a:prstGeom prst="rect">
                <a:avLst/>
              </a:prstGeom>
              <a:blipFill>
                <a:blip r:embed="rId8"/>
                <a:stretch>
                  <a:fillRect/>
                </a:stretch>
              </a:blipFill>
            </p:spPr>
            <p:txBody>
              <a:bodyPr/>
              <a:lstStyle/>
              <a:p>
                <a:r>
                  <a:rPr lang="en-US">
                    <a:noFill/>
                  </a:rPr>
                  <a:t> </a:t>
                </a:r>
              </a:p>
            </p:txBody>
          </p:sp>
        </mc:Fallback>
      </mc:AlternateContent>
      <p:cxnSp>
        <p:nvCxnSpPr>
          <p:cNvPr id="29" name="Straight Arrow Connector 28"/>
          <p:cNvCxnSpPr/>
          <p:nvPr/>
        </p:nvCxnSpPr>
        <p:spPr>
          <a:xfrm>
            <a:off x="7741170" y="3866261"/>
            <a:ext cx="2362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741170" y="5489709"/>
            <a:ext cx="2362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2311060" y="2348050"/>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35" name="Rectangle 34"/>
          <p:cNvSpPr/>
          <p:nvPr/>
        </p:nvSpPr>
        <p:spPr>
          <a:xfrm>
            <a:off x="1447800" y="6362700"/>
            <a:ext cx="13563600" cy="3600986"/>
          </a:xfrm>
          <a:prstGeom prst="rect">
            <a:avLst/>
          </a:prstGeom>
        </p:spPr>
        <p:txBody>
          <a:bodyPr wrap="square">
            <a:spAutoFit/>
          </a:bodyPr>
          <a:lstStyle/>
          <a:p>
            <a:pPr algn="just">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Chú ý:</a:t>
            </a:r>
            <a:r>
              <a:rPr lang="en-US" sz="380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3800">
                <a:latin typeface="Arial" panose="020B0604020202020204" pitchFamily="34" charset="0"/>
                <a:ea typeface="Calibri" panose="020F0502020204030204" pitchFamily="34" charset="0"/>
                <a:cs typeface="Arial" panose="020B0604020202020204" pitchFamily="34" charset="0"/>
              </a:rPr>
              <a:t>Ta cũng coi một số là đơn thức thu gọn.</a:t>
            </a:r>
          </a:p>
          <a:p>
            <a:pPr marL="571500" indent="-571500" algn="just">
              <a:lnSpc>
                <a:spcPct val="150000"/>
              </a:lnSpc>
              <a:buFont typeface="Arial" panose="020B0604020202020204" pitchFamily="34" charset="0"/>
              <a:buChar char="•"/>
            </a:pPr>
            <a:r>
              <a:rPr lang="en-US" sz="3800" kern="0">
                <a:latin typeface="Arial" panose="020B0604020202020204" pitchFamily="34" charset="0"/>
                <a:ea typeface="Calibri" panose="020F0502020204030204" pitchFamily="34" charset="0"/>
                <a:cs typeface="Arial" panose="020B0604020202020204" pitchFamily="34" charset="0"/>
              </a:rPr>
              <a:t>Khi nói đến đơn thức, không nói gì thêm thì ta hiểu đó là đơn thức thu gọn.</a:t>
            </a:r>
            <a:endParaRPr lang="en-US" sz="3800">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9"/>
          <a:stretch>
            <a:fillRect/>
          </a:stretch>
        </p:blipFill>
        <p:spPr>
          <a:xfrm flipH="1">
            <a:off x="701064" y="6457014"/>
            <a:ext cx="679904" cy="679904"/>
          </a:xfrm>
          <a:prstGeom prst="rect">
            <a:avLst/>
          </a:prstGeom>
        </p:spPr>
      </p:pic>
    </p:spTree>
    <p:extLst>
      <p:ext uri="{BB962C8B-B14F-4D97-AF65-F5344CB8AC3E}">
        <p14:creationId xmlns:p14="http://schemas.microsoft.com/office/powerpoint/2010/main" val="10649688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anim calcmode="lin" valueType="num">
                                      <p:cBhvr>
                                        <p:cTn id="48" dur="500" fill="hold"/>
                                        <p:tgtEl>
                                          <p:spTgt spid="37"/>
                                        </p:tgtEl>
                                        <p:attrNameLst>
                                          <p:attrName>ppt_x</p:attrName>
                                        </p:attrNameLst>
                                      </p:cBhvr>
                                      <p:tavLst>
                                        <p:tav tm="0">
                                          <p:val>
                                            <p:strVal val="#ppt_x"/>
                                          </p:val>
                                        </p:tav>
                                        <p:tav tm="100000">
                                          <p:val>
                                            <p:strVal val="#ppt_x"/>
                                          </p:val>
                                        </p:tav>
                                      </p:tavLst>
                                    </p:anim>
                                    <p:anim calcmode="lin" valueType="num">
                                      <p:cBhvr>
                                        <p:cTn id="49" dur="500" fill="hold"/>
                                        <p:tgtEl>
                                          <p:spTgt spid="3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anim calcmode="lin" valueType="num">
                                      <p:cBhvr>
                                        <p:cTn id="53" dur="500" fill="hold"/>
                                        <p:tgtEl>
                                          <p:spTgt spid="35"/>
                                        </p:tgtEl>
                                        <p:attrNameLst>
                                          <p:attrName>ppt_x</p:attrName>
                                        </p:attrNameLst>
                                      </p:cBhvr>
                                      <p:tavLst>
                                        <p:tav tm="0">
                                          <p:val>
                                            <p:strVal val="#ppt_x"/>
                                          </p:val>
                                        </p:tav>
                                        <p:tav tm="100000">
                                          <p:val>
                                            <p:strVal val="#ppt_x"/>
                                          </p:val>
                                        </p:tav>
                                      </p:tavLst>
                                    </p:anim>
                                    <p:anim calcmode="lin" valueType="num">
                                      <p:cBhvr>
                                        <p:cTn id="5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7" grpId="0"/>
      <p:bldP spid="25" grpId="0"/>
      <p:bldP spid="26" grpId="0"/>
      <p:bldP spid="27"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23B6DB-A9CA-9411-2F63-BEA5F39551F5}"/>
              </a:ext>
            </a:extLst>
          </p:cNvPr>
          <p:cNvPicPr>
            <a:picLocks noChangeAspect="1"/>
          </p:cNvPicPr>
          <p:nvPr/>
        </p:nvPicPr>
        <p:blipFill rotWithShape="1">
          <a:blip r:embed="rId2">
            <a:extLst>
              <a:ext uri="{28A0092B-C50C-407E-A947-70E740481C1C}">
                <a14:useLocalDpi xmlns:a14="http://schemas.microsoft.com/office/drawing/2010/main" val="0"/>
              </a:ext>
            </a:extLst>
          </a:blip>
          <a:srcRect t="957"/>
          <a:stretch/>
        </p:blipFill>
        <p:spPr>
          <a:xfrm>
            <a:off x="1905000" y="1760220"/>
            <a:ext cx="14876713" cy="8526780"/>
          </a:xfrm>
          <a:prstGeom prst="rect">
            <a:avLst/>
          </a:prstGeom>
        </p:spPr>
      </p:pic>
      <p:sp>
        <p:nvSpPr>
          <p:cNvPr id="6" name="Rounded Rectangle 9">
            <a:extLst>
              <a:ext uri="{FF2B5EF4-FFF2-40B4-BE49-F238E27FC236}">
                <a16:creationId xmlns:a16="http://schemas.microsoft.com/office/drawing/2014/main" id="{CFB7C23D-D491-BEB6-ED7F-B34C5C228243}"/>
              </a:ext>
            </a:extLst>
          </p:cNvPr>
          <p:cNvSpPr/>
          <p:nvPr/>
        </p:nvSpPr>
        <p:spPr>
          <a:xfrm>
            <a:off x="6172200" y="495300"/>
            <a:ext cx="5943600" cy="112362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dirty="0" err="1">
                <a:latin typeface="Arial" panose="020B0604020202020204" pitchFamily="34" charset="0"/>
                <a:cs typeface="Arial" panose="020B0604020202020204" pitchFamily="34" charset="0"/>
              </a:rPr>
              <a:t>Câu</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hỏi</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Trắc</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nghiệm</a:t>
            </a:r>
            <a:endParaRPr lang="en-US" sz="43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E4F1B2E-1AB3-B460-D00B-92F860D374F7}"/>
              </a:ext>
            </a:extLst>
          </p:cNvPr>
          <p:cNvPicPr>
            <a:picLocks noChangeAspect="1"/>
          </p:cNvPicPr>
          <p:nvPr/>
        </p:nvPicPr>
        <p:blipFill>
          <a:blip r:embed="rId3"/>
          <a:stretch>
            <a:fillRect/>
          </a:stretch>
        </p:blipFill>
        <p:spPr>
          <a:xfrm>
            <a:off x="400337" y="7803657"/>
            <a:ext cx="1152244" cy="1743607"/>
          </a:xfrm>
          <a:prstGeom prst="rect">
            <a:avLst/>
          </a:prstGeom>
        </p:spPr>
      </p:pic>
      <p:pic>
        <p:nvPicPr>
          <p:cNvPr id="8" name="Picture 7">
            <a:extLst>
              <a:ext uri="{FF2B5EF4-FFF2-40B4-BE49-F238E27FC236}">
                <a16:creationId xmlns:a16="http://schemas.microsoft.com/office/drawing/2014/main" id="{CDC545BD-2919-1959-7CC5-F2667AC6ADD6}"/>
              </a:ext>
            </a:extLst>
          </p:cNvPr>
          <p:cNvPicPr>
            <a:picLocks noChangeAspect="1"/>
          </p:cNvPicPr>
          <p:nvPr/>
        </p:nvPicPr>
        <p:blipFill>
          <a:blip r:embed="rId4"/>
          <a:stretch>
            <a:fillRect/>
          </a:stretch>
        </p:blipFill>
        <p:spPr>
          <a:xfrm>
            <a:off x="15287228" y="7145780"/>
            <a:ext cx="2969009" cy="2950720"/>
          </a:xfrm>
          <a:prstGeom prst="rect">
            <a:avLst/>
          </a:prstGeom>
        </p:spPr>
      </p:pic>
      <p:sp>
        <p:nvSpPr>
          <p:cNvPr id="9" name="Circle: Hollow 8">
            <a:extLst>
              <a:ext uri="{FF2B5EF4-FFF2-40B4-BE49-F238E27FC236}">
                <a16:creationId xmlns:a16="http://schemas.microsoft.com/office/drawing/2014/main" id="{C675FB90-690D-D85C-E1EB-8E8E93E5FECB}"/>
              </a:ext>
            </a:extLst>
          </p:cNvPr>
          <p:cNvSpPr/>
          <p:nvPr/>
        </p:nvSpPr>
        <p:spPr>
          <a:xfrm>
            <a:off x="5334000" y="24003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A3FE9013-861B-5085-6E81-01AC1C371C30}"/>
              </a:ext>
            </a:extLst>
          </p:cNvPr>
          <p:cNvSpPr/>
          <p:nvPr/>
        </p:nvSpPr>
        <p:spPr>
          <a:xfrm>
            <a:off x="14097000" y="46101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ircle: Hollow 12">
            <a:extLst>
              <a:ext uri="{FF2B5EF4-FFF2-40B4-BE49-F238E27FC236}">
                <a16:creationId xmlns:a16="http://schemas.microsoft.com/office/drawing/2014/main" id="{C7BADCA8-FE0F-C2D0-0A46-4F4DE6CECAD7}"/>
              </a:ext>
            </a:extLst>
          </p:cNvPr>
          <p:cNvSpPr/>
          <p:nvPr/>
        </p:nvSpPr>
        <p:spPr>
          <a:xfrm>
            <a:off x="10287000" y="63627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E1A480C6-1AA5-D798-6837-EBD8C30A6DAF}"/>
              </a:ext>
            </a:extLst>
          </p:cNvPr>
          <p:cNvSpPr/>
          <p:nvPr/>
        </p:nvSpPr>
        <p:spPr>
          <a:xfrm>
            <a:off x="1676400" y="75010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14">
            <a:extLst>
              <a:ext uri="{FF2B5EF4-FFF2-40B4-BE49-F238E27FC236}">
                <a16:creationId xmlns:a16="http://schemas.microsoft.com/office/drawing/2014/main" id="{BD975921-C68A-9CB3-7E82-E220A69E7C01}"/>
              </a:ext>
            </a:extLst>
          </p:cNvPr>
          <p:cNvSpPr/>
          <p:nvPr/>
        </p:nvSpPr>
        <p:spPr>
          <a:xfrm>
            <a:off x="9982200" y="9013864"/>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2821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263719"/>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5025983" y="2066667"/>
                <a:ext cx="10514824" cy="2862322"/>
              </a:xfrm>
              <a:prstGeom prst="rect">
                <a:avLst/>
              </a:prstGeom>
            </p:spPr>
            <p:txBody>
              <a:bodyPr wrap="square">
                <a:spAutoFit/>
              </a:bodyPr>
              <a:lstStyle/>
              <a:p>
                <a:pPr marL="30480" marR="30480" algn="just">
                  <a:lnSpc>
                    <a:spcPct val="150000"/>
                  </a:lnSpc>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 hai đơn</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thức: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b="0" i="0" smtClean="0">
                            <a:solidFill>
                              <a:prstClr val="black"/>
                            </a:solidFill>
                            <a:latin typeface="Cambria Math" panose="02040503050406030204" pitchFamily="18" charset="0"/>
                          </a:rPr>
                          <m:t>2</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3</m:t>
                            </m:r>
                          </m:sup>
                        </m:sSup>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4</m:t>
                        </m:r>
                      </m:sup>
                    </m:sSup>
                  </m:oMath>
                </a14:m>
                <a:r>
                  <a:rPr lang="en-US" sz="4000">
                    <a:latin typeface="Arial" panose="020B0604020202020204" pitchFamily="34" charset="0"/>
                    <a:cs typeface="Arial" panose="020B0604020202020204" pitchFamily="34" charset="0"/>
                  </a:rPr>
                  <a:t> và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b="0" i="0" smtClean="0">
                            <a:solidFill>
                              <a:prstClr val="black"/>
                            </a:solidFill>
                            <a:latin typeface="Cambria Math" panose="02040503050406030204" pitchFamily="18" charset="0"/>
                          </a:rPr>
                          <m:t>−3</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3</m:t>
                            </m:r>
                          </m:sup>
                        </m:sSup>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4</m:t>
                        </m:r>
                      </m:sup>
                    </m:sSup>
                  </m:oMath>
                </a14:m>
                <a:r>
                  <a:rPr lang="en-US" sz="4000">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a:p>
                <a:pPr marL="30480" marR="30480" algn="just">
                  <a:lnSpc>
                    <a:spcPct val="150000"/>
                  </a:lnSpc>
                  <a:defRPr/>
                </a:pPr>
                <a:r>
                  <a:rPr lang="en-US" sz="4000">
                    <a:solidFill>
                      <a:prstClr val="black"/>
                    </a:solidFill>
                    <a:latin typeface="Arial" panose="020B0604020202020204" pitchFamily="34" charset="0"/>
                    <a:cs typeface="Arial" panose="020B0604020202020204" pitchFamily="34" charset="0"/>
                  </a:rPr>
                  <a:t>a) Nêu hệ số của mỗi đơn thức trên.</a:t>
                </a:r>
              </a:p>
              <a:p>
                <a:pPr marL="30480" marR="30480" algn="just">
                  <a:lnSpc>
                    <a:spcPct val="150000"/>
                  </a:lnSpc>
                  <a:defRPr/>
                </a:pPr>
                <a:r>
                  <a:rPr lang="en-US" sz="4000">
                    <a:latin typeface="Arial" panose="020B0604020202020204" pitchFamily="34" charset="0"/>
                    <a:cs typeface="Arial" panose="020B0604020202020204" pitchFamily="34" charset="0"/>
                  </a:rPr>
                  <a:t>b) So sánh phần biến của hai đơn thức trên.</a:t>
                </a:r>
              </a:p>
            </p:txBody>
          </p:sp>
        </mc:Choice>
        <mc:Fallback xmlns="">
          <p:sp>
            <p:nvSpPr>
              <p:cNvPr id="3" name="Rectangle 2"/>
              <p:cNvSpPr>
                <a:spLocks noRot="1" noChangeAspect="1" noMove="1" noResize="1" noEditPoints="1" noAdjustHandles="1" noChangeArrowheads="1" noChangeShapeType="1" noTextEdit="1"/>
              </p:cNvSpPr>
              <p:nvPr/>
            </p:nvSpPr>
            <p:spPr>
              <a:xfrm>
                <a:off x="5025983" y="2066667"/>
                <a:ext cx="10514824" cy="2862322"/>
              </a:xfrm>
              <a:prstGeom prst="rect">
                <a:avLst/>
              </a:prstGeom>
              <a:blipFill>
                <a:blip r:embed="rId2"/>
                <a:stretch>
                  <a:fillRect l="-1739" b="-4255"/>
                </a:stretch>
              </a:blipFill>
            </p:spPr>
            <p:txBody>
              <a:bodyPr/>
              <a:lstStyle/>
              <a:p>
                <a:r>
                  <a:rPr lang="en-US">
                    <a:noFill/>
                  </a:rPr>
                  <a:t> </a:t>
                </a:r>
              </a:p>
            </p:txBody>
          </p:sp>
        </mc:Fallback>
      </mc:AlternateContent>
      <p:grpSp>
        <p:nvGrpSpPr>
          <p:cNvPr id="16" name="Group 15"/>
          <p:cNvGrpSpPr/>
          <p:nvPr/>
        </p:nvGrpSpPr>
        <p:grpSpPr>
          <a:xfrm>
            <a:off x="3124200" y="5078247"/>
            <a:ext cx="1809956" cy="1197306"/>
            <a:chOff x="1379665" y="1108172"/>
            <a:chExt cx="1809956" cy="1197306"/>
          </a:xfrm>
        </p:grpSpPr>
        <p:pic>
          <p:nvPicPr>
            <p:cNvPr id="1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79665" y="1108172"/>
              <a:ext cx="1809956" cy="1197306"/>
            </a:xfrm>
            <a:prstGeom prst="rect">
              <a:avLst/>
            </a:prstGeom>
          </p:spPr>
        </p:pic>
        <p:sp>
          <p:nvSpPr>
            <p:cNvPr id="19" name="TextBox 18"/>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059710" y="5676900"/>
                <a:ext cx="11094690" cy="1938992"/>
              </a:xfrm>
              <a:prstGeom prst="rect">
                <a:avLst/>
              </a:prstGeom>
            </p:spPr>
            <p:txBody>
              <a:bodyPr wrap="square">
                <a:spAutoFit/>
              </a:bodyPr>
              <a:lstStyle/>
              <a:p>
                <a:pPr algn="just">
                  <a:lnSpc>
                    <a:spcPct val="150000"/>
                  </a:lnSpc>
                </a:pPr>
                <a:r>
                  <a:rPr lang="nl-NL" sz="4000">
                    <a:latin typeface="Arial" panose="020B0604020202020204" pitchFamily="34" charset="0"/>
                    <a:ea typeface="Malgun Gothic" panose="020B0503020000020004" pitchFamily="34" charset="-127"/>
                    <a:cs typeface="Arial" panose="020B0604020202020204" pitchFamily="34" charset="0"/>
                  </a:rPr>
                  <a:t>a) Hệ số của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a:effectLst/>
                    <a:latin typeface="Arial" panose="020B0604020202020204" pitchFamily="34" charset="0"/>
                    <a:ea typeface="Malgun Gothic" panose="020B0503020000020004" pitchFamily="34" charset="-127"/>
                    <a:cs typeface="Arial" panose="020B0604020202020204" pitchFamily="34" charset="0"/>
                  </a:rPr>
                  <a:t>    Hệ số của</a:t>
                </a:r>
                <a:r>
                  <a:rPr lang="nl-NL"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effectLst/>
                    <a:latin typeface="Arial" panose="020B0604020202020204" pitchFamily="34" charset="0"/>
                    <a:ea typeface="Malgun Gothic" panose="020B0503020000020004" pitchFamily="34" charset="-127"/>
                    <a:cs typeface="Arial" panose="020B0604020202020204" pitchFamily="34" charset="0"/>
                  </a:rPr>
                  <a:t>là: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−3</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059710" y="5676900"/>
                <a:ext cx="11094690" cy="1938992"/>
              </a:xfrm>
              <a:prstGeom prst="rect">
                <a:avLst/>
              </a:prstGeom>
              <a:blipFill>
                <a:blip r:embed="rId20"/>
                <a:stretch>
                  <a:fillRect l="-1923" b="-6918"/>
                </a:stretch>
              </a:blipFill>
            </p:spPr>
            <p:txBody>
              <a:bodyPr/>
              <a:lstStyle/>
              <a:p>
                <a:r>
                  <a:rPr lang="en-US">
                    <a:noFill/>
                  </a:rPr>
                  <a:t> </a:t>
                </a:r>
              </a:p>
            </p:txBody>
          </p:sp>
        </mc:Fallback>
      </mc:AlternateContent>
      <p:sp>
        <p:nvSpPr>
          <p:cNvPr id="7" name="Rectangle 6"/>
          <p:cNvSpPr/>
          <p:nvPr/>
        </p:nvSpPr>
        <p:spPr>
          <a:xfrm>
            <a:off x="5074699" y="7810500"/>
            <a:ext cx="10481097" cy="1938992"/>
          </a:xfrm>
          <a:prstGeom prst="rect">
            <a:avLst/>
          </a:prstGeom>
        </p:spPr>
        <p:txBody>
          <a:bodyPr wrap="square">
            <a:spAutoFit/>
          </a:bodyPr>
          <a:lstStyle/>
          <a:p>
            <a:pPr lvl="0" algn="just">
              <a:lnSpc>
                <a:spcPct val="150000"/>
              </a:lnSpc>
            </a:pPr>
            <a:r>
              <a:rPr lang="nl-NL" sz="4000">
                <a:solidFill>
                  <a:prstClr val="black"/>
                </a:solidFill>
                <a:latin typeface="Arial" panose="020B0604020202020204" pitchFamily="34" charset="0"/>
                <a:ea typeface="Malgun Gothic" panose="020B0503020000020004" pitchFamily="34" charset="-127"/>
                <a:cs typeface="Arial" panose="020B0604020202020204" pitchFamily="34" charset="0"/>
              </a:rPr>
              <a:t>b)</a:t>
            </a:r>
            <a:r>
              <a:rPr lang="nl-NL" sz="4000" i="1">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a:solidFill>
                  <a:prstClr val="black"/>
                </a:solidFill>
                <a:latin typeface="Arial" panose="020B0604020202020204" pitchFamily="34" charset="0"/>
                <a:ea typeface="Malgun Gothic" panose="020B0503020000020004" pitchFamily="34" charset="-127"/>
                <a:cs typeface="Arial" panose="020B0604020202020204" pitchFamily="34" charset="0"/>
              </a:rPr>
              <a:t>Phần biến của hai đơn thức đều như nhau về số biến và lũy thừa của từng biến.</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1"/>
          <a:stretch>
            <a:fillRect/>
          </a:stretch>
        </p:blipFill>
        <p:spPr>
          <a:xfrm>
            <a:off x="16383000" y="445385"/>
            <a:ext cx="1359526" cy="1249788"/>
          </a:xfrm>
          <a:prstGeom prst="rect">
            <a:avLst/>
          </a:prstGeom>
        </p:spPr>
      </p:pic>
      <p:pic>
        <p:nvPicPr>
          <p:cNvPr id="9" name="Picture 8"/>
          <p:cNvPicPr>
            <a:picLocks noChangeAspect="1"/>
          </p:cNvPicPr>
          <p:nvPr/>
        </p:nvPicPr>
        <p:blipFill>
          <a:blip r:embed="rId22"/>
          <a:stretch>
            <a:fillRect/>
          </a:stretch>
        </p:blipFill>
        <p:spPr>
          <a:xfrm>
            <a:off x="16644938" y="8555586"/>
            <a:ext cx="1615580" cy="1731414"/>
          </a:xfrm>
          <a:prstGeom prst="rect">
            <a:avLst/>
          </a:prstGeom>
        </p:spPr>
      </p:pic>
      <p:sp>
        <p:nvSpPr>
          <p:cNvPr id="20" name="Rounded Rectangle 19"/>
          <p:cNvSpPr/>
          <p:nvPr/>
        </p:nvSpPr>
        <p:spPr>
          <a:xfrm>
            <a:off x="5956818" y="555550"/>
            <a:ext cx="7517310" cy="108212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Đơn thức đồng dạng</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23"/>
          <a:stretch>
            <a:fillRect/>
          </a:stretch>
        </p:blipFill>
        <p:spPr>
          <a:xfrm>
            <a:off x="-1529198" y="-372050"/>
            <a:ext cx="3737172" cy="10900593"/>
          </a:xfrm>
          <a:prstGeom prst="rect">
            <a:avLst/>
          </a:prstGeom>
        </p:spPr>
      </p:pic>
    </p:spTree>
    <p:extLst>
      <p:ext uri="{BB962C8B-B14F-4D97-AF65-F5344CB8AC3E}">
        <p14:creationId xmlns:p14="http://schemas.microsoft.com/office/powerpoint/2010/main" val="3502831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ppt_y</p:attrName>
                                        </p:attrNameLst>
                                      </p:cBhvr>
                                      <p:tavLst>
                                        <p:tav tm="0">
                                          <p:val>
                                            <p:strVal val="#ppt_y+#ppt_h*1.125000"/>
                                          </p:val>
                                        </p:tav>
                                        <p:tav tm="100000">
                                          <p:val>
                                            <p:strVal val="#ppt_y"/>
                                          </p:val>
                                        </p:tav>
                                      </p:tavLst>
                                    </p:anim>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6" dur="500"/>
                                        <p:tgtEl>
                                          <p:spTgt spid="6">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956818" y="555550"/>
            <a:ext cx="7517310" cy="108212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Đơn thức đồng dạng</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383000" y="445385"/>
            <a:ext cx="1359526" cy="12497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162800" y="2602236"/>
                <a:ext cx="2003625" cy="8617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5000" i="1" smtClean="0">
                              <a:solidFill>
                                <a:prstClr val="black"/>
                              </a:solidFill>
                              <a:latin typeface="Cambria Math" panose="02040503050406030204" pitchFamily="18" charset="0"/>
                            </a:rPr>
                          </m:ctrlPr>
                        </m:sSupPr>
                        <m:e>
                          <m:r>
                            <a:rPr lang="en-US" sz="5000">
                              <a:solidFill>
                                <a:prstClr val="black"/>
                              </a:solidFill>
                              <a:latin typeface="Cambria Math" panose="02040503050406030204" pitchFamily="18" charset="0"/>
                            </a:rPr>
                            <m:t>2</m:t>
                          </m:r>
                          <m:sSup>
                            <m:sSupPr>
                              <m:ctrlPr>
                                <a:rPr lang="en-US" sz="5000" i="1">
                                  <a:solidFill>
                                    <a:prstClr val="black"/>
                                  </a:solidFill>
                                  <a:latin typeface="Cambria Math" panose="02040503050406030204" pitchFamily="18" charset="0"/>
                                </a:rPr>
                              </m:ctrlPr>
                            </m:sSupPr>
                            <m:e>
                              <m:r>
                                <a:rPr lang="en-US" sz="5000" i="1">
                                  <a:solidFill>
                                    <a:prstClr val="black"/>
                                  </a:solidFill>
                                  <a:latin typeface="Cambria Math" panose="02040503050406030204" pitchFamily="18" charset="0"/>
                                </a:rPr>
                                <m:t>𝑥</m:t>
                              </m:r>
                            </m:e>
                            <m:sup>
                              <m:r>
                                <a:rPr lang="en-US" sz="5000" b="0" i="1" smtClean="0">
                                  <a:solidFill>
                                    <a:prstClr val="black"/>
                                  </a:solidFill>
                                  <a:latin typeface="Cambria Math" panose="02040503050406030204" pitchFamily="18" charset="0"/>
                                </a:rPr>
                                <m:t>3</m:t>
                              </m:r>
                            </m:sup>
                          </m:sSup>
                          <m:r>
                            <m:rPr>
                              <m:sty m:val="p"/>
                            </m:rPr>
                            <a:rPr lang="en-US" sz="5000">
                              <a:solidFill>
                                <a:prstClr val="black"/>
                              </a:solidFill>
                              <a:latin typeface="Cambria Math" panose="02040503050406030204" pitchFamily="18" charset="0"/>
                            </a:rPr>
                            <m:t>y</m:t>
                          </m:r>
                        </m:e>
                        <m:sup>
                          <m:r>
                            <a:rPr lang="en-US" sz="5000">
                              <a:solidFill>
                                <a:prstClr val="black"/>
                              </a:solidFill>
                              <a:latin typeface="Cambria Math" panose="02040503050406030204" pitchFamily="18" charset="0"/>
                            </a:rPr>
                            <m:t>4</m:t>
                          </m:r>
                        </m:sup>
                      </m:sSup>
                    </m:oMath>
                  </m:oMathPara>
                </a14:m>
                <a:endParaRPr lang="en-US" sz="5000"/>
              </a:p>
            </p:txBody>
          </p:sp>
        </mc:Choice>
        <mc:Fallback xmlns="">
          <p:sp>
            <p:nvSpPr>
              <p:cNvPr id="4" name="Rectangle 3"/>
              <p:cNvSpPr>
                <a:spLocks noRot="1" noChangeAspect="1" noMove="1" noResize="1" noEditPoints="1" noAdjustHandles="1" noChangeArrowheads="1" noChangeShapeType="1" noTextEdit="1"/>
              </p:cNvSpPr>
              <p:nvPr/>
            </p:nvSpPr>
            <p:spPr>
              <a:xfrm>
                <a:off x="7162800" y="2602236"/>
                <a:ext cx="2003625" cy="86177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015829" y="2602236"/>
                <a:ext cx="2482924" cy="8617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5000" i="1">
                              <a:solidFill>
                                <a:prstClr val="black"/>
                              </a:solidFill>
                              <a:latin typeface="Cambria Math" panose="02040503050406030204" pitchFamily="18" charset="0"/>
                            </a:rPr>
                          </m:ctrlPr>
                        </m:sSupPr>
                        <m:e>
                          <m:r>
                            <a:rPr lang="en-US" sz="5000">
                              <a:solidFill>
                                <a:prstClr val="black"/>
                              </a:solidFill>
                              <a:latin typeface="Cambria Math" panose="02040503050406030204" pitchFamily="18" charset="0"/>
                            </a:rPr>
                            <m:t>−3</m:t>
                          </m:r>
                          <m:sSup>
                            <m:sSupPr>
                              <m:ctrlPr>
                                <a:rPr lang="en-US" sz="5000" i="1">
                                  <a:solidFill>
                                    <a:prstClr val="black"/>
                                  </a:solidFill>
                                  <a:latin typeface="Cambria Math" panose="02040503050406030204" pitchFamily="18" charset="0"/>
                                </a:rPr>
                              </m:ctrlPr>
                            </m:sSupPr>
                            <m:e>
                              <m:r>
                                <a:rPr lang="en-US" sz="5000" i="1">
                                  <a:solidFill>
                                    <a:prstClr val="black"/>
                                  </a:solidFill>
                                  <a:latin typeface="Cambria Math" panose="02040503050406030204" pitchFamily="18" charset="0"/>
                                </a:rPr>
                                <m:t>𝑥</m:t>
                              </m:r>
                            </m:e>
                            <m:sup>
                              <m:r>
                                <a:rPr lang="en-US" sz="5000" i="1">
                                  <a:solidFill>
                                    <a:prstClr val="black"/>
                                  </a:solidFill>
                                  <a:latin typeface="Cambria Math" panose="02040503050406030204" pitchFamily="18" charset="0"/>
                                </a:rPr>
                                <m:t>3</m:t>
                              </m:r>
                            </m:sup>
                          </m:sSup>
                          <m:r>
                            <m:rPr>
                              <m:sty m:val="p"/>
                            </m:rPr>
                            <a:rPr lang="en-US" sz="5000">
                              <a:solidFill>
                                <a:prstClr val="black"/>
                              </a:solidFill>
                              <a:latin typeface="Cambria Math" panose="02040503050406030204" pitchFamily="18" charset="0"/>
                            </a:rPr>
                            <m:t>y</m:t>
                          </m:r>
                        </m:e>
                        <m:sup>
                          <m:r>
                            <a:rPr lang="en-US" sz="5000">
                              <a:solidFill>
                                <a:prstClr val="black"/>
                              </a:solidFill>
                              <a:latin typeface="Cambria Math" panose="02040503050406030204" pitchFamily="18" charset="0"/>
                            </a:rPr>
                            <m:t>4</m:t>
                          </m:r>
                        </m:sup>
                      </m:sSup>
                    </m:oMath>
                  </m:oMathPara>
                </a14:m>
                <a:endParaRPr lang="en-US" sz="5000"/>
              </a:p>
            </p:txBody>
          </p:sp>
        </mc:Choice>
        <mc:Fallback xmlns="">
          <p:sp>
            <p:nvSpPr>
              <p:cNvPr id="5" name="Rectangle 4"/>
              <p:cNvSpPr>
                <a:spLocks noRot="1" noChangeAspect="1" noMove="1" noResize="1" noEditPoints="1" noAdjustHandles="1" noChangeArrowheads="1" noChangeShapeType="1" noTextEdit="1"/>
              </p:cNvSpPr>
              <p:nvPr/>
            </p:nvSpPr>
            <p:spPr>
              <a:xfrm>
                <a:off x="10015829" y="2602236"/>
                <a:ext cx="2482924" cy="861774"/>
              </a:xfrm>
              <a:prstGeom prst="rect">
                <a:avLst/>
              </a:prstGeom>
              <a:blipFill>
                <a:blip r:embed="rId4"/>
                <a:stretch>
                  <a:fillRect/>
                </a:stretch>
              </a:blipFill>
            </p:spPr>
            <p:txBody>
              <a:bodyPr/>
              <a:lstStyle/>
              <a:p>
                <a:r>
                  <a:rPr lang="en-US">
                    <a:noFill/>
                  </a:rPr>
                  <a:t> </a:t>
                </a:r>
              </a:p>
            </p:txBody>
          </p:sp>
        </mc:Fallback>
      </mc:AlternateContent>
      <p:cxnSp>
        <p:nvCxnSpPr>
          <p:cNvPr id="12" name="Straight Connector 11"/>
          <p:cNvCxnSpPr/>
          <p:nvPr/>
        </p:nvCxnSpPr>
        <p:spPr>
          <a:xfrm>
            <a:off x="7695856" y="3489930"/>
            <a:ext cx="114300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11013226" y="3464010"/>
            <a:ext cx="114300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
        <p:nvSpPr>
          <p:cNvPr id="21" name="Oval 20"/>
          <p:cNvSpPr/>
          <p:nvPr/>
        </p:nvSpPr>
        <p:spPr>
          <a:xfrm>
            <a:off x="7162800" y="2521192"/>
            <a:ext cx="533056" cy="10134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176728" y="2476500"/>
            <a:ext cx="836498" cy="10134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11407" y="4183440"/>
            <a:ext cx="8638878" cy="707886"/>
          </a:xfrm>
          <a:prstGeom prst="rect">
            <a:avLst/>
          </a:prstGeom>
          <a:noFill/>
        </p:spPr>
        <p:txBody>
          <a:bodyPr wrap="square" rtlCol="0">
            <a:spAutoFit/>
          </a:bodyPr>
          <a:lstStyle/>
          <a:p>
            <a:pPr marL="571500" indent="-571500">
              <a:buFontTx/>
              <a:buChar char="-"/>
            </a:pPr>
            <a:r>
              <a:rPr lang="en-US" sz="4000">
                <a:latin typeface="Arial" panose="020B0604020202020204" pitchFamily="34" charset="0"/>
                <a:cs typeface="Arial" panose="020B0604020202020204" pitchFamily="34" charset="0"/>
              </a:rPr>
              <a:t>Hai đơn thức có hệ số khác 0</a:t>
            </a:r>
          </a:p>
        </p:txBody>
      </p:sp>
      <p:sp>
        <p:nvSpPr>
          <p:cNvPr id="24" name="TextBox 23"/>
          <p:cNvSpPr txBox="1"/>
          <p:nvPr/>
        </p:nvSpPr>
        <p:spPr>
          <a:xfrm>
            <a:off x="2311407" y="5045214"/>
            <a:ext cx="5791200" cy="707886"/>
          </a:xfrm>
          <a:prstGeom prst="rect">
            <a:avLst/>
          </a:prstGeom>
          <a:noFill/>
        </p:spPr>
        <p:txBody>
          <a:bodyPr wrap="square" rtlCol="0">
            <a:spAutoFit/>
          </a:bodyPr>
          <a:lstStyle/>
          <a:p>
            <a:pPr marL="571500" indent="-571500">
              <a:buFontTx/>
              <a:buChar char="-"/>
            </a:pPr>
            <a:r>
              <a:rPr lang="en-US" sz="4000">
                <a:latin typeface="Arial" panose="020B0604020202020204" pitchFamily="34" charset="0"/>
                <a:cs typeface="Arial" panose="020B0604020202020204" pitchFamily="34" charset="0"/>
              </a:rPr>
              <a:t>Có cùng phần biến</a:t>
            </a:r>
          </a:p>
        </p:txBody>
      </p:sp>
      <p:pic>
        <p:nvPicPr>
          <p:cNvPr id="25" name="Picture 24"/>
          <p:cNvPicPr>
            <a:picLocks noChangeAspect="1"/>
          </p:cNvPicPr>
          <p:nvPr/>
        </p:nvPicPr>
        <p:blipFill>
          <a:blip r:embed="rId5">
            <a:duotone>
              <a:prstClr val="black"/>
              <a:schemeClr val="accent5">
                <a:tint val="45000"/>
                <a:satMod val="400000"/>
              </a:schemeClr>
            </a:duotone>
          </a:blip>
          <a:stretch>
            <a:fillRect/>
          </a:stretch>
        </p:blipFill>
        <p:spPr>
          <a:xfrm flipH="1">
            <a:off x="9792168" y="4307582"/>
            <a:ext cx="342432" cy="1415303"/>
          </a:xfrm>
          <a:prstGeom prst="rect">
            <a:avLst/>
          </a:prstGeom>
        </p:spPr>
      </p:pic>
      <p:sp>
        <p:nvSpPr>
          <p:cNvPr id="26" name="Rectangle 25"/>
          <p:cNvSpPr/>
          <p:nvPr/>
        </p:nvSpPr>
        <p:spPr>
          <a:xfrm>
            <a:off x="10188285" y="4401867"/>
            <a:ext cx="8328315" cy="1015663"/>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Ta nói hai đơn thức đó đồng dạng</a:t>
            </a:r>
            <a:endParaRPr lang="en-US"/>
          </a:p>
        </p:txBody>
      </p:sp>
      <p:sp>
        <p:nvSpPr>
          <p:cNvPr id="27" name="TextBox 26"/>
          <p:cNvSpPr txBox="1"/>
          <p:nvPr/>
        </p:nvSpPr>
        <p:spPr>
          <a:xfrm>
            <a:off x="7922259" y="6515100"/>
            <a:ext cx="3712391" cy="861774"/>
          </a:xfrm>
          <a:prstGeom prst="rect">
            <a:avLst/>
          </a:prstGeom>
          <a:noFill/>
        </p:spPr>
        <p:txBody>
          <a:bodyPr wrap="square" rtlCol="0">
            <a:spAutoFit/>
          </a:bodyPr>
          <a:lstStyle/>
          <a:p>
            <a:pPr algn="ctr"/>
            <a:r>
              <a:rPr lang="en-US" sz="5000" b="1" dirty="0">
                <a:solidFill>
                  <a:schemeClr val="tx2"/>
                </a:solidFill>
                <a:latin typeface="Arial" panose="020B0604020202020204" pitchFamily="34" charset="0"/>
                <a:cs typeface="Arial" panose="020B0604020202020204" pitchFamily="34" charset="0"/>
              </a:rPr>
              <a:t>KẾT LUẬN</a:t>
            </a:r>
          </a:p>
        </p:txBody>
      </p:sp>
      <p:sp>
        <p:nvSpPr>
          <p:cNvPr id="28" name="Rectangle 27"/>
          <p:cNvSpPr/>
          <p:nvPr/>
        </p:nvSpPr>
        <p:spPr>
          <a:xfrm>
            <a:off x="2895600" y="7682229"/>
            <a:ext cx="13639747"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50000"/>
              </a:lnSpc>
            </a:pPr>
            <a:r>
              <a:rPr lang="vi-VN" sz="4000">
                <a:ea typeface="Calibri" panose="020F0502020204030204" pitchFamily="34" charset="0"/>
                <a:cs typeface="Times New Roman" panose="02020603050405020304" pitchFamily="18" charset="0"/>
              </a:rPr>
              <a:t>Hai đơn thức đ</a:t>
            </a:r>
            <a:r>
              <a:rPr lang="en-US" sz="4000">
                <a:latin typeface="Arial" panose="020B0604020202020204" pitchFamily="34" charset="0"/>
                <a:ea typeface="Calibri" panose="020F0502020204030204" pitchFamily="34" charset="0"/>
                <a:cs typeface="Arial" panose="020B0604020202020204" pitchFamily="34" charset="0"/>
              </a:rPr>
              <a:t>ồ</a:t>
            </a:r>
            <a:r>
              <a:rPr lang="vi-VN" sz="4000">
                <a:ea typeface="Calibri" panose="020F0502020204030204" pitchFamily="34" charset="0"/>
                <a:cs typeface="Times New Roman" panose="02020603050405020304" pitchFamily="18" charset="0"/>
              </a:rPr>
              <a:t>ng dạng là hai đơn thức có hệ số khác 0 và có cùng ph</a:t>
            </a:r>
            <a:r>
              <a:rPr lang="en-US" sz="4000">
                <a:latin typeface="Arial" panose="020B0604020202020204" pitchFamily="34" charset="0"/>
                <a:ea typeface="Calibri" panose="020F0502020204030204" pitchFamily="34" charset="0"/>
                <a:cs typeface="Arial" panose="020B0604020202020204" pitchFamily="34" charset="0"/>
              </a:rPr>
              <a:t>ầ</a:t>
            </a:r>
            <a:r>
              <a:rPr lang="vi-VN" sz="4000">
                <a:ea typeface="Calibri" panose="020F0502020204030204" pitchFamily="34" charset="0"/>
                <a:cs typeface="Times New Roman" panose="02020603050405020304" pitchFamily="18" charset="0"/>
              </a:rPr>
              <a:t>n biến.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6"/>
          <a:stretch>
            <a:fillRect/>
          </a:stretch>
        </p:blipFill>
        <p:spPr>
          <a:xfrm rot="652544">
            <a:off x="16443206" y="8390573"/>
            <a:ext cx="1298878" cy="1363821"/>
          </a:xfrm>
          <a:prstGeom prst="rect">
            <a:avLst/>
          </a:prstGeom>
        </p:spPr>
      </p:pic>
      <p:pic>
        <p:nvPicPr>
          <p:cNvPr id="31" name="Picture 30"/>
          <p:cNvPicPr>
            <a:picLocks noChangeAspect="1"/>
          </p:cNvPicPr>
          <p:nvPr/>
        </p:nvPicPr>
        <p:blipFill>
          <a:blip r:embed="rId7"/>
          <a:stretch>
            <a:fillRect/>
          </a:stretch>
        </p:blipFill>
        <p:spPr>
          <a:xfrm>
            <a:off x="-1529198" y="-372050"/>
            <a:ext cx="3737172" cy="10900593"/>
          </a:xfrm>
          <a:prstGeom prst="rect">
            <a:avLst/>
          </a:prstGeom>
        </p:spPr>
      </p:pic>
    </p:spTree>
    <p:extLst>
      <p:ext uri="{BB962C8B-B14F-4D97-AF65-F5344CB8AC3E}">
        <p14:creationId xmlns:p14="http://schemas.microsoft.com/office/powerpoint/2010/main" val="72215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anim calcmode="lin" valueType="num">
                                      <p:cBhvr>
                                        <p:cTn id="50" dur="500" fill="hold"/>
                                        <p:tgtEl>
                                          <p:spTgt spid="27"/>
                                        </p:tgtEl>
                                        <p:attrNameLst>
                                          <p:attrName>ppt_x</p:attrName>
                                        </p:attrNameLst>
                                      </p:cBhvr>
                                      <p:tavLst>
                                        <p:tav tm="0">
                                          <p:val>
                                            <p:strVal val="#ppt_x"/>
                                          </p:val>
                                        </p:tav>
                                        <p:tav tm="100000">
                                          <p:val>
                                            <p:strVal val="#ppt_x"/>
                                          </p:val>
                                        </p:tav>
                                      </p:tavLst>
                                    </p:anim>
                                    <p:anim calcmode="lin" valueType="num">
                                      <p:cBhvr>
                                        <p:cTn id="51" dur="500" fill="hold"/>
                                        <p:tgtEl>
                                          <p:spTgt spid="27"/>
                                        </p:tgtEl>
                                        <p:attrNameLst>
                                          <p:attrName>ppt_y</p:attrName>
                                        </p:attrNameLst>
                                      </p:cBhvr>
                                      <p:tavLst>
                                        <p:tav tm="0">
                                          <p:val>
                                            <p:strVal val="#ppt_y+.1"/>
                                          </p:val>
                                        </p:tav>
                                        <p:tav tm="100000">
                                          <p:val>
                                            <p:strVal val="#ppt_y"/>
                                          </p:val>
                                        </p:tav>
                                      </p:tavLst>
                                    </p:anim>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up)">
                                      <p:cBhvr>
                                        <p:cTn id="55" dur="500"/>
                                        <p:tgtEl>
                                          <p:spTgt spid="28"/>
                                        </p:tgtEl>
                                      </p:cBhvr>
                                    </p:animEffect>
                                  </p:childTnLst>
                                </p:cTn>
                              </p:par>
                              <p:par>
                                <p:cTn id="56" presetID="22" presetClass="entr" presetSubtype="1"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up)">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animBg="1"/>
      <p:bldP spid="22" grpId="0" animBg="1"/>
      <p:bldP spid="23" grpId="0"/>
      <p:bldP spid="24" grpId="0"/>
      <p:bldP spid="26" grpId="0"/>
      <p:bldP spid="27"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3" y="8426390"/>
            <a:ext cx="8057164" cy="2781499"/>
          </a:xfrm>
          <a:prstGeom prst="rect">
            <a:avLst/>
          </a:prstGeom>
        </p:spPr>
      </p:pic>
      <p:sp>
        <p:nvSpPr>
          <p:cNvPr id="19" name="TextBox 18"/>
          <p:cNvSpPr txBox="1"/>
          <p:nvPr/>
        </p:nvSpPr>
        <p:spPr>
          <a:xfrm>
            <a:off x="12087682" y="2302014"/>
            <a:ext cx="2133600" cy="707886"/>
          </a:xfrm>
          <a:prstGeom prst="rect">
            <a:avLst/>
          </a:prstGeom>
          <a:noFill/>
        </p:spPr>
        <p:txBody>
          <a:bodyPr wrap="square" rtlCol="0">
            <a:spAutoFit/>
          </a:bodyPr>
          <a:lstStyle/>
          <a:p>
            <a:pPr algn="ctr"/>
            <a:r>
              <a:rPr lang="en-US" sz="4000" b="1" u="sng" dirty="0" err="1">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866053" y="861367"/>
            <a:ext cx="2133600" cy="93321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err="1">
                <a:solidFill>
                  <a:prstClr val="white"/>
                </a:solidFill>
                <a:latin typeface="Arial" panose="020B0604020202020204" pitchFamily="34" charset="0"/>
                <a:cs typeface="Arial" panose="020B0604020202020204" pitchFamily="34" charset="0"/>
              </a:rPr>
              <a:t>dụ</a:t>
            </a:r>
            <a:r>
              <a:rPr lang="en-US" sz="4000" b="1">
                <a:solidFill>
                  <a:prstClr val="white"/>
                </a:solidFill>
                <a:latin typeface="Arial" panose="020B0604020202020204" pitchFamily="34" charset="0"/>
                <a:cs typeface="Arial" panose="020B0604020202020204" pitchFamily="34" charset="0"/>
              </a:rPr>
              <a:t> 3</a:t>
            </a:r>
            <a:endParaRPr lang="en-US" sz="40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3228253" y="723900"/>
            <a:ext cx="13154747" cy="182492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đơn thức trong mỗi trường hợp sau có đồng dạng hay không? Vì sao?</a:t>
            </a:r>
          </a:p>
        </p:txBody>
      </p:sp>
      <p:pic>
        <p:nvPicPr>
          <p:cNvPr id="16" name="Picture 15"/>
          <p:cNvPicPr>
            <a:picLocks noChangeAspect="1"/>
          </p:cNvPicPr>
          <p:nvPr/>
        </p:nvPicPr>
        <p:blipFill>
          <a:blip r:embed="rId4"/>
          <a:stretch>
            <a:fillRect/>
          </a:stretch>
        </p:blipFill>
        <p:spPr>
          <a:xfrm>
            <a:off x="16501672" y="790532"/>
            <a:ext cx="1066800" cy="107488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789853" y="4889837"/>
                <a:ext cx="4685193"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b="0" i="0" smtClean="0">
                            <a:solidFill>
                              <a:prstClr val="black"/>
                            </a:solidFill>
                            <a:latin typeface="Cambria Math" panose="02040503050406030204" pitchFamily="18" charset="0"/>
                          </a:rPr>
                          <m:t>0</m:t>
                        </m:r>
                        <m:r>
                          <a:rPr lang="en-US" sz="4000" b="0" i="1" smtClean="0">
                            <a:solidFill>
                              <a:prstClr val="black"/>
                            </a:solidFill>
                            <a:latin typeface="Cambria Math" panose="02040503050406030204" pitchFamily="18" charset="0"/>
                          </a:rPr>
                          <m:t>,5</m:t>
                        </m:r>
                        <m:r>
                          <a:rPr lang="en-US" sz="4000" b="0" i="1" smtClean="0">
                            <a:solidFill>
                              <a:prstClr val="black"/>
                            </a:solidFill>
                            <a:latin typeface="Cambria Math" panose="02040503050406030204" pitchFamily="18" charset="0"/>
                          </a:rPr>
                          <m:t>𝑥</m:t>
                        </m:r>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2</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0</m:t>
                        </m:r>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m:rPr>
                        <m:sty m:val="p"/>
                      </m:rPr>
                      <a:rPr lang="en-US" sz="4000">
                        <a:solidFill>
                          <a:prstClr val="black"/>
                        </a:solidFill>
                        <a:latin typeface="Cambria Math" panose="02040503050406030204" pitchFamily="18" charset="0"/>
                      </a:rPr>
                      <m:t>y</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89853" y="4889837"/>
                <a:ext cx="4685193" cy="1015663"/>
              </a:xfrm>
              <a:prstGeom prst="rect">
                <a:avLst/>
              </a:prstGeom>
              <a:blipFill>
                <a:blip r:embed="rId5"/>
                <a:stretch>
                  <a:fillRect l="-4688" b="-13772"/>
                </a:stretch>
              </a:blipFill>
            </p:spPr>
            <p:txBody>
              <a:bodyPr/>
              <a:lstStyle/>
              <a:p>
                <a:r>
                  <a:rPr lang="en-US">
                    <a:noFill/>
                  </a:rPr>
                  <a:t> </a:t>
                </a:r>
              </a:p>
            </p:txBody>
          </p:sp>
        </mc:Fallback>
      </mc:AlternateContent>
      <p:grpSp>
        <p:nvGrpSpPr>
          <p:cNvPr id="24" name="Group 23"/>
          <p:cNvGrpSpPr/>
          <p:nvPr/>
        </p:nvGrpSpPr>
        <p:grpSpPr>
          <a:xfrm>
            <a:off x="841535" y="5829300"/>
            <a:ext cx="7118102" cy="1827039"/>
            <a:chOff x="3912371" y="3335316"/>
            <a:chExt cx="7118102" cy="1827039"/>
          </a:xfrm>
        </p:grpSpPr>
        <mc:AlternateContent xmlns:mc="http://schemas.openxmlformats.org/markup-compatibility/2006" xmlns:a14="http://schemas.microsoft.com/office/drawing/2010/main">
          <mc:Choice Requires="a14">
            <p:sp>
              <p:nvSpPr>
                <p:cNvPr id="20" name="Rectangle 19"/>
                <p:cNvSpPr/>
                <p:nvPr/>
              </p:nvSpPr>
              <p:spPr>
                <a:xfrm>
                  <a:off x="4358390" y="3335316"/>
                  <a:ext cx="2159950" cy="1827039"/>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3</m:t>
                            </m:r>
                          </m:den>
                        </m:f>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3</m:t>
                            </m:r>
                          </m:sup>
                        </m:sSup>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4358390" y="3335316"/>
                  <a:ext cx="2159950" cy="182703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12371" y="4037589"/>
                  <a:ext cx="7118102" cy="1042914"/>
                </a:xfrm>
                <a:prstGeom prst="rect">
                  <a:avLst/>
                </a:prstGeom>
              </p:spPr>
              <p:txBody>
                <a:bodyPr wrap="none">
                  <a:spAutoFit/>
                </a:bodyPr>
                <a:lstStyle/>
                <a:p>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6</m:t>
                              </m:r>
                              <m:r>
                                <a:rPr lang="en-US" sz="4000" i="1">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3</m:t>
                              </m:r>
                            </m:sup>
                          </m:sSup>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5</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e>
                      </m:rad>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b="0" i="0" smtClean="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5</m:t>
                          </m:r>
                        </m:sup>
                      </m:sSup>
                    </m:oMath>
                  </a14:m>
                  <a:endParaRPr lang="en-US" sz="4000" dirty="0"/>
                </a:p>
                <a:p>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3912371" y="4037589"/>
                  <a:ext cx="7118102" cy="1042914"/>
                </a:xfrm>
                <a:prstGeom prst="rect">
                  <a:avLst/>
                </a:prstGeom>
                <a:blipFill>
                  <a:blip r:embed="rId7"/>
                  <a:stretch>
                    <a:fillRect l="-2997" t="-6395"/>
                  </a:stretch>
                </a:blipFill>
              </p:spPr>
              <p:txBody>
                <a:bodyPr/>
                <a:lstStyle/>
                <a:p>
                  <a:r>
                    <a:rPr lang="en-US">
                      <a:noFill/>
                    </a:rPr>
                    <a:t> </a:t>
                  </a:r>
                </a:p>
              </p:txBody>
            </p:sp>
          </mc:Fallback>
        </mc:AlternateContent>
      </p:grpSp>
      <p:grpSp>
        <p:nvGrpSpPr>
          <p:cNvPr id="27" name="Group 26"/>
          <p:cNvGrpSpPr/>
          <p:nvPr/>
        </p:nvGrpSpPr>
        <p:grpSpPr>
          <a:xfrm>
            <a:off x="794128" y="2859261"/>
            <a:ext cx="6030671" cy="1827039"/>
            <a:chOff x="3417407" y="2141607"/>
            <a:chExt cx="6030671" cy="1827039"/>
          </a:xfrm>
        </p:grpSpPr>
        <mc:AlternateContent xmlns:mc="http://schemas.openxmlformats.org/markup-compatibility/2006" xmlns:a14="http://schemas.microsoft.com/office/drawing/2010/main">
          <mc:Choice Requires="a14">
            <p:sp>
              <p:nvSpPr>
                <p:cNvPr id="7" name="Rectangle 6"/>
                <p:cNvSpPr/>
                <p:nvPr/>
              </p:nvSpPr>
              <p:spPr>
                <a:xfrm>
                  <a:off x="6765933" y="2141607"/>
                  <a:ext cx="2682145" cy="1827039"/>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3</m:t>
                            </m:r>
                          </m:den>
                        </m:f>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i="1">
                                <a:solidFill>
                                  <a:prstClr val="black"/>
                                </a:solidFill>
                                <a:latin typeface="Cambria Math" panose="02040503050406030204" pitchFamily="18" charset="0"/>
                              </a:rPr>
                              <m:t>4</m:t>
                            </m:r>
                          </m:sup>
                        </m:sSup>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765933" y="2141607"/>
                  <a:ext cx="2682145" cy="182703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417407" y="2692390"/>
                  <a:ext cx="3538726"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2</m:t>
                              </m:r>
                            </m:sup>
                          </m:sSup>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i="1">
                              <a:solidFill>
                                <a:prstClr val="black"/>
                              </a:solidFill>
                              <a:latin typeface="Cambria Math" panose="02040503050406030204" pitchFamily="18" charset="0"/>
                            </a:rPr>
                            <m:t>4</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và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417407" y="2692390"/>
                  <a:ext cx="3538726" cy="1015663"/>
                </a:xfrm>
                <a:prstGeom prst="rect">
                  <a:avLst/>
                </a:prstGeom>
                <a:blipFill>
                  <a:blip r:embed="rId9"/>
                  <a:stretch>
                    <a:fillRect l="-6024" r="-5164" b="-13772"/>
                  </a:stretch>
                </a:blipFill>
              </p:spPr>
              <p:txBody>
                <a:bodyPr/>
                <a:lstStyle/>
                <a:p>
                  <a:r>
                    <a:rPr lang="en-US">
                      <a:noFill/>
                    </a:rPr>
                    <a:t> </a:t>
                  </a:r>
                </a:p>
              </p:txBody>
            </p:sp>
          </mc:Fallback>
        </mc:AlternateContent>
      </p:grpSp>
      <p:cxnSp>
        <p:nvCxnSpPr>
          <p:cNvPr id="29" name="Straight Connector 28"/>
          <p:cNvCxnSpPr/>
          <p:nvPr/>
        </p:nvCxnSpPr>
        <p:spPr>
          <a:xfrm flipH="1">
            <a:off x="8534400" y="3036076"/>
            <a:ext cx="2" cy="6831824"/>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0"/>
          <a:stretch>
            <a:fillRect/>
          </a:stretch>
        </p:blipFill>
        <p:spPr>
          <a:xfrm>
            <a:off x="16608951" y="8774357"/>
            <a:ext cx="1526649" cy="1402220"/>
          </a:xfrm>
          <a:prstGeom prst="rect">
            <a:avLst/>
          </a:prstGeom>
        </p:spPr>
      </p:pic>
      <p:grpSp>
        <p:nvGrpSpPr>
          <p:cNvPr id="39" name="Group 38"/>
          <p:cNvGrpSpPr/>
          <p:nvPr/>
        </p:nvGrpSpPr>
        <p:grpSpPr>
          <a:xfrm>
            <a:off x="8746712" y="2628900"/>
            <a:ext cx="9007888" cy="3491211"/>
            <a:chOff x="8594312" y="2753081"/>
            <a:chExt cx="9007888" cy="3491211"/>
          </a:xfrm>
        </p:grpSpPr>
        <p:grpSp>
          <p:nvGrpSpPr>
            <p:cNvPr id="35" name="Group 34"/>
            <p:cNvGrpSpPr/>
            <p:nvPr/>
          </p:nvGrpSpPr>
          <p:grpSpPr>
            <a:xfrm>
              <a:off x="8594312" y="2753081"/>
              <a:ext cx="9007888" cy="1827039"/>
              <a:chOff x="3417407" y="2139490"/>
              <a:chExt cx="9007888" cy="1827039"/>
            </a:xfrm>
          </p:grpSpPr>
          <mc:AlternateContent xmlns:mc="http://schemas.openxmlformats.org/markup-compatibility/2006" xmlns:a14="http://schemas.microsoft.com/office/drawing/2010/main">
            <mc:Choice Requires="a14">
              <p:sp>
                <p:nvSpPr>
                  <p:cNvPr id="36" name="Rectangle 35"/>
                  <p:cNvSpPr/>
                  <p:nvPr/>
                </p:nvSpPr>
                <p:spPr>
                  <a:xfrm>
                    <a:off x="9743150" y="2139490"/>
                    <a:ext cx="2682145" cy="1827039"/>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3</m:t>
                              </m:r>
                            </m:den>
                          </m:f>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i="1">
                                  <a:solidFill>
                                    <a:prstClr val="black"/>
                                  </a:solidFill>
                                  <a:latin typeface="Cambria Math" panose="02040503050406030204" pitchFamily="18" charset="0"/>
                                </a:rPr>
                                <m:t>4</m:t>
                              </m:r>
                            </m:sup>
                          </m:sSup>
                        </m:oMath>
                      </m:oMathPara>
                    </a14:m>
                    <a:endParaRPr lang="en-US"/>
                  </a:p>
                </p:txBody>
              </p:sp>
            </mc:Choice>
            <mc:Fallback xmlns="">
              <p:sp>
                <p:nvSpPr>
                  <p:cNvPr id="36" name="Rectangle 35"/>
                  <p:cNvSpPr>
                    <a:spLocks noRot="1" noChangeAspect="1" noMove="1" noResize="1" noEditPoints="1" noAdjustHandles="1" noChangeArrowheads="1" noChangeShapeType="1" noTextEdit="1"/>
                  </p:cNvSpPr>
                  <p:nvPr/>
                </p:nvSpPr>
                <p:spPr>
                  <a:xfrm>
                    <a:off x="9743150" y="2139490"/>
                    <a:ext cx="2682145" cy="182703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3417407" y="2692390"/>
                    <a:ext cx="6670993"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 Hai đơn thức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2</m:t>
                                </m:r>
                              </m:sup>
                            </m:sSup>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3</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i="1">
                                <a:solidFill>
                                  <a:prstClr val="black"/>
                                </a:solidFill>
                                <a:latin typeface="Cambria Math" panose="02040503050406030204" pitchFamily="18" charset="0"/>
                              </a:rPr>
                              <m:t>4</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và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3417407" y="2692390"/>
                    <a:ext cx="6670993" cy="1015663"/>
                  </a:xfrm>
                  <a:prstGeom prst="rect">
                    <a:avLst/>
                  </a:prstGeom>
                  <a:blipFill>
                    <a:blip r:embed="rId12"/>
                    <a:stretch>
                      <a:fillRect l="-3291" r="-2285" b="-13772"/>
                    </a:stretch>
                  </a:blipFill>
                </p:spPr>
                <p:txBody>
                  <a:bodyPr/>
                  <a:lstStyle/>
                  <a:p>
                    <a:r>
                      <a:rPr lang="en-US">
                        <a:noFill/>
                      </a:rPr>
                      <a:t> </a:t>
                    </a:r>
                  </a:p>
                </p:txBody>
              </p:sp>
            </mc:Fallback>
          </mc:AlternateContent>
        </p:grpSp>
        <p:sp>
          <p:nvSpPr>
            <p:cNvPr id="38" name="Rectangle 37"/>
            <p:cNvSpPr/>
            <p:nvPr/>
          </p:nvSpPr>
          <p:spPr>
            <a:xfrm>
              <a:off x="8610600" y="4305300"/>
              <a:ext cx="8748848" cy="1938992"/>
            </a:xfrm>
            <a:prstGeom prst="rect">
              <a:avLst/>
            </a:prstGeom>
          </p:spPr>
          <p:txBody>
            <a:bodyPr wrap="square">
              <a:spAutoFit/>
            </a:bodyPr>
            <a:lstStyle/>
            <a:p>
              <a:pPr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đồng dạng vì chúng có hệ số khác 0 và có cùng phần biến</a:t>
              </a:r>
              <a:endParaRPr lang="en-US"/>
            </a:p>
          </p:txBody>
        </p:sp>
      </p:grpSp>
      <p:grpSp>
        <p:nvGrpSpPr>
          <p:cNvPr id="40" name="Group 39"/>
          <p:cNvGrpSpPr/>
          <p:nvPr/>
        </p:nvGrpSpPr>
        <p:grpSpPr>
          <a:xfrm>
            <a:off x="8534400" y="6286500"/>
            <a:ext cx="9034072" cy="3785652"/>
            <a:chOff x="8746712" y="3305981"/>
            <a:chExt cx="9034072" cy="3785652"/>
          </a:xfrm>
        </p:grpSpPr>
        <mc:AlternateContent xmlns:mc="http://schemas.openxmlformats.org/markup-compatibility/2006" xmlns:a14="http://schemas.microsoft.com/office/drawing/2010/main">
          <mc:Choice Requires="a14">
            <p:sp>
              <p:nvSpPr>
                <p:cNvPr id="44" name="Rectangle 43"/>
                <p:cNvSpPr/>
                <p:nvPr/>
              </p:nvSpPr>
              <p:spPr>
                <a:xfrm>
                  <a:off x="8993783" y="3305981"/>
                  <a:ext cx="8787001" cy="378565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Hai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0</m:t>
                          </m:r>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2</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0</m:t>
                          </m:r>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m:rPr>
                          <m:sty m:val="p"/>
                        </m:rPr>
                        <a:rPr lang="en-US" sz="4000">
                          <a:solidFill>
                            <a:prstClr val="black"/>
                          </a:solidFill>
                          <a:latin typeface="Cambria Math" panose="02040503050406030204" pitchFamily="18" charset="0"/>
                        </a:rPr>
                        <m:t>y</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dạng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chúng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phần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biến</a:t>
                  </a:r>
                  <a:endParaRPr lang="en-US" dirty="0">
                    <a:solidFill>
                      <a:prstClr val="black"/>
                    </a:solidFill>
                  </a:endParaRPr>
                </a:p>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44" name="Rectangle 43"/>
                <p:cNvSpPr>
                  <a:spLocks noRot="1" noChangeAspect="1" noMove="1" noResize="1" noEditPoints="1" noAdjustHandles="1" noChangeArrowheads="1" noChangeShapeType="1" noTextEdit="1"/>
                </p:cNvSpPr>
                <p:nvPr/>
              </p:nvSpPr>
              <p:spPr>
                <a:xfrm>
                  <a:off x="8993783" y="3305981"/>
                  <a:ext cx="8787001" cy="3785652"/>
                </a:xfrm>
                <a:prstGeom prst="rect">
                  <a:avLst/>
                </a:prstGeom>
                <a:blipFill>
                  <a:blip r:embed="rId13"/>
                  <a:stretch>
                    <a:fillRect l="-2498" r="-2429"/>
                  </a:stretch>
                </a:blipFill>
              </p:spPr>
              <p:txBody>
                <a:bodyPr/>
                <a:lstStyle/>
                <a:p>
                  <a:r>
                    <a:rPr lang="en-US">
                      <a:noFill/>
                    </a:rPr>
                    <a:t> </a:t>
                  </a:r>
                </a:p>
              </p:txBody>
            </p:sp>
          </mc:Fallback>
        </mc:AlternateContent>
        <p:sp>
          <p:nvSpPr>
            <p:cNvPr id="42" name="Rectangle 41"/>
            <p:cNvSpPr/>
            <p:nvPr/>
          </p:nvSpPr>
          <p:spPr>
            <a:xfrm>
              <a:off x="8746712" y="4305300"/>
              <a:ext cx="8779288" cy="464871"/>
            </a:xfrm>
            <a:prstGeom prst="rect">
              <a:avLst/>
            </a:prstGeom>
          </p:spPr>
          <p:txBody>
            <a:bodyPr wrap="square">
              <a:spAutoFit/>
            </a:bodyPr>
            <a:lstStyle/>
            <a:p>
              <a:pPr algn="just">
                <a:lnSpc>
                  <a:spcPct val="150000"/>
                </a:lnSpc>
              </a:pPr>
              <a:endParaRPr lang="en-US"/>
            </a:p>
          </p:txBody>
        </p:sp>
      </p:grpSp>
      <p:pic>
        <p:nvPicPr>
          <p:cNvPr id="45" name="Picture 44"/>
          <p:cNvPicPr>
            <a:picLocks noChangeAspect="1"/>
          </p:cNvPicPr>
          <p:nvPr/>
        </p:nvPicPr>
        <p:blipFill>
          <a:blip r:embed="rId14"/>
          <a:stretch>
            <a:fillRect/>
          </a:stretch>
        </p:blipFill>
        <p:spPr>
          <a:xfrm rot="2678743">
            <a:off x="6225951" y="8571035"/>
            <a:ext cx="1312132" cy="1490582"/>
          </a:xfrm>
          <a:prstGeom prst="rect">
            <a:avLst/>
          </a:prstGeom>
        </p:spPr>
      </p:pic>
    </p:spTree>
    <p:extLst>
      <p:ext uri="{BB962C8B-B14F-4D97-AF65-F5344CB8AC3E}">
        <p14:creationId xmlns:p14="http://schemas.microsoft.com/office/powerpoint/2010/main" val="511794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anim calcmode="lin" valueType="num">
                                      <p:cBhvr>
                                        <p:cTn id="35" dur="500" fill="hold"/>
                                        <p:tgtEl>
                                          <p:spTgt spid="39"/>
                                        </p:tgtEl>
                                        <p:attrNameLst>
                                          <p:attrName>ppt_x</p:attrName>
                                        </p:attrNameLst>
                                      </p:cBhvr>
                                      <p:tavLst>
                                        <p:tav tm="0">
                                          <p:val>
                                            <p:strVal val="#ppt_x"/>
                                          </p:val>
                                        </p:tav>
                                        <p:tav tm="100000">
                                          <p:val>
                                            <p:strVal val="#ppt_x"/>
                                          </p:val>
                                        </p:tav>
                                      </p:tavLst>
                                    </p:anim>
                                    <p:anim calcmode="lin" valueType="num">
                                      <p:cBhvr>
                                        <p:cTn id="3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randombar(horizontal)">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781800" y="513248"/>
              <a:ext cx="472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925923">
            <a:off x="12857315" y="-700792"/>
            <a:ext cx="8057164" cy="2781499"/>
          </a:xfrm>
          <a:prstGeom prst="rect">
            <a:avLst/>
          </a:prstGeom>
        </p:spPr>
      </p:pic>
      <p:sp>
        <p:nvSpPr>
          <p:cNvPr id="3" name="Rectangle 2"/>
          <p:cNvSpPr/>
          <p:nvPr/>
        </p:nvSpPr>
        <p:spPr>
          <a:xfrm>
            <a:off x="769825" y="2199428"/>
            <a:ext cx="10559910" cy="5632311"/>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Calibri" panose="020F0502020204030204" pitchFamily="34" charset="0"/>
                <a:cs typeface="Arial" panose="020B0604020202020204" pitchFamily="34" charset="0"/>
              </a:rPr>
              <a:t>Trong giờ học Mĩ thuật, bạn Hạnh dán lên trang vở hai hình vuông và một tam giác vuông có độ dài hai cạnh góc vuông là x (cm), y (cm) như Hình 1. Viết biểu thức thể hiện tổng diện tích của hai hình vuông và tam giác vuông đó.</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1323489" y="2430280"/>
            <a:ext cx="6193007" cy="4877137"/>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495800" y="7896356"/>
                <a:ext cx="5279266" cy="1244828"/>
              </a:xfrm>
              <a:prstGeom prst="rect">
                <a:avLst/>
              </a:prstGeom>
              <a:solidFill>
                <a:srgbClr val="FFFFCC"/>
              </a:solidFill>
              <a:ln>
                <a:noFill/>
              </a:ln>
            </p:spPr>
            <p:style>
              <a:lnRef idx="3">
                <a:schemeClr val="lt1"/>
              </a:lnRef>
              <a:fillRef idx="1">
                <a:schemeClr val="accent1"/>
              </a:fillRef>
              <a:effectRef idx="1">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srgbClr val="2B1913"/>
                              </a:solidFill>
                              <a:latin typeface="Cambria Math" panose="02040503050406030204" pitchFamily="18" charset="0"/>
                            </a:rPr>
                          </m:ctrlPr>
                        </m:sSupPr>
                        <m:e>
                          <m:r>
                            <a:rPr lang="en-US" sz="4000" i="1">
                              <a:solidFill>
                                <a:srgbClr val="2B1913"/>
                              </a:solidFill>
                              <a:latin typeface="Cambria Math" panose="02040503050406030204" pitchFamily="18" charset="0"/>
                            </a:rPr>
                            <m:t>𝑥</m:t>
                          </m:r>
                        </m:e>
                        <m:sup>
                          <m:r>
                            <a:rPr lang="en-US" sz="4000" i="0">
                              <a:solidFill>
                                <a:srgbClr val="2B1913"/>
                              </a:solidFill>
                              <a:latin typeface="Cambria Math" panose="02040503050406030204" pitchFamily="18" charset="0"/>
                            </a:rPr>
                            <m:t>2</m:t>
                          </m:r>
                        </m:sup>
                      </m:sSup>
                      <m:r>
                        <a:rPr lang="en-US" sz="4000" i="0">
                          <a:solidFill>
                            <a:srgbClr val="2B1913"/>
                          </a:solidFill>
                          <a:latin typeface="Cambria Math" panose="02040503050406030204" pitchFamily="18" charset="0"/>
                        </a:rPr>
                        <m:t>+</m:t>
                      </m:r>
                      <m:sSup>
                        <m:sSupPr>
                          <m:ctrlPr>
                            <a:rPr lang="en-US" sz="4000" i="1">
                              <a:solidFill>
                                <a:srgbClr val="2B1913"/>
                              </a:solidFill>
                              <a:latin typeface="Cambria Math" panose="02040503050406030204" pitchFamily="18" charset="0"/>
                            </a:rPr>
                          </m:ctrlPr>
                        </m:sSupPr>
                        <m:e>
                          <m:r>
                            <a:rPr lang="en-US" sz="4000" i="1">
                              <a:solidFill>
                                <a:srgbClr val="2B1913"/>
                              </a:solidFill>
                              <a:latin typeface="Cambria Math" panose="02040503050406030204" pitchFamily="18" charset="0"/>
                            </a:rPr>
                            <m:t>𝑦</m:t>
                          </m:r>
                        </m:e>
                        <m:sup>
                          <m:r>
                            <a:rPr lang="en-US" sz="4000" i="0">
                              <a:solidFill>
                                <a:srgbClr val="2B1913"/>
                              </a:solidFill>
                              <a:latin typeface="Cambria Math" panose="02040503050406030204" pitchFamily="18" charset="0"/>
                            </a:rPr>
                            <m:t>2</m:t>
                          </m:r>
                        </m:sup>
                      </m:sSup>
                      <m:r>
                        <a:rPr lang="en-US" sz="4000" i="0">
                          <a:solidFill>
                            <a:srgbClr val="2B1913"/>
                          </a:solidFill>
                          <a:latin typeface="Cambria Math" panose="02040503050406030204" pitchFamily="18" charset="0"/>
                        </a:rPr>
                        <m:t>+</m:t>
                      </m:r>
                      <m:f>
                        <m:fPr>
                          <m:ctrlPr>
                            <a:rPr lang="en-US" sz="4000" i="1">
                              <a:solidFill>
                                <a:srgbClr val="2B1913"/>
                              </a:solidFill>
                              <a:latin typeface="Cambria Math" panose="02040503050406030204" pitchFamily="18" charset="0"/>
                            </a:rPr>
                          </m:ctrlPr>
                        </m:fPr>
                        <m:num>
                          <m:r>
                            <a:rPr lang="en-US" sz="4000" i="0">
                              <a:solidFill>
                                <a:srgbClr val="2B1913"/>
                              </a:solidFill>
                              <a:latin typeface="Cambria Math" panose="02040503050406030204" pitchFamily="18" charset="0"/>
                            </a:rPr>
                            <m:t>1</m:t>
                          </m:r>
                        </m:num>
                        <m:den>
                          <m:r>
                            <a:rPr lang="en-US" sz="4000" i="0">
                              <a:solidFill>
                                <a:srgbClr val="2B1913"/>
                              </a:solidFill>
                              <a:latin typeface="Cambria Math" panose="02040503050406030204" pitchFamily="18" charset="0"/>
                            </a:rPr>
                            <m:t>2</m:t>
                          </m:r>
                        </m:den>
                      </m:f>
                      <m:r>
                        <a:rPr lang="en-US" sz="4000" i="1">
                          <a:solidFill>
                            <a:srgbClr val="2B1913"/>
                          </a:solidFill>
                          <a:latin typeface="Cambria Math" panose="02040503050406030204" pitchFamily="18" charset="0"/>
                        </a:rPr>
                        <m:t>𝑥𝑦</m:t>
                      </m:r>
                      <m:d>
                        <m:dPr>
                          <m:ctrlPr>
                            <a:rPr lang="en-US" sz="4000" i="1">
                              <a:solidFill>
                                <a:srgbClr val="2B1913"/>
                              </a:solidFill>
                              <a:latin typeface="Cambria Math" panose="02040503050406030204" pitchFamily="18" charset="0"/>
                            </a:rPr>
                          </m:ctrlPr>
                        </m:dPr>
                        <m:e>
                          <m:sSup>
                            <m:sSupPr>
                              <m:ctrlPr>
                                <a:rPr lang="en-US" sz="4000" i="1">
                                  <a:solidFill>
                                    <a:srgbClr val="2B1913"/>
                                  </a:solidFill>
                                  <a:latin typeface="Cambria Math" panose="02040503050406030204" pitchFamily="18" charset="0"/>
                                </a:rPr>
                              </m:ctrlPr>
                            </m:sSupPr>
                            <m:e>
                              <m:r>
                                <a:rPr lang="en-US" sz="4000" i="0">
                                  <a:solidFill>
                                    <a:srgbClr val="2B1913"/>
                                  </a:solidFill>
                                  <a:latin typeface="Cambria Math" panose="02040503050406030204" pitchFamily="18" charset="0"/>
                                </a:rPr>
                                <m:t> </m:t>
                              </m:r>
                              <m:r>
                                <m:rPr>
                                  <m:sty m:val="p"/>
                                </m:rPr>
                                <a:rPr lang="en-US" sz="4000" i="0">
                                  <a:solidFill>
                                    <a:srgbClr val="2B1913"/>
                                  </a:solidFill>
                                  <a:latin typeface="Cambria Math" panose="02040503050406030204" pitchFamily="18" charset="0"/>
                                </a:rPr>
                                <m:t>cm</m:t>
                              </m:r>
                            </m:e>
                            <m:sup>
                              <m:r>
                                <a:rPr lang="en-US" sz="4000" i="0">
                                  <a:solidFill>
                                    <a:srgbClr val="2B1913"/>
                                  </a:solidFill>
                                  <a:latin typeface="Cambria Math" panose="02040503050406030204" pitchFamily="18" charset="0"/>
                                </a:rPr>
                                <m:t>2</m:t>
                              </m:r>
                            </m:sup>
                          </m:sSup>
                        </m:e>
                      </m:d>
                      <m:r>
                        <m:rPr>
                          <m:nor/>
                        </m:rPr>
                        <a:rPr lang="en-US" sz="4000" i="1">
                          <a:solidFill>
                            <a:srgbClr val="2B1913"/>
                          </a:solidFill>
                          <a:latin typeface="Cambria Math" panose="02040503050406030204" pitchFamily="18" charset="0"/>
                        </a:rPr>
                        <m:t> </m:t>
                      </m:r>
                    </m:oMath>
                  </m:oMathPara>
                </a14:m>
                <a:endParaRPr lang="en-US" sz="4000">
                  <a:solidFill>
                    <a:srgbClr val="2B1913"/>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4495800" y="7896356"/>
                <a:ext cx="5279266" cy="1244828"/>
              </a:xfrm>
              <a:prstGeom prst="rect">
                <a:avLst/>
              </a:prstGeom>
              <a:blipFill>
                <a:blip r:embed="rId5"/>
                <a:stretch>
                  <a:fillRect/>
                </a:stretch>
              </a:blipFill>
              <a:ln>
                <a:noFill/>
              </a:ln>
            </p:spPr>
            <p:txBody>
              <a:bodyPr/>
              <a:lstStyle/>
              <a:p>
                <a:r>
                  <a:rPr lang="en-US">
                    <a:noFill/>
                  </a:rPr>
                  <a:t> </a:t>
                </a:r>
              </a:p>
            </p:txBody>
          </p:sp>
        </mc:Fallback>
      </mc:AlternateContent>
      <p:pic>
        <p:nvPicPr>
          <p:cNvPr id="15" name="Picture 14"/>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3505200" y="8210895"/>
            <a:ext cx="688908" cy="615749"/>
          </a:xfrm>
          <a:prstGeom prst="rect">
            <a:avLst/>
          </a:prstGeom>
        </p:spPr>
      </p:pic>
      <p:pic>
        <p:nvPicPr>
          <p:cNvPr id="17" name="Picture 16"/>
          <p:cNvPicPr>
            <a:picLocks noChangeAspect="1"/>
          </p:cNvPicPr>
          <p:nvPr/>
        </p:nvPicPr>
        <p:blipFill>
          <a:blip r:embed="rId8"/>
          <a:stretch>
            <a:fillRect/>
          </a:stretch>
        </p:blipFill>
        <p:spPr>
          <a:xfrm>
            <a:off x="15916549" y="8851151"/>
            <a:ext cx="1938696" cy="1048603"/>
          </a:xfrm>
          <a:prstGeom prst="rect">
            <a:avLst/>
          </a:prstGeom>
        </p:spPr>
      </p:pic>
    </p:spTree>
    <p:extLst>
      <p:ext uri="{BB962C8B-B14F-4D97-AF65-F5344CB8AC3E}">
        <p14:creationId xmlns:p14="http://schemas.microsoft.com/office/powerpoint/2010/main" val="379486939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3" y="8426390"/>
            <a:ext cx="8057164" cy="2781499"/>
          </a:xfrm>
          <a:prstGeom prst="rect">
            <a:avLst/>
          </a:prstGeom>
        </p:spPr>
      </p:pic>
      <p:sp>
        <p:nvSpPr>
          <p:cNvPr id="19" name="TextBox 18"/>
          <p:cNvSpPr txBox="1"/>
          <p:nvPr/>
        </p:nvSpPr>
        <p:spPr>
          <a:xfrm>
            <a:off x="12087682" y="2302014"/>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4" name="Rounded Rectangle 13"/>
          <p:cNvSpPr/>
          <p:nvPr/>
        </p:nvSpPr>
        <p:spPr>
          <a:xfrm>
            <a:off x="866053" y="861367"/>
            <a:ext cx="2133600" cy="93321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3228253" y="723900"/>
            <a:ext cx="13154747" cy="18249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 đơn thức trong mỗi trường hợp sau có đồng dạng hay không? Vì sao?</a:t>
            </a:r>
          </a:p>
        </p:txBody>
      </p:sp>
      <p:pic>
        <p:nvPicPr>
          <p:cNvPr id="16" name="Picture 15"/>
          <p:cNvPicPr>
            <a:picLocks noChangeAspect="1"/>
          </p:cNvPicPr>
          <p:nvPr/>
        </p:nvPicPr>
        <p:blipFill>
          <a:blip r:embed="rId4"/>
          <a:stretch>
            <a:fillRect/>
          </a:stretch>
        </p:blipFill>
        <p:spPr>
          <a:xfrm>
            <a:off x="16501672" y="790532"/>
            <a:ext cx="1066800" cy="107488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789853" y="4889837"/>
                <a:ext cx="4685193"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89853" y="4889837"/>
                <a:ext cx="4685193" cy="1015663"/>
              </a:xfrm>
              <a:prstGeom prst="rect">
                <a:avLst/>
              </a:prstGeom>
              <a:blipFill>
                <a:blip r:embed="rId5"/>
                <a:stretch>
                  <a:fillRect l="-4688" b="-13772"/>
                </a:stretch>
              </a:blipFill>
            </p:spPr>
            <p:txBody>
              <a:bodyPr/>
              <a:lstStyle/>
              <a:p>
                <a:r>
                  <a:rPr lang="en-US">
                    <a:noFill/>
                  </a:rPr>
                  <a:t> </a:t>
                </a:r>
              </a:p>
            </p:txBody>
          </p:sp>
        </mc:Fallback>
      </mc:AlternateContent>
      <p:grpSp>
        <p:nvGrpSpPr>
          <p:cNvPr id="24" name="Group 23"/>
          <p:cNvGrpSpPr/>
          <p:nvPr/>
        </p:nvGrpSpPr>
        <p:grpSpPr>
          <a:xfrm>
            <a:off x="789853" y="5829300"/>
            <a:ext cx="7118102" cy="1827039"/>
            <a:chOff x="3860689" y="3335316"/>
            <a:chExt cx="7118102" cy="1827039"/>
          </a:xfrm>
        </p:grpSpPr>
        <mc:AlternateContent xmlns:mc="http://schemas.openxmlformats.org/markup-compatibility/2006" xmlns:a14="http://schemas.microsoft.com/office/drawing/2010/main">
          <mc:Choice Requires="a14">
            <p:sp>
              <p:nvSpPr>
                <p:cNvPr id="20" name="Rectangle 19"/>
                <p:cNvSpPr/>
                <p:nvPr/>
              </p:nvSpPr>
              <p:spPr>
                <a:xfrm>
                  <a:off x="4358390" y="3335316"/>
                  <a:ext cx="2159950" cy="182703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4358390" y="3335316"/>
                  <a:ext cx="2159950" cy="182703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860689" y="4042478"/>
                  <a:ext cx="7118102" cy="10429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e>
                      </m:ra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sSup>
                    </m:oMath>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3860689" y="4042478"/>
                  <a:ext cx="7118102" cy="1042914"/>
                </a:xfrm>
                <a:prstGeom prst="rect">
                  <a:avLst/>
                </a:prstGeom>
                <a:blipFill>
                  <a:blip r:embed="rId7"/>
                  <a:stretch>
                    <a:fillRect l="-3085" t="-6433"/>
                  </a:stretch>
                </a:blipFill>
              </p:spPr>
              <p:txBody>
                <a:bodyPr/>
                <a:lstStyle/>
                <a:p>
                  <a:r>
                    <a:rPr lang="en-US">
                      <a:noFill/>
                    </a:rPr>
                    <a:t> </a:t>
                  </a:r>
                </a:p>
              </p:txBody>
            </p:sp>
          </mc:Fallback>
        </mc:AlternateContent>
      </p:grpSp>
      <p:grpSp>
        <p:nvGrpSpPr>
          <p:cNvPr id="27" name="Group 26"/>
          <p:cNvGrpSpPr/>
          <p:nvPr/>
        </p:nvGrpSpPr>
        <p:grpSpPr>
          <a:xfrm>
            <a:off x="794128" y="2859261"/>
            <a:ext cx="6030671" cy="1827039"/>
            <a:chOff x="3417407" y="2141607"/>
            <a:chExt cx="6030671" cy="1827039"/>
          </a:xfrm>
        </p:grpSpPr>
        <mc:AlternateContent xmlns:mc="http://schemas.openxmlformats.org/markup-compatibility/2006" xmlns:a14="http://schemas.microsoft.com/office/drawing/2010/main">
          <mc:Choice Requires="a14">
            <p:sp>
              <p:nvSpPr>
                <p:cNvPr id="7" name="Rectangle 6"/>
                <p:cNvSpPr/>
                <p:nvPr/>
              </p:nvSpPr>
              <p:spPr>
                <a:xfrm>
                  <a:off x="6765933" y="2141607"/>
                  <a:ext cx="2682145" cy="182703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z</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765933" y="2141607"/>
                  <a:ext cx="2682145" cy="182703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417407" y="2692390"/>
                  <a:ext cx="3538726"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z</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417407" y="2692390"/>
                  <a:ext cx="3538726" cy="1015663"/>
                </a:xfrm>
                <a:prstGeom prst="rect">
                  <a:avLst/>
                </a:prstGeom>
                <a:blipFill>
                  <a:blip r:embed="rId9"/>
                  <a:stretch>
                    <a:fillRect l="-6024" r="-5164" b="-13772"/>
                  </a:stretch>
                </a:blipFill>
              </p:spPr>
              <p:txBody>
                <a:bodyPr/>
                <a:lstStyle/>
                <a:p>
                  <a:r>
                    <a:rPr lang="en-US">
                      <a:noFill/>
                    </a:rPr>
                    <a:t> </a:t>
                  </a:r>
                </a:p>
              </p:txBody>
            </p:sp>
          </mc:Fallback>
        </mc:AlternateContent>
      </p:grpSp>
      <p:cxnSp>
        <p:nvCxnSpPr>
          <p:cNvPr id="29" name="Straight Connector 28"/>
          <p:cNvCxnSpPr/>
          <p:nvPr/>
        </p:nvCxnSpPr>
        <p:spPr>
          <a:xfrm flipH="1">
            <a:off x="8518160" y="3036076"/>
            <a:ext cx="2" cy="6831824"/>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0"/>
          <a:stretch>
            <a:fillRect/>
          </a:stretch>
        </p:blipFill>
        <p:spPr>
          <a:xfrm>
            <a:off x="16608951" y="8774357"/>
            <a:ext cx="1526649" cy="1402220"/>
          </a:xfrm>
          <a:prstGeom prst="rect">
            <a:avLst/>
          </a:prstGeom>
        </p:spPr>
      </p:pic>
      <p:grpSp>
        <p:nvGrpSpPr>
          <p:cNvPr id="28" name="Group 27"/>
          <p:cNvGrpSpPr/>
          <p:nvPr/>
        </p:nvGrpSpPr>
        <p:grpSpPr>
          <a:xfrm>
            <a:off x="8594568" y="2781300"/>
            <a:ext cx="9027909" cy="4748021"/>
            <a:chOff x="3838492" y="3335316"/>
            <a:chExt cx="9027909" cy="4748021"/>
          </a:xfrm>
        </p:grpSpPr>
        <mc:AlternateContent xmlns:mc="http://schemas.openxmlformats.org/markup-compatibility/2006" xmlns:a14="http://schemas.microsoft.com/office/drawing/2010/main">
          <mc:Choice Requires="a14">
            <p:sp>
              <p:nvSpPr>
                <p:cNvPr id="30" name="Rectangle 29"/>
                <p:cNvSpPr/>
                <p:nvPr/>
              </p:nvSpPr>
              <p:spPr>
                <a:xfrm>
                  <a:off x="8304894" y="3335316"/>
                  <a:ext cx="2159950" cy="182703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8304894" y="3335316"/>
                  <a:ext cx="2159950" cy="182703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838492" y="3784596"/>
                  <a:ext cx="9027909" cy="4298741"/>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e>
                      </m:ra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sSup>
                    </m:oMath>
                  </a14:m>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dạng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chúng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phần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dirty="0">
                    <a:solidFill>
                      <a:prstClr val="black"/>
                    </a:solidFill>
                  </a:endParaRPr>
                </a:p>
                <a:p>
                  <a:pPr lvl="0">
                    <a:lnSpc>
                      <a:spcPct val="150000"/>
                    </a:lnSpc>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3838492" y="3784596"/>
                  <a:ext cx="9027909" cy="4298741"/>
                </a:xfrm>
                <a:prstGeom prst="rect">
                  <a:avLst/>
                </a:prstGeom>
                <a:blipFill>
                  <a:blip r:embed="rId12"/>
                  <a:stretch>
                    <a:fillRect l="-2431" r="-2363"/>
                  </a:stretch>
                </a:blipFill>
              </p:spPr>
              <p:txBody>
                <a:bodyPr/>
                <a:lstStyle/>
                <a:p>
                  <a:r>
                    <a:rPr lang="en-US">
                      <a:noFill/>
                    </a:rPr>
                    <a:t> </a:t>
                  </a:r>
                </a:p>
              </p:txBody>
            </p:sp>
          </mc:Fallback>
        </mc:AlternateContent>
      </p:grpSp>
      <p:pic>
        <p:nvPicPr>
          <p:cNvPr id="2" name="Picture 1"/>
          <p:cNvPicPr>
            <a:picLocks noChangeAspect="1"/>
          </p:cNvPicPr>
          <p:nvPr/>
        </p:nvPicPr>
        <p:blipFill>
          <a:blip r:embed="rId13"/>
          <a:stretch>
            <a:fillRect/>
          </a:stretch>
        </p:blipFill>
        <p:spPr>
          <a:xfrm>
            <a:off x="5984640" y="8316396"/>
            <a:ext cx="1987468" cy="1987468"/>
          </a:xfrm>
          <a:prstGeom prst="rect">
            <a:avLst/>
          </a:prstGeom>
        </p:spPr>
      </p:pic>
    </p:spTree>
    <p:extLst>
      <p:ext uri="{BB962C8B-B14F-4D97-AF65-F5344CB8AC3E}">
        <p14:creationId xmlns:p14="http://schemas.microsoft.com/office/powerpoint/2010/main" val="296893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101346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680541">
            <a:off x="13059058" y="-1093441"/>
            <a:ext cx="8057164" cy="2781499"/>
          </a:xfrm>
          <a:prstGeom prst="rect">
            <a:avLst/>
          </a:prstGeom>
        </p:spPr>
      </p:pic>
      <p:sp>
        <p:nvSpPr>
          <p:cNvPr id="10" name="Rounded Rectangle 9"/>
          <p:cNvSpPr/>
          <p:nvPr/>
        </p:nvSpPr>
        <p:spPr>
          <a:xfrm>
            <a:off x="7360140" y="915021"/>
            <a:ext cx="3886516" cy="109586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a:latin typeface="Arial" panose="020B0604020202020204" pitchFamily="34" charset="0"/>
                <a:cs typeface="Arial" panose="020B0604020202020204" pitchFamily="34" charset="0"/>
              </a:rPr>
              <a:t>Luyện tập 3</a:t>
            </a:r>
            <a:endParaRPr lang="en-US" sz="4300" b="1" dirty="0">
              <a:latin typeface="Arial" panose="020B0604020202020204" pitchFamily="34" charset="0"/>
              <a:cs typeface="Arial" panose="020B0604020202020204" pitchFamily="34" charset="0"/>
            </a:endParaRPr>
          </a:p>
        </p:txBody>
      </p:sp>
      <p:sp>
        <p:nvSpPr>
          <p:cNvPr id="2" name="Rectangle 1"/>
          <p:cNvSpPr/>
          <p:nvPr/>
        </p:nvSpPr>
        <p:spPr>
          <a:xfrm>
            <a:off x="1519157" y="2213908"/>
            <a:ext cx="15568483" cy="1938992"/>
          </a:xfrm>
          <a:prstGeom prst="rect">
            <a:avLst/>
          </a:prstGeom>
        </p:spPr>
        <p:txBody>
          <a:bodyPr wrap="square">
            <a:spAutoFit/>
          </a:bodyPr>
          <a:lstStyle/>
          <a:p>
            <a:pPr lvl="0">
              <a:lnSpc>
                <a:spcPct val="150000"/>
              </a:lnSpc>
            </a:pPr>
            <a:r>
              <a:rPr lang="en-US" sz="4000">
                <a:solidFill>
                  <a:srgbClr val="333333"/>
                </a:solidFill>
                <a:latin typeface="Arial" panose="020B0604020202020204" pitchFamily="34" charset="0"/>
                <a:ea typeface="Times New Roman" panose="02020603050405020304" pitchFamily="18" charset="0"/>
              </a:rPr>
              <a:t>Các đơn thức trong mỗi trường hợp sau có đồng dạng hay không? Vì sao?</a:t>
            </a:r>
            <a:endParaRPr lang="en-US" sz="36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1519157" y="4444350"/>
                <a:ext cx="6434582" cy="1049133"/>
              </a:xfrm>
              <a:prstGeom prst="rect">
                <a:avLst/>
              </a:prstGeom>
            </p:spPr>
            <p:txBody>
              <a:bodyPr wrap="none">
                <a:spAutoFit/>
              </a:bodyPr>
              <a:lstStyle/>
              <a:p>
                <a:pPr lvl="0"/>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4</m:t>
                        </m:r>
                      </m:sup>
                    </m:sSup>
                    <m:r>
                      <a:rPr lang="en-US" sz="4000" b="0" i="0" smtClean="0">
                        <a:solidFill>
                          <a:prstClr val="black"/>
                        </a:solidFill>
                        <a:latin typeface="Cambria Math" panose="020405030504060302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ra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up>
                    </m:sSup>
                  </m:oMath>
                </a14:m>
                <a:endParaRPr kumimoji="0" lang="en-US" sz="4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1519157" y="4444350"/>
                <a:ext cx="6434582" cy="1049133"/>
              </a:xfrm>
              <a:prstGeom prst="rect">
                <a:avLst/>
              </a:prstGeom>
              <a:blipFill>
                <a:blip r:embed="rId4"/>
                <a:stretch>
                  <a:fillRect l="-3314" t="-58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529150" y="6864870"/>
                <a:ext cx="5749844" cy="984885"/>
              </a:xfrm>
              <a:prstGeom prst="rect">
                <a:avLst/>
              </a:prstGeom>
            </p:spPr>
            <p:txBody>
              <a:bodyPr wrap="none">
                <a:spAutoFit/>
              </a:bodyPr>
              <a:lstStyle/>
              <a:p>
                <a:pPr lvl="0"/>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b="0" i="0" smtClean="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sSup>
                      <m:sSupPr>
                        <m:ctrlPr>
                          <a:rPr lang="en-US" sz="4000" i="1" smtClean="0">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b="0" i="0" smtClean="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b="0" i="0" smtClean="0">
                            <a:solidFill>
                              <a:prstClr val="black"/>
                            </a:solidFill>
                            <a:latin typeface="Cambria Math" panose="02040503050406030204" pitchFamily="18" charset="0"/>
                          </a:rPr>
                          <m:t>z</m:t>
                        </m:r>
                      </m:e>
                      <m:sup>
                        <m:r>
                          <a:rPr lang="en-US" sz="4000">
                            <a:solidFill>
                              <a:prstClr val="black"/>
                            </a:solidFill>
                            <a:latin typeface="Cambria Math" panose="02040503050406030204" pitchFamily="18" charset="0"/>
                          </a:rPr>
                          <m:t>2</m:t>
                        </m:r>
                      </m:sup>
                    </m:sSup>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y</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z</m:t>
                        </m:r>
                      </m:e>
                      <m:sup>
                        <m:r>
                          <a:rPr lang="en-US" sz="4000" b="0" i="0" smtClean="0">
                            <a:solidFill>
                              <a:prstClr val="black"/>
                            </a:solidFill>
                            <a:latin typeface="Cambria Math" panose="02040503050406030204" pitchFamily="18" charset="0"/>
                          </a:rPr>
                          <m:t>3</m:t>
                        </m:r>
                      </m:sup>
                    </m:sSup>
                  </m:oMath>
                </a14:m>
                <a:endParaRPr kumimoji="0" lang="en-US" sz="4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529150" y="6864870"/>
                <a:ext cx="5749844" cy="984885"/>
              </a:xfrm>
              <a:prstGeom prst="rect">
                <a:avLst/>
              </a:prstGeom>
              <a:blipFill>
                <a:blip r:embed="rId5"/>
                <a:stretch>
                  <a:fillRect l="-3818" t="-12346"/>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172800">
            <a:off x="16135653" y="8222288"/>
            <a:ext cx="1907331" cy="1827449"/>
          </a:xfrm>
          <a:prstGeom prst="rect">
            <a:avLst/>
          </a:prstGeom>
        </p:spPr>
      </p:pic>
      <p:pic>
        <p:nvPicPr>
          <p:cNvPr id="13" name="Picture 12"/>
          <p:cNvPicPr>
            <a:picLocks noChangeAspect="1"/>
          </p:cNvPicPr>
          <p:nvPr/>
        </p:nvPicPr>
        <p:blipFill>
          <a:blip r:embed="rId7"/>
          <a:stretch>
            <a:fillRect/>
          </a:stretch>
        </p:blipFill>
        <p:spPr>
          <a:xfrm flipH="1">
            <a:off x="-381000" y="-276189"/>
            <a:ext cx="3139666" cy="3139666"/>
          </a:xfrm>
          <a:prstGeom prst="rect">
            <a:avLst/>
          </a:prstGeom>
        </p:spPr>
      </p:pic>
      <p:sp>
        <p:nvSpPr>
          <p:cNvPr id="14" name="Rectangle 13"/>
          <p:cNvSpPr/>
          <p:nvPr/>
        </p:nvSpPr>
        <p:spPr>
          <a:xfrm>
            <a:off x="2362093" y="5676900"/>
            <a:ext cx="14784817" cy="707886"/>
          </a:xfrm>
          <a:prstGeom prst="rect">
            <a:avLst/>
          </a:prstGeom>
        </p:spPr>
        <p:txBody>
          <a:bodyPr wrap="none">
            <a:spAutoFit/>
          </a:bodyPr>
          <a:lstStyle/>
          <a:p>
            <a:r>
              <a:rPr lang="en-US" sz="4000" kern="0">
                <a:solidFill>
                  <a:srgbClr val="FF0000"/>
                </a:solidFill>
                <a:latin typeface="Arial" panose="020B0604020202020204" pitchFamily="34" charset="0"/>
                <a:ea typeface="Calibri" panose="020F0502020204030204" pitchFamily="34" charset="0"/>
                <a:cs typeface="Arial" panose="020B0604020202020204" pitchFamily="34" charset="0"/>
              </a:rPr>
              <a:t>Các đơn thức đồng dạng, vì cùng phần biến và có hệ số khác 0.</a:t>
            </a:r>
            <a:endParaRPr lang="en-US" sz="4000">
              <a:solidFill>
                <a:srgbClr val="FF0000"/>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1676400" y="5759288"/>
            <a:ext cx="611510" cy="544342"/>
          </a:xfrm>
          <a:prstGeom prst="rect">
            <a:avLst/>
          </a:prstGeom>
        </p:spPr>
      </p:pic>
      <p:sp>
        <p:nvSpPr>
          <p:cNvPr id="29" name="Rectangle 28"/>
          <p:cNvSpPr/>
          <p:nvPr/>
        </p:nvSpPr>
        <p:spPr>
          <a:xfrm>
            <a:off x="2362093" y="7962900"/>
            <a:ext cx="13302039" cy="707886"/>
          </a:xfrm>
          <a:prstGeom prst="rect">
            <a:avLst/>
          </a:prstGeom>
        </p:spPr>
        <p:txBody>
          <a:bodyPr wrap="none">
            <a:spAutoFit/>
          </a:bodyPr>
          <a:lstStyle/>
          <a:p>
            <a:r>
              <a:rPr lang="vi-VN" sz="4000" kern="0">
                <a:solidFill>
                  <a:srgbClr val="FF0000"/>
                </a:solidFill>
                <a:ea typeface="Calibri" panose="020F0502020204030204" pitchFamily="34" charset="0"/>
                <a:cs typeface="Arial" panose="020B0604020202020204" pitchFamily="34" charset="0"/>
              </a:rPr>
              <a:t>Các đơn thức không đồng dạng vì không cùng phần biến.</a:t>
            </a:r>
            <a:endParaRPr lang="en-US" sz="4000">
              <a:solidFill>
                <a:srgbClr val="FF0000"/>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1676400" y="8045288"/>
            <a:ext cx="611510" cy="544342"/>
          </a:xfrm>
          <a:prstGeom prst="rect">
            <a:avLst/>
          </a:prstGeom>
        </p:spPr>
      </p:pic>
      <p:pic>
        <p:nvPicPr>
          <p:cNvPr id="31" name="Picture 30"/>
          <p:cNvPicPr>
            <a:picLocks noChangeAspect="1"/>
          </p:cNvPicPr>
          <p:nvPr/>
        </p:nvPicPr>
        <p:blipFill>
          <a:blip r:embed="rId10"/>
          <a:stretch>
            <a:fillRect/>
          </a:stretch>
        </p:blipFill>
        <p:spPr>
          <a:xfrm>
            <a:off x="533400" y="8724900"/>
            <a:ext cx="1938696" cy="1603387"/>
          </a:xfrm>
          <a:prstGeom prst="rect">
            <a:avLst/>
          </a:prstGeom>
        </p:spPr>
      </p:pic>
    </p:spTree>
    <p:extLst>
      <p:ext uri="{BB962C8B-B14F-4D97-AF65-F5344CB8AC3E}">
        <p14:creationId xmlns:p14="http://schemas.microsoft.com/office/powerpoint/2010/main" val="175293678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4" grpId="0"/>
      <p:bldP spid="26" grpId="0"/>
      <p:bldP spid="1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537648">
            <a:off x="16786193" y="-84083"/>
            <a:ext cx="1732518" cy="1615966"/>
          </a:xfrm>
          <a:prstGeom prst="rect">
            <a:avLst/>
          </a:prstGeom>
        </p:spPr>
      </p:pic>
      <p:sp>
        <p:nvSpPr>
          <p:cNvPr id="7" name="Rounded Rectangle 6"/>
          <p:cNvSpPr/>
          <p:nvPr/>
        </p:nvSpPr>
        <p:spPr>
          <a:xfrm>
            <a:off x="4095062" y="496043"/>
            <a:ext cx="10959582" cy="1142257"/>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vi-VN" sz="4300" b="1">
                <a:solidFill>
                  <a:prstClr val="white"/>
                </a:solidFill>
                <a:cs typeface="Arial" panose="020B0604020202020204" pitchFamily="34" charset="0"/>
              </a:rPr>
              <a:t>4. Cộng, trừ các đơn thức đồng dạng</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4648200" y="3810774"/>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282511" y="3619500"/>
                <a:ext cx="5811475" cy="969496"/>
              </a:xfrm>
              <a:prstGeom prst="rect">
                <a:avLst/>
              </a:prstGeom>
            </p:spPr>
            <p:txBody>
              <a:bodyPr wrap="square">
                <a:spAutoFit/>
              </a:bodyPr>
              <a:lstStyle/>
              <a:p>
                <a:pPr marL="30480" marR="30480" lvl="0" algn="just">
                  <a:lnSpc>
                    <a:spcPct val="150000"/>
                  </a:lnSpc>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a</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 Tính</a:t>
                </a:r>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rPr>
                  <a:t> tổng</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rPr>
                      <m:t>5</m:t>
                    </m:r>
                    <m:sSup>
                      <m:sSup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lang="en-US" sz="3800" i="1">
                            <a:solidFill>
                              <a:srgbClr val="000000"/>
                            </a:solidFill>
                            <a:latin typeface="Cambria Math" panose="02040503050406030204" pitchFamily="18" charset="0"/>
                            <a:ea typeface="Times New Roman" panose="02020603050405020304" pitchFamily="18" charset="0"/>
                          </a:rPr>
                          <m:t>𝑥</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rPr>
                          <m:t>3</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rPr>
                      <m:t> + 8</m:t>
                    </m:r>
                    <m:sSup>
                      <m:sSupPr>
                        <m:ctrlPr>
                          <a:rPr lang="en-US" sz="3800" i="1">
                            <a:solidFill>
                              <a:srgbClr val="000000"/>
                            </a:solidFill>
                            <a:latin typeface="Cambria Math" panose="02040503050406030204" pitchFamily="18" charset="0"/>
                          </a:rPr>
                        </m:ctrlPr>
                      </m:sSupPr>
                      <m:e>
                        <m:r>
                          <a:rPr lang="en-US" sz="3800" i="1">
                            <a:solidFill>
                              <a:srgbClr val="000000"/>
                            </a:solidFill>
                            <a:latin typeface="Cambria Math" panose="02040503050406030204" pitchFamily="18" charset="0"/>
                            <a:ea typeface="Times New Roman" panose="02020603050405020304" pitchFamily="18" charset="0"/>
                          </a:rPr>
                          <m:t>𝑥</m:t>
                        </m:r>
                      </m:e>
                      <m:sup>
                        <m:r>
                          <a:rPr lang="en-US" sz="3800" i="1">
                            <a:solidFill>
                              <a:srgbClr val="000000"/>
                            </a:solidFill>
                            <a:latin typeface="Cambria Math" panose="02040503050406030204" pitchFamily="18" charset="0"/>
                          </a:rPr>
                          <m:t>3</m:t>
                        </m:r>
                      </m:sup>
                    </m:sSup>
                  </m:oMath>
                </a14:m>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282511" y="3619500"/>
                <a:ext cx="5811475" cy="969496"/>
              </a:xfrm>
              <a:prstGeom prst="rect">
                <a:avLst/>
              </a:prstGeom>
              <a:blipFill>
                <a:blip r:embed="rId12"/>
                <a:stretch>
                  <a:fillRect l="-2938" b="-13208"/>
                </a:stretch>
              </a:blipFill>
            </p:spPr>
            <p:txBody>
              <a:bodyPr/>
              <a:lstStyle/>
              <a:p>
                <a:r>
                  <a:rPr lang="en-US">
                    <a:noFill/>
                  </a:rPr>
                  <a:t> </a:t>
                </a:r>
              </a:p>
            </p:txBody>
          </p:sp>
        </mc:Fallback>
      </mc:AlternateContent>
      <p:grpSp>
        <p:nvGrpSpPr>
          <p:cNvPr id="11" name="Group 10"/>
          <p:cNvGrpSpPr/>
          <p:nvPr/>
        </p:nvGrpSpPr>
        <p:grpSpPr>
          <a:xfrm>
            <a:off x="11913148" y="8688742"/>
            <a:ext cx="5765252" cy="2855558"/>
            <a:chOff x="-762000" y="7277100"/>
            <a:chExt cx="5765252" cy="2855558"/>
          </a:xfrm>
        </p:grpSpPr>
        <p:pic>
          <p:nvPicPr>
            <p:cNvPr id="12" name="Picture 11"/>
            <p:cNvPicPr>
              <a:picLocks noChangeAspect="1"/>
            </p:cNvPicPr>
            <p:nvPr/>
          </p:nvPicPr>
          <p:blipFill>
            <a:blip r:embed="rId13"/>
            <a:stretch>
              <a:fillRect/>
            </a:stretch>
          </p:blipFill>
          <p:spPr>
            <a:xfrm>
              <a:off x="-762000" y="7277100"/>
              <a:ext cx="5765252" cy="2855558"/>
            </a:xfrm>
            <a:prstGeom prst="rect">
              <a:avLst/>
            </a:prstGeom>
          </p:spPr>
        </p:pic>
        <p:sp>
          <p:nvSpPr>
            <p:cNvPr id="15" name="Rectangle 14"/>
            <p:cNvSpPr/>
            <p:nvPr/>
          </p:nvSpPr>
          <p:spPr>
            <a:xfrm>
              <a:off x="-381000" y="7559814"/>
              <a:ext cx="49135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THẢO LUẬN NHÓM</a:t>
              </a:r>
            </a:p>
          </p:txBody>
        </p:sp>
      </p:grpSp>
      <p:grpSp>
        <p:nvGrpSpPr>
          <p:cNvPr id="16" name="Group 15"/>
          <p:cNvGrpSpPr/>
          <p:nvPr/>
        </p:nvGrpSpPr>
        <p:grpSpPr>
          <a:xfrm>
            <a:off x="4343400" y="2369250"/>
            <a:ext cx="10347959" cy="762318"/>
            <a:chOff x="3955637" y="875982"/>
            <a:chExt cx="10347959" cy="762318"/>
          </a:xfrm>
        </p:grpSpPr>
        <p:sp>
          <p:nvSpPr>
            <p:cNvPr id="17" name="Rectangle 1"/>
            <p:cNvSpPr>
              <a:spLocks noChangeArrowheads="1"/>
            </p:cNvSpPr>
            <p:nvPr/>
          </p:nvSpPr>
          <p:spPr bwMode="auto">
            <a:xfrm>
              <a:off x="5134098" y="930414"/>
              <a:ext cx="91694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nhóm đôi,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a:t>
              </a:r>
              <a:r>
                <a:rPr lang="en-US" altLang="en-US" sz="4000" b="1" i="1">
                  <a:solidFill>
                    <a:srgbClr val="000000"/>
                  </a:solidFill>
                  <a:latin typeface="Arial" panose="020B0604020202020204" pitchFamily="34" charset="0"/>
                  <a:cs typeface="Arial" panose="020B0604020202020204" pitchFamily="34" charset="0"/>
                </a:rPr>
                <a:t>HĐ4</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8" name="Picture 17"/>
            <p:cNvPicPr>
              <a:picLocks noChangeAspect="1"/>
            </p:cNvPicPr>
            <p:nvPr/>
          </p:nvPicPr>
          <p:blipFill>
            <a:blip r:embed="rId14"/>
            <a:stretch>
              <a:fillRect/>
            </a:stretch>
          </p:blipFill>
          <p:spPr>
            <a:xfrm>
              <a:off x="3955637" y="875982"/>
              <a:ext cx="1347333" cy="725487"/>
            </a:xfrm>
            <a:prstGeom prst="rect">
              <a:avLst/>
            </a:prstGeom>
          </p:spPr>
        </p:pic>
      </p:grpSp>
      <p:pic>
        <p:nvPicPr>
          <p:cNvPr id="19" name="Picture 18"/>
          <p:cNvPicPr>
            <a:picLocks noChangeAspect="1"/>
          </p:cNvPicPr>
          <p:nvPr/>
        </p:nvPicPr>
        <p:blipFill>
          <a:blip r:embed="rId15"/>
          <a:stretch>
            <a:fillRect/>
          </a:stretch>
        </p:blipFill>
        <p:spPr>
          <a:xfrm>
            <a:off x="13916585" y="7662463"/>
            <a:ext cx="1449021" cy="1220800"/>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6330793" y="4991100"/>
                <a:ext cx="7741815" cy="969496"/>
              </a:xfrm>
              <a:prstGeom prst="rect">
                <a:avLst/>
              </a:prstGeom>
            </p:spPr>
            <p:txBody>
              <a:bodyPr wrap="square">
                <a:spAutoFit/>
              </a:bodyPr>
              <a:lstStyle/>
              <a:p>
                <a:pPr marL="30480" marR="30480" lvl="0" algn="just">
                  <a:lnSpc>
                    <a:spcPct val="150000"/>
                  </a:lnSpc>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b) Tính</a:t>
                </a:r>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rPr>
                  <a:t> hiệu</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rPr>
                      <m:t>10</m:t>
                    </m:r>
                    <m:sSup>
                      <m:sSupPr>
                        <m:ctrl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rPr>
                          <m:t>𝑦</m:t>
                        </m:r>
                      </m:e>
                      <m: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rPr>
                          <m:t>7</m:t>
                        </m:r>
                      </m:sup>
                    </m:sSup>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rPr>
                      <m:t> −15</m:t>
                    </m:r>
                    <m:sSup>
                      <m:sSupPr>
                        <m:ctrlPr>
                          <a:rPr lang="en-US" sz="3800" i="1">
                            <a:solidFill>
                              <a:srgbClr val="000000"/>
                            </a:solidFill>
                            <a:latin typeface="Cambria Math" panose="02040503050406030204" pitchFamily="18" charset="0"/>
                          </a:rPr>
                        </m:ctrlPr>
                      </m:sSupPr>
                      <m:e>
                        <m:r>
                          <a:rPr lang="en-US" sz="3800" b="0" i="1" smtClean="0">
                            <a:solidFill>
                              <a:srgbClr val="000000"/>
                            </a:solidFill>
                            <a:latin typeface="Cambria Math" panose="02040503050406030204" pitchFamily="18" charset="0"/>
                          </a:rPr>
                          <m:t>𝑦</m:t>
                        </m:r>
                      </m:e>
                      <m:sup>
                        <m:r>
                          <a:rPr lang="en-US" sz="3800" b="0" i="1" smtClean="0">
                            <a:solidFill>
                              <a:srgbClr val="000000"/>
                            </a:solidFill>
                            <a:latin typeface="Cambria Math" panose="02040503050406030204" pitchFamily="18" charset="0"/>
                            <a:ea typeface="Times New Roman" panose="02020603050405020304" pitchFamily="18" charset="0"/>
                          </a:rPr>
                          <m:t>7</m:t>
                        </m:r>
                      </m:sup>
                    </m:sSup>
                  </m:oMath>
                </a14:m>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6330793" y="4991100"/>
                <a:ext cx="7741815" cy="969496"/>
              </a:xfrm>
              <a:prstGeom prst="rect">
                <a:avLst/>
              </a:prstGeom>
              <a:blipFill>
                <a:blip r:embed="rId16"/>
                <a:stretch>
                  <a:fillRect l="-2206"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735187" y="3796859"/>
                <a:ext cx="1993110" cy="721801"/>
              </a:xfrm>
              <a:prstGeom prst="rect">
                <a:avLst/>
              </a:prstGeom>
            </p:spPr>
            <p:txBody>
              <a:bodyPr wrap="none">
                <a:spAutoFit/>
              </a:bodyPr>
              <a:lstStyle/>
              <a:p>
                <a14:m>
                  <m:oMath xmlns:m="http://schemas.openxmlformats.org/officeDocument/2006/math">
                    <m:r>
                      <a:rPr lang="en-US" sz="4000" b="1" i="1" kern="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kern="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𝟏𝟑</m:t>
                    </m:r>
                    <m:sSup>
                      <m:sSupPr>
                        <m:ctrlPr>
                          <a:rPr lang="en-US" sz="4000" b="1" i="1">
                            <a:solidFill>
                              <a:srgbClr val="FF0000"/>
                            </a:solidFill>
                            <a:effectLst/>
                            <a:latin typeface="Cambria Math" panose="02040503050406030204" pitchFamily="18" charset="0"/>
                            <a:cs typeface="Times New Roman" panose="02020603050405020304" pitchFamily="18" charset="0"/>
                          </a:rPr>
                        </m:ctrlPr>
                      </m:sSupPr>
                      <m:e>
                        <m:r>
                          <a:rPr lang="en-US" sz="4000" b="1"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4000" b="1"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sup>
                    </m:sSup>
                  </m:oMath>
                </a14:m>
                <a:r>
                  <a:rPr lang="en-US" sz="4000" b="1" kern="0">
                    <a:solidFill>
                      <a:srgbClr val="FF0000"/>
                    </a:solidFill>
                    <a:effectLst/>
                    <a:latin typeface="Times New Roman" panose="02020603050405020304" pitchFamily="18" charset="0"/>
                    <a:ea typeface="Calibri" panose="020F0502020204030204" pitchFamily="34" charset="0"/>
                  </a:rPr>
                  <a:t> </a:t>
                </a:r>
                <a:endParaRPr lang="en-US" sz="4000" b="1">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1735187" y="3796859"/>
                <a:ext cx="1993110" cy="72180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2194849" y="5198393"/>
                <a:ext cx="2066848" cy="7188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ker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smtClean="0">
                          <a:solidFill>
                            <a:srgbClr val="FF0000"/>
                          </a:solidFill>
                          <a:latin typeface="Cambria Math" panose="02040503050406030204" pitchFamily="18" charset="0"/>
                        </a:rPr>
                        <m:t>−</m:t>
                      </m:r>
                      <m:r>
                        <a:rPr lang="en-US" sz="4000" b="1" i="0">
                          <a:solidFill>
                            <a:srgbClr val="FF0000"/>
                          </a:solidFill>
                          <a:latin typeface="Cambria Math" panose="02040503050406030204" pitchFamily="18" charset="0"/>
                        </a:rPr>
                        <m:t>𝟓</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𝒚</m:t>
                          </m:r>
                        </m:e>
                        <m:sup>
                          <m:r>
                            <a:rPr lang="en-US" sz="4000" b="1" i="0">
                              <a:solidFill>
                                <a:srgbClr val="FF0000"/>
                              </a:solidFill>
                              <a:latin typeface="Cambria Math" panose="02040503050406030204" pitchFamily="18" charset="0"/>
                            </a:rPr>
                            <m:t>𝟕</m:t>
                          </m:r>
                        </m:sup>
                      </m:sSup>
                    </m:oMath>
                  </m:oMathPara>
                </a14:m>
                <a:endParaRPr lang="en-US" sz="4000" b="1">
                  <a:solidFill>
                    <a:srgbClr val="FF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2194849" y="5198393"/>
                <a:ext cx="2066848" cy="718851"/>
              </a:xfrm>
              <a:prstGeom prst="rect">
                <a:avLst/>
              </a:prstGeom>
              <a:blipFill>
                <a:blip r:embed="rId18"/>
                <a:stretch>
                  <a:fillRect/>
                </a:stretch>
              </a:blipFill>
            </p:spPr>
            <p:txBody>
              <a:bodyPr/>
              <a:lstStyle/>
              <a:p>
                <a:r>
                  <a:rPr lang="en-US">
                    <a:noFill/>
                  </a:rPr>
                  <a:t> </a:t>
                </a:r>
              </a:p>
            </p:txBody>
          </p:sp>
        </mc:Fallback>
      </mc:AlternateContent>
      <p:grpSp>
        <p:nvGrpSpPr>
          <p:cNvPr id="33" name="Group 32"/>
          <p:cNvGrpSpPr/>
          <p:nvPr/>
        </p:nvGrpSpPr>
        <p:grpSpPr>
          <a:xfrm>
            <a:off x="1289250" y="6362700"/>
            <a:ext cx="10216950" cy="3575865"/>
            <a:chOff x="478203" y="5533882"/>
            <a:chExt cx="10216950" cy="3575865"/>
          </a:xfrm>
        </p:grpSpPr>
        <p:grpSp>
          <p:nvGrpSpPr>
            <p:cNvPr id="24" name="Group 23"/>
            <p:cNvGrpSpPr/>
            <p:nvPr/>
          </p:nvGrpSpPr>
          <p:grpSpPr>
            <a:xfrm>
              <a:off x="478203" y="5533882"/>
              <a:ext cx="10216950" cy="3575865"/>
              <a:chOff x="625418" y="2552700"/>
              <a:chExt cx="6563434" cy="3575865"/>
            </a:xfrm>
          </p:grpSpPr>
          <p:grpSp>
            <p:nvGrpSpPr>
              <p:cNvPr id="28" name="Group 2"/>
              <p:cNvGrpSpPr/>
              <p:nvPr/>
            </p:nvGrpSpPr>
            <p:grpSpPr>
              <a:xfrm>
                <a:off x="625418" y="2552700"/>
                <a:ext cx="6346925" cy="3485311"/>
                <a:chOff x="0" y="-28575"/>
                <a:chExt cx="2093017" cy="1885825"/>
              </a:xfrm>
            </p:grpSpPr>
            <p:sp>
              <p:nvSpPr>
                <p:cNvPr id="30" name="Freeform 3"/>
                <p:cNvSpPr/>
                <p:nvPr/>
              </p:nvSpPr>
              <p:spPr>
                <a:xfrm>
                  <a:off x="92406" y="131269"/>
                  <a:ext cx="2000611" cy="1725981"/>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txBody>
                <a:bodyPr/>
                <a:lstStyle/>
                <a:p>
                  <a:endParaRPr lang="en-US"/>
                </a:p>
              </p:txBody>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25"/>
              <p:cNvPicPr>
                <a:picLocks noChangeAspect="1"/>
              </p:cNvPicPr>
              <p:nvPr/>
            </p:nvPicPr>
            <p:blipFill>
              <a:blip r:embed="rId19">
                <a:duotone>
                  <a:schemeClr val="accent6">
                    <a:shade val="45000"/>
                    <a:satMod val="135000"/>
                  </a:schemeClr>
                  <a:prstClr val="white"/>
                </a:duotone>
              </a:blip>
              <a:stretch>
                <a:fillRect/>
              </a:stretch>
            </p:blipFill>
            <p:spPr>
              <a:xfrm>
                <a:off x="6505651" y="5142939"/>
                <a:ext cx="683201" cy="985626"/>
              </a:xfrm>
              <a:prstGeom prst="rect">
                <a:avLst/>
              </a:prstGeom>
            </p:spPr>
          </p:pic>
        </p:grpSp>
        <p:sp>
          <p:nvSpPr>
            <p:cNvPr id="32" name="Rectangle 31"/>
            <p:cNvSpPr/>
            <p:nvPr/>
          </p:nvSpPr>
          <p:spPr>
            <a:xfrm>
              <a:off x="1143000" y="6057900"/>
              <a:ext cx="8880340" cy="2702086"/>
            </a:xfrm>
            <a:prstGeom prst="rect">
              <a:avLst/>
            </a:prstGeom>
          </p:spPr>
          <p:txBody>
            <a:bodyPr wrap="square">
              <a:spAutoFit/>
            </a:bodyPr>
            <a:lstStyle/>
            <a:p>
              <a:pPr lvl="0" algn="just">
                <a:lnSpc>
                  <a:spcPct val="150000"/>
                </a:lnSpc>
              </a:pPr>
              <a:r>
                <a:rPr lang="en-US" sz="3800" kern="0">
                  <a:latin typeface="Arial" panose="020B0604020202020204" pitchFamily="34" charset="0"/>
                  <a:ea typeface="Calibri" panose="020F0502020204030204" pitchFamily="34" charset="0"/>
                  <a:cs typeface="Arial" panose="020B0604020202020204" pitchFamily="34" charset="0"/>
                </a:rPr>
                <a:t>Khi cộng hoặc trừ các đơn thức một biến có cùng số mũ ta </a:t>
              </a:r>
              <a:r>
                <a:rPr lang="nl-NL" sz="4000" kern="0">
                  <a:solidFill>
                    <a:prstClr val="black"/>
                  </a:solidFill>
                  <a:latin typeface="Arial" panose="020B0604020202020204" pitchFamily="34" charset="0"/>
                  <a:ea typeface="Calibri" panose="020F0502020204030204" pitchFamily="34" charset="0"/>
                  <a:cs typeface="Arial" panose="020B0604020202020204" pitchFamily="34" charset="0"/>
                </a:rPr>
                <a:t>cộng hoặc trừ phần hệ số, giữ nguyên phần biến.</a:t>
              </a:r>
              <a:endParaRPr lang="en-US" sz="4000">
                <a:solidFill>
                  <a:prstClr val="black"/>
                </a:solidFill>
                <a:latin typeface="Arial" panose="020B0604020202020204" pitchFamily="34" charset="0"/>
                <a:cs typeface="Arial" panose="020B0604020202020204" pitchFamily="34" charset="0"/>
              </a:endParaRPr>
            </a:p>
          </p:txBody>
        </p:sp>
      </p:grpSp>
      <p:pic>
        <p:nvPicPr>
          <p:cNvPr id="34" name="Picture 33"/>
          <p:cNvPicPr>
            <a:picLocks noChangeAspect="1"/>
          </p:cNvPicPr>
          <p:nvPr/>
        </p:nvPicPr>
        <p:blipFill>
          <a:blip r:embed="rId20"/>
          <a:stretch>
            <a:fillRect/>
          </a:stretch>
        </p:blipFill>
        <p:spPr>
          <a:xfrm>
            <a:off x="-2317425" y="-172571"/>
            <a:ext cx="3359187" cy="10943268"/>
          </a:xfrm>
          <a:prstGeom prst="rect">
            <a:avLst/>
          </a:prstGeom>
        </p:spPr>
      </p:pic>
    </p:spTree>
    <p:extLst>
      <p:ext uri="{BB962C8B-B14F-4D97-AF65-F5344CB8AC3E}">
        <p14:creationId xmlns:p14="http://schemas.microsoft.com/office/powerpoint/2010/main" val="357263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20" grpId="0"/>
      <p:bldP spid="6"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355129"/>
            <a:ext cx="17373600" cy="9512771"/>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426087">
            <a:off x="-2704352" y="8355226"/>
            <a:ext cx="8057164" cy="2781499"/>
          </a:xfrm>
          <a:prstGeom prst="rect">
            <a:avLst/>
          </a:prstGeom>
        </p:spPr>
      </p:pic>
      <p:sp>
        <p:nvSpPr>
          <p:cNvPr id="3" name="Rectangle 2"/>
          <p:cNvSpPr/>
          <p:nvPr/>
        </p:nvSpPr>
        <p:spPr>
          <a:xfrm>
            <a:off x="4694817" y="1020529"/>
            <a:ext cx="11688183" cy="3208571"/>
          </a:xfrm>
          <a:prstGeom prst="rect">
            <a:avLst/>
          </a:prstGeom>
        </p:spPr>
        <p:txBody>
          <a:bodyPr wrap="square">
            <a:spAutoFit/>
          </a:bodyPr>
          <a:lstStyle/>
          <a:p>
            <a:pPr lvl="0" algn="just">
              <a:lnSpc>
                <a:spcPct val="150000"/>
              </a:lnSpc>
            </a:pPr>
            <a:r>
              <a:rPr lang="vi-VN" sz="4500" dirty="0">
                <a:solidFill>
                  <a:prstClr val="black"/>
                </a:solidFill>
                <a:ea typeface="Calibri" panose="020F0502020204030204" pitchFamily="34" charset="0"/>
                <a:cs typeface="Times New Roman" panose="02020603050405020304" pitchFamily="18" charset="0"/>
              </a:rPr>
              <a:t>Đ</a:t>
            </a:r>
            <a:r>
              <a:rPr lang="en-US" sz="4500" dirty="0">
                <a:solidFill>
                  <a:prstClr val="black"/>
                </a:solidFill>
                <a:latin typeface="Arial" panose="020B0604020202020204" pitchFamily="34" charset="0"/>
                <a:ea typeface="Calibri" panose="020F0502020204030204" pitchFamily="34" charset="0"/>
                <a:cs typeface="Arial" panose="020B0604020202020204" pitchFamily="34" charset="0"/>
              </a:rPr>
              <a:t>ể</a:t>
            </a:r>
            <a:r>
              <a:rPr lang="vi-VN" sz="45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500" dirty="0">
                <a:solidFill>
                  <a:prstClr val="black"/>
                </a:solidFill>
                <a:ea typeface="Calibri" panose="020F0502020204030204" pitchFamily="34" charset="0"/>
                <a:cs typeface="Times New Roman" panose="02020603050405020304" pitchFamily="18" charset="0"/>
              </a:rPr>
              <a:t>cộng (hay trừ) các đơn thức đồng dạng, ta </a:t>
            </a:r>
            <a:r>
              <a:rPr lang="vi-VN" sz="4500" b="1" dirty="0">
                <a:solidFill>
                  <a:prstClr val="black"/>
                </a:solidFill>
                <a:ea typeface="Calibri" panose="020F0502020204030204" pitchFamily="34" charset="0"/>
                <a:cs typeface="Times New Roman" panose="02020603050405020304" pitchFamily="18" charset="0"/>
              </a:rPr>
              <a:t>cộng (hay trừ) các hệ số </a:t>
            </a:r>
            <a:r>
              <a:rPr lang="vi-VN" sz="4500" dirty="0">
                <a:solidFill>
                  <a:prstClr val="black"/>
                </a:solidFill>
                <a:ea typeface="Calibri" panose="020F0502020204030204" pitchFamily="34" charset="0"/>
                <a:cs typeface="Times New Roman" panose="02020603050405020304" pitchFamily="18" charset="0"/>
              </a:rPr>
              <a:t>với nhau và </a:t>
            </a:r>
            <a:r>
              <a:rPr lang="vi-VN" sz="4500" b="1" dirty="0">
                <a:solidFill>
                  <a:prstClr val="black"/>
                </a:solidFill>
                <a:ea typeface="Calibri" panose="020F0502020204030204" pitchFamily="34" charset="0"/>
                <a:cs typeface="Times New Roman" panose="02020603050405020304" pitchFamily="18" charset="0"/>
              </a:rPr>
              <a:t>giữ nguyên phần biến</a:t>
            </a:r>
            <a:r>
              <a:rPr lang="vi-VN" sz="4500" dirty="0">
                <a:solidFill>
                  <a:prstClr val="black"/>
                </a:solidFill>
                <a:ea typeface="Calibri" panose="020F0502020204030204" pitchFamily="34" charset="0"/>
                <a:cs typeface="Times New Roman" panose="02020603050405020304" pitchFamily="18" charset="0"/>
              </a:rPr>
              <a:t>.</a:t>
            </a:r>
            <a:endParaRPr kumimoji="0" lang="en-US" sz="4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1430430" y="5048678"/>
            <a:ext cx="13390472" cy="2719864"/>
            <a:chOff x="935128" y="5014436"/>
            <a:chExt cx="13390472" cy="2719864"/>
          </a:xfrm>
        </p:grpSpPr>
        <p:sp>
          <p:nvSpPr>
            <p:cNvPr id="13" name="TextBox 12"/>
            <p:cNvSpPr txBox="1"/>
            <p:nvPr/>
          </p:nvSpPr>
          <p:spPr>
            <a:xfrm>
              <a:off x="985156" y="5014436"/>
              <a:ext cx="191044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sng"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Lưu</a:t>
              </a:r>
              <a:r>
                <a:rPr kumimoji="0" lang="en-US" sz="4200" b="1" i="0" u="sng" strike="noStrike" kern="1200" cap="none" spc="0" normalizeH="0" noProof="0">
                  <a:ln>
                    <a:noFill/>
                  </a:ln>
                  <a:solidFill>
                    <a:schemeClr val="tx2"/>
                  </a:solidFill>
                  <a:effectLst/>
                  <a:uLnTx/>
                  <a:uFillTx/>
                  <a:latin typeface="Arial" panose="020B0604020202020204" pitchFamily="34" charset="0"/>
                  <a:ea typeface="+mn-ea"/>
                  <a:cs typeface="Arial" panose="020B0604020202020204" pitchFamily="34" charset="0"/>
                </a:rPr>
                <a:t> ý:</a:t>
              </a:r>
              <a:endParaRPr kumimoji="0" lang="en-US" sz="4200" b="1" i="0"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935128" y="5795308"/>
              <a:ext cx="13390472" cy="1938992"/>
            </a:xfrm>
            <a:prstGeom prst="rect">
              <a:avLst/>
            </a:prstGeom>
          </p:spPr>
          <p:txBody>
            <a:bodyPr wrap="square">
              <a:spAutoFit/>
            </a:bodyPr>
            <a:lstStyle/>
            <a:p>
              <a:pPr lvl="0" algn="just">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a:t>
              </a:r>
              <a:r>
                <a:rPr lang="vi-VN" sz="4000" dirty="0">
                  <a:solidFill>
                    <a:prstClr val="black"/>
                  </a:solidFill>
                  <a:ea typeface="Calibri" panose="020F0502020204030204" pitchFamily="34" charset="0"/>
                  <a:cs typeface="Times New Roman" panose="02020603050405020304" pitchFamily="18" charset="0"/>
                </a:rPr>
                <a:t>hỉ thực hiện phép tính cộng, trừ rút gọn với các đơn th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ứ</a:t>
              </a:r>
              <a:r>
                <a:rPr lang="vi-VN" sz="4000" dirty="0">
                  <a:solidFill>
                    <a:prstClr val="black"/>
                  </a:solidFill>
                  <a:ea typeface="Calibri" panose="020F0502020204030204" pitchFamily="34" charset="0"/>
                  <a:cs typeface="Times New Roman" panose="02020603050405020304" pitchFamily="18" charset="0"/>
                </a:rPr>
                <a:t>c đồng dạng với nhau.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p:cNvGrpSpPr/>
          <p:nvPr/>
        </p:nvGrpSpPr>
        <p:grpSpPr>
          <a:xfrm>
            <a:off x="457200" y="638154"/>
            <a:ext cx="3912136" cy="3326919"/>
            <a:chOff x="-247469" y="67320"/>
            <a:chExt cx="3912136" cy="3326919"/>
          </a:xfrm>
        </p:grpSpPr>
        <p:pic>
          <p:nvPicPr>
            <p:cNvPr id="2" name="Picture 1"/>
            <p:cNvPicPr>
              <a:picLocks noChangeAspect="1"/>
            </p:cNvPicPr>
            <p:nvPr/>
          </p:nvPicPr>
          <p:blipFill>
            <a:blip r:embed="rId4"/>
            <a:stretch>
              <a:fillRect/>
            </a:stretch>
          </p:blipFill>
          <p:spPr>
            <a:xfrm>
              <a:off x="-247469" y="67320"/>
              <a:ext cx="3912136" cy="3326919"/>
            </a:xfrm>
            <a:prstGeom prst="rect">
              <a:avLst/>
            </a:prstGeom>
          </p:spPr>
        </p:pic>
        <p:sp>
          <p:nvSpPr>
            <p:cNvPr id="32" name="TextBox 31"/>
            <p:cNvSpPr txBox="1"/>
            <p:nvPr/>
          </p:nvSpPr>
          <p:spPr>
            <a:xfrm rot="20909937">
              <a:off x="596695" y="915173"/>
              <a:ext cx="230342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pic>
        <p:nvPicPr>
          <p:cNvPr id="8" name="Picture 7"/>
          <p:cNvPicPr>
            <a:picLocks noChangeAspect="1"/>
          </p:cNvPicPr>
          <p:nvPr/>
        </p:nvPicPr>
        <p:blipFill>
          <a:blip r:embed="rId5"/>
          <a:stretch>
            <a:fillRect/>
          </a:stretch>
        </p:blipFill>
        <p:spPr>
          <a:xfrm>
            <a:off x="16651310" y="355129"/>
            <a:ext cx="1178241" cy="1296473"/>
          </a:xfrm>
          <a:prstGeom prst="rect">
            <a:avLst/>
          </a:prstGeom>
        </p:spPr>
      </p:pic>
      <p:pic>
        <p:nvPicPr>
          <p:cNvPr id="10" name="Picture 9"/>
          <p:cNvPicPr>
            <a:picLocks noChangeAspect="1"/>
          </p:cNvPicPr>
          <p:nvPr/>
        </p:nvPicPr>
        <p:blipFill>
          <a:blip r:embed="rId6"/>
          <a:stretch>
            <a:fillRect/>
          </a:stretch>
        </p:blipFill>
        <p:spPr>
          <a:xfrm rot="20360858">
            <a:off x="15249235" y="6950677"/>
            <a:ext cx="892346" cy="647049"/>
          </a:xfrm>
          <a:prstGeom prst="rect">
            <a:avLst/>
          </a:prstGeom>
        </p:spPr>
      </p:pic>
      <p:pic>
        <p:nvPicPr>
          <p:cNvPr id="11" name="Picture 10"/>
          <p:cNvPicPr>
            <a:picLocks noChangeAspect="1"/>
          </p:cNvPicPr>
          <p:nvPr/>
        </p:nvPicPr>
        <p:blipFill>
          <a:blip r:embed="rId7"/>
          <a:stretch>
            <a:fillRect/>
          </a:stretch>
        </p:blipFill>
        <p:spPr>
          <a:xfrm>
            <a:off x="15849600" y="7570209"/>
            <a:ext cx="1828800" cy="2175766"/>
          </a:xfrm>
          <a:prstGeom prst="rect">
            <a:avLst/>
          </a:prstGeom>
        </p:spPr>
      </p:pic>
    </p:spTree>
    <p:extLst>
      <p:ext uri="{BB962C8B-B14F-4D97-AF65-F5344CB8AC3E}">
        <p14:creationId xmlns:p14="http://schemas.microsoft.com/office/powerpoint/2010/main" val="172855483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143000" y="1104900"/>
            <a:ext cx="15925800" cy="82296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2256"/>
          <a:stretch>
            <a:fillRect/>
          </a:stretch>
        </p:blipFill>
        <p:spPr>
          <a:xfrm rot="2077256">
            <a:off x="12487739" y="-545673"/>
            <a:ext cx="9392930" cy="3325597"/>
          </a:xfrm>
          <a:prstGeom prst="rect">
            <a:avLst/>
          </a:prstGeom>
        </p:spPr>
      </p:pic>
      <p:sp>
        <p:nvSpPr>
          <p:cNvPr id="4" name="Rounded Rectangle 3"/>
          <p:cNvSpPr/>
          <p:nvPr/>
        </p:nvSpPr>
        <p:spPr>
          <a:xfrm>
            <a:off x="1985449" y="2322427"/>
            <a:ext cx="2471146" cy="97304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4491944" y="3731935"/>
                <a:ext cx="6329303" cy="1015663"/>
              </a:xfrm>
              <a:prstGeom prst="rect">
                <a:avLst/>
              </a:prstGeom>
              <a:noFill/>
            </p:spPr>
            <p:txBody>
              <a:bodyPr wrap="square" rtlCol="0">
                <a:spAutoFit/>
              </a:bodyPr>
              <a:lstStyle/>
              <a:p>
                <a:pPr lvl="0">
                  <a:lnSpc>
                    <a:spcPct val="150000"/>
                  </a:lnSpc>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m:oMathPara>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491944" y="3731935"/>
                <a:ext cx="6329303" cy="1015663"/>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15696651" y="7313155"/>
            <a:ext cx="2444708" cy="2767824"/>
          </a:xfrm>
          <a:prstGeom prst="rect">
            <a:avLst/>
          </a:prstGeom>
        </p:spPr>
      </p:pic>
      <p:sp>
        <p:nvSpPr>
          <p:cNvPr id="7" name="Rectangle 6"/>
          <p:cNvSpPr/>
          <p:nvPr/>
        </p:nvSpPr>
        <p:spPr>
          <a:xfrm>
            <a:off x="4572000" y="2228674"/>
            <a:ext cx="4919937" cy="1015663"/>
          </a:xfrm>
          <a:prstGeom prst="rect">
            <a:avLst/>
          </a:prstGeom>
        </p:spPr>
        <p:txBody>
          <a:bodyPr wrap="none">
            <a:spAutoFit/>
          </a:bodyPr>
          <a:lstStyle/>
          <a:p>
            <a:pPr lvl="0">
              <a:lnSpc>
                <a:spcPct val="150000"/>
              </a:lnSpc>
              <a:defRPr/>
            </a:pPr>
            <a:r>
              <a:rPr lang="en-US" sz="4000">
                <a:solidFill>
                  <a:prstClr val="black"/>
                </a:solidFill>
                <a:latin typeface="Arial" panose="020B0604020202020204" pitchFamily="34" charset="0"/>
                <a:cs typeface="Arial" panose="020B0604020202020204" pitchFamily="34" charset="0"/>
              </a:rPr>
              <a:t>Thực hiện phép tính:</a:t>
            </a:r>
          </a:p>
        </p:txBody>
      </p:sp>
      <mc:AlternateContent xmlns:mc="http://schemas.openxmlformats.org/markup-compatibility/2006" xmlns:a14="http://schemas.microsoft.com/office/drawing/2010/main">
        <mc:Choice Requires="a14">
          <p:sp>
            <p:nvSpPr>
              <p:cNvPr id="11" name="Rectangle 10"/>
              <p:cNvSpPr/>
              <p:nvPr/>
            </p:nvSpPr>
            <p:spPr>
              <a:xfrm>
                <a:off x="4570660" y="5482256"/>
                <a:ext cx="4268540"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570660" y="5482256"/>
                <a:ext cx="4268540" cy="10156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553261" y="7175837"/>
                <a:ext cx="3447739"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𝑐</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553261" y="7175837"/>
                <a:ext cx="3447739"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772516" y="3922255"/>
                <a:ext cx="5637441" cy="721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dPr>
                        <m:e>
                          <m:r>
                            <a:rPr lang="en-US" sz="4000" b="1" i="0" smtClean="0">
                              <a:solidFill>
                                <a:srgbClr val="FF0000"/>
                              </a:solidFill>
                              <a:latin typeface="Cambria Math" panose="02040503050406030204" pitchFamily="18" charset="0"/>
                              <a:ea typeface="Calibri" panose="020F0502020204030204" pitchFamily="34" charset="0"/>
                              <a:cs typeface="Arial" panose="020B0604020202020204" pitchFamily="34" charset="0"/>
                            </a:rPr>
                            <m:t>𝟑</m:t>
                          </m:r>
                          <m:r>
                            <a:rPr lang="en-US" sz="4000" b="1" i="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𝟒</m:t>
                          </m:r>
                        </m:e>
                      </m:d>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𝒙</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𝟐</m:t>
                          </m:r>
                        </m:sup>
                      </m:sSup>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𝒚</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𝟑</m:t>
                          </m:r>
                        </m:sup>
                      </m:sSup>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FF0000"/>
                          </a:solidFill>
                          <a:latin typeface="Cambria Math" panose="02040503050406030204" pitchFamily="18" charset="0"/>
                          <a:ea typeface="Calibri" panose="020F0502020204030204" pitchFamily="34" charset="0"/>
                          <a:cs typeface="Arial" panose="020B0604020202020204" pitchFamily="34" charset="0"/>
                        </a:rPr>
                        <m:t>𝟕</m:t>
                      </m:r>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𝒙</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𝟐</m:t>
                          </m:r>
                        </m:sup>
                      </m:sSup>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𝒚</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𝟑</m:t>
                          </m:r>
                        </m:sup>
                      </m:sSup>
                    </m:oMath>
                  </m:oMathPara>
                </a14:m>
                <a:endParaRPr lang="en-US" b="1">
                  <a:solidFill>
                    <a:srgbClr val="FF0000"/>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8772516" y="3922255"/>
                <a:ext cx="5637441" cy="72180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762241" y="5663463"/>
                <a:ext cx="6020559" cy="721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dPr>
                        <m:e>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𝟒</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𝟕</m:t>
                          </m:r>
                        </m:e>
                      </m:d>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𝒙</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𝟑</m:t>
                          </m:r>
                        </m:sup>
                      </m:sSup>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𝒚</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𝟐</m:t>
                          </m:r>
                        </m:sup>
                      </m:sSup>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𝟑</m:t>
                      </m:r>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𝒙</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𝟑</m:t>
                          </m:r>
                        </m:sup>
                      </m:sSup>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𝒚</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𝟐</m:t>
                          </m:r>
                        </m:sup>
                      </m:sSup>
                    </m:oMath>
                  </m:oMathPara>
                </a14:m>
                <a:endParaRPr lang="en-US" b="1">
                  <a:solidFill>
                    <a:srgbClr val="FF0000"/>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8762241" y="5663463"/>
                <a:ext cx="6020559" cy="72180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804600" y="7351255"/>
                <a:ext cx="5146024" cy="721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dPr>
                        <m:e>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𝟏</m:t>
                          </m:r>
                        </m:e>
                      </m:d>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𝒙</m:t>
                      </m:r>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𝒚</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𝟑</m:t>
                          </m:r>
                        </m:sup>
                      </m:sSup>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𝟗</m:t>
                      </m:r>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𝒙</m:t>
                      </m:r>
                      <m:sSup>
                        <m:sSupPr>
                          <m:ctrlP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𝒚</m:t>
                          </m:r>
                        </m:e>
                        <m:sup>
                          <m:r>
                            <a:rPr lang="en-US" sz="4000" b="1" i="1">
                              <a:solidFill>
                                <a:srgbClr val="FF0000"/>
                              </a:solidFill>
                              <a:latin typeface="Cambria Math" panose="02040503050406030204" pitchFamily="18" charset="0"/>
                              <a:ea typeface="Calibri" panose="020F0502020204030204" pitchFamily="34" charset="0"/>
                              <a:cs typeface="Arial" panose="020B0604020202020204" pitchFamily="34" charset="0"/>
                            </a:rPr>
                            <m:t>𝟑</m:t>
                          </m:r>
                        </m:sup>
                      </m:sSup>
                    </m:oMath>
                  </m:oMathPara>
                </a14:m>
                <a:endParaRPr lang="en-US" b="1">
                  <a:solidFill>
                    <a:srgbClr val="FF0000"/>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8804600" y="7351255"/>
                <a:ext cx="5146024" cy="721801"/>
              </a:xfrm>
              <a:prstGeom prst="rect">
                <a:avLst/>
              </a:prstGeom>
              <a:blipFill>
                <a:blip r:embed="rId11"/>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12"/>
          <a:stretch>
            <a:fillRect/>
          </a:stretch>
        </p:blipFill>
        <p:spPr>
          <a:xfrm>
            <a:off x="291172" y="6710043"/>
            <a:ext cx="2962913" cy="2962913"/>
          </a:xfrm>
          <a:prstGeom prst="rect">
            <a:avLst/>
          </a:prstGeom>
        </p:spPr>
      </p:pic>
    </p:spTree>
    <p:extLst>
      <p:ext uri="{BB962C8B-B14F-4D97-AF65-F5344CB8AC3E}">
        <p14:creationId xmlns:p14="http://schemas.microsoft.com/office/powerpoint/2010/main" val="35353453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7" grpId="0"/>
      <p:bldP spid="11" grpId="0"/>
      <p:bldP spid="17" grpId="0"/>
      <p:bldP spid="16" grpId="0"/>
      <p:bldP spid="20"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6" name="AutoShape 6"/>
          <p:cNvSpPr/>
          <p:nvPr/>
        </p:nvSpPr>
        <p:spPr>
          <a:xfrm>
            <a:off x="1143000" y="1028700"/>
            <a:ext cx="15925800" cy="8229600"/>
          </a:xfrm>
          <a:prstGeom prst="rect">
            <a:avLst/>
          </a:prstGeom>
          <a:solidFill>
            <a:srgbClr val="61A6AB"/>
          </a:solidFill>
        </p:spPr>
        <p:txBody>
          <a:bodyPr/>
          <a:lstStyle/>
          <a:p>
            <a:endParaRPr lang="en-US"/>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2256"/>
          <a:stretch>
            <a:fillRect/>
          </a:stretch>
        </p:blipFill>
        <p:spPr>
          <a:xfrm rot="2077256">
            <a:off x="12487739" y="-545673"/>
            <a:ext cx="9392930" cy="332559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764632" y="4088621"/>
                <a:ext cx="8257285" cy="11545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𝒂</m:t>
                      </m:r>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𝟒</m:t>
                      </m:r>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𝒙</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𝟒</m:t>
                          </m:r>
                        </m:sup>
                      </m:sSup>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𝒚</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𝟔</m:t>
                          </m:r>
                        </m:sup>
                      </m:s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𝟐</m:t>
                      </m:r>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𝒙</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𝟒</m:t>
                          </m:r>
                        </m:sup>
                      </m:sSup>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𝒚</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𝟔</m:t>
                          </m:r>
                        </m:sup>
                      </m:sSup>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                 </m:t>
                      </m:r>
                    </m:oMath>
                  </m:oMathPara>
                </a14:m>
                <a:endParaRPr kumimoji="0" lang="en-US" sz="45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764632" y="4088621"/>
                <a:ext cx="8257285" cy="1154547"/>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flipH="1">
            <a:off x="427072" y="7110654"/>
            <a:ext cx="2314716" cy="2620651"/>
          </a:xfrm>
          <a:prstGeom prst="rect">
            <a:avLst/>
          </a:prstGeom>
        </p:spPr>
      </p:pic>
      <p:sp>
        <p:nvSpPr>
          <p:cNvPr id="7" name="Rectangle 6"/>
          <p:cNvSpPr/>
          <p:nvPr/>
        </p:nvSpPr>
        <p:spPr>
          <a:xfrm>
            <a:off x="2514600" y="2612905"/>
            <a:ext cx="5508239" cy="100271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Thực hiện phép tính:</a:t>
            </a:r>
          </a:p>
        </p:txBody>
      </p:sp>
      <mc:AlternateContent xmlns:mc="http://schemas.openxmlformats.org/markup-compatibility/2006" xmlns:a14="http://schemas.microsoft.com/office/drawing/2010/main">
        <mc:Choice Requires="a14">
          <p:sp>
            <p:nvSpPr>
              <p:cNvPr id="11" name="Rectangle 10"/>
              <p:cNvSpPr/>
              <p:nvPr/>
            </p:nvSpPr>
            <p:spPr>
              <a:xfrm>
                <a:off x="2437294" y="5728901"/>
                <a:ext cx="4865178" cy="117006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𝒃</m:t>
                      </m:r>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500" b="1" i="0"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𝟑</m:t>
                      </m:r>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𝒙</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𝟑</m:t>
                          </m:r>
                        </m:sup>
                      </m:sSup>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𝒚</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𝟓</m:t>
                          </m:r>
                        </m:sup>
                      </m:s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5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𝟓</m:t>
                      </m:r>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𝒙</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𝟑</m:t>
                          </m:r>
                        </m:sup>
                      </m:sSup>
                      <m:sSup>
                        <m:sSupPr>
                          <m:ctrlP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500" b="1" i="1" u="none" strike="noStrike" kern="1200" cap="none" spc="0" normalizeH="0" baseline="0" noProof="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𝒚</m:t>
                          </m:r>
                        </m:e>
                        <m:sup>
                          <m:r>
                            <a:rPr kumimoji="0" lang="en-US" sz="4500" b="1" i="0"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Arial" panose="020B0604020202020204" pitchFamily="34" charset="0"/>
                            </a:rPr>
                            <m:t>𝟓</m:t>
                          </m:r>
                        </m:sup>
                      </m:sSup>
                    </m:oMath>
                  </m:oMathPara>
                </a14:m>
                <a:endParaRPr kumimoji="0" lang="en-US" sz="45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37294" y="5728901"/>
                <a:ext cx="4865178" cy="1170064"/>
              </a:xfrm>
              <a:prstGeom prst="rect">
                <a:avLst/>
              </a:prstGeom>
              <a:blipFill>
                <a:blip r:embed="rId7"/>
                <a:stretch>
                  <a:fillRect/>
                </a:stretch>
              </a:blipFill>
            </p:spPr>
            <p:txBody>
              <a:bodyPr/>
              <a:lstStyle/>
              <a:p>
                <a:r>
                  <a:rPr lang="en-US">
                    <a:noFill/>
                  </a:rPr>
                  <a:t> </a:t>
                </a:r>
              </a:p>
            </p:txBody>
          </p:sp>
        </mc:Fallback>
      </mc:AlternateContent>
      <p:sp>
        <p:nvSpPr>
          <p:cNvPr id="14" name="Rounded Rectangle 13"/>
          <p:cNvSpPr/>
          <p:nvPr/>
        </p:nvSpPr>
        <p:spPr>
          <a:xfrm>
            <a:off x="1066800" y="952500"/>
            <a:ext cx="4267200" cy="135222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7405995" y="4438294"/>
                <a:ext cx="6629400" cy="8004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500" b="1" i="1" kern="0"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500" b="1" i="1">
                              <a:solidFill>
                                <a:srgbClr val="FFFF00"/>
                              </a:solidFill>
                              <a:effectLst/>
                              <a:latin typeface="Cambria Math" panose="02040503050406030204" pitchFamily="18" charset="0"/>
                              <a:cs typeface="Times New Roman" panose="02020603050405020304" pitchFamily="18" charset="0"/>
                            </a:rPr>
                          </m:ctrlPr>
                        </m:dPr>
                        <m:e>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𝟔</m:t>
                          </m:r>
                        </m:e>
                      </m:d>
                      <m:sSup>
                        <m:sSupPr>
                          <m:ctrlPr>
                            <a:rPr lang="en-US" sz="4500" b="1" i="1">
                              <a:solidFill>
                                <a:srgbClr val="FFFF00"/>
                              </a:solidFill>
                              <a:effectLst/>
                              <a:latin typeface="Cambria Math" panose="02040503050406030204" pitchFamily="18" charset="0"/>
                              <a:cs typeface="Times New Roman" panose="02020603050405020304" pitchFamily="18" charset="0"/>
                            </a:rPr>
                          </m:ctrlPr>
                        </m:sSupPr>
                        <m:e>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𝟒</m:t>
                          </m:r>
                        </m:sup>
                      </m:sSup>
                      <m:sSup>
                        <m:sSupPr>
                          <m:ctrlPr>
                            <a:rPr lang="en-US" sz="4500" b="1" i="1">
                              <a:solidFill>
                                <a:srgbClr val="FFFF00"/>
                              </a:solidFill>
                              <a:effectLst/>
                              <a:latin typeface="Cambria Math" panose="02040503050406030204" pitchFamily="18" charset="0"/>
                              <a:cs typeface="Times New Roman" panose="02020603050405020304" pitchFamily="18" charset="0"/>
                            </a:rPr>
                          </m:ctrlPr>
                        </m:sSupPr>
                        <m:e>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𝒚</m:t>
                          </m:r>
                        </m:e>
                        <m:sup>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𝟔</m:t>
                          </m:r>
                        </m:sup>
                      </m:sSup>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𝟏𝟎</m:t>
                      </m:r>
                      <m:sSup>
                        <m:sSupPr>
                          <m:ctrlPr>
                            <a:rPr lang="en-US" sz="4500" b="1" i="1">
                              <a:solidFill>
                                <a:srgbClr val="FFFF00"/>
                              </a:solidFill>
                              <a:effectLst/>
                              <a:latin typeface="Cambria Math" panose="02040503050406030204" pitchFamily="18" charset="0"/>
                              <a:cs typeface="Times New Roman" panose="02020603050405020304" pitchFamily="18" charset="0"/>
                            </a:rPr>
                          </m:ctrlPr>
                        </m:sSupPr>
                        <m:e>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𝟒</m:t>
                          </m:r>
                        </m:sup>
                      </m:sSup>
                      <m:sSup>
                        <m:sSupPr>
                          <m:ctrlPr>
                            <a:rPr lang="en-US" sz="4500" b="1" i="1">
                              <a:solidFill>
                                <a:srgbClr val="FFFF00"/>
                              </a:solidFill>
                              <a:effectLst/>
                              <a:latin typeface="Cambria Math" panose="02040503050406030204" pitchFamily="18" charset="0"/>
                              <a:cs typeface="Times New Roman" panose="02020603050405020304" pitchFamily="18" charset="0"/>
                            </a:rPr>
                          </m:ctrlPr>
                        </m:sSupPr>
                        <m:e>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𝒚</m:t>
                          </m:r>
                        </m:e>
                        <m:sup>
                          <m:r>
                            <a:rPr lang="en-US" sz="4500" b="1" i="1" ker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𝟔</m:t>
                          </m:r>
                        </m:sup>
                      </m:sSup>
                    </m:oMath>
                  </m:oMathPara>
                </a14:m>
                <a:endParaRPr lang="en-US" sz="4500" b="1">
                  <a:solidFill>
                    <a:srgbClr val="FFFF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405995" y="4438294"/>
                <a:ext cx="6629400" cy="8004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383674" y="5894907"/>
                <a:ext cx="6865726" cy="8107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b="1" smtClean="0">
                          <a:solidFill>
                            <a:srgbClr val="FFFF00"/>
                          </a:solidFill>
                          <a:latin typeface="Cambria Math" panose="02040503050406030204" pitchFamily="18" charset="0"/>
                        </a:rPr>
                        <m:t>=</m:t>
                      </m:r>
                      <m:r>
                        <a:rPr lang="en-US" sz="4500" b="1" i="0">
                          <a:solidFill>
                            <a:srgbClr val="FFFF00"/>
                          </a:solidFill>
                          <a:latin typeface="Cambria Math" panose="02040503050406030204" pitchFamily="18" charset="0"/>
                        </a:rPr>
                        <m:t>(</m:t>
                      </m:r>
                      <m:r>
                        <a:rPr lang="en-US" sz="4500" b="1" i="0">
                          <a:solidFill>
                            <a:srgbClr val="FFFF00"/>
                          </a:solidFill>
                          <a:latin typeface="Cambria Math" panose="02040503050406030204" pitchFamily="18" charset="0"/>
                        </a:rPr>
                        <m:t>𝟑</m:t>
                      </m:r>
                      <m:r>
                        <a:rPr lang="en-US" sz="4500" b="1" i="0">
                          <a:solidFill>
                            <a:srgbClr val="FFFF00"/>
                          </a:solidFill>
                          <a:latin typeface="Cambria Math" panose="02040503050406030204" pitchFamily="18" charset="0"/>
                        </a:rPr>
                        <m:t>−</m:t>
                      </m:r>
                      <m:r>
                        <a:rPr lang="en-US" sz="4500" b="1" i="0">
                          <a:solidFill>
                            <a:srgbClr val="FFFF00"/>
                          </a:solidFill>
                          <a:latin typeface="Cambria Math" panose="02040503050406030204" pitchFamily="18" charset="0"/>
                        </a:rPr>
                        <m:t>𝟓</m:t>
                      </m:r>
                      <m:r>
                        <a:rPr lang="en-US" sz="4500" b="1" i="0">
                          <a:solidFill>
                            <a:srgbClr val="FFFF00"/>
                          </a:solidFill>
                          <a:latin typeface="Cambria Math" panose="02040503050406030204" pitchFamily="18" charset="0"/>
                        </a:rPr>
                        <m:t>)</m:t>
                      </m:r>
                      <m:sSup>
                        <m:sSupPr>
                          <m:ctrlPr>
                            <a:rPr lang="en-US" sz="4500" b="1" i="1">
                              <a:solidFill>
                                <a:srgbClr val="FFFF00"/>
                              </a:solidFill>
                              <a:latin typeface="Cambria Math" panose="02040503050406030204" pitchFamily="18" charset="0"/>
                            </a:rPr>
                          </m:ctrlPr>
                        </m:sSupPr>
                        <m:e>
                          <m:r>
                            <a:rPr lang="en-US" sz="4500" b="1" i="1">
                              <a:solidFill>
                                <a:srgbClr val="FFFF00"/>
                              </a:solidFill>
                              <a:latin typeface="Cambria Math" panose="02040503050406030204" pitchFamily="18" charset="0"/>
                            </a:rPr>
                            <m:t>𝒙</m:t>
                          </m:r>
                        </m:e>
                        <m:sup>
                          <m:r>
                            <a:rPr lang="en-US" sz="4500" b="1" i="0">
                              <a:solidFill>
                                <a:srgbClr val="FFFF00"/>
                              </a:solidFill>
                              <a:latin typeface="Cambria Math" panose="02040503050406030204" pitchFamily="18" charset="0"/>
                            </a:rPr>
                            <m:t>𝟑</m:t>
                          </m:r>
                        </m:sup>
                      </m:sSup>
                      <m:sSup>
                        <m:sSupPr>
                          <m:ctrlPr>
                            <a:rPr lang="en-US" sz="4500" b="1" i="1">
                              <a:solidFill>
                                <a:srgbClr val="FFFF00"/>
                              </a:solidFill>
                              <a:latin typeface="Cambria Math" panose="02040503050406030204" pitchFamily="18" charset="0"/>
                            </a:rPr>
                          </m:ctrlPr>
                        </m:sSupPr>
                        <m:e>
                          <m:r>
                            <a:rPr lang="en-US" sz="4500" b="1" i="1">
                              <a:solidFill>
                                <a:srgbClr val="FFFF00"/>
                              </a:solidFill>
                              <a:latin typeface="Cambria Math" panose="02040503050406030204" pitchFamily="18" charset="0"/>
                            </a:rPr>
                            <m:t>𝒚</m:t>
                          </m:r>
                        </m:e>
                        <m:sup>
                          <m:r>
                            <a:rPr lang="en-US" sz="4500" b="1" i="0">
                              <a:solidFill>
                                <a:srgbClr val="FFFF00"/>
                              </a:solidFill>
                              <a:latin typeface="Cambria Math" panose="02040503050406030204" pitchFamily="18" charset="0"/>
                            </a:rPr>
                            <m:t>𝟓</m:t>
                          </m:r>
                        </m:sup>
                      </m:sSup>
                      <m:r>
                        <a:rPr lang="en-US" sz="4500" b="1" i="0">
                          <a:solidFill>
                            <a:srgbClr val="FFFF00"/>
                          </a:solidFill>
                          <a:latin typeface="Cambria Math" panose="02040503050406030204" pitchFamily="18" charset="0"/>
                        </a:rPr>
                        <m:t>=−</m:t>
                      </m:r>
                      <m:r>
                        <a:rPr lang="en-US" sz="4500" b="1" i="0">
                          <a:solidFill>
                            <a:srgbClr val="FFFF00"/>
                          </a:solidFill>
                          <a:latin typeface="Cambria Math" panose="02040503050406030204" pitchFamily="18" charset="0"/>
                        </a:rPr>
                        <m:t>𝟐</m:t>
                      </m:r>
                      <m:sSup>
                        <m:sSupPr>
                          <m:ctrlPr>
                            <a:rPr lang="en-US" sz="4500" b="1" i="1">
                              <a:solidFill>
                                <a:srgbClr val="FFFF00"/>
                              </a:solidFill>
                              <a:latin typeface="Cambria Math" panose="02040503050406030204" pitchFamily="18" charset="0"/>
                            </a:rPr>
                          </m:ctrlPr>
                        </m:sSupPr>
                        <m:e>
                          <m:r>
                            <a:rPr lang="en-US" sz="4500" b="1" i="1">
                              <a:solidFill>
                                <a:srgbClr val="FFFF00"/>
                              </a:solidFill>
                              <a:latin typeface="Cambria Math" panose="02040503050406030204" pitchFamily="18" charset="0"/>
                            </a:rPr>
                            <m:t>𝒙</m:t>
                          </m:r>
                        </m:e>
                        <m:sup>
                          <m:r>
                            <a:rPr lang="en-US" sz="4500" b="1" i="0">
                              <a:solidFill>
                                <a:srgbClr val="FFFF00"/>
                              </a:solidFill>
                              <a:latin typeface="Cambria Math" panose="02040503050406030204" pitchFamily="18" charset="0"/>
                            </a:rPr>
                            <m:t>𝟑</m:t>
                          </m:r>
                        </m:sup>
                      </m:sSup>
                      <m:sSup>
                        <m:sSupPr>
                          <m:ctrlPr>
                            <a:rPr lang="en-US" sz="4500" b="1" i="1">
                              <a:solidFill>
                                <a:srgbClr val="FFFF00"/>
                              </a:solidFill>
                              <a:latin typeface="Cambria Math" panose="02040503050406030204" pitchFamily="18" charset="0"/>
                            </a:rPr>
                          </m:ctrlPr>
                        </m:sSupPr>
                        <m:e>
                          <m:r>
                            <a:rPr lang="en-US" sz="4500" b="1" i="1">
                              <a:solidFill>
                                <a:srgbClr val="FFFF00"/>
                              </a:solidFill>
                              <a:latin typeface="Cambria Math" panose="02040503050406030204" pitchFamily="18" charset="0"/>
                            </a:rPr>
                            <m:t>𝒚</m:t>
                          </m:r>
                        </m:e>
                        <m:sup>
                          <m:r>
                            <a:rPr lang="en-US" sz="4500" b="1" i="0">
                              <a:solidFill>
                                <a:srgbClr val="FFFF00"/>
                              </a:solidFill>
                              <a:latin typeface="Cambria Math" panose="02040503050406030204" pitchFamily="18" charset="0"/>
                            </a:rPr>
                            <m:t>𝟓</m:t>
                          </m:r>
                        </m:sup>
                      </m:sSup>
                    </m:oMath>
                  </m:oMathPara>
                </a14:m>
                <a:endParaRPr lang="en-US" sz="4500" b="1">
                  <a:solidFill>
                    <a:srgbClr val="FFFF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7383674" y="5894907"/>
                <a:ext cx="6865726" cy="810799"/>
              </a:xfrm>
              <a:prstGeom prst="rect">
                <a:avLst/>
              </a:prstGeom>
              <a:blipFill>
                <a:blip r:embed="rId9"/>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0"/>
          <a:stretch>
            <a:fillRect/>
          </a:stretch>
        </p:blipFill>
        <p:spPr>
          <a:xfrm>
            <a:off x="14416395" y="6150142"/>
            <a:ext cx="4062105" cy="4062105"/>
          </a:xfrm>
          <a:prstGeom prst="rect">
            <a:avLst/>
          </a:prstGeom>
        </p:spPr>
      </p:pic>
    </p:spTree>
    <p:extLst>
      <p:ext uri="{BB962C8B-B14F-4D97-AF65-F5344CB8AC3E}">
        <p14:creationId xmlns:p14="http://schemas.microsoft.com/office/powerpoint/2010/main" val="66252442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4" grpId="0" animBg="1"/>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41A181E-0DA7-35CE-ED90-6BE658180396}"/>
              </a:ext>
            </a:extLst>
          </p:cNvPr>
          <p:cNvGrpSpPr/>
          <p:nvPr/>
        </p:nvGrpSpPr>
        <p:grpSpPr>
          <a:xfrm>
            <a:off x="3124200" y="3337512"/>
            <a:ext cx="15320714" cy="6809206"/>
            <a:chOff x="3124200" y="3337512"/>
            <a:chExt cx="15320714" cy="6809206"/>
          </a:xfrm>
        </p:grpSpPr>
        <p:pic>
          <p:nvPicPr>
            <p:cNvPr id="9" name="Picture 8">
              <a:extLst>
                <a:ext uri="{FF2B5EF4-FFF2-40B4-BE49-F238E27FC236}">
                  <a16:creationId xmlns:a16="http://schemas.microsoft.com/office/drawing/2014/main" id="{FB3F166C-6C30-E78B-5147-4DE76A796D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124200" y="3337512"/>
              <a:ext cx="15320714" cy="6809206"/>
            </a:xfrm>
            <a:prstGeom prst="rect">
              <a:avLst/>
            </a:prstGeom>
          </p:spPr>
        </p:pic>
        <p:graphicFrame>
          <p:nvGraphicFramePr>
            <p:cNvPr id="22" name="Object 21">
              <a:extLst>
                <a:ext uri="{FF2B5EF4-FFF2-40B4-BE49-F238E27FC236}">
                  <a16:creationId xmlns:a16="http://schemas.microsoft.com/office/drawing/2014/main" id="{BBBA13EE-B078-E31A-3C58-D0CADFB0A7E8}"/>
                </a:ext>
              </a:extLst>
            </p:cNvPr>
            <p:cNvGraphicFramePr>
              <a:graphicFrameLocks noChangeAspect="1"/>
            </p:cNvGraphicFramePr>
            <p:nvPr>
              <p:extLst>
                <p:ext uri="{D42A27DB-BD31-4B8C-83A1-F6EECF244321}">
                  <p14:modId xmlns:p14="http://schemas.microsoft.com/office/powerpoint/2010/main" val="2004169686"/>
                </p:ext>
              </p:extLst>
            </p:nvPr>
          </p:nvGraphicFramePr>
          <p:xfrm>
            <a:off x="4952999" y="6972300"/>
            <a:ext cx="2743201" cy="757415"/>
          </p:xfrm>
          <a:graphic>
            <a:graphicData uri="http://schemas.openxmlformats.org/presentationml/2006/ole">
              <mc:AlternateContent xmlns:mc="http://schemas.openxmlformats.org/markup-compatibility/2006">
                <mc:Choice xmlns:v="urn:schemas-microsoft-com:vml" Requires="v">
                  <p:oleObj name="Equation" r:id="rId4" imgW="897194" imgH="247619" progId="Equation.DSMT4">
                    <p:embed/>
                  </p:oleObj>
                </mc:Choice>
                <mc:Fallback>
                  <p:oleObj name="Equation" r:id="rId4" imgW="897194" imgH="247619" progId="Equation.DSMT4">
                    <p:embed/>
                    <p:pic>
                      <p:nvPicPr>
                        <p:cNvPr id="0" name=""/>
                        <p:cNvPicPr/>
                        <p:nvPr/>
                      </p:nvPicPr>
                      <p:blipFill>
                        <a:blip r:embed="rId5"/>
                        <a:stretch>
                          <a:fillRect/>
                        </a:stretch>
                      </p:blipFill>
                      <p:spPr>
                        <a:xfrm>
                          <a:off x="4952999" y="6972300"/>
                          <a:ext cx="2743201" cy="757415"/>
                        </a:xfrm>
                        <a:prstGeom prst="rect">
                          <a:avLst/>
                        </a:prstGeom>
                        <a:solidFill>
                          <a:schemeClr val="bg1"/>
                        </a:solidFill>
                      </p:spPr>
                    </p:pic>
                  </p:oleObj>
                </mc:Fallback>
              </mc:AlternateContent>
            </a:graphicData>
          </a:graphic>
        </p:graphicFrame>
      </p:grpSp>
      <p:sp>
        <p:nvSpPr>
          <p:cNvPr id="5" name="Rounded Rectangle 13">
            <a:extLst>
              <a:ext uri="{FF2B5EF4-FFF2-40B4-BE49-F238E27FC236}">
                <a16:creationId xmlns:a16="http://schemas.microsoft.com/office/drawing/2014/main" id="{C6975BDC-0052-53FA-9A93-7E99E8CEA857}"/>
              </a:ext>
            </a:extLst>
          </p:cNvPr>
          <p:cNvSpPr/>
          <p:nvPr/>
        </p:nvSpPr>
        <p:spPr>
          <a:xfrm>
            <a:off x="152400" y="190500"/>
            <a:ext cx="4267200" cy="135222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AutoShape 6">
            <a:extLst>
              <a:ext uri="{FF2B5EF4-FFF2-40B4-BE49-F238E27FC236}">
                <a16:creationId xmlns:a16="http://schemas.microsoft.com/office/drawing/2014/main" id="{6966F72E-C129-5FFE-A51E-E5506A1E23E0}"/>
              </a:ext>
            </a:extLst>
          </p:cNvPr>
          <p:cNvSpPr/>
          <p:nvPr/>
        </p:nvSpPr>
        <p:spPr>
          <a:xfrm>
            <a:off x="4724400" y="647700"/>
            <a:ext cx="12857282" cy="2286000"/>
          </a:xfrm>
          <a:prstGeom prst="rect">
            <a:avLst/>
          </a:prstGeom>
          <a:solidFill>
            <a:srgbClr val="F6F6E9"/>
          </a:solidFill>
        </p:spPr>
        <p:txBody>
          <a:bodyPr anchor="ctr"/>
          <a:lstStyle/>
          <a:p>
            <a:pPr algn="just"/>
            <a:r>
              <a:rPr lang="vi-VN" sz="3200" kern="100" dirty="0">
                <a:effectLst/>
                <a:latin typeface="Tahoma" panose="020B0604030504040204" pitchFamily="34" charset="0"/>
                <a:ea typeface="Tahoma" panose="020B0604030504040204" pitchFamily="34" charset="0"/>
                <a:cs typeface="Tahoma" panose="020B0604030504040204" pitchFamily="34" charset="0"/>
              </a:rPr>
              <a:t>Tên của tác giả cuốn Đại Việt sử kí dưới thời vua Trần Nhân Tông được đặt cho một đường phố của Thủ đô Hà Nội. Em sẽ biết tên tác giả đó bằng cách thực hiện các phép tính dưới đây rồi viết chữ tương ứng vào ô, dưới kết quả được cho trong bảng bên dưới.</a:t>
            </a:r>
            <a:endParaRPr lang="en-US" sz="3200" kern="1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FC5E8FA-A60A-E3EA-5EF8-F6257F80ECA3}"/>
              </a:ext>
            </a:extLst>
          </p:cNvPr>
          <p:cNvPicPr>
            <a:picLocks noChangeAspect="1"/>
          </p:cNvPicPr>
          <p:nvPr/>
        </p:nvPicPr>
        <p:blipFill>
          <a:blip r:embed="rId6"/>
          <a:stretch>
            <a:fillRect/>
          </a:stretch>
        </p:blipFill>
        <p:spPr>
          <a:xfrm rot="172800">
            <a:off x="16098046" y="2400928"/>
            <a:ext cx="1907331" cy="1827449"/>
          </a:xfrm>
          <a:prstGeom prst="rect">
            <a:avLst/>
          </a:prstGeom>
        </p:spPr>
      </p:pic>
      <p:sp>
        <p:nvSpPr>
          <p:cNvPr id="10" name="TextBox 9">
            <a:extLst>
              <a:ext uri="{FF2B5EF4-FFF2-40B4-BE49-F238E27FC236}">
                <a16:creationId xmlns:a16="http://schemas.microsoft.com/office/drawing/2014/main" id="{152AB0AE-9ABE-5649-E818-6B2F1DE6F3EC}"/>
              </a:ext>
            </a:extLst>
          </p:cNvPr>
          <p:cNvSpPr txBox="1"/>
          <p:nvPr/>
        </p:nvSpPr>
        <p:spPr>
          <a:xfrm>
            <a:off x="3657600"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L</a:t>
            </a:r>
          </a:p>
        </p:txBody>
      </p:sp>
      <p:sp>
        <p:nvSpPr>
          <p:cNvPr id="11" name="TextBox 10">
            <a:extLst>
              <a:ext uri="{FF2B5EF4-FFF2-40B4-BE49-F238E27FC236}">
                <a16:creationId xmlns:a16="http://schemas.microsoft.com/office/drawing/2014/main" id="{3B4CCB2E-71AE-8340-6A21-BE49ED9B8E2F}"/>
              </a:ext>
            </a:extLst>
          </p:cNvPr>
          <p:cNvSpPr txBox="1"/>
          <p:nvPr/>
        </p:nvSpPr>
        <p:spPr>
          <a:xfrm>
            <a:off x="5943600"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Ê</a:t>
            </a:r>
          </a:p>
        </p:txBody>
      </p:sp>
      <p:sp>
        <p:nvSpPr>
          <p:cNvPr id="12" name="TextBox 11">
            <a:extLst>
              <a:ext uri="{FF2B5EF4-FFF2-40B4-BE49-F238E27FC236}">
                <a16:creationId xmlns:a16="http://schemas.microsoft.com/office/drawing/2014/main" id="{F33C6713-182E-8153-E0B3-37A4EE6011A2}"/>
              </a:ext>
            </a:extLst>
          </p:cNvPr>
          <p:cNvSpPr txBox="1"/>
          <p:nvPr/>
        </p:nvSpPr>
        <p:spPr>
          <a:xfrm>
            <a:off x="9552526"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Ă</a:t>
            </a:r>
          </a:p>
        </p:txBody>
      </p:sp>
      <p:sp>
        <p:nvSpPr>
          <p:cNvPr id="13" name="TextBox 12">
            <a:extLst>
              <a:ext uri="{FF2B5EF4-FFF2-40B4-BE49-F238E27FC236}">
                <a16:creationId xmlns:a16="http://schemas.microsoft.com/office/drawing/2014/main" id="{6B76B911-74FC-A44D-F0C2-AA65F415E2B3}"/>
              </a:ext>
            </a:extLst>
          </p:cNvPr>
          <p:cNvSpPr txBox="1"/>
          <p:nvPr/>
        </p:nvSpPr>
        <p:spPr>
          <a:xfrm>
            <a:off x="7873166"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V</a:t>
            </a:r>
          </a:p>
        </p:txBody>
      </p:sp>
      <p:sp>
        <p:nvSpPr>
          <p:cNvPr id="14" name="TextBox 13">
            <a:extLst>
              <a:ext uri="{FF2B5EF4-FFF2-40B4-BE49-F238E27FC236}">
                <a16:creationId xmlns:a16="http://schemas.microsoft.com/office/drawing/2014/main" id="{FC2628B7-AFEC-29EC-132C-FC77C386BE59}"/>
              </a:ext>
            </a:extLst>
          </p:cNvPr>
          <p:cNvSpPr txBox="1"/>
          <p:nvPr/>
        </p:nvSpPr>
        <p:spPr>
          <a:xfrm>
            <a:off x="11231886"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N</a:t>
            </a:r>
          </a:p>
        </p:txBody>
      </p:sp>
      <p:sp>
        <p:nvSpPr>
          <p:cNvPr id="15" name="TextBox 14">
            <a:extLst>
              <a:ext uri="{FF2B5EF4-FFF2-40B4-BE49-F238E27FC236}">
                <a16:creationId xmlns:a16="http://schemas.microsoft.com/office/drawing/2014/main" id="{70D91D17-CA39-2C4E-A9E3-6FD898809FF7}"/>
              </a:ext>
            </a:extLst>
          </p:cNvPr>
          <p:cNvSpPr txBox="1"/>
          <p:nvPr/>
        </p:nvSpPr>
        <p:spPr>
          <a:xfrm>
            <a:off x="12944680"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H</a:t>
            </a:r>
          </a:p>
        </p:txBody>
      </p:sp>
      <p:sp>
        <p:nvSpPr>
          <p:cNvPr id="16" name="TextBox 15">
            <a:extLst>
              <a:ext uri="{FF2B5EF4-FFF2-40B4-BE49-F238E27FC236}">
                <a16:creationId xmlns:a16="http://schemas.microsoft.com/office/drawing/2014/main" id="{BBA60F5D-1A69-A21C-EEDC-CF4B8F69BDC3}"/>
              </a:ext>
            </a:extLst>
          </p:cNvPr>
          <p:cNvSpPr txBox="1"/>
          <p:nvPr/>
        </p:nvSpPr>
        <p:spPr>
          <a:xfrm>
            <a:off x="14691362"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Ư</a:t>
            </a:r>
          </a:p>
        </p:txBody>
      </p:sp>
      <p:sp>
        <p:nvSpPr>
          <p:cNvPr id="17" name="TextBox 16">
            <a:extLst>
              <a:ext uri="{FF2B5EF4-FFF2-40B4-BE49-F238E27FC236}">
                <a16:creationId xmlns:a16="http://schemas.microsoft.com/office/drawing/2014/main" id="{7D496AD7-9E6A-FDFD-DF05-6AE532010117}"/>
              </a:ext>
            </a:extLst>
          </p:cNvPr>
          <p:cNvSpPr txBox="1"/>
          <p:nvPr/>
        </p:nvSpPr>
        <p:spPr>
          <a:xfrm>
            <a:off x="16764000" y="9410700"/>
            <a:ext cx="914400" cy="769441"/>
          </a:xfrm>
          <a:prstGeom prst="rect">
            <a:avLst/>
          </a:prstGeom>
          <a:noFill/>
        </p:spPr>
        <p:txBody>
          <a:bodyPr wrap="square" rtlCol="0">
            <a:spAutoFit/>
          </a:bodyPr>
          <a:lstStyle/>
          <a:p>
            <a:pPr algn="ctr"/>
            <a:r>
              <a:rPr lang="en-US" sz="4400" b="1" dirty="0">
                <a:solidFill>
                  <a:srgbClr val="FF0000"/>
                </a:solidFill>
                <a:latin typeface="Palatino Linotype" panose="02040502050505030304" pitchFamily="18" charset="0"/>
              </a:rPr>
              <a:t>U</a:t>
            </a:r>
          </a:p>
        </p:txBody>
      </p:sp>
      <p:pic>
        <p:nvPicPr>
          <p:cNvPr id="1026" name="Picture 2" descr="Đại Việt sử ký toàn thư (trọn bộ 2 quyển, có hộp, tặng kèm 02 postcard –  SÁCH ĐÔNG A">
            <a:extLst>
              <a:ext uri="{FF2B5EF4-FFF2-40B4-BE49-F238E27FC236}">
                <a16:creationId xmlns:a16="http://schemas.microsoft.com/office/drawing/2014/main" id="{48355CAD-D8EC-5263-E7DA-8FE2ADA5C22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5360" y="2019300"/>
            <a:ext cx="6019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828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ppt_w</p:attrName>
                                        </p:attrNameLst>
                                      </p:cBhvr>
                                      <p:tavLst>
                                        <p:tav tm="0" fmla="#ppt_w*sin(2.5*pi*$)">
                                          <p:val>
                                            <p:fltVal val="0"/>
                                          </p:val>
                                        </p:tav>
                                        <p:tav tm="100000">
                                          <p:val>
                                            <p:fltVal val="1"/>
                                          </p:val>
                                        </p:tav>
                                      </p:tavLst>
                                    </p:anim>
                                    <p:anim calcmode="lin" valueType="num">
                                      <p:cBhvr>
                                        <p:cTn id="12"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6D565-CEE2-E87F-3FCE-C8614BC13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332" y="1790700"/>
            <a:ext cx="15392400" cy="7580872"/>
          </a:xfrm>
          <a:prstGeom prst="rect">
            <a:avLst/>
          </a:prstGeom>
        </p:spPr>
      </p:pic>
      <p:sp>
        <p:nvSpPr>
          <p:cNvPr id="4" name="Rounded Rectangle 9">
            <a:extLst>
              <a:ext uri="{FF2B5EF4-FFF2-40B4-BE49-F238E27FC236}">
                <a16:creationId xmlns:a16="http://schemas.microsoft.com/office/drawing/2014/main" id="{098BD5D1-DCD4-5490-E134-41A03168BC72}"/>
              </a:ext>
            </a:extLst>
          </p:cNvPr>
          <p:cNvSpPr/>
          <p:nvPr/>
        </p:nvSpPr>
        <p:spPr>
          <a:xfrm>
            <a:off x="6172200" y="495300"/>
            <a:ext cx="5943600" cy="112362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dirty="0" err="1">
                <a:latin typeface="Arial" panose="020B0604020202020204" pitchFamily="34" charset="0"/>
                <a:cs typeface="Arial" panose="020B0604020202020204" pitchFamily="34" charset="0"/>
              </a:rPr>
              <a:t>Câu</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hỏi</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Trắc</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nghiệm</a:t>
            </a:r>
            <a:endParaRPr lang="en-US" sz="43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A727154-E5CC-98A2-4707-551115EB0265}"/>
              </a:ext>
            </a:extLst>
          </p:cNvPr>
          <p:cNvPicPr>
            <a:picLocks noChangeAspect="1"/>
          </p:cNvPicPr>
          <p:nvPr/>
        </p:nvPicPr>
        <p:blipFill>
          <a:blip r:embed="rId3"/>
          <a:stretch>
            <a:fillRect/>
          </a:stretch>
        </p:blipFill>
        <p:spPr>
          <a:xfrm>
            <a:off x="400119" y="8267700"/>
            <a:ext cx="1152244" cy="1743607"/>
          </a:xfrm>
          <a:prstGeom prst="rect">
            <a:avLst/>
          </a:prstGeom>
        </p:spPr>
      </p:pic>
      <p:pic>
        <p:nvPicPr>
          <p:cNvPr id="7" name="Picture 6">
            <a:extLst>
              <a:ext uri="{FF2B5EF4-FFF2-40B4-BE49-F238E27FC236}">
                <a16:creationId xmlns:a16="http://schemas.microsoft.com/office/drawing/2014/main" id="{515AF873-3203-4991-6B5A-4D902B687492}"/>
              </a:ext>
            </a:extLst>
          </p:cNvPr>
          <p:cNvPicPr>
            <a:picLocks noChangeAspect="1"/>
          </p:cNvPicPr>
          <p:nvPr/>
        </p:nvPicPr>
        <p:blipFill>
          <a:blip r:embed="rId4"/>
          <a:stretch>
            <a:fillRect/>
          </a:stretch>
        </p:blipFill>
        <p:spPr>
          <a:xfrm>
            <a:off x="16608951" y="8774357"/>
            <a:ext cx="1526649" cy="1402220"/>
          </a:xfrm>
          <a:prstGeom prst="rect">
            <a:avLst/>
          </a:prstGeom>
        </p:spPr>
      </p:pic>
      <p:sp>
        <p:nvSpPr>
          <p:cNvPr id="8" name="Circle: Hollow 7">
            <a:extLst>
              <a:ext uri="{FF2B5EF4-FFF2-40B4-BE49-F238E27FC236}">
                <a16:creationId xmlns:a16="http://schemas.microsoft.com/office/drawing/2014/main" id="{0963AEED-03C6-A152-92E6-D47DE8FBF7EC}"/>
              </a:ext>
            </a:extLst>
          </p:cNvPr>
          <p:cNvSpPr/>
          <p:nvPr/>
        </p:nvSpPr>
        <p:spPr>
          <a:xfrm>
            <a:off x="1181100" y="26623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ircle: Hollow 8">
            <a:extLst>
              <a:ext uri="{FF2B5EF4-FFF2-40B4-BE49-F238E27FC236}">
                <a16:creationId xmlns:a16="http://schemas.microsoft.com/office/drawing/2014/main" id="{DB24B2FD-5145-C90C-BC76-4C8B82446C08}"/>
              </a:ext>
            </a:extLst>
          </p:cNvPr>
          <p:cNvSpPr/>
          <p:nvPr/>
        </p:nvSpPr>
        <p:spPr>
          <a:xfrm>
            <a:off x="5486400" y="48387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187C1293-24EA-4D37-0E28-29C0BCD3D23F}"/>
              </a:ext>
            </a:extLst>
          </p:cNvPr>
          <p:cNvSpPr/>
          <p:nvPr/>
        </p:nvSpPr>
        <p:spPr>
          <a:xfrm>
            <a:off x="9753600" y="6667500"/>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CCF8D0B8-9584-1584-6884-80907AA81E8A}"/>
              </a:ext>
            </a:extLst>
          </p:cNvPr>
          <p:cNvSpPr/>
          <p:nvPr/>
        </p:nvSpPr>
        <p:spPr>
          <a:xfrm>
            <a:off x="14097000" y="8402651"/>
            <a:ext cx="990600" cy="1066800"/>
          </a:xfrm>
          <a:prstGeom prst="donut">
            <a:avLst>
              <a:gd name="adj" fmla="val 935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37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sp>
          <p:nvSpPr>
            <p:cNvPr id="43" name="TextBox 8"/>
            <p:cNvSpPr txBox="1"/>
            <p:nvPr/>
          </p:nvSpPr>
          <p:spPr>
            <a:xfrm>
              <a:off x="9618457" y="2309828"/>
              <a:ext cx="6788617" cy="42519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lang="en-US" sz="6000" b="1">
                  <a:solidFill>
                    <a:srgbClr val="291B25"/>
                  </a:solidFill>
                  <a:latin typeface="Arial" panose="020B0604020202020204" pitchFamily="34" charset="0"/>
                  <a:cs typeface="Arial" panose="020B0604020202020204" pitchFamily="34" charset="0"/>
                </a:rPr>
                <a:t>I</a:t>
              </a:r>
              <a:r>
                <a:rPr kumimoji="0" lang="en-US" sz="60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I</a:t>
              </a:r>
              <a:endParaRPr kumimoji="0" lang="en-US" sz="60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44" name="Rectangle 43"/>
          <p:cNvSpPr/>
          <p:nvPr/>
        </p:nvSpPr>
        <p:spPr>
          <a:xfrm>
            <a:off x="4755150" y="4224148"/>
            <a:ext cx="8361905" cy="1477328"/>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a:solidFill>
                  <a:prstClr val="white"/>
                </a:solidFill>
                <a:latin typeface="Arial" panose="020B0604020202020204" pitchFamily="34" charset="0"/>
                <a:ea typeface="Calibri" panose="020F0502020204030204" pitchFamily="34" charset="0"/>
                <a:cs typeface="Times New Roman" panose="02020603050405020304" pitchFamily="18" charset="0"/>
              </a:rPr>
              <a:t>ĐA</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THỨC NHIỀU BIẾN</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3328325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49600" y="266700"/>
            <a:ext cx="2261812" cy="1420491"/>
          </a:xfrm>
          <a:prstGeom prst="rect">
            <a:avLst/>
          </a:prstGeom>
        </p:spPr>
      </p:pic>
      <p:pic>
        <p:nvPicPr>
          <p:cNvPr id="6" name="Picture 5"/>
          <p:cNvPicPr>
            <a:picLocks noChangeAspect="1"/>
          </p:cNvPicPr>
          <p:nvPr/>
        </p:nvPicPr>
        <p:blipFill>
          <a:blip r:embed="rId3"/>
          <a:stretch>
            <a:fillRect/>
          </a:stretch>
        </p:blipFill>
        <p:spPr>
          <a:xfrm>
            <a:off x="15989853" y="8427250"/>
            <a:ext cx="1981306" cy="1669250"/>
          </a:xfrm>
          <a:prstGeom prst="rect">
            <a:avLst/>
          </a:prstGeom>
        </p:spPr>
      </p:pic>
      <p:grpSp>
        <p:nvGrpSpPr>
          <p:cNvPr id="7" name="Group 6"/>
          <p:cNvGrpSpPr/>
          <p:nvPr/>
        </p:nvGrpSpPr>
        <p:grpSpPr>
          <a:xfrm>
            <a:off x="1828800" y="2095500"/>
            <a:ext cx="16865433" cy="2794557"/>
            <a:chOff x="1828800" y="2747802"/>
            <a:chExt cx="16865433" cy="2794557"/>
          </a:xfrm>
        </p:grpSpPr>
        <p:sp>
          <p:nvSpPr>
            <p:cNvPr id="2" name="Rectangle 1"/>
            <p:cNvSpPr/>
            <p:nvPr/>
          </p:nvSpPr>
          <p:spPr>
            <a:xfrm>
              <a:off x="1828800" y="2930642"/>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3325502" y="2747802"/>
                  <a:ext cx="7466513" cy="904158"/>
                </a:xfrm>
                <a:prstGeom prst="rect">
                  <a:avLst/>
                </a:prstGeom>
              </p:spPr>
              <p:txBody>
                <a:bodyPr wrap="square">
                  <a:spAutoFit/>
                </a:bodyPr>
                <a:lstStyle/>
                <a:p>
                  <a:pPr marL="30480" marR="30480" lvl="0" algn="just">
                    <a:lnSpc>
                      <a:spcPct val="150000"/>
                    </a:lnSpc>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Cho</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rPr>
                    <a:t>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biểu thức</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rPr>
                    <a:t> </a:t>
                  </a:r>
                  <a14:m>
                    <m:oMath xmlns:m="http://schemas.openxmlformats.org/officeDocument/2006/math">
                      <m:sSup>
                        <m:sSup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rPr>
                          </m:ctrlPr>
                        </m:sSupPr>
                        <m:e>
                          <m:r>
                            <a:rPr lang="en-US" sz="4000" i="1">
                              <a:solidFill>
                                <a:srgbClr val="000000"/>
                              </a:solidFill>
                              <a:latin typeface="Cambria Math" panose="02040503050406030204" pitchFamily="18" charset="0"/>
                              <a:ea typeface="Times New Roman" panose="02020603050405020304" pitchFamily="18" charset="0"/>
                            </a:rPr>
                            <m:t>𝑥</m:t>
                          </m:r>
                        </m:e>
                        <m:sup>
                          <m:r>
                            <a:rPr kumimoji="0" lang="en-US" sz="4000" b="0" i="1" u="none" strike="noStrike" kern="1200" cap="none" spc="0" normalizeH="0" noProof="0" smtClean="0">
                              <a:ln>
                                <a:noFill/>
                              </a:ln>
                              <a:solidFill>
                                <a:srgbClr val="000000"/>
                              </a:solidFill>
                              <a:effectLst/>
                              <a:uLnTx/>
                              <a:uFillTx/>
                              <a:latin typeface="Cambria Math" panose="02040503050406030204" pitchFamily="18" charset="0"/>
                            </a:rPr>
                            <m:t>2</m:t>
                          </m:r>
                        </m:sup>
                      </m:sSup>
                      <m:r>
                        <a:rPr kumimoji="0" lang="en-US" sz="4000" b="0" i="1" u="none" strike="noStrike" kern="1200" cap="none" spc="0" normalizeH="0" noProof="0" smtClean="0">
                          <a:ln>
                            <a:noFill/>
                          </a:ln>
                          <a:solidFill>
                            <a:srgbClr val="000000"/>
                          </a:solidFill>
                          <a:effectLst/>
                          <a:uLnTx/>
                          <a:uFillTx/>
                          <a:latin typeface="Cambria Math" panose="02040503050406030204" pitchFamily="18" charset="0"/>
                        </a:rPr>
                        <m:t>+2</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rPr>
                        <m:t>𝑥𝑦</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rPr>
                        <m:t>+</m:t>
                      </m:r>
                      <m:sSup>
                        <m:sSupPr>
                          <m:ctrlPr>
                            <a:rPr lang="en-US" sz="4000" i="1">
                              <a:solidFill>
                                <a:srgbClr val="000000"/>
                              </a:solidFill>
                              <a:latin typeface="Cambria Math" panose="02040503050406030204" pitchFamily="18" charset="0"/>
                            </a:rPr>
                          </m:ctrlPr>
                        </m:sSupPr>
                        <m:e>
                          <m:r>
                            <a:rPr lang="en-US" sz="4000" b="0" i="1" smtClean="0">
                              <a:solidFill>
                                <a:srgbClr val="000000"/>
                              </a:solidFill>
                              <a:latin typeface="Cambria Math" panose="02040503050406030204" pitchFamily="18" charset="0"/>
                              <a:ea typeface="Times New Roman" panose="02020603050405020304" pitchFamily="18" charset="0"/>
                            </a:rPr>
                            <m:t>𝑦</m:t>
                          </m:r>
                        </m:e>
                        <m:sup>
                          <m:r>
                            <a:rPr lang="en-US" sz="4000" i="1">
                              <a:solidFill>
                                <a:srgbClr val="000000"/>
                              </a:solidFill>
                              <a:latin typeface="Cambria Math" panose="02040503050406030204" pitchFamily="18" charset="0"/>
                            </a:rPr>
                            <m:t>2</m:t>
                          </m:r>
                        </m:sup>
                      </m:sSup>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5502" y="2747802"/>
                  <a:ext cx="7466513" cy="904158"/>
                </a:xfrm>
                <a:prstGeom prst="rect">
                  <a:avLst/>
                </a:prstGeom>
                <a:blipFill>
                  <a:blip r:embed="rId4"/>
                  <a:stretch>
                    <a:fillRect l="-2533" b="-28378"/>
                  </a:stretch>
                </a:blipFill>
              </p:spPr>
              <p:txBody>
                <a:bodyPr/>
                <a:lstStyle/>
                <a:p>
                  <a:r>
                    <a:rPr lang="en-US">
                      <a:noFill/>
                    </a:rPr>
                    <a:t> </a:t>
                  </a:r>
                </a:p>
              </p:txBody>
            </p:sp>
          </mc:Fallback>
        </mc:AlternateContent>
        <p:sp>
          <p:nvSpPr>
            <p:cNvPr id="8" name="Rectangle 7"/>
            <p:cNvSpPr/>
            <p:nvPr/>
          </p:nvSpPr>
          <p:spPr>
            <a:xfrm>
              <a:off x="1840832" y="3695700"/>
              <a:ext cx="16853401" cy="1846659"/>
            </a:xfrm>
            <a:prstGeom prst="rect">
              <a:avLst/>
            </a:prstGeom>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lang="en-US" sz="4000">
                  <a:solidFill>
                    <a:srgbClr val="000000"/>
                  </a:solidFill>
                  <a:latin typeface="Arial" panose="020B0604020202020204" pitchFamily="34" charset="0"/>
                  <a:ea typeface="Times New Roman" panose="02020603050405020304" pitchFamily="18" charset="0"/>
                </a:rPr>
                <a:t>a) Biểu thức trên có bao nhiêu biến?</a:t>
              </a:r>
            </a:p>
            <a:p>
              <a:pPr marL="30480" marR="30480" lvl="0" algn="just" defTabSz="914400" rtl="0" eaLnBrk="1" fontAlgn="auto" latinLnBrk="0" hangingPunct="1">
                <a:lnSpc>
                  <a:spcPct val="150000"/>
                </a:lnSpc>
                <a:spcBef>
                  <a:spcPts val="0"/>
                </a:spcBef>
                <a:spcAft>
                  <a:spcPts val="0"/>
                </a:spcAft>
                <a:buClrTx/>
                <a:buSzTx/>
                <a:tabLst/>
                <a:defRPr/>
              </a:pPr>
              <a:r>
                <a:rPr lang="en-US" sz="4000" noProof="0">
                  <a:solidFill>
                    <a:srgbClr val="000000"/>
                  </a:solidFill>
                  <a:latin typeface="Arial" panose="020B0604020202020204" pitchFamily="34" charset="0"/>
                  <a:ea typeface="Times New Roman" panose="02020603050405020304" pitchFamily="18" charset="0"/>
                </a:rPr>
                <a:t>b) Mỗi số hạng xuất hiện trong biểu thức có dạng như thế nào</a:t>
              </a:r>
              <a:r>
                <a:rPr lang="en-US" sz="4000">
                  <a:solidFill>
                    <a:srgbClr val="000000"/>
                  </a:solidFill>
                  <a:latin typeface="Arial" panose="020B0604020202020204" pitchFamily="34" charset="0"/>
                  <a:ea typeface="Times New Roman" panose="02020603050405020304" pitchFamily="18" charset="0"/>
                </a:rPr>
                <a:t>?</a:t>
              </a:r>
              <a:endParaRPr lang="en-US" sz="4000" noProof="0">
                <a:solidFill>
                  <a:srgbClr val="000000"/>
                </a:solidFill>
                <a:latin typeface="Arial" panose="020B0604020202020204" pitchFamily="34" charset="0"/>
                <a:ea typeface="Times New Roman" panose="02020603050405020304" pitchFamily="18" charset="0"/>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773" y="-495300"/>
            <a:ext cx="3993403" cy="11525786"/>
          </a:xfrm>
          <a:prstGeom prst="rect">
            <a:avLst/>
          </a:prstGeom>
        </p:spPr>
      </p:pic>
      <p:sp>
        <p:nvSpPr>
          <p:cNvPr id="15" name="Rounded Rectangle 14"/>
          <p:cNvSpPr/>
          <p:nvPr/>
        </p:nvSpPr>
        <p:spPr>
          <a:xfrm>
            <a:off x="6909864" y="495300"/>
            <a:ext cx="4824936" cy="114719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300" b="1">
                <a:solidFill>
                  <a:prstClr val="white"/>
                </a:solidFill>
                <a:latin typeface="Arial" panose="020B0604020202020204" pitchFamily="34" charset="0"/>
                <a:cs typeface="Arial" panose="020B0604020202020204" pitchFamily="34" charset="0"/>
              </a:rPr>
              <a:t>1. Khái niệm</a:t>
            </a:r>
            <a:endParaRPr lang="en-US" sz="4300" b="1" dirty="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1989684" y="6819900"/>
            <a:ext cx="14164716" cy="2015936"/>
          </a:xfrm>
          <a:prstGeom prst="rect">
            <a:avLst/>
          </a:prstGeom>
        </p:spPr>
        <p:txBody>
          <a:bodyPr wrap="square">
            <a:spAutoFit/>
          </a:bodyPr>
          <a:lstStyle/>
          <a:p>
            <a:pPr algn="just">
              <a:lnSpc>
                <a:spcPct val="150000"/>
              </a:lnSpc>
              <a:spcAft>
                <a:spcPts val="600"/>
              </a:spcAft>
            </a:pPr>
            <a:r>
              <a:rPr lang="nl-NL" sz="4000">
                <a:latin typeface="Arial" panose="020B0604020202020204" pitchFamily="34" charset="0"/>
                <a:ea typeface="Malgun Gothic" panose="020B0503020000020004" pitchFamily="34" charset="-127"/>
                <a:cs typeface="Arial" panose="020B0604020202020204" pitchFamily="34" charset="0"/>
              </a:rPr>
              <a:t>a) Biểu thức có 2 biến.</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600"/>
              </a:spcAft>
            </a:pPr>
            <a:r>
              <a:rPr lang="nl-NL" sz="4000">
                <a:latin typeface="Arial" panose="020B0604020202020204" pitchFamily="34" charset="0"/>
                <a:ea typeface="Malgun Gothic" panose="020B0503020000020004" pitchFamily="34" charset="-127"/>
                <a:cs typeface="Arial" panose="020B0604020202020204" pitchFamily="34" charset="0"/>
              </a:rPr>
              <a:t>b) Mỗi số hạng là một đơn thức (một biến hoặc nhiều biến).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8414669" y="5393994"/>
            <a:ext cx="1809956" cy="1197306"/>
            <a:chOff x="1379665" y="1108172"/>
            <a:chExt cx="1809956" cy="1197306"/>
          </a:xfrm>
        </p:grpSpPr>
        <p:pic>
          <p:nvPicPr>
            <p:cNvPr id="2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79665" y="1108172"/>
              <a:ext cx="1809956" cy="1197306"/>
            </a:xfrm>
            <a:prstGeom prst="rect">
              <a:avLst/>
            </a:prstGeom>
          </p:spPr>
        </p:pic>
        <p:sp>
          <p:nvSpPr>
            <p:cNvPr id="25" name="TextBox 24"/>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542110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ppt_y</p:attrName>
                                        </p:attrNameLst>
                                      </p:cBhvr>
                                      <p:tavLst>
                                        <p:tav tm="0">
                                          <p:val>
                                            <p:strVal val="#ppt_y+#ppt_h*1.125000"/>
                                          </p:val>
                                        </p:tav>
                                        <p:tav tm="100000">
                                          <p:val>
                                            <p:strVal val="#ppt_y"/>
                                          </p:val>
                                        </p:tav>
                                      </p:tavLst>
                                    </p:anim>
                                    <p:animEffect transition="in" filter="wipe(up)">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wipe(left)">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600200" y="1208963"/>
            <a:ext cx="14630400" cy="8004490"/>
          </a:xfrm>
          <a:prstGeom prst="rect">
            <a:avLst/>
          </a:prstGeom>
          <a:solidFill>
            <a:srgbClr val="F6F6E9"/>
          </a:solidFill>
        </p:spPr>
        <p:txBody>
          <a:bodyPr/>
          <a:lstStyle/>
          <a:p>
            <a:endParaRPr lang="en-US"/>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371600" y="952500"/>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1544" y="7986232"/>
            <a:ext cx="1294758" cy="1372094"/>
          </a:xfrm>
          <a:prstGeom prst="rect">
            <a:avLst/>
          </a:prstGeom>
        </p:spPr>
      </p:pic>
      <p:sp>
        <p:nvSpPr>
          <p:cNvPr id="18" name="TextBox 17"/>
          <p:cNvSpPr txBox="1"/>
          <p:nvPr/>
        </p:nvSpPr>
        <p:spPr>
          <a:xfrm>
            <a:off x="1409948" y="2227606"/>
            <a:ext cx="15063537" cy="14680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700" b="1" i="0" u="none" strike="noStrike" kern="1200" cap="none" spc="0" normalizeH="0" baseline="0" noProof="0">
                <a:ln>
                  <a:noFill/>
                </a:ln>
                <a:solidFill>
                  <a:srgbClr val="C0504D">
                    <a:lumMod val="75000"/>
                  </a:srgbClr>
                </a:solidFill>
                <a:effectLst/>
                <a:uLnTx/>
                <a:uFillTx/>
                <a:latin typeface="Arial" panose="020B0604020202020204" pitchFamily="34" charset="0"/>
                <a:cs typeface="Arial" panose="020B0604020202020204" pitchFamily="34" charset="0"/>
              </a:rPr>
              <a:t>CHƯƠNG I: </a:t>
            </a:r>
            <a:r>
              <a:rPr lang="en-US" sz="6700" b="1">
                <a:solidFill>
                  <a:srgbClr val="C0504D">
                    <a:lumMod val="75000"/>
                  </a:srgbClr>
                </a:solidFill>
                <a:latin typeface="Arial" panose="020B0604020202020204" pitchFamily="34" charset="0"/>
                <a:cs typeface="Arial" panose="020B0604020202020204" pitchFamily="34" charset="0"/>
              </a:rPr>
              <a:t>ĐA THỨC NHIỀU BIẾN</a:t>
            </a:r>
            <a:endParaRPr kumimoji="0" lang="vi-VN" sz="6700" b="1" i="0" u="none" strike="noStrike" kern="1200" cap="none" spc="0" normalizeH="0" baseline="0" noProof="0" dirty="0">
              <a:ln>
                <a:noFill/>
              </a:ln>
              <a:solidFill>
                <a:srgbClr val="C0504D">
                  <a:lumMod val="75000"/>
                </a:srgbClr>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2018977" y="4158469"/>
            <a:ext cx="13845478" cy="2931636"/>
          </a:xfrm>
          <a:prstGeom prst="rect">
            <a:avLst/>
          </a:prstGeom>
        </p:spPr>
        <p:txBody>
          <a:bodyPr wrap="square">
            <a:spAutoFit/>
          </a:bodyPr>
          <a:lstStyle/>
          <a:p>
            <a:pPr lvl="0" algn="ctr">
              <a:lnSpc>
                <a:spcPct val="150000"/>
              </a:lnSpc>
              <a:spcBef>
                <a:spcPts val="1200"/>
              </a:spcBef>
              <a:defRPr/>
            </a:pPr>
            <a:r>
              <a:rPr lang="vi-VN" sz="6500" b="1" kern="0">
                <a:solidFill>
                  <a:srgbClr val="1F497D">
                    <a:lumMod val="60000"/>
                    <a:lumOff val="40000"/>
                  </a:srgbClr>
                </a:solidFill>
                <a:ea typeface="Times New Roman" panose="02020603050405020304" pitchFamily="18" charset="0"/>
                <a:cs typeface="Times New Roman" panose="02020603050405020304" pitchFamily="18" charset="0"/>
              </a:rPr>
              <a:t>BÀI 1: ĐƠN THỨC NHIỀU BIẾN. ĐA THỨC NHIỀU BIẾN</a:t>
            </a:r>
            <a:endParaRPr kumimoji="0" lang="en-US" sz="6500" b="1" i="0" u="none" strike="noStrike" kern="0" cap="none" spc="0" normalizeH="0" baseline="0" noProof="0" dirty="0">
              <a:ln>
                <a:noFill/>
              </a:ln>
              <a:solidFill>
                <a:srgbClr val="1F497D">
                  <a:lumMod val="60000"/>
                  <a:lumOff val="40000"/>
                </a:srgbClr>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590490" y="7090105"/>
            <a:ext cx="4151736" cy="2908044"/>
          </a:xfrm>
          <a:prstGeom prst="rect">
            <a:avLst/>
          </a:prstGeom>
        </p:spPr>
      </p:pic>
    </p:spTree>
    <p:extLst>
      <p:ext uri="{BB962C8B-B14F-4D97-AF65-F5344CB8AC3E}">
        <p14:creationId xmlns:p14="http://schemas.microsoft.com/office/powerpoint/2010/main" val="186026653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324600" y="421105"/>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48500" y="490514"/>
              <a:ext cx="4191000" cy="861774"/>
            </a:xfrm>
            <a:prstGeom prst="rect">
              <a:avLst/>
            </a:prstGeom>
            <a:noFill/>
          </p:spPr>
          <p:txBody>
            <a:bodyPr wrap="square" rtlCol="0">
              <a:spAutoFit/>
            </a:bodyPr>
            <a:lstStyle/>
            <a:p>
              <a:pPr algn="ctr"/>
              <a:r>
                <a:rPr lang="en-US" sz="5000" b="1" dirty="0">
                  <a:solidFill>
                    <a:schemeClr val="bg1"/>
                  </a:solidFill>
                  <a:latin typeface="Arial" panose="020B0604020202020204" pitchFamily="34" charset="0"/>
                  <a:cs typeface="Arial" panose="020B0604020202020204" pitchFamily="34" charset="0"/>
                </a:rPr>
                <a:t>KẾT LUẬN</a:t>
              </a:r>
            </a:p>
          </p:txBody>
        </p:sp>
      </p:grpSp>
      <p:sp>
        <p:nvSpPr>
          <p:cNvPr id="11" name="Rectangle 10"/>
          <p:cNvSpPr/>
          <p:nvPr/>
        </p:nvSpPr>
        <p:spPr>
          <a:xfrm>
            <a:off x="814390" y="2001188"/>
            <a:ext cx="16635410" cy="1084912"/>
          </a:xfrm>
          <a:prstGeom prst="rect">
            <a:avLst/>
          </a:prstGeom>
          <a:solidFill>
            <a:srgbClr val="C00000"/>
          </a:solidFill>
          <a:ln w="19050">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spcAft>
                <a:spcPts val="1200"/>
              </a:spcAft>
              <a:defRPr/>
            </a:pPr>
            <a:r>
              <a:rPr lang="vi-VN" sz="4300">
                <a:solidFill>
                  <a:schemeClr val="bg1"/>
                </a:solidFill>
                <a:ea typeface="Calibri" panose="020F0502020204030204" pitchFamily="34" charset="0"/>
                <a:cs typeface="Times New Roman" panose="02020603050405020304" pitchFamily="18" charset="0"/>
              </a:rPr>
              <a:t>Đa thức nhiếu biến (hay đa thức) là một tổng của những đơn thức.</a:t>
            </a:r>
            <a:endParaRPr kumimoji="0" lang="en-US" sz="43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381000" y="3727605"/>
            <a:ext cx="10431120" cy="4463895"/>
            <a:chOff x="846481" y="5219700"/>
            <a:chExt cx="10431120" cy="4463895"/>
          </a:xfrm>
        </p:grpSpPr>
        <p:grpSp>
          <p:nvGrpSpPr>
            <p:cNvPr id="13" name="Group 12"/>
            <p:cNvGrpSpPr/>
            <p:nvPr/>
          </p:nvGrpSpPr>
          <p:grpSpPr>
            <a:xfrm>
              <a:off x="846481" y="5219700"/>
              <a:ext cx="10431120" cy="4463895"/>
              <a:chOff x="625418" y="2552700"/>
              <a:chExt cx="6701018" cy="3575865"/>
            </a:xfrm>
          </p:grpSpPr>
          <p:grpSp>
            <p:nvGrpSpPr>
              <p:cNvPr id="16" name="Group 2"/>
              <p:cNvGrpSpPr/>
              <p:nvPr/>
            </p:nvGrpSpPr>
            <p:grpSpPr>
              <a:xfrm>
                <a:off x="625418" y="2552700"/>
                <a:ext cx="6346925" cy="3485311"/>
                <a:chOff x="0" y="-28575"/>
                <a:chExt cx="2093017" cy="1885825"/>
              </a:xfrm>
            </p:grpSpPr>
            <p:sp>
              <p:nvSpPr>
                <p:cNvPr id="18" name="Freeform 3"/>
                <p:cNvSpPr/>
                <p:nvPr/>
              </p:nvSpPr>
              <p:spPr>
                <a:xfrm>
                  <a:off x="92406" y="131269"/>
                  <a:ext cx="2000611" cy="1725981"/>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txBody>
                <a:bodyPr/>
                <a:lstStyle/>
                <a:p>
                  <a:endParaRPr lang="en-US"/>
                </a:p>
              </p:txBody>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p:cNvPicPr>
                <a:picLocks noChangeAspect="1"/>
              </p:cNvPicPr>
              <p:nvPr/>
            </p:nvPicPr>
            <p:blipFill>
              <a:blip r:embed="rId4">
                <a:duotone>
                  <a:schemeClr val="accent6">
                    <a:shade val="45000"/>
                    <a:satMod val="135000"/>
                  </a:schemeClr>
                  <a:prstClr val="white"/>
                </a:duotone>
              </a:blip>
              <a:stretch>
                <a:fillRect/>
              </a:stretch>
            </p:blipFill>
            <p:spPr>
              <a:xfrm>
                <a:off x="6505651" y="5142939"/>
                <a:ext cx="820785" cy="985626"/>
              </a:xfrm>
              <a:prstGeom prst="rect">
                <a:avLst/>
              </a:prstGeom>
            </p:spPr>
          </p:pic>
        </p:grpSp>
        <mc:AlternateContent xmlns:mc="http://schemas.openxmlformats.org/markup-compatibility/2006" xmlns:a14="http://schemas.microsoft.com/office/drawing/2010/main">
          <mc:Choice Requires="a14">
            <p:sp>
              <p:nvSpPr>
                <p:cNvPr id="22" name="Rectangle 21"/>
                <p:cNvSpPr/>
                <p:nvPr/>
              </p:nvSpPr>
              <p:spPr>
                <a:xfrm>
                  <a:off x="1447800" y="5753100"/>
                  <a:ext cx="9144000" cy="3785652"/>
                </a:xfrm>
                <a:prstGeom prst="rect">
                  <a:avLst/>
                </a:prstGeom>
              </p:spPr>
              <p:txBody>
                <a:bodyPr>
                  <a:spAutoFit/>
                </a:bodyPr>
                <a:lstStyle/>
                <a:p>
                  <a:pP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Ví dụ: </a:t>
                  </a:r>
                  <a:endParaRPr lang="en-US" sz="4000" b="1">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P</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đa thức của biến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𝑄</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𝑥𝑦𝑧</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đa thức của ba biến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𝑧</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447800" y="5753100"/>
                  <a:ext cx="9144000" cy="3785652"/>
                </a:xfrm>
                <a:prstGeom prst="rect">
                  <a:avLst/>
                </a:prstGeom>
                <a:blipFill>
                  <a:blip r:embed="rId10"/>
                  <a:stretch>
                    <a:fillRect l="-2333" r="-3000" b="-3060"/>
                  </a:stretch>
                </a:blipFill>
              </p:spPr>
              <p:txBody>
                <a:bodyPr/>
                <a:lstStyle/>
                <a:p>
                  <a:r>
                    <a:rPr lang="en-US">
                      <a:noFill/>
                    </a:rPr>
                    <a:t> </a:t>
                  </a:r>
                </a:p>
              </p:txBody>
            </p:sp>
          </mc:Fallback>
        </mc:AlternateContent>
      </p:grpSp>
      <p:sp>
        <p:nvSpPr>
          <p:cNvPr id="8" name="Rectangle 7"/>
          <p:cNvSpPr/>
          <p:nvPr/>
        </p:nvSpPr>
        <p:spPr>
          <a:xfrm>
            <a:off x="10820400" y="4152900"/>
            <a:ext cx="6520629" cy="1938992"/>
          </a:xfrm>
          <a:prstGeom prst="rect">
            <a:avLst/>
          </a:prstGeom>
        </p:spPr>
        <p:txBody>
          <a:bodyPr wrap="square">
            <a:spAutoFit/>
          </a:bodyPr>
          <a:lstStyle/>
          <a:p>
            <a:pPr algn="just">
              <a:lnSpc>
                <a:spcPct val="150000"/>
              </a:lnSpc>
              <a:spcAft>
                <a:spcPts val="1200"/>
              </a:spcAft>
            </a:pPr>
            <a:r>
              <a:rPr lang="en-US" sz="4000" b="1">
                <a:latin typeface="Arial" panose="020B0604020202020204" pitchFamily="34" charset="0"/>
                <a:ea typeface="Malgun Gothic" panose="020B0503020000020004" pitchFamily="34" charset="-127"/>
                <a:cs typeface="Arial" panose="020B0604020202020204" pitchFamily="34" charset="0"/>
              </a:rPr>
              <a:t>Chú ý:</a:t>
            </a:r>
            <a:r>
              <a:rPr lang="en-US" sz="4000">
                <a:latin typeface="Arial" panose="020B0604020202020204" pitchFamily="34" charset="0"/>
                <a:ea typeface="Malgun Gothic" panose="020B0503020000020004" pitchFamily="34" charset="-127"/>
                <a:cs typeface="Arial" panose="020B0604020202020204" pitchFamily="34" charset="0"/>
              </a:rPr>
              <a:t> Mỗi đơn thức được coi là một đa thức.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11"/>
          <a:stretch>
            <a:fillRect/>
          </a:stretch>
        </p:blipFill>
        <p:spPr>
          <a:xfrm>
            <a:off x="15329937" y="6819675"/>
            <a:ext cx="1743607" cy="2591025"/>
          </a:xfrm>
          <a:prstGeom prst="rect">
            <a:avLst/>
          </a:prstGeom>
        </p:spPr>
      </p:pic>
      <p:pic>
        <p:nvPicPr>
          <p:cNvPr id="30" name="Picture 29"/>
          <p:cNvPicPr>
            <a:picLocks noChangeAspect="1"/>
          </p:cNvPicPr>
          <p:nvPr/>
        </p:nvPicPr>
        <p:blipFill>
          <a:blip r:embed="rId12"/>
          <a:stretch>
            <a:fillRect/>
          </a:stretch>
        </p:blipFill>
        <p:spPr>
          <a:xfrm>
            <a:off x="4694932" y="8499129"/>
            <a:ext cx="1938696" cy="1603387"/>
          </a:xfrm>
          <a:prstGeom prst="rect">
            <a:avLst/>
          </a:prstGeom>
        </p:spPr>
      </p:pic>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2" name="Rounded Rectangle 1"/>
          <p:cNvSpPr/>
          <p:nvPr/>
        </p:nvSpPr>
        <p:spPr>
          <a:xfrm>
            <a:off x="1295400" y="1528651"/>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5</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3886200" y="1549913"/>
            <a:ext cx="13074865"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 những biểu thức sau, biểu thức nào là </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thức?</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6271768" y="3668128"/>
                <a:ext cx="6124563" cy="1821076"/>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−3</m:t>
                      </m:r>
                      <m:r>
                        <a:rPr lang="en-US" sz="4000" i="1" smtClean="0">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𝑦</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𝑧</m:t>
                          </m:r>
                        </m:e>
                        <m:sup>
                          <m:r>
                            <a:rPr lang="en-US" sz="4000" b="0" i="0"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r>
                            <a:rPr lang="en-US" sz="4000">
                              <a:solidFill>
                                <a:prstClr val="black"/>
                              </a:solidFill>
                              <a:latin typeface="Cambria Math" panose="02040503050406030204" pitchFamily="18" charset="0"/>
                            </a:rPr>
                            <m:t>2</m:t>
                          </m:r>
                        </m:sup>
                      </m:sSup>
                      <m:r>
                        <a:rPr lang="en-US" sz="4000" i="1">
                          <a:solidFill>
                            <a:prstClr val="black"/>
                          </a:solidFill>
                          <a:latin typeface="Cambria Math" panose="02040503050406030204" pitchFamily="18" charset="0"/>
                        </a:rPr>
                        <m:t>𝑧</m:t>
                      </m:r>
                    </m:oMath>
                  </m:oMathPara>
                </a14:m>
                <a:endParaRPr lang="en-US" sz="4000">
                  <a:solidFill>
                    <a:prstClr val="black"/>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271768" y="3668128"/>
                <a:ext cx="6124563" cy="18210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209800" y="4180022"/>
                <a:ext cx="3223768" cy="1015663"/>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lang="en-US" sz="4000" i="1">
                          <a:solidFill>
                            <a:prstClr val="black"/>
                          </a:solidFill>
                          <a:latin typeface="Cambria Math" panose="02040503050406030204" pitchFamily="18" charset="0"/>
                        </a:rPr>
                        <m:t>𝑦</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2209800" y="4180022"/>
                <a:ext cx="3223768" cy="1015663"/>
              </a:xfrm>
              <a:prstGeom prst="rect">
                <a:avLst/>
              </a:prstGeom>
              <a:blipFill>
                <a:blip r:embed="rId10"/>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11"/>
          <a:stretch>
            <a:fillRect/>
          </a:stretch>
        </p:blipFill>
        <p:spPr>
          <a:xfrm>
            <a:off x="3368100" y="6039284"/>
            <a:ext cx="872871" cy="780616"/>
          </a:xfrm>
          <a:prstGeom prst="rect">
            <a:avLst/>
          </a:prstGeom>
        </p:spPr>
      </p:pic>
      <p:pic>
        <p:nvPicPr>
          <p:cNvPr id="28" name="Picture 27"/>
          <p:cNvPicPr>
            <a:picLocks noChangeAspect="1"/>
          </p:cNvPicPr>
          <p:nvPr/>
        </p:nvPicPr>
        <p:blipFill>
          <a:blip r:embed="rId11"/>
          <a:stretch>
            <a:fillRect/>
          </a:stretch>
        </p:blipFill>
        <p:spPr>
          <a:xfrm>
            <a:off x="8897613" y="6039284"/>
            <a:ext cx="872871" cy="780616"/>
          </a:xfrm>
          <a:prstGeom prst="rect">
            <a:avLst/>
          </a:prstGeom>
        </p:spPr>
      </p:pic>
      <p:pic>
        <p:nvPicPr>
          <p:cNvPr id="32" name="Picture 31"/>
          <p:cNvPicPr>
            <a:picLocks noChangeAspect="1"/>
          </p:cNvPicPr>
          <p:nvPr/>
        </p:nvPicPr>
        <p:blipFill>
          <a:blip r:embed="rId12"/>
          <a:stretch>
            <a:fillRect/>
          </a:stretch>
        </p:blipFill>
        <p:spPr>
          <a:xfrm>
            <a:off x="14018158" y="6040497"/>
            <a:ext cx="782081" cy="779403"/>
          </a:xfrm>
          <a:prstGeom prst="rect">
            <a:avLst/>
          </a:prstGeom>
        </p:spPr>
      </p:pic>
      <p:pic>
        <p:nvPicPr>
          <p:cNvPr id="36" name="Picture 35"/>
          <p:cNvPicPr>
            <a:picLocks noChangeAspect="1"/>
          </p:cNvPicPr>
          <p:nvPr/>
        </p:nvPicPr>
        <p:blipFill>
          <a:blip r:embed="rId13"/>
          <a:stretch>
            <a:fillRect/>
          </a:stretch>
        </p:blipFill>
        <p:spPr>
          <a:xfrm>
            <a:off x="641350" y="7518596"/>
            <a:ext cx="1308100" cy="1979453"/>
          </a:xfrm>
          <a:prstGeom prst="rect">
            <a:avLst/>
          </a:prstGeom>
        </p:spPr>
      </p:pic>
      <p:pic>
        <p:nvPicPr>
          <p:cNvPr id="37" name="Picture 36"/>
          <p:cNvPicPr>
            <a:picLocks noChangeAspect="1"/>
          </p:cNvPicPr>
          <p:nvPr/>
        </p:nvPicPr>
        <p:blipFill>
          <a:blip r:embed="rId14"/>
          <a:stretch>
            <a:fillRect/>
          </a:stretch>
        </p:blipFill>
        <p:spPr>
          <a:xfrm>
            <a:off x="14729312" y="6591300"/>
            <a:ext cx="3526926" cy="35052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3343767" y="3614973"/>
                <a:ext cx="2130865" cy="1927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14:m>
                  <m:oMathPara xmlns:m="http://schemas.openxmlformats.org/officeDocument/2006/math">
                    <m:oMathParaPr>
                      <m:jc m:val="center"/>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num>
                        <m:den>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13343767" y="3614973"/>
                <a:ext cx="2130865" cy="192738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5409009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par>
                          <p:cTn id="40" fill="hold">
                            <p:stCondLst>
                              <p:cond delay="1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8" grpId="0" animBg="1"/>
      <p:bldP spid="21"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25116" y="419100"/>
            <a:ext cx="17405752"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2016949">
            <a:off x="11785352" y="-821272"/>
            <a:ext cx="10611334" cy="3663251"/>
          </a:xfrm>
          <a:prstGeom prst="rect">
            <a:avLst/>
          </a:prstGeom>
        </p:spPr>
      </p:pic>
      <p:sp>
        <p:nvSpPr>
          <p:cNvPr id="10" name="Rounded Rectangle 9"/>
          <p:cNvSpPr/>
          <p:nvPr/>
        </p:nvSpPr>
        <p:spPr>
          <a:xfrm>
            <a:off x="2116758" y="1048071"/>
            <a:ext cx="4055442" cy="112362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5</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ounded Rectangle 6"/>
          <p:cNvSpPr/>
          <p:nvPr/>
        </p:nvSpPr>
        <p:spPr>
          <a:xfrm>
            <a:off x="6705600" y="4152900"/>
            <a:ext cx="4343400" cy="174111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008987" y="2564621"/>
            <a:ext cx="14164554"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 những biểu thức sau, biểu thức nào là </a:t>
            </a:r>
            <a:r>
              <a:rPr lang="en-US" sz="4500">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thức?</a:t>
            </a:r>
            <a:endParaRPr kumimoji="0" lang="en-US" sz="4500" b="0" i="0" u="none" strike="noStrike" kern="1200" cap="none" spc="0" normalizeH="0" baseline="0" noProof="0">
              <a:ln>
                <a:noFill/>
              </a:ln>
              <a:solidFill>
                <a:prstClr val="black"/>
              </a:solidFill>
              <a:effectLst/>
              <a:uLnTx/>
              <a:uFillTx/>
              <a:latin typeface="Calibri"/>
            </a:endParaRPr>
          </a:p>
        </p:txBody>
      </p:sp>
      <p:pic>
        <p:nvPicPr>
          <p:cNvPr id="9" name="Picture 8"/>
          <p:cNvPicPr>
            <a:picLocks noChangeAspect="1"/>
          </p:cNvPicPr>
          <p:nvPr/>
        </p:nvPicPr>
        <p:blipFill>
          <a:blip r:embed="rId4"/>
          <a:stretch>
            <a:fillRect/>
          </a:stretch>
        </p:blipFill>
        <p:spPr>
          <a:xfrm>
            <a:off x="609600" y="7420804"/>
            <a:ext cx="2619989" cy="2447096"/>
          </a:xfrm>
          <a:prstGeom prst="rect">
            <a:avLst/>
          </a:prstGeom>
        </p:spPr>
      </p:pic>
      <p:pic>
        <p:nvPicPr>
          <p:cNvPr id="16" name="Picture 15"/>
          <p:cNvPicPr>
            <a:picLocks noChangeAspect="1"/>
          </p:cNvPicPr>
          <p:nvPr/>
        </p:nvPicPr>
        <p:blipFill>
          <a:blip r:embed="rId5"/>
          <a:stretch>
            <a:fillRect/>
          </a:stretch>
        </p:blipFill>
        <p:spPr>
          <a:xfrm>
            <a:off x="14217228" y="6531773"/>
            <a:ext cx="3645724" cy="348111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772400" y="6667500"/>
                <a:ext cx="2227213" cy="16003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500" i="1">
                              <a:latin typeface="Cambria Math" panose="02040503050406030204" pitchFamily="18" charset="0"/>
                            </a:rPr>
                          </m:ctrlPr>
                        </m:fPr>
                        <m:num>
                          <m:sSup>
                            <m:sSupPr>
                              <m:ctrlPr>
                                <a:rPr lang="en-US" sz="4500" i="1">
                                  <a:latin typeface="Cambria Math" panose="02040503050406030204" pitchFamily="18" charset="0"/>
                                </a:rPr>
                              </m:ctrlPr>
                            </m:sSupPr>
                            <m:e>
                              <m:r>
                                <a:rPr lang="en-US" sz="4500" i="1">
                                  <a:latin typeface="Cambria Math" panose="02040503050406030204" pitchFamily="18" charset="0"/>
                                </a:rPr>
                                <m:t>𝑥</m:t>
                              </m:r>
                            </m:e>
                            <m:sup>
                              <m:r>
                                <a:rPr lang="en-US" sz="4500" i="0">
                                  <a:latin typeface="Cambria Math" panose="02040503050406030204" pitchFamily="18" charset="0"/>
                                </a:rPr>
                                <m:t>2</m:t>
                              </m:r>
                            </m:sup>
                          </m:sSup>
                          <m:r>
                            <a:rPr lang="en-US" sz="4500" i="0">
                              <a:latin typeface="Cambria Math" panose="02040503050406030204" pitchFamily="18" charset="0"/>
                            </a:rPr>
                            <m:t>+</m:t>
                          </m:r>
                          <m:sSup>
                            <m:sSupPr>
                              <m:ctrlPr>
                                <a:rPr lang="en-US" sz="4500" i="1">
                                  <a:latin typeface="Cambria Math" panose="02040503050406030204" pitchFamily="18" charset="0"/>
                                </a:rPr>
                              </m:ctrlPr>
                            </m:sSupPr>
                            <m:e>
                              <m:r>
                                <a:rPr lang="en-US" sz="4500" i="1">
                                  <a:latin typeface="Cambria Math" panose="02040503050406030204" pitchFamily="18" charset="0"/>
                                </a:rPr>
                                <m:t>𝑦</m:t>
                              </m:r>
                            </m:e>
                            <m:sup>
                              <m:r>
                                <a:rPr lang="en-US" sz="4500" i="0">
                                  <a:latin typeface="Cambria Math" panose="02040503050406030204" pitchFamily="18" charset="0"/>
                                </a:rPr>
                                <m:t>2</m:t>
                              </m:r>
                            </m:sup>
                          </m:sSup>
                        </m:num>
                        <m:den>
                          <m:r>
                            <a:rPr lang="en-US" sz="4500" i="1">
                              <a:latin typeface="Cambria Math" panose="02040503050406030204" pitchFamily="18" charset="0"/>
                            </a:rPr>
                            <m:t>𝑥</m:t>
                          </m:r>
                          <m:r>
                            <a:rPr lang="en-US" sz="4500" i="0">
                              <a:latin typeface="Cambria Math" panose="02040503050406030204" pitchFamily="18" charset="0"/>
                            </a:rPr>
                            <m:t>+</m:t>
                          </m:r>
                          <m:r>
                            <a:rPr lang="en-US" sz="4500" i="1">
                              <a:latin typeface="Cambria Math" panose="02040503050406030204" pitchFamily="18" charset="0"/>
                            </a:rPr>
                            <m:t>𝑦</m:t>
                          </m:r>
                        </m:den>
                      </m:f>
                    </m:oMath>
                  </m:oMathPara>
                </a14:m>
                <a:endParaRPr lang="en-US" sz="4500"/>
              </a:p>
            </p:txBody>
          </p:sp>
        </mc:Choice>
        <mc:Fallback xmlns="">
          <p:sp>
            <p:nvSpPr>
              <p:cNvPr id="11" name="Rectangle 10"/>
              <p:cNvSpPr>
                <a:spLocks noRot="1" noChangeAspect="1" noMove="1" noResize="1" noEditPoints="1" noAdjustHandles="1" noChangeArrowheads="1" noChangeShapeType="1" noTextEdit="1"/>
              </p:cNvSpPr>
              <p:nvPr/>
            </p:nvSpPr>
            <p:spPr>
              <a:xfrm>
                <a:off x="7772400" y="6667500"/>
                <a:ext cx="2227213" cy="16003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033417" y="4322608"/>
                <a:ext cx="3951787"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i="1">
                          <a:latin typeface="Cambria Math" panose="02040503050406030204" pitchFamily="18" charset="0"/>
                        </a:rPr>
                        <m:t>𝑦</m:t>
                      </m:r>
                      <m:r>
                        <a:rPr lang="en-US" sz="4500" i="0">
                          <a:latin typeface="Cambria Math" panose="02040503050406030204" pitchFamily="18" charset="0"/>
                        </a:rPr>
                        <m:t>+3</m:t>
                      </m:r>
                      <m:r>
                        <a:rPr lang="en-US" sz="4500" i="1">
                          <a:latin typeface="Cambria Math" panose="02040503050406030204" pitchFamily="18" charset="0"/>
                        </a:rPr>
                        <m:t>𝑧</m:t>
                      </m:r>
                      <m:r>
                        <a:rPr lang="en-US" sz="4500" i="0">
                          <a:latin typeface="Cambria Math" panose="02040503050406030204" pitchFamily="18" charset="0"/>
                        </a:rPr>
                        <m:t>+</m:t>
                      </m:r>
                      <m:f>
                        <m:fPr>
                          <m:ctrlPr>
                            <a:rPr lang="en-US" sz="4500" i="1">
                              <a:latin typeface="Cambria Math" panose="02040503050406030204" pitchFamily="18" charset="0"/>
                            </a:rPr>
                          </m:ctrlPr>
                        </m:fPr>
                        <m:num>
                          <m:r>
                            <a:rPr lang="en-US" sz="4500" i="0">
                              <a:latin typeface="Cambria Math" panose="02040503050406030204" pitchFamily="18" charset="0"/>
                            </a:rPr>
                            <m:t>1</m:t>
                          </m:r>
                        </m:num>
                        <m:den>
                          <m:r>
                            <a:rPr lang="en-US" sz="4500" i="0">
                              <a:latin typeface="Cambria Math" panose="02040503050406030204" pitchFamily="18" charset="0"/>
                            </a:rPr>
                            <m:t>2</m:t>
                          </m:r>
                        </m:den>
                      </m:f>
                      <m:sSup>
                        <m:sSupPr>
                          <m:ctrlPr>
                            <a:rPr lang="en-US" sz="4500" i="1">
                              <a:latin typeface="Cambria Math" panose="02040503050406030204" pitchFamily="18" charset="0"/>
                            </a:rPr>
                          </m:ctrlPr>
                        </m:sSupPr>
                        <m:e>
                          <m:r>
                            <a:rPr lang="en-US" sz="4500" i="1">
                              <a:latin typeface="Cambria Math" panose="02040503050406030204" pitchFamily="18" charset="0"/>
                            </a:rPr>
                            <m:t>𝑦</m:t>
                          </m:r>
                        </m:e>
                        <m:sup>
                          <m:r>
                            <a:rPr lang="en-US" sz="4500" i="0">
                              <a:latin typeface="Cambria Math" panose="02040503050406030204" pitchFamily="18" charset="0"/>
                            </a:rPr>
                            <m:t>2</m:t>
                          </m:r>
                        </m:sup>
                      </m:sSup>
                      <m:r>
                        <a:rPr lang="en-US" sz="4500" i="1">
                          <a:latin typeface="Cambria Math" panose="02040503050406030204" pitchFamily="18" charset="0"/>
                        </a:rPr>
                        <m:t>𝑧</m:t>
                      </m:r>
                    </m:oMath>
                  </m:oMathPara>
                </a14:m>
                <a:endParaRPr lang="en-US" sz="4500"/>
              </a:p>
            </p:txBody>
          </p:sp>
        </mc:Choice>
        <mc:Fallback xmlns="">
          <p:sp>
            <p:nvSpPr>
              <p:cNvPr id="15" name="Rectangle 14"/>
              <p:cNvSpPr>
                <a:spLocks noRot="1" noChangeAspect="1" noMove="1" noResize="1" noEditPoints="1" noAdjustHandles="1" noChangeArrowheads="1" noChangeShapeType="1" noTextEdit="1"/>
              </p:cNvSpPr>
              <p:nvPr/>
            </p:nvSpPr>
            <p:spPr>
              <a:xfrm>
                <a:off x="7033417" y="4322608"/>
                <a:ext cx="3951787" cy="138884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694731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3" grpId="0"/>
      <p:bldP spid="11"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342900"/>
            <a:ext cx="17373600" cy="9677400"/>
          </a:xfrm>
          <a:prstGeom prst="rect">
            <a:avLst/>
          </a:prstGeom>
          <a:solidFill>
            <a:srgbClr val="F6F6E9"/>
          </a:solidFill>
        </p:spPr>
        <p:txBody>
          <a:bodyPr/>
          <a:lstStyle/>
          <a:p>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09468" y="849539"/>
            <a:ext cx="1359858" cy="1245961"/>
          </a:xfrm>
          <a:prstGeom prst="rect">
            <a:avLst/>
          </a:prstGeom>
        </p:spPr>
      </p:pic>
      <p:pic>
        <p:nvPicPr>
          <p:cNvPr id="2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2256"/>
          <a:stretch>
            <a:fillRect/>
          </a:stretch>
        </p:blipFill>
        <p:spPr>
          <a:xfrm rot="19212468">
            <a:off x="-2897332" y="-739706"/>
            <a:ext cx="8057164" cy="2781499"/>
          </a:xfrm>
          <a:prstGeom prst="rect">
            <a:avLst/>
          </a:prstGeom>
        </p:spPr>
      </p:pic>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1688" y="7689409"/>
            <a:ext cx="2532964" cy="2197346"/>
          </a:xfrm>
          <a:prstGeom prst="rect">
            <a:avLst/>
          </a:prstGeom>
        </p:spPr>
      </p:pic>
      <p:sp>
        <p:nvSpPr>
          <p:cNvPr id="11" name="Rounded Rectangle 10"/>
          <p:cNvSpPr/>
          <p:nvPr/>
        </p:nvSpPr>
        <p:spPr>
          <a:xfrm>
            <a:off x="6160032" y="723900"/>
            <a:ext cx="5967936" cy="114719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300" b="1">
                <a:solidFill>
                  <a:prstClr val="white"/>
                </a:solidFill>
                <a:latin typeface="Arial" panose="020B0604020202020204" pitchFamily="34" charset="0"/>
                <a:cs typeface="Arial" panose="020B0604020202020204" pitchFamily="34" charset="0"/>
              </a:rPr>
              <a:t>2. Đa thức thu gọn</a:t>
            </a:r>
            <a:endParaRPr lang="en-US" sz="4300" b="1" dirty="0">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2743200" y="2019300"/>
            <a:ext cx="13004692" cy="2862322"/>
            <a:chOff x="2362200" y="2905226"/>
            <a:chExt cx="14293898" cy="2862322"/>
          </a:xfrm>
        </p:grpSpPr>
        <p:grpSp>
          <p:nvGrpSpPr>
            <p:cNvPr id="2" name="Group 1"/>
            <p:cNvGrpSpPr/>
            <p:nvPr/>
          </p:nvGrpSpPr>
          <p:grpSpPr>
            <a:xfrm>
              <a:off x="2362200" y="2905226"/>
              <a:ext cx="14293898" cy="2862322"/>
              <a:chOff x="1582771" y="2213024"/>
              <a:chExt cx="14293898" cy="2862322"/>
            </a:xfrm>
          </p:grpSpPr>
          <mc:AlternateContent xmlns:mc="http://schemas.openxmlformats.org/markup-compatibility/2006" xmlns:a14="http://schemas.microsoft.com/office/drawing/2010/main">
            <mc:Choice Requires="a14">
              <p:sp>
                <p:nvSpPr>
                  <p:cNvPr id="5" name="Rectangle 4"/>
                  <p:cNvSpPr/>
                  <p:nvPr/>
                </p:nvSpPr>
                <p:spPr>
                  <a:xfrm>
                    <a:off x="1582771" y="2213024"/>
                    <a:ext cx="14293898"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a:latin typeface="Arial" panose="020B0604020202020204" pitchFamily="34" charset="0"/>
                        <a:ea typeface="Calibri" panose="020F0502020204030204" pitchFamily="34" charset="0"/>
                        <a:cs typeface="Times New Roman" panose="02020603050405020304" pitchFamily="18" charset="0"/>
                      </a:rPr>
                      <a:t>Cho đa thức: </a:t>
                    </a:r>
                    <a:br>
                      <a:rPr lang="en-US" sz="4000">
                        <a:effectLst/>
                        <a:latin typeface="Arial" panose="020B0604020202020204" pitchFamily="34" charset="0"/>
                        <a:ea typeface="Calibri" panose="020F0502020204030204" pitchFamily="34" charset="0"/>
                        <a:cs typeface="Times New Roman" panose="02020603050405020304" pitchFamily="18" charset="0"/>
                      </a:rPr>
                    </a:br>
                    <a:r>
                      <a:rPr lang="en-US" sz="4000">
                        <a:latin typeface="Arial" panose="020B0604020202020204" pitchFamily="34" charset="0"/>
                        <a:ea typeface="Calibri" panose="020F0502020204030204" pitchFamily="34" charset="0"/>
                        <a:cs typeface="Times New Roman" panose="02020603050405020304" pitchFamily="18" charset="0"/>
                      </a:rPr>
                      <a:t>Thực hiện phép cộng các đơn thức đồng dạng sao cho trong đa thức </a:t>
                    </a:r>
                    <a14:m>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𝑃</m:t>
                        </m:r>
                      </m:oMath>
                    </a14:m>
                    <a:r>
                      <a:rPr lang="en-US" sz="4000">
                        <a:latin typeface="Arial" panose="020B0604020202020204" pitchFamily="34" charset="0"/>
                        <a:ea typeface="Calibri" panose="020F0502020204030204" pitchFamily="34" charset="0"/>
                        <a:cs typeface="Times New Roman" panose="02020603050405020304" pitchFamily="18" charset="0"/>
                      </a:rPr>
                      <a:t> không còn hai đơn thức nào đồng dạng.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82771" y="2213024"/>
                    <a:ext cx="14293898" cy="2862322"/>
                  </a:xfrm>
                  <a:prstGeom prst="rect">
                    <a:avLst/>
                  </a:prstGeom>
                  <a:blipFill>
                    <a:blip r:embed="rId15"/>
                    <a:stretch>
                      <a:fillRect l="-1641" r="-422" b="-4255"/>
                    </a:stretch>
                  </a:blipFill>
                </p:spPr>
                <p:txBody>
                  <a:bodyPr/>
                  <a:lstStyle/>
                  <a:p>
                    <a:r>
                      <a:rPr lang="en-US">
                        <a:noFill/>
                      </a:rPr>
                      <a:t> </a:t>
                    </a:r>
                  </a:p>
                </p:txBody>
              </p:sp>
            </mc:Fallback>
          </mc:AlternateContent>
          <p:sp>
            <p:nvSpPr>
              <p:cNvPr id="24" name="Rectangle 23"/>
              <p:cNvSpPr/>
              <p:nvPr/>
            </p:nvSpPr>
            <p:spPr>
              <a:xfrm>
                <a:off x="1669774" y="2400300"/>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7579968" y="3089894"/>
                  <a:ext cx="790357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𝑃</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1">
                            <a:latin typeface="Cambria Math" panose="02040503050406030204" pitchFamily="18" charset="0"/>
                          </a:rPr>
                          <m:t>𝑦</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1">
                            <a:latin typeface="Cambria Math" panose="02040503050406030204" pitchFamily="18" charset="0"/>
                          </a:rPr>
                          <m:t>𝑦</m:t>
                        </m:r>
                        <m:r>
                          <a:rPr lang="en-US" sz="4000" i="0">
                            <a:latin typeface="Cambria Math" panose="02040503050406030204" pitchFamily="18" charset="0"/>
                          </a:rPr>
                          <m:t>+3</m:t>
                        </m:r>
                        <m:r>
                          <a:rPr lang="en-US" sz="4000" i="1">
                            <a:latin typeface="Cambria Math" panose="02040503050406030204" pitchFamily="18" charset="0"/>
                          </a:rPr>
                          <m:t>𝑥</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oMath>
                    </m:oMathPara>
                  </a14:m>
                  <a:endParaRPr lang="en-US" sz="4000"/>
                </a:p>
              </p:txBody>
            </p:sp>
          </mc:Choice>
          <mc:Fallback xmlns="">
            <p:sp>
              <p:nvSpPr>
                <p:cNvPr id="4" name="Rectangle 3"/>
                <p:cNvSpPr>
                  <a:spLocks noRot="1" noChangeAspect="1" noMove="1" noResize="1" noEditPoints="1" noAdjustHandles="1" noChangeArrowheads="1" noChangeShapeType="1" noTextEdit="1"/>
                </p:cNvSpPr>
                <p:nvPr/>
              </p:nvSpPr>
              <p:spPr>
                <a:xfrm>
                  <a:off x="7579968" y="3089894"/>
                  <a:ext cx="7903574" cy="707886"/>
                </a:xfrm>
                <a:prstGeom prst="rect">
                  <a:avLst/>
                </a:prstGeom>
                <a:blipFill>
                  <a:blip r:embed="rId16"/>
                  <a:stretch>
                    <a:fillRect r="-525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5181600" y="4991100"/>
                <a:ext cx="9144000" cy="901401"/>
              </a:xfrm>
              <a:prstGeom prst="rect">
                <a:avLst/>
              </a:prstGeom>
            </p:spPr>
            <p:txBody>
              <a:bodyPr>
                <a:spAutoFit/>
              </a:bodyPr>
              <a:lstStyle/>
              <a:p>
                <a:pPr>
                  <a:lnSpc>
                    <a:spcPct val="150000"/>
                  </a:lnSpc>
                  <a:spcAft>
                    <a:spcPts val="1200"/>
                  </a:spcAft>
                </a:pP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𝑃</m:t>
                    </m:r>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𝑥</m:t>
                        </m:r>
                      </m:e>
                      <m:sup>
                        <m:r>
                          <a:rPr lang="en-US"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𝑥</m:t>
                        </m:r>
                      </m:e>
                      <m:sup>
                        <m:r>
                          <a:rPr lang="en-US"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latin typeface="Cambria Math" panose="02040503050406030204" pitchFamily="18" charset="0"/>
                        <a:ea typeface="Calibri" panose="020F0502020204030204" pitchFamily="34" charset="0"/>
                        <a:cs typeface="Times New Roman" panose="02020603050405020304" pitchFamily="18" charset="0"/>
                      </a:rPr>
                      <m:t>𝑦</m:t>
                    </m:r>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𝑥</m:t>
                        </m:r>
                      </m:e>
                      <m:sup>
                        <m:r>
                          <a:rPr lang="en-US"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latin typeface="Cambria Math" panose="02040503050406030204" pitchFamily="18" charset="0"/>
                        <a:ea typeface="Calibri" panose="020F0502020204030204" pitchFamily="34" charset="0"/>
                        <a:cs typeface="Times New Roman" panose="02020603050405020304" pitchFamily="18" charset="0"/>
                      </a:rPr>
                      <m:t>𝑦</m:t>
                    </m:r>
                    <m:r>
                      <a:rPr lang="en-US" sz="4000">
                        <a:latin typeface="Cambria Math" panose="02040503050406030204" pitchFamily="18" charset="0"/>
                        <a:ea typeface="Calibri" panose="020F0502020204030204" pitchFamily="34" charset="0"/>
                        <a:cs typeface="Times New Roman" panose="02020603050405020304" pitchFamily="18" charset="0"/>
                      </a:rPr>
                      <m:t>+3</m:t>
                    </m:r>
                    <m:r>
                      <a:rPr lang="en-US" sz="4000" i="1">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𝑦</m:t>
                        </m:r>
                      </m:e>
                      <m:sup>
                        <m:r>
                          <a:rPr lang="en-US"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𝑦</m:t>
                        </m:r>
                      </m:e>
                      <m:sup>
                        <m:r>
                          <a:rPr lang="en-US" sz="4000">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400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5181600" y="4991100"/>
                <a:ext cx="9144000" cy="901401"/>
              </a:xfrm>
              <a:prstGeom prst="rect">
                <a:avLst/>
              </a:prstGeom>
              <a:blipFill>
                <a:blip r:embed="rId17"/>
                <a:stretch>
                  <a:fillRect b="-28378"/>
                </a:stretch>
              </a:blipFill>
            </p:spPr>
            <p:txBody>
              <a:bodyPr/>
              <a:lstStyle/>
              <a:p>
                <a:r>
                  <a:rPr lang="en-US">
                    <a:noFill/>
                  </a:rPr>
                  <a:t> </a:t>
                </a:r>
              </a:p>
            </p:txBody>
          </p:sp>
        </mc:Fallback>
      </mc:AlternateContent>
      <p:sp>
        <p:nvSpPr>
          <p:cNvPr id="9" name="Rectangle 8"/>
          <p:cNvSpPr/>
          <p:nvPr/>
        </p:nvSpPr>
        <p:spPr>
          <a:xfrm>
            <a:off x="2822356" y="8115300"/>
            <a:ext cx="12455427" cy="1938992"/>
          </a:xfrm>
          <a:prstGeom prst="rect">
            <a:avLst/>
          </a:prstGeom>
        </p:spPr>
        <p:txBody>
          <a:bodyPr wrap="square">
            <a:spAutoFit/>
          </a:bodyPr>
          <a:lstStyle/>
          <a:p>
            <a:pPr>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Thu gọn đa thức là làm cho trong đa thức đó không còn hai đơn thức nào đồng dạng.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p:cNvGrpSpPr/>
          <p:nvPr/>
        </p:nvGrpSpPr>
        <p:grpSpPr>
          <a:xfrm>
            <a:off x="2623343" y="5006541"/>
            <a:ext cx="1805979" cy="1169761"/>
            <a:chOff x="1437435" y="1094814"/>
            <a:chExt cx="1805979" cy="1169761"/>
          </a:xfrm>
        </p:grpSpPr>
        <p:pic>
          <p:nvPicPr>
            <p:cNvPr id="1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37435" y="1094814"/>
              <a:ext cx="1805979" cy="1169761"/>
            </a:xfrm>
            <a:prstGeom prst="rect">
              <a:avLst/>
            </a:prstGeom>
          </p:spPr>
        </p:pic>
        <p:sp>
          <p:nvSpPr>
            <p:cNvPr id="19" name="TextBox 18"/>
            <p:cNvSpPr txBox="1"/>
            <p:nvPr/>
          </p:nvSpPr>
          <p:spPr>
            <a:xfrm>
              <a:off x="1552581" y="1296329"/>
              <a:ext cx="1571619"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4936780" y="6069510"/>
                <a:ext cx="9144000" cy="1169551"/>
              </a:xfrm>
              <a:prstGeom prst="rect">
                <a:avLst/>
              </a:prstGeom>
            </p:spPr>
            <p:txBody>
              <a:bodyPr>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936780" y="6069510"/>
                <a:ext cx="9144000" cy="1169551"/>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591936" y="7335466"/>
                <a:ext cx="609833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a:solidFill>
                            <a:prstClr val="black"/>
                          </a:solidFill>
                          <a:latin typeface="Cambria Math" panose="02040503050406030204" pitchFamily="18" charset="0"/>
                          <a:ea typeface="Malgun Gothic" panose="020B0503020000020004" pitchFamily="34" charset="-127"/>
                          <a:cs typeface="Arial" panose="020B0604020202020204" pitchFamily="34" charset="0"/>
                        </a:rPr>
                        <m:t>=</m:t>
                      </m:r>
                      <m:r>
                        <a:rPr lang="en-US" sz="4000" b="1"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5591936" y="7335466"/>
                <a:ext cx="6098336" cy="707886"/>
              </a:xfrm>
              <a:prstGeom prst="rect">
                <a:avLst/>
              </a:prstGeom>
              <a:blipFill>
                <a:blip r:embed="rId21"/>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22">
            <a:duotone>
              <a:prstClr val="black"/>
              <a:schemeClr val="accent5">
                <a:tint val="45000"/>
                <a:satMod val="400000"/>
              </a:schemeClr>
            </a:duotone>
          </a:blip>
          <a:stretch>
            <a:fillRect/>
          </a:stretch>
        </p:blipFill>
        <p:spPr>
          <a:xfrm>
            <a:off x="2057347" y="8420100"/>
            <a:ext cx="609653" cy="542591"/>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723578" y="759829"/>
            <a:ext cx="16802422" cy="88392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415063" y="466498"/>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66635" y="8482166"/>
            <a:ext cx="1294758" cy="1372094"/>
          </a:xfrm>
          <a:prstGeom prst="rect">
            <a:avLst/>
          </a:prstGeom>
        </p:spPr>
      </p:pic>
      <p:sp>
        <p:nvSpPr>
          <p:cNvPr id="2" name="Rounded Rectangle 1"/>
          <p:cNvSpPr/>
          <p:nvPr/>
        </p:nvSpPr>
        <p:spPr>
          <a:xfrm>
            <a:off x="1686590" y="1448375"/>
            <a:ext cx="2069853" cy="924768"/>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p:cNvGrpSpPr/>
          <p:nvPr/>
        </p:nvGrpSpPr>
        <p:grpSpPr>
          <a:xfrm>
            <a:off x="1861885" y="3578630"/>
            <a:ext cx="1948115" cy="1183870"/>
            <a:chOff x="1399954" y="1139513"/>
            <a:chExt cx="1948115" cy="1183870"/>
          </a:xfrm>
        </p:grpSpPr>
        <p:pic>
          <p:nvPicPr>
            <p:cNvPr id="2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99954" y="1139513"/>
              <a:ext cx="1948115" cy="1183870"/>
            </a:xfrm>
            <a:prstGeom prst="rect">
              <a:avLst/>
            </a:prstGeom>
          </p:spPr>
        </p:pic>
        <p:sp>
          <p:nvSpPr>
            <p:cNvPr id="25" name="TextBox 24"/>
            <p:cNvSpPr txBox="1"/>
            <p:nvPr/>
          </p:nvSpPr>
          <p:spPr>
            <a:xfrm>
              <a:off x="1624050" y="1332783"/>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3947326" y="1339749"/>
                <a:ext cx="14324197" cy="1938992"/>
              </a:xfrm>
              <a:prstGeom prst="rect">
                <a:avLst/>
              </a:prstGeom>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Thu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b="0" i="1" dirty="0">
                  <a:effectLst/>
                  <a:latin typeface="Cambria Math" panose="02040503050406030204" pitchFamily="18"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US" sz="4000" b="0" i="1" smtClean="0">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b="0" i="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latin typeface="Cambria Math" panose="02040503050406030204" pitchFamily="18" charset="0"/>
                              <a:ea typeface="Calibri" panose="020F0502020204030204" pitchFamily="34" charset="0"/>
                              <a:cs typeface="Arial" panose="020B0604020202020204" pitchFamily="34" charset="0"/>
                            </a:rPr>
                            <m:t>𝑦</m:t>
                          </m:r>
                        </m:e>
                        <m:sup>
                          <m:r>
                            <a:rPr lang="en-US" sz="4000">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b="0" i="1" smtClean="0">
                              <a:latin typeface="Cambria Math" panose="02040503050406030204" pitchFamily="18" charset="0"/>
                              <a:ea typeface="Calibri" panose="020F0502020204030204" pitchFamily="34" charset="0"/>
                              <a:cs typeface="Arial" panose="020B0604020202020204" pitchFamily="34" charset="0"/>
                            </a:rPr>
                            <m:t>𝑧</m:t>
                          </m:r>
                        </m:e>
                        <m:sup>
                          <m:r>
                            <a:rPr lang="en-US" sz="4000">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𝑥𝑦</m:t>
                      </m:r>
                      <m:r>
                        <a:rPr lang="en-US" sz="4000" b="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4000" b="0" i="0" smtClean="0">
                          <a:latin typeface="Cambria Math" panose="02040503050406030204" pitchFamily="18" charset="0"/>
                          <a:ea typeface="Calibri" panose="020F0502020204030204" pitchFamily="34" charset="0"/>
                          <a:cs typeface="Arial" panose="020B0604020202020204" pitchFamily="34" charset="0"/>
                        </a:rPr>
                        <m:t>y</m:t>
                      </m:r>
                      <m:r>
                        <a:rPr lang="en-US" sz="4000" b="0" i="1" smtClean="0">
                          <a:latin typeface="Cambria Math" panose="02040503050406030204" pitchFamily="18" charset="0"/>
                          <a:ea typeface="Calibri" panose="020F0502020204030204" pitchFamily="34" charset="0"/>
                          <a:cs typeface="Arial" panose="020B0604020202020204" pitchFamily="34" charset="0"/>
                        </a:rPr>
                        <m:t>𝑧</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y</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r>
                        <a:rPr lang="en-US" sz="4000" b="0" i="0" smtClean="0">
                          <a:latin typeface="Cambria Math" panose="02040503050406030204" pitchFamily="18" charset="0"/>
                          <a:ea typeface="Calibri" panose="020F0502020204030204" pitchFamily="34" charset="0"/>
                          <a:cs typeface="Arial" panose="020B0604020202020204" pitchFamily="34" charset="0"/>
                        </a:rPr>
                        <m:t>+2</m:t>
                      </m:r>
                      <m:r>
                        <a:rPr lang="en-US" sz="4000" b="0" i="1" smtClean="0">
                          <a:latin typeface="Cambria Math" panose="02040503050406030204" pitchFamily="18" charset="0"/>
                          <a:ea typeface="Calibri" panose="020F0502020204030204" pitchFamily="34" charset="0"/>
                          <a:cs typeface="Arial" panose="020B0604020202020204" pitchFamily="34" charset="0"/>
                        </a:rPr>
                        <m:t>𝑧𝑥</m:t>
                      </m:r>
                      <m:r>
                        <a:rPr lang="en-US" sz="4000" b="0" i="1" smtClean="0">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947326" y="1339749"/>
                <a:ext cx="14324197" cy="1938992"/>
              </a:xfrm>
              <a:prstGeom prst="rect">
                <a:avLst/>
              </a:prstGeom>
              <a:blipFill>
                <a:blip r:embed="rId20"/>
                <a:stretch>
                  <a:fillRect l="-1533"/>
                </a:stretch>
              </a:blipFill>
            </p:spPr>
            <p:txBody>
              <a:bodyPr/>
              <a:lstStyle/>
              <a:p>
                <a:r>
                  <a:rPr lang="en-US">
                    <a:noFill/>
                  </a:rPr>
                  <a:t> </a:t>
                </a:r>
              </a:p>
            </p:txBody>
          </p:sp>
        </mc:Fallback>
      </mc:AlternateContent>
      <p:sp>
        <p:nvSpPr>
          <p:cNvPr id="9" name="Rectangle 8"/>
          <p:cNvSpPr/>
          <p:nvPr/>
        </p:nvSpPr>
        <p:spPr>
          <a:xfrm>
            <a:off x="4066180" y="3816622"/>
            <a:ext cx="1410194" cy="707886"/>
          </a:xfrm>
          <a:prstGeom prst="rect">
            <a:avLst/>
          </a:prstGeom>
        </p:spPr>
        <p:txBody>
          <a:bodyPr wrap="none">
            <a:spAutoFit/>
          </a:bodyPr>
          <a:lstStyle/>
          <a:p>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Ta có</a:t>
            </a:r>
            <a:endParaRPr lang="en-US"/>
          </a:p>
        </p:txBody>
      </p:sp>
      <mc:AlternateContent xmlns:mc="http://schemas.openxmlformats.org/markup-compatibility/2006" xmlns:a14="http://schemas.microsoft.com/office/drawing/2010/main">
        <mc:Choice Requires="a14">
          <p:sp>
            <p:nvSpPr>
              <p:cNvPr id="11" name="Rectangle 10"/>
              <p:cNvSpPr/>
              <p:nvPr/>
            </p:nvSpPr>
            <p:spPr>
              <a:xfrm>
                <a:off x="4090243" y="4671597"/>
                <a:ext cx="10323275"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smtClean="0">
                          <a:solidFill>
                            <a:srgbClr val="C00000"/>
                          </a:solidFill>
                          <a:latin typeface="Cambria Math" panose="02040503050406030204" pitchFamily="18" charset="0"/>
                          <a:ea typeface="Calibri" panose="020F0502020204030204" pitchFamily="34" charset="0"/>
                          <a:cs typeface="Arial" panose="020B0604020202020204" pitchFamily="34" charset="0"/>
                        </a:rPr>
                        <m:t>𝑥𝑦</m:t>
                      </m:r>
                      <m:r>
                        <a:rPr lang="en-US" sz="4000">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C00000"/>
                          </a:solidFill>
                          <a:latin typeface="Cambria Math" panose="02040503050406030204" pitchFamily="18" charset="0"/>
                          <a:ea typeface="Calibri" panose="020F0502020204030204" pitchFamily="34" charset="0"/>
                          <a:cs typeface="Arial" panose="020B0604020202020204" pitchFamily="34" charset="0"/>
                        </a:rPr>
                        <m:t>𝑥𝑦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smtClean="0">
                          <a:solidFill>
                            <a:srgbClr val="FF0000"/>
                          </a:solidFill>
                          <a:latin typeface="Cambria Math" panose="02040503050406030204" pitchFamily="18" charset="0"/>
                          <a:ea typeface="Calibri" panose="020F0502020204030204" pitchFamily="34" charset="0"/>
                          <a:cs typeface="Arial" panose="020B0604020202020204" pitchFamily="34" charset="0"/>
                        </a:rPr>
                        <m:t>y</m:t>
                      </m:r>
                      <m:r>
                        <a:rPr lang="en-US" sz="4000" i="1">
                          <a:solidFill>
                            <a:srgbClr val="FF0000"/>
                          </a:solidFill>
                          <a:latin typeface="Cambria Math" panose="02040503050406030204" pitchFamily="18" charset="0"/>
                          <a:ea typeface="Calibri" panose="020F0502020204030204" pitchFamily="34" charset="0"/>
                          <a:cs typeface="Arial" panose="020B0604020202020204" pitchFamily="34" charset="0"/>
                        </a:rPr>
                        <m:t>𝑧</m:t>
                      </m:r>
                      <m:r>
                        <a:rPr lang="en-US" sz="4000">
                          <a:solidFill>
                            <a:srgbClr val="FF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FF0000"/>
                          </a:solidFill>
                          <a:latin typeface="Cambria Math" panose="02040503050406030204" pitchFamily="18" charset="0"/>
                          <a:ea typeface="Calibri" panose="020F0502020204030204" pitchFamily="34" charset="0"/>
                          <a:cs typeface="Arial" panose="020B0604020202020204" pitchFamily="34" charset="0"/>
                        </a:rPr>
                        <m:t>y</m:t>
                      </m:r>
                      <m:r>
                        <a:rPr lang="en-US" sz="4000" i="1">
                          <a:solidFill>
                            <a:srgbClr val="FF0000"/>
                          </a:solidFill>
                          <a:latin typeface="Cambria Math" panose="02040503050406030204" pitchFamily="18" charset="0"/>
                          <a:ea typeface="Calibri" panose="020F0502020204030204" pitchFamily="34" charset="0"/>
                          <a:cs typeface="Arial" panose="020B0604020202020204" pitchFamily="34" charset="0"/>
                        </a:rPr>
                        <m:t>𝑧</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090243" y="4671597"/>
                <a:ext cx="10323275" cy="1015663"/>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607943" y="5851623"/>
                <a:ext cx="10537693"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𝑥𝑦</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y</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y</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607943" y="5851623"/>
                <a:ext cx="10537693" cy="1015663"/>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635491" y="7099637"/>
                <a:ext cx="7825539"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m:rPr>
                          <m:sty m:val="p"/>
                        </m:rP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y</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y</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𝑧𝑥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635491" y="7099637"/>
                <a:ext cx="7825539" cy="1015663"/>
              </a:xfrm>
              <a:prstGeom prst="rect">
                <a:avLst/>
              </a:prstGeom>
              <a:blipFill>
                <a:blip r:embed="rId23"/>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24"/>
          <a:stretch>
            <a:fillRect/>
          </a:stretch>
        </p:blipFill>
        <p:spPr>
          <a:xfrm rot="20080121">
            <a:off x="689832" y="7591043"/>
            <a:ext cx="2111473" cy="2125410"/>
          </a:xfrm>
          <a:prstGeom prst="rect">
            <a:avLst/>
          </a:prstGeom>
        </p:spPr>
      </p:pic>
      <p:pic>
        <p:nvPicPr>
          <p:cNvPr id="13" name="Picture 12"/>
          <p:cNvPicPr>
            <a:picLocks noChangeAspect="1"/>
          </p:cNvPicPr>
          <p:nvPr/>
        </p:nvPicPr>
        <p:blipFill>
          <a:blip r:embed="rId25"/>
          <a:stretch>
            <a:fillRect/>
          </a:stretch>
        </p:blipFill>
        <p:spPr>
          <a:xfrm>
            <a:off x="14785604" y="7749291"/>
            <a:ext cx="2816596" cy="1883827"/>
          </a:xfrm>
          <a:prstGeom prst="rect">
            <a:avLst/>
          </a:prstGeom>
        </p:spPr>
      </p:pic>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p:tgtEl>
                                          <p:spTgt spid="21"/>
                                        </p:tgtEl>
                                        <p:attrNameLst>
                                          <p:attrName>ppt_y</p:attrName>
                                        </p:attrNameLst>
                                      </p:cBhvr>
                                      <p:tavLst>
                                        <p:tav tm="0">
                                          <p:val>
                                            <p:strVal val="#ppt_y+#ppt_h*1.125000"/>
                                          </p:val>
                                        </p:tav>
                                        <p:tav tm="100000">
                                          <p:val>
                                            <p:strVal val="#ppt_y"/>
                                          </p:val>
                                        </p:tav>
                                      </p:tavLst>
                                    </p:anim>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9" grpId="0"/>
      <p:bldP spid="11"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834153">
            <a:off x="-2671614" y="8423334"/>
            <a:ext cx="8057164" cy="2781499"/>
          </a:xfrm>
          <a:prstGeom prst="rect">
            <a:avLst/>
          </a:prstGeom>
        </p:spPr>
      </p:pic>
      <p:sp>
        <p:nvSpPr>
          <p:cNvPr id="23" name="Rounded Rectangle 22"/>
          <p:cNvSpPr/>
          <p:nvPr/>
        </p:nvSpPr>
        <p:spPr>
          <a:xfrm>
            <a:off x="1412106" y="1000492"/>
            <a:ext cx="3855595" cy="1075637"/>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a:off x="15468600" y="-849804"/>
            <a:ext cx="3700593" cy="3700593"/>
          </a:xfrm>
          <a:prstGeom prst="rect">
            <a:avLst/>
          </a:prstGeom>
        </p:spPr>
      </p:pic>
      <p:pic>
        <p:nvPicPr>
          <p:cNvPr id="24" name="Picture 23"/>
          <p:cNvPicPr>
            <a:picLocks noChangeAspect="1"/>
          </p:cNvPicPr>
          <p:nvPr/>
        </p:nvPicPr>
        <p:blipFill>
          <a:blip r:embed="rId5"/>
          <a:stretch>
            <a:fillRect/>
          </a:stretch>
        </p:blipFill>
        <p:spPr>
          <a:xfrm>
            <a:off x="15468600" y="7786782"/>
            <a:ext cx="2514600" cy="2312984"/>
          </a:xfrm>
          <a:prstGeom prst="rect">
            <a:avLst/>
          </a:prstGeom>
        </p:spPr>
      </p:pic>
      <p:grpSp>
        <p:nvGrpSpPr>
          <p:cNvPr id="25" name="Group 24"/>
          <p:cNvGrpSpPr/>
          <p:nvPr/>
        </p:nvGrpSpPr>
        <p:grpSpPr>
          <a:xfrm>
            <a:off x="2319085" y="3543300"/>
            <a:ext cx="1948115" cy="1183870"/>
            <a:chOff x="1399954" y="1139513"/>
            <a:chExt cx="1948115" cy="1183870"/>
          </a:xfrm>
        </p:grpSpPr>
        <p:pic>
          <p:nvPicPr>
            <p:cNvPr id="26"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99954" y="1139513"/>
              <a:ext cx="1948115" cy="1183870"/>
            </a:xfrm>
            <a:prstGeom prst="rect">
              <a:avLst/>
            </a:prstGeom>
          </p:spPr>
        </p:pic>
        <p:sp>
          <p:nvSpPr>
            <p:cNvPr id="27" name="TextBox 26"/>
            <p:cNvSpPr txBox="1"/>
            <p:nvPr/>
          </p:nvSpPr>
          <p:spPr>
            <a:xfrm>
              <a:off x="1624050" y="1332783"/>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5476375" y="1000492"/>
            <a:ext cx="5344026" cy="1015663"/>
          </a:xfrm>
          <a:prstGeom prst="rect">
            <a:avLst/>
          </a:prstGeom>
        </p:spPr>
        <p:txBody>
          <a:bodyPr wrap="square">
            <a:spAutoFit/>
          </a:bodyPr>
          <a:lstStyle/>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Thu gọn đa thức </a:t>
            </a:r>
            <a:endParaRPr lang="en-US" sz="4000" b="0" i="1">
              <a:effectLst/>
              <a:latin typeface="Cambria Math" panose="02040503050406030204" pitchFamily="18" charset="0"/>
              <a:ea typeface="Calibri" panose="020F0502020204030204" pitchFamily="34" charset="0"/>
              <a:cs typeface="Arial" panose="020B0604020202020204" pitchFamily="34" charset="0"/>
            </a:endParaRPr>
          </a:p>
        </p:txBody>
      </p:sp>
      <p:sp>
        <p:nvSpPr>
          <p:cNvPr id="29" name="Rectangle 28"/>
          <p:cNvSpPr/>
          <p:nvPr/>
        </p:nvSpPr>
        <p:spPr>
          <a:xfrm>
            <a:off x="5476375" y="4010392"/>
            <a:ext cx="1410194" cy="707886"/>
          </a:xfrm>
          <a:prstGeom prst="rect">
            <a:avLst/>
          </a:prstGeom>
        </p:spPr>
        <p:txBody>
          <a:bodyPr wrap="none">
            <a:spAutoFit/>
          </a:bodyPr>
          <a:lstStyle/>
          <a:p>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Ta có</a:t>
            </a:r>
            <a:endParaRPr lang="en-US"/>
          </a:p>
        </p:txBody>
      </p:sp>
      <mc:AlternateContent xmlns:mc="http://schemas.openxmlformats.org/markup-compatibility/2006" xmlns:a14="http://schemas.microsoft.com/office/drawing/2010/main">
        <mc:Choice Requires="a14">
          <p:sp>
            <p:nvSpPr>
              <p:cNvPr id="32" name="Rectangle 31"/>
              <p:cNvSpPr/>
              <p:nvPr/>
            </p:nvSpPr>
            <p:spPr>
              <a:xfrm>
                <a:off x="6353348" y="2350732"/>
                <a:ext cx="791569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6353348" y="2350732"/>
                <a:ext cx="7915693"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6380109" y="4907840"/>
                <a:ext cx="791569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FF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srgbClr val="FF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srgbClr val="FF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6380109" y="4907840"/>
                <a:ext cx="7915693"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873034" y="6126472"/>
                <a:ext cx="760496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dirty="0"/>
              </a:p>
            </p:txBody>
          </p:sp>
        </mc:Choice>
        <mc:Fallback xmlns="">
          <p:sp>
            <p:nvSpPr>
              <p:cNvPr id="34" name="Rectangle 33"/>
              <p:cNvSpPr>
                <a:spLocks noRot="1" noChangeAspect="1" noMove="1" noResize="1" noEditPoints="1" noAdjustHandles="1" noChangeArrowheads="1" noChangeShapeType="1" noTextEdit="1"/>
              </p:cNvSpPr>
              <p:nvPr/>
            </p:nvSpPr>
            <p:spPr>
              <a:xfrm>
                <a:off x="6873034" y="6126472"/>
                <a:ext cx="7604966"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6873034" y="7174349"/>
                <a:ext cx="5927841" cy="1169551"/>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6873034" y="7174349"/>
                <a:ext cx="5927841" cy="1169551"/>
              </a:xfrm>
              <a:prstGeom prst="rect">
                <a:avLst/>
              </a:prstGeom>
              <a:blipFill>
                <a:blip r:embed="rId23"/>
                <a:stretch>
                  <a:fillRect/>
                </a:stretch>
              </a:blipFill>
            </p:spPr>
            <p:txBody>
              <a:bodyPr/>
              <a:lstStyle/>
              <a:p>
                <a:r>
                  <a:rPr lang="en-US">
                    <a:noFill/>
                  </a:rPr>
                  <a:t> </a:t>
                </a:r>
              </a:p>
            </p:txBody>
          </p:sp>
        </mc:Fallback>
      </mc:AlternateContent>
      <p:pic>
        <p:nvPicPr>
          <p:cNvPr id="36" name="Picture 35"/>
          <p:cNvPicPr>
            <a:picLocks noChangeAspect="1"/>
          </p:cNvPicPr>
          <p:nvPr/>
        </p:nvPicPr>
        <p:blipFill>
          <a:blip r:embed="rId24"/>
          <a:stretch>
            <a:fillRect/>
          </a:stretch>
        </p:blipFill>
        <p:spPr>
          <a:xfrm>
            <a:off x="1412107" y="7435139"/>
            <a:ext cx="2805091" cy="2364907"/>
          </a:xfrm>
          <a:prstGeom prst="rect">
            <a:avLst/>
          </a:prstGeom>
        </p:spPr>
      </p:pic>
    </p:spTree>
    <p:extLst>
      <p:ext uri="{BB962C8B-B14F-4D97-AF65-F5344CB8AC3E}">
        <p14:creationId xmlns:p14="http://schemas.microsoft.com/office/powerpoint/2010/main" val="181437227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29" grpId="0"/>
      <p:bldP spid="32" grpId="0"/>
      <p:bldP spid="33" grpId="0"/>
      <p:bldP spid="34"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921142">
            <a:off x="12860566" y="-971883"/>
            <a:ext cx="8746306" cy="3019405"/>
          </a:xfrm>
          <a:prstGeom prst="rect">
            <a:avLst/>
          </a:prstGeom>
        </p:spPr>
      </p:pic>
      <p:sp>
        <p:nvSpPr>
          <p:cNvPr id="11" name="Rectangle 10"/>
          <p:cNvSpPr/>
          <p:nvPr/>
        </p:nvSpPr>
        <p:spPr>
          <a:xfrm>
            <a:off x="2104355" y="707926"/>
            <a:ext cx="5913620" cy="901593"/>
          </a:xfrm>
          <a:prstGeom prst="rect">
            <a:avLst/>
          </a:prstGeom>
        </p:spPr>
        <p:txBody>
          <a:bodyPr wrap="square">
            <a:spAutoFit/>
          </a:bodyPr>
          <a:lstStyle/>
          <a:p>
            <a:pPr algn="just">
              <a:lnSpc>
                <a:spcPct val="150000"/>
              </a:lnSpc>
            </a:pPr>
            <a:r>
              <a:rPr lang="en-US" sz="4000" b="1" u="sng" err="1">
                <a:solidFill>
                  <a:srgbClr val="C00000"/>
                </a:solidFill>
                <a:latin typeface="Arial" panose="020B0604020202020204" pitchFamily="34" charset="0"/>
                <a:cs typeface="Arial" panose="020B0604020202020204" pitchFamily="34" charset="0"/>
              </a:rPr>
              <a:t>Bài</a:t>
            </a:r>
            <a:r>
              <a:rPr lang="en-US" sz="4000" b="1" u="sng">
                <a:solidFill>
                  <a:srgbClr val="C00000"/>
                </a:solidFill>
                <a:latin typeface="Arial" panose="020B0604020202020204" pitchFamily="34" charset="0"/>
                <a:cs typeface="Arial" panose="020B0604020202020204" pitchFamily="34" charset="0"/>
              </a:rPr>
              <a:t> 5 </a:t>
            </a:r>
            <a:r>
              <a:rPr lang="en-US" sz="4000" b="1" u="sng" dirty="0">
                <a:solidFill>
                  <a:srgbClr val="C00000"/>
                </a:solidFill>
                <a:latin typeface="Arial" panose="020B0604020202020204" pitchFamily="34" charset="0"/>
                <a:cs typeface="Arial" panose="020B0604020202020204" pitchFamily="34" charset="0"/>
              </a:rPr>
              <a:t>(</a:t>
            </a:r>
            <a:r>
              <a:rPr lang="en-US" sz="4000" b="1" u="sng">
                <a:solidFill>
                  <a:srgbClr val="C00000"/>
                </a:solidFill>
                <a:latin typeface="Arial" panose="020B0604020202020204" pitchFamily="34" charset="0"/>
                <a:cs typeface="Arial" panose="020B0604020202020204" pitchFamily="34" charset="0"/>
              </a:rPr>
              <a:t>SGK – tr10)</a:t>
            </a:r>
            <a:endParaRPr lang="en-US" sz="4000"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33400" y="358442"/>
            <a:ext cx="1030313" cy="1146147"/>
          </a:xfrm>
          <a:prstGeom prst="rect">
            <a:avLst/>
          </a:prstGeom>
        </p:spPr>
      </p:pic>
      <p:sp>
        <p:nvSpPr>
          <p:cNvPr id="19" name="Rectangle 18"/>
          <p:cNvSpPr/>
          <p:nvPr/>
        </p:nvSpPr>
        <p:spPr>
          <a:xfrm>
            <a:off x="6744418" y="963952"/>
            <a:ext cx="7185822" cy="703078"/>
          </a:xfrm>
          <a:prstGeom prst="rect">
            <a:avLst/>
          </a:prstGeom>
        </p:spPr>
        <p:txBody>
          <a:bodyPr wrap="square">
            <a:spAutoFit/>
          </a:bodyPr>
          <a:lstStyle/>
          <a:p>
            <a:pPr>
              <a:lnSpc>
                <a:spcPct val="107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Thu gọn mỗi đa thức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2424145" y="6881314"/>
                <a:ext cx="10958545" cy="1169551"/>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4,4</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1,4</m:t>
                          </m:r>
                        </m:e>
                      </m: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40,6+3,6)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26</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24145" y="6881314"/>
                <a:ext cx="10958545" cy="116955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19345" y="1971867"/>
                <a:ext cx="8093562" cy="1015663"/>
              </a:xfrm>
              <a:prstGeom prst="rect">
                <a:avLst/>
              </a:prstGeom>
            </p:spPr>
            <p:txBody>
              <a:bodyPr wrap="non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119345" y="1971867"/>
                <a:ext cx="8093562" cy="1015663"/>
              </a:xfrm>
              <a:prstGeom prst="rect">
                <a:avLst/>
              </a:prstGeom>
              <a:blipFill>
                <a:blip r:embed="rId12"/>
                <a:stretch>
                  <a:fillRect l="-271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059385" y="5676900"/>
                <a:ext cx="12115800" cy="1015663"/>
              </a:xfrm>
              <a:prstGeom prst="rect">
                <a:avLst/>
              </a:prstGeom>
            </p:spPr>
            <p:txBody>
              <a:bodyPr wrap="squar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40,6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26</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59385" y="5676900"/>
                <a:ext cx="12115800" cy="1015663"/>
              </a:xfrm>
              <a:prstGeom prst="rect">
                <a:avLst/>
              </a:prstGeom>
              <a:blipFill>
                <a:blip r:embed="rId13"/>
                <a:stretch>
                  <a:fillRect l="-181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109945" y="3120400"/>
                <a:ext cx="7453579" cy="1015663"/>
              </a:xfrm>
              <a:prstGeom prst="rect">
                <a:avLst/>
              </a:prstGeom>
            </p:spPr>
            <p:txBody>
              <a:bodyPr wrap="none">
                <a:spAutoFit/>
              </a:bodyPr>
              <a:lstStyle/>
              <a:p>
                <a:pPr lvl="0">
                  <a:lnSpc>
                    <a:spcPct val="150000"/>
                  </a:lnSpc>
                  <a:spcAft>
                    <a:spcPts val="1200"/>
                  </a:spcAft>
                </a:pP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9+4</m:t>
                    </m:r>
                  </m:oMath>
                </a14:m>
                <a:r>
                  <a:rPr lang="en-US" sz="40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109945" y="3120400"/>
                <a:ext cx="7453579" cy="1015663"/>
              </a:xfrm>
              <a:prstGeom prst="rect">
                <a:avLst/>
              </a:prstGeom>
              <a:blipFill>
                <a:blip r:embed="rId14"/>
                <a:stretch>
                  <a:fillRect r="-1962" b="-15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4587949"/>
                <a:ext cx="9144000" cy="7079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oMath>
                  </m:oMathPara>
                </a14:m>
                <a:br>
                  <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609600" y="4587949"/>
                <a:ext cx="9144000" cy="70795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202021" y="8118875"/>
                <a:ext cx="7269426" cy="1015663"/>
              </a:xfrm>
              <a:prstGeom prst="rect">
                <a:avLst/>
              </a:prstGeom>
            </p:spPr>
            <p:txBody>
              <a:bodyPr wrap="none">
                <a:spAutoFit/>
              </a:bodyPr>
              <a:lstStyle/>
              <a:p>
                <a:pPr lvl="0">
                  <a:lnSpc>
                    <a:spcPct val="150000"/>
                  </a:lnSpc>
                  <a:spcAft>
                    <a:spcPts val="1200"/>
                  </a:spcAft>
                </a:pP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37</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26</m:t>
                    </m:r>
                  </m:oMath>
                </a14:m>
                <a:r>
                  <a:rPr lang="en-US" sz="40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3202021" y="8118875"/>
                <a:ext cx="7269426" cy="1015663"/>
              </a:xfrm>
              <a:prstGeom prst="rect">
                <a:avLst/>
              </a:prstGeom>
              <a:blipFill>
                <a:blip r:embed="rId16"/>
                <a:stretch>
                  <a:fillRect r="-2012" b="-15060"/>
                </a:stretch>
              </a:blipFill>
            </p:spPr>
            <p:txBody>
              <a:bodyPr/>
              <a:lstStyle/>
              <a:p>
                <a:r>
                  <a:rPr lang="en-US">
                    <a:noFill/>
                  </a:rPr>
                  <a:t> </a:t>
                </a:r>
              </a:p>
            </p:txBody>
          </p:sp>
        </mc:Fallback>
      </mc:AlternateContent>
      <p:pic>
        <p:nvPicPr>
          <p:cNvPr id="21" name="Picture 20"/>
          <p:cNvPicPr>
            <a:picLocks noChangeAspect="1"/>
          </p:cNvPicPr>
          <p:nvPr/>
        </p:nvPicPr>
        <p:blipFill>
          <a:blip r:embed="rId17"/>
          <a:stretch>
            <a:fillRect/>
          </a:stretch>
        </p:blipFill>
        <p:spPr>
          <a:xfrm flipH="1">
            <a:off x="14706600" y="6398266"/>
            <a:ext cx="2848563" cy="3441217"/>
          </a:xfrm>
          <a:prstGeom prst="rect">
            <a:avLst/>
          </a:prstGeom>
        </p:spPr>
      </p:pic>
      <p:pic>
        <p:nvPicPr>
          <p:cNvPr id="22" name="Picture 21"/>
          <p:cNvPicPr>
            <a:picLocks noChangeAspect="1"/>
          </p:cNvPicPr>
          <p:nvPr/>
        </p:nvPicPr>
        <p:blipFill>
          <a:blip r:embed="rId18"/>
          <a:stretch>
            <a:fillRect/>
          </a:stretch>
        </p:blipFill>
        <p:spPr>
          <a:xfrm>
            <a:off x="229482" y="8118874"/>
            <a:ext cx="2310584" cy="2322777"/>
          </a:xfrm>
          <a:prstGeom prst="rect">
            <a:avLst/>
          </a:prstGeom>
        </p:spPr>
      </p:pic>
      <p:sp>
        <p:nvSpPr>
          <p:cNvPr id="3" name="Rounded Rectangle 22">
            <a:extLst>
              <a:ext uri="{FF2B5EF4-FFF2-40B4-BE49-F238E27FC236}">
                <a16:creationId xmlns:a16="http://schemas.microsoft.com/office/drawing/2014/main" id="{F732E624-75BB-15BC-7F20-16A475717578}"/>
              </a:ext>
            </a:extLst>
          </p:cNvPr>
          <p:cNvSpPr/>
          <p:nvPr/>
        </p:nvSpPr>
        <p:spPr>
          <a:xfrm>
            <a:off x="14203083" y="5282667"/>
            <a:ext cx="3855595" cy="1075637"/>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Vận</a:t>
            </a:r>
            <a:r>
              <a:rPr kumimoji="0" lang="en-US" sz="43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3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7732986"/>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4" grpId="0"/>
      <p:bldP spid="7" grpId="0"/>
      <p:bldP spid="10" grpId="0"/>
      <p:bldP spid="12" grpId="0"/>
      <p:bldP spid="13" grpId="0"/>
      <p:bldP spid="20"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342900"/>
            <a:ext cx="17373600" cy="9677400"/>
          </a:xfrm>
          <a:prstGeom prst="rect">
            <a:avLst/>
          </a:prstGeom>
          <a:solidFill>
            <a:srgbClr val="F6F6E9"/>
          </a:solidFill>
        </p:spPr>
        <p:txBody>
          <a:bodyPr/>
          <a:lstStyle/>
          <a:p>
            <a:endParaRPr lang="en-US"/>
          </a:p>
        </p:txBody>
      </p:sp>
      <p:sp>
        <p:nvSpPr>
          <p:cNvPr id="11" name="Rounded Rectangle 10"/>
          <p:cNvSpPr/>
          <p:nvPr/>
        </p:nvSpPr>
        <p:spPr>
          <a:xfrm>
            <a:off x="6312432" y="660138"/>
            <a:ext cx="6565368" cy="114719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300" b="1">
                <a:solidFill>
                  <a:prstClr val="white"/>
                </a:solidFill>
                <a:latin typeface="Arial" panose="020B0604020202020204" pitchFamily="34" charset="0"/>
                <a:cs typeface="Arial" panose="020B0604020202020204" pitchFamily="34" charset="0"/>
              </a:rPr>
              <a:t>3. Giá trị của đa thức</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 name="Group 6"/>
          <p:cNvGrpSpPr/>
          <p:nvPr/>
        </p:nvGrpSpPr>
        <p:grpSpPr>
          <a:xfrm>
            <a:off x="2390537" y="2085374"/>
            <a:ext cx="14726126" cy="2862322"/>
            <a:chOff x="2362200" y="2905226"/>
            <a:chExt cx="16185984" cy="2862322"/>
          </a:xfrm>
        </p:grpSpPr>
        <p:grpSp>
          <p:nvGrpSpPr>
            <p:cNvPr id="2" name="Group 1"/>
            <p:cNvGrpSpPr/>
            <p:nvPr/>
          </p:nvGrpSpPr>
          <p:grpSpPr>
            <a:xfrm>
              <a:off x="2362200" y="2905226"/>
              <a:ext cx="16185984" cy="2862322"/>
              <a:chOff x="1582771" y="2213024"/>
              <a:chExt cx="16185984" cy="2862322"/>
            </a:xfrm>
          </p:grpSpPr>
          <mc:AlternateContent xmlns:mc="http://schemas.openxmlformats.org/markup-compatibility/2006" xmlns:a14="http://schemas.microsoft.com/office/drawing/2010/main">
            <mc:Choice Requires="a14">
              <p:sp>
                <p:nvSpPr>
                  <p:cNvPr id="5" name="Rectangle 4"/>
                  <p:cNvSpPr/>
                  <p:nvPr/>
                </p:nvSpPr>
                <p:spPr>
                  <a:xfrm>
                    <a:off x="1582771" y="2213024"/>
                    <a:ext cx="16185984"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đa thức: </a:t>
                    </a:r>
                    <a:b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Đa thức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𝑃</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được xác định bằng biểu thức nào? Tính giá trị của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𝑃</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tại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=1; </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82771" y="2213024"/>
                    <a:ext cx="16185984" cy="2862322"/>
                  </a:xfrm>
                  <a:prstGeom prst="rect">
                    <a:avLst/>
                  </a:prstGeom>
                  <a:blipFill>
                    <a:blip r:embed="rId2"/>
                    <a:stretch>
                      <a:fillRect l="-1449" b="-4255"/>
                    </a:stretch>
                  </a:blipFill>
                </p:spPr>
                <p:txBody>
                  <a:bodyPr/>
                  <a:lstStyle/>
                  <a:p>
                    <a:r>
                      <a:rPr lang="en-US">
                        <a:noFill/>
                      </a:rPr>
                      <a:t> </a:t>
                    </a:r>
                  </a:p>
                </p:txBody>
              </p:sp>
            </mc:Fallback>
          </mc:AlternateContent>
          <p:sp>
            <p:nvSpPr>
              <p:cNvPr id="24" name="Rectangle 23"/>
              <p:cNvSpPr/>
              <p:nvPr/>
            </p:nvSpPr>
            <p:spPr>
              <a:xfrm>
                <a:off x="1594195" y="2400300"/>
                <a:ext cx="167593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7:</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7579968" y="3089894"/>
                  <a:ext cx="329421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7579968" y="3089894"/>
                  <a:ext cx="3294218" cy="707886"/>
                </a:xfrm>
                <a:prstGeom prst="rect">
                  <a:avLst/>
                </a:prstGeom>
                <a:blipFill>
                  <a:blip r:embed="rId3"/>
                  <a:stretch>
                    <a:fillRect/>
                  </a:stretch>
                </a:blipFill>
              </p:spPr>
              <p:txBody>
                <a:bodyPr/>
                <a:lstStyle/>
                <a:p>
                  <a:r>
                    <a:rPr lang="en-US">
                      <a:noFill/>
                    </a:rPr>
                    <a:t> </a:t>
                  </a:r>
                </a:p>
              </p:txBody>
            </p:sp>
          </mc:Fallback>
        </mc:AlternateContent>
      </p:grpSp>
      <p:grpSp>
        <p:nvGrpSpPr>
          <p:cNvPr id="17" name="Group 16"/>
          <p:cNvGrpSpPr/>
          <p:nvPr/>
        </p:nvGrpSpPr>
        <p:grpSpPr>
          <a:xfrm>
            <a:off x="8535002" y="5067300"/>
            <a:ext cx="1805979" cy="1169761"/>
            <a:chOff x="1437435" y="1094814"/>
            <a:chExt cx="1805979" cy="1169761"/>
          </a:xfrm>
        </p:grpSpPr>
        <p:pic>
          <p:nvPicPr>
            <p:cNvPr id="1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37435" y="1094814"/>
              <a:ext cx="1805979" cy="1169761"/>
            </a:xfrm>
            <a:prstGeom prst="rect">
              <a:avLst/>
            </a:prstGeom>
          </p:spPr>
        </p:pic>
        <p:sp>
          <p:nvSpPr>
            <p:cNvPr id="19" name="TextBox 18"/>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4"/>
          <a:stretch>
            <a:fillRect/>
          </a:stretch>
        </p:blipFill>
        <p:spPr>
          <a:xfrm>
            <a:off x="-1785358" y="-319420"/>
            <a:ext cx="3993226" cy="11522439"/>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2362200" y="6515100"/>
                <a:ext cx="13487196" cy="3323987"/>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Malgun Gothic" panose="020B0503020000020004" pitchFamily="34" charset="-127"/>
                    <a:cs typeface="Arial" panose="020B0604020202020204" pitchFamily="34" charset="0"/>
                  </a:rPr>
                  <a:t>Đa thức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𝑃</m:t>
                    </m:r>
                  </m:oMath>
                </a14:m>
                <a:r>
                  <a:rPr lang="en-US" sz="4000">
                    <a:latin typeface="Arial" panose="020B0604020202020204" pitchFamily="34" charset="0"/>
                    <a:ea typeface="Malgun Gothic" panose="020B0503020000020004" pitchFamily="34" charset="-127"/>
                    <a:cs typeface="Arial" panose="020B0604020202020204" pitchFamily="34" charset="0"/>
                  </a:rPr>
                  <a:t> được xác định bằng biểu thức: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a:effectLst/>
                    <a:latin typeface="Arial" panose="020B0604020202020204" pitchFamily="34" charset="0"/>
                    <a:ea typeface="Malgun Gothic" panose="020B0503020000020004" pitchFamily="34" charset="-127"/>
                    <a:cs typeface="Arial" panose="020B0604020202020204" pitchFamily="34" charset="0"/>
                  </a:rPr>
                  <a:t>Thay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Malgun Gothic" panose="020B0503020000020004" pitchFamily="34" charset="-127"/>
                    <a:cs typeface="Arial" panose="020B0604020202020204" pitchFamily="34" charset="0"/>
                  </a:rPr>
                  <a:t> vào biểu thức</a:t>
                </a:r>
                <a:r>
                  <a:rPr lang="en-US"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 được:</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362200" y="6515100"/>
                <a:ext cx="13487196" cy="3323987"/>
              </a:xfrm>
              <a:prstGeom prst="rect">
                <a:avLst/>
              </a:prstGeom>
              <a:blipFill>
                <a:blip r:embed="rId21"/>
                <a:stretch>
                  <a:fillRect l="-1627"/>
                </a:stretch>
              </a:blipFill>
            </p:spPr>
            <p:txBody>
              <a:bodyPr/>
              <a:lstStyle/>
              <a:p>
                <a:r>
                  <a:rPr lang="en-US">
                    <a:noFill/>
                  </a:rPr>
                  <a:t> </a:t>
                </a:r>
              </a:p>
            </p:txBody>
          </p:sp>
        </mc:Fallback>
      </mc:AlternateContent>
      <p:pic>
        <p:nvPicPr>
          <p:cNvPr id="20" name="Picture 19"/>
          <p:cNvPicPr>
            <a:picLocks noChangeAspect="1"/>
          </p:cNvPicPr>
          <p:nvPr/>
        </p:nvPicPr>
        <p:blipFill>
          <a:blip r:embed="rId22"/>
          <a:stretch>
            <a:fillRect/>
          </a:stretch>
        </p:blipFill>
        <p:spPr>
          <a:xfrm>
            <a:off x="15448976" y="7762012"/>
            <a:ext cx="2536156" cy="2200847"/>
          </a:xfrm>
          <a:prstGeom prst="rect">
            <a:avLst/>
          </a:prstGeom>
        </p:spPr>
      </p:pic>
      <p:pic>
        <p:nvPicPr>
          <p:cNvPr id="21" name="Picture 20"/>
          <p:cNvPicPr>
            <a:picLocks noChangeAspect="1"/>
          </p:cNvPicPr>
          <p:nvPr/>
        </p:nvPicPr>
        <p:blipFill>
          <a:blip r:embed="rId23"/>
          <a:stretch>
            <a:fillRect/>
          </a:stretch>
        </p:blipFill>
        <p:spPr>
          <a:xfrm>
            <a:off x="16302601" y="504426"/>
            <a:ext cx="1359526" cy="1249788"/>
          </a:xfrm>
          <a:prstGeom prst="rect">
            <a:avLst/>
          </a:prstGeom>
        </p:spPr>
      </p:pic>
    </p:spTree>
    <p:extLst>
      <p:ext uri="{BB962C8B-B14F-4D97-AF65-F5344CB8AC3E}">
        <p14:creationId xmlns:p14="http://schemas.microsoft.com/office/powerpoint/2010/main" val="417437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8" dur="500"/>
                                        <p:tgtEl>
                                          <p:spTgt spid="16">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2242840">
            <a:off x="12840306" y="-514146"/>
            <a:ext cx="8057164" cy="27814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914170" y="6619797"/>
            <a:ext cx="3202248" cy="3476124"/>
          </a:xfrm>
          <a:prstGeom prst="rect">
            <a:avLst/>
          </a:prstGeom>
        </p:spPr>
      </p:pic>
      <p:sp>
        <p:nvSpPr>
          <p:cNvPr id="11" name="Rounded Rectangle 10"/>
          <p:cNvSpPr/>
          <p:nvPr/>
        </p:nvSpPr>
        <p:spPr>
          <a:xfrm>
            <a:off x="998770" y="1037267"/>
            <a:ext cx="2735030" cy="967215"/>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000" b="1">
                <a:solidFill>
                  <a:prstClr val="white"/>
                </a:solidFill>
                <a:latin typeface="Arial" panose="020B0604020202020204" pitchFamily="34" charset="0"/>
                <a:cs typeface="Arial" panose="020B0604020202020204" pitchFamily="34" charset="0"/>
              </a:rPr>
              <a:t>Ví dụ 7</a:t>
            </a:r>
            <a:endParaRPr lang="en-US" sz="4000" b="1" dirty="0">
              <a:solidFill>
                <a:prstClr val="white"/>
              </a:solidFill>
              <a:latin typeface="Arial" panose="020B0604020202020204" pitchFamily="34" charset="0"/>
              <a:cs typeface="Arial" panose="020B0604020202020204" pitchFamily="34" charset="0"/>
            </a:endParaRPr>
          </a:p>
        </p:txBody>
      </p:sp>
      <p:grpSp>
        <p:nvGrpSpPr>
          <p:cNvPr id="15" name="Group 14"/>
          <p:cNvGrpSpPr/>
          <p:nvPr/>
        </p:nvGrpSpPr>
        <p:grpSpPr>
          <a:xfrm>
            <a:off x="1447800" y="3846129"/>
            <a:ext cx="1864081" cy="1132803"/>
            <a:chOff x="1407502" y="1116792"/>
            <a:chExt cx="1864081" cy="1132803"/>
          </a:xfrm>
        </p:grpSpPr>
        <p:pic>
          <p:nvPicPr>
            <p:cNvPr id="16"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07502" y="1116792"/>
              <a:ext cx="1864081" cy="1132803"/>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5"/>
          <a:stretch>
            <a:fillRect/>
          </a:stretch>
        </p:blipFill>
        <p:spPr>
          <a:xfrm>
            <a:off x="381000" y="8437954"/>
            <a:ext cx="1761897" cy="160948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790688" y="2260747"/>
                <a:ext cx="15744712" cy="916085"/>
              </a:xfrm>
              <a:prstGeom prst="rect">
                <a:avLst/>
              </a:prstGeom>
            </p:spPr>
            <p:txBody>
              <a:bodyPr wrap="square">
                <a:spAutoFit/>
              </a:bodyPr>
              <a:lstStyle/>
              <a:p>
                <a:pPr lvl="0">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Tính</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giá trị của đa thức</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𝑃</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tại </a:t>
                </a:r>
                <a14:m>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=2; </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90688" y="2260747"/>
                <a:ext cx="15744712" cy="916085"/>
              </a:xfrm>
              <a:prstGeom prst="rect">
                <a:avLst/>
              </a:prstGeom>
              <a:blipFill>
                <a:blip r:embed="rId21"/>
                <a:stretch>
                  <a:fillRect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454822" y="5164697"/>
                <a:ext cx="13378355" cy="101566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Giá trị của đa thức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tại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=2;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454822" y="5164697"/>
                <a:ext cx="13378355" cy="1015663"/>
              </a:xfrm>
              <a:prstGeom prst="rect">
                <a:avLst/>
              </a:prstGeom>
              <a:blipFill>
                <a:blip r:embed="rId22"/>
                <a:stretch>
                  <a:fillRect l="-1641"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052673" y="6667500"/>
                <a:ext cx="888159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052673" y="6667500"/>
                <a:ext cx="8881599"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255474" y="7810500"/>
                <a:ext cx="385092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9255474" y="7810500"/>
                <a:ext cx="3850926" cy="707886"/>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p:tgtEl>
                                          <p:spTgt spid="15"/>
                                        </p:tgtEl>
                                        <p:attrNameLst>
                                          <p:attrName>ppt_y</p:attrName>
                                        </p:attrNameLst>
                                      </p:cBhvr>
                                      <p:tavLst>
                                        <p:tav tm="0">
                                          <p:val>
                                            <p:strVal val="#ppt_y+#ppt_h*1.125000"/>
                                          </p:val>
                                        </p:tav>
                                        <p:tav tm="100000">
                                          <p:val>
                                            <p:strVal val="#ppt_y"/>
                                          </p:val>
                                        </p:tav>
                                      </p:tavLst>
                                    </p:anim>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8" grpId="0"/>
      <p:bldP spid="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grpSp>
        <p:nvGrpSpPr>
          <p:cNvPr id="10" name="Group 9"/>
          <p:cNvGrpSpPr/>
          <p:nvPr/>
        </p:nvGrpSpPr>
        <p:grpSpPr>
          <a:xfrm>
            <a:off x="2819400" y="4573914"/>
            <a:ext cx="1874560" cy="1139171"/>
            <a:chOff x="1365574" y="1120627"/>
            <a:chExt cx="1874560" cy="1139171"/>
          </a:xfrm>
        </p:grpSpPr>
        <p:pic>
          <p:nvPicPr>
            <p:cNvPr id="11"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65574" y="1120627"/>
              <a:ext cx="1874560" cy="1139171"/>
            </a:xfrm>
            <a:prstGeom prst="rect">
              <a:avLst/>
            </a:prstGeom>
          </p:spPr>
        </p:pic>
        <p:sp>
          <p:nvSpPr>
            <p:cNvPr id="13" name="TextBox 12"/>
            <p:cNvSpPr txBox="1"/>
            <p:nvPr/>
          </p:nvSpPr>
          <p:spPr>
            <a:xfrm>
              <a:off x="1552581" y="1296329"/>
              <a:ext cx="1571619"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Rounded Rectangle 13"/>
          <p:cNvSpPr/>
          <p:nvPr/>
        </p:nvSpPr>
        <p:spPr>
          <a:xfrm>
            <a:off x="7043365" y="970817"/>
            <a:ext cx="4055442" cy="112362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7</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4"/>
          <a:stretch>
            <a:fillRect/>
          </a:stretch>
        </p:blipFill>
        <p:spPr>
          <a:xfrm>
            <a:off x="232157" y="308515"/>
            <a:ext cx="1749704" cy="1249788"/>
          </a:xfrm>
          <a:prstGeom prst="rect">
            <a:avLst/>
          </a:prstGeom>
        </p:spPr>
      </p:pic>
      <p:pic>
        <p:nvPicPr>
          <p:cNvPr id="17" name="Picture 16"/>
          <p:cNvPicPr>
            <a:picLocks noChangeAspect="1"/>
          </p:cNvPicPr>
          <p:nvPr/>
        </p:nvPicPr>
        <p:blipFill>
          <a:blip r:embed="rId5"/>
          <a:stretch>
            <a:fillRect/>
          </a:stretch>
        </p:blipFill>
        <p:spPr>
          <a:xfrm>
            <a:off x="16160311" y="0"/>
            <a:ext cx="2127688" cy="3286029"/>
          </a:xfrm>
          <a:prstGeom prst="rect">
            <a:avLst/>
          </a:prstGeom>
        </p:spPr>
      </p:pic>
      <p:pic>
        <p:nvPicPr>
          <p:cNvPr id="18" name="Picture 17"/>
          <p:cNvPicPr>
            <a:picLocks noChangeAspect="1"/>
          </p:cNvPicPr>
          <p:nvPr/>
        </p:nvPicPr>
        <p:blipFill>
          <a:blip r:embed="rId6"/>
          <a:stretch>
            <a:fillRect/>
          </a:stretch>
        </p:blipFill>
        <p:spPr>
          <a:xfrm>
            <a:off x="15855472" y="7392670"/>
            <a:ext cx="2584928" cy="293243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2590800" y="2364075"/>
                <a:ext cx="13487400" cy="2169825"/>
              </a:xfrm>
              <a:prstGeom prst="rect">
                <a:avLst/>
              </a:prstGeom>
            </p:spPr>
            <p:txBody>
              <a:bodyPr wrap="square">
                <a:spAutoFit/>
              </a:bodyPr>
              <a:lstStyle/>
              <a:p>
                <a:pPr lvl="0" algn="ctr">
                  <a:lnSpc>
                    <a:spcPct val="150000"/>
                  </a:lnSpc>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5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giá trị của đa thức</a:t>
                </a:r>
                <a:r>
                  <a:rPr lang="en-US" sz="450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𝑄</m:t>
                    </m:r>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5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4500">
                    <a:solidFill>
                      <a:prstClr val="black"/>
                    </a:solidFill>
                    <a:latin typeface="Arial" panose="020B0604020202020204" pitchFamily="34" charset="0"/>
                    <a:ea typeface="Calibri" panose="020F0502020204030204" pitchFamily="34" charset="0"/>
                    <a:cs typeface="Times New Roman" panose="02020603050405020304" pitchFamily="18" charset="0"/>
                  </a:rPr>
                  <a:t> tại </a:t>
                </a:r>
                <a14:m>
                  <m:oMath xmlns:m="http://schemas.openxmlformats.org/officeDocument/2006/math">
                    <m:r>
                      <a:rPr lang="en-US" sz="45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45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=2; </m:t>
                    </m:r>
                    <m:r>
                      <a:rPr lang="en-US" sz="45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5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50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kumimoji="0" lang="en-US" sz="4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590800" y="2364075"/>
                <a:ext cx="13487400" cy="2169825"/>
              </a:xfrm>
              <a:prstGeom prst="rect">
                <a:avLst/>
              </a:prstGeom>
              <a:blipFill>
                <a:blip r:embed="rId23"/>
                <a:stretch>
                  <a:fillRect l="-542" b="-70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114800" y="6021675"/>
                <a:ext cx="10820400" cy="2169825"/>
              </a:xfrm>
              <a:prstGeom prst="rect">
                <a:avLst/>
              </a:prstGeom>
            </p:spPr>
            <p:txBody>
              <a:bodyPr wrap="square">
                <a:spAutoFit/>
              </a:bodyPr>
              <a:lstStyle/>
              <a:p>
                <a:pPr algn="just">
                  <a:lnSpc>
                    <a:spcPct val="150000"/>
                  </a:lnSpc>
                </a:pPr>
                <a:r>
                  <a:rPr lang="nl-NL" sz="4500">
                    <a:latin typeface="Arial" panose="020B0604020202020204" pitchFamily="34" charset="0"/>
                    <a:ea typeface="Malgun Gothic" panose="020B0503020000020004" pitchFamily="34" charset="-127"/>
                    <a:cs typeface="Arial" panose="020B0604020202020204" pitchFamily="34" charset="0"/>
                  </a:rPr>
                  <a:t>Giá trị của đa thức Q tại </a:t>
                </a:r>
                <a14:m>
                  <m:oMath xmlns:m="http://schemas.openxmlformats.org/officeDocument/2006/math">
                    <m:r>
                      <a:rPr lang="nl-NL" sz="45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nl-NL" sz="4500" i="1">
                        <a:effectLst/>
                        <a:latin typeface="Cambria Math" panose="02040503050406030204" pitchFamily="18" charset="0"/>
                        <a:ea typeface="Malgun Gothic" panose="020B0503020000020004" pitchFamily="34" charset="-127"/>
                        <a:cs typeface="Times New Roman" panose="02020603050405020304" pitchFamily="18" charset="0"/>
                      </a:rPr>
                      <m:t>=2; </m:t>
                    </m:r>
                    <m:r>
                      <a:rPr lang="en-US" sz="45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5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500">
                    <a:effectLst/>
                    <a:latin typeface="Arial" panose="020B0604020202020204" pitchFamily="34" charset="0"/>
                    <a:ea typeface="Malgun Gothic" panose="020B0503020000020004" pitchFamily="34" charset="-127"/>
                    <a:cs typeface="Arial" panose="020B0604020202020204" pitchFamily="34" charset="0"/>
                  </a:rPr>
                  <a:t> là:</a:t>
                </a:r>
                <a:endParaRPr lang="en-US" sz="45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p>
                        <m:sSupPr>
                          <m:ctrlPr>
                            <a:rPr lang="en-US" sz="4500" i="1">
                              <a:effectLst/>
                              <a:latin typeface="Cambria Math" panose="02040503050406030204" pitchFamily="18" charset="0"/>
                              <a:cs typeface="Times New Roman" panose="02020603050405020304" pitchFamily="18" charset="0"/>
                            </a:rPr>
                          </m:ctrlPr>
                        </m:sSupPr>
                        <m:e>
                          <m:r>
                            <a:rPr lang="en-US" sz="4500" i="1" ker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500" kern="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5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4500" kern="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500" i="1">
                              <a:effectLst/>
                              <a:latin typeface="Cambria Math" panose="02040503050406030204" pitchFamily="18" charset="0"/>
                              <a:cs typeface="Times New Roman" panose="02020603050405020304" pitchFamily="18" charset="0"/>
                            </a:rPr>
                          </m:ctrlPr>
                        </m:sSupPr>
                        <m:e>
                          <m:r>
                            <a:rPr lang="en-US" sz="4500" i="1" ker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500" ker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500" kern="0">
                          <a:effectLst/>
                          <a:latin typeface="Cambria Math" panose="02040503050406030204" pitchFamily="18" charset="0"/>
                          <a:ea typeface="Calibri" panose="020F0502020204030204" pitchFamily="34" charset="0"/>
                          <a:cs typeface="Times New Roman" panose="02020603050405020304" pitchFamily="18" charset="0"/>
                        </a:rPr>
                        <m:t>.1+3.2.</m:t>
                      </m:r>
                      <m:sSup>
                        <m:sSupPr>
                          <m:ctrlPr>
                            <a:rPr lang="en-US" sz="4500" i="1">
                              <a:effectLst/>
                              <a:latin typeface="Cambria Math" panose="02040503050406030204" pitchFamily="18" charset="0"/>
                              <a:cs typeface="Times New Roman" panose="02020603050405020304" pitchFamily="18" charset="0"/>
                            </a:rPr>
                          </m:ctrlPr>
                        </m:sSupPr>
                        <m:e>
                          <m:r>
                            <a:rPr lang="en-US" sz="4500" i="1" kern="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500" ker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500" i="1"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500" i="1">
                              <a:effectLst/>
                              <a:latin typeface="Cambria Math" panose="02040503050406030204" pitchFamily="18" charset="0"/>
                              <a:cs typeface="Times New Roman" panose="02020603050405020304" pitchFamily="18" charset="0"/>
                            </a:rPr>
                          </m:ctrlPr>
                        </m:sSupPr>
                        <m:e>
                          <m:r>
                            <a:rPr lang="en-US" sz="4500" i="1" kern="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500" kern="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500" i="1" kern="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500">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4114800" y="6021675"/>
                <a:ext cx="10820400" cy="2169825"/>
              </a:xfrm>
              <a:prstGeom prst="rect">
                <a:avLst/>
              </a:prstGeom>
              <a:blipFill>
                <a:blip r:embed="rId24"/>
                <a:stretch>
                  <a:fillRect l="-2366"/>
                </a:stretch>
              </a:blipFill>
            </p:spPr>
            <p:txBody>
              <a:bodyPr/>
              <a:lstStyle/>
              <a:p>
                <a:r>
                  <a:rPr lang="en-US">
                    <a:noFill/>
                  </a:rPr>
                  <a:t> </a:t>
                </a:r>
              </a:p>
            </p:txBody>
          </p:sp>
        </mc:Fallback>
      </mc:AlternateContent>
    </p:spTree>
    <p:extLst>
      <p:ext uri="{BB962C8B-B14F-4D97-AF65-F5344CB8AC3E}">
        <p14:creationId xmlns:p14="http://schemas.microsoft.com/office/powerpoint/2010/main" val="623930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2518448" y="-1477032"/>
            <a:ext cx="7792445" cy="2690113"/>
          </a:xfrm>
          <a:prstGeom prst="rect">
            <a:avLst/>
          </a:prstGeom>
        </p:spPr>
      </p:pic>
      <p:grpSp>
        <p:nvGrpSpPr>
          <p:cNvPr id="28" name="Group 27"/>
          <p:cNvGrpSpPr/>
          <p:nvPr/>
        </p:nvGrpSpPr>
        <p:grpSpPr>
          <a:xfrm>
            <a:off x="9144000" y="1928396"/>
            <a:ext cx="7752726" cy="2590514"/>
            <a:chOff x="9144000" y="1901348"/>
            <a:chExt cx="7752726" cy="3054047"/>
          </a:xfrm>
        </p:grpSpPr>
        <p:sp>
          <p:nvSpPr>
            <p:cNvPr id="29" name="AutoShape 3"/>
            <p:cNvSpPr/>
            <p:nvPr/>
          </p:nvSpPr>
          <p:spPr>
            <a:xfrm>
              <a:off x="9144000" y="1901348"/>
              <a:ext cx="7752726" cy="3054047"/>
            </a:xfrm>
            <a:prstGeom prst="rect">
              <a:avLst/>
            </a:prstGeom>
            <a:solidFill>
              <a:srgbClr val="61A6AB"/>
            </a:solidFill>
          </p:spPr>
          <p:txBody>
            <a:bodyPr/>
            <a:lstStyle/>
            <a:p>
              <a:endParaRPr lang="en-US"/>
            </a:p>
          </p:txBody>
        </p:sp>
        <p:sp>
          <p:nvSpPr>
            <p:cNvPr id="30" name="AutoShape 7"/>
            <p:cNvSpPr/>
            <p:nvPr/>
          </p:nvSpPr>
          <p:spPr>
            <a:xfrm>
              <a:off x="9144000" y="1901348"/>
              <a:ext cx="7752726" cy="951331"/>
            </a:xfrm>
            <a:prstGeom prst="rect">
              <a:avLst/>
            </a:prstGeom>
            <a:solidFill>
              <a:srgbClr val="FFCE6D"/>
            </a:solidFill>
          </p:spPr>
          <p:txBody>
            <a:bodyPr/>
            <a:lstStyle/>
            <a:p>
              <a:endParaRPr lang="en-US"/>
            </a:p>
          </p:txBody>
        </p:sp>
        <p:sp>
          <p:nvSpPr>
            <p:cNvPr id="31" name="TextBox 8"/>
            <p:cNvSpPr txBox="1"/>
            <p:nvPr/>
          </p:nvSpPr>
          <p:spPr>
            <a:xfrm>
              <a:off x="9626054" y="2213466"/>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rPr>
                <a:t>I</a:t>
              </a:r>
            </a:p>
          </p:txBody>
        </p:sp>
      </p:grpSp>
      <p:grpSp>
        <p:nvGrpSpPr>
          <p:cNvPr id="32" name="Group 31"/>
          <p:cNvGrpSpPr/>
          <p:nvPr/>
        </p:nvGrpSpPr>
        <p:grpSpPr>
          <a:xfrm>
            <a:off x="9143999" y="5267314"/>
            <a:ext cx="7752726" cy="2590514"/>
            <a:chOff x="9144000" y="5341130"/>
            <a:chExt cx="7752726" cy="3054047"/>
          </a:xfrm>
        </p:grpSpPr>
        <p:sp>
          <p:nvSpPr>
            <p:cNvPr id="33" name="AutoShape 4"/>
            <p:cNvSpPr/>
            <p:nvPr/>
          </p:nvSpPr>
          <p:spPr>
            <a:xfrm>
              <a:off x="9144000" y="5341130"/>
              <a:ext cx="7752726" cy="3054047"/>
            </a:xfrm>
            <a:prstGeom prst="rect">
              <a:avLst/>
            </a:prstGeom>
            <a:solidFill>
              <a:srgbClr val="61A6AB"/>
            </a:solidFill>
          </p:spPr>
          <p:txBody>
            <a:bodyPr/>
            <a:lstStyle/>
            <a:p>
              <a:endParaRPr lang="en-US"/>
            </a:p>
          </p:txBody>
        </p:sp>
        <p:sp>
          <p:nvSpPr>
            <p:cNvPr id="34" name="AutoShape 9"/>
            <p:cNvSpPr/>
            <p:nvPr/>
          </p:nvSpPr>
          <p:spPr>
            <a:xfrm>
              <a:off x="9144000" y="5341130"/>
              <a:ext cx="7752726" cy="951331"/>
            </a:xfrm>
            <a:prstGeom prst="rect">
              <a:avLst/>
            </a:prstGeom>
            <a:solidFill>
              <a:srgbClr val="FFCE6D"/>
            </a:solidFill>
          </p:spPr>
          <p:txBody>
            <a:bodyPr/>
            <a:lstStyle/>
            <a:p>
              <a:endParaRPr lang="en-US"/>
            </a:p>
          </p:txBody>
        </p:sp>
        <p:sp>
          <p:nvSpPr>
            <p:cNvPr id="35" name="TextBox 10"/>
            <p:cNvSpPr txBox="1"/>
            <p:nvPr/>
          </p:nvSpPr>
          <p:spPr>
            <a:xfrm>
              <a:off x="9626054" y="5653248"/>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rPr>
                <a:t>II</a:t>
              </a:r>
            </a:p>
          </p:txBody>
        </p:sp>
      </p:grpSp>
      <p:sp>
        <p:nvSpPr>
          <p:cNvPr id="38" name="Rectangle 37"/>
          <p:cNvSpPr/>
          <p:nvPr/>
        </p:nvSpPr>
        <p:spPr>
          <a:xfrm>
            <a:off x="9552283" y="2994910"/>
            <a:ext cx="6830717" cy="101925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b="1">
                <a:solidFill>
                  <a:prstClr val="white"/>
                </a:solidFill>
                <a:latin typeface="Arial" panose="020B0604020202020204" pitchFamily="34" charset="0"/>
                <a:ea typeface="Calibri" panose="020F0502020204030204" pitchFamily="34" charset="0"/>
                <a:cs typeface="Times New Roman" panose="02020603050405020304" pitchFamily="18" charset="0"/>
              </a:rPr>
              <a:t>ĐƠN THỨC NHIỀU BIẾN</a:t>
            </a:r>
            <a:endParaRPr kumimoji="0" lang="en-US" sz="45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9792323" y="6381541"/>
            <a:ext cx="6317179" cy="101925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b="1">
                <a:solidFill>
                  <a:prstClr val="white"/>
                </a:solidFill>
                <a:latin typeface="Arial" panose="020B0604020202020204" pitchFamily="34" charset="0"/>
                <a:ea typeface="Calibri" panose="020F0502020204030204" pitchFamily="34" charset="0"/>
                <a:cs typeface="Times New Roman" panose="02020603050405020304" pitchFamily="18" charset="0"/>
              </a:rPr>
              <a:t>ĐA THỨC NHIỀU BIẾN</a:t>
            </a:r>
            <a:endParaRPr kumimoji="0" lang="en-US" sz="45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577" y="9258300"/>
            <a:ext cx="19136809" cy="10764455"/>
          </a:xfrm>
          <a:prstGeom prst="rect">
            <a:avLst/>
          </a:prstGeom>
        </p:spPr>
      </p:pic>
      <p:pic>
        <p:nvPicPr>
          <p:cNvPr id="3" name="Picture 2"/>
          <p:cNvPicPr>
            <a:picLocks noChangeAspect="1"/>
          </p:cNvPicPr>
          <p:nvPr/>
        </p:nvPicPr>
        <p:blipFill>
          <a:blip r:embed="rId6"/>
          <a:stretch>
            <a:fillRect/>
          </a:stretch>
        </p:blipFill>
        <p:spPr>
          <a:xfrm>
            <a:off x="15704351" y="7657328"/>
            <a:ext cx="2444708" cy="2481287"/>
          </a:xfrm>
          <a:prstGeom prst="rect">
            <a:avLst/>
          </a:prstGeom>
        </p:spPr>
      </p:pic>
      <p:pic>
        <p:nvPicPr>
          <p:cNvPr id="5" name="Picture 4"/>
          <p:cNvPicPr>
            <a:picLocks noChangeAspect="1"/>
          </p:cNvPicPr>
          <p:nvPr/>
        </p:nvPicPr>
        <p:blipFill>
          <a:blip r:embed="rId7"/>
          <a:stretch>
            <a:fillRect/>
          </a:stretch>
        </p:blipFill>
        <p:spPr>
          <a:xfrm>
            <a:off x="581761" y="7900953"/>
            <a:ext cx="1914310" cy="1847248"/>
          </a:xfrm>
          <a:prstGeom prst="rect">
            <a:avLst/>
          </a:prstGeom>
        </p:spPr>
      </p:pic>
      <p:pic>
        <p:nvPicPr>
          <p:cNvPr id="4" name="Picture 3"/>
          <p:cNvPicPr>
            <a:picLocks noChangeAspect="1"/>
          </p:cNvPicPr>
          <p:nvPr/>
        </p:nvPicPr>
        <p:blipFill>
          <a:blip r:embed="rId8"/>
          <a:stretch>
            <a:fillRect/>
          </a:stretch>
        </p:blipFill>
        <p:spPr>
          <a:xfrm>
            <a:off x="714366" y="146405"/>
            <a:ext cx="7577985" cy="7510923"/>
          </a:xfrm>
          <a:prstGeom prst="rect">
            <a:avLst/>
          </a:prstGeom>
        </p:spPr>
      </p:pic>
      <p:sp>
        <p:nvSpPr>
          <p:cNvPr id="21" name="TextBox 20"/>
          <p:cNvSpPr txBox="1"/>
          <p:nvPr/>
        </p:nvSpPr>
        <p:spPr>
          <a:xfrm>
            <a:off x="2209800" y="3372795"/>
            <a:ext cx="4954371"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 DUNG BÀI HỌC</a:t>
            </a:r>
          </a:p>
        </p:txBody>
      </p:sp>
    </p:spTree>
    <p:extLst>
      <p:ext uri="{BB962C8B-B14F-4D97-AF65-F5344CB8AC3E}">
        <p14:creationId xmlns:p14="http://schemas.microsoft.com/office/powerpoint/2010/main" val="30966722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grpSp>
      <p:sp>
        <p:nvSpPr>
          <p:cNvPr id="44" name="Rectangle 43"/>
          <p:cNvSpPr/>
          <p:nvPr/>
        </p:nvSpPr>
        <p:spPr>
          <a:xfrm>
            <a:off x="6629400" y="4224148"/>
            <a:ext cx="4544834"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LUYỆN</a:t>
            </a:r>
            <a:r>
              <a:rPr kumimoji="0" lang="en-US" sz="60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TẬP</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373119778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19354800" cy="10287000"/>
          </a:xfrm>
          <a:prstGeom prst="rect">
            <a:avLst/>
          </a:prstGeom>
        </p:spPr>
      </p:pic>
      <p:grpSp>
        <p:nvGrpSpPr>
          <p:cNvPr id="12" name="Group 11"/>
          <p:cNvGrpSpPr/>
          <p:nvPr/>
        </p:nvGrpSpPr>
        <p:grpSpPr>
          <a:xfrm>
            <a:off x="14309285" y="847673"/>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6092601" y="800100"/>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69460895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007783"/>
            <a:ext cx="14608230" cy="359291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294684" y="603465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369884" y="6061881"/>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369884" y="81272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913968" y="6369707"/>
            <a:ext cx="1165704"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2790013" y="8370823"/>
            <a:ext cx="1459387" cy="1084912"/>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tab pos="180340" algn="l"/>
                <a:tab pos="1795780" algn="l"/>
                <a:tab pos="3420745" algn="l"/>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4 </a:t>
            </a:r>
          </a:p>
        </p:txBody>
      </p:sp>
      <p:sp>
        <p:nvSpPr>
          <p:cNvPr id="32" name="Rectangle 31"/>
          <p:cNvSpPr/>
          <p:nvPr/>
        </p:nvSpPr>
        <p:spPr>
          <a:xfrm>
            <a:off x="3930316" y="2095500"/>
            <a:ext cx="6858000" cy="1015663"/>
          </a:xfrm>
          <a:prstGeom prst="rect">
            <a:avLst/>
          </a:prstGeom>
        </p:spPr>
        <p:txBody>
          <a:bodyPr wrap="square">
            <a:spAutoFit/>
          </a:bodyPr>
          <a:lstStyle/>
          <a:p>
            <a:pPr marL="30480" marR="30480" algn="just">
              <a:lnSpc>
                <a:spcPct val="150000"/>
              </a:lnSpc>
              <a:spcAft>
                <a:spcPts val="1200"/>
              </a:spcAft>
            </a:pP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Câu 1.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Cho các biểu thức </a:t>
            </a:r>
          </a:p>
        </p:txBody>
      </p:sp>
      <p:sp>
        <p:nvSpPr>
          <p:cNvPr id="4" name="Rectangle 3"/>
          <p:cNvSpPr/>
          <p:nvPr/>
        </p:nvSpPr>
        <p:spPr>
          <a:xfrm>
            <a:off x="12790013" y="6335532"/>
            <a:ext cx="1350050"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3 </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913968" y="7866907"/>
            <a:ext cx="1381147"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2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3276600" y="2660984"/>
                <a:ext cx="12047153" cy="2157514"/>
              </a:xfrm>
              <a:prstGeom prst="rect">
                <a:avLst/>
              </a:prstGeom>
            </p:spPr>
            <p:txBody>
              <a:bodyPr wrap="square">
                <a:spAutoFit/>
              </a:bodyPr>
              <a:lstStyle/>
              <a:p>
                <a:pPr marL="30480" marR="30480" lvl="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solidFill>
                            <a:prstClr val="white"/>
                          </a:solidFill>
                          <a:latin typeface="Cambria Math" panose="02040503050406030204" pitchFamily="18" charset="0"/>
                          <a:ea typeface="Times New Roman" panose="02020603050405020304" pitchFamily="18" charset="0"/>
                        </a:rPr>
                        <m:t>3</m:t>
                      </m:r>
                      <m:r>
                        <a:rPr lang="en-US" sz="4000" i="1">
                          <a:solidFill>
                            <a:prstClr val="white"/>
                          </a:solidFill>
                          <a:latin typeface="Cambria Math" panose="02040503050406030204" pitchFamily="18" charset="0"/>
                          <a:ea typeface="Times New Roman" panose="02020603050405020304" pitchFamily="18" charset="0"/>
                        </a:rPr>
                        <m:t>𝑥</m:t>
                      </m:r>
                      <m:r>
                        <a:rPr lang="en-US" sz="4000" i="1">
                          <a:solidFill>
                            <a:prstClr val="white"/>
                          </a:solidFill>
                          <a:latin typeface="Cambria Math" panose="02040503050406030204" pitchFamily="18" charset="0"/>
                          <a:ea typeface="Times New Roman" panose="02020603050405020304" pitchFamily="18" charset="0"/>
                        </a:rPr>
                        <m:t>+7+</m:t>
                      </m:r>
                      <m:f>
                        <m:fPr>
                          <m:ctrlPr>
                            <a:rPr lang="en-US" sz="4000" i="1">
                              <a:solidFill>
                                <a:prstClr val="white"/>
                              </a:solidFill>
                              <a:latin typeface="Cambria Math" panose="02040503050406030204" pitchFamily="18" charset="0"/>
                              <a:ea typeface="Times New Roman" panose="02020603050405020304" pitchFamily="18" charset="0"/>
                            </a:rPr>
                          </m:ctrlPr>
                        </m:fPr>
                        <m:num>
                          <m:r>
                            <a:rPr lang="en-US" sz="4000" i="1">
                              <a:solidFill>
                                <a:prstClr val="white"/>
                              </a:solidFill>
                              <a:latin typeface="Cambria Math" panose="02040503050406030204" pitchFamily="18" charset="0"/>
                              <a:ea typeface="Times New Roman" panose="02020603050405020304" pitchFamily="18" charset="0"/>
                            </a:rPr>
                            <m:t>1</m:t>
                          </m:r>
                        </m:num>
                        <m:den>
                          <m:r>
                            <a:rPr lang="en-US" sz="4000" i="1">
                              <a:solidFill>
                                <a:prstClr val="white"/>
                              </a:solidFill>
                              <a:latin typeface="Cambria Math" panose="02040503050406030204" pitchFamily="18" charset="0"/>
                              <a:ea typeface="Times New Roman" panose="02020603050405020304" pitchFamily="18" charset="0"/>
                            </a:rPr>
                            <m:t>2</m:t>
                          </m:r>
                          <m:r>
                            <a:rPr lang="en-US" sz="4000" i="1">
                              <a:solidFill>
                                <a:prstClr val="white"/>
                              </a:solidFill>
                              <a:latin typeface="Cambria Math" panose="02040503050406030204" pitchFamily="18" charset="0"/>
                              <a:ea typeface="Times New Roman" panose="02020603050405020304" pitchFamily="18" charset="0"/>
                            </a:rPr>
                            <m:t>𝑦</m:t>
                          </m:r>
                        </m:den>
                      </m:f>
                      <m:r>
                        <a:rPr lang="en-US" sz="4000" i="1">
                          <a:solidFill>
                            <a:prstClr val="white"/>
                          </a:solidFill>
                          <a:latin typeface="Cambria Math" panose="02040503050406030204" pitchFamily="18" charset="0"/>
                          <a:ea typeface="Times New Roman" panose="02020603050405020304" pitchFamily="18" charset="0"/>
                        </a:rPr>
                        <m:t>;</m:t>
                      </m:r>
                      <m:f>
                        <m:fPr>
                          <m:ctrlPr>
                            <a:rPr lang="en-US" sz="4000" i="1">
                              <a:solidFill>
                                <a:prstClr val="white"/>
                              </a:solidFill>
                              <a:latin typeface="Cambria Math" panose="02040503050406030204" pitchFamily="18" charset="0"/>
                              <a:ea typeface="Times New Roman" panose="02020603050405020304" pitchFamily="18" charset="0"/>
                            </a:rPr>
                          </m:ctrlPr>
                        </m:fPr>
                        <m:num>
                          <m:r>
                            <a:rPr lang="en-US" sz="4000" i="1">
                              <a:solidFill>
                                <a:prstClr val="white"/>
                              </a:solidFill>
                              <a:latin typeface="Cambria Math" panose="02040503050406030204" pitchFamily="18" charset="0"/>
                              <a:ea typeface="Times New Roman" panose="02020603050405020304" pitchFamily="18" charset="0"/>
                            </a:rPr>
                            <m:t>−1</m:t>
                          </m:r>
                        </m:num>
                        <m:den>
                          <m:r>
                            <a:rPr lang="en-US" sz="4000" i="1">
                              <a:solidFill>
                                <a:prstClr val="white"/>
                              </a:solidFill>
                              <a:latin typeface="Cambria Math" panose="02040503050406030204" pitchFamily="18" charset="0"/>
                              <a:ea typeface="Times New Roman" panose="02020603050405020304" pitchFamily="18" charset="0"/>
                            </a:rPr>
                            <m:t>4</m:t>
                          </m:r>
                        </m:den>
                      </m:f>
                      <m:sSup>
                        <m:sSupPr>
                          <m:ctrlPr>
                            <a:rPr lang="en-US" sz="4000" i="1">
                              <a:solidFill>
                                <a:prstClr val="white"/>
                              </a:solidFill>
                              <a:latin typeface="Cambria Math" panose="02040503050406030204" pitchFamily="18" charset="0"/>
                              <a:ea typeface="Times New Roman" panose="02020603050405020304" pitchFamily="18" charset="0"/>
                            </a:rPr>
                          </m:ctrlPr>
                        </m:sSupPr>
                        <m:e>
                          <m:r>
                            <a:rPr lang="en-US" sz="4000" i="1">
                              <a:solidFill>
                                <a:prstClr val="white"/>
                              </a:solidFill>
                              <a:latin typeface="Cambria Math" panose="02040503050406030204" pitchFamily="18" charset="0"/>
                              <a:ea typeface="Times New Roman" panose="02020603050405020304" pitchFamily="18" charset="0"/>
                            </a:rPr>
                            <m:t>𝑥</m:t>
                          </m:r>
                        </m:e>
                        <m:sup>
                          <m:r>
                            <a:rPr lang="en-US" sz="4000" i="1">
                              <a:solidFill>
                                <a:prstClr val="white"/>
                              </a:solidFill>
                              <a:latin typeface="Cambria Math" panose="02040503050406030204" pitchFamily="18" charset="0"/>
                              <a:ea typeface="Times New Roman" panose="02020603050405020304" pitchFamily="18" charset="0"/>
                            </a:rPr>
                            <m:t>2</m:t>
                          </m:r>
                        </m:sup>
                      </m:sSup>
                      <m:r>
                        <a:rPr lang="en-US" sz="4000" i="1">
                          <a:solidFill>
                            <a:prstClr val="white"/>
                          </a:solidFill>
                          <a:latin typeface="Cambria Math" panose="02040503050406030204" pitchFamily="18" charset="0"/>
                          <a:ea typeface="Times New Roman" panose="02020603050405020304" pitchFamily="18" charset="0"/>
                        </a:rPr>
                        <m:t>𝑦</m:t>
                      </m:r>
                      <m:r>
                        <a:rPr lang="en-US" sz="4000" i="1">
                          <a:solidFill>
                            <a:prstClr val="white"/>
                          </a:solidFill>
                          <a:latin typeface="Cambria Math" panose="02040503050406030204" pitchFamily="18" charset="0"/>
                          <a:ea typeface="Times New Roman" panose="02020603050405020304" pitchFamily="18" charset="0"/>
                        </a:rPr>
                        <m:t>+6</m:t>
                      </m:r>
                      <m:r>
                        <a:rPr lang="en-US" sz="4000" i="1">
                          <a:solidFill>
                            <a:prstClr val="white"/>
                          </a:solidFill>
                          <a:latin typeface="Cambria Math" panose="02040503050406030204" pitchFamily="18" charset="0"/>
                          <a:ea typeface="Times New Roman" panose="02020603050405020304" pitchFamily="18" charset="0"/>
                        </a:rPr>
                        <m:t>𝑥𝑦𝑧</m:t>
                      </m:r>
                      <m:r>
                        <a:rPr lang="en-US" sz="4000" i="1">
                          <a:solidFill>
                            <a:prstClr val="white"/>
                          </a:solidFill>
                          <a:latin typeface="Cambria Math" panose="02040503050406030204" pitchFamily="18" charset="0"/>
                          <a:ea typeface="Times New Roman" panose="02020603050405020304" pitchFamily="18" charset="0"/>
                        </a:rPr>
                        <m:t>+</m:t>
                      </m:r>
                      <m:r>
                        <a:rPr lang="en-US" sz="4000" i="1">
                          <a:solidFill>
                            <a:prstClr val="white"/>
                          </a:solidFill>
                          <a:latin typeface="Cambria Math" panose="02040503050406030204" pitchFamily="18" charset="0"/>
                          <a:ea typeface="Times New Roman" panose="02020603050405020304" pitchFamily="18" charset="0"/>
                        </a:rPr>
                        <m:t>𝑧</m:t>
                      </m:r>
                      <m:r>
                        <a:rPr lang="en-US" sz="4000" i="1">
                          <a:solidFill>
                            <a:prstClr val="white"/>
                          </a:solidFill>
                          <a:latin typeface="Cambria Math" panose="02040503050406030204" pitchFamily="18" charset="0"/>
                          <a:ea typeface="Times New Roman" panose="02020603050405020304" pitchFamily="18" charset="0"/>
                        </a:rPr>
                        <m:t>;3</m:t>
                      </m:r>
                      <m:sSup>
                        <m:sSupPr>
                          <m:ctrlPr>
                            <a:rPr lang="en-US" sz="4000" i="1">
                              <a:solidFill>
                                <a:prstClr val="white"/>
                              </a:solidFill>
                              <a:latin typeface="Cambria Math" panose="02040503050406030204" pitchFamily="18" charset="0"/>
                              <a:ea typeface="Times New Roman" panose="02020603050405020304" pitchFamily="18" charset="0"/>
                            </a:rPr>
                          </m:ctrlPr>
                        </m:sSupPr>
                        <m:e>
                          <m:r>
                            <a:rPr lang="en-US" sz="4000" i="1">
                              <a:solidFill>
                                <a:prstClr val="white"/>
                              </a:solidFill>
                              <a:latin typeface="Cambria Math" panose="02040503050406030204" pitchFamily="18" charset="0"/>
                              <a:ea typeface="Times New Roman" panose="02020603050405020304" pitchFamily="18" charset="0"/>
                            </a:rPr>
                            <m:t>𝑥</m:t>
                          </m:r>
                        </m:e>
                        <m:sup>
                          <m:r>
                            <a:rPr lang="en-US" sz="4000" i="1">
                              <a:solidFill>
                                <a:prstClr val="white"/>
                              </a:solidFill>
                              <a:latin typeface="Cambria Math" panose="02040503050406030204" pitchFamily="18" charset="0"/>
                              <a:ea typeface="Times New Roman" panose="02020603050405020304" pitchFamily="18" charset="0"/>
                            </a:rPr>
                            <m:t>2</m:t>
                          </m:r>
                        </m:sup>
                      </m:sSup>
                      <m:r>
                        <a:rPr lang="en-US" sz="4000" i="1">
                          <a:solidFill>
                            <a:prstClr val="white"/>
                          </a:solidFill>
                          <a:latin typeface="Cambria Math" panose="02040503050406030204" pitchFamily="18" charset="0"/>
                          <a:ea typeface="Times New Roman" panose="02020603050405020304" pitchFamily="18" charset="0"/>
                        </a:rPr>
                        <m:t>+1;</m:t>
                      </m:r>
                      <m:f>
                        <m:fPr>
                          <m:ctrlPr>
                            <a:rPr lang="en-US" sz="4000" i="1">
                              <a:solidFill>
                                <a:prstClr val="white"/>
                              </a:solidFill>
                              <a:latin typeface="Cambria Math" panose="02040503050406030204" pitchFamily="18" charset="0"/>
                              <a:ea typeface="Times New Roman" panose="02020603050405020304" pitchFamily="18" charset="0"/>
                            </a:rPr>
                          </m:ctrlPr>
                        </m:fPr>
                        <m:num>
                          <m:r>
                            <a:rPr lang="en-US" sz="4000" i="1">
                              <a:solidFill>
                                <a:prstClr val="white"/>
                              </a:solidFill>
                              <a:latin typeface="Cambria Math" panose="02040503050406030204" pitchFamily="18" charset="0"/>
                              <a:ea typeface="Times New Roman" panose="02020603050405020304" pitchFamily="18" charset="0"/>
                            </a:rPr>
                            <m:t>𝑥</m:t>
                          </m:r>
                          <m:r>
                            <a:rPr lang="en-US" sz="4000" i="1">
                              <a:solidFill>
                                <a:prstClr val="white"/>
                              </a:solidFill>
                              <a:latin typeface="Cambria Math" panose="02040503050406030204" pitchFamily="18" charset="0"/>
                              <a:ea typeface="Times New Roman" panose="02020603050405020304" pitchFamily="18" charset="0"/>
                            </a:rPr>
                            <m:t>+5</m:t>
                          </m:r>
                        </m:num>
                        <m:den>
                          <m:r>
                            <a:rPr lang="en-US" sz="4000" i="1">
                              <a:solidFill>
                                <a:prstClr val="white"/>
                              </a:solidFill>
                              <a:latin typeface="Cambria Math" panose="02040503050406030204" pitchFamily="18" charset="0"/>
                              <a:ea typeface="Times New Roman" panose="02020603050405020304" pitchFamily="18" charset="0"/>
                            </a:rPr>
                            <m:t>6−</m:t>
                          </m:r>
                          <m:r>
                            <a:rPr lang="en-US" sz="4000" i="1">
                              <a:solidFill>
                                <a:prstClr val="white"/>
                              </a:solidFill>
                              <a:latin typeface="Cambria Math" panose="02040503050406030204" pitchFamily="18" charset="0"/>
                              <a:ea typeface="Times New Roman" panose="02020603050405020304" pitchFamily="18" charset="0"/>
                            </a:rPr>
                            <m:t>𝑥</m:t>
                          </m:r>
                        </m:den>
                      </m:f>
                    </m:oMath>
                  </m:oMathPara>
                </a14:m>
                <a:endParaRPr lang="en-US" sz="40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276600" y="2660984"/>
                <a:ext cx="12047153" cy="2157514"/>
              </a:xfrm>
              <a:prstGeom prst="rect">
                <a:avLst/>
              </a:prstGeom>
              <a:blipFill>
                <a:blip r:embed="rId5"/>
                <a:stretch>
                  <a:fillRect/>
                </a:stretch>
              </a:blipFill>
            </p:spPr>
            <p:txBody>
              <a:bodyPr/>
              <a:lstStyle/>
              <a:p>
                <a:r>
                  <a:rPr lang="en-US">
                    <a:noFill/>
                  </a:rPr>
                  <a:t> </a:t>
                </a:r>
              </a:p>
            </p:txBody>
          </p:sp>
        </mc:Fallback>
      </mc:AlternateContent>
      <p:sp>
        <p:nvSpPr>
          <p:cNvPr id="17" name="Rectangle 16"/>
          <p:cNvSpPr/>
          <p:nvPr/>
        </p:nvSpPr>
        <p:spPr>
          <a:xfrm>
            <a:off x="3962400" y="4432637"/>
            <a:ext cx="11674098" cy="1015663"/>
          </a:xfrm>
          <a:prstGeom prst="rect">
            <a:avLst/>
          </a:prstGeom>
        </p:spPr>
        <p:txBody>
          <a:bodyPr wrap="square">
            <a:spAutoFit/>
          </a:bodyPr>
          <a:lstStyle/>
          <a:p>
            <a:pPr marL="30480" marR="30480" lvl="0" algn="just">
              <a:lnSpc>
                <a:spcPct val="150000"/>
              </a:lnSpc>
              <a:spcAft>
                <a:spcPts val="1200"/>
              </a:spcAft>
            </a:pPr>
            <a:r>
              <a:rPr lang="en-US" sz="4000">
                <a:solidFill>
                  <a:prstClr val="white"/>
                </a:solidFill>
                <a:latin typeface="Arial" panose="020B0604020202020204" pitchFamily="34" charset="0"/>
                <a:ea typeface="Times New Roman" panose="02020603050405020304" pitchFamily="18" charset="0"/>
                <a:cs typeface="Arial" panose="020B0604020202020204" pitchFamily="34" charset="0"/>
              </a:rPr>
              <a:t>Có bao nhiêu đa thức trong các biểu thức trên?</a:t>
            </a:r>
          </a:p>
        </p:txBody>
      </p:sp>
    </p:spTree>
    <p:extLst>
      <p:ext uri="{BB962C8B-B14F-4D97-AF65-F5344CB8AC3E}">
        <p14:creationId xmlns:p14="http://schemas.microsoft.com/office/powerpoint/2010/main" val="2319556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A8D08D"/>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600200" y="2260696"/>
            <a:ext cx="14608230" cy="273040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600200" y="5448300"/>
            <a:ext cx="7034375"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220201" y="7734300"/>
            <a:ext cx="6988229"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600200" y="7734300"/>
            <a:ext cx="7034375"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9220201" y="5448300"/>
            <a:ext cx="6988230"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4" name="Rectangle 3"/>
              <p:cNvSpPr/>
              <p:nvPr/>
            </p:nvSpPr>
            <p:spPr>
              <a:xfrm>
                <a:off x="3352800" y="7962900"/>
                <a:ext cx="3240759" cy="1084912"/>
              </a:xfrm>
              <a:prstGeom prst="rect">
                <a:avLst/>
              </a:prstGeom>
            </p:spPr>
            <p:txBody>
              <a:bodyPr wrap="none">
                <a:spAutoFit/>
              </a:bodyPr>
              <a:lstStyle/>
              <a:p>
                <a:pPr>
                  <a:lnSpc>
                    <a:spcPct val="150000"/>
                  </a:lnSpc>
                  <a:spcAft>
                    <a:spcPts val="600"/>
                  </a:spcAft>
                </a:pP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352800" y="7962900"/>
                <a:ext cx="3240759" cy="1084912"/>
              </a:xfrm>
              <a:prstGeom prst="rect">
                <a:avLst/>
              </a:prstGeom>
              <a:blipFill>
                <a:blip r:embed="rId5"/>
                <a:stretch>
                  <a:fillRect l="-7331" b="-14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514600" y="2516475"/>
                <a:ext cx="12725400" cy="2169825"/>
              </a:xfrm>
              <a:prstGeom prst="rect">
                <a:avLst/>
              </a:prstGeom>
            </p:spPr>
            <p:txBody>
              <a:bodyPr wrap="square">
                <a:spAutoFit/>
              </a:bodyPr>
              <a:lstStyle/>
              <a:p>
                <a:pPr>
                  <a:lnSpc>
                    <a:spcPct val="150000"/>
                  </a:lnSpc>
                  <a:spcAft>
                    <a:spcPts val="600"/>
                  </a:spcAft>
                </a:pPr>
                <a:r>
                  <a:rPr lang="en-US"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Thu gọn đa thức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− 2</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− 7</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+3</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− 7</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 kết quả là:</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14600" y="2516475"/>
                <a:ext cx="12725400" cy="2169825"/>
              </a:xfrm>
              <a:prstGeom prst="rect">
                <a:avLst/>
              </a:prstGeom>
              <a:blipFill>
                <a:blip r:embed="rId6"/>
                <a:stretch>
                  <a:fillRect l="-2012" b="-70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505200" y="5913447"/>
                <a:ext cx="2982676" cy="754053"/>
              </a:xfrm>
              <a:prstGeom prst="rect">
                <a:avLst/>
              </a:prstGeom>
            </p:spPr>
            <p:txBody>
              <a:bodyPr wrap="none">
                <a:spAutoFit/>
              </a:bodyPr>
              <a:lstStyle/>
              <a:p>
                <a:pPr lvl="0"/>
                <a:r>
                  <a:rPr lang="en-US" sz="4300" ker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30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30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30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43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3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505200" y="5913447"/>
                <a:ext cx="2982676" cy="754053"/>
              </a:xfrm>
              <a:prstGeom prst="rect">
                <a:avLst/>
              </a:prstGeom>
              <a:blipFill>
                <a:blip r:embed="rId7"/>
                <a:stretch>
                  <a:fillRect l="-7975" t="-16129" b="-3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210800" y="5950349"/>
                <a:ext cx="5179367" cy="754053"/>
              </a:xfrm>
              <a:prstGeom prst="rect">
                <a:avLst/>
              </a:prstGeom>
            </p:spPr>
            <p:txBody>
              <a:bodyPr wrap="none">
                <a:spAutoFit/>
              </a:bodyPr>
              <a:lstStyle/>
              <a:p>
                <a:pPr lvl="0"/>
                <a:r>
                  <a:rPr lang="en-US" sz="4300" ker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−14</m:t>
                    </m:r>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4300" b="0" i="1" ker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3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3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10800" y="5950349"/>
                <a:ext cx="5179367" cy="754053"/>
              </a:xfrm>
              <a:prstGeom prst="rect">
                <a:avLst/>
              </a:prstGeom>
              <a:blipFill>
                <a:blip r:embed="rId8"/>
                <a:stretch>
                  <a:fillRect l="-4588" t="-16129" b="-3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821117" y="8022820"/>
                <a:ext cx="5847819" cy="965072"/>
              </a:xfrm>
              <a:prstGeom prst="rect">
                <a:avLst/>
              </a:prstGeom>
            </p:spPr>
            <p:txBody>
              <a:bodyPr wrap="none">
                <a:spAutoFit/>
              </a:bodyPr>
              <a:lstStyle/>
              <a:p>
                <a:pPr>
                  <a:lnSpc>
                    <a:spcPct val="150000"/>
                  </a:lnSpc>
                  <a:spcAft>
                    <a:spcPts val="600"/>
                  </a:spcAft>
                </a:pP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−14</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9821117" y="8022820"/>
                <a:ext cx="5847819" cy="965072"/>
              </a:xfrm>
              <a:prstGeom prst="rect">
                <a:avLst/>
              </a:prstGeom>
              <a:blipFill>
                <a:blip r:embed="rId9"/>
                <a:stretch>
                  <a:fillRect l="-4067" b="-29114"/>
                </a:stretch>
              </a:blipFill>
            </p:spPr>
            <p:txBody>
              <a:bodyPr/>
              <a:lstStyle/>
              <a:p>
                <a:r>
                  <a:rPr lang="en-US">
                    <a:noFill/>
                  </a:rPr>
                  <a:t> </a:t>
                </a:r>
              </a:p>
            </p:txBody>
          </p:sp>
        </mc:Fallback>
      </mc:AlternateContent>
    </p:spTree>
    <p:extLst>
      <p:ext uri="{BB962C8B-B14F-4D97-AF65-F5344CB8AC3E}">
        <p14:creationId xmlns:p14="http://schemas.microsoft.com/office/powerpoint/2010/main" val="2865628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A8D08D"/>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512082" y="8160281"/>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476209" y="6032202"/>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lowchart: Terminator 6"/>
          <p:cNvSpPr/>
          <p:nvPr/>
        </p:nvSpPr>
        <p:spPr>
          <a:xfrm>
            <a:off x="2195484" y="808716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32" name="Rectangle 31"/>
              <p:cNvSpPr/>
              <p:nvPr/>
            </p:nvSpPr>
            <p:spPr>
              <a:xfrm>
                <a:off x="2895600" y="2914803"/>
                <a:ext cx="12704859" cy="2169825"/>
              </a:xfrm>
              <a:prstGeom prst="rect">
                <a:avLst/>
              </a:prstGeom>
            </p:spPr>
            <p:txBody>
              <a:bodyPr wrap="square">
                <a:spAutoFit/>
              </a:bodyPr>
              <a:lstStyle/>
              <a:p>
                <a:pPr>
                  <a:lnSpc>
                    <a:spcPct val="150000"/>
                  </a:lnSpc>
                  <a:spcAft>
                    <a:spcPts val="60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Giá trị của đa thức </a:t>
                </a:r>
                <a14:m>
                  <m:oMath xmlns:m="http://schemas.openxmlformats.org/officeDocument/2006/math">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−3</m:t>
                    </m:r>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+ 2</m:t>
                    </m:r>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𝑧</m:t>
                    </m:r>
                    <m: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en-US" sz="45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en-US" sz="45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 ; </m:t>
                    </m:r>
                    <m:r>
                      <a:rPr lang="en-US" sz="45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𝑦</m:t>
                    </m:r>
                    <m:r>
                      <a:rPr lang="en-US" sz="45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=0 ; </m:t>
                    </m:r>
                    <m:r>
                      <a:rPr lang="en-US" sz="45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𝑧</m:t>
                    </m:r>
                    <m:r>
                      <a:rPr lang="en-US" sz="45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p>
            </p:txBody>
          </p:sp>
        </mc:Choice>
        <mc:Fallback xmlns="">
          <p:sp>
            <p:nvSpPr>
              <p:cNvPr id="32" name="Rectangle 31"/>
              <p:cNvSpPr>
                <a:spLocks noRot="1" noChangeAspect="1" noMove="1" noResize="1" noEditPoints="1" noAdjustHandles="1" noChangeArrowheads="1" noChangeShapeType="1" noTextEdit="1"/>
              </p:cNvSpPr>
              <p:nvPr/>
            </p:nvSpPr>
            <p:spPr>
              <a:xfrm>
                <a:off x="2895600" y="2914803"/>
                <a:ext cx="12704859" cy="2169825"/>
              </a:xfrm>
              <a:prstGeom prst="rect">
                <a:avLst/>
              </a:prstGeom>
              <a:blipFill>
                <a:blip r:embed="rId6"/>
                <a:stretch>
                  <a:fillRect l="-2015" r="-2639" b="-73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548653" y="6542157"/>
                <a:ext cx="1576072"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3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−7</m:t>
                    </m:r>
                  </m:oMath>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48653" y="6542157"/>
                <a:ext cx="1576072" cy="754053"/>
              </a:xfrm>
              <a:prstGeom prst="rect">
                <a:avLst/>
              </a:prstGeom>
              <a:blipFill>
                <a:blip r:embed="rId7"/>
                <a:stretch>
                  <a:fillRect l="-15058" t="-16129" b="-370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4412719" y="8474242"/>
                <a:ext cx="1650773" cy="962251"/>
              </a:xfrm>
              <a:prstGeom prst="rect">
                <a:avLst/>
              </a:prstGeom>
            </p:spPr>
            <p:txBody>
              <a:bodyPr wrap="none">
                <a:spAutoFit/>
              </a:bodyPr>
              <a:lstStyle/>
              <a:p>
                <a:pPr marL="0" marR="0" lvl="0" indent="180340" algn="just" defTabSz="914400" rtl="0" eaLnBrk="1" fontAlgn="auto" latinLnBrk="0" hangingPunct="1">
                  <a:lnSpc>
                    <a:spcPct val="150000"/>
                  </a:lnSpc>
                  <a:spcBef>
                    <a:spcPts val="150"/>
                  </a:spcBef>
                  <a:spcAft>
                    <a:spcPts val="600"/>
                  </a:spcAft>
                  <a:buClrTx/>
                  <a:buSzTx/>
                  <a:buFontTx/>
                  <a:buNone/>
                  <a:tabLst>
                    <a:tab pos="180340" algn="l"/>
                    <a:tab pos="288290" algn="l"/>
                    <a:tab pos="467995" algn="l"/>
                    <a:tab pos="540385" algn="l"/>
                    <a:tab pos="648335" algn="l"/>
                    <a:tab pos="1260475" algn="l"/>
                    <a:tab pos="3780790" algn="l"/>
                  </a:tabLst>
                  <a:defRPr/>
                </a:pPr>
                <a:r>
                  <a:rPr kumimoji="0" lang="fr-FR"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fr-FR" sz="4300" b="0"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11</m:t>
                    </m:r>
                  </m:oMath>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412719" y="8474242"/>
                <a:ext cx="1650773" cy="962251"/>
              </a:xfrm>
              <a:prstGeom prst="rect">
                <a:avLst/>
              </a:prstGeom>
              <a:blipFill>
                <a:blip r:embed="rId8"/>
                <a:stretch>
                  <a:fillRect l="-3690"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3148854" y="6542157"/>
                <a:ext cx="1194558"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3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cs typeface="Times New Roman" panose="02020603050405020304" pitchFamily="18" charset="0"/>
                      </a:rPr>
                      <m:t>7</m:t>
                    </m:r>
                  </m:oMath>
                </a14:m>
                <a:endParaRPr kumimoji="0" lang="en-US" sz="43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3148854" y="6542157"/>
                <a:ext cx="1194558" cy="754053"/>
              </a:xfrm>
              <a:prstGeom prst="rect">
                <a:avLst/>
              </a:prstGeom>
              <a:blipFill>
                <a:blip r:embed="rId9"/>
                <a:stretch>
                  <a:fillRect l="-20408" t="-16129" b="-3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2951540" y="8432907"/>
                <a:ext cx="1376659" cy="962251"/>
              </a:xfrm>
              <a:prstGeom prst="rect">
                <a:avLst/>
              </a:prstGeom>
            </p:spPr>
            <p:txBody>
              <a:bodyPr wrap="none">
                <a:spAutoFit/>
              </a:bodyPr>
              <a:lstStyle/>
              <a:p>
                <a:pPr marL="0" marR="0" lvl="0" indent="180340" algn="just" defTabSz="914400" rtl="0" eaLnBrk="1" fontAlgn="auto" latinLnBrk="0" hangingPunct="1">
                  <a:lnSpc>
                    <a:spcPct val="150000"/>
                  </a:lnSpc>
                  <a:spcBef>
                    <a:spcPts val="150"/>
                  </a:spcBef>
                  <a:spcAft>
                    <a:spcPts val="600"/>
                  </a:spcAft>
                  <a:buClrTx/>
                  <a:buSzTx/>
                  <a:buFontTx/>
                  <a:buNone/>
                  <a:tabLst>
                    <a:tab pos="180340" algn="l"/>
                    <a:tab pos="288290" algn="l"/>
                    <a:tab pos="467995" algn="l"/>
                    <a:tab pos="540385" algn="l"/>
                    <a:tab pos="648335" algn="l"/>
                    <a:tab pos="1260475" algn="l"/>
                    <a:tab pos="3780790" algn="l"/>
                  </a:tabLst>
                  <a:defRPr/>
                </a:pPr>
                <a:r>
                  <a:rPr kumimoji="0" lang="fr-FR"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2951540" y="8432907"/>
                <a:ext cx="1376659" cy="962251"/>
              </a:xfrm>
              <a:prstGeom prst="rect">
                <a:avLst/>
              </a:prstGeom>
              <a:blipFill>
                <a:blip r:embed="rId10"/>
                <a:stretch>
                  <a:fillRect l="-4444" b="-29114"/>
                </a:stretch>
              </a:blipFill>
            </p:spPr>
            <p:txBody>
              <a:bodyPr/>
              <a:lstStyle/>
              <a:p>
                <a:r>
                  <a:rPr lang="en-US">
                    <a:noFill/>
                  </a:rPr>
                  <a:t> </a:t>
                </a:r>
              </a:p>
            </p:txBody>
          </p:sp>
        </mc:Fallback>
      </mc:AlternateContent>
    </p:spTree>
    <p:extLst>
      <p:ext uri="{BB962C8B-B14F-4D97-AF65-F5344CB8AC3E}">
        <p14:creationId xmlns:p14="http://schemas.microsoft.com/office/powerpoint/2010/main" val="1707410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A8D08D"/>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65022" y="5970015"/>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2288677" y="8104583"/>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174165" y="8028895"/>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32" name="Rectangle 31"/>
              <p:cNvSpPr/>
              <p:nvPr/>
            </p:nvSpPr>
            <p:spPr>
              <a:xfrm>
                <a:off x="2971800" y="2857500"/>
                <a:ext cx="13136569" cy="2193293"/>
              </a:xfrm>
              <a:prstGeom prst="rect">
                <a:avLst/>
              </a:prstGeom>
            </p:spPr>
            <p:txBody>
              <a:bodyPr wrap="square">
                <a:spAutoFit/>
              </a:bodyPr>
              <a:lstStyle/>
              <a:p>
                <a:pPr>
                  <a:lnSpc>
                    <a:spcPct val="150000"/>
                  </a:lnSpc>
                  <a:spcAft>
                    <a:spcPts val="600"/>
                  </a:spcAft>
                </a:pPr>
                <a:r>
                  <a:rPr lang="en-US" sz="4500" b="1">
                    <a:solidFill>
                      <a:schemeClr val="bg1"/>
                    </a:solidFill>
                    <a:latin typeface="Arial" panose="020B0604020202020204" pitchFamily="34" charset="0"/>
                    <a:ea typeface="Malgun Gothic" panose="020B0503020000020004" pitchFamily="34" charset="-127"/>
                    <a:cs typeface="Arial" panose="020B0604020202020204" pitchFamily="34" charset="0"/>
                  </a:rPr>
                  <a:t>Câu 4.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Thu gọn đa thức </a:t>
                </a:r>
                <a14:m>
                  <m:oMath xmlns:m="http://schemas.openxmlformats.org/officeDocument/2006/math">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− 4</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+ 5</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− 7</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− 2</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ta được: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971800" y="2857500"/>
                <a:ext cx="13136569" cy="2193293"/>
              </a:xfrm>
              <a:prstGeom prst="rect">
                <a:avLst/>
              </a:prstGeom>
              <a:blipFill>
                <a:blip r:embed="rId5"/>
                <a:stretch>
                  <a:fillRect l="-1950" b="-6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653479" y="6383801"/>
                <a:ext cx="5739713" cy="777136"/>
              </a:xfrm>
              <a:prstGeom prst="rect">
                <a:avLst/>
              </a:prstGeom>
            </p:spPr>
            <p:txBody>
              <a:bodyPr wrap="none">
                <a:spAutoFit/>
              </a:bodyPr>
              <a:lstStyle/>
              <a:p>
                <a:pPr lvl="0"/>
                <a:r>
                  <a:rPr lang="en-US" sz="4300" kern="0">
                    <a:solidFill>
                      <a:schemeClr val="bg1"/>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−11</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en-US" sz="4300" kern="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endParaRPr kumimoji="0" lang="en-US" sz="43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653479" y="6383801"/>
                <a:ext cx="5739713" cy="777136"/>
              </a:xfrm>
              <a:prstGeom prst="rect">
                <a:avLst/>
              </a:prstGeom>
              <a:blipFill>
                <a:blip r:embed="rId6"/>
                <a:stretch>
                  <a:fillRect l="-4140" t="-14844" b="-33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479358" y="6383801"/>
                <a:ext cx="6164123" cy="777136"/>
              </a:xfrm>
              <a:prstGeom prst="rect">
                <a:avLst/>
              </a:prstGeom>
            </p:spPr>
            <p:txBody>
              <a:bodyPr wrap="none">
                <a:spAutoFit/>
              </a:bodyPr>
              <a:lstStyle/>
              <a:p>
                <a:pPr lvl="0"/>
                <a:r>
                  <a:rPr lang="en-US" sz="4300" kern="0">
                    <a:solidFill>
                      <a:schemeClr val="bg1"/>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−11</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4300" kern="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endParaRPr kumimoji="0" lang="en-US" sz="43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479358" y="6383801"/>
                <a:ext cx="6164123" cy="777136"/>
              </a:xfrm>
              <a:prstGeom prst="rect">
                <a:avLst/>
              </a:prstGeom>
              <a:blipFill>
                <a:blip r:embed="rId7"/>
                <a:stretch>
                  <a:fillRect l="-3858" t="-14844" b="-33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2667000" y="8530442"/>
                <a:ext cx="5742213" cy="761555"/>
              </a:xfrm>
              <a:prstGeom prst="rect">
                <a:avLst/>
              </a:prstGeom>
            </p:spPr>
            <p:txBody>
              <a:bodyPr wrap="none">
                <a:spAutoFit/>
              </a:bodyPr>
              <a:lstStyle/>
              <a:p>
                <a:pPr lvl="0"/>
                <a:r>
                  <a:rPr lang="en-US" sz="4300" kern="0">
                    <a:solidFill>
                      <a:schemeClr val="bg1"/>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9</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−11</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up>
                    </m:sSup>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b="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kumimoji="0" lang="en-US" sz="43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667000" y="8530442"/>
                <a:ext cx="5742213" cy="761555"/>
              </a:xfrm>
              <a:prstGeom prst="rect">
                <a:avLst/>
              </a:prstGeom>
              <a:blipFill>
                <a:blip r:embed="rId8"/>
                <a:stretch>
                  <a:fillRect l="-4251" t="-15200" b="-368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359384" y="8298327"/>
                <a:ext cx="6060890" cy="993670"/>
              </a:xfrm>
              <a:prstGeom prst="rect">
                <a:avLst/>
              </a:prstGeom>
            </p:spPr>
            <p:txBody>
              <a:bodyPr wrap="none">
                <a:spAutoFit/>
              </a:bodyPr>
              <a:lstStyle/>
              <a:p>
                <a:pPr lvl="0" indent="180340" algn="just">
                  <a:lnSpc>
                    <a:spcPct val="150000"/>
                  </a:lnSpc>
                  <a:spcBef>
                    <a:spcPts val="200"/>
                  </a:spcBef>
                  <a:spcAft>
                    <a:spcPts val="600"/>
                  </a:spcAft>
                  <a:tabLst>
                    <a:tab pos="180340" algn="l"/>
                    <a:tab pos="288290" algn="l"/>
                    <a:tab pos="467995" algn="l"/>
                    <a:tab pos="540385" algn="l"/>
                    <a:tab pos="648335" algn="l"/>
                    <a:tab pos="1260475" algn="l"/>
                    <a:tab pos="3780790" algn="l"/>
                  </a:tabLst>
                </a:pPr>
                <a:r>
                  <a:rPr lang="en-US" sz="4300" kern="0">
                    <a:solidFill>
                      <a:schemeClr val="bg1"/>
                    </a:solidFill>
                    <a:latin typeface="Arial" panose="020B0604020202020204" pitchFamily="34" charset="0"/>
                    <a:ea typeface="Malgun Gothic" panose="020B0503020000020004" pitchFamily="34" charset="-127"/>
                    <a:cs typeface="Arial" panose="020B0604020202020204" pitchFamily="34" charset="0"/>
                  </a:rPr>
                  <a:t>D. </a:t>
                </a:r>
                <a14:m>
                  <m:oMath xmlns:m="http://schemas.openxmlformats.org/officeDocument/2006/math">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−11</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5</m:t>
                        </m:r>
                      </m:sup>
                    </m:s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sSup>
                      <m:sSupPr>
                        <m:ctrlPr>
                          <a:rPr lang="en-US" sz="4300" i="1">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p>
                        <m:r>
                          <a:rPr lang="en-US" sz="4300" i="1" kern="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kumimoji="0" lang="en-US" sz="43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0359384" y="8298327"/>
                <a:ext cx="6060890" cy="993670"/>
              </a:xfrm>
              <a:prstGeom prst="rect">
                <a:avLst/>
              </a:prstGeom>
              <a:blipFill>
                <a:blip r:embed="rId9"/>
                <a:stretch>
                  <a:fillRect l="-905" b="-25767"/>
                </a:stretch>
              </a:blipFill>
            </p:spPr>
            <p:txBody>
              <a:bodyPr/>
              <a:lstStyle/>
              <a:p>
                <a:r>
                  <a:rPr lang="en-US">
                    <a:noFill/>
                  </a:rPr>
                  <a:t> </a:t>
                </a:r>
              </a:p>
            </p:txBody>
          </p:sp>
        </mc:Fallback>
      </mc:AlternateContent>
    </p:spTree>
    <p:extLst>
      <p:ext uri="{BB962C8B-B14F-4D97-AF65-F5344CB8AC3E}">
        <p14:creationId xmlns:p14="http://schemas.microsoft.com/office/powerpoint/2010/main" val="173607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A8D08D"/>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007783"/>
            <a:ext cx="14608230" cy="359291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294684" y="603465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04256" y="608730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368912" y="6090608"/>
                <a:ext cx="1710725" cy="1497526"/>
              </a:xfrm>
              <a:prstGeom prst="rect">
                <a:avLst/>
              </a:prstGeom>
            </p:spPr>
            <p:txBody>
              <a:bodyPr wrap="none">
                <a:spAutoFit/>
              </a:bodyPr>
              <a:lstStyle/>
              <a:p>
                <a:pPr lvl="0" algn="just">
                  <a:lnSpc>
                    <a:spcPct val="150000"/>
                  </a:lnSpc>
                  <a:spcAft>
                    <a:spcPts val="600"/>
                  </a:spcAft>
                  <a:defRPr/>
                </a:pPr>
                <a:r>
                  <a:rPr lang="en-US" sz="4300" kern="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300" i="1">
                            <a:solidFill>
                              <a:schemeClr val="bg1"/>
                            </a:solidFill>
                            <a:effectLst/>
                            <a:latin typeface="Cambria Math" panose="02040503050406030204" pitchFamily="18" charset="0"/>
                            <a:cs typeface="Times New Roman" panose="02020603050405020304" pitchFamily="18" charset="0"/>
                          </a:rPr>
                        </m:ctrlPr>
                      </m:fPr>
                      <m:num>
                        <m:r>
                          <a:rPr lang="en-US" sz="43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176</m:t>
                        </m:r>
                      </m:num>
                      <m:den>
                        <m:r>
                          <a:rPr lang="en-US" sz="43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27</m:t>
                        </m:r>
                      </m:den>
                    </m:f>
                  </m:oMath>
                </a14:m>
                <a:r>
                  <a:rPr lang="en-US" sz="4300" ker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68912" y="6090608"/>
                <a:ext cx="1710725" cy="1497526"/>
              </a:xfrm>
              <a:prstGeom prst="rect">
                <a:avLst/>
              </a:prstGeom>
              <a:blipFill>
                <a:blip r:embed="rId5"/>
                <a:stretch>
                  <a:fillRect l="-14286" b="-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507047" y="2247900"/>
                <a:ext cx="13952153" cy="2915670"/>
              </a:xfrm>
              <a:prstGeom prst="rect">
                <a:avLst/>
              </a:prstGeom>
            </p:spPr>
            <p:txBody>
              <a:bodyPr wrap="square">
                <a:spAutoFit/>
              </a:bodyPr>
              <a:lstStyle/>
              <a:p>
                <a:pPr>
                  <a:lnSpc>
                    <a:spcPct val="150000"/>
                  </a:lnSpc>
                  <a:spcAft>
                    <a:spcPts val="60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5.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Giá trị của đa thức </a:t>
                </a:r>
                <a14:m>
                  <m:oMath xmlns:m="http://schemas.openxmlformats.org/officeDocument/2006/math">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𝑥𝑦</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5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p>
            </p:txBody>
          </p:sp>
        </mc:Choice>
        <mc:Fallback xmlns="">
          <p:sp>
            <p:nvSpPr>
              <p:cNvPr id="19" name="Rectangle 18"/>
              <p:cNvSpPr>
                <a:spLocks noRot="1" noChangeAspect="1" noMove="1" noResize="1" noEditPoints="1" noAdjustHandles="1" noChangeArrowheads="1" noChangeShapeType="1" noTextEdit="1"/>
              </p:cNvSpPr>
              <p:nvPr/>
            </p:nvSpPr>
            <p:spPr>
              <a:xfrm>
                <a:off x="2507047" y="2247900"/>
                <a:ext cx="13952153" cy="2915670"/>
              </a:xfrm>
              <a:prstGeom prst="rect">
                <a:avLst/>
              </a:prstGeom>
              <a:blipFill>
                <a:blip r:embed="rId6"/>
                <a:stretch>
                  <a:fillRect l="-1835" b="-3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340838" y="8466138"/>
                <a:ext cx="1560042" cy="1054071"/>
              </a:xfrm>
              <a:prstGeom prst="rect">
                <a:avLst/>
              </a:prstGeom>
            </p:spPr>
            <p:txBody>
              <a:bodyPr wrap="none">
                <a:spAutoFit/>
              </a:bodyPr>
              <a:lstStyle/>
              <a:p>
                <a:pPr lvl="0"/>
                <a:r>
                  <a:rPr lang="en-US" sz="4300" ker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300" i="1">
                            <a:solidFill>
                              <a:schemeClr val="bg1"/>
                            </a:solidFill>
                            <a:effectLst/>
                            <a:latin typeface="Cambria Math" panose="02040503050406030204" pitchFamily="18" charset="0"/>
                            <a:cs typeface="Times New Roman" panose="02020603050405020304" pitchFamily="18" charset="0"/>
                          </a:rPr>
                        </m:ctrlPr>
                      </m:fPr>
                      <m:num>
                        <m:r>
                          <a:rPr lang="en-US" sz="43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27</m:t>
                        </m:r>
                      </m:num>
                      <m:den>
                        <m:r>
                          <a:rPr lang="en-US" sz="43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176</m:t>
                        </m:r>
                      </m:den>
                    </m:f>
                  </m:oMath>
                </a14:m>
                <a:endParaRPr kumimoji="0" lang="en-US" sz="43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4340838" y="8466138"/>
                <a:ext cx="1560042" cy="1054071"/>
              </a:xfrm>
              <a:prstGeom prst="rect">
                <a:avLst/>
              </a:prstGeom>
              <a:blipFill>
                <a:blip r:embed="rId7"/>
                <a:stretch>
                  <a:fillRect l="-15234" b="-98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725400" y="6333024"/>
                <a:ext cx="1540806" cy="1049454"/>
              </a:xfrm>
              <a:prstGeom prst="rect">
                <a:avLst/>
              </a:prstGeom>
            </p:spPr>
            <p:txBody>
              <a:bodyPr wrap="none">
                <a:spAutoFit/>
              </a:bodyPr>
              <a:lstStyle/>
              <a:p>
                <a:pPr lvl="0"/>
                <a:r>
                  <a:rPr lang="en-US" sz="4400" ker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f>
                      <m:fPr>
                        <m:ctrlPr>
                          <a:rPr lang="en-US" sz="4400" i="1">
                            <a:solidFill>
                              <a:schemeClr val="bg1"/>
                            </a:solidFill>
                            <a:effectLst/>
                            <a:latin typeface="Cambria Math" panose="02040503050406030204" pitchFamily="18" charset="0"/>
                            <a:cs typeface="Times New Roman" panose="02020603050405020304" pitchFamily="18" charset="0"/>
                          </a:rPr>
                        </m:ctrlPr>
                      </m:fPr>
                      <m:num>
                        <m:r>
                          <a:rPr lang="en-US" sz="44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4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27</m:t>
                        </m:r>
                      </m:den>
                    </m:f>
                  </m:oMath>
                </a14:m>
                <a:r>
                  <a:rPr lang="en-US" sz="4400" ker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2725400" y="6333024"/>
                <a:ext cx="1540806" cy="1049454"/>
              </a:xfrm>
              <a:prstGeom prst="rect">
                <a:avLst/>
              </a:prstGeom>
              <a:blipFill>
                <a:blip r:embed="rId8"/>
                <a:stretch>
                  <a:fillRect l="-16270" t="-1163"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2640535" y="8076514"/>
                <a:ext cx="1913665" cy="1410386"/>
              </a:xfrm>
              <a:prstGeom prst="rect">
                <a:avLst/>
              </a:prstGeom>
            </p:spPr>
            <p:txBody>
              <a:bodyPr wrap="none">
                <a:spAutoFit/>
              </a:bodyPr>
              <a:lstStyle/>
              <a:p>
                <a:pPr lvl="0" indent="180340" algn="just">
                  <a:lnSpc>
                    <a:spcPct val="150000"/>
                  </a:lnSpc>
                  <a:spcBef>
                    <a:spcPts val="200"/>
                  </a:spcBef>
                  <a:spcAft>
                    <a:spcPts val="600"/>
                  </a:spcAft>
                  <a:tabLst>
                    <a:tab pos="180340" algn="l"/>
                    <a:tab pos="288290" algn="l"/>
                    <a:tab pos="467995" algn="l"/>
                    <a:tab pos="540385" algn="l"/>
                    <a:tab pos="648335" algn="l"/>
                    <a:tab pos="1260475" algn="l"/>
                    <a:tab pos="3780790" algn="l"/>
                  </a:tabLst>
                </a:pPr>
                <a:r>
                  <a:rPr lang="en-US" sz="4300" ker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f>
                      <m:fPr>
                        <m:ctrlPr>
                          <a:rPr lang="en-US" sz="4300" i="1">
                            <a:solidFill>
                              <a:schemeClr val="bg1"/>
                            </a:solidFill>
                            <a:effectLst/>
                            <a:latin typeface="Cambria Math" panose="02040503050406030204" pitchFamily="18" charset="0"/>
                            <a:cs typeface="Times New Roman" panose="02020603050405020304" pitchFamily="18" charset="0"/>
                          </a:rPr>
                        </m:ctrlPr>
                      </m:fPr>
                      <m:num>
                        <m:r>
                          <a:rPr lang="en-US" sz="43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116</m:t>
                        </m:r>
                      </m:num>
                      <m:den>
                        <m:r>
                          <a:rPr lang="en-US" sz="43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27</m:t>
                        </m:r>
                      </m:den>
                    </m:f>
                  </m:oMath>
                </a14:m>
                <a:r>
                  <a:rPr lang="en-US" sz="4300" ker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kumimoji="0" lang="en-US" sz="43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2640535" y="8076514"/>
                <a:ext cx="1913665" cy="1410386"/>
              </a:xfrm>
              <a:prstGeom prst="rect">
                <a:avLst/>
              </a:prstGeom>
              <a:blipFill>
                <a:blip r:embed="rId9"/>
                <a:stretch>
                  <a:fillRect l="-3185" b="-6926"/>
                </a:stretch>
              </a:blipFill>
            </p:spPr>
            <p:txBody>
              <a:bodyPr/>
              <a:lstStyle/>
              <a:p>
                <a:r>
                  <a:rPr lang="en-US">
                    <a:noFill/>
                  </a:rPr>
                  <a:t> </a:t>
                </a:r>
              </a:p>
            </p:txBody>
          </p:sp>
        </mc:Fallback>
      </mc:AlternateContent>
    </p:spTree>
    <p:extLst>
      <p:ext uri="{BB962C8B-B14F-4D97-AF65-F5344CB8AC3E}">
        <p14:creationId xmlns:p14="http://schemas.microsoft.com/office/powerpoint/2010/main" val="232018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A8D08D"/>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16" name="Rectangle 15"/>
          <p:cNvSpPr/>
          <p:nvPr/>
        </p:nvSpPr>
        <p:spPr>
          <a:xfrm>
            <a:off x="2443000" y="190500"/>
            <a:ext cx="4772019" cy="1015663"/>
          </a:xfrm>
          <a:prstGeom prst="rect">
            <a:avLst/>
          </a:prstGeom>
        </p:spPr>
        <p:txBody>
          <a:bodyPr wrap="square">
            <a:spAutoFit/>
          </a:bodyPr>
          <a:lstStyle/>
          <a:p>
            <a:pPr algn="just">
              <a:lnSpc>
                <a:spcPct val="150000"/>
              </a:lnSpc>
            </a:pPr>
            <a:r>
              <a:rPr lang="en-US" sz="4000" b="1" u="sng" dirty="0" err="1">
                <a:solidFill>
                  <a:srgbClr val="002060"/>
                </a:solidFill>
                <a:latin typeface="Arial" panose="020B0604020202020204" pitchFamily="34" charset="0"/>
                <a:cs typeface="Arial" panose="020B0604020202020204" pitchFamily="34" charset="0"/>
              </a:rPr>
              <a:t>Bài</a:t>
            </a:r>
            <a:r>
              <a:rPr lang="en-US" sz="4000" b="1" u="sng" dirty="0">
                <a:solidFill>
                  <a:srgbClr val="002060"/>
                </a:solidFill>
                <a:latin typeface="Arial" panose="020B0604020202020204" pitchFamily="34" charset="0"/>
                <a:cs typeface="Arial" panose="020B0604020202020204" pitchFamily="34" charset="0"/>
              </a:rPr>
              <a:t> 1 (SGK – tr9)</a:t>
            </a:r>
            <a:endParaRPr lang="en-US" sz="4000" dirty="0">
              <a:latin typeface="Arial" panose="020B0604020202020204" pitchFamily="34" charset="0"/>
              <a:cs typeface="Arial" panose="020B0604020202020204" pitchFamily="34" charset="0"/>
            </a:endParaRPr>
          </a:p>
        </p:txBody>
      </p:sp>
      <p:sp>
        <p:nvSpPr>
          <p:cNvPr id="2" name="Rectangle 1"/>
          <p:cNvSpPr/>
          <p:nvPr/>
        </p:nvSpPr>
        <p:spPr>
          <a:xfrm>
            <a:off x="1533466" y="1927264"/>
            <a:ext cx="15154334" cy="875048"/>
          </a:xfrm>
          <a:prstGeom prst="rect">
            <a:avLst/>
          </a:prstGeom>
        </p:spPr>
        <p:txBody>
          <a:bodyPr wrap="square">
            <a:spAutoFit/>
          </a:bodyPr>
          <a:lstStyle/>
          <a:p>
            <a:pPr>
              <a:lnSpc>
                <a:spcPct val="150000"/>
              </a:lnSpc>
              <a:spcAft>
                <a:spcPts val="12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62200" y="1460837"/>
            <a:ext cx="13882208" cy="916276"/>
          </a:xfrm>
          <a:prstGeom prst="rect">
            <a:avLst/>
          </a:prstGeom>
        </p:spPr>
        <p:txBody>
          <a:bodyPr wrap="square">
            <a:spAutoFit/>
          </a:bodyPr>
          <a:lstStyle/>
          <a:p>
            <a:pPr marL="571500" indent="-571500">
              <a:lnSpc>
                <a:spcPct val="150000"/>
              </a:lnSpc>
              <a:buFont typeface="Arial" panose="020B0604020202020204" pitchFamily="34" charset="0"/>
              <a:buChar char="•"/>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Trong những biểu thức sau, biểu thức nào là đơn thức?</a:t>
            </a:r>
            <a:endParaRPr lang="en-US" dirty="0"/>
          </a:p>
        </p:txBody>
      </p:sp>
      <p:pic>
        <p:nvPicPr>
          <p:cNvPr id="12" name="Picture 11"/>
          <p:cNvPicPr>
            <a:picLocks noChangeAspect="1"/>
          </p:cNvPicPr>
          <p:nvPr/>
        </p:nvPicPr>
        <p:blipFill>
          <a:blip r:embed="rId4"/>
          <a:stretch>
            <a:fillRect/>
          </a:stretch>
        </p:blipFill>
        <p:spPr>
          <a:xfrm>
            <a:off x="609600" y="316253"/>
            <a:ext cx="1390008" cy="9266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04097"/>
                <a:ext cx="1457302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5</m:t>
                          </m:r>
                        </m:den>
                      </m:f>
                      <m:r>
                        <a:rPr lang="en-US" sz="4000" i="1">
                          <a:latin typeface="Cambria Math" panose="02040503050406030204" pitchFamily="18" charset="0"/>
                        </a:rPr>
                        <m:t>𝑥</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𝑧</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b="0" i="0" smtClean="0">
                          <a:latin typeface="Cambria Math" panose="02040503050406030204" pitchFamily="18" charset="0"/>
                        </a:rPr>
                        <m:t>             3−2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3</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r>
                        <m:rPr>
                          <m:sty m:val="p"/>
                        </m:rPr>
                        <a:rPr lang="en-US" sz="4000" b="0" i="0" smtClean="0">
                          <a:latin typeface="Cambria Math" panose="02040503050406030204" pitchFamily="18" charset="0"/>
                        </a:rPr>
                        <m:t>z</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4</m:t>
                          </m:r>
                        </m:sup>
                      </m:sSup>
                      <m:r>
                        <a:rPr lang="en-US" sz="4000" i="1">
                          <a:latin typeface="Cambria Math" panose="02040503050406030204" pitchFamily="18" charset="0"/>
                        </a:rPr>
                        <m:t>𝑦𝑥</m:t>
                      </m:r>
                      <m:sSup>
                        <m:sSupPr>
                          <m:ctrlPr>
                            <a:rPr lang="en-US" sz="4000" i="1">
                              <a:latin typeface="Cambria Math" panose="02040503050406030204" pitchFamily="18" charset="0"/>
                            </a:rPr>
                          </m:ctrlPr>
                        </m:sSupPr>
                        <m:e>
                          <m:r>
                            <a:rPr lang="en-US" sz="4000" i="1">
                              <a:latin typeface="Cambria Math" panose="02040503050406030204" pitchFamily="18" charset="0"/>
                            </a:rPr>
                            <m:t>𝑧</m:t>
                          </m:r>
                        </m:e>
                        <m:sup>
                          <m:r>
                            <a:rPr lang="en-US" sz="4000" i="0">
                              <a:latin typeface="Cambria Math" panose="02040503050406030204" pitchFamily="18" charset="0"/>
                            </a:rPr>
                            <m:t>2</m:t>
                          </m:r>
                        </m:sup>
                      </m:sSup>
                      <m:r>
                        <a:rPr lang="en-US" sz="4000" b="0" i="1" smtClean="0">
                          <a:latin typeface="Cambria Math" panose="02040503050406030204" pitchFamily="18" charset="0"/>
                        </a:rPr>
                        <m:t>;           </m:t>
                      </m:r>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b="0" i="0" smtClean="0">
                              <a:latin typeface="Cambria Math" panose="02040503050406030204" pitchFamily="18" charset="0"/>
                            </a:rPr>
                            <m:t>2</m:t>
                          </m:r>
                        </m:den>
                      </m:f>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a:latin typeface="Cambria Math" panose="02040503050406030204" pitchFamily="18" charset="0"/>
                            </a:rPr>
                            <m:t>3</m:t>
                          </m:r>
                        </m:sup>
                      </m:sSup>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b="0" i="0" smtClean="0">
                              <a:latin typeface="Cambria Math" panose="02040503050406030204" pitchFamily="18" charset="0"/>
                            </a:rPr>
                            <m:t>3</m:t>
                          </m:r>
                        </m:sup>
                      </m:sSup>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𝑧</m:t>
                          </m:r>
                        </m:e>
                        <m:sup>
                          <m:r>
                            <a:rPr lang="en-US" sz="4000">
                              <a:latin typeface="Cambria Math" panose="02040503050406030204" pitchFamily="18" charset="0"/>
                            </a:rPr>
                            <m:t>3</m:t>
                          </m:r>
                        </m:sup>
                      </m:sSup>
                      <m:r>
                        <a:rPr lang="en-US" sz="4000" b="0" i="1" smtClean="0">
                          <a:latin typeface="Cambria Math" panose="02040503050406030204" pitchFamily="18" charset="0"/>
                        </a:rPr>
                        <m:t>)</m:t>
                      </m:r>
                    </m:oMath>
                  </m:oMathPara>
                </a14:m>
                <a:endParaRPr lang="en-US" sz="4000"/>
              </a:p>
            </p:txBody>
          </p:sp>
        </mc:Choice>
        <mc:Fallback xmlns="">
          <p:sp>
            <p:nvSpPr>
              <p:cNvPr id="13" name="Rectangle 12"/>
              <p:cNvSpPr>
                <a:spLocks noRot="1" noChangeAspect="1" noMove="1" noResize="1" noEditPoints="1" noAdjustHandles="1" noChangeArrowheads="1" noChangeShapeType="1" noTextEdit="1"/>
              </p:cNvSpPr>
              <p:nvPr/>
            </p:nvSpPr>
            <p:spPr>
              <a:xfrm>
                <a:off x="1828800" y="2904097"/>
                <a:ext cx="14573027" cy="1248803"/>
              </a:xfrm>
              <a:prstGeom prst="rect">
                <a:avLst/>
              </a:prstGeom>
              <a:blipFill>
                <a:blip r:embed="rId10"/>
                <a:stretch>
                  <a:fillRect/>
                </a:stretch>
              </a:blipFill>
            </p:spPr>
            <p:txBody>
              <a:bodyPr/>
              <a:lstStyle/>
              <a:p>
                <a:r>
                  <a:rPr lang="en-US">
                    <a:noFill/>
                  </a:rPr>
                  <a:t> </a:t>
                </a:r>
              </a:p>
            </p:txBody>
          </p:sp>
        </mc:Fallback>
      </mc:AlternateContent>
      <p:sp>
        <p:nvSpPr>
          <p:cNvPr id="25" name="Rectangle 24"/>
          <p:cNvSpPr/>
          <p:nvPr/>
        </p:nvSpPr>
        <p:spPr>
          <a:xfrm>
            <a:off x="2443000" y="4889241"/>
            <a:ext cx="13882208" cy="916276"/>
          </a:xfrm>
          <a:prstGeom prst="rect">
            <a:avLst/>
          </a:prstGeom>
        </p:spPr>
        <p:txBody>
          <a:bodyPr wrap="square">
            <a:spAutoFit/>
          </a:bodyPr>
          <a:lstStyle/>
          <a:p>
            <a:pPr marL="571500" indent="-571500">
              <a:lnSpc>
                <a:spcPct val="150000"/>
              </a:lnSpc>
              <a:buFont typeface="Arial" panose="020B0604020202020204" pitchFamily="34" charset="0"/>
              <a:buChar char="•"/>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Trong những biểu thức sau, biểu thức nào là đa thức?</a:t>
            </a:r>
            <a:endParaRPr lang="en-US" dirty="0"/>
          </a:p>
        </p:txBody>
      </p:sp>
      <p:pic>
        <p:nvPicPr>
          <p:cNvPr id="18" name="Picture 17"/>
          <p:cNvPicPr>
            <a:picLocks noChangeAspect="1"/>
          </p:cNvPicPr>
          <p:nvPr/>
        </p:nvPicPr>
        <p:blipFill>
          <a:blip r:embed="rId11"/>
          <a:stretch>
            <a:fillRect/>
          </a:stretch>
        </p:blipFill>
        <p:spPr>
          <a:xfrm>
            <a:off x="15815715" y="5923219"/>
            <a:ext cx="2460839" cy="4765577"/>
          </a:xfrm>
          <a:prstGeom prst="rect">
            <a:avLst/>
          </a:prstGeom>
        </p:spPr>
      </p:pic>
      <p:sp>
        <p:nvSpPr>
          <p:cNvPr id="26" name="Rounded Rectangle 25"/>
          <p:cNvSpPr/>
          <p:nvPr/>
        </p:nvSpPr>
        <p:spPr>
          <a:xfrm>
            <a:off x="1371600" y="2781300"/>
            <a:ext cx="2903359" cy="1576698"/>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9222927" y="2775284"/>
            <a:ext cx="2903359" cy="1576698"/>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3756016" y="6267122"/>
                <a:ext cx="110945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2</m:t>
                      </m:r>
                      <m:r>
                        <a:rPr lang="en-US" sz="4000" i="0">
                          <a:latin typeface="Cambria Math" panose="02040503050406030204" pitchFamily="18" charset="0"/>
                        </a:rPr>
                        <m:t>−</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a:rPr lang="en-US" sz="4000" i="0">
                          <a:latin typeface="Cambria Math" panose="02040503050406030204" pitchFamily="18" charset="0"/>
                        </a:rPr>
                        <m:t>;</m:t>
                      </m:r>
                      <m:r>
                        <a:rPr lang="en-US" sz="4000" b="0" i="0" smtClean="0">
                          <a:latin typeface="Cambria Math" panose="02040503050406030204" pitchFamily="18" charset="0"/>
                        </a:rPr>
                        <m:t>                    </m:t>
                      </m:r>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1">
                          <a:latin typeface="Cambria Math" panose="02040503050406030204" pitchFamily="18" charset="0"/>
                        </a:rPr>
                        <m:t>𝑦</m:t>
                      </m:r>
                      <m:sSup>
                        <m:sSupPr>
                          <m:ctrlPr>
                            <a:rPr lang="en-US" sz="4000" i="1">
                              <a:latin typeface="Cambria Math" panose="02040503050406030204" pitchFamily="18" charset="0"/>
                            </a:rPr>
                          </m:ctrlPr>
                        </m:sSupPr>
                        <m:e>
                          <m:r>
                            <a:rPr lang="en-US" sz="4000" i="1">
                              <a:latin typeface="Cambria Math" panose="02040503050406030204" pitchFamily="18" charset="0"/>
                            </a:rPr>
                            <m:t>𝑧</m:t>
                          </m:r>
                        </m:e>
                        <m:sup>
                          <m:r>
                            <a:rPr lang="en-US" sz="4000" i="0">
                              <a:latin typeface="Cambria Math" panose="02040503050406030204" pitchFamily="18" charset="0"/>
                            </a:rPr>
                            <m:t>3</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r>
                        <a:rPr lang="en-US" sz="4000" i="1">
                          <a:latin typeface="Cambria Math" panose="02040503050406030204" pitchFamily="18" charset="0"/>
                        </a:rPr>
                        <m:t>𝑥</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r>
                        <a:rPr lang="en-US" sz="4000" i="1">
                          <a:latin typeface="Cambria Math" panose="02040503050406030204" pitchFamily="18" charset="0"/>
                        </a:rPr>
                        <m:t>𝑧</m:t>
                      </m:r>
                      <m:r>
                        <a:rPr lang="en-US" sz="4000" i="0">
                          <a:latin typeface="Cambria Math" panose="02040503050406030204" pitchFamily="18" charset="0"/>
                        </a:rPr>
                        <m:t>+</m:t>
                      </m:r>
                      <m:r>
                        <a:rPr lang="en-US" sz="4000" i="1">
                          <a:latin typeface="Cambria Math" panose="02040503050406030204" pitchFamily="18" charset="0"/>
                        </a:rPr>
                        <m:t>𝑥</m:t>
                      </m:r>
                      <m:r>
                        <a:rPr lang="en-US" sz="4000" i="0">
                          <a:latin typeface="Cambria Math" panose="02040503050406030204" pitchFamily="18" charset="0"/>
                        </a:rPr>
                        <m:t>+1</m:t>
                      </m:r>
                      <m:r>
                        <a:rPr lang="en-US" sz="4000" b="0" i="0" smtClean="0">
                          <a:latin typeface="Cambria Math" panose="02040503050406030204" pitchFamily="18" charset="0"/>
                        </a:rPr>
                        <m:t>;  </m:t>
                      </m:r>
                    </m:oMath>
                  </m:oMathPara>
                </a14:m>
                <a:endParaRPr lang="en-US" sz="4000"/>
              </a:p>
            </p:txBody>
          </p:sp>
        </mc:Choice>
        <mc:Fallback xmlns="">
          <p:sp>
            <p:nvSpPr>
              <p:cNvPr id="21" name="Rectangle 20"/>
              <p:cNvSpPr>
                <a:spLocks noRot="1" noChangeAspect="1" noMove="1" noResize="1" noEditPoints="1" noAdjustHandles="1" noChangeArrowheads="1" noChangeShapeType="1" noTextEdit="1"/>
              </p:cNvSpPr>
              <p:nvPr/>
            </p:nvSpPr>
            <p:spPr>
              <a:xfrm>
                <a:off x="3756016" y="6267122"/>
                <a:ext cx="11094576" cy="12488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191000" y="8147589"/>
                <a:ext cx="9147825"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num>
                        <m:den>
                          <m:r>
                            <a:rPr lang="en-US" sz="4000" i="1">
                              <a:latin typeface="Cambria Math" panose="02040503050406030204" pitchFamily="18" charset="0"/>
                            </a:rPr>
                            <m:t>𝑥</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r>
                        <a:rPr lang="en-US" sz="4000" i="0">
                          <a:latin typeface="Cambria Math" panose="02040503050406030204" pitchFamily="18" charset="0"/>
                        </a:rPr>
                        <m:t>+2</m:t>
                      </m:r>
                      <m:r>
                        <a:rPr lang="en-US" sz="4000" i="1">
                          <a:latin typeface="Cambria Math" panose="02040503050406030204" pitchFamily="18" charset="0"/>
                        </a:rPr>
                        <m:t>𝑦</m:t>
                      </m:r>
                      <m:r>
                        <a:rPr lang="en-US" sz="4000" i="0">
                          <a:latin typeface="Cambria Math" panose="02040503050406030204" pitchFamily="18" charset="0"/>
                        </a:rPr>
                        <m:t>−3</m:t>
                      </m:r>
                      <m:r>
                        <a:rPr lang="en-US" sz="4000" i="1">
                          <a:latin typeface="Cambria Math" panose="02040503050406030204" pitchFamily="18" charset="0"/>
                        </a:rPr>
                        <m:t>𝑧</m:t>
                      </m:r>
                    </m:oMath>
                  </m:oMathPara>
                </a14:m>
                <a:endParaRPr lang="en-US" sz="4000"/>
              </a:p>
            </p:txBody>
          </p:sp>
        </mc:Choice>
        <mc:Fallback xmlns="">
          <p:sp>
            <p:nvSpPr>
              <p:cNvPr id="29" name="Rectangle 28"/>
              <p:cNvSpPr>
                <a:spLocks noRot="1" noChangeAspect="1" noMove="1" noResize="1" noEditPoints="1" noAdjustHandles="1" noChangeArrowheads="1" noChangeShapeType="1" noTextEdit="1"/>
              </p:cNvSpPr>
              <p:nvPr/>
            </p:nvSpPr>
            <p:spPr>
              <a:xfrm>
                <a:off x="4191000" y="8147589"/>
                <a:ext cx="9147825" cy="1354025"/>
              </a:xfrm>
              <a:prstGeom prst="rect">
                <a:avLst/>
              </a:prstGeom>
              <a:blipFill>
                <a:blip r:embed="rId13"/>
                <a:stretch>
                  <a:fillRect/>
                </a:stretch>
              </a:blipFill>
            </p:spPr>
            <p:txBody>
              <a:bodyPr/>
              <a:lstStyle/>
              <a:p>
                <a:r>
                  <a:rPr lang="en-US">
                    <a:noFill/>
                  </a:rPr>
                  <a:t> </a:t>
                </a:r>
              </a:p>
            </p:txBody>
          </p:sp>
        </mc:Fallback>
      </mc:AlternateContent>
      <p:sp>
        <p:nvSpPr>
          <p:cNvPr id="15" name="Rounded Rectangle 14"/>
          <p:cNvSpPr/>
          <p:nvPr/>
        </p:nvSpPr>
        <p:spPr>
          <a:xfrm>
            <a:off x="3581400" y="6278318"/>
            <a:ext cx="2903359" cy="1379782"/>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8201907" y="6134100"/>
            <a:ext cx="6459723" cy="1523999"/>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anim calcmode="lin" valueType="num">
                                      <p:cBhvr>
                                        <p:cTn id="35" dur="500" fill="hold"/>
                                        <p:tgtEl>
                                          <p:spTgt spid="29"/>
                                        </p:tgtEl>
                                        <p:attrNameLst>
                                          <p:attrName>ppt_x</p:attrName>
                                        </p:attrNameLst>
                                      </p:cBhvr>
                                      <p:tavLst>
                                        <p:tav tm="0">
                                          <p:val>
                                            <p:strVal val="#ppt_x"/>
                                          </p:val>
                                        </p:tav>
                                        <p:tav tm="100000">
                                          <p:val>
                                            <p:strVal val="#ppt_x"/>
                                          </p:val>
                                        </p:tav>
                                      </p:tavLst>
                                    </p:anim>
                                    <p:anim calcmode="lin" valueType="num">
                                      <p:cBhvr>
                                        <p:cTn id="3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8" grpId="0"/>
      <p:bldP spid="13" grpId="0"/>
      <p:bldP spid="25" grpId="0"/>
      <p:bldP spid="26" grpId="0" animBg="1"/>
      <p:bldP spid="27" grpId="0" animBg="1"/>
      <p:bldP spid="21" grpId="0"/>
      <p:bldP spid="29" grpId="0"/>
      <p:bldP spid="15"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371600" y="1181100"/>
            <a:ext cx="15392400" cy="81534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738756">
            <a:off x="12307396" y="-740069"/>
            <a:ext cx="8057164" cy="32443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74110">
            <a:off x="8954167" y="7747677"/>
            <a:ext cx="1490777" cy="2783853"/>
          </a:xfrm>
          <a:prstGeom prst="rect">
            <a:avLst/>
          </a:prstGeom>
        </p:spPr>
      </p:pic>
      <p:sp>
        <p:nvSpPr>
          <p:cNvPr id="5" name="Rectangle 4"/>
          <p:cNvSpPr/>
          <p:nvPr/>
        </p:nvSpPr>
        <p:spPr>
          <a:xfrm>
            <a:off x="8016838" y="2269792"/>
            <a:ext cx="7940192" cy="962251"/>
          </a:xfrm>
          <a:prstGeom prst="rect">
            <a:avLst/>
          </a:prstGeom>
        </p:spPr>
        <p:txBody>
          <a:bodyPr wrap="square">
            <a:spAutoFit/>
          </a:bodyPr>
          <a:lstStyle/>
          <a:p>
            <a:pPr algn="just">
              <a:lnSpc>
                <a:spcPct val="150000"/>
              </a:lnSpc>
            </a:pPr>
            <a:r>
              <a:rPr lang="en-US" sz="4300">
                <a:effectLst/>
                <a:latin typeface="Arial" panose="020B0604020202020204" pitchFamily="34" charset="0"/>
                <a:ea typeface="Calibri" panose="020F0502020204030204" pitchFamily="34" charset="0"/>
                <a:cs typeface="Arial" panose="020B0604020202020204" pitchFamily="34" charset="0"/>
              </a:rPr>
              <a:t>Thu </a:t>
            </a:r>
            <a:r>
              <a:rPr lang="en-US" sz="4300" dirty="0" err="1">
                <a:effectLst/>
                <a:latin typeface="Arial" panose="020B0604020202020204" pitchFamily="34" charset="0"/>
                <a:ea typeface="Calibri" panose="020F0502020204030204" pitchFamily="34" charset="0"/>
                <a:cs typeface="Arial" panose="020B0604020202020204" pitchFamily="34" charset="0"/>
              </a:rPr>
              <a:t>gọn</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mỗi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đa</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err="1">
                <a:effectLst/>
                <a:latin typeface="Arial" panose="020B0604020202020204" pitchFamily="34" charset="0"/>
                <a:ea typeface="Calibri" panose="020F0502020204030204" pitchFamily="34" charset="0"/>
                <a:cs typeface="Arial" panose="020B0604020202020204" pitchFamily="34" charset="0"/>
              </a:rPr>
              <a:t>thức</a:t>
            </a:r>
            <a:r>
              <a:rPr lang="en-US" sz="4300">
                <a:effectLst/>
                <a:latin typeface="Arial" panose="020B0604020202020204" pitchFamily="34" charset="0"/>
                <a:ea typeface="Calibri" panose="020F0502020204030204" pitchFamily="34" charset="0"/>
                <a:cs typeface="Arial" panose="020B0604020202020204" pitchFamily="34" charset="0"/>
              </a:rPr>
              <a:t> sau:</a:t>
            </a:r>
            <a:endParaRPr lang="en-US" sz="43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62000" y="757305"/>
            <a:ext cx="3493311" cy="1414395"/>
          </a:xfrm>
          <a:prstGeom prst="rect">
            <a:avLst/>
          </a:prstGeom>
        </p:spPr>
      </p:pic>
      <p:sp>
        <p:nvSpPr>
          <p:cNvPr id="9" name="Rectangle 8"/>
          <p:cNvSpPr/>
          <p:nvPr/>
        </p:nvSpPr>
        <p:spPr>
          <a:xfrm>
            <a:off x="3001780" y="2222837"/>
            <a:ext cx="5913620" cy="1084912"/>
          </a:xfrm>
          <a:prstGeom prst="rect">
            <a:avLst/>
          </a:prstGeom>
        </p:spPr>
        <p:txBody>
          <a:bodyPr wrap="square">
            <a:spAutoFit/>
          </a:bodyPr>
          <a:lstStyle/>
          <a:p>
            <a:pPr algn="just">
              <a:lnSpc>
                <a:spcPct val="150000"/>
              </a:lnSpc>
            </a:pPr>
            <a:r>
              <a:rPr lang="en-US" sz="4300" b="1" u="sng" err="1">
                <a:solidFill>
                  <a:srgbClr val="002060"/>
                </a:solidFill>
                <a:latin typeface="Arial" panose="020B0604020202020204" pitchFamily="34" charset="0"/>
                <a:cs typeface="Arial" panose="020B0604020202020204" pitchFamily="34" charset="0"/>
              </a:rPr>
              <a:t>Bài</a:t>
            </a:r>
            <a:r>
              <a:rPr lang="en-US" sz="4300" b="1" u="sng">
                <a:solidFill>
                  <a:srgbClr val="002060"/>
                </a:solidFill>
                <a:latin typeface="Arial" panose="020B0604020202020204" pitchFamily="34" charset="0"/>
                <a:cs typeface="Arial" panose="020B0604020202020204" pitchFamily="34" charset="0"/>
              </a:rPr>
              <a:t> 2 </a:t>
            </a:r>
            <a:r>
              <a:rPr lang="en-US" sz="4300" b="1" u="sng" dirty="0">
                <a:solidFill>
                  <a:srgbClr val="002060"/>
                </a:solidFill>
                <a:latin typeface="Arial" panose="020B0604020202020204" pitchFamily="34" charset="0"/>
                <a:cs typeface="Arial" panose="020B0604020202020204" pitchFamily="34" charset="0"/>
              </a:rPr>
              <a:t>(</a:t>
            </a:r>
            <a:r>
              <a:rPr lang="en-US" sz="4300" b="1" u="sng">
                <a:solidFill>
                  <a:srgbClr val="002060"/>
                </a:solidFill>
                <a:latin typeface="Arial" panose="020B0604020202020204" pitchFamily="34" charset="0"/>
                <a:cs typeface="Arial" panose="020B0604020202020204" pitchFamily="34" charset="0"/>
              </a:rPr>
              <a:t>SGK – tr10)</a:t>
            </a:r>
            <a:endParaRPr lang="en-US" sz="4300" dirty="0">
              <a:latin typeface="Arial" panose="020B0604020202020204" pitchFamily="34" charset="0"/>
              <a:cs typeface="Arial" panose="020B0604020202020204" pitchFamily="34" charset="0"/>
            </a:endParaRPr>
          </a:p>
        </p:txBody>
      </p:sp>
      <p:sp>
        <p:nvSpPr>
          <p:cNvPr id="10" name="Rectangle 9"/>
          <p:cNvSpPr/>
          <p:nvPr/>
        </p:nvSpPr>
        <p:spPr>
          <a:xfrm>
            <a:off x="3087226" y="3449003"/>
            <a:ext cx="9144000" cy="1746632"/>
          </a:xfrm>
          <a:prstGeom prst="rect">
            <a:avLst/>
          </a:prstGeom>
        </p:spPr>
        <p:txBody>
          <a:bodyPr>
            <a:spAutoFit/>
          </a:bodyPr>
          <a:lstStyle/>
          <a:p>
            <a:pPr>
              <a:lnSpc>
                <a:spcPct val="250000"/>
              </a:lnSpc>
              <a:spcAft>
                <a:spcPts val="1200"/>
              </a:spcAft>
            </a:pPr>
            <a:r>
              <a:rPr lang="en-US" sz="4300">
                <a:latin typeface="Arial" panose="020B0604020202020204" pitchFamily="34" charset="0"/>
                <a:ea typeface="Calibri" panose="020F0502020204030204" pitchFamily="34" charset="0"/>
                <a:cs typeface="Arial" panose="020B0604020202020204" pitchFamily="34" charset="0"/>
              </a:rPr>
              <a:t>a)</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3677536" y="2495136"/>
                <a:ext cx="3025507" cy="3343416"/>
              </a:xfrm>
              <a:prstGeom prst="rect">
                <a:avLst/>
              </a:prstGeom>
            </p:spPr>
            <p:txBody>
              <a:bodyPr wrap="none">
                <a:spAutoFit/>
              </a:bodyPr>
              <a:lstStyle/>
              <a:p>
                <a:pPr lvl="0">
                  <a:lnSpc>
                    <a:spcPct val="250000"/>
                  </a:lnSpc>
                  <a:spcAft>
                    <a:spcPts val="1200"/>
                  </a:spcAft>
                </a:pPr>
                <a14:m>
                  <m:oMathPara xmlns:m="http://schemas.openxmlformats.org/officeDocument/2006/math">
                    <m:oMathParaPr>
                      <m:jc m:val="centerGroup"/>
                    </m:oMathParaPr>
                    <m:oMath xmlns:m="http://schemas.openxmlformats.org/officeDocument/2006/math">
                      <m: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3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3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3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𝑦𝑥</m:t>
                      </m:r>
                      <m:sSup>
                        <m:sSupPr>
                          <m:ctrlP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3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3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77536" y="2495136"/>
                <a:ext cx="3025507" cy="33434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124200" y="5346112"/>
                <a:ext cx="3604769" cy="1746632"/>
              </a:xfrm>
              <a:prstGeom prst="rect">
                <a:avLst/>
              </a:prstGeom>
            </p:spPr>
            <p:txBody>
              <a:bodyPr wrap="none">
                <a:spAutoFit/>
              </a:bodyPr>
              <a:lstStyle/>
              <a:p>
                <a:pPr>
                  <a:lnSpc>
                    <a:spcPct val="250000"/>
                  </a:lnSpc>
                  <a:spcAft>
                    <a:spcPts val="1200"/>
                  </a:spcAft>
                </a:pPr>
                <a:r>
                  <a:rPr lang="en-US" sz="43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300">
                        <a:latin typeface="Cambria Math" panose="02040503050406030204" pitchFamily="18" charset="0"/>
                        <a:ea typeface="Calibri" panose="020F0502020204030204" pitchFamily="34" charset="0"/>
                        <a:cs typeface="Times New Roman" panose="02020603050405020304" pitchFamily="18" charset="0"/>
                      </a:rPr>
                      <m:t>0,5</m:t>
                    </m:r>
                    <m:sSup>
                      <m:sSupPr>
                        <m:ctrlPr>
                          <a:rPr lang="en-US" sz="4300" i="1">
                            <a:latin typeface="Cambria Math" panose="02040503050406030204" pitchFamily="18" charset="0"/>
                            <a:ea typeface="Calibri" panose="020F0502020204030204" pitchFamily="34" charset="0"/>
                            <a:cs typeface="Times New Roman" panose="02020603050405020304" pitchFamily="18" charset="0"/>
                          </a:rPr>
                        </m:ctrlPr>
                      </m:sSupPr>
                      <m:e>
                        <m:r>
                          <a:rPr lang="en-US" sz="4300" i="1">
                            <a:latin typeface="Cambria Math" panose="02040503050406030204" pitchFamily="18" charset="0"/>
                            <a:ea typeface="Calibri" panose="020F0502020204030204" pitchFamily="34" charset="0"/>
                            <a:cs typeface="Times New Roman" panose="02020603050405020304" pitchFamily="18" charset="0"/>
                          </a:rPr>
                          <m:t>𝑥</m:t>
                        </m:r>
                      </m:e>
                      <m:sup>
                        <m:r>
                          <a:rPr lang="en-US" sz="4300">
                            <a:latin typeface="Cambria Math" panose="02040503050406030204" pitchFamily="18" charset="0"/>
                            <a:ea typeface="Calibri" panose="020F0502020204030204" pitchFamily="34" charset="0"/>
                            <a:cs typeface="Times New Roman" panose="02020603050405020304" pitchFamily="18" charset="0"/>
                          </a:rPr>
                          <m:t>2</m:t>
                        </m:r>
                      </m:sup>
                    </m:sSup>
                    <m:r>
                      <a:rPr lang="en-US" sz="4300" i="1">
                        <a:latin typeface="Cambria Math" panose="02040503050406030204" pitchFamily="18" charset="0"/>
                        <a:ea typeface="Calibri" panose="020F0502020204030204" pitchFamily="34" charset="0"/>
                        <a:cs typeface="Times New Roman" panose="02020603050405020304" pitchFamily="18" charset="0"/>
                      </a:rPr>
                      <m:t>𝑦𝑧𝑥</m:t>
                    </m:r>
                    <m:sSup>
                      <m:sSupPr>
                        <m:ctrlPr>
                          <a:rPr lang="en-US" sz="4300" i="1">
                            <a:latin typeface="Cambria Math" panose="02040503050406030204" pitchFamily="18" charset="0"/>
                            <a:ea typeface="Calibri" panose="020F0502020204030204" pitchFamily="34" charset="0"/>
                            <a:cs typeface="Times New Roman" panose="02020603050405020304" pitchFamily="18" charset="0"/>
                          </a:rPr>
                        </m:ctrlPr>
                      </m:sSupPr>
                      <m:e>
                        <m:r>
                          <a:rPr lang="en-US" sz="4300" i="1">
                            <a:latin typeface="Cambria Math" panose="02040503050406030204" pitchFamily="18" charset="0"/>
                            <a:ea typeface="Calibri" panose="020F0502020204030204" pitchFamily="34" charset="0"/>
                            <a:cs typeface="Times New Roman" panose="02020603050405020304" pitchFamily="18" charset="0"/>
                          </a:rPr>
                          <m:t>𝑦</m:t>
                        </m:r>
                      </m:e>
                      <m:sup>
                        <m:r>
                          <a:rPr lang="en-US" sz="4300">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43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124200" y="5346112"/>
                <a:ext cx="3604769" cy="1746632"/>
              </a:xfrm>
              <a:prstGeom prst="rect">
                <a:avLst/>
              </a:prstGeom>
              <a:blipFill>
                <a:blip r:embed="rId7"/>
                <a:stretch>
                  <a:fillRect l="-67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597237" y="2453899"/>
                <a:ext cx="3003963" cy="3343416"/>
              </a:xfrm>
              <a:prstGeom prst="rect">
                <a:avLst/>
              </a:prstGeom>
            </p:spPr>
            <p:txBody>
              <a:bodyPr wrap="none">
                <a:spAutoFit/>
              </a:bodyPr>
              <a:lstStyle/>
              <a:p>
                <a:pPr lvl="0">
                  <a:lnSpc>
                    <a:spcPct val="250000"/>
                  </a:lnSpc>
                  <a:spcAft>
                    <a:spcPts val="1200"/>
                  </a:spcAft>
                </a:pPr>
                <a14:m>
                  <m:oMathPara xmlns:m="http://schemas.openxmlformats.org/officeDocument/2006/math">
                    <m:oMathParaPr>
                      <m:jc m:val="centerGroup"/>
                    </m:oMathParaPr>
                    <m:oMath xmlns:m="http://schemas.openxmlformats.org/officeDocument/2006/math">
                      <m:r>
                        <a:rPr lang="en-US" sz="43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den>
                      </m:f>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𝒙</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𝒚</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sup>
                      </m:sSup>
                    </m:oMath>
                  </m:oMathPara>
                </a14:m>
                <a:endParaRPr lang="en-US" sz="43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597237" y="2453899"/>
                <a:ext cx="3003963" cy="334341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600326" y="5336545"/>
                <a:ext cx="3229474" cy="1937903"/>
              </a:xfrm>
              <a:prstGeom prst="rect">
                <a:avLst/>
              </a:prstGeom>
            </p:spPr>
            <p:txBody>
              <a:bodyPr wrap="none">
                <a:spAutoFit/>
              </a:bodyPr>
              <a:lstStyle/>
              <a:p>
                <a:pPr lvl="0">
                  <a:lnSpc>
                    <a:spcPct val="250000"/>
                  </a:lnSpc>
                  <a:spcAft>
                    <a:spcPts val="1200"/>
                  </a:spcAft>
                </a:pPr>
                <a14:m>
                  <m:oMathPara xmlns:m="http://schemas.openxmlformats.org/officeDocument/2006/math">
                    <m:oMathParaPr>
                      <m:jc m:val="centerGroup"/>
                    </m:oMathParaPr>
                    <m:oMath xmlns:m="http://schemas.openxmlformats.org/officeDocument/2006/math">
                      <m:r>
                        <a:rPr lang="en-US" sz="43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en-US" sz="43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𝒙</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𝒚</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sup>
                      </m:s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𝒛</m:t>
                      </m:r>
                    </m:oMath>
                  </m:oMathPara>
                </a14:m>
                <a:endParaRPr lang="en-US" sz="43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600326" y="5336545"/>
                <a:ext cx="3229474" cy="1937903"/>
              </a:xfrm>
              <a:prstGeom prst="rect">
                <a:avLst/>
              </a:prstGeom>
              <a:blipFill>
                <a:blip r:embed="rId9"/>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10"/>
          <a:stretch>
            <a:fillRect/>
          </a:stretch>
        </p:blipFill>
        <p:spPr>
          <a:xfrm flipH="1">
            <a:off x="13639800" y="6725391"/>
            <a:ext cx="2837214" cy="2380509"/>
          </a:xfrm>
          <a:prstGeom prst="rect">
            <a:avLst/>
          </a:prstGeom>
        </p:spPr>
      </p:pic>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grpSp>
        <p:nvGrpSpPr>
          <p:cNvPr id="15" name="Group 14"/>
          <p:cNvGrpSpPr/>
          <p:nvPr/>
        </p:nvGrpSpPr>
        <p:grpSpPr>
          <a:xfrm>
            <a:off x="8966840" y="5123016"/>
            <a:ext cx="1676400" cy="1067730"/>
            <a:chOff x="1477595" y="1151279"/>
            <a:chExt cx="1676400" cy="1067730"/>
          </a:xfrm>
        </p:grpSpPr>
        <p:pic>
          <p:nvPicPr>
            <p:cNvPr id="16"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77595" y="1151279"/>
              <a:ext cx="1676400" cy="1067730"/>
            </a:xfrm>
            <a:prstGeom prst="rect">
              <a:avLst/>
            </a:prstGeom>
          </p:spPr>
        </p:pic>
        <p:sp>
          <p:nvSpPr>
            <p:cNvPr id="17" name="TextBox 16"/>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2318996" y="1592575"/>
            <a:ext cx="15565017" cy="1938992"/>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Các đơn thức trong mỗi trường hợp sau có đồng dạng hay không? Vì sao?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087268">
            <a:off x="-3399188" y="8615119"/>
            <a:ext cx="9070739" cy="3131406"/>
          </a:xfrm>
          <a:prstGeom prst="rect">
            <a:avLst/>
          </a:prstGeom>
        </p:spPr>
      </p:pic>
      <p:sp>
        <p:nvSpPr>
          <p:cNvPr id="23" name="Rectangle 22"/>
          <p:cNvSpPr/>
          <p:nvPr/>
        </p:nvSpPr>
        <p:spPr>
          <a:xfrm>
            <a:off x="2286000" y="621467"/>
            <a:ext cx="5913620" cy="901593"/>
          </a:xfrm>
          <a:prstGeom prst="rect">
            <a:avLst/>
          </a:prstGeom>
        </p:spPr>
        <p:txBody>
          <a:bodyPr wrap="square">
            <a:spAutoFit/>
          </a:bodyPr>
          <a:lstStyle/>
          <a:p>
            <a:pPr algn="just">
              <a:lnSpc>
                <a:spcPct val="150000"/>
              </a:lnSpc>
            </a:pPr>
            <a:r>
              <a:rPr lang="en-US" sz="4000" b="1" u="sng" err="1">
                <a:solidFill>
                  <a:srgbClr val="002060"/>
                </a:solidFill>
                <a:latin typeface="Arial" panose="020B0604020202020204" pitchFamily="34" charset="0"/>
                <a:cs typeface="Arial" panose="020B0604020202020204" pitchFamily="34" charset="0"/>
              </a:rPr>
              <a:t>Bài</a:t>
            </a:r>
            <a:r>
              <a:rPr lang="en-US" sz="4000" b="1" u="sng">
                <a:solidFill>
                  <a:srgbClr val="002060"/>
                </a:solidFill>
                <a:latin typeface="Arial" panose="020B0604020202020204" pitchFamily="34" charset="0"/>
                <a:cs typeface="Arial" panose="020B0604020202020204" pitchFamily="34" charset="0"/>
              </a:rPr>
              <a:t> 3 </a:t>
            </a:r>
            <a:r>
              <a:rPr lang="en-US" sz="4000" b="1" u="sng" dirty="0">
                <a:solidFill>
                  <a:srgbClr val="002060"/>
                </a:solidFill>
                <a:latin typeface="Arial" panose="020B0604020202020204" pitchFamily="34" charset="0"/>
                <a:cs typeface="Arial" panose="020B0604020202020204" pitchFamily="34" charset="0"/>
              </a:rPr>
              <a:t>(</a:t>
            </a:r>
            <a:r>
              <a:rPr lang="en-US" sz="4000" b="1" u="sng">
                <a:solidFill>
                  <a:srgbClr val="002060"/>
                </a:solidFill>
                <a:latin typeface="Arial" panose="020B0604020202020204" pitchFamily="34" charset="0"/>
                <a:cs typeface="Arial" panose="020B0604020202020204" pitchFamily="34" charset="0"/>
              </a:rPr>
              <a:t>SGK – tr10)</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842655" y="785600"/>
            <a:ext cx="1109568" cy="158509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286000" y="6286500"/>
                <a:ext cx="15316200" cy="2092881"/>
              </a:xfrm>
              <a:prstGeom prst="rect">
                <a:avLst/>
              </a:prstGeom>
            </p:spPr>
            <p:txBody>
              <a:bodyPr wrap="square">
                <a:spAutoFit/>
              </a:bodyPr>
              <a:lstStyle/>
              <a:p>
                <a:pPr>
                  <a:lnSpc>
                    <a:spcPct val="150000"/>
                  </a:lnSpc>
                  <a:spcAft>
                    <a:spcPts val="1200"/>
                  </a:spcAft>
                </a:pP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𝑎</m:t>
                    </m:r>
                    <m:r>
                      <a:rPr lang="en-US" sz="4000" i="1" smtClean="0">
                        <a:latin typeface="Cambria Math" panose="02040503050406030204" pitchFamily="18" charset="0"/>
                        <a:ea typeface="Malgun Gothic" panose="020B0503020000020004" pitchFamily="34" charset="-127"/>
                        <a:cs typeface="Arial" panose="020B0604020202020204" pitchFamily="34" charset="0"/>
                      </a:rPr>
                      <m:t>) </m:t>
                    </m:r>
                  </m:oMath>
                </a14:m>
                <a:r>
                  <a:rPr lang="en-US" sz="4000">
                    <a:latin typeface="Arial" panose="020B0604020202020204" pitchFamily="34" charset="0"/>
                    <a:ea typeface="Malgun Gothic" panose="020B0503020000020004" pitchFamily="34" charset="-127"/>
                    <a:cs typeface="Arial" panose="020B0604020202020204" pitchFamily="34" charset="0"/>
                  </a:rPr>
                  <a:t>Các đơn thức đồng dạng vì có cùng phần biến và hệ số khác 0.</a:t>
                </a:r>
                <a:endParaRPr lang="en-US" sz="400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𝑏</m:t>
                    </m:r>
                    <m:r>
                      <a:rPr lang="en-US" sz="4000" i="1" smtClean="0">
                        <a:latin typeface="Cambria Math" panose="02040503050406030204" pitchFamily="18" charset="0"/>
                        <a:ea typeface="Malgun Gothic" panose="020B0503020000020004" pitchFamily="34" charset="-127"/>
                        <a:cs typeface="Arial" panose="020B0604020202020204" pitchFamily="34" charset="0"/>
                      </a:rPr>
                      <m:t>) </m:t>
                    </m:r>
                  </m:oMath>
                </a14:m>
                <a:r>
                  <a:rPr lang="en-US" sz="4000">
                    <a:latin typeface="Arial" panose="020B0604020202020204" pitchFamily="34" charset="0"/>
                    <a:ea typeface="Malgun Gothic" panose="020B0503020000020004" pitchFamily="34" charset="-127"/>
                    <a:cs typeface="Arial" panose="020B0604020202020204" pitchFamily="34" charset="0"/>
                  </a:rPr>
                  <a:t>Các đơn thức không đồng dạng vì không cùng phần biến.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86000" y="6286500"/>
                <a:ext cx="15316200" cy="2092881"/>
              </a:xfrm>
              <a:prstGeom prst="rect">
                <a:avLst/>
              </a:prstGeom>
              <a:blipFill>
                <a:blip r:embed="rId30"/>
                <a:stretch>
                  <a:fillRect r="-40" b="-6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429000" y="3531567"/>
                <a:ext cx="1275208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5</m:t>
                          </m:r>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6</m:t>
                          </m:r>
                        </m:den>
                      </m:f>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5</m:t>
                          </m:r>
                        </m:sup>
                      </m:sSup>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5</m:t>
                          </m:r>
                        </m:sup>
                      </m:sSup>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7</m:t>
                          </m:r>
                        </m:sup>
                      </m:sSup>
                      <m:r>
                        <m:rPr>
                          <m:nor/>
                        </m:rPr>
                        <a:rPr lang="en-US" sz="4000" i="1">
                          <a:latin typeface="Cambria Math" panose="02040503050406030204" pitchFamily="18" charset="0"/>
                        </a:rPr>
                        <m:t>      </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3429000" y="3531567"/>
                <a:ext cx="12752081" cy="1248803"/>
              </a:xfrm>
              <a:prstGeom prst="rect">
                <a:avLst/>
              </a:prstGeom>
              <a:blipFill>
                <a:blip r:embed="rId31"/>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32"/>
          <a:stretch>
            <a:fillRect/>
          </a:stretch>
        </p:blipFill>
        <p:spPr>
          <a:xfrm>
            <a:off x="15754271" y="8191500"/>
            <a:ext cx="2457529" cy="2429465"/>
          </a:xfrm>
          <a:prstGeom prst="rect">
            <a:avLst/>
          </a:prstGeom>
        </p:spPr>
      </p:pic>
    </p:spTree>
    <p:extLst>
      <p:ext uri="{BB962C8B-B14F-4D97-AF65-F5344CB8AC3E}">
        <p14:creationId xmlns:p14="http://schemas.microsoft.com/office/powerpoint/2010/main" val="67121661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ppt_y</p:attrName>
                                        </p:attrNameLst>
                                      </p:cBhvr>
                                      <p:tavLst>
                                        <p:tav tm="0">
                                          <p:val>
                                            <p:strVal val="#ppt_y+#ppt_h*1.125000"/>
                                          </p:val>
                                        </p:tav>
                                        <p:tav tm="100000">
                                          <p:val>
                                            <p:strVal val="#ppt_y"/>
                                          </p:val>
                                        </p:tav>
                                      </p:tavLst>
                                    </p:anim>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sp>
          <p:nvSpPr>
            <p:cNvPr id="43" name="TextBox 8"/>
            <p:cNvSpPr txBox="1"/>
            <p:nvPr/>
          </p:nvSpPr>
          <p:spPr>
            <a:xfrm>
              <a:off x="9618457" y="2309828"/>
              <a:ext cx="6788617" cy="42519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60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PHẦN I</a:t>
              </a:r>
              <a:endParaRPr kumimoji="0" lang="en-US" sz="60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44" name="Rectangle 43"/>
          <p:cNvSpPr/>
          <p:nvPr/>
        </p:nvSpPr>
        <p:spPr>
          <a:xfrm>
            <a:off x="4413070" y="4224148"/>
            <a:ext cx="9046066"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white"/>
                </a:solidFill>
                <a:latin typeface="Arial" panose="020B0604020202020204" pitchFamily="34" charset="0"/>
                <a:ea typeface="Calibri" panose="020F0502020204030204" pitchFamily="34" charset="0"/>
                <a:cs typeface="Times New Roman" panose="02020603050405020304" pitchFamily="18" charset="0"/>
              </a:rPr>
              <a:t>ĐƠN THỨC NHIỀU BIẾN</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225861504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62900" y="647700"/>
            <a:ext cx="17725099" cy="89916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64778" y="-140476"/>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8668" y="9055382"/>
            <a:ext cx="1294758" cy="1372094"/>
          </a:xfrm>
          <a:prstGeom prst="rect">
            <a:avLst/>
          </a:prstGeom>
        </p:spPr>
      </p:pic>
      <p:sp>
        <p:nvSpPr>
          <p:cNvPr id="8" name="Rectangle 7"/>
          <p:cNvSpPr/>
          <p:nvPr/>
        </p:nvSpPr>
        <p:spPr>
          <a:xfrm>
            <a:off x="6453978" y="2517116"/>
            <a:ext cx="6119022" cy="800347"/>
          </a:xfrm>
          <a:prstGeom prst="rect">
            <a:avLst/>
          </a:prstGeom>
        </p:spPr>
        <p:txBody>
          <a:bodyPr wrap="square">
            <a:spAutoFit/>
          </a:bodyPr>
          <a:lstStyle/>
          <a:p>
            <a:pPr>
              <a:lnSpc>
                <a:spcPct val="107000"/>
              </a:lnSpc>
              <a:spcAft>
                <a:spcPts val="1200"/>
              </a:spcAft>
            </a:pPr>
            <a:r>
              <a:rPr lang="en-US" sz="4300" err="1">
                <a:latin typeface="Arial" panose="020B0604020202020204" pitchFamily="34" charset="0"/>
                <a:ea typeface="Calibri" panose="020F0502020204030204" pitchFamily="34" charset="0"/>
                <a:cs typeface="Arial" panose="020B0604020202020204" pitchFamily="34" charset="0"/>
              </a:rPr>
              <a:t>Thực</a:t>
            </a:r>
            <a:r>
              <a:rPr lang="en-US" sz="4300">
                <a:latin typeface="Arial" panose="020B0604020202020204" pitchFamily="34" charset="0"/>
                <a:ea typeface="Calibri" panose="020F0502020204030204" pitchFamily="34" charset="0"/>
                <a:cs typeface="Arial" panose="020B0604020202020204" pitchFamily="34" charset="0"/>
              </a:rPr>
              <a:t> hiện </a:t>
            </a:r>
            <a:r>
              <a:rPr lang="en-US" sz="4300" err="1">
                <a:latin typeface="Arial" panose="020B0604020202020204" pitchFamily="34" charset="0"/>
                <a:ea typeface="Calibri" panose="020F0502020204030204" pitchFamily="34" charset="0"/>
                <a:cs typeface="Arial" panose="020B0604020202020204" pitchFamily="34" charset="0"/>
              </a:rPr>
              <a:t>phép</a:t>
            </a:r>
            <a:r>
              <a:rPr lang="en-US" sz="4300">
                <a:latin typeface="Arial" panose="020B0604020202020204" pitchFamily="34" charset="0"/>
                <a:ea typeface="Calibri" panose="020F0502020204030204" pitchFamily="34" charset="0"/>
                <a:cs typeface="Arial" panose="020B0604020202020204" pitchFamily="34" charset="0"/>
              </a:rPr>
              <a:t> tính:</a:t>
            </a:r>
            <a:endParaRPr lang="en-US" sz="43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1600200" y="2286081"/>
            <a:ext cx="5913620" cy="962251"/>
          </a:xfrm>
          <a:prstGeom prst="rect">
            <a:avLst/>
          </a:prstGeom>
        </p:spPr>
        <p:txBody>
          <a:bodyPr wrap="square">
            <a:spAutoFit/>
          </a:bodyPr>
          <a:lstStyle/>
          <a:p>
            <a:pPr algn="just">
              <a:lnSpc>
                <a:spcPct val="150000"/>
              </a:lnSpc>
            </a:pPr>
            <a:r>
              <a:rPr lang="en-US" sz="4300" b="1" u="sng" err="1">
                <a:solidFill>
                  <a:srgbClr val="002060"/>
                </a:solidFill>
                <a:latin typeface="Arial" panose="020B0604020202020204" pitchFamily="34" charset="0"/>
                <a:cs typeface="Arial" panose="020B0604020202020204" pitchFamily="34" charset="0"/>
              </a:rPr>
              <a:t>Bài</a:t>
            </a:r>
            <a:r>
              <a:rPr lang="en-US" sz="4300" b="1" u="sng">
                <a:solidFill>
                  <a:srgbClr val="002060"/>
                </a:solidFill>
                <a:latin typeface="Arial" panose="020B0604020202020204" pitchFamily="34" charset="0"/>
                <a:cs typeface="Arial" panose="020B0604020202020204" pitchFamily="34" charset="0"/>
              </a:rPr>
              <a:t> 4 </a:t>
            </a:r>
            <a:r>
              <a:rPr lang="en-US" sz="4300" b="1" u="sng" dirty="0">
                <a:solidFill>
                  <a:srgbClr val="002060"/>
                </a:solidFill>
                <a:latin typeface="Arial" panose="020B0604020202020204" pitchFamily="34" charset="0"/>
                <a:cs typeface="Arial" panose="020B0604020202020204" pitchFamily="34" charset="0"/>
              </a:rPr>
              <a:t>(</a:t>
            </a:r>
            <a:r>
              <a:rPr lang="en-US" sz="4300" b="1" u="sng">
                <a:solidFill>
                  <a:srgbClr val="002060"/>
                </a:solidFill>
                <a:latin typeface="Arial" panose="020B0604020202020204" pitchFamily="34" charset="0"/>
                <a:cs typeface="Arial" panose="020B0604020202020204" pitchFamily="34" charset="0"/>
              </a:rPr>
              <a:t>SGK – tr10)</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582711" y="3292299"/>
                <a:ext cx="14677686" cy="3573607"/>
              </a:xfrm>
              <a:prstGeom prst="rect">
                <a:avLst/>
              </a:prstGeom>
            </p:spPr>
            <p:txBody>
              <a:bodyPr wrap="square">
                <a:spAutoFit/>
              </a:bodyPr>
              <a:lstStyle/>
              <a:p>
                <a:pPr marL="742950" indent="-742950">
                  <a:lnSpc>
                    <a:spcPct val="250000"/>
                  </a:lnSpc>
                  <a:spcAft>
                    <a:spcPts val="1200"/>
                  </a:spcAft>
                  <a:buAutoNum type="alphaLcParenR"/>
                </a:pPr>
                <a14:m>
                  <m:oMath xmlns:m="http://schemas.openxmlformats.org/officeDocument/2006/math">
                    <m:r>
                      <a:rPr lang="en-US" sz="43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43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4300">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6</m:t>
                        </m:r>
                      </m:sup>
                    </m:sSup>
                  </m:oMath>
                </a14:m>
                <a:endParaRPr lang="en-US" sz="4300">
                  <a:effectLst/>
                  <a:latin typeface="Arial" panose="020B0604020202020204" pitchFamily="34" charset="0"/>
                  <a:ea typeface="Calibri" panose="020F0502020204030204" pitchFamily="34" charset="0"/>
                  <a:cs typeface="Arial" panose="020B0604020202020204" pitchFamily="34" charset="0"/>
                </a:endParaRPr>
              </a:p>
              <a:p>
                <a:pPr marL="742950" indent="-742950">
                  <a:lnSpc>
                    <a:spcPct val="250000"/>
                  </a:lnSpc>
                  <a:spcAft>
                    <a:spcPts val="1200"/>
                  </a:spcAft>
                  <a:buAutoNum type="alphaLcParenR"/>
                </a:pPr>
                <a14:m>
                  <m:oMath xmlns:m="http://schemas.openxmlformats.org/officeDocument/2006/math">
                    <m:r>
                      <a:rPr lang="en-US" sz="43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4300" i="1">
                        <a:effectLst/>
                        <a:latin typeface="Cambria Math" panose="02040503050406030204" pitchFamily="18" charset="0"/>
                        <a:ea typeface="Calibri" panose="020F0502020204030204" pitchFamily="34" charset="0"/>
                        <a:cs typeface="Times New Roman" panose="02020603050405020304" pitchFamily="18" charset="0"/>
                      </a:rPr>
                      <m:t>−</m:t>
                    </m:r>
                    <m:r>
                      <a:rPr lang="en-US" sz="4300">
                        <a:effectLst/>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430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6</m:t>
                        </m:r>
                      </m:sup>
                    </m:sSup>
                  </m:oMath>
                </a14:m>
                <a:endParaRPr lang="en-US" sz="43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82711" y="3292299"/>
                <a:ext cx="14677686" cy="357360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315200" y="3871635"/>
                <a:ext cx="9144000" cy="76905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43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𝟗</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m:t>
                          </m:r>
                        </m:e>
                      </m:d>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𝒙</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𝒚</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m:t>
                          </m:r>
                        </m:sup>
                      </m:s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𝟐𝟎</m:t>
                      </m:r>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𝒙</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𝒚</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m:t>
                          </m:r>
                        </m:sup>
                      </m:sSup>
                    </m:oMath>
                  </m:oMathPara>
                </a14:m>
                <a:br>
                  <a:rPr lang="en-US" sz="4300" b="1">
                    <a:solidFill>
                      <a:srgbClr val="FF0000"/>
                    </a:solidFill>
                    <a:latin typeface="Arial" panose="020B0604020202020204" pitchFamily="34" charset="0"/>
                    <a:ea typeface="Calibri" panose="020F0502020204030204" pitchFamily="34" charset="0"/>
                    <a:cs typeface="Arial" panose="020B0604020202020204" pitchFamily="34" charset="0"/>
                  </a:rPr>
                </a:br>
                <a:endParaRPr lang="en-US" b="1">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7315200" y="3871635"/>
                <a:ext cx="9144000" cy="76905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273787" y="5023451"/>
                <a:ext cx="6219203" cy="1962589"/>
              </a:xfrm>
              <a:prstGeom prst="rect">
                <a:avLst/>
              </a:prstGeom>
            </p:spPr>
            <p:txBody>
              <a:bodyPr wrap="none">
                <a:spAutoFit/>
              </a:bodyPr>
              <a:lstStyle/>
              <a:p>
                <a:pPr lvl="0">
                  <a:lnSpc>
                    <a:spcPct val="250000"/>
                  </a:lnSpc>
                  <a:spcAft>
                    <a:spcPts val="1200"/>
                  </a:spcAft>
                </a:pPr>
                <a14:m>
                  <m:oMathPara xmlns:m="http://schemas.openxmlformats.org/officeDocument/2006/math">
                    <m:oMathParaPr>
                      <m:jc m:val="centerGroup"/>
                    </m:oMathParaPr>
                    <m:oMath xmlns:m="http://schemas.openxmlformats.org/officeDocument/2006/math">
                      <m:r>
                        <a:rPr lang="en-US" sz="43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𝟗</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𝟏𝟒</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e>
                      </m:d>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𝒙</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sup>
                      </m:sSup>
                      <m:sSup>
                        <m:sSupPr>
                          <m:ctrlP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𝒚</m:t>
                          </m:r>
                        </m:e>
                        <m:sup>
                          <m:r>
                            <a:rPr lang="en-US" sz="43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m:t>
                          </m:r>
                        </m:sup>
                      </m:sSup>
                      <m:r>
                        <a:rPr lang="en-US" sz="4300" b="1" i="1" smtClean="0">
                          <a:solidFill>
                            <a:srgbClr val="FF0000"/>
                          </a:solidFill>
                          <a:latin typeface="Cambria Math" panose="02040503050406030204" pitchFamily="18" charset="0"/>
                          <a:ea typeface="Malgun Gothic" panose="020B0503020000020004" pitchFamily="34" charset="-127"/>
                          <a:cs typeface="Arial" panose="020B0604020202020204" pitchFamily="34" charset="0"/>
                        </a:rPr>
                        <m:t>=</m:t>
                      </m:r>
                      <m:r>
                        <a:rPr lang="en-US" sz="4300" b="1" i="1" smtClean="0">
                          <a:solidFill>
                            <a:srgbClr val="FF0000"/>
                          </a:solidFill>
                          <a:latin typeface="Cambria Math" panose="02040503050406030204" pitchFamily="18" charset="0"/>
                          <a:ea typeface="Malgun Gothic" panose="020B0503020000020004" pitchFamily="34" charset="-127"/>
                          <a:cs typeface="Arial" panose="020B0604020202020204" pitchFamily="34" charset="0"/>
                        </a:rPr>
                        <m:t>𝟎</m:t>
                      </m:r>
                    </m:oMath>
                  </m:oMathPara>
                </a14:m>
                <a:endParaRPr lang="en-US" sz="43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273787" y="5023451"/>
                <a:ext cx="6219203" cy="1962589"/>
              </a:xfrm>
              <a:prstGeom prst="rect">
                <a:avLst/>
              </a:prstGeom>
              <a:blipFill>
                <a:blip r:embed="rId11"/>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12"/>
          <a:stretch>
            <a:fillRect/>
          </a:stretch>
        </p:blipFill>
        <p:spPr>
          <a:xfrm>
            <a:off x="14782800" y="7398411"/>
            <a:ext cx="3102322" cy="2240889"/>
          </a:xfrm>
          <a:prstGeom prst="rect">
            <a:avLst/>
          </a:prstGeom>
        </p:spPr>
      </p:pic>
      <p:pic>
        <p:nvPicPr>
          <p:cNvPr id="15" name="Picture 14"/>
          <p:cNvPicPr>
            <a:picLocks noChangeAspect="1"/>
          </p:cNvPicPr>
          <p:nvPr/>
        </p:nvPicPr>
        <p:blipFill>
          <a:blip r:embed="rId13"/>
          <a:stretch>
            <a:fillRect/>
          </a:stretch>
        </p:blipFill>
        <p:spPr>
          <a:xfrm rot="20892784" flipH="1">
            <a:off x="513272" y="838835"/>
            <a:ext cx="1371048" cy="1436576"/>
          </a:xfrm>
          <a:prstGeom prst="rect">
            <a:avLst/>
          </a:prstGeom>
        </p:spPr>
      </p:pic>
    </p:spTree>
    <p:extLst>
      <p:ext uri="{BB962C8B-B14F-4D97-AF65-F5344CB8AC3E}">
        <p14:creationId xmlns:p14="http://schemas.microsoft.com/office/powerpoint/2010/main" val="27690105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7"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grpSp>
      <p:sp>
        <p:nvSpPr>
          <p:cNvPr id="44" name="Rectangle 43"/>
          <p:cNvSpPr/>
          <p:nvPr/>
        </p:nvSpPr>
        <p:spPr>
          <a:xfrm>
            <a:off x="6908689" y="4229987"/>
            <a:ext cx="4289957"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VẬN</a:t>
            </a:r>
            <a:r>
              <a:rPr kumimoji="0" lang="en-US" sz="60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DỤNG</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40366876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921142">
            <a:off x="12860566" y="-971883"/>
            <a:ext cx="8746306" cy="3019405"/>
          </a:xfrm>
          <a:prstGeom prst="rect">
            <a:avLst/>
          </a:prstGeom>
        </p:spPr>
      </p:pic>
      <p:sp>
        <p:nvSpPr>
          <p:cNvPr id="11" name="Rectangle 10"/>
          <p:cNvSpPr/>
          <p:nvPr/>
        </p:nvSpPr>
        <p:spPr>
          <a:xfrm>
            <a:off x="2104355" y="707926"/>
            <a:ext cx="5913620" cy="901593"/>
          </a:xfrm>
          <a:prstGeom prst="rect">
            <a:avLst/>
          </a:prstGeom>
        </p:spPr>
        <p:txBody>
          <a:bodyPr wrap="square">
            <a:spAutoFit/>
          </a:bodyPr>
          <a:lstStyle/>
          <a:p>
            <a:pPr algn="just">
              <a:lnSpc>
                <a:spcPct val="150000"/>
              </a:lnSpc>
            </a:pPr>
            <a:r>
              <a:rPr lang="en-US" sz="4000" b="1" u="sng" err="1">
                <a:solidFill>
                  <a:srgbClr val="C00000"/>
                </a:solidFill>
                <a:latin typeface="Arial" panose="020B0604020202020204" pitchFamily="34" charset="0"/>
                <a:cs typeface="Arial" panose="020B0604020202020204" pitchFamily="34" charset="0"/>
              </a:rPr>
              <a:t>Bài</a:t>
            </a:r>
            <a:r>
              <a:rPr lang="en-US" sz="4000" b="1" u="sng">
                <a:solidFill>
                  <a:srgbClr val="C00000"/>
                </a:solidFill>
                <a:latin typeface="Arial" panose="020B0604020202020204" pitchFamily="34" charset="0"/>
                <a:cs typeface="Arial" panose="020B0604020202020204" pitchFamily="34" charset="0"/>
              </a:rPr>
              <a:t> 5 </a:t>
            </a:r>
            <a:r>
              <a:rPr lang="en-US" sz="4000" b="1" u="sng" dirty="0">
                <a:solidFill>
                  <a:srgbClr val="C00000"/>
                </a:solidFill>
                <a:latin typeface="Arial" panose="020B0604020202020204" pitchFamily="34" charset="0"/>
                <a:cs typeface="Arial" panose="020B0604020202020204" pitchFamily="34" charset="0"/>
              </a:rPr>
              <a:t>(</a:t>
            </a:r>
            <a:r>
              <a:rPr lang="en-US" sz="4000" b="1" u="sng">
                <a:solidFill>
                  <a:srgbClr val="C00000"/>
                </a:solidFill>
                <a:latin typeface="Arial" panose="020B0604020202020204" pitchFamily="34" charset="0"/>
                <a:cs typeface="Arial" panose="020B0604020202020204" pitchFamily="34" charset="0"/>
              </a:rPr>
              <a:t>SGK – tr10)</a:t>
            </a:r>
            <a:endParaRPr lang="en-US" sz="4000"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33400" y="358442"/>
            <a:ext cx="1030313" cy="1146147"/>
          </a:xfrm>
          <a:prstGeom prst="rect">
            <a:avLst/>
          </a:prstGeom>
        </p:spPr>
      </p:pic>
      <p:sp>
        <p:nvSpPr>
          <p:cNvPr id="19" name="Rectangle 18"/>
          <p:cNvSpPr/>
          <p:nvPr/>
        </p:nvSpPr>
        <p:spPr>
          <a:xfrm>
            <a:off x="6744418" y="963952"/>
            <a:ext cx="7185822" cy="703078"/>
          </a:xfrm>
          <a:prstGeom prst="rect">
            <a:avLst/>
          </a:prstGeom>
        </p:spPr>
        <p:txBody>
          <a:bodyPr wrap="square">
            <a:spAutoFit/>
          </a:bodyPr>
          <a:lstStyle/>
          <a:p>
            <a:pPr>
              <a:lnSpc>
                <a:spcPct val="107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Thu gọn mỗi đa thức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2424145" y="6881314"/>
                <a:ext cx="10958545" cy="1169551"/>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4,4</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1,4</m:t>
                          </m:r>
                        </m:e>
                      </m: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40,6+3,6)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26</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24145" y="6881314"/>
                <a:ext cx="10958545" cy="116955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19345" y="1971867"/>
                <a:ext cx="8093562" cy="1015663"/>
              </a:xfrm>
              <a:prstGeom prst="rect">
                <a:avLst/>
              </a:prstGeom>
            </p:spPr>
            <p:txBody>
              <a:bodyPr wrap="non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119345" y="1971867"/>
                <a:ext cx="8093562" cy="1015663"/>
              </a:xfrm>
              <a:prstGeom prst="rect">
                <a:avLst/>
              </a:prstGeom>
              <a:blipFill>
                <a:blip r:embed="rId12"/>
                <a:stretch>
                  <a:fillRect l="-271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059385" y="5676900"/>
                <a:ext cx="12115800" cy="1015663"/>
              </a:xfrm>
              <a:prstGeom prst="rect">
                <a:avLst/>
              </a:prstGeom>
            </p:spPr>
            <p:txBody>
              <a:bodyPr wrap="squar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40,6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26</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59385" y="5676900"/>
                <a:ext cx="12115800" cy="1015663"/>
              </a:xfrm>
              <a:prstGeom prst="rect">
                <a:avLst/>
              </a:prstGeom>
              <a:blipFill>
                <a:blip r:embed="rId13"/>
                <a:stretch>
                  <a:fillRect l="-181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109945" y="3120400"/>
                <a:ext cx="7453579" cy="1015663"/>
              </a:xfrm>
              <a:prstGeom prst="rect">
                <a:avLst/>
              </a:prstGeom>
            </p:spPr>
            <p:txBody>
              <a:bodyPr wrap="none">
                <a:spAutoFit/>
              </a:bodyPr>
              <a:lstStyle/>
              <a:p>
                <a:pPr lvl="0">
                  <a:lnSpc>
                    <a:spcPct val="150000"/>
                  </a:lnSpc>
                  <a:spcAft>
                    <a:spcPts val="1200"/>
                  </a:spcAft>
                </a:pP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9+4</m:t>
                    </m:r>
                  </m:oMath>
                </a14:m>
                <a:r>
                  <a:rPr lang="en-US" sz="40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109945" y="3120400"/>
                <a:ext cx="7453579" cy="1015663"/>
              </a:xfrm>
              <a:prstGeom prst="rect">
                <a:avLst/>
              </a:prstGeom>
              <a:blipFill>
                <a:blip r:embed="rId14"/>
                <a:stretch>
                  <a:fillRect r="-1962" b="-15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4587949"/>
                <a:ext cx="9144000" cy="7079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oMath>
                  </m:oMathPara>
                </a14:m>
                <a:br>
                  <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609600" y="4587949"/>
                <a:ext cx="9144000" cy="70795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202021" y="8118875"/>
                <a:ext cx="7269426" cy="1015663"/>
              </a:xfrm>
              <a:prstGeom prst="rect">
                <a:avLst/>
              </a:prstGeom>
            </p:spPr>
            <p:txBody>
              <a:bodyPr wrap="none">
                <a:spAutoFit/>
              </a:bodyPr>
              <a:lstStyle/>
              <a:p>
                <a:pPr lvl="0">
                  <a:lnSpc>
                    <a:spcPct val="150000"/>
                  </a:lnSpc>
                  <a:spcAft>
                    <a:spcPts val="1200"/>
                  </a:spcAft>
                </a:pP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37</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26</m:t>
                    </m:r>
                  </m:oMath>
                </a14:m>
                <a:r>
                  <a:rPr lang="en-US" sz="400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rPr>
                  <a:t>.</a:t>
                </a:r>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3202021" y="8118875"/>
                <a:ext cx="7269426" cy="1015663"/>
              </a:xfrm>
              <a:prstGeom prst="rect">
                <a:avLst/>
              </a:prstGeom>
              <a:blipFill>
                <a:blip r:embed="rId16"/>
                <a:stretch>
                  <a:fillRect r="-2012" b="-15060"/>
                </a:stretch>
              </a:blipFill>
            </p:spPr>
            <p:txBody>
              <a:bodyPr/>
              <a:lstStyle/>
              <a:p>
                <a:r>
                  <a:rPr lang="en-US">
                    <a:noFill/>
                  </a:rPr>
                  <a:t> </a:t>
                </a:r>
              </a:p>
            </p:txBody>
          </p:sp>
        </mc:Fallback>
      </mc:AlternateContent>
      <p:pic>
        <p:nvPicPr>
          <p:cNvPr id="21" name="Picture 20"/>
          <p:cNvPicPr>
            <a:picLocks noChangeAspect="1"/>
          </p:cNvPicPr>
          <p:nvPr/>
        </p:nvPicPr>
        <p:blipFill>
          <a:blip r:embed="rId17"/>
          <a:stretch>
            <a:fillRect/>
          </a:stretch>
        </p:blipFill>
        <p:spPr>
          <a:xfrm flipH="1">
            <a:off x="14706600" y="6398266"/>
            <a:ext cx="2848563" cy="3441217"/>
          </a:xfrm>
          <a:prstGeom prst="rect">
            <a:avLst/>
          </a:prstGeom>
        </p:spPr>
      </p:pic>
      <p:pic>
        <p:nvPicPr>
          <p:cNvPr id="22" name="Picture 21"/>
          <p:cNvPicPr>
            <a:picLocks noChangeAspect="1"/>
          </p:cNvPicPr>
          <p:nvPr/>
        </p:nvPicPr>
        <p:blipFill>
          <a:blip r:embed="rId18"/>
          <a:stretch>
            <a:fillRect/>
          </a:stretch>
        </p:blipFill>
        <p:spPr>
          <a:xfrm>
            <a:off x="229482" y="8118874"/>
            <a:ext cx="2310584" cy="2322777"/>
          </a:xfrm>
          <a:prstGeom prst="rect">
            <a:avLst/>
          </a:prstGeom>
        </p:spPr>
      </p:pic>
    </p:spTree>
    <p:extLst>
      <p:ext uri="{BB962C8B-B14F-4D97-AF65-F5344CB8AC3E}">
        <p14:creationId xmlns:p14="http://schemas.microsoft.com/office/powerpoint/2010/main" val="2760715929"/>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4" grpId="0"/>
      <p:bldP spid="7" grpId="0"/>
      <p:bldP spid="10" grpId="0"/>
      <p:bldP spid="12" grpId="0"/>
      <p:bldP spid="13"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8992" y="277041"/>
            <a:ext cx="1294758" cy="1372094"/>
          </a:xfrm>
          <a:prstGeom prst="rect">
            <a:avLst/>
          </a:prstGeom>
        </p:spPr>
      </p:pic>
      <p:pic>
        <p:nvPicPr>
          <p:cNvPr id="3" name="Picture 2"/>
          <p:cNvPicPr>
            <a:picLocks noChangeAspect="1"/>
          </p:cNvPicPr>
          <p:nvPr/>
        </p:nvPicPr>
        <p:blipFill>
          <a:blip r:embed="rId4"/>
          <a:stretch>
            <a:fillRect/>
          </a:stretch>
        </p:blipFill>
        <p:spPr>
          <a:xfrm>
            <a:off x="457200" y="7929204"/>
            <a:ext cx="2975106" cy="1938696"/>
          </a:xfrm>
          <a:prstGeom prst="rect">
            <a:avLst/>
          </a:prstGeom>
        </p:spPr>
      </p:pic>
      <p:sp>
        <p:nvSpPr>
          <p:cNvPr id="14" name="Rectangle 13"/>
          <p:cNvSpPr/>
          <p:nvPr/>
        </p:nvSpPr>
        <p:spPr>
          <a:xfrm>
            <a:off x="2104355" y="735547"/>
            <a:ext cx="5913620" cy="962251"/>
          </a:xfrm>
          <a:prstGeom prst="rect">
            <a:avLst/>
          </a:prstGeom>
        </p:spPr>
        <p:txBody>
          <a:bodyPr wrap="square">
            <a:spAutoFit/>
          </a:bodyPr>
          <a:lstStyle/>
          <a:p>
            <a:pPr algn="just">
              <a:lnSpc>
                <a:spcPct val="150000"/>
              </a:lnSpc>
            </a:pPr>
            <a:r>
              <a:rPr lang="en-US" sz="4300" b="1" u="sng" err="1">
                <a:solidFill>
                  <a:srgbClr val="C00000"/>
                </a:solidFill>
                <a:latin typeface="Arial" panose="020B0604020202020204" pitchFamily="34" charset="0"/>
                <a:cs typeface="Arial" panose="020B0604020202020204" pitchFamily="34" charset="0"/>
              </a:rPr>
              <a:t>Bài</a:t>
            </a:r>
            <a:r>
              <a:rPr lang="en-US" sz="4300" b="1" u="sng">
                <a:solidFill>
                  <a:srgbClr val="C00000"/>
                </a:solidFill>
                <a:latin typeface="Arial" panose="020B0604020202020204" pitchFamily="34" charset="0"/>
                <a:cs typeface="Arial" panose="020B0604020202020204" pitchFamily="34" charset="0"/>
              </a:rPr>
              <a:t> 6 </a:t>
            </a:r>
            <a:r>
              <a:rPr lang="en-US" sz="4300" b="1" u="sng" dirty="0">
                <a:solidFill>
                  <a:srgbClr val="C00000"/>
                </a:solidFill>
                <a:latin typeface="Arial" panose="020B0604020202020204" pitchFamily="34" charset="0"/>
                <a:cs typeface="Arial" panose="020B0604020202020204" pitchFamily="34" charset="0"/>
              </a:rPr>
              <a:t>(</a:t>
            </a:r>
            <a:r>
              <a:rPr lang="en-US" sz="4300" b="1" u="sng">
                <a:solidFill>
                  <a:srgbClr val="C00000"/>
                </a:solidFill>
                <a:latin typeface="Arial" panose="020B0604020202020204" pitchFamily="34" charset="0"/>
                <a:cs typeface="Arial" panose="020B0604020202020204" pitchFamily="34" charset="0"/>
              </a:rPr>
              <a:t>SGK – tr10)</a:t>
            </a:r>
            <a:endParaRPr lang="en-US" sz="4300"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2134335" y="2019300"/>
                <a:ext cx="14325600" cy="1954831"/>
              </a:xfrm>
              <a:prstGeom prst="rect">
                <a:avLst/>
              </a:prstGeom>
            </p:spPr>
            <p:txBody>
              <a:bodyPr wrap="square">
                <a:spAutoFit/>
              </a:bodyPr>
              <a:lstStyle/>
              <a:p>
                <a:pPr>
                  <a:lnSpc>
                    <a:spcPct val="150000"/>
                  </a:lnSpc>
                </a:pPr>
                <a:r>
                  <a:rPr lang="en-US" sz="4300">
                    <a:latin typeface="Arial" panose="020B0604020202020204" pitchFamily="34" charset="0"/>
                    <a:ea typeface="Calibri" panose="020F0502020204030204" pitchFamily="34" charset="0"/>
                    <a:cs typeface="Arial" panose="020B0604020202020204" pitchFamily="34" charset="0"/>
                  </a:rPr>
                  <a:t>Tính giá trị của đa thức </a:t>
                </a:r>
                <a14:m>
                  <m:oMath xmlns:m="http://schemas.openxmlformats.org/officeDocument/2006/math">
                    <m:r>
                      <a:rPr lang="en-US" sz="4300" i="1" smtClean="0">
                        <a:latin typeface="Cambria Math" panose="02040503050406030204" pitchFamily="18" charset="0"/>
                        <a:ea typeface="Calibri" panose="020F0502020204030204" pitchFamily="34" charset="0"/>
                        <a:cs typeface="Arial" panose="020B0604020202020204" pitchFamily="34" charset="0"/>
                      </a:rPr>
                      <m:t>𝑃</m:t>
                    </m:r>
                    <m:r>
                      <a:rPr lang="en-US" sz="4300" i="1" smtClean="0">
                        <a:latin typeface="Cambria Math" panose="02040503050406030204" pitchFamily="18" charset="0"/>
                        <a:ea typeface="Calibri" panose="020F0502020204030204" pitchFamily="34" charset="0"/>
                        <a:cs typeface="Arial" panose="020B0604020202020204" pitchFamily="34" charset="0"/>
                      </a:rPr>
                      <m:t> = </m:t>
                    </m:r>
                    <m:sSup>
                      <m:sSupPr>
                        <m:ctrlPr>
                          <a:rPr lang="en-US" sz="4300" i="1" smtClean="0">
                            <a:latin typeface="Cambria Math" panose="02040503050406030204" pitchFamily="18" charset="0"/>
                            <a:ea typeface="Calibri" panose="020F0502020204030204" pitchFamily="34" charset="0"/>
                            <a:cs typeface="Arial" panose="020B0604020202020204" pitchFamily="34" charset="0"/>
                          </a:rPr>
                        </m:ctrlPr>
                      </m:sSupPr>
                      <m:e>
                        <m:r>
                          <a:rPr lang="en-US" sz="4300" i="1">
                            <a:latin typeface="Cambria Math" panose="02040503050406030204" pitchFamily="18" charset="0"/>
                            <a:ea typeface="Calibri" panose="020F0502020204030204" pitchFamily="34" charset="0"/>
                            <a:cs typeface="Arial" panose="020B0604020202020204" pitchFamily="34" charset="0"/>
                          </a:rPr>
                          <m:t>𝑥</m:t>
                        </m:r>
                      </m:e>
                      <m:sup>
                        <m:r>
                          <a:rPr lang="en-US" sz="4300" b="0" i="1" smtClean="0">
                            <a:latin typeface="Cambria Math" panose="02040503050406030204" pitchFamily="18" charset="0"/>
                            <a:ea typeface="Calibri" panose="020F0502020204030204" pitchFamily="34" charset="0"/>
                            <a:cs typeface="Arial" panose="020B0604020202020204" pitchFamily="34" charset="0"/>
                          </a:rPr>
                          <m:t>3</m:t>
                        </m:r>
                      </m:sup>
                    </m:sSup>
                    <m:r>
                      <a:rPr lang="en-US" sz="4300" i="1" smtClean="0">
                        <a:latin typeface="Cambria Math" panose="02040503050406030204" pitchFamily="18" charset="0"/>
                        <a:ea typeface="Calibri" panose="020F0502020204030204" pitchFamily="34" charset="0"/>
                        <a:cs typeface="Arial" panose="020B0604020202020204" pitchFamily="34" charset="0"/>
                      </a:rPr>
                      <m:t>𝑦</m:t>
                    </m:r>
                    <m:r>
                      <a:rPr lang="en-US" sz="4300" b="0" i="1" smtClean="0">
                        <a:latin typeface="Cambria Math" panose="02040503050406030204" pitchFamily="18" charset="0"/>
                        <a:ea typeface="Calibri" panose="020F0502020204030204" pitchFamily="34" charset="0"/>
                        <a:cs typeface="Arial" panose="020B0604020202020204" pitchFamily="34" charset="0"/>
                      </a:rPr>
                      <m:t>−14</m:t>
                    </m:r>
                    <m:sSup>
                      <m:sSupPr>
                        <m:ctrlPr>
                          <a:rPr lang="en-US" sz="4300" i="1">
                            <a:latin typeface="Cambria Math" panose="02040503050406030204" pitchFamily="18" charset="0"/>
                            <a:ea typeface="Calibri" panose="020F0502020204030204" pitchFamily="34" charset="0"/>
                            <a:cs typeface="Arial" panose="020B0604020202020204" pitchFamily="34" charset="0"/>
                          </a:rPr>
                        </m:ctrlPr>
                      </m:sSupPr>
                      <m:e>
                        <m:r>
                          <a:rPr lang="en-US" sz="4300" b="0" i="1" smtClean="0">
                            <a:latin typeface="Cambria Math" panose="02040503050406030204" pitchFamily="18" charset="0"/>
                            <a:ea typeface="Calibri" panose="020F0502020204030204" pitchFamily="34" charset="0"/>
                            <a:cs typeface="Arial" panose="020B0604020202020204" pitchFamily="34" charset="0"/>
                          </a:rPr>
                          <m:t>𝑦</m:t>
                        </m:r>
                      </m:e>
                      <m:sup>
                        <m:r>
                          <a:rPr lang="en-US" sz="4300" i="1">
                            <a:latin typeface="Cambria Math" panose="02040503050406030204" pitchFamily="18" charset="0"/>
                            <a:ea typeface="Calibri" panose="020F0502020204030204" pitchFamily="34" charset="0"/>
                            <a:cs typeface="Arial" panose="020B0604020202020204" pitchFamily="34" charset="0"/>
                          </a:rPr>
                          <m:t>3</m:t>
                        </m:r>
                      </m:sup>
                    </m:sSup>
                    <m:r>
                      <a:rPr lang="en-US" sz="4300" b="0" i="1" smtClean="0">
                        <a:latin typeface="Cambria Math" panose="02040503050406030204" pitchFamily="18" charset="0"/>
                        <a:ea typeface="Calibri" panose="020F0502020204030204" pitchFamily="34" charset="0"/>
                        <a:cs typeface="Arial" panose="020B0604020202020204" pitchFamily="34" charset="0"/>
                      </a:rPr>
                      <m:t>−6</m:t>
                    </m:r>
                    <m:r>
                      <a:rPr lang="en-US" sz="4300" b="0" i="1" smtClean="0">
                        <a:latin typeface="Cambria Math" panose="02040503050406030204" pitchFamily="18" charset="0"/>
                        <a:ea typeface="Calibri" panose="020F0502020204030204" pitchFamily="34" charset="0"/>
                        <a:cs typeface="Arial" panose="020B0604020202020204" pitchFamily="34" charset="0"/>
                      </a:rPr>
                      <m:t>𝑥</m:t>
                    </m:r>
                    <m:sSup>
                      <m:sSupPr>
                        <m:ctrlPr>
                          <a:rPr lang="en-US" sz="4300" i="1">
                            <a:latin typeface="Cambria Math" panose="02040503050406030204" pitchFamily="18" charset="0"/>
                            <a:ea typeface="Calibri" panose="020F0502020204030204" pitchFamily="34" charset="0"/>
                            <a:cs typeface="Arial" panose="020B0604020202020204" pitchFamily="34" charset="0"/>
                          </a:rPr>
                        </m:ctrlPr>
                      </m:sSupPr>
                      <m:e>
                        <m:r>
                          <a:rPr lang="en-US" sz="4300" b="0" i="1" smtClean="0">
                            <a:latin typeface="Cambria Math" panose="02040503050406030204" pitchFamily="18" charset="0"/>
                            <a:ea typeface="Calibri" panose="020F0502020204030204" pitchFamily="34" charset="0"/>
                            <a:cs typeface="Arial" panose="020B0604020202020204" pitchFamily="34" charset="0"/>
                          </a:rPr>
                          <m:t>𝑦</m:t>
                        </m:r>
                      </m:e>
                      <m:sup>
                        <m:r>
                          <a:rPr lang="en-US" sz="4300" b="0" i="1" smtClean="0">
                            <a:latin typeface="Cambria Math" panose="02040503050406030204" pitchFamily="18" charset="0"/>
                            <a:ea typeface="Calibri" panose="020F0502020204030204" pitchFamily="34" charset="0"/>
                            <a:cs typeface="Arial" panose="020B0604020202020204" pitchFamily="34" charset="0"/>
                          </a:rPr>
                          <m:t>2</m:t>
                        </m:r>
                      </m:sup>
                    </m:sSup>
                    <m:r>
                      <a:rPr lang="en-US" sz="4300" b="0" i="1" smtClean="0">
                        <a:latin typeface="Cambria Math" panose="02040503050406030204" pitchFamily="18" charset="0"/>
                        <a:ea typeface="Calibri" panose="020F0502020204030204" pitchFamily="34" charset="0"/>
                        <a:cs typeface="Arial" panose="020B0604020202020204" pitchFamily="34" charset="0"/>
                      </a:rPr>
                      <m:t>+</m:t>
                    </m:r>
                    <m:r>
                      <a:rPr lang="en-US" sz="4300" b="0" i="1" smtClean="0">
                        <a:latin typeface="Cambria Math" panose="02040503050406030204" pitchFamily="18" charset="0"/>
                        <a:ea typeface="Calibri" panose="020F0502020204030204" pitchFamily="34" charset="0"/>
                        <a:cs typeface="Arial" panose="020B0604020202020204" pitchFamily="34" charset="0"/>
                      </a:rPr>
                      <m:t>𝑦</m:t>
                    </m:r>
                    <m:r>
                      <a:rPr lang="en-US" sz="4300" b="0" i="1" smtClean="0">
                        <a:latin typeface="Cambria Math" panose="02040503050406030204" pitchFamily="18" charset="0"/>
                        <a:ea typeface="Calibri" panose="020F0502020204030204" pitchFamily="34" charset="0"/>
                        <a:cs typeface="Arial" panose="020B0604020202020204" pitchFamily="34" charset="0"/>
                      </a:rPr>
                      <m:t>+2</m:t>
                    </m:r>
                  </m:oMath>
                </a14:m>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a:effectLst/>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en-US" sz="4300" i="1" smtClean="0">
                        <a:effectLst/>
                        <a:latin typeface="Cambria Math" panose="02040503050406030204" pitchFamily="18" charset="0"/>
                        <a:ea typeface="Calibri" panose="020F0502020204030204" pitchFamily="34" charset="0"/>
                        <a:cs typeface="Arial" panose="020B0604020202020204" pitchFamily="34" charset="0"/>
                      </a:rPr>
                      <m:t>𝑥</m:t>
                    </m:r>
                    <m:r>
                      <a:rPr lang="en-US" sz="4300" i="1" smtClean="0">
                        <a:effectLst/>
                        <a:latin typeface="Cambria Math" panose="02040503050406030204" pitchFamily="18" charset="0"/>
                        <a:ea typeface="Calibri" panose="020F0502020204030204" pitchFamily="34" charset="0"/>
                        <a:cs typeface="Arial" panose="020B0604020202020204" pitchFamily="34" charset="0"/>
                      </a:rPr>
                      <m:t> = −1; </m:t>
                    </m:r>
                    <m:r>
                      <a:rPr lang="en-US" sz="4300" i="1" smtClean="0">
                        <a:effectLst/>
                        <a:latin typeface="Cambria Math" panose="02040503050406030204" pitchFamily="18" charset="0"/>
                        <a:ea typeface="Calibri" panose="020F0502020204030204" pitchFamily="34" charset="0"/>
                        <a:cs typeface="Arial" panose="020B0604020202020204" pitchFamily="34" charset="0"/>
                      </a:rPr>
                      <m:t>𝑦</m:t>
                    </m:r>
                    <m:r>
                      <a:rPr lang="en-US" sz="4300" i="1" smtClean="0">
                        <a:effectLst/>
                        <a:latin typeface="Cambria Math" panose="02040503050406030204" pitchFamily="18" charset="0"/>
                        <a:ea typeface="Calibri" panose="020F0502020204030204" pitchFamily="34" charset="0"/>
                        <a:cs typeface="Arial" panose="020B0604020202020204" pitchFamily="34" charset="0"/>
                      </a:rPr>
                      <m:t> = 2.</m:t>
                    </m:r>
                  </m:oMath>
                </a14:m>
                <a:endParaRPr lang="en-US" sz="43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134335" y="2019300"/>
                <a:ext cx="14325600" cy="1954831"/>
              </a:xfrm>
              <a:prstGeom prst="rect">
                <a:avLst/>
              </a:prstGeom>
              <a:blipFill>
                <a:blip r:embed="rId10"/>
                <a:stretch>
                  <a:fillRect l="-1660" b="-13707"/>
                </a:stretch>
              </a:blipFill>
            </p:spPr>
            <p:txBody>
              <a:bodyPr/>
              <a:lstStyle/>
              <a:p>
                <a:r>
                  <a:rPr lang="en-US">
                    <a:noFill/>
                  </a:rPr>
                  <a:t> </a:t>
                </a:r>
              </a:p>
            </p:txBody>
          </p:sp>
        </mc:Fallback>
      </mc:AlternateContent>
      <p:grpSp>
        <p:nvGrpSpPr>
          <p:cNvPr id="17" name="Group 16"/>
          <p:cNvGrpSpPr/>
          <p:nvPr/>
        </p:nvGrpSpPr>
        <p:grpSpPr>
          <a:xfrm>
            <a:off x="8229600" y="4305300"/>
            <a:ext cx="1809481" cy="1165992"/>
            <a:chOff x="1424153" y="1129217"/>
            <a:chExt cx="1700047" cy="1165992"/>
          </a:xfrm>
        </p:grpSpPr>
        <p:pic>
          <p:nvPicPr>
            <p:cNvPr id="1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24153" y="1129217"/>
              <a:ext cx="1664253" cy="1165992"/>
            </a:xfrm>
            <a:prstGeom prst="rect">
              <a:avLst/>
            </a:prstGeom>
          </p:spPr>
        </p:pic>
        <p:sp>
          <p:nvSpPr>
            <p:cNvPr id="19" name="TextBox 18"/>
            <p:cNvSpPr txBox="1"/>
            <p:nvPr/>
          </p:nvSpPr>
          <p:spPr>
            <a:xfrm>
              <a:off x="1552581" y="1296329"/>
              <a:ext cx="1571619"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2109351" y="5753100"/>
                <a:ext cx="13636568" cy="2308324"/>
              </a:xfrm>
              <a:prstGeom prst="rect">
                <a:avLst/>
              </a:prstGeom>
            </p:spPr>
            <p:txBody>
              <a:bodyPr wrap="square">
                <a:spAutoFit/>
              </a:bodyPr>
              <a:lstStyle/>
              <a:p>
                <a:pPr>
                  <a:lnSpc>
                    <a:spcPct val="150000"/>
                  </a:lnSpc>
                  <a:spcAft>
                    <a:spcPts val="600"/>
                  </a:spcAft>
                </a:pPr>
                <a:r>
                  <a:rPr lang="fr-FR" sz="4300" dirty="0">
                    <a:latin typeface="Arial" panose="020B0604020202020204" pitchFamily="34" charset="0"/>
                    <a:ea typeface="Calibri" panose="020F0502020204030204" pitchFamily="34" charset="0"/>
                    <a:cs typeface="Arial" panose="020B0604020202020204" pitchFamily="34" charset="0"/>
                  </a:rPr>
                  <a:t>Giá </a:t>
                </a:r>
                <a:r>
                  <a:rPr lang="fr-FR" sz="4300" dirty="0" err="1">
                    <a:latin typeface="Arial" panose="020B0604020202020204" pitchFamily="34" charset="0"/>
                    <a:ea typeface="Calibri" panose="020F0502020204030204" pitchFamily="34" charset="0"/>
                    <a:cs typeface="Arial" panose="020B0604020202020204" pitchFamily="34" charset="0"/>
                  </a:rPr>
                  <a:t>trị</a:t>
                </a:r>
                <a:r>
                  <a:rPr lang="fr-FR" sz="4300" dirty="0">
                    <a:latin typeface="Arial" panose="020B0604020202020204" pitchFamily="34" charset="0"/>
                    <a:ea typeface="Calibri" panose="020F0502020204030204" pitchFamily="34" charset="0"/>
                    <a:cs typeface="Arial" panose="020B0604020202020204" pitchFamily="34" charset="0"/>
                  </a:rPr>
                  <a:t> </a:t>
                </a:r>
                <a:r>
                  <a:rPr lang="fr-FR" sz="4300" dirty="0" err="1">
                    <a:latin typeface="Arial" panose="020B0604020202020204" pitchFamily="34" charset="0"/>
                    <a:ea typeface="Calibri" panose="020F0502020204030204" pitchFamily="34" charset="0"/>
                    <a:cs typeface="Arial" panose="020B0604020202020204" pitchFamily="34" charset="0"/>
                  </a:rPr>
                  <a:t>của</a:t>
                </a:r>
                <a:r>
                  <a:rPr lang="fr-FR" sz="4300" dirty="0">
                    <a:latin typeface="Arial" panose="020B0604020202020204" pitchFamily="34" charset="0"/>
                    <a:ea typeface="Calibri" panose="020F0502020204030204" pitchFamily="34" charset="0"/>
                    <a:cs typeface="Arial" panose="020B0604020202020204" pitchFamily="34" charset="0"/>
                  </a:rPr>
                  <a:t> </a:t>
                </a:r>
                <a:r>
                  <a:rPr lang="fr-FR" sz="4300" dirty="0" err="1">
                    <a:latin typeface="Arial" panose="020B0604020202020204" pitchFamily="34" charset="0"/>
                    <a:ea typeface="Calibri" panose="020F0502020204030204" pitchFamily="34" charset="0"/>
                    <a:cs typeface="Arial" panose="020B0604020202020204" pitchFamily="34" charset="0"/>
                  </a:rPr>
                  <a:t>đa</a:t>
                </a:r>
                <a:r>
                  <a:rPr lang="fr-FR" sz="4300" dirty="0">
                    <a:latin typeface="Arial" panose="020B0604020202020204" pitchFamily="34" charset="0"/>
                    <a:ea typeface="Calibri" panose="020F0502020204030204" pitchFamily="34" charset="0"/>
                    <a:cs typeface="Arial" panose="020B0604020202020204" pitchFamily="34" charset="0"/>
                  </a:rPr>
                  <a:t> </a:t>
                </a:r>
                <a:r>
                  <a:rPr lang="fr-FR" sz="4300" dirty="0" err="1">
                    <a:latin typeface="Arial" panose="020B0604020202020204" pitchFamily="34" charset="0"/>
                    <a:ea typeface="Calibri" panose="020F0502020204030204" pitchFamily="34" charset="0"/>
                    <a:cs typeface="Arial" panose="020B0604020202020204" pitchFamily="34" charset="0"/>
                  </a:rPr>
                  <a:t>thức</a:t>
                </a:r>
                <a:r>
                  <a:rPr lang="fr-FR" sz="43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300" i="1" smtClean="0">
                        <a:latin typeface="Cambria Math" panose="02040503050406030204" pitchFamily="18" charset="0"/>
                        <a:ea typeface="Calibri" panose="020F0502020204030204" pitchFamily="34" charset="0"/>
                        <a:cs typeface="Arial" panose="020B0604020202020204" pitchFamily="34" charset="0"/>
                      </a:rPr>
                      <m:t>𝑃</m:t>
                    </m:r>
                  </m:oMath>
                </a14:m>
                <a:r>
                  <a:rPr lang="fr-FR" sz="4300" dirty="0">
                    <a:latin typeface="Arial" panose="020B0604020202020204" pitchFamily="34" charset="0"/>
                    <a:ea typeface="Calibri" panose="020F0502020204030204" pitchFamily="34" charset="0"/>
                    <a:cs typeface="Arial" panose="020B0604020202020204" pitchFamily="34" charset="0"/>
                  </a:rPr>
                  <a:t> </a:t>
                </a:r>
                <a:r>
                  <a:rPr lang="fr-FR" sz="4300" dirty="0" err="1">
                    <a:latin typeface="Arial" panose="020B0604020202020204" pitchFamily="34" charset="0"/>
                    <a:ea typeface="Calibri" panose="020F0502020204030204" pitchFamily="34" charset="0"/>
                    <a:cs typeface="Arial" panose="020B0604020202020204" pitchFamily="34" charset="0"/>
                  </a:rPr>
                  <a:t>tại</a:t>
                </a:r>
                <a:r>
                  <a:rPr lang="fr-FR" sz="43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3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3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a:effectLst/>
                        <a:latin typeface="Cambria Math" panose="02040503050406030204" pitchFamily="18" charset="0"/>
                        <a:ea typeface="Calibri" panose="020F0502020204030204" pitchFamily="34" charset="0"/>
                        <a:cs typeface="Times New Roman" panose="02020603050405020304" pitchFamily="18" charset="0"/>
                      </a:rPr>
                      <m:t>−</m:t>
                    </m:r>
                    <m:r>
                      <a:rPr lang="en-US" sz="4300">
                        <a:effectLst/>
                        <a:latin typeface="Cambria Math" panose="02040503050406030204" pitchFamily="18" charset="0"/>
                        <a:ea typeface="Calibri" panose="020F0502020204030204" pitchFamily="34" charset="0"/>
                        <a:cs typeface="Times New Roman" panose="02020603050405020304" pitchFamily="18" charset="0"/>
                      </a:rPr>
                      <m:t>1;</m:t>
                    </m:r>
                    <m:r>
                      <a:rPr lang="en-US" sz="4300" i="1">
                        <a:effectLst/>
                        <a:latin typeface="Cambria Math" panose="02040503050406030204" pitchFamily="18" charset="0"/>
                        <a:ea typeface="Calibri" panose="020F0502020204030204" pitchFamily="34" charset="0"/>
                        <a:cs typeface="Times New Roman" panose="02020603050405020304" pitchFamily="18" charset="0"/>
                      </a:rPr>
                      <m:t>𝑦</m:t>
                    </m:r>
                    <m:r>
                      <a:rPr lang="en-US" sz="43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là</a:t>
                </a:r>
                <a:r>
                  <a:rPr lang="en-US" sz="43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1200"/>
                  </a:spcAft>
                </a:pPr>
                <a14:m>
                  <m:oMathPara xmlns:m="http://schemas.openxmlformats.org/officeDocument/2006/math">
                    <m:oMathParaPr>
                      <m:jc m:val="centerGroup"/>
                    </m:oMathParaPr>
                    <m:oMath xmlns:m="http://schemas.openxmlformats.org/officeDocument/2006/math">
                      <m:r>
                        <a:rPr lang="en-US" sz="43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3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300" i="1">
                          <a:effectLst/>
                          <a:latin typeface="Cambria Math" panose="02040503050406030204" pitchFamily="18" charset="0"/>
                          <a:ea typeface="Calibri" panose="020F0502020204030204" pitchFamily="34" charset="0"/>
                          <a:cs typeface="Times New Roman" panose="02020603050405020304" pitchFamily="18" charset="0"/>
                        </a:rPr>
                        <m:t>.2−</m:t>
                      </m:r>
                      <m:r>
                        <a:rPr lang="en-US" sz="4300">
                          <a:effectLst/>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300" i="1">
                          <a:effectLst/>
                          <a:latin typeface="Cambria Math" panose="02040503050406030204" pitchFamily="18" charset="0"/>
                          <a:ea typeface="Calibri" panose="020F0502020204030204" pitchFamily="34" charset="0"/>
                          <a:cs typeface="Times New Roman" panose="02020603050405020304" pitchFamily="18" charset="0"/>
                        </a:rPr>
                        <m:t>−</m:t>
                      </m:r>
                      <m:r>
                        <a:rPr lang="en-US" sz="4300">
                          <a:effectLst/>
                          <a:latin typeface="Cambria Math" panose="02040503050406030204" pitchFamily="18" charset="0"/>
                          <a:ea typeface="Calibri" panose="020F0502020204030204" pitchFamily="34" charset="0"/>
                          <a:cs typeface="Times New Roman" panose="02020603050405020304" pitchFamily="18" charset="0"/>
                        </a:rPr>
                        <m:t>6</m:t>
                      </m:r>
                      <m:r>
                        <a:rPr lang="en-US" sz="4300" b="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300" i="1">
                              <a:effectLst/>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4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3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3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300">
                          <a:effectLst/>
                          <a:latin typeface="Cambria Math" panose="02040503050406030204" pitchFamily="18" charset="0"/>
                          <a:ea typeface="Calibri" panose="020F0502020204030204" pitchFamily="34" charset="0"/>
                          <a:cs typeface="Times New Roman" panose="02020603050405020304" pitchFamily="18" charset="0"/>
                        </a:rPr>
                        <m:t>+</m:t>
                      </m:r>
                      <m:r>
                        <a:rPr lang="en-US" sz="4300" i="1">
                          <a:effectLst/>
                          <a:latin typeface="Cambria Math" panose="02040503050406030204" pitchFamily="18" charset="0"/>
                          <a:ea typeface="Calibri" panose="020F0502020204030204" pitchFamily="34" charset="0"/>
                          <a:cs typeface="Times New Roman" panose="02020603050405020304" pitchFamily="18" charset="0"/>
                        </a:rPr>
                        <m:t>2</m:t>
                      </m:r>
                      <m:r>
                        <a:rPr lang="en-US" sz="4300">
                          <a:effectLst/>
                          <a:latin typeface="Cambria Math" panose="02040503050406030204" pitchFamily="18" charset="0"/>
                          <a:ea typeface="Calibri" panose="020F0502020204030204" pitchFamily="34" charset="0"/>
                          <a:cs typeface="Times New Roman" panose="02020603050405020304" pitchFamily="18" charset="0"/>
                        </a:rPr>
                        <m:t>+2 </m:t>
                      </m:r>
                      <m:r>
                        <a:rPr lang="en-US" sz="4300" i="1" smtClean="0">
                          <a:effectLst/>
                          <a:latin typeface="Cambria Math" panose="02040503050406030204" pitchFamily="18" charset="0"/>
                          <a:ea typeface="Calibri" panose="020F0502020204030204" pitchFamily="34" charset="0"/>
                          <a:cs typeface="Arial" panose="020B0604020202020204" pitchFamily="34" charset="0"/>
                        </a:rPr>
                        <m:t>= −86</m:t>
                      </m:r>
                    </m:oMath>
                  </m:oMathPara>
                </a14:m>
                <a:endParaRPr lang="en-US" sz="43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109351" y="5753100"/>
                <a:ext cx="13636568" cy="2308324"/>
              </a:xfrm>
              <a:prstGeom prst="rect">
                <a:avLst/>
              </a:prstGeom>
              <a:blipFill>
                <a:blip r:embed="rId11"/>
                <a:stretch>
                  <a:fillRect l="-1743"/>
                </a:stretch>
              </a:blipFill>
            </p:spPr>
            <p:txBody>
              <a:bodyPr/>
              <a:lstStyle/>
              <a:p>
                <a:r>
                  <a:rPr lang="en-US">
                    <a:noFill/>
                  </a:rPr>
                  <a:t> </a:t>
                </a:r>
              </a:p>
            </p:txBody>
          </p:sp>
        </mc:Fallback>
      </mc:AlternateContent>
      <p:pic>
        <p:nvPicPr>
          <p:cNvPr id="21" name="Picture 20"/>
          <p:cNvPicPr>
            <a:picLocks noChangeAspect="1"/>
          </p:cNvPicPr>
          <p:nvPr/>
        </p:nvPicPr>
        <p:blipFill>
          <a:blip r:embed="rId12"/>
          <a:stretch>
            <a:fillRect/>
          </a:stretch>
        </p:blipFill>
        <p:spPr>
          <a:xfrm>
            <a:off x="15205826" y="7777964"/>
            <a:ext cx="2469094" cy="2481287"/>
          </a:xfrm>
          <a:prstGeom prst="rect">
            <a:avLst/>
          </a:prstGeom>
        </p:spPr>
      </p:pic>
      <p:pic>
        <p:nvPicPr>
          <p:cNvPr id="22" name="Picture 21"/>
          <p:cNvPicPr>
            <a:picLocks noChangeAspect="1"/>
          </p:cNvPicPr>
          <p:nvPr/>
        </p:nvPicPr>
        <p:blipFill>
          <a:blip r:embed="rId13"/>
          <a:stretch>
            <a:fillRect/>
          </a:stretch>
        </p:blipFill>
        <p:spPr>
          <a:xfrm>
            <a:off x="16253682" y="700645"/>
            <a:ext cx="1390008" cy="926672"/>
          </a:xfrm>
          <a:prstGeom prst="rect">
            <a:avLst/>
          </a:prstGeom>
        </p:spPr>
      </p:pic>
    </p:spTree>
    <p:extLst>
      <p:ext uri="{BB962C8B-B14F-4D97-AF65-F5344CB8AC3E}">
        <p14:creationId xmlns:p14="http://schemas.microsoft.com/office/powerpoint/2010/main" val="13751540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14" name="Rectangle 13"/>
          <p:cNvSpPr/>
          <p:nvPr/>
        </p:nvSpPr>
        <p:spPr>
          <a:xfrm>
            <a:off x="685800" y="1510777"/>
            <a:ext cx="5913620" cy="707886"/>
          </a:xfrm>
          <a:prstGeom prst="rect">
            <a:avLst/>
          </a:prstGeom>
        </p:spPr>
        <p:txBody>
          <a:bodyPr wrap="square">
            <a:spAutoFit/>
          </a:bodyPr>
          <a:lstStyle/>
          <a:p>
            <a:pPr algn="just">
              <a:spcAft>
                <a:spcPts val="600"/>
              </a:spcAft>
            </a:pPr>
            <a:r>
              <a:rPr lang="en-US" sz="4000" b="1" u="sng" dirty="0" err="1">
                <a:solidFill>
                  <a:srgbClr val="C00000"/>
                </a:solidFill>
                <a:latin typeface="Arial" panose="020B0604020202020204" pitchFamily="34" charset="0"/>
                <a:cs typeface="Arial" panose="020B0604020202020204" pitchFamily="34" charset="0"/>
              </a:rPr>
              <a:t>Bài</a:t>
            </a:r>
            <a:r>
              <a:rPr lang="en-US" sz="4000" b="1" u="sng" dirty="0">
                <a:solidFill>
                  <a:srgbClr val="C00000"/>
                </a:solidFill>
                <a:latin typeface="Arial" panose="020B0604020202020204" pitchFamily="34" charset="0"/>
                <a:cs typeface="Arial" panose="020B0604020202020204" pitchFamily="34" charset="0"/>
              </a:rPr>
              <a:t> 7 (SGK – tr10)</a:t>
            </a:r>
            <a:endParaRPr lang="en-US" sz="4000"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685800" y="2376311"/>
            <a:ext cx="17114782" cy="5925148"/>
          </a:xfrm>
          <a:prstGeom prst="rect">
            <a:avLst/>
          </a:prstGeom>
        </p:spPr>
        <p:txBody>
          <a:bodyPr wrap="square">
            <a:spAutoFit/>
          </a:bodyPr>
          <a:lstStyle/>
          <a:p>
            <a:pPr algn="just">
              <a:lnSpc>
                <a:spcPct val="150000"/>
              </a:lnSpc>
              <a:spcBef>
                <a:spcPts val="600"/>
              </a:spcBef>
              <a:spcAft>
                <a:spcPts val="600"/>
              </a:spcAft>
            </a:pPr>
            <a:r>
              <a:rPr lang="en-US" sz="4300" dirty="0" err="1">
                <a:latin typeface="Arial" panose="020B0604020202020204" pitchFamily="34" charset="0"/>
                <a:ea typeface="Calibri" panose="020F0502020204030204" pitchFamily="34" charset="0"/>
                <a:cs typeface="Arial" panose="020B0604020202020204" pitchFamily="34" charset="0"/>
              </a:rPr>
              <a:t>Một</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bơi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có</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dạng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hình</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hộp</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chữ</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nhật</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với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chiều</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dài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là</a:t>
            </a:r>
            <a:r>
              <a:rPr lang="en-US" sz="4300" dirty="0">
                <a:latin typeface="Arial" panose="020B0604020202020204" pitchFamily="34" charset="0"/>
                <a:ea typeface="Calibri" panose="020F0502020204030204" pitchFamily="34" charset="0"/>
                <a:cs typeface="Arial" panose="020B0604020202020204" pitchFamily="34" charset="0"/>
              </a:rPr>
              <a:t> x (cm), </a:t>
            </a:r>
            <a:r>
              <a:rPr lang="en-US" sz="4300" dirty="0" err="1">
                <a:latin typeface="Arial" panose="020B0604020202020204" pitchFamily="34" charset="0"/>
                <a:ea typeface="Calibri" panose="020F0502020204030204" pitchFamily="34" charset="0"/>
                <a:cs typeface="Arial" panose="020B0604020202020204" pitchFamily="34" charset="0"/>
              </a:rPr>
              <a:t>chiều</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rộng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là</a:t>
            </a:r>
            <a:r>
              <a:rPr lang="en-US" sz="4300" dirty="0">
                <a:latin typeface="Arial" panose="020B0604020202020204" pitchFamily="34" charset="0"/>
                <a:ea typeface="Calibri" panose="020F0502020204030204" pitchFamily="34" charset="0"/>
                <a:cs typeface="Arial" panose="020B0604020202020204" pitchFamily="34" charset="0"/>
              </a:rPr>
              <a:t> y (m). Ban </a:t>
            </a:r>
            <a:r>
              <a:rPr lang="en-US" sz="4300" dirty="0" err="1">
                <a:latin typeface="Arial" panose="020B0604020202020204" pitchFamily="34" charset="0"/>
                <a:ea typeface="Calibri" panose="020F0502020204030204" pitchFamily="34" charset="0"/>
                <a:cs typeface="Arial" panose="020B0604020202020204" pitchFamily="34" charset="0"/>
              </a:rPr>
              <a:t>đầu</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bơi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đó</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không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chứa</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nước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Buổi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sáng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người</a:t>
            </a:r>
            <a:r>
              <a:rPr lang="en-US" sz="4300" dirty="0">
                <a:latin typeface="Arial" panose="020B0604020202020204" pitchFamily="34" charset="0"/>
                <a:ea typeface="Calibri" panose="020F0502020204030204" pitchFamily="34" charset="0"/>
                <a:cs typeface="Arial" panose="020B0604020202020204" pitchFamily="34" charset="0"/>
              </a:rPr>
              <a:t> ta </a:t>
            </a:r>
            <a:r>
              <a:rPr lang="en-US" sz="4300" dirty="0" err="1">
                <a:latin typeface="Arial" panose="020B0604020202020204" pitchFamily="34" charset="0"/>
                <a:ea typeface="Calibri" panose="020F0502020204030204" pitchFamily="34" charset="0"/>
                <a:cs typeface="Arial" panose="020B0604020202020204" pitchFamily="34" charset="0"/>
              </a:rPr>
              <a:t>bơm</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nước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vào</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đến</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độ</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cao</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của</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mực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nước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là</a:t>
            </a:r>
            <a:r>
              <a:rPr lang="en-US" sz="4300" dirty="0">
                <a:latin typeface="Arial" panose="020B0604020202020204" pitchFamily="34" charset="0"/>
                <a:ea typeface="Calibri" panose="020F0502020204030204" pitchFamily="34" charset="0"/>
                <a:cs typeface="Arial" panose="020B0604020202020204" pitchFamily="34" charset="0"/>
              </a:rPr>
              <a:t> 1m. </a:t>
            </a:r>
            <a:r>
              <a:rPr lang="en-US" sz="4300" dirty="0" err="1">
                <a:latin typeface="Arial" panose="020B0604020202020204" pitchFamily="34" charset="0"/>
                <a:ea typeface="Calibri" panose="020F0502020204030204" pitchFamily="34" charset="0"/>
                <a:cs typeface="Arial" panose="020B0604020202020204" pitchFamily="34" charset="0"/>
              </a:rPr>
              <a:t>Buổi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chiều</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người</a:t>
            </a:r>
            <a:r>
              <a:rPr lang="en-US" sz="4300" dirty="0">
                <a:latin typeface="Arial" panose="020B0604020202020204" pitchFamily="34" charset="0"/>
                <a:ea typeface="Calibri" panose="020F0502020204030204" pitchFamily="34" charset="0"/>
                <a:cs typeface="Arial" panose="020B0604020202020204" pitchFamily="34" charset="0"/>
              </a:rPr>
              <a:t> ta </a:t>
            </a:r>
            <a:r>
              <a:rPr lang="en-US" sz="4300" dirty="0" err="1">
                <a:latin typeface="Arial" panose="020B0604020202020204" pitchFamily="34" charset="0"/>
                <a:ea typeface="Calibri" panose="020F0502020204030204" pitchFamily="34" charset="0"/>
                <a:cs typeface="Arial" panose="020B0604020202020204" pitchFamily="34" charset="0"/>
              </a:rPr>
              <a:t>tiếp</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tục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bơm</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nước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vào</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để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độ</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cao</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của</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mực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nước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tăng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thêm</a:t>
            </a:r>
            <a:r>
              <a:rPr lang="en-US" sz="4300" dirty="0">
                <a:latin typeface="Arial" panose="020B0604020202020204" pitchFamily="34" charset="0"/>
                <a:ea typeface="Calibri" panose="020F0502020204030204" pitchFamily="34" charset="0"/>
                <a:cs typeface="Arial" panose="020B0604020202020204" pitchFamily="34" charset="0"/>
              </a:rPr>
              <a:t> z (m). </a:t>
            </a:r>
            <a:r>
              <a:rPr lang="en-US" sz="4300" dirty="0" err="1">
                <a:latin typeface="Arial" panose="020B0604020202020204" pitchFamily="34" charset="0"/>
                <a:ea typeface="Calibri" panose="020F0502020204030204" pitchFamily="34" charset="0"/>
                <a:cs typeface="Arial" panose="020B0604020202020204" pitchFamily="34" charset="0"/>
              </a:rPr>
              <a:t>Viết</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đa</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thức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biểu</a:t>
            </a:r>
            <a:r>
              <a:rPr lang="en-US" sz="4300" dirty="0">
                <a:latin typeface="Arial" panose="020B0604020202020204" pitchFamily="34" charset="0"/>
                <a:ea typeface="Calibri" panose="020F0502020204030204" pitchFamily="34" charset="0"/>
                <a:cs typeface="Arial" panose="020B0604020202020204" pitchFamily="34" charset="0"/>
              </a:rPr>
              <a:t> thị </a:t>
            </a:r>
            <a:r>
              <a:rPr lang="en-US" sz="4300" dirty="0" err="1">
                <a:latin typeface="Arial" panose="020B0604020202020204" pitchFamily="34" charset="0"/>
                <a:ea typeface="Calibri" panose="020F0502020204030204" pitchFamily="34" charset="0"/>
                <a:cs typeface="Arial" panose="020B0604020202020204" pitchFamily="34" charset="0"/>
              </a:rPr>
              <a:t>tổng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thể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tích</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nước</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trong</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bể</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sau</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hai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lần</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bơm</a:t>
            </a:r>
            <a:endParaRPr lang="en-US" sz="43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4782800" y="7733323"/>
            <a:ext cx="3017782" cy="2182557"/>
          </a:xfrm>
          <a:prstGeom prst="rect">
            <a:avLst/>
          </a:prstGeom>
        </p:spPr>
      </p:pic>
      <p:pic>
        <p:nvPicPr>
          <p:cNvPr id="18" name="Picture 17"/>
          <p:cNvPicPr>
            <a:picLocks noChangeAspect="1"/>
          </p:cNvPicPr>
          <p:nvPr/>
        </p:nvPicPr>
        <p:blipFill>
          <a:blip r:embed="rId5"/>
          <a:stretch>
            <a:fillRect/>
          </a:stretch>
        </p:blipFill>
        <p:spPr>
          <a:xfrm>
            <a:off x="14935200" y="640523"/>
            <a:ext cx="2261812" cy="1420491"/>
          </a:xfrm>
          <a:prstGeom prst="rect">
            <a:avLst/>
          </a:prstGeom>
        </p:spPr>
      </p:pic>
    </p:spTree>
    <p:extLst>
      <p:ext uri="{BB962C8B-B14F-4D97-AF65-F5344CB8AC3E}">
        <p14:creationId xmlns:p14="http://schemas.microsoft.com/office/powerpoint/2010/main" val="214475361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14" name="Rectangle 13"/>
          <p:cNvSpPr/>
          <p:nvPr/>
        </p:nvSpPr>
        <p:spPr>
          <a:xfrm>
            <a:off x="685800" y="965307"/>
            <a:ext cx="5913620" cy="901593"/>
          </a:xfrm>
          <a:prstGeom prst="rect">
            <a:avLst/>
          </a:prstGeom>
        </p:spPr>
        <p:txBody>
          <a:bodyPr wrap="square">
            <a:spAutoFit/>
          </a:bodyPr>
          <a:lstStyle/>
          <a:p>
            <a:pPr algn="just">
              <a:lnSpc>
                <a:spcPct val="150000"/>
              </a:lnSpc>
            </a:pPr>
            <a:r>
              <a:rPr lang="en-US" sz="4000" b="1" u="sng" err="1">
                <a:solidFill>
                  <a:srgbClr val="C00000"/>
                </a:solidFill>
                <a:latin typeface="Arial" panose="020B0604020202020204" pitchFamily="34" charset="0"/>
                <a:cs typeface="Arial" panose="020B0604020202020204" pitchFamily="34" charset="0"/>
              </a:rPr>
              <a:t>Bài</a:t>
            </a:r>
            <a:r>
              <a:rPr lang="en-US" sz="4000" b="1" u="sng">
                <a:solidFill>
                  <a:srgbClr val="C00000"/>
                </a:solidFill>
                <a:latin typeface="Arial" panose="020B0604020202020204" pitchFamily="34" charset="0"/>
                <a:cs typeface="Arial" panose="020B0604020202020204" pitchFamily="34" charset="0"/>
              </a:rPr>
              <a:t> 7 </a:t>
            </a:r>
            <a:r>
              <a:rPr lang="en-US" sz="4000" b="1" u="sng" dirty="0">
                <a:solidFill>
                  <a:srgbClr val="C00000"/>
                </a:solidFill>
                <a:latin typeface="Arial" panose="020B0604020202020204" pitchFamily="34" charset="0"/>
                <a:cs typeface="Arial" panose="020B0604020202020204" pitchFamily="34" charset="0"/>
              </a:rPr>
              <a:t>(</a:t>
            </a:r>
            <a:r>
              <a:rPr lang="en-US" sz="4000" b="1" u="sng">
                <a:solidFill>
                  <a:srgbClr val="C00000"/>
                </a:solidFill>
                <a:latin typeface="Arial" panose="020B0604020202020204" pitchFamily="34" charset="0"/>
                <a:cs typeface="Arial" panose="020B0604020202020204" pitchFamily="34" charset="0"/>
              </a:rPr>
              <a:t>SGK – tr10)</a:t>
            </a:r>
            <a:endParaRPr lang="en-US" sz="4000"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4782800" y="7733323"/>
            <a:ext cx="3017782" cy="2182557"/>
          </a:xfrm>
          <a:prstGeom prst="rect">
            <a:avLst/>
          </a:prstGeom>
        </p:spPr>
      </p:pic>
      <p:pic>
        <p:nvPicPr>
          <p:cNvPr id="18" name="Picture 17"/>
          <p:cNvPicPr>
            <a:picLocks noChangeAspect="1"/>
          </p:cNvPicPr>
          <p:nvPr/>
        </p:nvPicPr>
        <p:blipFill>
          <a:blip r:embed="rId5"/>
          <a:stretch>
            <a:fillRect/>
          </a:stretch>
        </p:blipFill>
        <p:spPr>
          <a:xfrm>
            <a:off x="14935200" y="640523"/>
            <a:ext cx="2261812" cy="1420491"/>
          </a:xfrm>
          <a:prstGeom prst="rect">
            <a:avLst/>
          </a:prstGeom>
        </p:spPr>
      </p:pic>
      <p:grpSp>
        <p:nvGrpSpPr>
          <p:cNvPr id="2" name="Group 1">
            <a:extLst>
              <a:ext uri="{FF2B5EF4-FFF2-40B4-BE49-F238E27FC236}">
                <a16:creationId xmlns:a16="http://schemas.microsoft.com/office/drawing/2014/main" id="{EDE277B0-51F2-0450-F627-4FF0C636DA6C}"/>
              </a:ext>
            </a:extLst>
          </p:cNvPr>
          <p:cNvGrpSpPr/>
          <p:nvPr/>
        </p:nvGrpSpPr>
        <p:grpSpPr>
          <a:xfrm>
            <a:off x="8610600" y="1866900"/>
            <a:ext cx="1676400" cy="1067730"/>
            <a:chOff x="1477595" y="1151279"/>
            <a:chExt cx="1676400" cy="1067730"/>
          </a:xfrm>
        </p:grpSpPr>
        <p:pic>
          <p:nvPicPr>
            <p:cNvPr id="3" name="Picture 10">
              <a:extLst>
                <a:ext uri="{FF2B5EF4-FFF2-40B4-BE49-F238E27FC236}">
                  <a16:creationId xmlns:a16="http://schemas.microsoft.com/office/drawing/2014/main" id="{35A7751F-8122-23A6-2F38-7A14D396C6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77595" y="1151279"/>
              <a:ext cx="1676400" cy="1067730"/>
            </a:xfrm>
            <a:prstGeom prst="rect">
              <a:avLst/>
            </a:prstGeom>
          </p:spPr>
        </p:pic>
        <p:sp>
          <p:nvSpPr>
            <p:cNvPr id="6" name="TextBox 5">
              <a:extLst>
                <a:ext uri="{FF2B5EF4-FFF2-40B4-BE49-F238E27FC236}">
                  <a16:creationId xmlns:a16="http://schemas.microsoft.com/office/drawing/2014/main" id="{4B895C12-13DF-7D5C-179A-B67A529ECD50}"/>
                </a:ext>
              </a:extLst>
            </p:cNvPr>
            <p:cNvSpPr txBox="1"/>
            <p:nvPr/>
          </p:nvSpPr>
          <p:spPr>
            <a:xfrm>
              <a:off x="1552581" y="1296329"/>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832B7C-5050-2B44-0897-1D81C6EA7594}"/>
                  </a:ext>
                </a:extLst>
              </p:cNvPr>
              <p:cNvSpPr txBox="1"/>
              <p:nvPr/>
            </p:nvSpPr>
            <p:spPr>
              <a:xfrm>
                <a:off x="487419" y="3169678"/>
                <a:ext cx="15564586" cy="6302303"/>
              </a:xfrm>
              <a:prstGeom prst="rect">
                <a:avLst/>
              </a:prstGeom>
              <a:noFill/>
            </p:spPr>
            <p:txBody>
              <a:bodyPr wrap="square">
                <a:spAutoFit/>
              </a:bodyPr>
              <a:lstStyle/>
              <a:p>
                <a:pPr algn="ctr">
                  <a:lnSpc>
                    <a:spcPct val="150000"/>
                  </a:lnSpc>
                  <a:spcAft>
                    <a:spcPts val="800"/>
                  </a:spcAft>
                </a:pPr>
                <a:r>
                  <a:rPr lang="en-US" sz="4200" kern="0" dirty="0" err="1">
                    <a:effectLst/>
                    <a:latin typeface="Arial" panose="020B0604020202020204" pitchFamily="34" charset="0"/>
                    <a:ea typeface="Arial" panose="020B0604020202020204" pitchFamily="34" charset="0"/>
                    <a:cs typeface="Arial" panose="020B0604020202020204" pitchFamily="34" charset="0"/>
                  </a:rPr>
                  <a:t>Thể</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tích</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nước</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trong</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bể</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sau</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khi</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bơm</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vào</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buổi</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sáng</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là</a:t>
                </a:r>
                <a:r>
                  <a:rPr lang="en-US" sz="4200" kern="0" dirty="0">
                    <a:effectLst/>
                    <a:latin typeface="Arial" panose="020B0604020202020204" pitchFamily="34" charset="0"/>
                    <a:ea typeface="Arial" panose="020B0604020202020204" pitchFamily="34" charset="0"/>
                    <a:cs typeface="Arial" panose="020B0604020202020204" pitchFamily="34" charset="0"/>
                  </a:rPr>
                  <a:t>:</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200" kern="0" dirty="0">
                    <a:effectLst/>
                    <a:latin typeface="Arial" panose="020B0604020202020204" pitchFamily="34" charset="0"/>
                    <a:ea typeface="Arial" panose="020B0604020202020204" pitchFamily="34" charset="0"/>
                    <a:cs typeface="Arial" panose="020B0604020202020204" pitchFamily="34" charset="0"/>
                  </a:rPr>
                  <a:t>x.y.1 = </a:t>
                </a:r>
                <a:r>
                  <a:rPr lang="en-US" sz="4200" kern="0" dirty="0" err="1">
                    <a:effectLst/>
                    <a:latin typeface="Arial" panose="020B0604020202020204" pitchFamily="34" charset="0"/>
                    <a:ea typeface="Arial" panose="020B0604020202020204" pitchFamily="34" charset="0"/>
                    <a:cs typeface="Arial" panose="020B0604020202020204" pitchFamily="34" charset="0"/>
                  </a:rPr>
                  <a:t>xy</a:t>
                </a:r>
                <a:r>
                  <a:rPr lang="en-US" sz="4200" kern="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200" i="1" ker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ker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i="1" kern="0">
                            <a:effectLst/>
                            <a:latin typeface="Cambria Math" panose="02040503050406030204" pitchFamily="18" charset="0"/>
                            <a:ea typeface="Arial" panose="020B0604020202020204" pitchFamily="34" charset="0"/>
                            <a:cs typeface="Times New Roman" panose="02020603050405020304" pitchFamily="18" charset="0"/>
                          </a:rPr>
                          <m:t>𝑚</m:t>
                        </m:r>
                      </m:e>
                      <m:sup>
                        <m:r>
                          <a:rPr lang="en-US" sz="4200" i="1" kern="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200" i="1" ker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2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200" kern="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tích</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bể</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thêm</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sau</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khi</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bơm</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vào</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buổi</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là</a:t>
                </a:r>
                <a:r>
                  <a:rPr lang="en-US" sz="4200" kern="0" dirty="0">
                    <a:effectLst/>
                    <a:latin typeface="Arial" panose="020B0604020202020204" pitchFamily="34" charset="0"/>
                    <a:ea typeface="Times New Roman" panose="02020603050405020304" pitchFamily="18" charset="0"/>
                    <a:cs typeface="Arial" panose="020B0604020202020204" pitchFamily="34" charset="0"/>
                  </a:rPr>
                  <a:t>:</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200" kern="0" dirty="0" err="1">
                    <a:effectLst/>
                    <a:latin typeface="Arial" panose="020B0604020202020204" pitchFamily="34" charset="0"/>
                    <a:ea typeface="Times New Roman" panose="02020603050405020304" pitchFamily="18" charset="0"/>
                    <a:cs typeface="Arial" panose="020B0604020202020204" pitchFamily="34" charset="0"/>
                  </a:rPr>
                  <a:t>x.y.z</a:t>
                </a:r>
                <a:r>
                  <a:rPr lang="en-US" sz="4200" kern="0" dirty="0">
                    <a:effectLst/>
                    <a:latin typeface="Arial" panose="020B0604020202020204" pitchFamily="34" charset="0"/>
                    <a:ea typeface="Times New Roman" panose="02020603050405020304" pitchFamily="18" charset="0"/>
                    <a:cs typeface="Arial" panose="020B0604020202020204" pitchFamily="34" charset="0"/>
                  </a:rPr>
                  <a:t> = </a:t>
                </a:r>
                <a:r>
                  <a:rPr lang="en-US" sz="4200" kern="0" dirty="0" err="1">
                    <a:effectLst/>
                    <a:latin typeface="Arial" panose="020B0604020202020204" pitchFamily="34" charset="0"/>
                    <a:ea typeface="Times New Roman" panose="02020603050405020304" pitchFamily="18" charset="0"/>
                    <a:cs typeface="Arial" panose="020B0604020202020204" pitchFamily="34" charset="0"/>
                  </a:rPr>
                  <a:t>xyz</a:t>
                </a:r>
                <a:r>
                  <a:rPr lang="en-US" sz="4200" kern="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ker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ker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i="1" kern="0">
                            <a:effectLst/>
                            <a:latin typeface="Cambria Math" panose="02040503050406030204" pitchFamily="18" charset="0"/>
                            <a:ea typeface="Arial" panose="020B0604020202020204" pitchFamily="34" charset="0"/>
                            <a:cs typeface="Times New Roman" panose="02020603050405020304" pitchFamily="18" charset="0"/>
                          </a:rPr>
                          <m:t>𝑚</m:t>
                        </m:r>
                      </m:e>
                      <m:sup>
                        <m:r>
                          <a:rPr lang="en-US" sz="4200" i="1" kern="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200" i="1" ker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2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200" kern="0" dirty="0" err="1">
                    <a:effectLst/>
                    <a:latin typeface="Arial" panose="020B0604020202020204" pitchFamily="34" charset="0"/>
                    <a:ea typeface="Arial" panose="020B0604020202020204" pitchFamily="34" charset="0"/>
                    <a:cs typeface="Arial" panose="020B0604020202020204" pitchFamily="34" charset="0"/>
                  </a:rPr>
                  <a:t>Tổng</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thể</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tích</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nước</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trong</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bể</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sau</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hai</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lần</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bơm</a:t>
                </a:r>
                <a:r>
                  <a:rPr lang="en-US" sz="4200" kern="0" dirty="0">
                    <a:effectLst/>
                    <a:latin typeface="Arial" panose="020B0604020202020204" pitchFamily="34" charset="0"/>
                    <a:ea typeface="Arial" panose="020B0604020202020204" pitchFamily="34" charset="0"/>
                    <a:cs typeface="Arial" panose="020B0604020202020204" pitchFamily="34" charset="0"/>
                  </a:rPr>
                  <a:t> </a:t>
                </a:r>
                <a:r>
                  <a:rPr lang="en-US" sz="4200" kern="0" dirty="0" err="1">
                    <a:effectLst/>
                    <a:latin typeface="Arial" panose="020B0604020202020204" pitchFamily="34" charset="0"/>
                    <a:ea typeface="Arial" panose="020B0604020202020204" pitchFamily="34" charset="0"/>
                    <a:cs typeface="Arial" panose="020B0604020202020204" pitchFamily="34" charset="0"/>
                  </a:rPr>
                  <a:t>là</a:t>
                </a:r>
                <a:r>
                  <a:rPr lang="en-US" sz="4200" kern="0" dirty="0">
                    <a:effectLst/>
                    <a:latin typeface="Arial" panose="020B0604020202020204" pitchFamily="34" charset="0"/>
                    <a:ea typeface="Arial" panose="020B0604020202020204" pitchFamily="34" charset="0"/>
                    <a:cs typeface="Arial" panose="020B0604020202020204" pitchFamily="34" charset="0"/>
                  </a:rPr>
                  <a:t>:</a:t>
                </a:r>
                <a:endParaRPr lang="en-US" sz="42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200" kern="0" dirty="0" err="1">
                    <a:effectLst/>
                    <a:latin typeface="Arial" panose="020B0604020202020204" pitchFamily="34" charset="0"/>
                    <a:ea typeface="Arial" panose="020B0604020202020204" pitchFamily="34" charset="0"/>
                    <a:cs typeface="Arial" panose="020B0604020202020204" pitchFamily="34" charset="0"/>
                  </a:rPr>
                  <a:t>xy</a:t>
                </a:r>
                <a:r>
                  <a:rPr lang="en-US" sz="4200" kern="0" dirty="0">
                    <a:effectLst/>
                    <a:latin typeface="Arial" panose="020B0604020202020204" pitchFamily="34" charset="0"/>
                    <a:ea typeface="Arial" panose="020B0604020202020204" pitchFamily="34" charset="0"/>
                    <a:cs typeface="Arial" panose="020B0604020202020204" pitchFamily="34" charset="0"/>
                  </a:rPr>
                  <a:t> + </a:t>
                </a:r>
                <a:r>
                  <a:rPr lang="en-US" sz="4200" kern="0" dirty="0" err="1">
                    <a:effectLst/>
                    <a:latin typeface="Arial" panose="020B0604020202020204" pitchFamily="34" charset="0"/>
                    <a:ea typeface="Arial" panose="020B0604020202020204" pitchFamily="34" charset="0"/>
                    <a:cs typeface="Arial" panose="020B0604020202020204" pitchFamily="34" charset="0"/>
                  </a:rPr>
                  <a:t>xyz</a:t>
                </a:r>
                <a:r>
                  <a:rPr lang="en-US" sz="4200" kern="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200" i="1" ker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ker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i="1" kern="0">
                            <a:effectLst/>
                            <a:latin typeface="Cambria Math" panose="02040503050406030204" pitchFamily="18" charset="0"/>
                            <a:ea typeface="Arial" panose="020B0604020202020204" pitchFamily="34" charset="0"/>
                            <a:cs typeface="Times New Roman" panose="02020603050405020304" pitchFamily="18" charset="0"/>
                          </a:rPr>
                          <m:t>𝑚</m:t>
                        </m:r>
                      </m:e>
                      <m:sup>
                        <m:r>
                          <a:rPr lang="en-US" sz="4200" i="1" kern="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200" i="1" ker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2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AD832B7C-5050-2B44-0897-1D81C6EA7594}"/>
                  </a:ext>
                </a:extLst>
              </p:cNvPr>
              <p:cNvSpPr txBox="1">
                <a:spLocks noRot="1" noChangeAspect="1" noMove="1" noResize="1" noEditPoints="1" noAdjustHandles="1" noChangeArrowheads="1" noChangeShapeType="1" noTextEdit="1"/>
              </p:cNvSpPr>
              <p:nvPr/>
            </p:nvSpPr>
            <p:spPr>
              <a:xfrm>
                <a:off x="487419" y="3169678"/>
                <a:ext cx="15564586" cy="6302303"/>
              </a:xfrm>
              <a:prstGeom prst="rect">
                <a:avLst/>
              </a:prstGeom>
              <a:blipFill>
                <a:blip r:embed="rId6"/>
                <a:stretch>
                  <a:fillRect l="-1449" r="-1371" b="-3482"/>
                </a:stretch>
              </a:blipFill>
            </p:spPr>
            <p:txBody>
              <a:bodyPr/>
              <a:lstStyle/>
              <a:p>
                <a:r>
                  <a:rPr lang="en-US">
                    <a:noFill/>
                  </a:rPr>
                  <a:t> </a:t>
                </a:r>
              </a:p>
            </p:txBody>
          </p:sp>
        </mc:Fallback>
      </mc:AlternateContent>
    </p:spTree>
    <p:extLst>
      <p:ext uri="{BB962C8B-B14F-4D97-AF65-F5344CB8AC3E}">
        <p14:creationId xmlns:p14="http://schemas.microsoft.com/office/powerpoint/2010/main" val="379922580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barn(inVertical)">
                                      <p:cBhvr>
                                        <p:cTn id="26" dur="500"/>
                                        <p:tgtEl>
                                          <p:spTgt spid="10">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barn(inVertic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57200" y="793362"/>
            <a:ext cx="6781800" cy="1219200"/>
          </a:xfrm>
          <a:prstGeom prst="homePlat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TÌM TÒI – MỞ RỘNG</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90927" y="9228412"/>
            <a:ext cx="1344352" cy="46380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2000" y="3253919"/>
                <a:ext cx="16729190" cy="6247864"/>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dụ</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13</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y</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bậc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2000" y="3253919"/>
                <a:ext cx="16729190" cy="6247864"/>
              </a:xfrm>
              <a:prstGeom prst="rect">
                <a:avLst/>
              </a:prstGeom>
              <a:blipFill>
                <a:blip r:embed="rId8"/>
                <a:stretch>
                  <a:fillRect l="-1276" r="-1276" b="-195"/>
                </a:stretch>
              </a:blipFill>
            </p:spPr>
            <p:txBody>
              <a:bodyPr/>
              <a:lstStyle/>
              <a:p>
                <a:r>
                  <a:rPr lang="en-US">
                    <a:noFill/>
                  </a:rPr>
                  <a:t> </a:t>
                </a:r>
              </a:p>
            </p:txBody>
          </p:sp>
        </mc:Fallback>
      </mc:AlternateContent>
      <p:sp>
        <p:nvSpPr>
          <p:cNvPr id="10" name="Rectangle 9"/>
          <p:cNvSpPr/>
          <p:nvPr/>
        </p:nvSpPr>
        <p:spPr>
          <a:xfrm>
            <a:off x="6679122" y="2453670"/>
            <a:ext cx="4674678" cy="784830"/>
          </a:xfrm>
          <a:prstGeom prst="rect">
            <a:avLst/>
          </a:prstGeom>
        </p:spPr>
        <p:txBody>
          <a:bodyPr wrap="none">
            <a:spAutoFit/>
          </a:bodyPr>
          <a:lstStyle/>
          <a:p>
            <a:pPr lvl="0" algn="ctr">
              <a:defRPr/>
            </a:pPr>
            <a:r>
              <a:rPr lang="en-US" sz="4500" b="1">
                <a:solidFill>
                  <a:srgbClr val="C00000"/>
                </a:solidFill>
                <a:latin typeface="Arial" panose="020B0604020202020204" pitchFamily="34" charset="0"/>
                <a:cs typeface="Arial" panose="020B0604020202020204" pitchFamily="34" charset="0"/>
              </a:rPr>
              <a:t>Bậc của đa thức</a:t>
            </a:r>
            <a:endParaRPr lang="en-US" sz="45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97702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down)">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57200" y="793362"/>
            <a:ext cx="6781800" cy="1219200"/>
          </a:xfrm>
          <a:prstGeom prst="homePlat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sz="4500" b="1">
                <a:solidFill>
                  <a:schemeClr val="bg1"/>
                </a:solidFill>
                <a:latin typeface="Arial" panose="020B0604020202020204" pitchFamily="34" charset="0"/>
                <a:cs typeface="Arial" panose="020B0604020202020204" pitchFamily="34" charset="0"/>
              </a:rPr>
              <a:t>TÌM TÒI – MỞ RỘNG</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8"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90927" y="9228412"/>
            <a:ext cx="1344352" cy="46380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38200" y="3238500"/>
                <a:ext cx="16652990" cy="5030736"/>
              </a:xfrm>
              <a:prstGeom prst="rect">
                <a:avLst/>
              </a:prstGeom>
            </p:spPr>
            <p:txBody>
              <a:bodyPr wrap="square">
                <a:spAutoFit/>
              </a:bodyPr>
              <a:lstStyle/>
              <a:p>
                <a:pPr algn="just">
                  <a:lnSpc>
                    <a:spcPct val="200000"/>
                  </a:lnSpc>
                </a:pPr>
                <a:r>
                  <a:rPr lang="en-US" sz="4000" b="1" dirty="0">
                    <a:effectLst/>
                    <a:latin typeface="Arial" panose="020B0604020202020204" pitchFamily="34" charset="0"/>
                    <a:ea typeface="Calibri" panose="020F0502020204030204" pitchFamily="34" charset="0"/>
                    <a:cs typeface="Arial" panose="020B0604020202020204" pitchFamily="34" charset="0"/>
                  </a:rPr>
                  <a:t>2. </a:t>
                </a:r>
                <a:r>
                  <a:rPr lang="en-US" sz="4000" b="1" dirty="0" err="1">
                    <a:effectLst/>
                    <a:latin typeface="Arial" panose="020B0604020202020204" pitchFamily="34" charset="0"/>
                    <a:ea typeface="Calibri" panose="020F0502020204030204" pitchFamily="34" charset="0"/>
                    <a:cs typeface="Arial" panose="020B0604020202020204" pitchFamily="34" charset="0"/>
                  </a:rPr>
                  <a:t>Bậc</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b="1" dirty="0" err="1">
                    <a:effectLst/>
                    <a:latin typeface="Arial" panose="020B0604020202020204" pitchFamily="34" charset="0"/>
                    <a:ea typeface="Calibri" panose="020F0502020204030204" pitchFamily="34" charset="0"/>
                    <a:cs typeface="Arial" panose="020B0604020202020204" pitchFamily="34" charset="0"/>
                  </a:rPr>
                  <a:t>của</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b="1" dirty="0" err="1">
                    <a:effectLst/>
                    <a:latin typeface="Arial" panose="020B0604020202020204" pitchFamily="34" charset="0"/>
                    <a:ea typeface="Calibri" panose="020F0502020204030204" pitchFamily="34" charset="0"/>
                    <a:cs typeface="Arial" panose="020B0604020202020204" pitchFamily="34" charset="0"/>
                  </a:rPr>
                  <a:t>đa</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b="1"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Arial" panose="020B0604020202020204" pitchFamily="34" charset="0"/>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Arial" panose="020B0604020202020204" pitchFamily="34" charset="0"/>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Ví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4000" i="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i="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4000" i="0">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5</m:t>
                        </m:r>
                      </m:sup>
                    </m:sSup>
                  </m:oMath>
                </a14:m>
                <a:r>
                  <a:rPr lang="en-US" sz="4000" dirty="0">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effectLst/>
                    <a:latin typeface="Arial" panose="020B0604020202020204" pitchFamily="34" charset="0"/>
                    <a:ea typeface="Malgun Gothic" panose="020B0503020000020004" pitchFamily="34" charset="-127"/>
                    <a:cs typeface="Arial" panose="020B0604020202020204" pitchFamily="34" charset="0"/>
                  </a:rPr>
                  <a:t>có</a:t>
                </a:r>
                <a:r>
                  <a:rPr lang="en-US" sz="4000" dirty="0">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effectLst/>
                    <a:latin typeface="Arial" panose="020B0604020202020204" pitchFamily="34" charset="0"/>
                    <a:ea typeface="Malgun Gothic" panose="020B0503020000020004" pitchFamily="34" charset="-127"/>
                    <a:cs typeface="Arial" panose="020B0604020202020204" pitchFamily="34" charset="0"/>
                  </a:rPr>
                  <a:t>bậc</a:t>
                </a:r>
                <a:r>
                  <a:rPr lang="en-US" sz="4000" dirty="0">
                    <a:effectLst/>
                    <a:latin typeface="Arial" panose="020B0604020202020204" pitchFamily="34" charset="0"/>
                    <a:ea typeface="Malgun Gothic" panose="020B0503020000020004" pitchFamily="34" charset="-127"/>
                    <a:cs typeface="Arial" panose="020B0604020202020204" pitchFamily="34" charset="0"/>
                  </a:rPr>
                  <a:t> </a:t>
                </a:r>
                <a:r>
                  <a:rPr lang="en-US" sz="4000" dirty="0" err="1">
                    <a:effectLst/>
                    <a:latin typeface="Arial" panose="020B0604020202020204" pitchFamily="34" charset="0"/>
                    <a:ea typeface="Malgun Gothic" panose="020B0503020000020004" pitchFamily="34" charset="-127"/>
                    <a:cs typeface="Arial" panose="020B0604020202020204" pitchFamily="34" charset="0"/>
                  </a:rPr>
                  <a:t>là</a:t>
                </a:r>
                <a:r>
                  <a:rPr lang="en-US" sz="4000" dirty="0">
                    <a:effectLst/>
                    <a:latin typeface="Arial" panose="020B0604020202020204" pitchFamily="34" charset="0"/>
                    <a:ea typeface="Malgun Gothic" panose="020B0503020000020004" pitchFamily="34" charset="-127"/>
                    <a:cs typeface="Arial" panose="020B0604020202020204" pitchFamily="34" charset="0"/>
                  </a:rPr>
                  <a:t> 11.</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3238500"/>
                <a:ext cx="16652990" cy="5030736"/>
              </a:xfrm>
              <a:prstGeom prst="rect">
                <a:avLst/>
              </a:prstGeom>
              <a:blipFill>
                <a:blip r:embed="rId45"/>
                <a:stretch>
                  <a:fillRect l="-1318" r="-1318" b="-363"/>
                </a:stretch>
              </a:blipFill>
            </p:spPr>
            <p:txBody>
              <a:bodyPr/>
              <a:lstStyle/>
              <a:p>
                <a:r>
                  <a:rPr lang="en-US">
                    <a:noFill/>
                  </a:rPr>
                  <a:t> </a:t>
                </a:r>
              </a:p>
            </p:txBody>
          </p:sp>
        </mc:Fallback>
      </mc:AlternateContent>
      <p:sp>
        <p:nvSpPr>
          <p:cNvPr id="14" name="Rectangle 13"/>
          <p:cNvSpPr/>
          <p:nvPr/>
        </p:nvSpPr>
        <p:spPr>
          <a:xfrm>
            <a:off x="6679122" y="2453670"/>
            <a:ext cx="4674678" cy="784830"/>
          </a:xfrm>
          <a:prstGeom prst="rect">
            <a:avLst/>
          </a:prstGeom>
        </p:spPr>
        <p:txBody>
          <a:bodyPr wrap="none">
            <a:spAutoFit/>
          </a:bodyPr>
          <a:lstStyle/>
          <a:p>
            <a:pPr lvl="0" algn="ctr">
              <a:defRPr/>
            </a:pPr>
            <a:r>
              <a:rPr lang="en-US" sz="4500" b="1">
                <a:solidFill>
                  <a:srgbClr val="C00000"/>
                </a:solidFill>
                <a:latin typeface="Arial" panose="020B0604020202020204" pitchFamily="34" charset="0"/>
                <a:cs typeface="Arial" panose="020B0604020202020204" pitchFamily="34" charset="0"/>
              </a:rPr>
              <a:t>Bậc của đa thức</a:t>
            </a:r>
            <a:endParaRPr lang="en-US" sz="45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38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419600" y="495300"/>
            <a:ext cx="9067800" cy="140418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BÀI</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TẬP LUYỆN THÊM</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Đáp án sai 1">
            <a:extLst>
              <a:ext uri="{FF2B5EF4-FFF2-40B4-BE49-F238E27FC236}">
                <a16:creationId xmlns:a16="http://schemas.microsoft.com/office/drawing/2014/main" id="{3FCD9830-5FD1-BD44-878B-228BD96CE996}"/>
              </a:ext>
            </a:extLst>
          </p:cNvPr>
          <p:cNvSpPr/>
          <p:nvPr/>
        </p:nvSpPr>
        <p:spPr>
          <a:xfrm>
            <a:off x="1143000" y="2552700"/>
            <a:ext cx="16002000" cy="723900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2133600" y="2408642"/>
            <a:ext cx="12115800" cy="1363258"/>
          </a:xfrm>
          <a:prstGeom prst="rect">
            <a:avLst/>
          </a:prstGeom>
        </p:spPr>
        <p:txBody>
          <a:bodyPr wrap="square">
            <a:spAutoFit/>
          </a:bodyPr>
          <a:lstStyle/>
          <a:p>
            <a:pPr>
              <a:lnSpc>
                <a:spcPct val="250000"/>
              </a:lnSpc>
            </a:pPr>
            <a:r>
              <a:rPr lang="en-US" sz="4000">
                <a:latin typeface="Arial" panose="020B0604020202020204" pitchFamily="34" charset="0"/>
                <a:ea typeface="Calibri" panose="020F0502020204030204" pitchFamily="34" charset="0"/>
                <a:cs typeface="Arial" panose="020B0604020202020204" pitchFamily="34" charset="0"/>
              </a:rPr>
              <a:t>Thu gọn và tìm bậc của mỗi đa thức sau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5316200" y="2159368"/>
            <a:ext cx="1639881" cy="120873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580620" y="4031730"/>
                <a:ext cx="347967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0" smtClean="0">
                          <a:solidFill>
                            <a:srgbClr val="C00000"/>
                          </a:solidFill>
                          <a:latin typeface="Cambria Math" panose="02040503050406030204" pitchFamily="18" charset="0"/>
                        </a:rPr>
                        <m:t>=</m:t>
                      </m:r>
                      <m:r>
                        <a:rPr lang="en-US" sz="4000" b="1" i="0" smtClean="0">
                          <a:solidFill>
                            <a:srgbClr val="C00000"/>
                          </a:solidFill>
                          <a:latin typeface="Cambria Math" panose="02040503050406030204" pitchFamily="18" charset="0"/>
                        </a:rPr>
                        <m:t>𝟑</m:t>
                      </m:r>
                      <m:r>
                        <a:rPr lang="en-US" sz="4000" b="1" i="1">
                          <a:solidFill>
                            <a:srgbClr val="C00000"/>
                          </a:solidFill>
                          <a:latin typeface="Cambria Math" panose="02040503050406030204" pitchFamily="18" charset="0"/>
                        </a:rPr>
                        <m:t>𝒙</m:t>
                      </m:r>
                      <m:r>
                        <a:rPr lang="en-US" sz="4000" b="1" i="0">
                          <a:solidFill>
                            <a:srgbClr val="C00000"/>
                          </a:solidFill>
                          <a:latin typeface="Cambria Math" panose="02040503050406030204" pitchFamily="18" charset="0"/>
                        </a:rPr>
                        <m:t> – </m:t>
                      </m:r>
                      <m:r>
                        <a:rPr lang="en-US" sz="4000" b="1" i="0">
                          <a:solidFill>
                            <a:srgbClr val="C00000"/>
                          </a:solidFill>
                          <a:latin typeface="Cambria Math" panose="02040503050406030204" pitchFamily="18" charset="0"/>
                        </a:rPr>
                        <m:t>𝟓</m:t>
                      </m:r>
                      <m:r>
                        <a:rPr lang="en-US" sz="4000" b="1" i="1">
                          <a:solidFill>
                            <a:srgbClr val="C00000"/>
                          </a:solidFill>
                          <a:latin typeface="Cambria Math" panose="02040503050406030204" pitchFamily="18" charset="0"/>
                        </a:rPr>
                        <m:t>𝒚</m:t>
                      </m:r>
                      <m:r>
                        <a:rPr lang="en-US" sz="4000" b="1" i="0">
                          <a:solidFill>
                            <a:srgbClr val="C00000"/>
                          </a:solidFill>
                          <a:latin typeface="Cambria Math" panose="02040503050406030204" pitchFamily="18" charset="0"/>
                        </a:rPr>
                        <m:t> – </m:t>
                      </m:r>
                      <m:r>
                        <a:rPr lang="en-US" sz="4000" b="1" i="0">
                          <a:solidFill>
                            <a:srgbClr val="C00000"/>
                          </a:solidFill>
                          <a:latin typeface="Cambria Math" panose="02040503050406030204" pitchFamily="18" charset="0"/>
                        </a:rPr>
                        <m:t>𝟑</m:t>
                      </m:r>
                    </m:oMath>
                  </m:oMathPara>
                </a14:m>
                <a:endParaRPr lang="en-US" sz="4000" b="1">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8580620" y="4031730"/>
                <a:ext cx="3479671"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209800" y="3359884"/>
                <a:ext cx="9144000" cy="1631216"/>
              </a:xfrm>
              <a:prstGeom prst="rect">
                <a:avLst/>
              </a:prstGeom>
            </p:spPr>
            <p:txBody>
              <a:bodyPr>
                <a:spAutoFit/>
              </a:bodyPr>
              <a:lstStyle/>
              <a:p>
                <a:pPr lvl="0">
                  <a:lnSpc>
                    <a:spcPct val="2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−3−4</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3359884"/>
                <a:ext cx="9144000" cy="1631216"/>
              </a:xfrm>
              <a:prstGeom prst="rect">
                <a:avLst/>
              </a:prstGeom>
              <a:blipFill>
                <a:blip r:embed="rId10"/>
                <a:stretch>
                  <a:fillRect l="-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07461" y="7164864"/>
                <a:ext cx="5844099" cy="721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C00000"/>
                          </a:solidFill>
                          <a:latin typeface="Cambria Math" panose="02040503050406030204" pitchFamily="18" charset="0"/>
                        </a:rPr>
                        <m:t>=</m:t>
                      </m:r>
                      <m:r>
                        <a:rPr lang="en-US" sz="4000" b="1" i="1">
                          <a:solidFill>
                            <a:srgbClr val="C00000"/>
                          </a:solidFill>
                          <a:latin typeface="Cambria Math" panose="02040503050406030204" pitchFamily="18" charset="0"/>
                        </a:rPr>
                        <m:t> </m:t>
                      </m:r>
                      <m:r>
                        <a:rPr lang="en-US" sz="4000" b="1" i="1">
                          <a:solidFill>
                            <a:srgbClr val="C00000"/>
                          </a:solidFill>
                          <a:latin typeface="Cambria Math" panose="02040503050406030204" pitchFamily="18" charset="0"/>
                        </a:rPr>
                        <m:t>𝟏𝟖</m:t>
                      </m:r>
                      <m:sSup>
                        <m:sSupPr>
                          <m:ctrlPr>
                            <a:rPr lang="en-US" sz="4000" b="1" i="1">
                              <a:solidFill>
                                <a:srgbClr val="C00000"/>
                              </a:solidFill>
                              <a:latin typeface="Cambria Math" panose="02040503050406030204" pitchFamily="18" charset="0"/>
                            </a:rPr>
                          </m:ctrlPr>
                        </m:sSupPr>
                        <m:e>
                          <m:r>
                            <a:rPr lang="en-US" sz="4000" b="1" i="1">
                              <a:solidFill>
                                <a:srgbClr val="C00000"/>
                              </a:solidFill>
                              <a:latin typeface="Cambria Math" panose="02040503050406030204" pitchFamily="18" charset="0"/>
                            </a:rPr>
                            <m:t>𝒕</m:t>
                          </m:r>
                        </m:e>
                        <m:sup>
                          <m:r>
                            <a:rPr lang="en-US" sz="4000" b="1" i="1">
                              <a:solidFill>
                                <a:srgbClr val="C00000"/>
                              </a:solidFill>
                              <a:latin typeface="Cambria Math" panose="02040503050406030204" pitchFamily="18" charset="0"/>
                            </a:rPr>
                            <m:t>𝟑</m:t>
                          </m:r>
                        </m:sup>
                      </m:sSup>
                      <m:r>
                        <a:rPr lang="en-US" sz="4000" b="1" i="1">
                          <a:solidFill>
                            <a:srgbClr val="C00000"/>
                          </a:solidFill>
                          <a:latin typeface="Cambria Math" panose="02040503050406030204" pitchFamily="18" charset="0"/>
                        </a:rPr>
                        <m:t>– </m:t>
                      </m:r>
                      <m:sSup>
                        <m:sSupPr>
                          <m:ctrlPr>
                            <a:rPr lang="en-US" sz="4000" b="1" i="1">
                              <a:solidFill>
                                <a:srgbClr val="C00000"/>
                              </a:solidFill>
                              <a:latin typeface="Cambria Math" panose="02040503050406030204" pitchFamily="18" charset="0"/>
                            </a:rPr>
                          </m:ctrlPr>
                        </m:sSupPr>
                        <m:e>
                          <m:r>
                            <a:rPr lang="en-US" sz="4000" b="1" i="1">
                              <a:solidFill>
                                <a:srgbClr val="C00000"/>
                              </a:solidFill>
                              <a:latin typeface="Cambria Math" panose="02040503050406030204" pitchFamily="18" charset="0"/>
                            </a:rPr>
                            <m:t>𝒙</m:t>
                          </m:r>
                        </m:e>
                        <m:sup>
                          <m:r>
                            <a:rPr lang="en-US" sz="4000" b="1" i="1">
                              <a:solidFill>
                                <a:srgbClr val="C00000"/>
                              </a:solidFill>
                              <a:latin typeface="Cambria Math" panose="02040503050406030204" pitchFamily="18" charset="0"/>
                            </a:rPr>
                            <m:t>𝟐</m:t>
                          </m:r>
                        </m:sup>
                      </m:sSup>
                      <m:r>
                        <a:rPr lang="en-US" sz="4000" b="1" i="1">
                          <a:solidFill>
                            <a:srgbClr val="C00000"/>
                          </a:solidFill>
                          <a:latin typeface="Cambria Math" panose="02040503050406030204" pitchFamily="18" charset="0"/>
                        </a:rPr>
                        <m:t>𝒕</m:t>
                      </m:r>
                      <m:r>
                        <a:rPr lang="en-US" sz="4000" b="1" i="1">
                          <a:solidFill>
                            <a:srgbClr val="C00000"/>
                          </a:solidFill>
                          <a:latin typeface="Cambria Math" panose="02040503050406030204" pitchFamily="18" charset="0"/>
                        </a:rPr>
                        <m:t> + </m:t>
                      </m:r>
                      <m:r>
                        <a:rPr lang="en-US" sz="4000" b="1" i="1">
                          <a:solidFill>
                            <a:srgbClr val="C00000"/>
                          </a:solidFill>
                          <a:latin typeface="Cambria Math" panose="02040503050406030204" pitchFamily="18" charset="0"/>
                        </a:rPr>
                        <m:t>𝒙</m:t>
                      </m:r>
                      <m:sSup>
                        <m:sSupPr>
                          <m:ctrlPr>
                            <a:rPr lang="en-US" sz="4000" b="1" i="1">
                              <a:solidFill>
                                <a:srgbClr val="C00000"/>
                              </a:solidFill>
                              <a:latin typeface="Cambria Math" panose="02040503050406030204" pitchFamily="18" charset="0"/>
                            </a:rPr>
                          </m:ctrlPr>
                        </m:sSupPr>
                        <m:e>
                          <m:r>
                            <a:rPr lang="en-US" sz="4000" b="1" i="1">
                              <a:solidFill>
                                <a:srgbClr val="C00000"/>
                              </a:solidFill>
                              <a:latin typeface="Cambria Math" panose="02040503050406030204" pitchFamily="18" charset="0"/>
                            </a:rPr>
                            <m:t>𝒕</m:t>
                          </m:r>
                        </m:e>
                        <m:sup>
                          <m:r>
                            <a:rPr lang="en-US" sz="4000" b="1" i="1">
                              <a:solidFill>
                                <a:srgbClr val="C00000"/>
                              </a:solidFill>
                              <a:latin typeface="Cambria Math" panose="02040503050406030204" pitchFamily="18" charset="0"/>
                            </a:rPr>
                            <m:t>𝟐</m:t>
                          </m:r>
                        </m:sup>
                      </m:sSup>
                      <m:r>
                        <a:rPr lang="en-US" sz="4000" b="1" i="1">
                          <a:solidFill>
                            <a:srgbClr val="C00000"/>
                          </a:solidFill>
                          <a:latin typeface="Cambria Math" panose="02040503050406030204" pitchFamily="18" charset="0"/>
                        </a:rPr>
                        <m:t>− </m:t>
                      </m:r>
                      <m:r>
                        <a:rPr lang="en-US" sz="4000" b="1" i="1">
                          <a:solidFill>
                            <a:srgbClr val="C00000"/>
                          </a:solidFill>
                          <a:latin typeface="Cambria Math" panose="02040503050406030204" pitchFamily="18" charset="0"/>
                        </a:rPr>
                        <m:t>𝟒</m:t>
                      </m:r>
                    </m:oMath>
                  </m:oMathPara>
                </a14:m>
                <a:endParaRPr lang="en-US" sz="4000" b="1" i="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207461" y="7164864"/>
                <a:ext cx="5844099" cy="721801"/>
              </a:xfrm>
              <a:prstGeom prst="rect">
                <a:avLst/>
              </a:prstGeom>
              <a:blipFill>
                <a:blip r:embed="rId11"/>
                <a:stretch>
                  <a:fillRect/>
                </a:stretch>
              </a:blipFill>
            </p:spPr>
            <p:txBody>
              <a:bodyPr/>
              <a:lstStyle/>
              <a:p>
                <a:r>
                  <a:rPr lang="en-US">
                    <a:noFill/>
                  </a:rPr>
                  <a:t> </a:t>
                </a:r>
              </a:p>
            </p:txBody>
          </p:sp>
        </mc:Fallback>
      </mc:AlternateContent>
      <p:sp>
        <p:nvSpPr>
          <p:cNvPr id="7" name="Rectangle 6"/>
          <p:cNvSpPr/>
          <p:nvPr/>
        </p:nvSpPr>
        <p:spPr>
          <a:xfrm>
            <a:off x="2872714" y="4813637"/>
            <a:ext cx="3550972" cy="1015663"/>
          </a:xfrm>
          <a:prstGeom prst="rect">
            <a:avLst/>
          </a:prstGeom>
        </p:spPr>
        <p:txBody>
          <a:bodyPr wrap="none">
            <a:spAutoFit/>
          </a:bodyPr>
          <a:lstStyle/>
          <a:p>
            <a:pPr algn="just">
              <a:lnSpc>
                <a:spcPct val="150000"/>
              </a:lnSpc>
              <a:spcAft>
                <a:spcPts val="600"/>
              </a:spcAft>
            </a:pPr>
            <a:r>
              <a:rPr lang="fr-FR" sz="4000">
                <a:latin typeface="Arial" panose="020B0604020202020204" pitchFamily="34" charset="0"/>
                <a:ea typeface="Calibri" panose="020F0502020204030204" pitchFamily="34" charset="0"/>
                <a:cs typeface="Arial" panose="020B0604020202020204" pitchFamily="34" charset="0"/>
              </a:rPr>
              <a:t>Đa thức bậc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872714" y="7962900"/>
            <a:ext cx="3550972" cy="1015663"/>
          </a:xfrm>
          <a:prstGeom prst="rect">
            <a:avLst/>
          </a:prstGeom>
        </p:spPr>
        <p:txBody>
          <a:bodyPr wrap="none">
            <a:spAutoFit/>
          </a:bodyPr>
          <a:lstStyle/>
          <a:p>
            <a:pPr algn="just">
              <a:lnSpc>
                <a:spcPct val="150000"/>
              </a:lnSpc>
              <a:spcAft>
                <a:spcPts val="600"/>
              </a:spcAft>
            </a:pPr>
            <a:r>
              <a:rPr lang="fr-FR" sz="4000">
                <a:latin typeface="Arial" panose="020B0604020202020204" pitchFamily="34" charset="0"/>
                <a:ea typeface="Calibri" panose="020F0502020204030204" pitchFamily="34" charset="0"/>
                <a:cs typeface="Arial" panose="020B0604020202020204" pitchFamily="34" charset="0"/>
              </a:rPr>
              <a:t>Đa thức bậc 3.</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176072" y="5524500"/>
                <a:ext cx="8248540" cy="1363065"/>
              </a:xfrm>
              <a:prstGeom prst="rect">
                <a:avLst/>
              </a:prstGeom>
            </p:spPr>
            <p:txBody>
              <a:bodyPr wrap="none">
                <a:spAutoFit/>
              </a:bodyPr>
              <a:lstStyle/>
              <a:p>
                <a:pPr lvl="0">
                  <a:lnSpc>
                    <a:spcPct val="2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76072" y="5524500"/>
                <a:ext cx="8248540" cy="1363065"/>
              </a:xfrm>
              <a:prstGeom prst="rect">
                <a:avLst/>
              </a:prstGeom>
              <a:blipFill>
                <a:blip r:embed="rId12"/>
                <a:stretch>
                  <a:fillRect l="-2661" b="-18304"/>
                </a:stretch>
              </a:blipFill>
            </p:spPr>
            <p:txBody>
              <a:bodyPr/>
              <a:lstStyle/>
              <a:p>
                <a:r>
                  <a:rPr lang="en-US">
                    <a:noFill/>
                  </a:rPr>
                  <a:t> </a:t>
                </a:r>
              </a:p>
            </p:txBody>
          </p:sp>
        </mc:Fallback>
      </mc:AlternateContent>
      <p:pic>
        <p:nvPicPr>
          <p:cNvPr id="11" name="Picture 10"/>
          <p:cNvPicPr>
            <a:picLocks noChangeAspect="1"/>
          </p:cNvPicPr>
          <p:nvPr/>
        </p:nvPicPr>
        <p:blipFill>
          <a:blip r:embed="rId13"/>
          <a:stretch>
            <a:fillRect/>
          </a:stretch>
        </p:blipFill>
        <p:spPr>
          <a:xfrm>
            <a:off x="14144119" y="7442572"/>
            <a:ext cx="2344161" cy="2349128"/>
          </a:xfrm>
          <a:prstGeom prst="rect">
            <a:avLst/>
          </a:prstGeom>
        </p:spPr>
      </p:pic>
    </p:spTree>
    <p:extLst>
      <p:ext uri="{BB962C8B-B14F-4D97-AF65-F5344CB8AC3E}">
        <p14:creationId xmlns:p14="http://schemas.microsoft.com/office/powerpoint/2010/main" val="29787411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7" grpId="0" animBg="1"/>
      <p:bldP spid="8" grpId="0"/>
      <p:bldP spid="4" grpId="0"/>
      <p:bldP spid="5" grpId="0"/>
      <p:bldP spid="6" grpId="0"/>
      <p:bldP spid="7"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610100" y="18149"/>
            <a:ext cx="9067800" cy="934352"/>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BÀI</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TẬP BỔ SUNG</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Đáp án sai 1">
            <a:extLst>
              <a:ext uri="{FF2B5EF4-FFF2-40B4-BE49-F238E27FC236}">
                <a16:creationId xmlns:a16="http://schemas.microsoft.com/office/drawing/2014/main" id="{3FCD9830-5FD1-BD44-878B-228BD96CE996}"/>
              </a:ext>
            </a:extLst>
          </p:cNvPr>
          <p:cNvSpPr/>
          <p:nvPr/>
        </p:nvSpPr>
        <p:spPr>
          <a:xfrm>
            <a:off x="1143000" y="1087521"/>
            <a:ext cx="16002000" cy="885657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5849820" y="7887137"/>
            <a:ext cx="2344161" cy="2349128"/>
          </a:xfrm>
          <a:prstGeom prst="rect">
            <a:avLst/>
          </a:prstGeom>
        </p:spPr>
      </p:pic>
      <p:pic>
        <p:nvPicPr>
          <p:cNvPr id="12" name="Picture 11">
            <a:extLst>
              <a:ext uri="{FF2B5EF4-FFF2-40B4-BE49-F238E27FC236}">
                <a16:creationId xmlns:a16="http://schemas.microsoft.com/office/drawing/2014/main" id="{5BEA8E58-1EEB-C237-C212-8CF5AAEAE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1796" y="957731"/>
            <a:ext cx="13162574" cy="9278534"/>
          </a:xfrm>
          <a:prstGeom prst="rect">
            <a:avLst/>
          </a:prstGeom>
        </p:spPr>
      </p:pic>
      <p:pic>
        <p:nvPicPr>
          <p:cNvPr id="3" name="Picture 2"/>
          <p:cNvPicPr>
            <a:picLocks noChangeAspect="1"/>
          </p:cNvPicPr>
          <p:nvPr/>
        </p:nvPicPr>
        <p:blipFill>
          <a:blip r:embed="rId6"/>
          <a:stretch>
            <a:fillRect/>
          </a:stretch>
        </p:blipFill>
        <p:spPr>
          <a:xfrm>
            <a:off x="15209669" y="817966"/>
            <a:ext cx="1639881" cy="1208738"/>
          </a:xfrm>
          <a:prstGeom prst="rect">
            <a:avLst/>
          </a:prstGeom>
        </p:spPr>
      </p:pic>
    </p:spTree>
    <p:extLst>
      <p:ext uri="{BB962C8B-B14F-4D97-AF65-F5344CB8AC3E}">
        <p14:creationId xmlns:p14="http://schemas.microsoft.com/office/powerpoint/2010/main" val="19578928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781800" y="491228"/>
            <a:ext cx="4926509"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300" b="1">
                <a:solidFill>
                  <a:prstClr val="white"/>
                </a:solidFill>
                <a:latin typeface="Arial" panose="020B0604020202020204" pitchFamily="34" charset="0"/>
                <a:cs typeface="Arial" panose="020B0604020202020204" pitchFamily="34" charset="0"/>
              </a:rPr>
              <a:t>1. Khái niệm</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p:cNvSpPr/>
          <p:nvPr/>
        </p:nvSpPr>
        <p:spPr>
          <a:xfrm>
            <a:off x="1144087" y="2829428"/>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1:</a:t>
            </a:r>
          </a:p>
        </p:txBody>
      </p:sp>
      <p:sp>
        <p:nvSpPr>
          <p:cNvPr id="3" name="Rectangle 2"/>
          <p:cNvSpPr/>
          <p:nvPr/>
        </p:nvSpPr>
        <p:spPr>
          <a:xfrm>
            <a:off x="1144087" y="3625119"/>
            <a:ext cx="5811475" cy="969496"/>
          </a:xfrm>
          <a:prstGeom prst="rect">
            <a:avLst/>
          </a:prstGeom>
        </p:spPr>
        <p:txBody>
          <a:bodyPr wrap="square">
            <a:spAutoFit/>
          </a:bodyPr>
          <a:lstStyle/>
          <a:p>
            <a:pPr marL="30480" marR="30480" lvl="0" indent="0" algn="just" defTabSz="914400" rtl="0" eaLnBrk="1" fontAlgn="auto" latinLnBrk="0" hangingPunct="1">
              <a:lnSpc>
                <a:spcPct val="150000"/>
              </a:lnSpc>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rPr>
              <a:t>Viết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rPr>
              <a:t>biểu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rPr>
              <a:t>thức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rPr>
              <a:t>biểu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rPr>
              <a:t> </a:t>
            </a:r>
            <a:r>
              <a:rPr kumimoji="0" lang="en-US" sz="38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rPr>
              <a:t>thị</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6477000" y="8606068"/>
            <a:ext cx="5765252" cy="2855558"/>
            <a:chOff x="-762000" y="7277100"/>
            <a:chExt cx="5765252" cy="2855558"/>
          </a:xfrm>
        </p:grpSpPr>
        <p:pic>
          <p:nvPicPr>
            <p:cNvPr id="16" name="Picture 15"/>
            <p:cNvPicPr>
              <a:picLocks noChangeAspect="1"/>
            </p:cNvPicPr>
            <p:nvPr/>
          </p:nvPicPr>
          <p:blipFill>
            <a:blip r:embed="rId2"/>
            <a:stretch>
              <a:fillRect/>
            </a:stretch>
          </p:blipFill>
          <p:spPr>
            <a:xfrm>
              <a:off x="-762000" y="7277100"/>
              <a:ext cx="5765252" cy="2855558"/>
            </a:xfrm>
            <a:prstGeom prst="rect">
              <a:avLst/>
            </a:prstGeom>
          </p:spPr>
        </p:pic>
        <p:sp>
          <p:nvSpPr>
            <p:cNvPr id="18" name="Rectangle 17"/>
            <p:cNvSpPr/>
            <p:nvPr/>
          </p:nvSpPr>
          <p:spPr>
            <a:xfrm>
              <a:off x="-381000" y="7559814"/>
              <a:ext cx="49135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THẢO LUẬN NHÓM</a:t>
              </a:r>
            </a:p>
          </p:txBody>
        </p:sp>
      </p:grpSp>
      <p:grpSp>
        <p:nvGrpSpPr>
          <p:cNvPr id="19" name="Group 18"/>
          <p:cNvGrpSpPr/>
          <p:nvPr/>
        </p:nvGrpSpPr>
        <p:grpSpPr>
          <a:xfrm>
            <a:off x="4038600" y="1833449"/>
            <a:ext cx="10347959" cy="762318"/>
            <a:chOff x="3955637" y="875982"/>
            <a:chExt cx="10347959" cy="762318"/>
          </a:xfrm>
        </p:grpSpPr>
        <p:sp>
          <p:nvSpPr>
            <p:cNvPr id="20" name="Rectangle 1"/>
            <p:cNvSpPr>
              <a:spLocks noChangeArrowheads="1"/>
            </p:cNvSpPr>
            <p:nvPr/>
          </p:nvSpPr>
          <p:spPr bwMode="auto">
            <a:xfrm>
              <a:off x="5134098" y="930414"/>
              <a:ext cx="91694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nhóm đôi,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21" name="Picture 20"/>
            <p:cNvPicPr>
              <a:picLocks noChangeAspect="1"/>
            </p:cNvPicPr>
            <p:nvPr/>
          </p:nvPicPr>
          <p:blipFill>
            <a:blip r:embed="rId3"/>
            <a:stretch>
              <a:fillRect/>
            </a:stretch>
          </p:blipFill>
          <p:spPr>
            <a:xfrm>
              <a:off x="3955637" y="875982"/>
              <a:ext cx="1347333" cy="725487"/>
            </a:xfrm>
            <a:prstGeom prst="rect">
              <a:avLst/>
            </a:prstGeom>
          </p:spPr>
        </p:pic>
      </p:grpSp>
      <p:pic>
        <p:nvPicPr>
          <p:cNvPr id="5" name="Picture 4"/>
          <p:cNvPicPr>
            <a:picLocks noChangeAspect="1"/>
          </p:cNvPicPr>
          <p:nvPr/>
        </p:nvPicPr>
        <p:blipFill>
          <a:blip r:embed="rId4"/>
          <a:stretch>
            <a:fillRect/>
          </a:stretch>
        </p:blipFill>
        <p:spPr>
          <a:xfrm>
            <a:off x="15849600" y="266700"/>
            <a:ext cx="2261812" cy="1420491"/>
          </a:xfrm>
          <a:prstGeom prst="rect">
            <a:avLst/>
          </a:prstGeom>
        </p:spPr>
      </p:pic>
      <p:pic>
        <p:nvPicPr>
          <p:cNvPr id="6" name="Picture 5"/>
          <p:cNvPicPr>
            <a:picLocks noChangeAspect="1"/>
          </p:cNvPicPr>
          <p:nvPr/>
        </p:nvPicPr>
        <p:blipFill>
          <a:blip r:embed="rId5"/>
          <a:stretch>
            <a:fillRect/>
          </a:stretch>
        </p:blipFill>
        <p:spPr>
          <a:xfrm>
            <a:off x="15762714" y="8265985"/>
            <a:ext cx="1981306" cy="1669250"/>
          </a:xfrm>
          <a:prstGeom prst="rect">
            <a:avLst/>
          </a:prstGeom>
        </p:spPr>
      </p:pic>
      <p:sp>
        <p:nvSpPr>
          <p:cNvPr id="8" name="Rectangle 7"/>
          <p:cNvSpPr/>
          <p:nvPr/>
        </p:nvSpPr>
        <p:spPr>
          <a:xfrm>
            <a:off x="1129799" y="4514314"/>
            <a:ext cx="16853401" cy="3600986"/>
          </a:xfrm>
          <a:prstGeom prst="rect">
            <a:avLst/>
          </a:prstGeom>
        </p:spPr>
        <p:txBody>
          <a:bodyPr wrap="square">
            <a:spAutoFit/>
          </a:bodyPr>
          <a:lstStyle/>
          <a:p>
            <a:pPr marL="601980" marR="30480" lvl="0" indent="-571500" algn="just">
              <a:lnSpc>
                <a:spcPct val="150000"/>
              </a:lnSpc>
              <a:buFontTx/>
              <a:buChar char="-"/>
              <a:defRPr/>
            </a:pPr>
            <a:r>
              <a:rPr lang="en-US" sz="3800" dirty="0" err="1">
                <a:solidFill>
                  <a:srgbClr val="000000"/>
                </a:solidFill>
                <a:latin typeface="Arial" panose="020B0604020202020204" pitchFamily="34" charset="0"/>
                <a:ea typeface="Times New Roman" panose="02020603050405020304" pitchFamily="18" charset="0"/>
              </a:rPr>
              <a:t>Diện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vuông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dài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cạnh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x (cm);</a:t>
            </a:r>
          </a:p>
          <a:p>
            <a:pPr marL="601980" marR="30480" lvl="0" indent="-571500" algn="just">
              <a:lnSpc>
                <a:spcPct val="150000"/>
              </a:lnSpc>
              <a:buFontTx/>
              <a:buChar char="-"/>
              <a:defRPr/>
            </a:pPr>
            <a:r>
              <a:rPr lang="en-US" sz="3800" dirty="0" err="1">
                <a:solidFill>
                  <a:srgbClr val="000000"/>
                </a:solidFill>
                <a:latin typeface="Arial" panose="020B0604020202020204" pitchFamily="34" charset="0"/>
                <a:ea typeface="Times New Roman" panose="02020603050405020304" pitchFamily="18" charset="0"/>
              </a:rPr>
              <a:t>Diện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chữ</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nhật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dài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cạnh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2x (cm), 3y (cm);</a:t>
            </a:r>
            <a:endParaRPr lang="en-US" sz="3800" dirty="0">
              <a:solidFill>
                <a:prstClr val="black"/>
              </a:solidFill>
              <a:latin typeface="Times New Roman" panose="02020603050405020304" pitchFamily="18" charset="0"/>
              <a:ea typeface="Times New Roman" panose="02020603050405020304" pitchFamily="18" charset="0"/>
            </a:endParaRPr>
          </a:p>
          <a:p>
            <a:pPr marL="601980" marR="30480" lvl="0" indent="-571500" algn="just">
              <a:lnSpc>
                <a:spcPct val="150000"/>
              </a:lnSpc>
              <a:buFontTx/>
              <a:buChar char="-"/>
              <a:defRPr/>
            </a:pPr>
            <a:r>
              <a:rPr lang="en-US" sz="3800" dirty="0" err="1">
                <a:solidFill>
                  <a:srgbClr val="000000"/>
                </a:solidFill>
                <a:latin typeface="Arial" panose="020B0604020202020204" pitchFamily="34" charset="0"/>
                <a:ea typeface="Times New Roman" panose="02020603050405020304" pitchFamily="18" charset="0"/>
              </a:rPr>
              <a:t>Thể</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tích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hộp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chữ</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nhật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kích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thước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x (cm), 2y (cm), 3z (cm).</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773" y="-495300"/>
            <a:ext cx="3993403" cy="11525786"/>
          </a:xfrm>
          <a:prstGeom prst="rect">
            <a:avLst/>
          </a:prstGeom>
        </p:spPr>
      </p:pic>
    </p:spTree>
    <p:extLst>
      <p:ext uri="{BB962C8B-B14F-4D97-AF65-F5344CB8AC3E}">
        <p14:creationId xmlns:p14="http://schemas.microsoft.com/office/powerpoint/2010/main" val="2839368314"/>
      </p:ext>
    </p:extLst>
  </p:cSld>
  <p:clrMapOvr>
    <a:masterClrMapping/>
  </p:clrMapOvr>
  <mc:AlternateContent xmlns:mc="http://schemas.openxmlformats.org/markup-compatibility/2006" xmlns:p14="http://schemas.microsoft.com/office/powerpoint/2010/main">
    <mc:Choice Requires="p14">
      <p:transition spd="med" p14:dur="700">
        <p:cover dir="d"/>
      </p:transition>
    </mc:Choice>
    <mc:Fallback xmlns="">
      <p:transition spd="med">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4905" y="-9258300"/>
            <a:ext cx="19136809" cy="10764455"/>
          </a:xfrm>
          <a:prstGeom prst="rect">
            <a:avLst/>
          </a:prstGeom>
        </p:spPr>
      </p:pic>
      <p:sp>
        <p:nvSpPr>
          <p:cNvPr id="44" name="Câu hỏi">
            <a:extLst>
              <a:ext uri="{FF2B5EF4-FFF2-40B4-BE49-F238E27FC236}">
                <a16:creationId xmlns:a16="http://schemas.microsoft.com/office/drawing/2014/main" id="{4ADFFF1A-F500-CC57-185E-00F4826D0836}"/>
              </a:ext>
            </a:extLst>
          </p:cNvPr>
          <p:cNvSpPr/>
          <p:nvPr/>
        </p:nvSpPr>
        <p:spPr>
          <a:xfrm>
            <a:off x="4610100" y="18149"/>
            <a:ext cx="9067800" cy="934352"/>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BÀI</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TẬP BỔ SUNG</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Đáp án sai 1">
            <a:extLst>
              <a:ext uri="{FF2B5EF4-FFF2-40B4-BE49-F238E27FC236}">
                <a16:creationId xmlns:a16="http://schemas.microsoft.com/office/drawing/2014/main" id="{3FCD9830-5FD1-BD44-878B-228BD96CE996}"/>
              </a:ext>
            </a:extLst>
          </p:cNvPr>
          <p:cNvSpPr/>
          <p:nvPr/>
        </p:nvSpPr>
        <p:spPr>
          <a:xfrm>
            <a:off x="1143000" y="1087521"/>
            <a:ext cx="16002000" cy="885657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endParaRPr kumimoji="0" lang="vi-VN" sz="38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5209669" y="817966"/>
            <a:ext cx="1639881" cy="1208738"/>
          </a:xfrm>
          <a:prstGeom prst="rect">
            <a:avLst/>
          </a:prstGeom>
        </p:spPr>
      </p:pic>
      <p:pic>
        <p:nvPicPr>
          <p:cNvPr id="11" name="Picture 10"/>
          <p:cNvPicPr>
            <a:picLocks noChangeAspect="1"/>
          </p:cNvPicPr>
          <p:nvPr/>
        </p:nvPicPr>
        <p:blipFill>
          <a:blip r:embed="rId5"/>
          <a:stretch>
            <a:fillRect/>
          </a:stretch>
        </p:blipFill>
        <p:spPr>
          <a:xfrm>
            <a:off x="16535400" y="8574169"/>
            <a:ext cx="1658581" cy="1662095"/>
          </a:xfrm>
          <a:prstGeom prst="rect">
            <a:avLst/>
          </a:prstGeom>
        </p:spPr>
      </p:pic>
      <p:pic>
        <p:nvPicPr>
          <p:cNvPr id="4" name="Picture 3">
            <a:extLst>
              <a:ext uri="{FF2B5EF4-FFF2-40B4-BE49-F238E27FC236}">
                <a16:creationId xmlns:a16="http://schemas.microsoft.com/office/drawing/2014/main" id="{CCAF072D-6204-EACB-5145-8514BC8E2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44" y="2161724"/>
            <a:ext cx="17433511" cy="6387975"/>
          </a:xfrm>
          <a:prstGeom prst="rect">
            <a:avLst/>
          </a:prstGeom>
        </p:spPr>
      </p:pic>
    </p:spTree>
    <p:extLst>
      <p:ext uri="{BB962C8B-B14F-4D97-AF65-F5344CB8AC3E}">
        <p14:creationId xmlns:p14="http://schemas.microsoft.com/office/powerpoint/2010/main" val="17430987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8" name="TextBox 2"/>
          <p:cNvSpPr txBox="1"/>
          <p:nvPr/>
        </p:nvSpPr>
        <p:spPr>
          <a:xfrm>
            <a:off x="2448392" y="1032433"/>
            <a:ext cx="13106882" cy="1133515"/>
          </a:xfrm>
          <a:prstGeom prst="rect">
            <a:avLst/>
          </a:prstGeom>
        </p:spPr>
        <p:txBody>
          <a:bodyPr lIns="0" tIns="0" rIns="0" bIns="0" rtlCol="0" anchor="t">
            <a:spAutoFit/>
          </a:bodyPr>
          <a:lstStyle/>
          <a:p>
            <a:pPr marL="0" lvl="0" indent="0" algn="ctr">
              <a:lnSpc>
                <a:spcPts val="9600"/>
              </a:lnSpc>
            </a:pPr>
            <a:r>
              <a:rPr lang="en-US" sz="7200" b="1" u="none" dirty="0">
                <a:solidFill>
                  <a:srgbClr val="291B25"/>
                </a:solidFill>
                <a:latin typeface="Arial" panose="020B0604020202020204" pitchFamily="34" charset="0"/>
                <a:cs typeface="Arial" panose="020B0604020202020204" pitchFamily="34" charset="0"/>
              </a:rPr>
              <a:t>HƯỚNG DẪN VỀ NHÀ</a:t>
            </a:r>
          </a:p>
        </p:txBody>
      </p:sp>
      <p:grpSp>
        <p:nvGrpSpPr>
          <p:cNvPr id="22" name="Group 21"/>
          <p:cNvGrpSpPr/>
          <p:nvPr/>
        </p:nvGrpSpPr>
        <p:grpSpPr>
          <a:xfrm>
            <a:off x="381000" y="3483562"/>
            <a:ext cx="4942032" cy="4936538"/>
            <a:chOff x="1028700" y="3864562"/>
            <a:chExt cx="4470386" cy="4936538"/>
          </a:xfrm>
        </p:grpSpPr>
        <p:sp>
          <p:nvSpPr>
            <p:cNvPr id="23" name="AutoShape 4"/>
            <p:cNvSpPr/>
            <p:nvPr/>
          </p:nvSpPr>
          <p:spPr>
            <a:xfrm rot="101125">
              <a:off x="1028700" y="4119958"/>
              <a:ext cx="4470386" cy="4681142"/>
            </a:xfrm>
            <a:prstGeom prst="rect">
              <a:avLst/>
            </a:prstGeom>
            <a:solidFill>
              <a:srgbClr val="FFCE6D"/>
            </a:solidFill>
          </p:spPr>
          <p:txBody>
            <a:bodyPr/>
            <a:lstStyle/>
            <a:p>
              <a:endParaRPr lang="en-US"/>
            </a:p>
          </p:txBody>
        </p:sp>
        <p:pic>
          <p:nvPicPr>
            <p:cNvPr id="2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524">
              <a:off x="2191181" y="3864562"/>
              <a:ext cx="2145424" cy="512034"/>
            </a:xfrm>
            <a:prstGeom prst="rect">
              <a:avLst/>
            </a:prstGeom>
          </p:spPr>
        </p:pic>
        <p:sp>
          <p:nvSpPr>
            <p:cNvPr id="25" name="TextBox 24"/>
            <p:cNvSpPr txBox="1"/>
            <p:nvPr/>
          </p:nvSpPr>
          <p:spPr>
            <a:xfrm>
              <a:off x="1059990" y="5546497"/>
              <a:ext cx="411916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grpSp>
      <p:grpSp>
        <p:nvGrpSpPr>
          <p:cNvPr id="26" name="Group 25"/>
          <p:cNvGrpSpPr/>
          <p:nvPr/>
        </p:nvGrpSpPr>
        <p:grpSpPr>
          <a:xfrm>
            <a:off x="6019800" y="3466779"/>
            <a:ext cx="5023729" cy="4953321"/>
            <a:chOff x="6362700" y="3847779"/>
            <a:chExt cx="4470386" cy="4953321"/>
          </a:xfrm>
        </p:grpSpPr>
        <p:sp>
          <p:nvSpPr>
            <p:cNvPr id="27" name="AutoShape 6"/>
            <p:cNvSpPr/>
            <p:nvPr/>
          </p:nvSpPr>
          <p:spPr>
            <a:xfrm rot="-98493">
              <a:off x="6362700" y="4119958"/>
              <a:ext cx="4470386" cy="4681142"/>
            </a:xfrm>
            <a:prstGeom prst="rect">
              <a:avLst/>
            </a:prstGeom>
            <a:solidFill>
              <a:srgbClr val="FFCE6D"/>
            </a:solidFill>
          </p:spPr>
          <p:txBody>
            <a:bodyPr/>
            <a:lstStyle/>
            <a:p>
              <a:endParaRPr lang="en-US"/>
            </a:p>
          </p:txBody>
        </p:sp>
        <p:pic>
          <p:nvPicPr>
            <p:cNvPr id="2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288">
              <a:off x="7618911" y="3847779"/>
              <a:ext cx="1875504" cy="545601"/>
            </a:xfrm>
            <a:prstGeom prst="rect">
              <a:avLst/>
            </a:prstGeom>
          </p:spPr>
        </p:pic>
        <p:sp>
          <p:nvSpPr>
            <p:cNvPr id="29" name="TextBox 28"/>
            <p:cNvSpPr txBox="1"/>
            <p:nvPr/>
          </p:nvSpPr>
          <p:spPr>
            <a:xfrm>
              <a:off x="6512042" y="5524746"/>
              <a:ext cx="4119160"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grpSp>
      <p:grpSp>
        <p:nvGrpSpPr>
          <p:cNvPr id="30" name="Group 29"/>
          <p:cNvGrpSpPr/>
          <p:nvPr/>
        </p:nvGrpSpPr>
        <p:grpSpPr>
          <a:xfrm>
            <a:off x="11620499" y="3390900"/>
            <a:ext cx="5295901" cy="4944316"/>
            <a:chOff x="11696699" y="3856784"/>
            <a:chExt cx="4470386" cy="4944316"/>
          </a:xfrm>
        </p:grpSpPr>
        <p:sp>
          <p:nvSpPr>
            <p:cNvPr id="31" name="AutoShape 8"/>
            <p:cNvSpPr/>
            <p:nvPr/>
          </p:nvSpPr>
          <p:spPr>
            <a:xfrm rot="148990">
              <a:off x="11696699" y="4119958"/>
              <a:ext cx="4470386" cy="4681142"/>
            </a:xfrm>
            <a:prstGeom prst="rect">
              <a:avLst/>
            </a:prstGeom>
            <a:solidFill>
              <a:srgbClr val="FFCE6D"/>
            </a:solidFill>
          </p:spPr>
          <p:txBody>
            <a:bodyPr/>
            <a:lstStyle/>
            <a:p>
              <a:endParaRPr lang="en-US"/>
            </a:p>
          </p:txBody>
        </p:sp>
        <p:pic>
          <p:nvPicPr>
            <p:cNvPr id="32"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6755">
              <a:off x="12859180" y="3856784"/>
              <a:ext cx="2145424" cy="512034"/>
            </a:xfrm>
            <a:prstGeom prst="rect">
              <a:avLst/>
            </a:prstGeom>
          </p:spPr>
        </p:pic>
      </p:grpSp>
      <p:sp>
        <p:nvSpPr>
          <p:cNvPr id="33" name="Rectangle 32"/>
          <p:cNvSpPr/>
          <p:nvPr/>
        </p:nvSpPr>
        <p:spPr>
          <a:xfrm>
            <a:off x="11941354" y="4220416"/>
            <a:ext cx="4594046" cy="3785652"/>
          </a:xfrm>
          <a:prstGeom prst="rect">
            <a:avLst/>
          </a:prstGeom>
        </p:spPr>
        <p:txBody>
          <a:bodyPr wrap="square">
            <a:spAutoFit/>
          </a:bodyPr>
          <a:lstStyle/>
          <a:p>
            <a:pPr algn="just">
              <a:lnSpc>
                <a:spcPct val="150000"/>
              </a:lnSpc>
            </a:pPr>
            <a:r>
              <a:rPr lang="vi-VN" sz="4000"/>
              <a:t>Chuẩn bị bài mới: </a:t>
            </a:r>
            <a:r>
              <a:rPr lang="vi-VN" sz="4000" b="1"/>
              <a:t>"</a:t>
            </a:r>
            <a:r>
              <a:rPr lang="vi-VN" sz="4000" b="1" i="1"/>
              <a:t>Các phép tính với đa thức nhiều biến".</a:t>
            </a:r>
            <a:endParaRPr lang="vi-VN" sz="4000" b="1" i="1" dirty="0"/>
          </a:p>
        </p:txBody>
      </p:sp>
      <p:pic>
        <p:nvPicPr>
          <p:cNvPr id="34"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95840">
            <a:off x="818535" y="7663985"/>
            <a:ext cx="2016426" cy="1880776"/>
          </a:xfrm>
          <a:prstGeom prst="rect">
            <a:avLst/>
          </a:prstGeom>
        </p:spPr>
      </p:pic>
      <p:pic>
        <p:nvPicPr>
          <p:cNvPr id="2" name="Picture 1"/>
          <p:cNvPicPr>
            <a:picLocks noChangeAspect="1"/>
          </p:cNvPicPr>
          <p:nvPr/>
        </p:nvPicPr>
        <p:blipFill>
          <a:blip r:embed="rId8"/>
          <a:stretch>
            <a:fillRect/>
          </a:stretch>
        </p:blipFill>
        <p:spPr>
          <a:xfrm>
            <a:off x="16955176" y="-162869"/>
            <a:ext cx="4041998" cy="10656732"/>
          </a:xfrm>
          <a:prstGeom prst="rect">
            <a:avLst/>
          </a:prstGeom>
        </p:spPr>
      </p:pic>
    </p:spTree>
    <p:extLst>
      <p:ext uri="{BB962C8B-B14F-4D97-AF65-F5344CB8AC3E}">
        <p14:creationId xmlns:p14="http://schemas.microsoft.com/office/powerpoint/2010/main" val="162582521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638800" y="-7886700"/>
            <a:ext cx="27446571" cy="25971211"/>
          </a:xfrm>
          <a:prstGeom prst="rect">
            <a:avLst/>
          </a:prstGeom>
        </p:spPr>
      </p:pic>
      <p:sp>
        <p:nvSpPr>
          <p:cNvPr id="12" name="TextBox 6"/>
          <p:cNvSpPr txBox="1"/>
          <p:nvPr/>
        </p:nvSpPr>
        <p:spPr>
          <a:xfrm>
            <a:off x="1752600" y="3467100"/>
            <a:ext cx="14630400" cy="3248646"/>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rPr>
              <a:t>ĐÃ THEO DÕI BÀI GIẢNG!</a:t>
            </a:r>
          </a:p>
        </p:txBody>
      </p:sp>
    </p:spTree>
    <p:extLst>
      <p:ext uri="{BB962C8B-B14F-4D97-AF65-F5344CB8AC3E}">
        <p14:creationId xmlns:p14="http://schemas.microsoft.com/office/powerpoint/2010/main" val="81643209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49600" y="266700"/>
            <a:ext cx="2261812" cy="1420491"/>
          </a:xfrm>
          <a:prstGeom prst="rect">
            <a:avLst/>
          </a:prstGeom>
        </p:spPr>
      </p:pic>
      <p:pic>
        <p:nvPicPr>
          <p:cNvPr id="6" name="Picture 5"/>
          <p:cNvPicPr>
            <a:picLocks noChangeAspect="1"/>
          </p:cNvPicPr>
          <p:nvPr/>
        </p:nvPicPr>
        <p:blipFill>
          <a:blip r:embed="rId3"/>
          <a:stretch>
            <a:fillRect/>
          </a:stretch>
        </p:blipFill>
        <p:spPr>
          <a:xfrm>
            <a:off x="15762714" y="8265985"/>
            <a:ext cx="1981306" cy="166925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773" y="-495300"/>
            <a:ext cx="3993403" cy="11525786"/>
          </a:xfrm>
          <a:prstGeom prst="rect">
            <a:avLst/>
          </a:prstGeom>
        </p:spPr>
      </p:pic>
      <p:grpSp>
        <p:nvGrpSpPr>
          <p:cNvPr id="7" name="Group 6"/>
          <p:cNvGrpSpPr/>
          <p:nvPr/>
        </p:nvGrpSpPr>
        <p:grpSpPr>
          <a:xfrm>
            <a:off x="1905000" y="571500"/>
            <a:ext cx="1999661" cy="1322947"/>
            <a:chOff x="8144169" y="4482026"/>
            <a:chExt cx="1999661" cy="1322947"/>
          </a:xfrm>
        </p:grpSpPr>
        <p:pic>
          <p:nvPicPr>
            <p:cNvPr id="4" name="Picture 3"/>
            <p:cNvPicPr>
              <a:picLocks noChangeAspect="1"/>
            </p:cNvPicPr>
            <p:nvPr/>
          </p:nvPicPr>
          <p:blipFill>
            <a:blip r:embed="rId5"/>
            <a:stretch>
              <a:fillRect/>
            </a:stretch>
          </p:blipFill>
          <p:spPr>
            <a:xfrm>
              <a:off x="8144169" y="4482026"/>
              <a:ext cx="1999661" cy="1322947"/>
            </a:xfrm>
            <a:prstGeom prst="rect">
              <a:avLst/>
            </a:prstGeom>
          </p:spPr>
        </p:pic>
        <p:sp>
          <p:nvSpPr>
            <p:cNvPr id="25" name="TextBox 24"/>
            <p:cNvSpPr txBox="1"/>
            <p:nvPr/>
          </p:nvSpPr>
          <p:spPr>
            <a:xfrm>
              <a:off x="8403159" y="4726471"/>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1905000" y="2171700"/>
                <a:ext cx="14782800" cy="1015663"/>
              </a:xfrm>
              <a:prstGeom prst="rect">
                <a:avLst/>
              </a:prstGeom>
            </p:spPr>
            <p:txBody>
              <a:bodyPr wrap="square">
                <a:spAutoFit/>
              </a:bodyPr>
              <a:lstStyle/>
              <a:p>
                <a:pPr marL="571500" indent="-571500" algn="just">
                  <a:lnSpc>
                    <a:spcPct val="150000"/>
                  </a:lnSpc>
                  <a:buFontTx/>
                  <a:buChar char="-"/>
                </a:pPr>
                <a:r>
                  <a:rPr lang="nl-NL" sz="4000">
                    <a:latin typeface="Arial" panose="020B0604020202020204" pitchFamily="34" charset="0"/>
                    <a:ea typeface="Calibri" panose="020F0502020204030204" pitchFamily="34" charset="0"/>
                    <a:cs typeface="Arial" panose="020B0604020202020204" pitchFamily="34" charset="0"/>
                  </a:rPr>
                  <a:t>Diện tích của hình vuông có độ dài cạnh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𝑐𝑚</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a:effectLst/>
                    <a:latin typeface="Arial" panose="020B0604020202020204" pitchFamily="34" charset="0"/>
                    <a:ea typeface="Malgun Gothic" panose="020B0503020000020004" pitchFamily="34" charset="-127"/>
                    <a:cs typeface="Arial" panose="020B0604020202020204" pitchFamily="34" charset="0"/>
                  </a:rPr>
                  <a:t> là:</a:t>
                </a:r>
                <a:r>
                  <a:rPr lang="nl-NL"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nl-NL"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400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905000" y="2171700"/>
                <a:ext cx="14782800" cy="1015663"/>
              </a:xfrm>
              <a:prstGeom prst="rect">
                <a:avLst/>
              </a:prstGeom>
              <a:blipFill>
                <a:blip r:embed="rId6"/>
                <a:stretch>
                  <a:fillRect l="-13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70023" y="6483100"/>
                <a:ext cx="14782800" cy="2862322"/>
              </a:xfrm>
              <a:prstGeom prst="rect">
                <a:avLst/>
              </a:prstGeom>
            </p:spPr>
            <p:txBody>
              <a:bodyPr wrap="square">
                <a:spAutoFit/>
              </a:bodyPr>
              <a:lstStyle/>
              <a:p>
                <a:pPr marL="571500" lvl="0" indent="-571500" algn="just">
                  <a:lnSpc>
                    <a:spcPct val="150000"/>
                  </a:lnSpc>
                  <a:buFontTx/>
                  <a:buChar char="-"/>
                </a:pP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Thể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tích</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của</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hình</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hộp</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chữ</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nhật</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có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ba</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kích</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thước</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lần</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lượt</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là</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nl-NL"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nl-NL"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𝑐𝑚</m:t>
                        </m:r>
                      </m:e>
                    </m:d>
                    <m:r>
                      <a:rPr lang="nl-NL"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e>
                    </m:d>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𝑧</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e>
                    </m:d>
                  </m:oMath>
                </a14:m>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nl-NL" sz="4000" dirty="0" err="1">
                    <a:solidFill>
                      <a:prstClr val="black"/>
                    </a:solidFill>
                    <a:latin typeface="Arial" panose="020B0604020202020204" pitchFamily="34" charset="0"/>
                    <a:ea typeface="Malgun Gothic" panose="020B0503020000020004" pitchFamily="34" charset="-127"/>
                    <a:cs typeface="Arial" panose="020B0604020202020204" pitchFamily="34" charset="0"/>
                  </a:rPr>
                  <a:t>là</a:t>
                </a:r>
                <a:r>
                  <a:rPr lang="nl-NL" sz="4000" dirty="0">
                    <a:solidFill>
                      <a:prstClr val="black"/>
                    </a:solidFill>
                    <a:latin typeface="Arial" panose="020B0604020202020204" pitchFamily="34" charset="0"/>
                    <a:ea typeface="Malgun Gothic" panose="020B0503020000020004" pitchFamily="34" charset="-127"/>
                    <a:cs typeface="Arial" panose="020B0604020202020204" pitchFamily="34" charset="0"/>
                  </a:rPr>
                  <a:t>: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𝑧</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𝑧</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870023" y="6483100"/>
                <a:ext cx="14782800" cy="2862322"/>
              </a:xfrm>
              <a:prstGeom prst="rect">
                <a:avLst/>
              </a:prstGeom>
              <a:blipFill>
                <a:blip r:embed="rId7"/>
                <a:stretch>
                  <a:fillRect l="-1320" r="-1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914992" y="3433108"/>
                <a:ext cx="14544207" cy="2862322"/>
              </a:xfrm>
              <a:prstGeom prst="rect">
                <a:avLst/>
              </a:prstGeom>
            </p:spPr>
            <p:txBody>
              <a:bodyPr wrap="square">
                <a:spAutoFit/>
              </a:bodyPr>
              <a:lstStyle/>
              <a:p>
                <a:pPr marL="571500" lvl="0" indent="-571500" algn="just">
                  <a:lnSpc>
                    <a:spcPct val="150000"/>
                  </a:lnSpc>
                  <a:buFontTx/>
                  <a:buChar char="-"/>
                </a:pP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chữ</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nhật</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có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dài</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hai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lần</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lượt</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e>
                    </m:d>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e>
                    </m:d>
                  </m:oMath>
                </a14:m>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914992" y="3433108"/>
                <a:ext cx="14544207" cy="2862322"/>
              </a:xfrm>
              <a:prstGeom prst="rect">
                <a:avLst/>
              </a:prstGeom>
              <a:blipFill>
                <a:blip r:embed="rId8"/>
                <a:stretch>
                  <a:fillRect l="-1341" r="-1509"/>
                </a:stretch>
              </a:blipFill>
            </p:spPr>
            <p:txBody>
              <a:bodyPr/>
              <a:lstStyle/>
              <a:p>
                <a:r>
                  <a:rPr lang="en-US">
                    <a:noFill/>
                  </a:rPr>
                  <a:t> </a:t>
                </a:r>
              </a:p>
            </p:txBody>
          </p:sp>
        </mc:Fallback>
      </mc:AlternateContent>
    </p:spTree>
    <p:extLst>
      <p:ext uri="{BB962C8B-B14F-4D97-AF65-F5344CB8AC3E}">
        <p14:creationId xmlns:p14="http://schemas.microsoft.com/office/powerpoint/2010/main" val="329146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530" y="793653"/>
            <a:ext cx="15247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1:</a:t>
            </a:r>
          </a:p>
        </p:txBody>
      </p:sp>
      <p:sp>
        <p:nvSpPr>
          <p:cNvPr id="3" name="Rectangle 2"/>
          <p:cNvSpPr/>
          <p:nvPr/>
        </p:nvSpPr>
        <p:spPr>
          <a:xfrm>
            <a:off x="1877520" y="1625941"/>
            <a:ext cx="15325968" cy="9694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3800" dirty="0">
                <a:solidFill>
                  <a:srgbClr val="000000"/>
                </a:solidFill>
                <a:latin typeface="Arial" panose="020B0604020202020204" pitchFamily="34" charset="0"/>
                <a:ea typeface="Times New Roman" panose="02020603050405020304" pitchFamily="18" charset="0"/>
              </a:rPr>
              <a:t>b</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Cho biết</a:t>
            </a:r>
            <a:r>
              <a:rPr kumimoji="0" lang="en-US" sz="38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mn-cs"/>
              </a:rPr>
              <a:t> mỗi biểu thức trên gồm những số, biến và phép tính nào?</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6477000" y="8688742"/>
            <a:ext cx="5765252" cy="2855558"/>
            <a:chOff x="-762000" y="7277100"/>
            <a:chExt cx="5765252" cy="2855558"/>
          </a:xfrm>
        </p:grpSpPr>
        <p:pic>
          <p:nvPicPr>
            <p:cNvPr id="16" name="Picture 15"/>
            <p:cNvPicPr>
              <a:picLocks noChangeAspect="1"/>
            </p:cNvPicPr>
            <p:nvPr/>
          </p:nvPicPr>
          <p:blipFill>
            <a:blip r:embed="rId2"/>
            <a:stretch>
              <a:fillRect/>
            </a:stretch>
          </p:blipFill>
          <p:spPr>
            <a:xfrm>
              <a:off x="-762000" y="7277100"/>
              <a:ext cx="5765252" cy="2855558"/>
            </a:xfrm>
            <a:prstGeom prst="rect">
              <a:avLst/>
            </a:prstGeom>
          </p:spPr>
        </p:pic>
        <p:sp>
          <p:nvSpPr>
            <p:cNvPr id="18" name="Rectangle 17"/>
            <p:cNvSpPr/>
            <p:nvPr/>
          </p:nvSpPr>
          <p:spPr>
            <a:xfrm>
              <a:off x="-381000" y="7559814"/>
              <a:ext cx="49135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THẢO LUẬN NHÓM</a:t>
              </a:r>
            </a:p>
          </p:txBody>
        </p:sp>
      </p:grpSp>
      <p:pic>
        <p:nvPicPr>
          <p:cNvPr id="5" name="Picture 4"/>
          <p:cNvPicPr>
            <a:picLocks noChangeAspect="1"/>
          </p:cNvPicPr>
          <p:nvPr/>
        </p:nvPicPr>
        <p:blipFill>
          <a:blip r:embed="rId3"/>
          <a:stretch>
            <a:fillRect/>
          </a:stretch>
        </p:blipFill>
        <p:spPr>
          <a:xfrm>
            <a:off x="15849600" y="266700"/>
            <a:ext cx="2261812" cy="1420491"/>
          </a:xfrm>
          <a:prstGeom prst="rect">
            <a:avLst/>
          </a:prstGeom>
        </p:spPr>
      </p:pic>
      <p:pic>
        <p:nvPicPr>
          <p:cNvPr id="6" name="Picture 5"/>
          <p:cNvPicPr>
            <a:picLocks noChangeAspect="1"/>
          </p:cNvPicPr>
          <p:nvPr/>
        </p:nvPicPr>
        <p:blipFill>
          <a:blip r:embed="rId4"/>
          <a:stretch>
            <a:fillRect/>
          </a:stretch>
        </p:blipFill>
        <p:spPr>
          <a:xfrm>
            <a:off x="15762714" y="8351050"/>
            <a:ext cx="1981306" cy="166925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773" y="-495300"/>
            <a:ext cx="3993403" cy="11525786"/>
          </a:xfrm>
          <a:prstGeom prst="rect">
            <a:avLst/>
          </a:prstGeom>
        </p:spPr>
      </p:pic>
      <p:grpSp>
        <p:nvGrpSpPr>
          <p:cNvPr id="22" name="Group 21"/>
          <p:cNvGrpSpPr/>
          <p:nvPr/>
        </p:nvGrpSpPr>
        <p:grpSpPr>
          <a:xfrm>
            <a:off x="8296158" y="2705100"/>
            <a:ext cx="1677447" cy="1139996"/>
            <a:chOff x="8144169" y="4482026"/>
            <a:chExt cx="1999661" cy="1322947"/>
          </a:xfrm>
        </p:grpSpPr>
        <p:pic>
          <p:nvPicPr>
            <p:cNvPr id="24" name="Picture 23"/>
            <p:cNvPicPr>
              <a:picLocks noChangeAspect="1"/>
            </p:cNvPicPr>
            <p:nvPr/>
          </p:nvPicPr>
          <p:blipFill>
            <a:blip r:embed="rId6"/>
            <a:stretch>
              <a:fillRect/>
            </a:stretch>
          </p:blipFill>
          <p:spPr>
            <a:xfrm>
              <a:off x="8144169" y="4482026"/>
              <a:ext cx="1999661" cy="1322947"/>
            </a:xfrm>
            <a:prstGeom prst="rect">
              <a:avLst/>
            </a:prstGeom>
          </p:spPr>
        </p:pic>
        <p:sp>
          <p:nvSpPr>
            <p:cNvPr id="25" name="TextBox 24"/>
            <p:cNvSpPr txBox="1"/>
            <p:nvPr/>
          </p:nvSpPr>
          <p:spPr>
            <a:xfrm>
              <a:off x="8403159" y="4726471"/>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08084493"/>
                  </p:ext>
                </p:extLst>
              </p:nvPr>
            </p:nvGraphicFramePr>
            <p:xfrm>
              <a:off x="2258520" y="4259579"/>
              <a:ext cx="14264781" cy="3627121"/>
            </p:xfrm>
            <a:graphic>
              <a:graphicData uri="http://schemas.openxmlformats.org/drawingml/2006/table">
                <a:tbl>
                  <a:tblPr firstRow="1" firstCol="1" bandRow="1"/>
                  <a:tblGrid>
                    <a:gridCol w="3460745">
                      <a:extLst>
                        <a:ext uri="{9D8B030D-6E8A-4147-A177-3AD203B41FA5}">
                          <a16:colId xmlns:a16="http://schemas.microsoft.com/office/drawing/2014/main" val="3388292878"/>
                        </a:ext>
                      </a:extLst>
                    </a:gridCol>
                    <a:gridCol w="2461049">
                      <a:extLst>
                        <a:ext uri="{9D8B030D-6E8A-4147-A177-3AD203B41FA5}">
                          <a16:colId xmlns:a16="http://schemas.microsoft.com/office/drawing/2014/main" val="3179030732"/>
                        </a:ext>
                      </a:extLst>
                    </a:gridCol>
                    <a:gridCol w="2989128">
                      <a:extLst>
                        <a:ext uri="{9D8B030D-6E8A-4147-A177-3AD203B41FA5}">
                          <a16:colId xmlns:a16="http://schemas.microsoft.com/office/drawing/2014/main" val="306392661"/>
                        </a:ext>
                      </a:extLst>
                    </a:gridCol>
                    <a:gridCol w="5353859">
                      <a:extLst>
                        <a:ext uri="{9D8B030D-6E8A-4147-A177-3AD203B41FA5}">
                          <a16:colId xmlns:a16="http://schemas.microsoft.com/office/drawing/2014/main" val="1807200367"/>
                        </a:ext>
                      </a:extLst>
                    </a:gridCol>
                  </a:tblGrid>
                  <a:tr h="765253">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Biểu thức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Số</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Biến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Phép tính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770451"/>
                      </a:ext>
                    </a:extLst>
                  </a:tr>
                  <a:tr h="95395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035111"/>
                      </a:ext>
                    </a:extLst>
                  </a:tr>
                  <a:tr h="95395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6</m:t>
                                </m:r>
                                <m:r>
                                  <a:rPr lang="nl-NL" sz="3600" i="1">
                                    <a:effectLst/>
                                    <a:latin typeface="Cambria Math" panose="02040503050406030204" pitchFamily="18" charset="0"/>
                                    <a:ea typeface="Calibri" panose="020F0502020204030204" pitchFamily="34" charset="0"/>
                                    <a:cs typeface="Times New Roman" panose="02020603050405020304" pitchFamily="18" charset="0"/>
                                  </a:rPr>
                                  <m:t>𝑥𝑦</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713625"/>
                      </a:ext>
                    </a:extLst>
                  </a:tr>
                  <a:tr h="953956">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600" i="1">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190492"/>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08084493"/>
                  </p:ext>
                </p:extLst>
              </p:nvPr>
            </p:nvGraphicFramePr>
            <p:xfrm>
              <a:off x="2258520" y="4259579"/>
              <a:ext cx="14264781" cy="3627121"/>
            </p:xfrm>
            <a:graphic>
              <a:graphicData uri="http://schemas.openxmlformats.org/drawingml/2006/table">
                <a:tbl>
                  <a:tblPr firstRow="1" firstCol="1" bandRow="1"/>
                  <a:tblGrid>
                    <a:gridCol w="3460745">
                      <a:extLst>
                        <a:ext uri="{9D8B030D-6E8A-4147-A177-3AD203B41FA5}">
                          <a16:colId xmlns:a16="http://schemas.microsoft.com/office/drawing/2014/main" val="3388292878"/>
                        </a:ext>
                      </a:extLst>
                    </a:gridCol>
                    <a:gridCol w="2461049">
                      <a:extLst>
                        <a:ext uri="{9D8B030D-6E8A-4147-A177-3AD203B41FA5}">
                          <a16:colId xmlns:a16="http://schemas.microsoft.com/office/drawing/2014/main" val="3179030732"/>
                        </a:ext>
                      </a:extLst>
                    </a:gridCol>
                    <a:gridCol w="2989128">
                      <a:extLst>
                        <a:ext uri="{9D8B030D-6E8A-4147-A177-3AD203B41FA5}">
                          <a16:colId xmlns:a16="http://schemas.microsoft.com/office/drawing/2014/main" val="306392661"/>
                        </a:ext>
                      </a:extLst>
                    </a:gridCol>
                    <a:gridCol w="5353859">
                      <a:extLst>
                        <a:ext uri="{9D8B030D-6E8A-4147-A177-3AD203B41FA5}">
                          <a16:colId xmlns:a16="http://schemas.microsoft.com/office/drawing/2014/main" val="1807200367"/>
                        </a:ext>
                      </a:extLst>
                    </a:gridCol>
                  </a:tblGrid>
                  <a:tr h="765253">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Biểu thức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Số</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Biến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nl-NL" sz="3600" b="1">
                              <a:effectLst/>
                              <a:latin typeface="Arial" panose="020B0604020202020204" pitchFamily="34" charset="0"/>
                              <a:ea typeface="Malgun Gothic" panose="020B0503020000020004" pitchFamily="34" charset="-127"/>
                              <a:cs typeface="Arial" panose="020B0604020202020204" pitchFamily="34" charset="0"/>
                            </a:rPr>
                            <a:t>Phép tính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770451"/>
                      </a:ext>
                    </a:extLst>
                  </a:tr>
                  <a:tr h="953956">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76" t="-81410" r="-312500" b="-202564"/>
                          </a:stretch>
                        </a:blipFill>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035111"/>
                      </a:ext>
                    </a:extLst>
                  </a:tr>
                  <a:tr h="953956">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76" t="-180255" r="-312500" b="-101274"/>
                          </a:stretch>
                        </a:blipFill>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713625"/>
                      </a:ext>
                    </a:extLst>
                  </a:tr>
                  <a:tr h="953956">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76" t="-280255" r="-312500" b="-1274"/>
                          </a:stretch>
                        </a:blipFill>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190492"/>
                      </a:ext>
                    </a:extLst>
                  </a:tr>
                </a:tbl>
              </a:graphicData>
            </a:graphic>
          </p:graphicFrame>
        </mc:Fallback>
      </mc:AlternateContent>
      <p:sp>
        <p:nvSpPr>
          <p:cNvPr id="9" name="Rectangle 8"/>
          <p:cNvSpPr/>
          <p:nvPr/>
        </p:nvSpPr>
        <p:spPr>
          <a:xfrm>
            <a:off x="6705600" y="5011578"/>
            <a:ext cx="441146" cy="923330"/>
          </a:xfrm>
          <a:prstGeom prst="rect">
            <a:avLst/>
          </a:prstGeom>
        </p:spPr>
        <p:txBody>
          <a:bodyPr wrap="none">
            <a:spAutoFit/>
          </a:bodyPr>
          <a:lstStyle/>
          <a:p>
            <a:pPr lvl="0" algn="ctr">
              <a:lnSpc>
                <a:spcPct val="150000"/>
              </a:lnSpc>
              <a:spcBef>
                <a:spcPts val="600"/>
              </a:spcBef>
              <a:spcAft>
                <a:spcPts val="600"/>
              </a:spcAft>
            </a:pPr>
            <a:r>
              <a:rPr lang="nl-NL" sz="3600">
                <a:solidFill>
                  <a:prstClr val="black"/>
                </a:solidFill>
                <a:latin typeface="Arial" panose="020B0604020202020204" pitchFamily="34" charset="0"/>
                <a:ea typeface="Malgun Gothic" panose="020B0503020000020004" pitchFamily="34" charset="-127"/>
                <a:cs typeface="Arial" panose="020B0604020202020204" pitchFamily="34" charset="0"/>
              </a:rPr>
              <a:t>1</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9350613" y="4934634"/>
                <a:ext cx="572144" cy="1000274"/>
              </a:xfrm>
              <a:prstGeom prst="rect">
                <a:avLst/>
              </a:prstGeom>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oMath>
                  </m:oMathPara>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350613" y="4934634"/>
                <a:ext cx="572144" cy="100027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2081619" y="5011578"/>
                <a:ext cx="3672351" cy="923330"/>
              </a:xfrm>
              <a:prstGeom prst="rect">
                <a:avLst/>
              </a:prstGeom>
            </p:spPr>
            <p:txBody>
              <a:bodyPr wrap="none">
                <a:spAutoFit/>
              </a:bodyPr>
              <a:lstStyle/>
              <a:p>
                <a:pPr lvl="0" algn="ctr">
                  <a:lnSpc>
                    <a:spcPct val="150000"/>
                  </a:lnSpc>
                  <a:spcBef>
                    <a:spcPts val="600"/>
                  </a:spcBef>
                  <a:spcAft>
                    <a:spcPts val="600"/>
                  </a:spcAft>
                </a:pPr>
                <a:r>
                  <a:rPr lang="nl-NL" sz="3600">
                    <a:solidFill>
                      <a:prstClr val="black"/>
                    </a:solidFill>
                    <a:latin typeface="Arial" panose="020B0604020202020204" pitchFamily="34" charset="0"/>
                    <a:ea typeface="Malgun Gothic" panose="020B0503020000020004" pitchFamily="34" charset="-127"/>
                    <a:cs typeface="Arial" panose="020B0604020202020204" pitchFamily="34" charset="0"/>
                  </a:rPr>
                  <a:t>Lũy thừa cơ số </a:t>
                </a:r>
                <a14:m>
                  <m:oMath xmlns:m="http://schemas.openxmlformats.org/officeDocument/2006/math">
                    <m:r>
                      <a:rPr lang="nl-NL" sz="36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𝑥</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081619" y="5011578"/>
                <a:ext cx="3672351" cy="923330"/>
              </a:xfrm>
              <a:prstGeom prst="rect">
                <a:avLst/>
              </a:prstGeom>
              <a:blipFill>
                <a:blip r:embed="rId9"/>
                <a:stretch>
                  <a:fillRect l="-4651" b="-12500"/>
                </a:stretch>
              </a:blipFill>
            </p:spPr>
            <p:txBody>
              <a:bodyPr/>
              <a:lstStyle/>
              <a:p>
                <a:r>
                  <a:rPr lang="en-US">
                    <a:noFill/>
                  </a:rPr>
                  <a:t> </a:t>
                </a:r>
              </a:p>
            </p:txBody>
          </p:sp>
        </mc:Fallback>
      </mc:AlternateContent>
      <p:sp>
        <p:nvSpPr>
          <p:cNvPr id="13" name="Rectangle 12"/>
          <p:cNvSpPr/>
          <p:nvPr/>
        </p:nvSpPr>
        <p:spPr>
          <a:xfrm>
            <a:off x="6705600" y="5944057"/>
            <a:ext cx="441146" cy="923330"/>
          </a:xfrm>
          <a:prstGeom prst="rect">
            <a:avLst/>
          </a:prstGeom>
        </p:spPr>
        <p:txBody>
          <a:bodyPr wrap="none">
            <a:spAutoFit/>
          </a:bodyPr>
          <a:lstStyle/>
          <a:p>
            <a:pPr lvl="0" algn="ctr">
              <a:lnSpc>
                <a:spcPct val="150000"/>
              </a:lnSpc>
              <a:spcBef>
                <a:spcPts val="600"/>
              </a:spcBef>
              <a:spcAft>
                <a:spcPts val="600"/>
              </a:spcAft>
            </a:pPr>
            <a:r>
              <a:rPr lang="nl-NL" sz="3600">
                <a:solidFill>
                  <a:prstClr val="black"/>
                </a:solidFill>
                <a:latin typeface="Arial" panose="020B0604020202020204" pitchFamily="34" charset="0"/>
                <a:ea typeface="Malgun Gothic" panose="020B0503020000020004" pitchFamily="34" charset="-127"/>
                <a:cs typeface="Arial" panose="020B0604020202020204" pitchFamily="34" charset="0"/>
              </a:rPr>
              <a:t>6</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9067747" y="5905585"/>
                <a:ext cx="1137876" cy="1000274"/>
              </a:xfrm>
              <a:prstGeom prst="rect">
                <a:avLst/>
              </a:prstGeom>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067747" y="5905585"/>
                <a:ext cx="1137876" cy="1000274"/>
              </a:xfrm>
              <a:prstGeom prst="rect">
                <a:avLst/>
              </a:prstGeom>
              <a:blipFill>
                <a:blip r:embed="rId10"/>
                <a:stretch>
                  <a:fillRect/>
                </a:stretch>
              </a:blipFill>
            </p:spPr>
            <p:txBody>
              <a:bodyPr/>
              <a:lstStyle/>
              <a:p>
                <a:r>
                  <a:rPr lang="en-US">
                    <a:noFill/>
                  </a:rPr>
                  <a:t> </a:t>
                </a:r>
              </a:p>
            </p:txBody>
          </p:sp>
        </mc:Fallback>
      </mc:AlternateContent>
      <p:sp>
        <p:nvSpPr>
          <p:cNvPr id="15" name="Rectangle 14"/>
          <p:cNvSpPr/>
          <p:nvPr/>
        </p:nvSpPr>
        <p:spPr>
          <a:xfrm>
            <a:off x="13274028" y="5944244"/>
            <a:ext cx="1287532" cy="923330"/>
          </a:xfrm>
          <a:prstGeom prst="rect">
            <a:avLst/>
          </a:prstGeom>
        </p:spPr>
        <p:txBody>
          <a:bodyPr wrap="none">
            <a:spAutoFit/>
          </a:bodyPr>
          <a:lstStyle/>
          <a:p>
            <a:pPr lvl="0" algn="ctr">
              <a:lnSpc>
                <a:spcPct val="150000"/>
              </a:lnSpc>
              <a:spcBef>
                <a:spcPts val="600"/>
              </a:spcBef>
              <a:spcAft>
                <a:spcPts val="600"/>
              </a:spcAft>
            </a:pPr>
            <a:r>
              <a:rPr lang="nl-NL" sz="3600">
                <a:solidFill>
                  <a:prstClr val="black"/>
                </a:solidFill>
                <a:latin typeface="Arial" panose="020B0604020202020204" pitchFamily="34" charset="0"/>
                <a:ea typeface="Malgun Gothic" panose="020B0503020000020004" pitchFamily="34" charset="-127"/>
                <a:cs typeface="Arial" panose="020B0604020202020204" pitchFamily="34" charset="0"/>
              </a:rPr>
              <a:t>Nhân</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6705600" y="6915378"/>
            <a:ext cx="441146" cy="923330"/>
          </a:xfrm>
          <a:prstGeom prst="rect">
            <a:avLst/>
          </a:prstGeom>
        </p:spPr>
        <p:txBody>
          <a:bodyPr wrap="none">
            <a:spAutoFit/>
          </a:bodyPr>
          <a:lstStyle/>
          <a:p>
            <a:pPr lvl="0" algn="ctr">
              <a:lnSpc>
                <a:spcPct val="150000"/>
              </a:lnSpc>
              <a:spcBef>
                <a:spcPts val="600"/>
              </a:spcBef>
              <a:spcAft>
                <a:spcPts val="600"/>
              </a:spcAft>
            </a:pPr>
            <a:r>
              <a:rPr lang="nl-NL" sz="3600">
                <a:solidFill>
                  <a:prstClr val="black"/>
                </a:solidFill>
                <a:latin typeface="Arial" panose="020B0604020202020204" pitchFamily="34" charset="0"/>
                <a:ea typeface="Malgun Gothic" panose="020B0503020000020004" pitchFamily="34" charset="-127"/>
                <a:cs typeface="Arial" panose="020B0604020202020204" pitchFamily="34" charset="0"/>
              </a:rPr>
              <a:t>6</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9067747" y="6915378"/>
                <a:ext cx="1137876" cy="1000274"/>
              </a:xfrm>
              <a:prstGeom prst="rect">
                <a:avLst/>
              </a:prstGeom>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067747" y="6915378"/>
                <a:ext cx="1137876" cy="100027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1478889" y="6902726"/>
                <a:ext cx="4877809" cy="923330"/>
              </a:xfrm>
              <a:prstGeom prst="rect">
                <a:avLst/>
              </a:prstGeom>
            </p:spPr>
            <p:txBody>
              <a:bodyPr wrap="none">
                <a:spAutoFit/>
              </a:bodyPr>
              <a:lstStyle/>
              <a:p>
                <a:pPr lvl="0" algn="ctr">
                  <a:lnSpc>
                    <a:spcPct val="150000"/>
                  </a:lnSpc>
                  <a:spcBef>
                    <a:spcPts val="600"/>
                  </a:spcBef>
                  <a:spcAft>
                    <a:spcPts val="600"/>
                  </a:spcAft>
                </a:pPr>
                <a:r>
                  <a:rPr lang="nl-NL" sz="3600">
                    <a:solidFill>
                      <a:prstClr val="black"/>
                    </a:solidFill>
                    <a:latin typeface="Arial" panose="020B0604020202020204" pitchFamily="34" charset="0"/>
                    <a:ea typeface="Malgun Gothic" panose="020B0503020000020004" pitchFamily="34" charset="-127"/>
                    <a:cs typeface="Arial" panose="020B0604020202020204" pitchFamily="34" charset="0"/>
                  </a:rPr>
                  <a:t>Nhân, lũy thừa cơ số </a:t>
                </a:r>
                <a14:m>
                  <m:oMath xmlns:m="http://schemas.openxmlformats.org/officeDocument/2006/math">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1478889" y="6902726"/>
                <a:ext cx="4877809" cy="923330"/>
              </a:xfrm>
              <a:prstGeom prst="rect">
                <a:avLst/>
              </a:prstGeom>
              <a:blipFill>
                <a:blip r:embed="rId12"/>
                <a:stretch>
                  <a:fillRect l="-3250" b="-12500"/>
                </a:stretch>
              </a:blipFill>
            </p:spPr>
            <p:txBody>
              <a:bodyPr/>
              <a:lstStyle/>
              <a:p>
                <a:r>
                  <a:rPr lang="en-US">
                    <a:noFill/>
                  </a:rPr>
                  <a:t> </a:t>
                </a:r>
              </a:p>
            </p:txBody>
          </p:sp>
        </mc:Fallback>
      </mc:AlternateContent>
    </p:spTree>
    <p:extLst>
      <p:ext uri="{BB962C8B-B14F-4D97-AF65-F5344CB8AC3E}">
        <p14:creationId xmlns:p14="http://schemas.microsoft.com/office/powerpoint/2010/main" val="99284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par>
                          <p:cTn id="46" fill="hold">
                            <p:stCondLst>
                              <p:cond delay="1000"/>
                            </p:stCondLst>
                            <p:childTnLst>
                              <p:par>
                                <p:cTn id="47" presetID="16" presetClass="entr" presetSubtype="21"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par>
                          <p:cTn id="59" fill="hold">
                            <p:stCondLst>
                              <p:cond delay="1000"/>
                            </p:stCondLst>
                            <p:childTnLst>
                              <p:par>
                                <p:cTn id="60" presetID="22" presetClass="entr" presetSubtype="4"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P spid="13" grpId="0"/>
      <p:bldP spid="14" grpId="0"/>
      <p:bldP spid="1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75512" y="39971"/>
            <a:ext cx="4287847" cy="822617"/>
          </a:xfrm>
          <a:prstGeom prst="rect">
            <a:avLst/>
          </a:prstGeom>
        </p:spPr>
      </p:pic>
      <p:sp>
        <p:nvSpPr>
          <p:cNvPr id="7" name="Pentagon 6"/>
          <p:cNvSpPr/>
          <p:nvPr/>
        </p:nvSpPr>
        <p:spPr>
          <a:xfrm>
            <a:off x="457200" y="1369397"/>
            <a:ext cx="4114800" cy="1259503"/>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8" name="Rectangle 7"/>
          <p:cNvSpPr/>
          <p:nvPr/>
        </p:nvSpPr>
        <p:spPr>
          <a:xfrm>
            <a:off x="1409700" y="2825298"/>
            <a:ext cx="15430500" cy="3080202"/>
          </a:xfrm>
          <a:prstGeom prst="rect">
            <a:avLst/>
          </a:prstGeom>
        </p:spPr>
        <p:txBody>
          <a:bodyPr wrap="square">
            <a:spAutoFit/>
          </a:bodyPr>
          <a:lstStyle/>
          <a:p>
            <a:pPr lvl="0" algn="just">
              <a:lnSpc>
                <a:spcPct val="150000"/>
              </a:lnSpc>
              <a:spcAft>
                <a:spcPts val="1200"/>
              </a:spcAft>
            </a:pPr>
            <a:r>
              <a:rPr lang="vi-VN" sz="4500">
                <a:solidFill>
                  <a:prstClr val="black"/>
                </a:solidFill>
                <a:ea typeface="Calibri" panose="020F0502020204030204" pitchFamily="34" charset="0"/>
                <a:cs typeface="Arial" panose="020B0604020202020204" pitchFamily="34" charset="0"/>
              </a:rPr>
              <a:t>Đơn thức nhi</a:t>
            </a:r>
            <a:r>
              <a:rPr lang="en-US" sz="4500">
                <a:solidFill>
                  <a:prstClr val="black"/>
                </a:solidFill>
                <a:latin typeface="Arial" panose="020B0604020202020204" pitchFamily="34" charset="0"/>
                <a:ea typeface="Calibri" panose="020F0502020204030204" pitchFamily="34" charset="0"/>
                <a:cs typeface="Arial" panose="020B0604020202020204" pitchFamily="34" charset="0"/>
              </a:rPr>
              <a:t>ề</a:t>
            </a:r>
            <a:r>
              <a:rPr lang="vi-VN" sz="4500">
                <a:solidFill>
                  <a:prstClr val="black"/>
                </a:solidFill>
                <a:ea typeface="Calibri" panose="020F0502020204030204" pitchFamily="34" charset="0"/>
                <a:cs typeface="Arial" panose="020B0604020202020204" pitchFamily="34" charset="0"/>
              </a:rPr>
              <a:t>u biến (hay đơn thức) là bi</a:t>
            </a:r>
            <a:r>
              <a:rPr lang="en-US" sz="4500">
                <a:solidFill>
                  <a:prstClr val="black"/>
                </a:solidFill>
                <a:latin typeface="Arial" panose="020B0604020202020204" pitchFamily="34" charset="0"/>
                <a:ea typeface="Calibri" panose="020F0502020204030204" pitchFamily="34" charset="0"/>
                <a:cs typeface="Arial" panose="020B0604020202020204" pitchFamily="34" charset="0"/>
              </a:rPr>
              <a:t>ể</a:t>
            </a:r>
            <a:r>
              <a:rPr lang="vi-VN" sz="4500">
                <a:solidFill>
                  <a:prstClr val="black"/>
                </a:solidFill>
                <a:ea typeface="Calibri" panose="020F0502020204030204" pitchFamily="34" charset="0"/>
                <a:cs typeface="Arial" panose="020B0604020202020204" pitchFamily="34" charset="0"/>
              </a:rPr>
              <a:t>u thức đại s</a:t>
            </a:r>
            <a:r>
              <a:rPr lang="en-US" sz="4500">
                <a:solidFill>
                  <a:prstClr val="black"/>
                </a:solidFill>
                <a:latin typeface="Arial" panose="020B0604020202020204" pitchFamily="34" charset="0"/>
                <a:ea typeface="Calibri" panose="020F0502020204030204" pitchFamily="34" charset="0"/>
                <a:cs typeface="Arial" panose="020B0604020202020204" pitchFamily="34" charset="0"/>
              </a:rPr>
              <a:t>ố</a:t>
            </a:r>
            <a:r>
              <a:rPr lang="vi-VN" sz="4500">
                <a:solidFill>
                  <a:prstClr val="black"/>
                </a:solidFill>
                <a:ea typeface="Calibri" panose="020F0502020204030204" pitchFamily="34" charset="0"/>
                <a:cs typeface="Arial" panose="020B0604020202020204" pitchFamily="34" charset="0"/>
              </a:rPr>
              <a:t> ch</a:t>
            </a:r>
            <a:r>
              <a:rPr lang="en-US" sz="4500">
                <a:solidFill>
                  <a:prstClr val="black"/>
                </a:solidFill>
                <a:latin typeface="Arial" panose="020B0604020202020204" pitchFamily="34" charset="0"/>
                <a:ea typeface="Calibri" panose="020F0502020204030204" pitchFamily="34" charset="0"/>
                <a:cs typeface="Arial" panose="020B0604020202020204" pitchFamily="34" charset="0"/>
              </a:rPr>
              <a:t>ỉ</a:t>
            </a:r>
            <a:r>
              <a:rPr lang="vi-VN" sz="4500">
                <a:solidFill>
                  <a:prstClr val="black"/>
                </a:solidFill>
                <a:ea typeface="Calibri" panose="020F0502020204030204" pitchFamily="34" charset="0"/>
                <a:cs typeface="Arial" panose="020B0604020202020204" pitchFamily="34" charset="0"/>
              </a:rPr>
              <a:t> gồm một số, hoặc một biến, hoặc một tích giữa các số và các biến.</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6" name="Group 5"/>
          <p:cNvGrpSpPr/>
          <p:nvPr/>
        </p:nvGrpSpPr>
        <p:grpSpPr>
          <a:xfrm>
            <a:off x="2514600" y="6445909"/>
            <a:ext cx="7859373" cy="3383095"/>
            <a:chOff x="4487975" y="6124064"/>
            <a:chExt cx="7859373" cy="3383095"/>
          </a:xfrm>
        </p:grpSpPr>
        <p:sp>
          <p:nvSpPr>
            <p:cNvPr id="4" name="Cloud Callout 3"/>
            <p:cNvSpPr/>
            <p:nvPr/>
          </p:nvSpPr>
          <p:spPr>
            <a:xfrm>
              <a:off x="4487975" y="6124064"/>
              <a:ext cx="7859373" cy="3383095"/>
            </a:xfrm>
            <a:prstGeom prst="cloudCallout">
              <a:avLst>
                <a:gd name="adj1" fmla="val -51664"/>
                <a:gd name="adj2" fmla="val 359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24136" y="6769916"/>
              <a:ext cx="6303703" cy="1938992"/>
            </a:xfrm>
            <a:prstGeom prst="rect">
              <a:avLst/>
            </a:prstGeom>
          </p:spPr>
          <p:txBody>
            <a:bodyPr wrap="square">
              <a:spAutoFit/>
            </a:bodyPr>
            <a:lstStyle/>
            <a:p>
              <a:pPr algn="just">
                <a:lnSpc>
                  <a:spcPct val="150000"/>
                </a:lnSpc>
                <a:spcAft>
                  <a:spcPts val="600"/>
                </a:spcAft>
              </a:pPr>
              <a:r>
                <a:rPr lang="en-US" sz="4000">
                  <a:latin typeface="Arial" panose="020B0604020202020204" pitchFamily="34" charset="0"/>
                  <a:ea typeface="Calibri" panose="020F0502020204030204" pitchFamily="34" charset="0"/>
                  <a:cs typeface="Arial" panose="020B0604020202020204" pitchFamily="34" charset="0"/>
                </a:rPr>
                <a:t>Các số thực, ví dụ số 4 có phải là đơn thức không?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1"/>
          <p:cNvPicPr>
            <a:picLocks noChangeAspect="1"/>
          </p:cNvPicPr>
          <p:nvPr/>
        </p:nvPicPr>
        <p:blipFill>
          <a:blip r:embed="rId6"/>
          <a:stretch>
            <a:fillRect/>
          </a:stretch>
        </p:blipFill>
        <p:spPr>
          <a:xfrm>
            <a:off x="10820400" y="8010439"/>
            <a:ext cx="688908" cy="615749"/>
          </a:xfrm>
          <a:prstGeom prst="rect">
            <a:avLst/>
          </a:prstGeom>
        </p:spPr>
      </p:pic>
      <p:pic>
        <p:nvPicPr>
          <p:cNvPr id="13" name="Picture 12"/>
          <p:cNvPicPr>
            <a:picLocks noChangeAspect="1"/>
          </p:cNvPicPr>
          <p:nvPr/>
        </p:nvPicPr>
        <p:blipFill>
          <a:blip r:embed="rId7"/>
          <a:stretch>
            <a:fillRect/>
          </a:stretch>
        </p:blipFill>
        <p:spPr>
          <a:xfrm>
            <a:off x="840473" y="8751270"/>
            <a:ext cx="1664352" cy="1304657"/>
          </a:xfrm>
          <a:prstGeom prst="rect">
            <a:avLst/>
          </a:prstGeom>
        </p:spPr>
      </p:pic>
      <p:sp>
        <p:nvSpPr>
          <p:cNvPr id="14" name="Rectangle 13"/>
          <p:cNvSpPr/>
          <p:nvPr/>
        </p:nvSpPr>
        <p:spPr>
          <a:xfrm>
            <a:off x="11658600" y="7962900"/>
            <a:ext cx="5000087" cy="707886"/>
          </a:xfrm>
          <a:prstGeom prst="rect">
            <a:avLst/>
          </a:prstGeom>
        </p:spPr>
        <p:txBody>
          <a:bodyPr wrap="none">
            <a:spAutoFit/>
          </a:bodyPr>
          <a:lstStyle/>
          <a:p>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Số 4 là một đơn thức</a:t>
            </a:r>
            <a:endParaRPr lang="en-US"/>
          </a:p>
        </p:txBody>
      </p:sp>
      <p:pic>
        <p:nvPicPr>
          <p:cNvPr id="17" name="Picture 16"/>
          <p:cNvPicPr>
            <a:picLocks noChangeAspect="1"/>
          </p:cNvPicPr>
          <p:nvPr/>
        </p:nvPicPr>
        <p:blipFill>
          <a:blip r:embed="rId8"/>
          <a:stretch>
            <a:fillRect/>
          </a:stretch>
        </p:blipFill>
        <p:spPr>
          <a:xfrm>
            <a:off x="16474436" y="5667198"/>
            <a:ext cx="1654066" cy="1741698"/>
          </a:xfrm>
          <a:prstGeom prst="rect">
            <a:avLst/>
          </a:prstGeom>
        </p:spPr>
      </p:pic>
      <p:pic>
        <p:nvPicPr>
          <p:cNvPr id="18" name="Picture 17"/>
          <p:cNvPicPr>
            <a:picLocks noChangeAspect="1"/>
          </p:cNvPicPr>
          <p:nvPr/>
        </p:nvPicPr>
        <p:blipFill>
          <a:blip r:embed="rId9"/>
          <a:stretch>
            <a:fillRect/>
          </a:stretch>
        </p:blipFill>
        <p:spPr>
          <a:xfrm>
            <a:off x="15889141" y="511381"/>
            <a:ext cx="1902117" cy="1719221"/>
          </a:xfrm>
          <a:prstGeom prst="rect">
            <a:avLst/>
          </a:prstGeom>
        </p:spPr>
      </p:pic>
    </p:spTree>
    <p:extLst>
      <p:ext uri="{BB962C8B-B14F-4D97-AF65-F5344CB8AC3E}">
        <p14:creationId xmlns:p14="http://schemas.microsoft.com/office/powerpoint/2010/main" val="5182985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13401</TotalTime>
  <Words>3457</Words>
  <Application>Microsoft Office PowerPoint</Application>
  <PresentationFormat>Custom</PresentationFormat>
  <Paragraphs>380</Paragraphs>
  <Slides>62</Slides>
  <Notes>6</Notes>
  <HiddenSlides>0</HiddenSlides>
  <MMClips>0</MMClips>
  <ScaleCrop>false</ScaleCrop>
  <HeadingPairs>
    <vt:vector size="8" baseType="variant">
      <vt:variant>
        <vt:lpstr>Fonts Used</vt:lpstr>
      </vt:variant>
      <vt:variant>
        <vt:i4>7</vt:i4>
      </vt:variant>
      <vt:variant>
        <vt:lpstr>Theme</vt:lpstr>
      </vt:variant>
      <vt:variant>
        <vt:i4>8</vt:i4>
      </vt:variant>
      <vt:variant>
        <vt:lpstr>Embedded OLE Servers</vt:lpstr>
      </vt:variant>
      <vt:variant>
        <vt:i4>1</vt:i4>
      </vt:variant>
      <vt:variant>
        <vt:lpstr>Slide Titles</vt:lpstr>
      </vt:variant>
      <vt:variant>
        <vt:i4>62</vt:i4>
      </vt:variant>
    </vt:vector>
  </HeadingPairs>
  <TitlesOfParts>
    <vt:vector size="78" baseType="lpstr">
      <vt:lpstr>Calibri</vt:lpstr>
      <vt:lpstr>Times New Roman</vt:lpstr>
      <vt:lpstr>Cambria Math</vt:lpstr>
      <vt:lpstr>Palatino Linotype</vt:lpstr>
      <vt:lpstr>Tahoma</vt:lpstr>
      <vt:lpstr>Calibri Light</vt:lpstr>
      <vt:lpstr>Arial</vt:lpstr>
      <vt:lpstr>Office Theme</vt:lpstr>
      <vt:lpstr>1_Office Theme</vt:lpstr>
      <vt:lpstr>3_Office Theme</vt:lpstr>
      <vt:lpstr>4_Office Theme</vt:lpstr>
      <vt:lpstr>5_Office Theme</vt:lpstr>
      <vt:lpstr>6_Office Theme</vt:lpstr>
      <vt:lpstr>7_Office Theme</vt:lpstr>
      <vt:lpstr>8_Office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Nguyen Mai Nga</cp:lastModifiedBy>
  <cp:revision>12</cp:revision>
  <dcterms:created xsi:type="dcterms:W3CDTF">2006-08-16T00:00:00Z</dcterms:created>
  <dcterms:modified xsi:type="dcterms:W3CDTF">2024-09-15T13:19:09Z</dcterms:modified>
  <dc:identifier>DAFARKD_w7U</dc:identifier>
</cp:coreProperties>
</file>