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97" r:id="rId5"/>
    <p:sldId id="298" r:id="rId6"/>
    <p:sldId id="384" r:id="rId7"/>
    <p:sldId id="299" r:id="rId8"/>
    <p:sldId id="258" r:id="rId9"/>
    <p:sldId id="387" r:id="rId10"/>
    <p:sldId id="388" r:id="rId11"/>
    <p:sldId id="268" r:id="rId12"/>
    <p:sldId id="300" r:id="rId13"/>
    <p:sldId id="301" r:id="rId14"/>
    <p:sldId id="391" r:id="rId15"/>
    <p:sldId id="389" r:id="rId16"/>
    <p:sldId id="390" r:id="rId17"/>
    <p:sldId id="392" r:id="rId18"/>
    <p:sldId id="393" r:id="rId19"/>
    <p:sldId id="394" r:id="rId20"/>
    <p:sldId id="395" r:id="rId21"/>
    <p:sldId id="291" r:id="rId22"/>
    <p:sldId id="292" r:id="rId23"/>
    <p:sldId id="293" r:id="rId24"/>
    <p:sldId id="294" r:id="rId25"/>
    <p:sldId id="296" r:id="rId26"/>
    <p:sldId id="396" r:id="rId27"/>
    <p:sldId id="275" r:id="rId28"/>
    <p:sldId id="279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347"/>
    <a:srgbClr val="15142A"/>
    <a:srgbClr val="FAED3B"/>
    <a:srgbClr val="70AD47"/>
    <a:srgbClr val="A7FDFF"/>
    <a:srgbClr val="3CDFE6"/>
    <a:srgbClr val="0C0D0E"/>
    <a:srgbClr val="1F4E79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46" autoAdjust="0"/>
    <p:restoredTop sz="95872" autoAdjust="0"/>
  </p:normalViewPr>
  <p:slideViewPr>
    <p:cSldViewPr snapToGrid="0">
      <p:cViewPr varScale="1">
        <p:scale>
          <a:sx n="53" d="100"/>
          <a:sy n="53" d="100"/>
        </p:scale>
        <p:origin x="17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4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slide" Target="slide1.xml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68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image" Target="../media/image61.jp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image" Target="../media/image71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65.png"/><Relationship Id="rId19" Type="http://schemas.openxmlformats.org/officeDocument/2006/relationships/image" Target="../media/image75.png"/><Relationship Id="rId4" Type="http://schemas.openxmlformats.org/officeDocument/2006/relationships/audio" Target="../media/media3.mp3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18" Type="http://schemas.openxmlformats.org/officeDocument/2006/relationships/image" Target="../media/image80.png"/><Relationship Id="rId3" Type="http://schemas.microsoft.com/office/2007/relationships/media" Target="../media/media3.mp3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image" Target="../media/image77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65.png"/><Relationship Id="rId19" Type="http://schemas.openxmlformats.org/officeDocument/2006/relationships/image" Target="../media/image81.png"/><Relationship Id="rId4" Type="http://schemas.openxmlformats.org/officeDocument/2006/relationships/audio" Target="../media/media3.mp3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4.png"/><Relationship Id="rId3" Type="http://schemas.microsoft.com/office/2007/relationships/media" Target="../media/media3.mp3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9.png"/><Relationship Id="rId18" Type="http://schemas.openxmlformats.org/officeDocument/2006/relationships/image" Target="../media/image88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0" Type="http://schemas.microsoft.com/office/2007/relationships/hdphoto" Target="../media/hdphoto4.wdp"/><Relationship Id="rId19" Type="http://schemas.openxmlformats.org/officeDocument/2006/relationships/image" Target="../media/image89.png"/><Relationship Id="rId4" Type="http://schemas.openxmlformats.org/officeDocument/2006/relationships/audio" Target="../media/media3.mp3"/><Relationship Id="rId9" Type="http://schemas.openxmlformats.org/officeDocument/2006/relationships/image" Target="../media/image65.pn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1">
            <a:extLst>
              <a:ext uri="{FF2B5EF4-FFF2-40B4-BE49-F238E27FC236}">
                <a16:creationId xmlns:a16="http://schemas.microsoft.com/office/drawing/2014/main" id="{5A3E7906-D363-F1B8-F77E-D81137FD0CDC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400D97F-B1BB-4EB4-7EEB-34820E692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4" y="1011157"/>
            <a:ext cx="2798517" cy="2646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C4779-0833-69FE-9E4C-06A6F0DD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97" y="538717"/>
            <a:ext cx="7714346" cy="450572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Question Mark">
                <a:extLst>
                  <a:ext uri="{FF2B5EF4-FFF2-40B4-BE49-F238E27FC236}">
                    <a16:creationId xmlns:a16="http://schemas.microsoft.com/office/drawing/2014/main" id="{35DDD52F-D953-371D-9D57-E26FED6828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0729052"/>
                  </p:ext>
                </p:extLst>
              </p:nvPr>
            </p:nvGraphicFramePr>
            <p:xfrm>
              <a:off x="3166364" y="2671016"/>
              <a:ext cx="849329" cy="107743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Question Mark">
                <a:extLst>
                  <a:ext uri="{FF2B5EF4-FFF2-40B4-BE49-F238E27FC236}">
                    <a16:creationId xmlns:a16="http://schemas.microsoft.com/office/drawing/2014/main" id="{35DDD52F-D953-371D-9D57-E26FED6828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6364" y="2671016"/>
                <a:ext cx="849329" cy="10774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aroler in Hoodie">
                <a:extLst>
                  <a:ext uri="{FF2B5EF4-FFF2-40B4-BE49-F238E27FC236}">
                    <a16:creationId xmlns:a16="http://schemas.microsoft.com/office/drawing/2014/main" id="{5331657E-3573-7211-1958-4247604EC1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9373604"/>
                  </p:ext>
                </p:extLst>
              </p:nvPr>
            </p:nvGraphicFramePr>
            <p:xfrm>
              <a:off x="3151000" y="3748450"/>
              <a:ext cx="960443" cy="31095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60443" cy="3109550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-73140" ay="872813" az="-1838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4518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aroler in Hoodie">
                <a:extLst>
                  <a:ext uri="{FF2B5EF4-FFF2-40B4-BE49-F238E27FC236}">
                    <a16:creationId xmlns:a16="http://schemas.microsoft.com/office/drawing/2014/main" id="{5331657E-3573-7211-1958-4247604EC1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1000" y="3748450"/>
                <a:ext cx="960443" cy="31095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48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9E9F4C5C-9451-02E0-BE0D-C763A92C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37F4F5-3C49-98B2-4450-3DC6D7B7EEB9}"/>
                  </a:ext>
                </a:extLst>
              </p:cNvPr>
              <p:cNvSpPr txBox="1"/>
              <p:nvPr/>
            </p:nvSpPr>
            <p:spPr>
              <a:xfrm>
                <a:off x="2069802" y="1621182"/>
                <a:ext cx="9392096" cy="3176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Times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14:m>
                  <m:oMath xmlns:m="http://schemas.openxmlformats.org/officeDocument/2006/math">
                    <m:r>
                      <a:rPr lang="vi-VN" sz="36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36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       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2)</m:t>
                    </m:r>
                    <m:d>
                      <m:dPr>
                        <m:ctrlPr>
                          <a:rPr lang="en-V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V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vi-VN" sz="3600" i="1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i="1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−4=0 </m:t>
                    </m:r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                 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 </m:t>
                    </m:r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br>
                  <a:rPr lang="en-US" sz="3600" i="1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VN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37F4F5-3C49-98B2-4450-3DC6D7B7E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802" y="1621182"/>
                <a:ext cx="9392096" cy="3176639"/>
              </a:xfrm>
              <a:prstGeom prst="rect">
                <a:avLst/>
              </a:prstGeom>
              <a:blipFill>
                <a:blip r:embed="rId3"/>
                <a:stretch>
                  <a:fillRect l="-2027" t="-1594" b="-23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51E2FE-1580-8AF4-2434-91D79ACA27BD}"/>
              </a:ext>
            </a:extLst>
          </p:cNvPr>
          <p:cNvSpPr txBox="1"/>
          <p:nvPr/>
        </p:nvSpPr>
        <p:spPr>
          <a:xfrm>
            <a:off x="3044456" y="351845"/>
            <a:ext cx="6103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16249-F76F-03F7-B88A-0786A40C3B98}"/>
                  </a:ext>
                </a:extLst>
              </p:cNvPr>
              <p:cNvSpPr txBox="1"/>
              <p:nvPr/>
            </p:nvSpPr>
            <p:spPr>
              <a:xfrm>
                <a:off x="1116417" y="4842337"/>
                <a:ext cx="7325833" cy="1432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phương trình đã cho có nghiệm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3600" dirty="0">
                    <a:effectLst/>
                  </a:rPr>
                  <a:t> </a:t>
                </a:r>
                <a:endParaRPr lang="en-VN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16249-F76F-03F7-B88A-0786A40C3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7" y="4842337"/>
                <a:ext cx="7325833" cy="1432123"/>
              </a:xfrm>
              <a:prstGeom prst="rect">
                <a:avLst/>
              </a:prstGeom>
              <a:blipFill>
                <a:blip r:embed="rId4"/>
                <a:stretch>
                  <a:fillRect l="-2422" t="-7080" b="-354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60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76000" y="-25400"/>
            <a:ext cx="806048" cy="866718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253579" y="558451"/>
            <a:ext cx="2304471" cy="7218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24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763185" y="433069"/>
                <a:ext cx="84074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3200" kern="100" dirty="0" err="1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kern="100" dirty="0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3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lang="en-US" sz="3200" kern="100" dirty="0">
                  <a:latin typeface="Times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185" y="433069"/>
                <a:ext cx="8407400" cy="764505"/>
              </a:xfrm>
              <a:prstGeom prst="rect">
                <a:avLst/>
              </a:prstGeom>
              <a:blipFill>
                <a:blip r:embed="rId3"/>
                <a:stretch>
                  <a:fillRect l="-1810" b="-2459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53579" y="1720987"/>
            <a:ext cx="1567449" cy="85953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878189" y="1581678"/>
            <a:ext cx="990741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615119" y="2627629"/>
                <a:ext cx="2922082" cy="2201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3200" kern="1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:r>
                  <a:rPr lang="en-US" sz="3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32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3200" kern="1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sz="3200" i="1" kern="1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 kern="1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i="1" kern="1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119" y="2627629"/>
                <a:ext cx="2922082" cy="2201565"/>
              </a:xfrm>
              <a:prstGeom prst="rect">
                <a:avLst/>
              </a:prstGeom>
              <a:blipFill>
                <a:blip r:embed="rId5"/>
                <a:stretch>
                  <a:fillRect l="-1299" b="-57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831894" y="2766539"/>
                <a:ext cx="2334293" cy="1776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−2=0</m:t>
                      </m:r>
                    </m:oMath>
                  </m:oMathPara>
                </a14:m>
                <a:endParaRPr lang="en-US" sz="3200" kern="1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/>
                  <a:t>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894" y="2766539"/>
                <a:ext cx="2334293" cy="1776127"/>
              </a:xfrm>
              <a:prstGeom prst="rect">
                <a:avLst/>
              </a:prstGeom>
              <a:blipFill>
                <a:blip r:embed="rId6"/>
                <a:stretch>
                  <a:fillRect r="-1087" b="-21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1405814" y="4728681"/>
                <a:ext cx="9907411" cy="1059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2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14" y="4728681"/>
                <a:ext cx="9907411" cy="1059649"/>
              </a:xfrm>
              <a:prstGeom prst="rect">
                <a:avLst/>
              </a:prstGeom>
              <a:blipFill>
                <a:blip r:embed="rId7"/>
                <a:stretch>
                  <a:fillRect l="-1536" b="-588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244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21A1A-90BC-9C1E-5380-D7484DBC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imes" pitchFamily="2" charset="0"/>
              </a:rPr>
              <a:t>P</a:t>
            </a:r>
            <a:r>
              <a:rPr lang="en-VN" b="1" dirty="0">
                <a:solidFill>
                  <a:schemeClr val="accent1"/>
                </a:solidFill>
                <a:latin typeface="Times" pitchFamily="2" charset="0"/>
              </a:rPr>
              <a:t>hiếu bài tập số 1: Phân tích đa thức thành nhân tử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94BC81-8071-EF45-9FA6-629BC8D1BE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8145" y="1690688"/>
                <a:ext cx="5690191" cy="1108961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3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VN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VN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vi-VN" sz="3200" b="1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VN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32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VN" sz="32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94BC81-8071-EF45-9FA6-629BC8D1BE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8145" y="1690688"/>
                <a:ext cx="5690191" cy="1108961"/>
              </a:xfrm>
              <a:blipFill>
                <a:blip r:embed="rId2"/>
                <a:stretch>
                  <a:fillRect b="-191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3">
            <a:extLst>
              <a:ext uri="{FF2B5EF4-FFF2-40B4-BE49-F238E27FC236}">
                <a16:creationId xmlns:a16="http://schemas.microsoft.com/office/drawing/2014/main" id="{26E070F5-E9B9-5F04-C17E-C8AFA2B51AD3}"/>
              </a:ext>
            </a:extLst>
          </p:cNvPr>
          <p:cNvSpPr/>
          <p:nvPr/>
        </p:nvSpPr>
        <p:spPr>
          <a:xfrm>
            <a:off x="2360427" y="3209100"/>
            <a:ext cx="6933729" cy="3127905"/>
          </a:xfrm>
          <a:prstGeom prst="wedgeEllipseCallout">
            <a:avLst>
              <a:gd name="adj1" fmla="val -19606"/>
              <a:gd name="adj2" fmla="val -6259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mấy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phương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pháp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phân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tích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đa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thức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thành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nhân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tử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?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Kể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tên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41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94BC81-8071-EF45-9FA6-629BC8D1BE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01333" y="1179002"/>
                <a:ext cx="8958815" cy="2090265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VN" sz="3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VN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VN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200" b="1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lang="vi-VN" sz="3200" b="1" i="1" dirty="0">
                  <a:solidFill>
                    <a:srgbClr val="000000"/>
                  </a:solidFill>
                  <a:effectLst/>
                  <a:latin typeface="Times" pitchFamily="2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vi-VN" sz="32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sty m:val="p"/>
                                </m:rPr>
                                <a:rPr lang="vi-VN" sz="32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vi-VN" sz="32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vi-VN" sz="3200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3200" b="1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d>
                        <m:dPr>
                          <m:ctrlPr>
                            <a:rPr lang="vi-VN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m:rPr>
                              <m:sty m:val="p"/>
                            </m:rPr>
                            <a:rPr lang="vi-VN" sz="3200" b="1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vi-VN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</m:d>
                    </m:oMath>
                  </m:oMathPara>
                </a14:m>
                <a:endParaRPr lang="en-VN" sz="3200" b="1" dirty="0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94BC81-8071-EF45-9FA6-629BC8D1BE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1333" y="1179002"/>
                <a:ext cx="8958815" cy="209026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3">
            <a:extLst>
              <a:ext uri="{FF2B5EF4-FFF2-40B4-BE49-F238E27FC236}">
                <a16:creationId xmlns:a16="http://schemas.microsoft.com/office/drawing/2014/main" id="{26E070F5-E9B9-5F04-C17E-C8AFA2B51AD3}"/>
              </a:ext>
            </a:extLst>
          </p:cNvPr>
          <p:cNvSpPr/>
          <p:nvPr/>
        </p:nvSpPr>
        <p:spPr>
          <a:xfrm>
            <a:off x="-124933" y="652935"/>
            <a:ext cx="1926266" cy="1325563"/>
          </a:xfrm>
          <a:prstGeom prst="wedgeEllipseCallout">
            <a:avLst>
              <a:gd name="adj1" fmla="val 69485"/>
              <a:gd name="adj2" fmla="val 2085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" pitchFamily="2" charset="0"/>
              </a:rPr>
              <a:t>Giải</a:t>
            </a:r>
            <a:r>
              <a:rPr lang="en-US" sz="4000" dirty="0">
                <a:solidFill>
                  <a:srgbClr val="7030A0"/>
                </a:solidFill>
                <a:latin typeface="Times" pitchFamily="2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52C97F2-0398-6425-5494-0EBC16EE05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14903"/>
                <a:ext cx="6817242" cy="28646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</m:oMath>
                  </m:oMathPara>
                </a14:m>
                <a:endParaRPr lang="vi-VN" sz="3200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d>
                        <m:dPr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d>
                        <m:dPr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</m:oMath>
                  </m:oMathPara>
                </a14:m>
                <a:endParaRPr lang="vi-VN" sz="3200" b="1" i="1" dirty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vi-VN" sz="32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vi-VN" sz="3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vi-VN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3200" b="1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VN" sz="3200" b="1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52C97F2-0398-6425-5494-0EBC16EE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14903"/>
                <a:ext cx="6817242" cy="28646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0C6CB965-52F1-FC5E-D762-CF0B3ACC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9846"/>
            <a:ext cx="8544145" cy="943212"/>
          </a:xfrm>
        </p:spPr>
        <p:txBody>
          <a:bodyPr/>
          <a:lstStyle/>
          <a:p>
            <a:r>
              <a:rPr lang="en-VN" b="1" dirty="0">
                <a:solidFill>
                  <a:schemeClr val="accent1"/>
                </a:solidFill>
                <a:latin typeface="Times" pitchFamily="2" charset="0"/>
              </a:rPr>
              <a:t>Phân tích đa thức thành nhân tử</a:t>
            </a:r>
          </a:p>
        </p:txBody>
      </p:sp>
    </p:spTree>
    <p:extLst>
      <p:ext uri="{BB962C8B-B14F-4D97-AF65-F5344CB8AC3E}">
        <p14:creationId xmlns:p14="http://schemas.microsoft.com/office/powerpoint/2010/main" val="1561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76000" y="-25400"/>
            <a:ext cx="806048" cy="866718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" y="116511"/>
            <a:ext cx="2304471" cy="72189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 dụ 2</a:t>
            </a:r>
            <a:endParaRPr sz="24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21888" y="5615"/>
                <a:ext cx="9460161" cy="1825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trình: </a:t>
                </a: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kern="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kern="1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d>
                      <m:dPr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endParaRPr lang="en-US" sz="24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88" y="5615"/>
                <a:ext cx="9460161" cy="1825308"/>
              </a:xfrm>
              <a:prstGeom prst="rect">
                <a:avLst/>
              </a:prstGeom>
              <a:blipFill>
                <a:blip r:embed="rId3"/>
                <a:stretch>
                  <a:fillRect l="-93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093" y="1291219"/>
            <a:ext cx="1567449" cy="85953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584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133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133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671613" y="1386868"/>
            <a:ext cx="99074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4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có: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420167" y="1568848"/>
                <a:ext cx="6875215" cy="1990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e>
                        <m:sup>
                          <m: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+7</m:t>
                              </m:r>
                            </m:e>
                          </m:d>
                        </m:e>
                        <m:sup>
                          <m: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667" kern="100"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e>
                        <m:sup>
                          <m: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67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+7</m:t>
                              </m:r>
                            </m:e>
                          </m:d>
                        </m:e>
                        <m:sup>
                          <m: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67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667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667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+7</m:t>
                              </m:r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667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+7</m:t>
                              </m:r>
                            </m:e>
                          </m:d>
                        </m:e>
                      </m:d>
                      <m:r>
                        <a:rPr lang="en-US" sz="2667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667" kern="1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667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667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67" y="1568848"/>
                <a:ext cx="6875215" cy="19905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1669543" y="5582106"/>
                <a:ext cx="9907411" cy="810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phương trình có hai nghiệm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543" y="5582106"/>
                <a:ext cx="9907411" cy="810991"/>
              </a:xfrm>
              <a:prstGeom prst="rect">
                <a:avLst/>
              </a:prstGeom>
              <a:blipFill>
                <a:blip r:embed="rId6"/>
                <a:stretch>
                  <a:fillRect l="-1024" b="-46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547743" y="3699482"/>
            <a:ext cx="99074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4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giải phương trình đã cho, ta giải hai phương trình sau: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921014" y="4461062"/>
                <a:ext cx="2355004" cy="977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667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667" kern="1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:r>
                  <a:rPr lang="en-US" sz="2667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667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67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endParaRPr lang="en-US" sz="2667" kern="1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014" y="4461062"/>
                <a:ext cx="2355004" cy="977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6646341" y="4461062"/>
                <a:ext cx="2355838" cy="1083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667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+4=0</m:t>
                      </m:r>
                    </m:oMath>
                  </m:oMathPara>
                </a14:m>
                <a:endParaRPr lang="en-US" sz="2667" kern="1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67"/>
                  <a:t>             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667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341" y="4461062"/>
                <a:ext cx="2355838" cy="1083310"/>
              </a:xfrm>
              <a:prstGeom prst="rect">
                <a:avLst/>
              </a:prstGeom>
              <a:blipFill>
                <a:blip r:embed="rId8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87301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76000" y="-25400"/>
            <a:ext cx="806048" cy="866718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" y="116511"/>
            <a:ext cx="2304471" cy="72189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 dụ 2</a:t>
            </a:r>
            <a:endParaRPr sz="24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21888" y="5615"/>
                <a:ext cx="9460161" cy="1825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trình: </a:t>
                </a: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kern="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d>
                      <m:dPr>
                        <m:ctrlP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endParaRPr lang="en-US" sz="24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88" y="5615"/>
                <a:ext cx="9460161" cy="1825308"/>
              </a:xfrm>
              <a:prstGeom prst="rect">
                <a:avLst/>
              </a:prstGeom>
              <a:blipFill>
                <a:blip r:embed="rId3"/>
                <a:stretch>
                  <a:fillRect l="-93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093" y="1291219"/>
            <a:ext cx="1567449" cy="85953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671613" y="1386868"/>
            <a:ext cx="99074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4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Ta có: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420167" y="1568848"/>
                <a:ext cx="4271490" cy="1826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d>
                        <m:dPr>
                          <m:ctrlP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2400" kern="100"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−3)(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+3)−3(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+3)=0</m:t>
                      </m:r>
                    </m:oMath>
                  </m:oMathPara>
                </a14:m>
                <a:endParaRPr lang="en-US" sz="24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e>
                      </m:d>
                      <m:r>
                        <a:rPr lang="en-US" sz="24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kern="1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67" y="1568848"/>
                <a:ext cx="4271490" cy="1826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1288254" y="5422464"/>
                <a:ext cx="9907411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phương trình có hai nghiệm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</m:t>
                    </m:r>
                  </m:oMath>
                </a14:m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4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254" y="5422464"/>
                <a:ext cx="9907411" cy="577850"/>
              </a:xfrm>
              <a:prstGeom prst="rect">
                <a:avLst/>
              </a:prstGeom>
              <a:blipFill>
                <a:blip r:embed="rId6"/>
                <a:stretch>
                  <a:fillRect l="-896" b="-2173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209654" y="3671856"/>
            <a:ext cx="99074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400" kern="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giải phương trình sau: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921014" y="4461062"/>
                <a:ext cx="2190728" cy="895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400" kern="1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33"/>
                  </a:spcAft>
                </a:pPr>
                <a:r>
                  <a:rPr lang="en-US" sz="2400" kern="1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endParaRPr lang="en-US" sz="2400" kern="1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014" y="4461062"/>
                <a:ext cx="2190728" cy="8951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6646340" y="4461062"/>
                <a:ext cx="1892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−6=0</m:t>
                      </m:r>
                    </m:oMath>
                  </m:oMathPara>
                </a14:m>
                <a:endParaRPr lang="en-US" sz="2400" kern="1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/>
                  <a:t>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sz="240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340" y="4461062"/>
                <a:ext cx="189256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81305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76000" y="-25400"/>
            <a:ext cx="806048" cy="866718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54337" y="119423"/>
            <a:ext cx="2304471" cy="7218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24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21888" y="5615"/>
                <a:ext cx="9460161" cy="1079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trình: </a:t>
                </a:r>
              </a:p>
              <a:p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−10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+25=5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 		b)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−16=5(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88" y="5615"/>
                <a:ext cx="9460161" cy="1079783"/>
              </a:xfrm>
              <a:prstGeom prst="rect">
                <a:avLst/>
              </a:prstGeom>
              <a:blipFill>
                <a:blip r:embed="rId3"/>
                <a:stretch>
                  <a:fillRect l="-938" b="-116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093" y="1291219"/>
            <a:ext cx="1567449" cy="85953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2939654" y="4038600"/>
              <a:ext cx="6312692" cy="1091268"/>
            </p:xfrm>
            <a:graphic>
              <a:graphicData uri="http://schemas.openxmlformats.org/drawingml/2006/table">
                <a:tbl>
                  <a:tblPr/>
                  <a:tblGrid>
                    <a:gridCol w="312951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831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912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90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9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9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−5=0</m:t>
                              </m:r>
                            </m:oMath>
                          </a14:m>
                          <a:endParaRPr lang="en-US" sz="2900" b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9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9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oMath>
                            </m:oMathPara>
                          </a14:m>
                          <a:endParaRPr lang="en-US" sz="290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9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9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−10=0</m:t>
                                </m:r>
                              </m:oMath>
                            </m:oMathPara>
                          </a14:m>
                          <a:endParaRPr lang="en-US" sz="2900" b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9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9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=10</m:t>
                              </m:r>
                            </m:oMath>
                          </a14:m>
                          <a:r>
                            <a:rPr lang="en-US" sz="2900">
                              <a:solidFill>
                                <a:srgbClr val="000000"/>
                              </a:solidFill>
                              <a:effectLst/>
                            </a:rPr>
                            <a:t>.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/>
            </p:nvGraphicFramePr>
            <p:xfrm>
              <a:off x="2939654" y="4038600"/>
              <a:ext cx="6312692" cy="1091268"/>
            </p:xfrm>
            <a:graphic>
              <a:graphicData uri="http://schemas.openxmlformats.org/drawingml/2006/table">
                <a:tbl>
                  <a:tblPr/>
                  <a:tblGrid>
                    <a:gridCol w="312951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1831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91268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t="-1163" r="-101619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98406" t="-1163" b="-23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1"/>
              <p:cNvSpPr>
                <a:spLocks noChangeArrowheads="1"/>
              </p:cNvSpPr>
              <p:nvPr/>
            </p:nvSpPr>
            <p:spPr bwMode="auto">
              <a:xfrm>
                <a:off x="2013166" y="5207001"/>
                <a:ext cx="8194038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60960" tIns="30480" rIns="60960" bIns="3048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/>
                <a:r>
                  <a:rPr lang="en-US" sz="2400">
                    <a:solidFill>
                      <a:srgbClr val="000000"/>
                    </a:solidFill>
                    <a:latin typeface="Arial (Body)"/>
                  </a:rPr>
                  <a:t>Vậy phương trình đã cho có hai nghiệm là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Arial (Body)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2400">
                  <a:latin typeface="Arial (Body)"/>
                </a:endParaRPr>
              </a:p>
            </p:txBody>
          </p:sp>
        </mc:Choice>
        <mc:Fallback>
          <p:sp>
            <p:nvSpPr>
              <p:cNvPr id="8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3166" y="5207001"/>
                <a:ext cx="8194038" cy="430887"/>
              </a:xfrm>
              <a:prstGeom prst="rect">
                <a:avLst/>
              </a:prstGeom>
              <a:blipFill>
                <a:blip r:embed="rId6"/>
                <a:stretch>
                  <a:fillRect l="-1548" t="-11111" r="-619" b="-30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521887" y="1702361"/>
                <a:ext cx="68580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95325" indent="-495325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lang="en-US" sz="2400">
                    <a:solidFill>
                      <a:srgbClr val="000000"/>
                    </a:solidFill>
                    <a:latin typeface="Open Sans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−10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+25=5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Open Sans"/>
                  </a:rPr>
                  <a:t>    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−5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Open Sans"/>
                  </a:rPr>
                  <a:t>   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−5−5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Open Sans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87" y="1702361"/>
                <a:ext cx="6858000" cy="1569660"/>
              </a:xfrm>
              <a:prstGeom prst="rect">
                <a:avLst/>
              </a:prstGeom>
              <a:blipFill>
                <a:blip r:embed="rId7"/>
                <a:stretch>
                  <a:fillRect l="-1664" t="-56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257449" y="3305890"/>
            <a:ext cx="767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 (Body)"/>
                <a:cs typeface="Arial" panose="020B0604020202020204" pitchFamily="34" charset="0"/>
              </a:rPr>
              <a:t>Để giải phương trình trên, ta giải hai phương trình sau:</a:t>
            </a:r>
          </a:p>
        </p:txBody>
      </p:sp>
    </p:spTree>
    <p:extLst>
      <p:ext uri="{BB962C8B-B14F-4D97-AF65-F5344CB8AC3E}">
        <p14:creationId xmlns:p14="http://schemas.microsoft.com/office/powerpoint/2010/main" val="248298974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76000" y="-25400"/>
            <a:ext cx="806048" cy="866718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" y="116511"/>
            <a:ext cx="2304471" cy="7218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24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093" y="1291219"/>
            <a:ext cx="1567449" cy="85953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2535434" y="4138643"/>
              <a:ext cx="5604006" cy="1672391"/>
            </p:xfrm>
            <a:graphic>
              <a:graphicData uri="http://schemas.openxmlformats.org/drawingml/2006/table">
                <a:tbl>
                  <a:tblPr/>
                  <a:tblGrid>
                    <a:gridCol w="28020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020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672391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+2=0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</m:oMath>
                          </a14:m>
                          <a:r>
                            <a:rPr lang="en-US" sz="2400">
                              <a:solidFill>
                                <a:srgbClr val="000000"/>
                              </a:solidFill>
                              <a:effectLst/>
                            </a:rPr>
                            <a:t>;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−13=0</m:t>
                                </m:r>
                              </m:oMath>
                            </m:oMathPara>
                          </a14:m>
                          <a:endParaRPr lang="en-US" sz="2400" b="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sz="2400" b="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>
                              <a:solidFill>
                                <a:srgbClr val="000000"/>
                              </a:solidFill>
                              <a:effectLst/>
                            </a:rPr>
                            <a:t>.</a:t>
                          </a:r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2535434" y="4138643"/>
              <a:ext cx="5604006" cy="1672391"/>
            </p:xfrm>
            <a:graphic>
              <a:graphicData uri="http://schemas.openxmlformats.org/drawingml/2006/table">
                <a:tbl>
                  <a:tblPr/>
                  <a:tblGrid>
                    <a:gridCol w="28020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020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672391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r="-100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L="0" marR="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00000" r="-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1948659" y="5568388"/>
                <a:ext cx="8232703" cy="583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60960" tIns="30480" rIns="60960" bIns="3048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sz="2400">
                    <a:solidFill>
                      <a:srgbClr val="000000"/>
                    </a:solidFill>
                    <a:latin typeface="Arial (Body)"/>
                  </a:rPr>
                  <a:t>Vậy phương trình đã cho có hai nghiệm là x = –2 và 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2400">
                  <a:latin typeface="Arial (Body)"/>
                </a:endParaRPr>
              </a:p>
            </p:txBody>
          </p:sp>
        </mc:Choice>
        <mc:Fallback>
          <p:sp>
            <p:nvSpPr>
              <p:cNvPr id="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8659" y="5568388"/>
                <a:ext cx="8232703" cy="583878"/>
              </a:xfrm>
              <a:prstGeom prst="rect">
                <a:avLst/>
              </a:prstGeom>
              <a:blipFill>
                <a:blip r:embed="rId5"/>
                <a:stretch>
                  <a:fillRect l="-1541" r="-616" b="-106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521888" y="5615"/>
                <a:ext cx="9460161" cy="1079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kern="1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trình: </a:t>
                </a:r>
              </a:p>
              <a:p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−10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+25=5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 		b)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−16=5(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pt-BR" sz="24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88" y="5615"/>
                <a:ext cx="9460161" cy="1079783"/>
              </a:xfrm>
              <a:prstGeom prst="rect">
                <a:avLst/>
              </a:prstGeom>
              <a:blipFill>
                <a:blip r:embed="rId6"/>
                <a:stretch>
                  <a:fillRect l="-938" b="-116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948659" y="1485071"/>
                <a:ext cx="6096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>
                    <a:solidFill>
                      <a:srgbClr val="000000"/>
                    </a:solidFill>
                    <a:latin typeface="Open Sans"/>
                  </a:rPr>
                  <a:t>Ta có: </a:t>
                </a:r>
                <a:r>
                  <a:rPr lang="en-US" sz="24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−16=5(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 </m:t>
                    </m:r>
                  </m:oMath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−8−5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>
                  <a:solidFill>
                    <a:srgbClr val="000000"/>
                  </a:solidFill>
                  <a:latin typeface="Open Sans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659" y="1485071"/>
                <a:ext cx="6096000" cy="1938992"/>
              </a:xfrm>
              <a:prstGeom prst="rect">
                <a:avLst/>
              </a:prstGeom>
              <a:blipFill>
                <a:blip r:embed="rId7"/>
                <a:stretch>
                  <a:fillRect l="-1663" t="-26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948659" y="3525937"/>
            <a:ext cx="767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 (Body)"/>
              </a:rPr>
              <a:t>Để giải phương trình trên, ta giải hai phương trình sau:</a:t>
            </a:r>
            <a:endParaRPr 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26210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240" y="834745"/>
            <a:ext cx="350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</a:p>
          <a:p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CHIẾC</a:t>
            </a:r>
          </a:p>
          <a:p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BÁNH RÁN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2440" y="1940355"/>
            <a:ext cx="5867400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830" y="2481350"/>
            <a:ext cx="5476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ghét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bánh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mèo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máy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cản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12" y="0"/>
            <a:ext cx="13716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25400"/>
            <a:ext cx="609600" cy="609600"/>
          </a:xfrm>
          <a:prstGeom prst="rect">
            <a:avLst/>
          </a:prstGeom>
        </p:spPr>
      </p:pic>
      <p:sp>
        <p:nvSpPr>
          <p:cNvPr id="10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0" y="2540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648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82142" y="295565"/>
            <a:ext cx="7107382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715258" y="696933"/>
                <a:ext cx="57958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/>
                  <a:t>Các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VN" sz="2800" i="1"/>
                        </m:ctrlPr>
                      </m:dPr>
                      <m:e>
                        <m:r>
                          <a:rPr lang="en-US" sz="2800" i="1"/>
                          <m:t>3</m:t>
                        </m:r>
                        <m:r>
                          <a:rPr lang="en-US" sz="2800" i="1"/>
                          <m:t>𝑥</m:t>
                        </m:r>
                        <m:r>
                          <a:rPr lang="en-US" sz="2800" i="1"/>
                          <m:t>−1</m:t>
                        </m:r>
                      </m:e>
                    </m:d>
                    <m:d>
                      <m:dPr>
                        <m:ctrlPr>
                          <a:rPr lang="en-VN" sz="2800" i="1"/>
                        </m:ctrlPr>
                      </m:dPr>
                      <m:e>
                        <m:r>
                          <a:rPr lang="en-US" sz="2800" i="1"/>
                          <m:t>𝑥</m:t>
                        </m:r>
                        <m:r>
                          <a:rPr lang="en-US" sz="2800" i="1"/>
                          <m:t>+7</m:t>
                        </m:r>
                      </m:e>
                    </m:d>
                    <m:r>
                      <a:rPr lang="en-US" sz="2800" i="1"/>
                      <m:t>=0 </m:t>
                    </m:r>
                  </m:oMath>
                </a14:m>
                <a:r>
                  <a:rPr lang="vi-VN" sz="2800" dirty="0"/>
                  <a:t>là</a:t>
                </a:r>
                <a:endParaRPr lang="en-VN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258" y="696933"/>
                <a:ext cx="5795833" cy="954107"/>
              </a:xfrm>
              <a:prstGeom prst="rect">
                <a:avLst/>
              </a:prstGeom>
              <a:blipFill>
                <a:blip r:embed="rId7"/>
                <a:stretch>
                  <a:fillRect l="-1965" t="-6494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501360" y="2688820"/>
            <a:ext cx="4912303" cy="10958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4404360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5091" y="4343400"/>
            <a:ext cx="4848572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27618" y="2594263"/>
            <a:ext cx="4425142" cy="11903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2729" y="2927849"/>
            <a:ext cx="3923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VN" i="1" dirty="0"/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00949" y="3621175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456681" y="3689464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171515" y="2899064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8" y="-32105"/>
            <a:ext cx="1371600" cy="17406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6827E-FA7F-AE4D-AFCA-75B70D234C2C}"/>
                  </a:ext>
                </a:extLst>
              </p:cNvPr>
              <p:cNvSpPr txBox="1"/>
              <p:nvPr/>
            </p:nvSpPr>
            <p:spPr>
              <a:xfrm>
                <a:off x="1115846" y="2794505"/>
                <a:ext cx="3019647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VN" sz="2800" i="1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VN" sz="28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VN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VN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VN" sz="2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VN" sz="28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VN" sz="2800" i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VN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VN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VN" sz="2800" i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VN" sz="28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6827E-FA7F-AE4D-AFCA-75B70D234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846" y="2794505"/>
                <a:ext cx="3019647" cy="901785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B66443-F860-17FD-26E4-D5E177C61D84}"/>
                  </a:ext>
                </a:extLst>
              </p:cNvPr>
              <p:cNvSpPr txBox="1"/>
              <p:nvPr/>
            </p:nvSpPr>
            <p:spPr>
              <a:xfrm>
                <a:off x="6952770" y="2794505"/>
                <a:ext cx="3606775" cy="79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B: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VN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B66443-F860-17FD-26E4-D5E177C61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770" y="2794505"/>
                <a:ext cx="3606775" cy="790216"/>
              </a:xfrm>
              <a:prstGeom prst="rect">
                <a:avLst/>
              </a:prstGeom>
              <a:blipFill>
                <a:blip r:embed="rId18"/>
                <a:stretch>
                  <a:fillRect l="-4211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36D165-C9E5-8A32-409C-8BF24B5B5E07}"/>
                  </a:ext>
                </a:extLst>
              </p:cNvPr>
              <p:cNvSpPr txBox="1"/>
              <p:nvPr/>
            </p:nvSpPr>
            <p:spPr>
              <a:xfrm>
                <a:off x="802655" y="4451713"/>
                <a:ext cx="3606775" cy="79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C: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VN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36D165-C9E5-8A32-409C-8BF24B5B5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55" y="4451713"/>
                <a:ext cx="3606775" cy="790216"/>
              </a:xfrm>
              <a:prstGeom prst="rect">
                <a:avLst/>
              </a:prstGeom>
              <a:blipFill>
                <a:blip r:embed="rId19"/>
                <a:stretch>
                  <a:fillRect l="-4211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CEE41A-EB5E-902C-E69A-E71A9EAA30E7}"/>
                  </a:ext>
                </a:extLst>
              </p:cNvPr>
              <p:cNvSpPr txBox="1"/>
              <p:nvPr/>
            </p:nvSpPr>
            <p:spPr>
              <a:xfrm>
                <a:off x="6743097" y="4539031"/>
                <a:ext cx="4190247" cy="79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D: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VN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VN" sz="320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=−7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CEE41A-EB5E-902C-E69A-E71A9EAA3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97" y="4539031"/>
                <a:ext cx="4190247" cy="790216"/>
              </a:xfrm>
              <a:prstGeom prst="rect">
                <a:avLst/>
              </a:prstGeom>
              <a:blipFill>
                <a:blip r:embed="rId20"/>
                <a:stretch>
                  <a:fillRect l="-3614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18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AABF-03BE-E97C-E1BB-C1AC7B3E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359568"/>
            <a:ext cx="11094720" cy="673418"/>
          </a:xfrm>
        </p:spPr>
        <p:txBody>
          <a:bodyPr>
            <a:noAutofit/>
          </a:bodyPr>
          <a:lstStyle/>
          <a:p>
            <a:r>
              <a:rPr lang="en-VN" sz="3600" b="1" dirty="0">
                <a:solidFill>
                  <a:srgbClr val="002060"/>
                </a:solidFill>
                <a:latin typeface="Times" pitchFamily="2" charset="0"/>
              </a:rPr>
              <a:t>Chương 1:Phương trình và hệ phương trình bậc nhất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2B61AB-4C03-6C63-0A5C-6F4F22403949}"/>
              </a:ext>
            </a:extLst>
          </p:cNvPr>
          <p:cNvSpPr txBox="1">
            <a:spLocks/>
          </p:cNvSpPr>
          <p:nvPr/>
        </p:nvSpPr>
        <p:spPr>
          <a:xfrm>
            <a:off x="1097280" y="1415892"/>
            <a:ext cx="9932670" cy="9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200" b="1" dirty="0">
                <a:solidFill>
                  <a:srgbClr val="7030A0"/>
                </a:solidFill>
                <a:latin typeface="Times" pitchFamily="2" charset="0"/>
              </a:rPr>
              <a:t>Bài 1:Phương trình quy về phương trình bậc nhất một ẩn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47A9E8-017D-4327-B7B9-26EEAA825536}"/>
              </a:ext>
            </a:extLst>
          </p:cNvPr>
          <p:cNvSpPr txBox="1">
            <a:spLocks/>
          </p:cNvSpPr>
          <p:nvPr/>
        </p:nvSpPr>
        <p:spPr>
          <a:xfrm>
            <a:off x="1097280" y="4197189"/>
            <a:ext cx="8543538" cy="90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200" b="1" dirty="0">
                <a:solidFill>
                  <a:srgbClr val="7030A0"/>
                </a:solidFill>
                <a:latin typeface="Times" pitchFamily="2" charset="0"/>
              </a:rPr>
              <a:t>Bài 3:Giải hệ phương trình bậc nhất hai ẩn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C35343-DA6A-7C00-0895-87CA0AEC1D11}"/>
              </a:ext>
            </a:extLst>
          </p:cNvPr>
          <p:cNvSpPr txBox="1">
            <a:spLocks/>
          </p:cNvSpPr>
          <p:nvPr/>
        </p:nvSpPr>
        <p:spPr>
          <a:xfrm>
            <a:off x="1097280" y="2605087"/>
            <a:ext cx="10217328" cy="1451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200" b="1" dirty="0">
                <a:solidFill>
                  <a:srgbClr val="7030A0"/>
                </a:solidFill>
                <a:latin typeface="Times" pitchFamily="2" charset="0"/>
              </a:rPr>
              <a:t>Bài 2:Phương trình bậc nhất hai ẩn. Hệ phương trình bậc nhất hai ẩn</a:t>
            </a:r>
          </a:p>
        </p:txBody>
      </p:sp>
    </p:spTree>
    <p:extLst>
      <p:ext uri="{BB962C8B-B14F-4D97-AF65-F5344CB8AC3E}">
        <p14:creationId xmlns:p14="http://schemas.microsoft.com/office/powerpoint/2010/main" val="28338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89120" y="243842"/>
            <a:ext cx="817972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822" y="4291528"/>
            <a:ext cx="4463415" cy="11326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5141978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7186" y="2550330"/>
            <a:ext cx="4726478" cy="11867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27617" y="2594264"/>
            <a:ext cx="5137785" cy="1142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289232" y="1962675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53947" y="3647327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171491" y="3882242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072765" y="3291549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-24992"/>
            <a:ext cx="1371600" cy="17406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DC84C-9CE4-6284-9D81-586406B5E35D}"/>
                  </a:ext>
                </a:extLst>
              </p:cNvPr>
              <p:cNvSpPr txBox="1"/>
              <p:nvPr/>
            </p:nvSpPr>
            <p:spPr>
              <a:xfrm>
                <a:off x="3020219" y="421508"/>
                <a:ext cx="6592186" cy="1321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Một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VN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VN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VN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e>
                    </m:d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là</a:t>
                </a:r>
                <a:r>
                  <a:rPr lang="en-VN" sz="3200" dirty="0">
                    <a:effectLst/>
                  </a:rPr>
                  <a:t> </a:t>
                </a:r>
                <a:endParaRPr lang="en-VN" sz="32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DC84C-9CE4-6284-9D81-586406B5E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219" y="421508"/>
                <a:ext cx="6592186" cy="1321772"/>
              </a:xfrm>
              <a:prstGeom prst="rect">
                <a:avLst/>
              </a:prstGeom>
              <a:blipFill>
                <a:blip r:embed="rId16"/>
                <a:stretch>
                  <a:fillRect l="-2308" t="-6667" b="-476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DAD65DF-435B-C268-3ACE-3B50FEF9301B}"/>
                  </a:ext>
                </a:extLst>
              </p:cNvPr>
              <p:cNvSpPr txBox="1"/>
              <p:nvPr/>
            </p:nvSpPr>
            <p:spPr>
              <a:xfrm>
                <a:off x="2121632" y="2865280"/>
                <a:ext cx="23992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A: </a:t>
                </a:r>
                <a14:m>
                  <m:oMath xmlns:m="http://schemas.openxmlformats.org/officeDocument/2006/math"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DAD65DF-435B-C268-3ACE-3B50FEF93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632" y="2865280"/>
                <a:ext cx="2399256" cy="584775"/>
              </a:xfrm>
              <a:prstGeom prst="rect">
                <a:avLst/>
              </a:prstGeom>
              <a:blipFill>
                <a:blip r:embed="rId17"/>
                <a:stretch>
                  <a:fillRect l="-6316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19667-206C-7D01-53D6-26DBC25317B0}"/>
                  </a:ext>
                </a:extLst>
              </p:cNvPr>
              <p:cNvSpPr txBox="1"/>
              <p:nvPr/>
            </p:nvSpPr>
            <p:spPr>
              <a:xfrm>
                <a:off x="7478414" y="2678960"/>
                <a:ext cx="23992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B: </a:t>
                </a:r>
                <a14:m>
                  <m:oMath xmlns:m="http://schemas.openxmlformats.org/officeDocument/2006/math"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19667-206C-7D01-53D6-26DBC2531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414" y="2678960"/>
                <a:ext cx="2399256" cy="584775"/>
              </a:xfrm>
              <a:prstGeom prst="rect">
                <a:avLst/>
              </a:prstGeom>
              <a:blipFill>
                <a:blip r:embed="rId18"/>
                <a:stretch>
                  <a:fillRect l="-6316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70C4F1-BB95-DFFF-7B1B-8DDADA3BE6D5}"/>
                  </a:ext>
                </a:extLst>
              </p:cNvPr>
              <p:cNvSpPr txBox="1"/>
              <p:nvPr/>
            </p:nvSpPr>
            <p:spPr>
              <a:xfrm>
                <a:off x="1673509" y="4591421"/>
                <a:ext cx="2399256" cy="79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C: </a:t>
                </a:r>
                <a14:m>
                  <m:oMath xmlns:m="http://schemas.openxmlformats.org/officeDocument/2006/math"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vi-V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70C4F1-BB95-DFFF-7B1B-8DDADA3B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09" y="4591421"/>
                <a:ext cx="2399256" cy="790216"/>
              </a:xfrm>
              <a:prstGeom prst="rect">
                <a:avLst/>
              </a:prstGeom>
              <a:blipFill>
                <a:blip r:embed="rId19"/>
                <a:stretch>
                  <a:fillRect l="-6878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A01EDA-DAEA-3E53-6B31-C3BD25044EB9}"/>
                  </a:ext>
                </a:extLst>
              </p:cNvPr>
              <p:cNvSpPr txBox="1"/>
              <p:nvPr/>
            </p:nvSpPr>
            <p:spPr>
              <a:xfrm>
                <a:off x="7619761" y="4454059"/>
                <a:ext cx="2399256" cy="785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D: </a:t>
                </a:r>
                <a14:m>
                  <m:oMath xmlns:m="http://schemas.openxmlformats.org/officeDocument/2006/math"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A01EDA-DAEA-3E53-6B31-C3BD25044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761" y="4454059"/>
                <a:ext cx="2399256" cy="785984"/>
              </a:xfrm>
              <a:prstGeom prst="rect">
                <a:avLst/>
              </a:prstGeom>
              <a:blipFill>
                <a:blip r:embed="rId20"/>
                <a:stretch>
                  <a:fillRect l="-6316" b="-142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9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0581" y="106547"/>
            <a:ext cx="6890903" cy="17753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4167" y="2667000"/>
            <a:ext cx="366163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41326" y="4331332"/>
            <a:ext cx="360677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3770" y="4295058"/>
            <a:ext cx="360677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74612" y="2659591"/>
            <a:ext cx="3773490" cy="6781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454707" y="1677226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59136" y="3673817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222466" y="4470112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616033" y="3109823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92" y="0"/>
            <a:ext cx="1371600" cy="17406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B4BEC1-4F2D-5B3E-4636-AF2C1B2440CB}"/>
                  </a:ext>
                </a:extLst>
              </p:cNvPr>
              <p:cNvSpPr txBox="1"/>
              <p:nvPr/>
            </p:nvSpPr>
            <p:spPr>
              <a:xfrm>
                <a:off x="943157" y="446975"/>
                <a:ext cx="650712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Các nghiệm của phương trình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VN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−16=3(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+4)  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là</a:t>
                </a:r>
                <a:r>
                  <a:rPr lang="en-VN" sz="3200" dirty="0">
                    <a:effectLst/>
                  </a:rPr>
                  <a:t> </a:t>
                </a:r>
                <a:endParaRPr lang="en-VN" sz="32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B4BEC1-4F2D-5B3E-4636-AF2C1B244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57" y="446975"/>
                <a:ext cx="6507124" cy="1077218"/>
              </a:xfrm>
              <a:prstGeom prst="rect">
                <a:avLst/>
              </a:prstGeom>
              <a:blipFill>
                <a:blip r:embed="rId16"/>
                <a:stretch>
                  <a:fillRect l="-2339" t="-6977" b="-1511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A750FA-2E6B-B101-E47A-A6763EA396CF}"/>
                  </a:ext>
                </a:extLst>
              </p:cNvPr>
              <p:cNvSpPr txBox="1"/>
              <p:nvPr/>
            </p:nvSpPr>
            <p:spPr>
              <a:xfrm>
                <a:off x="928595" y="2687653"/>
                <a:ext cx="36067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A: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A750FA-2E6B-B101-E47A-A6763EA39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95" y="2687653"/>
                <a:ext cx="3606775" cy="584775"/>
              </a:xfrm>
              <a:prstGeom prst="rect">
                <a:avLst/>
              </a:prstGeom>
              <a:blipFill>
                <a:blip r:embed="rId17"/>
                <a:stretch>
                  <a:fillRect l="-4196" t="-12766" r="-350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51B6AA-A5CF-827B-2BC9-527CF241A3D1}"/>
                  </a:ext>
                </a:extLst>
              </p:cNvPr>
              <p:cNvSpPr txBox="1"/>
              <p:nvPr/>
            </p:nvSpPr>
            <p:spPr>
              <a:xfrm>
                <a:off x="6007876" y="2687653"/>
                <a:ext cx="36067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B: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51B6AA-A5CF-827B-2BC9-527CF241A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76" y="2687653"/>
                <a:ext cx="3606775" cy="584775"/>
              </a:xfrm>
              <a:prstGeom prst="rect">
                <a:avLst/>
              </a:prstGeom>
              <a:blipFill>
                <a:blip r:embed="rId18"/>
                <a:stretch>
                  <a:fillRect l="-4577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0DC49E-5F2B-F12A-9DDA-6924E067CC7F}"/>
                  </a:ext>
                </a:extLst>
              </p:cNvPr>
              <p:cNvSpPr txBox="1"/>
              <p:nvPr/>
            </p:nvSpPr>
            <p:spPr>
              <a:xfrm>
                <a:off x="980809" y="4460674"/>
                <a:ext cx="36067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C: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0DC49E-5F2B-F12A-9DDA-6924E067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809" y="4460674"/>
                <a:ext cx="3606775" cy="584775"/>
              </a:xfrm>
              <a:prstGeom prst="rect">
                <a:avLst/>
              </a:prstGeom>
              <a:blipFill>
                <a:blip r:embed="rId19"/>
                <a:stretch>
                  <a:fillRect l="-4211" t="-12766" r="-351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72BC80-2458-DDBC-4213-E9CE5D215753}"/>
                  </a:ext>
                </a:extLst>
              </p:cNvPr>
              <p:cNvSpPr txBox="1"/>
              <p:nvPr/>
            </p:nvSpPr>
            <p:spPr>
              <a:xfrm>
                <a:off x="6618445" y="4458044"/>
                <a:ext cx="360677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D: </a:t>
                </a:r>
                <a14:m>
                  <m:oMath xmlns:m="http://schemas.openxmlformats.org/officeDocument/2006/math">
                    <m:r>
                      <a:rPr lang="en-VN" sz="32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VN" sz="3200" i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72BC80-2458-DDBC-4213-E9CE5D215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445" y="4458044"/>
                <a:ext cx="3606775" cy="584775"/>
              </a:xfrm>
              <a:prstGeom prst="rect">
                <a:avLst/>
              </a:prstGeom>
              <a:blipFill>
                <a:blip r:embed="rId20"/>
                <a:stretch>
                  <a:fillRect l="-4225" t="-10638" r="-704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4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5717" y="0"/>
            <a:ext cx="9623706" cy="22095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36739" y="2656262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02624" y="417709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1490" y="4097525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27360" y="247093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8931" y="2703917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m=-1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4451" y="253050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m=3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1233" y="4350950"/>
            <a:ext cx="173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m=1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8275" y="4224237"/>
            <a:ext cx="188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m=-3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455227" y="3388531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252844" y="3429000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5946926" y="3113375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8CECB9-AF6C-A5AB-FED7-DAA8912FE250}"/>
                  </a:ext>
                </a:extLst>
              </p:cNvPr>
              <p:cNvSpPr txBox="1"/>
              <p:nvPr/>
            </p:nvSpPr>
            <p:spPr>
              <a:xfrm>
                <a:off x="1600025" y="261396"/>
                <a:ext cx="6507124" cy="1711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m để phương trình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VN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VN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e>
                    </m:d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nghiệm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VN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8CECB9-AF6C-A5AB-FED7-DAA8912FE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025" y="261396"/>
                <a:ext cx="6507124" cy="1711815"/>
              </a:xfrm>
              <a:prstGeom prst="rect">
                <a:avLst/>
              </a:prstGeom>
              <a:blipFill>
                <a:blip r:embed="rId13"/>
                <a:stretch>
                  <a:fillRect l="-2335" t="-4412" r="-233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6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89120" y="243842"/>
            <a:ext cx="817972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822" y="4291528"/>
            <a:ext cx="4463415" cy="11326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4343400"/>
            <a:ext cx="5141978" cy="10808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7186" y="2550330"/>
            <a:ext cx="4726478" cy="11867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27617" y="2594264"/>
            <a:ext cx="5137785" cy="1142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289232" y="1962675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53947" y="3647327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-171491" y="3882242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072765" y="3291549"/>
            <a:ext cx="3083503" cy="3708648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-24992"/>
            <a:ext cx="1371600" cy="17406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DC84C-9CE4-6284-9D81-586406B5E35D}"/>
                  </a:ext>
                </a:extLst>
              </p:cNvPr>
              <p:cNvSpPr txBox="1"/>
              <p:nvPr/>
            </p:nvSpPr>
            <p:spPr>
              <a:xfrm>
                <a:off x="2874089" y="468771"/>
                <a:ext cx="6748621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/>
                  <a:t>Khẳng định nào sau đây về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VN" sz="3200" i="1"/>
                        </m:ctrlPr>
                      </m:dPr>
                      <m:e>
                        <m:r>
                          <a:rPr lang="en-US" sz="3200" i="1"/>
                          <m:t>2</m:t>
                        </m:r>
                        <m:sSup>
                          <m:sSupPr>
                            <m:ctrlPr>
                              <a:rPr lang="en-VN" sz="3200" i="1"/>
                            </m:ctrlPr>
                          </m:sSupPr>
                          <m:e>
                            <m:r>
                              <a:rPr lang="en-US" sz="3200" i="1"/>
                              <m:t>𝑥</m:t>
                            </m:r>
                          </m:e>
                          <m:sup>
                            <m:r>
                              <a:rPr lang="en-US" sz="3200" i="1"/>
                              <m:t>2</m:t>
                            </m:r>
                          </m:sup>
                        </m:sSup>
                        <m:r>
                          <a:rPr lang="en-US" sz="3200" i="1"/>
                          <m:t>+3</m:t>
                        </m:r>
                      </m:e>
                    </m:d>
                    <m:d>
                      <m:dPr>
                        <m:ctrlPr>
                          <a:rPr lang="en-VN" sz="3200" i="1"/>
                        </m:ctrlPr>
                      </m:dPr>
                      <m:e>
                        <m:r>
                          <a:rPr lang="en-US" sz="3200" i="1"/>
                          <m:t>𝑥</m:t>
                        </m:r>
                        <m:r>
                          <a:rPr lang="en-US" sz="3200" i="1"/>
                          <m:t>−4</m:t>
                        </m:r>
                      </m:e>
                    </m:d>
                    <m:r>
                      <a:rPr lang="en-US" sz="3200" i="1"/>
                      <m:t>=0 </m:t>
                    </m:r>
                  </m:oMath>
                </a14:m>
                <a:r>
                  <a:rPr lang="vi-VN" sz="3200" dirty="0"/>
                  <a:t>là đúng?</a:t>
                </a:r>
                <a:r>
                  <a:rPr lang="en-VN" sz="3200" dirty="0">
                    <a:effectLst/>
                  </a:rPr>
                  <a:t> </a:t>
                </a:r>
                <a:endParaRPr lang="en-VN" sz="32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DC84C-9CE4-6284-9D81-586406B5E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089" y="468771"/>
                <a:ext cx="6748621" cy="1140633"/>
              </a:xfrm>
              <a:prstGeom prst="rect">
                <a:avLst/>
              </a:prstGeom>
              <a:blipFill>
                <a:blip r:embed="rId15"/>
                <a:stretch>
                  <a:fillRect l="-2256" t="-6593" r="-2444" b="-1318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DAD65DF-435B-C268-3ACE-3B50FEF9301B}"/>
                  </a:ext>
                </a:extLst>
              </p:cNvPr>
              <p:cNvSpPr txBox="1"/>
              <p:nvPr/>
            </p:nvSpPr>
            <p:spPr>
              <a:xfrm>
                <a:off x="2121631" y="2865280"/>
                <a:ext cx="286746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VN" sz="3200" b="1" i="1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VN" sz="3200" b="1" i="1" dirty="0">
                        <a:latin typeface="Cambria Math" panose="02040503050406030204" pitchFamily="18" charset="0"/>
                      </a:rPr>
                      <m:t>ô</m:t>
                    </m:r>
                    <m:r>
                      <a:rPr lang="vi-VN" sz="32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nghi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DAD65DF-435B-C268-3ACE-3B50FEF93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631" y="2865280"/>
                <a:ext cx="2867463" cy="584775"/>
              </a:xfrm>
              <a:prstGeom prst="rect">
                <a:avLst/>
              </a:prstGeom>
              <a:blipFill>
                <a:blip r:embed="rId16"/>
                <a:stretch>
                  <a:fillRect l="-5310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19667-206C-7D01-53D6-26DBC25317B0}"/>
                  </a:ext>
                </a:extLst>
              </p:cNvPr>
              <p:cNvSpPr txBox="1"/>
              <p:nvPr/>
            </p:nvSpPr>
            <p:spPr>
              <a:xfrm>
                <a:off x="7156268" y="2678960"/>
                <a:ext cx="31908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B</a:t>
                </a:r>
                <a14:m>
                  <m:oMath xmlns:m="http://schemas.openxmlformats.org/officeDocument/2006/math">
                    <m:r>
                      <a:rPr lang="vi-VN" sz="3200" b="1" i="0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en-VN" sz="3200" b="1" i="1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VN" sz="3200" b="1" i="1" dirty="0">
                        <a:latin typeface="Cambria Math" panose="02040503050406030204" pitchFamily="18" charset="0"/>
                      </a:rPr>
                      <m:t>ó</m:t>
                    </m:r>
                    <m:r>
                      <a:rPr lang="vi-VN" sz="32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0" i="1" dirty="0" smtClean="0"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nghi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19667-206C-7D01-53D6-26DBC2531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268" y="2678960"/>
                <a:ext cx="3190890" cy="584775"/>
              </a:xfrm>
              <a:prstGeom prst="rect">
                <a:avLst/>
              </a:prstGeom>
              <a:blipFill>
                <a:blip r:embed="rId17"/>
                <a:stretch>
                  <a:fillRect l="-4762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70C4F1-BB95-DFFF-7B1B-8DDADA3BE6D5}"/>
                  </a:ext>
                </a:extLst>
              </p:cNvPr>
              <p:cNvSpPr txBox="1"/>
              <p:nvPr/>
            </p:nvSpPr>
            <p:spPr>
              <a:xfrm>
                <a:off x="1427747" y="4591421"/>
                <a:ext cx="32725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VN" sz="3200" b="1" i="1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VN" sz="3200" b="1" i="1" dirty="0" smtClean="0">
                        <a:latin typeface="Cambria Math" panose="02040503050406030204" pitchFamily="18" charset="0"/>
                      </a:rPr>
                      <m:t>ó</m:t>
                    </m:r>
                    <m:r>
                      <a:rPr lang="vi-VN" sz="32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nghi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470C4F1-BB95-DFFF-7B1B-8DDADA3B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747" y="4591421"/>
                <a:ext cx="3272590" cy="584775"/>
              </a:xfrm>
              <a:prstGeom prst="rect">
                <a:avLst/>
              </a:prstGeom>
              <a:blipFill>
                <a:blip r:embed="rId18"/>
                <a:stretch>
                  <a:fillRect l="-4633" t="-12766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A01EDA-DAEA-3E53-6B31-C3BD25044EB9}"/>
                  </a:ext>
                </a:extLst>
              </p:cNvPr>
              <p:cNvSpPr txBox="1"/>
              <p:nvPr/>
            </p:nvSpPr>
            <p:spPr>
              <a:xfrm>
                <a:off x="7569348" y="4470112"/>
                <a:ext cx="28717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VN" sz="3200" b="1" dirty="0">
                    <a:latin typeface="Times" pitchFamily="2" charset="0"/>
                  </a:rPr>
                  <a:t>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VN" sz="3200" b="1" i="1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VN" sz="3200" b="1" i="1" dirty="0">
                        <a:latin typeface="Cambria Math" panose="02040503050406030204" pitchFamily="18" charset="0"/>
                      </a:rPr>
                      <m:t>ó</m:t>
                    </m:r>
                    <m:r>
                      <a:rPr lang="vi-VN" sz="32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nghi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3200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VN" sz="32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BA01EDA-DAEA-3E53-6B31-C3BD25044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348" y="4470112"/>
                <a:ext cx="2871776" cy="584775"/>
              </a:xfrm>
              <a:prstGeom prst="rect">
                <a:avLst/>
              </a:prstGeom>
              <a:blipFill>
                <a:blip r:embed="rId19"/>
                <a:stretch>
                  <a:fillRect l="-5286" t="-12766" r="-1322" b="-340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0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355088" y="130262"/>
            <a:ext cx="2860763" cy="72189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 dụ 3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088" y="168044"/>
            <a:ext cx="1140520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en-US" sz="2400" kern="1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Giải bài toán nêu trong phần mở đầu.</a:t>
            </a:r>
            <a:endParaRPr lang="en-US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-11470" y="1153874"/>
            <a:ext cx="1133009" cy="79218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1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defRPr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1152688" y="-478113"/>
            <a:ext cx="1390009" cy="1182727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53394" y="5287994"/>
            <a:ext cx="1538606" cy="1570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1097048" y="6046414"/>
            <a:ext cx="986667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x &gt; 50 nên x = 75. Vậy độ dài cạnh của khu đất là 75m.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4602" y="1129577"/>
            <a:ext cx="953177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 độ dài cạnh của khu đất có dạng hình vuông là x (m) với x &gt; 50.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4564" y="1711241"/>
            <a:ext cx="928331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 dài và chiều rộng bể bơi lần lượt là x – 25 (m) và x – 50 (m).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0903" y="2375308"/>
            <a:ext cx="601158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mảnh đất là: (x – 50)(x – 25) (m</a:t>
            </a:r>
            <a:r>
              <a:rPr lang="en-US" sz="2400" kern="100" baseline="30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2482" y="2974801"/>
            <a:ext cx="6096000" cy="3050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 phương trình: (x – 50)(x – 25) = 1250</a:t>
            </a:r>
          </a:p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(x – 50)(x – 25) – 1250 = 0</a:t>
            </a:r>
          </a:p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2400" kern="100" baseline="30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75x = 0</a:t>
            </a:r>
          </a:p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x(x – 75) = 0</a:t>
            </a:r>
          </a:p>
          <a:p>
            <a:pPr algn="just">
              <a:lnSpc>
                <a:spcPct val="150000"/>
              </a:lnSpc>
              <a:spcAft>
                <a:spcPts val="533"/>
              </a:spcAft>
              <a:defRPr/>
            </a:pPr>
            <a:r>
              <a:rPr lang="en-US" sz="24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= 0 hoặc x = 75.</a:t>
            </a: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2" grpId="0"/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929640" y="1664446"/>
            <a:ext cx="993648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2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- Đọc nội dung phần còn lại của bài, tiết sau học tiếp.</a:t>
            </a:r>
            <a:endParaRPr lang="en-US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671CB8-4785-305D-705B-420CD0A88799}"/>
                  </a:ext>
                </a:extLst>
              </p:cNvPr>
              <p:cNvSpPr txBox="1"/>
              <p:nvPr/>
            </p:nvSpPr>
            <p:spPr>
              <a:xfrm>
                <a:off x="656924" y="3303498"/>
                <a:ext cx="9936480" cy="3078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các phương trình sau: </a:t>
                </a:r>
                <a:endParaRPr lang="en-VN" sz="2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7000"/>
                  </a:lnSpc>
                  <a:spcAft>
                    <a:spcPts val="800"/>
                  </a:spcAft>
                  <a:buAutoNum type="arabi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=0.                2) </m:t>
                    </m:r>
                    <m:d>
                      <m:dPr>
                        <m:ctrlPr>
                          <a:rPr lang="en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8−3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=0. </m:t>
                    </m:r>
                  </m:oMath>
                </a14:m>
                <a:endParaRPr lang="vi-VN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/>
                        <m:t>3) </m:t>
                      </m:r>
                      <m:d>
                        <m:dPr>
                          <m:ctrlPr>
                            <a:rPr lang="en-VN" sz="2400" i="1"/>
                          </m:ctrlPr>
                        </m:dPr>
                        <m:e>
                          <m:r>
                            <a:rPr lang="vi-VN" sz="2400" i="1"/>
                            <m:t>2</m:t>
                          </m:r>
                          <m:r>
                            <a:rPr lang="vi-VN" sz="2400" i="1"/>
                            <m:t>𝑥</m:t>
                          </m:r>
                          <m:r>
                            <a:rPr lang="vi-VN" sz="2400" i="1"/>
                            <m:t>+2</m:t>
                          </m:r>
                        </m:e>
                      </m:d>
                      <m:d>
                        <m:dPr>
                          <m:ctrlPr>
                            <a:rPr lang="en-VN" sz="2400" i="1"/>
                          </m:ctrlPr>
                        </m:dPr>
                        <m:e>
                          <m:r>
                            <a:rPr lang="vi-VN" sz="2400" i="1"/>
                            <m:t>3−</m:t>
                          </m:r>
                          <m:r>
                            <a:rPr lang="vi-VN" sz="2400" i="1"/>
                            <m:t>𝑥</m:t>
                          </m:r>
                        </m:e>
                      </m:d>
                      <m:r>
                        <a:rPr lang="vi-VN" sz="2400" i="1"/>
                        <m:t>=0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.            4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+1.             </m:t>
                      </m:r>
                    </m:oMath>
                  </m:oMathPara>
                </a14:m>
                <a:endParaRPr lang="vi-VN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5) </m:t>
                      </m:r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4−3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−4.            6) </m:t>
                      </m:r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+1.                </m:t>
                      </m:r>
                    </m:oMath>
                  </m:oMathPara>
                </a14:m>
                <a:endParaRPr lang="vi-VN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7) </m:t>
                      </m:r>
                      <m:sSup>
                        <m:sSup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+11</m:t>
                              </m:r>
                            </m:e>
                          </m:d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4−</m:t>
                              </m:r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         8) </m:t>
                      </m:r>
                      <m:sSup>
                        <m:sSup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−1+3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=0.             </m:t>
                      </m:r>
                    </m:oMath>
                  </m:oMathPara>
                </a14:m>
                <a:endParaRPr lang="vi-VN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9)</m:t>
                      </m:r>
                      <m:sSup>
                        <m:sSup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+11</m:t>
                              </m:r>
                            </m:e>
                          </m:d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4−5</m:t>
                              </m:r>
                              <m:r>
                                <a:rPr lang="vi-VN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VN" sz="2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671CB8-4785-305D-705B-420CD0A88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24" y="3303498"/>
                <a:ext cx="9936480" cy="3078920"/>
              </a:xfrm>
              <a:prstGeom prst="rect">
                <a:avLst/>
              </a:prstGeom>
              <a:blipFill>
                <a:blip r:embed="rId3"/>
                <a:stretch>
                  <a:fillRect l="-893" t="-164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9775540" y="-1088535"/>
            <a:ext cx="4055519" cy="2813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63077" y="2450749"/>
                <a:ext cx="8376523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240042" algn="l"/>
                    <a:tab pos="480084" algn="l"/>
                  </a:tabLst>
                </a:pPr>
                <a:r>
                  <a:rPr lang="nl-NL" sz="3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 TRÌNH TÍCH CÓ DẠNG</a:t>
                </a:r>
              </a:p>
              <a:p>
                <a:pPr algn="just">
                  <a:lnSpc>
                    <a:spcPct val="150000"/>
                  </a:lnSpc>
                  <a:tabLst>
                    <a:tab pos="240042" algn="l"/>
                    <a:tab pos="480084" algn="l"/>
                  </a:tabLst>
                </a:pPr>
                <a:r>
                  <a:rPr lang="nl-NL" sz="3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nl-NL" sz="3000" b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ax</a:t>
                </a:r>
                <a:r>
                  <a:rPr lang="nl-NL" sz="3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b)(cx + d) = 0 (</a:t>
                </a:r>
                <a14:m>
                  <m:oMath xmlns:m="http://schemas.openxmlformats.org/officeDocument/2006/math">
                    <m:r>
                      <a:rPr lang="en-US" sz="30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𝐚</m:t>
                    </m:r>
                    <m:r>
                      <a:rPr lang="nl-NL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077" y="2450749"/>
                <a:ext cx="8376523" cy="1391728"/>
              </a:xfrm>
              <a:prstGeom prst="rect">
                <a:avLst/>
              </a:prstGeom>
              <a:blipFill>
                <a:blip r:embed="rId3"/>
                <a:stretch>
                  <a:fillRect l="-1664" b="-1261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661747" y="4311240"/>
            <a:ext cx="65503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CHỨA ẨN Ở MẪU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352800" y="511195"/>
            <a:ext cx="5469085" cy="9652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098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defRPr/>
              </a:pPr>
              <a:r>
                <a:rPr lang="en-US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876942"/>
            <a:ext cx="2058337" cy="1729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81001"/>
            <a:ext cx="711200" cy="76345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24159" y="2450750"/>
            <a:ext cx="824624" cy="770649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  <a:defRPr/>
              </a:pPr>
              <a:r>
                <a:rPr lang="en-US" sz="3334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334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10791" y="4123672"/>
            <a:ext cx="824624" cy="770649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4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  <a:defRPr/>
              </a:pPr>
              <a:r>
                <a:rPr lang="en-US" sz="3334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334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:……………………………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809127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9;p5"/>
          <p:cNvSpPr/>
          <p:nvPr/>
        </p:nvSpPr>
        <p:spPr>
          <a:xfrm>
            <a:off x="91125" y="741807"/>
            <a:ext cx="1574800" cy="631832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399" y="5520365"/>
            <a:ext cx="1332076" cy="959922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176907" y="6062941"/>
            <a:ext cx="1563883" cy="400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457200" y="1310580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/>
              <a:t>a) Cho hai số thực u, v có tích uv = 0. Có nhận xét gì về giá trị của u, v?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900330"/>
            <a:ext cx="1122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/>
              <a:t>b) Cho phương trình (</a:t>
            </a:r>
            <a:r>
              <a:rPr lang="vi-VN" sz="2400" i="1"/>
              <a:t>x</a:t>
            </a:r>
            <a:r>
              <a:rPr lang="vi-VN" sz="2400"/>
              <a:t> – 3)(2</a:t>
            </a:r>
            <a:r>
              <a:rPr lang="vi-VN" sz="2400" i="1"/>
              <a:t>x</a:t>
            </a:r>
            <a:r>
              <a:rPr lang="vi-VN" sz="2400"/>
              <a:t>+ 1) = 0.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6375" y="2483524"/>
            <a:ext cx="8807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/>
              <a:t>⦁ Hãy giải mỗi phương trình bậc nhất sau: x – 3 = 0; 2x + 1 = 0.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034" y="3254950"/>
            <a:ext cx="1092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⦁ Chứng tỏ rằng nghiệm của phương trình x – 3 = 0 và nghiệm của phương trình 2x + 1 = 0 đều là nghiệm của phương trình (x – 3)(2x + 1) = 0.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3244" y="4313763"/>
            <a:ext cx="10965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⦁ Giả sử x = x</a:t>
            </a:r>
            <a:r>
              <a:rPr lang="vi-VN" sz="2400" baseline="-25000" dirty="0"/>
              <a:t>0</a:t>
            </a:r>
            <a:r>
              <a:rPr lang="vi-VN" sz="2400" dirty="0"/>
              <a:t> là nghiệm của phương trình (x – 3)(2x + 1) = 0. Giá trị x = x</a:t>
            </a:r>
            <a:r>
              <a:rPr lang="vi-VN" sz="2400" baseline="-25000" dirty="0"/>
              <a:t>0</a:t>
            </a:r>
            <a:r>
              <a:rPr lang="vi-VN" sz="2400" dirty="0"/>
              <a:t> có phải là nghiệm của phương trình x – 3 = 0 hoặc phương trình 2x + 1 = 0 hay không?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BEA1F-507C-92E5-18FD-6FAA077E5D9F}"/>
              </a:ext>
            </a:extLst>
          </p:cNvPr>
          <p:cNvSpPr txBox="1"/>
          <p:nvPr/>
        </p:nvSpPr>
        <p:spPr>
          <a:xfrm>
            <a:off x="1324304" y="0"/>
            <a:ext cx="9727324" cy="707886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VN" sz="4000" b="1" dirty="0">
                <a:solidFill>
                  <a:srgbClr val="002060"/>
                </a:solidFill>
                <a:latin typeface="Times" pitchFamily="2" charset="0"/>
              </a:rPr>
              <a:t>Phương trình và hệ phương trình bậc nhất</a:t>
            </a:r>
            <a:endParaRPr lang="en-US" sz="40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2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0674122" y="-300048"/>
            <a:ext cx="1166631" cy="121841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815474" y="330200"/>
            <a:ext cx="1574800" cy="631832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6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2667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10031906" y="1115005"/>
            <a:ext cx="1563883" cy="400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2594525" y="482948"/>
            <a:ext cx="1280800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33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533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33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533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2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/>
              <p:cNvSpPr>
                <a:spLocks noChangeArrowheads="1"/>
              </p:cNvSpPr>
              <p:nvPr/>
            </p:nvSpPr>
            <p:spPr bwMode="auto">
              <a:xfrm>
                <a:off x="101600" y="1503474"/>
                <a:ext cx="11897675" cy="4955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0960" tIns="30480" rIns="60960" bIns="3048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b) * Giải phương trình:</a:t>
                </a:r>
              </a:p>
              <a:p>
                <a:pPr algn="just" defTabSz="609630"/>
                <a:endParaRPr lang="en-US" sz="2133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endParaRPr lang="en-US" sz="2133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endParaRPr lang="en-US" sz="2133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endParaRPr lang="en-US" sz="2133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endParaRPr lang="en-US" sz="2133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* Chứng tỏ nghiệm của phương trình x – 3 = 0 và nghiệm của phương trình 2x + 1 = 0 đều là nghiệm của phương trình (x – 3)(2x + 1) = 0 như sau: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Thay x = 3 vào vế trái phương trình (x – 3)(2x + 1) = 0, ta được: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Vế trái = (3 – 3)(2.3 + 1) = 0.7 = 0 = Vế phải.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Do đó nghiệm của phương trình x – 3 = 0 là nghiệm của phương trình (x – 3)(2x + 1) = 0.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Thay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33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133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 vào vế trái phương trình (x – 3)(2x + 1) = 0, ta được: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lvl="0" algn="just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Vế trái </a:t>
                </a:r>
                <a14:m>
                  <m:oMath xmlns:m="http://schemas.openxmlformats.org/officeDocument/2006/math">
                    <m:r>
                      <a:rPr lang="en-US" sz="2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2.</m:t>
                        </m:r>
                        <m:d>
                          <m:d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13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13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13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.0=0=</m:t>
                    </m:r>
                  </m:oMath>
                </a14:m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Vế phải.</a:t>
                </a:r>
                <a:endParaRPr lang="en-US" sz="2133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en-US" sz="2133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Do đó nghiệm của phương trình 2x + 1 = 0 là nghiệm của phương trình (x – 3)(2x + 1) = 0.</a:t>
                </a:r>
              </a:p>
            </p:txBody>
          </p:sp>
        </mc:Choice>
        <mc:Fallback xmlns="">
          <p:sp>
            <p:nvSpPr>
              <p:cNvPr id="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00" y="1503474"/>
                <a:ext cx="11897675" cy="4955331"/>
              </a:xfrm>
              <a:prstGeom prst="rect">
                <a:avLst/>
              </a:prstGeom>
              <a:blipFill>
                <a:blip r:embed="rId5"/>
                <a:stretch>
                  <a:fillRect l="-961" t="-512" r="-961" b="-23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0880" y="2032231"/>
          <a:ext cx="11167384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3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latin typeface="+mn-lt"/>
                        </a:rPr>
                        <a:t>x – 3 = 0</a:t>
                      </a:r>
                    </a:p>
                    <a:p>
                      <a:pPr algn="just"/>
                      <a:r>
                        <a:rPr lang="en-US" sz="1900" b="0">
                          <a:solidFill>
                            <a:srgbClr val="000000"/>
                          </a:solidFill>
                          <a:latin typeface="+mn-lt"/>
                        </a:rPr>
                        <a:t>       </a:t>
                      </a:r>
                      <a:r>
                        <a:rPr lang="vi-VN" sz="1900" b="0">
                          <a:solidFill>
                            <a:srgbClr val="000000"/>
                          </a:solidFill>
                          <a:latin typeface="+mn-lt"/>
                        </a:rPr>
                        <a:t>x = 3.</a:t>
                      </a:r>
                    </a:p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latin typeface="+mn-lt"/>
                        </a:rPr>
                        <a:t>Vậy phương trình x – 3 = 0 có nghiệm là x = 3.</a:t>
                      </a: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2x + 1 = 0</a:t>
                      </a:r>
                    </a:p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     2x = –1</a:t>
                      </a:r>
                    </a:p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       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r>
                        <a:rPr lang="en-US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</a:t>
                      </a:r>
                      <a:r>
                        <a:rPr lang="en-US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−12.</a:t>
                      </a:r>
                      <a:endParaRPr lang="vi-VN" sz="19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vi-VN" sz="19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Vậy phương trình 2x + 1 = 0 có nghiệm là 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r>
                        <a:rPr lang="en-US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</a:t>
                      </a:r>
                      <a:r>
                        <a:rPr lang="en-US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19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−12.</a:t>
                      </a:r>
                      <a:endParaRPr lang="vi-VN" sz="19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4407" y="1108009"/>
            <a:ext cx="60088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>
                <a:solidFill>
                  <a:srgbClr val="000000"/>
                </a:solidFill>
                <a:latin typeface="Arial (Body)"/>
                <a:cs typeface="Arial" panose="020B0604020202020204" pitchFamily="34" charset="0"/>
              </a:rPr>
              <a:t>a) Ta thấy, uv = 0 khi và chỉ khi u = 0 hoặc v = 0.</a:t>
            </a:r>
            <a:endParaRPr lang="en-US" sz="2133">
              <a:latin typeface="Arial (Body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89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0674122" y="-300048"/>
            <a:ext cx="1166631" cy="121841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815474" y="330200"/>
            <a:ext cx="1574800" cy="631832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6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2667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99" y="5520365"/>
            <a:ext cx="1332076" cy="959922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176907" y="6062941"/>
            <a:ext cx="1563883" cy="400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2594525" y="482948"/>
            <a:ext cx="1280800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33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533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33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533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2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/>
              <p:cNvSpPr>
                <a:spLocks noChangeArrowheads="1"/>
              </p:cNvSpPr>
              <p:nvPr/>
            </p:nvSpPr>
            <p:spPr bwMode="auto">
              <a:xfrm>
                <a:off x="341075" y="1215646"/>
                <a:ext cx="11582400" cy="4099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0960" tIns="30480" rIns="60960" bIns="3048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609630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⦁ Vì x = 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là nghiệm của phương trình (x – 3)(2x + 1) = 0 nên x = 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thỏa mãn phương trình (x – 3)(2x + 1) = 0, tức là: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(x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– 3)(2x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+ 1) = 0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– 3 = 0 hoặc 2x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+ 1 = 0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= 3 hoặc 2x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= –1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= 3 hoặc  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 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.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Vậy x</a:t>
                </a:r>
                <a:r>
                  <a:rPr lang="en-US" sz="2400" baseline="-300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0</a:t>
                </a:r>
                <a:r>
                  <a:rPr lang="en-US" sz="2400">
                    <a:solidFill>
                      <a:srgbClr val="000000"/>
                    </a:solidFill>
                    <a:latin typeface="Arial (Body)"/>
                    <a:cs typeface="Arial" panose="020B0604020202020204" pitchFamily="34" charset="0"/>
                  </a:rPr>
                  <a:t> là nghiệm của phương trình x – 3 = 0 hoặc phương trình 2x + 1 = 0.</a:t>
                </a:r>
                <a:endParaRPr lang="en-US" sz="240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075" y="1215646"/>
                <a:ext cx="11582400" cy="4099392"/>
              </a:xfrm>
              <a:prstGeom prst="rect">
                <a:avLst/>
              </a:prstGeom>
              <a:blipFill>
                <a:blip r:embed="rId6"/>
                <a:stretch>
                  <a:fillRect l="-1095" r="-1095" b="-30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858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8364" y="1865468"/>
            <a:ext cx="10894017" cy="4353465"/>
            <a:chOff x="1066800" y="3009899"/>
            <a:chExt cx="16341026" cy="653019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899"/>
              <a:ext cx="16341026" cy="653019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endParaRPr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722467" y="3040815"/>
                  <a:ext cx="15029693" cy="62578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Để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giải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tích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+ b)(cx + d) = 0 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67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a:rPr lang="nl-NL" sz="2667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  <m:r>
                        <a:rPr lang="en-US" sz="2667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0;</m:t>
                      </m:r>
                      <m:r>
                        <a:rPr lang="en-US" sz="2667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67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≠0</m:t>
                      </m:r>
                    </m:oMath>
                  </a14:m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), ta </a:t>
                  </a:r>
                  <a:r>
                    <a:rPr lang="en-US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</a:t>
                  </a:r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làm</a:t>
                  </a:r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như</a:t>
                  </a:r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just">
                    <a:lnSpc>
                      <a:spcPct val="2000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da-DK" sz="2667" dirty="0" err="1">
                      <a:solidFill>
                        <a:srgbClr val="FFFF00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Bước</a:t>
                  </a:r>
                  <a:r>
                    <a:rPr lang="da-DK" sz="2667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1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Giải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hai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bậc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a-DK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nhất</a:t>
                  </a:r>
                  <a:r>
                    <a:rPr lang="da-DK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+ b = 0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cx + d = 0</a:t>
                  </a:r>
                </a:p>
                <a:p>
                  <a:pPr algn="just">
                    <a:lnSpc>
                      <a:spcPct val="2000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nl-NL" sz="2667" dirty="0" err="1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Bước</a:t>
                  </a:r>
                  <a:r>
                    <a:rPr lang="nl-NL" sz="2667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nl-NL" sz="2667" i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nl-NL" sz="2667" i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i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luận</a:t>
                  </a:r>
                  <a:r>
                    <a:rPr lang="nl-NL" sz="2667" i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i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Lấy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tất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cả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hai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bậc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nhất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vừa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giải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ở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2667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Bước</a:t>
                  </a:r>
                  <a:r>
                    <a:rPr lang="nl-NL" sz="2667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1. </a:t>
                  </a:r>
                  <a:endPara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2467" y="3040815"/>
                  <a:ext cx="15029693" cy="6257866"/>
                </a:xfrm>
                <a:prstGeom prst="rect">
                  <a:avLst/>
                </a:prstGeom>
                <a:blipFill>
                  <a:blip r:embed="rId2"/>
                  <a:stretch>
                    <a:fillRect l="-1139" r="-1139" b="-272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380209" y="194688"/>
            <a:ext cx="3454400" cy="94968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/>
              <a:r>
                <a:rPr lang="en-US" sz="3667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3667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1274" y="5457033"/>
            <a:ext cx="782213" cy="696881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66133">
            <a:off x="1481366" y="6253881"/>
            <a:ext cx="1455907" cy="373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192187"/>
            <a:ext cx="1991533" cy="1678577"/>
          </a:xfrm>
          <a:prstGeom prst="rect">
            <a:avLst/>
          </a:prstGeom>
        </p:spPr>
      </p:pic>
      <p:pic>
        <p:nvPicPr>
          <p:cNvPr id="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C4D9FE9D-C2C7-3C4C-DABF-D5AF6E8B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1991533" cy="16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11F5FD-34D4-E0A1-E802-3177058729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6996" y="1183312"/>
                <a:ext cx="8059480" cy="225048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VN" sz="36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dụ 1. Giải phương trình</a:t>
                </a:r>
                <a:br>
                  <a:rPr lang="en-VN" sz="36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1).   </m:t>
                      </m:r>
                      <m:d>
                        <m:dPr>
                          <m:ctrlPr>
                            <a:rPr lang="en-VN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d>
                        <m:dPr>
                          <m:ctrlPr>
                            <a:rPr lang="en-VN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e>
                      </m:d>
                      <m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2)</m:t>
                      </m:r>
                      <m:d>
                        <m:dPr>
                          <m:ctrlPr>
                            <a:rPr lang="en-V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V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VN" sz="3600" dirty="0"/>
                </a:br>
                <a:br>
                  <a:rPr lang="en-VN" sz="36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:endParaRPr lang="en-VN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11F5FD-34D4-E0A1-E802-3177058729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6996" y="1183312"/>
                <a:ext cx="8059480" cy="2250484"/>
              </a:xfrm>
              <a:blipFill>
                <a:blip r:embed="rId2"/>
                <a:stretch>
                  <a:fillRect l="-2201" t="-3370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9E9F4C5C-9451-02E0-BE0D-C763A92C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37F4F5-3C49-98B2-4450-3DC6D7B7EEB9}"/>
                  </a:ext>
                </a:extLst>
              </p:cNvPr>
              <p:cNvSpPr txBox="1"/>
              <p:nvPr/>
            </p:nvSpPr>
            <p:spPr>
              <a:xfrm>
                <a:off x="751365" y="3280144"/>
                <a:ext cx="8059479" cy="3226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Times" pitchFamily="2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14:m>
                  <m:oMath xmlns:m="http://schemas.openxmlformats.org/officeDocument/2006/math">
                    <m:r>
                      <a:rPr lang="vi-VN" sz="36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1).   </m:t>
                    </m:r>
                    <m:d>
                      <m:dPr>
                        <m:ctrlPr>
                          <a:rPr lang="en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r>
                      <a:rPr lang="en-US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−9=0 </m:t>
                    </m:r>
                  </m:oMath>
                </a14:m>
                <a:endParaRPr lang="en-VN" sz="2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=−5 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                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 </m:t>
                    </m:r>
                  </m:oMath>
                </a14:m>
                <a:endParaRPr lang="en-VN" sz="2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VN" sz="2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phương trình đã cho có nghiệm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=−5 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VN" sz="2800" dirty="0">
                    <a:effectLst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i="1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VN" sz="2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37F4F5-3C49-98B2-4450-3DC6D7B7E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65" y="3280144"/>
                <a:ext cx="8059479" cy="3226011"/>
              </a:xfrm>
              <a:prstGeom prst="rect">
                <a:avLst/>
              </a:prstGeom>
              <a:blipFill>
                <a:blip r:embed="rId4"/>
                <a:stretch>
                  <a:fillRect l="-2362" t="-1961" r="-3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2518</TotalTime>
  <Words>1961</Words>
  <Application>Microsoft Macintosh PowerPoint</Application>
  <PresentationFormat>Widescreen</PresentationFormat>
  <Paragraphs>212</Paragraphs>
  <Slides>26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(Body)</vt:lpstr>
      <vt:lpstr>Calibri</vt:lpstr>
      <vt:lpstr>Calibri Light</vt:lpstr>
      <vt:lpstr>Cambria Math</vt:lpstr>
      <vt:lpstr>Open Sans</vt:lpstr>
      <vt:lpstr>Rockwell</vt:lpstr>
      <vt:lpstr>Tahoma</vt:lpstr>
      <vt:lpstr>Times</vt:lpstr>
      <vt:lpstr>Times New Roman</vt:lpstr>
      <vt:lpstr>Office Theme</vt:lpstr>
      <vt:lpstr>PowerPoint Presentation</vt:lpstr>
      <vt:lpstr>Chương 1:Phương trình và hệ phương trình bậc nhất </vt:lpstr>
      <vt:lpstr>PowerPoint Presentation</vt:lpstr>
      <vt:lpstr> Bài 1: Phương trình quy về phương trình bậc nhất một ẩn ( Tiết 1)</vt:lpstr>
      <vt:lpstr>PowerPoint Presentation</vt:lpstr>
      <vt:lpstr>PowerPoint Presentation</vt:lpstr>
      <vt:lpstr>PowerPoint Presentation</vt:lpstr>
      <vt:lpstr>PowerPoint Presentation</vt:lpstr>
      <vt:lpstr>2. Ví dụ  Ví dụ 1. Giải phương trình 1).   (x+5)(3x-9)=0 2)(5x-1)(3x-4)=0  </vt:lpstr>
      <vt:lpstr>PowerPoint Presentation</vt:lpstr>
      <vt:lpstr>PowerPoint Presentation</vt:lpstr>
      <vt:lpstr>Phiếu bài tập số 1: Phân tích đa thức thành nhân tử</vt:lpstr>
      <vt:lpstr>Phân tích đa thức thành nhân tử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hà pham</cp:lastModifiedBy>
  <cp:revision>59</cp:revision>
  <dcterms:created xsi:type="dcterms:W3CDTF">2021-06-07T13:44:30Z</dcterms:created>
  <dcterms:modified xsi:type="dcterms:W3CDTF">2024-08-14T07:58:42Z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