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2" r:id="rId2"/>
    <p:sldId id="315" r:id="rId3"/>
    <p:sldId id="259" r:id="rId4"/>
    <p:sldId id="261" r:id="rId5"/>
    <p:sldId id="262" r:id="rId6"/>
    <p:sldId id="263" r:id="rId7"/>
    <p:sldId id="264" r:id="rId8"/>
    <p:sldId id="265" r:id="rId9"/>
    <p:sldId id="266" r:id="rId10"/>
    <p:sldId id="267" r:id="rId11"/>
    <p:sldId id="268" r:id="rId12"/>
    <p:sldId id="337" r:id="rId13"/>
    <p:sldId id="348" r:id="rId14"/>
    <p:sldId id="349" r:id="rId15"/>
    <p:sldId id="346" r:id="rId16"/>
    <p:sldId id="339" r:id="rId17"/>
    <p:sldId id="340" r:id="rId18"/>
    <p:sldId id="341" r:id="rId19"/>
    <p:sldId id="342" r:id="rId20"/>
    <p:sldId id="344" r:id="rId21"/>
    <p:sldId id="343" r:id="rId22"/>
    <p:sldId id="345" r:id="rId23"/>
    <p:sldId id="311" r:id="rId24"/>
    <p:sldId id="310" r:id="rId25"/>
    <p:sldId id="352" r:id="rId26"/>
    <p:sldId id="336" r:id="rId27"/>
    <p:sldId id="313" r:id="rId28"/>
    <p:sldId id="274" r:id="rId29"/>
    <p:sldId id="347" r:id="rId30"/>
    <p:sldId id="350" r:id="rId31"/>
    <p:sldId id="276" r:id="rId32"/>
    <p:sldId id="330" r:id="rId33"/>
    <p:sldId id="338" r:id="rId34"/>
    <p:sldId id="331" r:id="rId35"/>
    <p:sldId id="327" r:id="rId36"/>
    <p:sldId id="295" r:id="rId37"/>
    <p:sldId id="299" r:id="rId38"/>
    <p:sldId id="314" r:id="rId39"/>
    <p:sldId id="325" r:id="rId40"/>
    <p:sldId id="300" r:id="rId41"/>
  </p:sldIdLst>
  <p:sldSz cx="10945813" cy="6858000"/>
  <p:notesSz cx="6858000" cy="9144000"/>
  <p:custDataLst>
    <p:tags r:id="rId4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60"/>
  </p:normalViewPr>
  <p:slideViewPr>
    <p:cSldViewPr>
      <p:cViewPr varScale="1">
        <p:scale>
          <a:sx n="69" d="100"/>
          <a:sy n="69" d="100"/>
        </p:scale>
        <p:origin x="-1044" y="-96"/>
      </p:cViewPr>
      <p:guideLst>
        <p:guide orient="horz" pos="2160"/>
        <p:guide pos="3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C73383-4FAB-4336-ADDB-5DD08803FFF3}" type="datetimeFigureOut">
              <a:rPr lang="vi-VN" smtClean="0"/>
              <a:pPr/>
              <a:t>06/10/2023</a:t>
            </a:fld>
            <a:endParaRPr lang="vi-VN"/>
          </a:p>
        </p:txBody>
      </p:sp>
      <p:sp>
        <p:nvSpPr>
          <p:cNvPr id="4" name="Slide Image Placeholder 3"/>
          <p:cNvSpPr>
            <a:spLocks noGrp="1" noRot="1" noChangeAspect="1"/>
          </p:cNvSpPr>
          <p:nvPr>
            <p:ph type="sldImg" idx="2"/>
          </p:nvPr>
        </p:nvSpPr>
        <p:spPr>
          <a:xfrm>
            <a:off x="693738" y="685800"/>
            <a:ext cx="54705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D718D-B1C8-49AB-9C48-A86E1F113E9D}" type="slidenum">
              <a:rPr lang="vi-VN" smtClean="0"/>
              <a:pPr/>
              <a:t>‹#›</a:t>
            </a:fld>
            <a:endParaRPr lang="vi-VN"/>
          </a:p>
        </p:txBody>
      </p:sp>
    </p:spTree>
    <p:extLst>
      <p:ext uri="{BB962C8B-B14F-4D97-AF65-F5344CB8AC3E}">
        <p14:creationId xmlns:p14="http://schemas.microsoft.com/office/powerpoint/2010/main" val="349659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xfrm>
            <a:off x="693738" y="685800"/>
            <a:ext cx="54705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59396"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E6C0B0F-3DE4-4B0B-936E-4DCB65CD3F95}" type="slidenum">
              <a:rPr lang="zh-CN" altLang="en-US" smtClean="0">
                <a:solidFill>
                  <a:srgbClr val="000000"/>
                </a:solidFill>
                <a:ea typeface="宋体" pitchFamily="2" charset="-122"/>
              </a:rPr>
              <a:pPr/>
              <a:t>4</a:t>
            </a:fld>
            <a:endParaRPr lang="zh-CN" altLang="en-US">
              <a:solidFill>
                <a:srgbClr val="000000"/>
              </a:solidFill>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94;p2: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
        <p:nvSpPr>
          <p:cNvPr id="60419" name="Google Shape;95;p2:notes"/>
          <p:cNvSpPr>
            <a:spLocks noGrp="1" noRot="1" noChangeAspect="1" noTextEdit="1"/>
          </p:cNvSpPr>
          <p:nvPr>
            <p:ph type="sldImg" idx="2"/>
          </p:nvPr>
        </p:nvSpPr>
        <p:spPr bwMode="auto">
          <a:xfrm>
            <a:off x="693738" y="685800"/>
            <a:ext cx="5470525"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b2f7c811ed_0_5: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b2f7c811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5f391192_00: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936" y="2130427"/>
            <a:ext cx="9303942" cy="1470025"/>
          </a:xfrm>
        </p:spPr>
        <p:txBody>
          <a:bodyPr/>
          <a:lstStyle/>
          <a:p>
            <a:r>
              <a:rPr lang="en-US"/>
              <a:t>Click to edit Master title style</a:t>
            </a:r>
            <a:endParaRPr lang="vi-VN"/>
          </a:p>
        </p:txBody>
      </p:sp>
      <p:sp>
        <p:nvSpPr>
          <p:cNvPr id="3" name="Subtitle 2"/>
          <p:cNvSpPr>
            <a:spLocks noGrp="1"/>
          </p:cNvSpPr>
          <p:nvPr>
            <p:ph type="subTitle" idx="1"/>
          </p:nvPr>
        </p:nvSpPr>
        <p:spPr>
          <a:xfrm>
            <a:off x="1641873" y="3886200"/>
            <a:ext cx="766206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6525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83328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35715" y="274639"/>
            <a:ext cx="2462808"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547291" y="274639"/>
            <a:ext cx="720599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99996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4"/>
        <p:cNvGrpSpPr/>
        <p:nvPr/>
      </p:nvGrpSpPr>
      <p:grpSpPr>
        <a:xfrm>
          <a:off x="0" y="0"/>
          <a:ext cx="0" cy="0"/>
          <a:chOff x="0" y="0"/>
          <a:chExt cx="0" cy="0"/>
        </a:xfrm>
      </p:grpSpPr>
      <p:sp>
        <p:nvSpPr>
          <p:cNvPr id="391" name="Google Shape;391;p5"/>
          <p:cNvSpPr txBox="1">
            <a:spLocks noGrp="1"/>
          </p:cNvSpPr>
          <p:nvPr>
            <p:ph type="title"/>
          </p:nvPr>
        </p:nvSpPr>
        <p:spPr>
          <a:xfrm>
            <a:off x="1023838" y="1114667"/>
            <a:ext cx="7470662"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2" name="Google Shape;392;p5"/>
          <p:cNvSpPr txBox="1">
            <a:spLocks noGrp="1"/>
          </p:cNvSpPr>
          <p:nvPr>
            <p:ph type="body" idx="1"/>
          </p:nvPr>
        </p:nvSpPr>
        <p:spPr>
          <a:xfrm>
            <a:off x="1023838" y="2071768"/>
            <a:ext cx="7470662" cy="3778800"/>
          </a:xfrm>
          <a:prstGeom prst="rect">
            <a:avLst/>
          </a:prstGeom>
        </p:spPr>
        <p:txBody>
          <a:bodyPr spcFirstLastPara="1" wrap="square" lIns="0" tIns="0" rIns="0" bIns="0" anchor="t" anchorCtr="0">
            <a:noAutofit/>
          </a:bodyPr>
          <a:lstStyle>
            <a:lvl1pPr marL="571971" lvl="0" indent="-460754" rtl="0">
              <a:spcBef>
                <a:spcPts val="0"/>
              </a:spcBef>
              <a:spcAft>
                <a:spcPts val="0"/>
              </a:spcAft>
              <a:buSzPts val="2200"/>
              <a:buChar char="➢"/>
              <a:defRPr/>
            </a:lvl1pPr>
            <a:lvl2pPr marL="1143941" lvl="1" indent="-460754" rtl="0">
              <a:spcBef>
                <a:spcPts val="1001"/>
              </a:spcBef>
              <a:spcAft>
                <a:spcPts val="0"/>
              </a:spcAft>
              <a:buSzPts val="2200"/>
              <a:buChar char="▻"/>
              <a:defRPr/>
            </a:lvl2pPr>
            <a:lvl3pPr marL="1715911" lvl="2" indent="-460754" rtl="0">
              <a:spcBef>
                <a:spcPts val="1001"/>
              </a:spcBef>
              <a:spcAft>
                <a:spcPts val="0"/>
              </a:spcAft>
              <a:buSzPts val="2200"/>
              <a:buChar char="■"/>
              <a:defRPr/>
            </a:lvl3pPr>
            <a:lvl4pPr marL="2287881" lvl="3" indent="-460754" rtl="0">
              <a:spcBef>
                <a:spcPts val="1001"/>
              </a:spcBef>
              <a:spcAft>
                <a:spcPts val="0"/>
              </a:spcAft>
              <a:buSzPts val="2200"/>
              <a:buChar char="●"/>
              <a:defRPr/>
            </a:lvl4pPr>
            <a:lvl5pPr marL="2859852" lvl="4" indent="-460754" rtl="0">
              <a:spcBef>
                <a:spcPts val="1001"/>
              </a:spcBef>
              <a:spcAft>
                <a:spcPts val="0"/>
              </a:spcAft>
              <a:buSzPts val="2200"/>
              <a:buChar char="○"/>
              <a:defRPr/>
            </a:lvl5pPr>
            <a:lvl6pPr marL="3431822" lvl="5" indent="-460754" rtl="0">
              <a:spcBef>
                <a:spcPts val="1001"/>
              </a:spcBef>
              <a:spcAft>
                <a:spcPts val="0"/>
              </a:spcAft>
              <a:buSzPts val="2200"/>
              <a:buChar char="■"/>
              <a:defRPr/>
            </a:lvl6pPr>
            <a:lvl7pPr marL="4003793" lvl="6" indent="-460754" rtl="0">
              <a:spcBef>
                <a:spcPts val="1001"/>
              </a:spcBef>
              <a:spcAft>
                <a:spcPts val="0"/>
              </a:spcAft>
              <a:buSzPts val="2200"/>
              <a:buChar char="●"/>
              <a:defRPr/>
            </a:lvl7pPr>
            <a:lvl8pPr marL="4575762" lvl="7" indent="-460754" rtl="0">
              <a:spcBef>
                <a:spcPts val="1001"/>
              </a:spcBef>
              <a:spcAft>
                <a:spcPts val="0"/>
              </a:spcAft>
              <a:buSzPts val="2200"/>
              <a:buChar char="○"/>
              <a:defRPr/>
            </a:lvl8pPr>
            <a:lvl9pPr marL="5147733" lvl="8" indent="-460754" rtl="0">
              <a:spcBef>
                <a:spcPts val="1001"/>
              </a:spcBef>
              <a:spcAft>
                <a:spcPts val="1001"/>
              </a:spcAft>
              <a:buSzPts val="2200"/>
              <a:buChar char="■"/>
              <a:defRPr/>
            </a:lvl9pPr>
          </a:lstStyle>
          <a:p>
            <a:endParaRPr/>
          </a:p>
        </p:txBody>
      </p:sp>
      <p:sp>
        <p:nvSpPr>
          <p:cNvPr id="393" name="Google Shape;393;p5"/>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35760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 Clouds only">
  <p:cSld name="Title only - Clouds only">
    <p:spTree>
      <p:nvGrpSpPr>
        <p:cNvPr id="1" name="Shape 625"/>
        <p:cNvGrpSpPr/>
        <p:nvPr/>
      </p:nvGrpSpPr>
      <p:grpSpPr>
        <a:xfrm>
          <a:off x="0" y="0"/>
          <a:ext cx="0" cy="0"/>
          <a:chOff x="0" y="0"/>
          <a:chExt cx="0" cy="0"/>
        </a:xfrm>
      </p:grpSpPr>
      <p:sp>
        <p:nvSpPr>
          <p:cNvPr id="669" name="Google Shape;669;p9"/>
          <p:cNvSpPr txBox="1">
            <a:spLocks noGrp="1"/>
          </p:cNvSpPr>
          <p:nvPr>
            <p:ph type="title"/>
          </p:nvPr>
        </p:nvSpPr>
        <p:spPr>
          <a:xfrm>
            <a:off x="1023838" y="1114667"/>
            <a:ext cx="7470662"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0" name="Google Shape;670;p9"/>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73286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2"/>
        <p:cNvGrpSpPr/>
        <p:nvPr/>
      </p:nvGrpSpPr>
      <p:grpSpPr>
        <a:xfrm>
          <a:off x="0" y="0"/>
          <a:ext cx="0" cy="0"/>
          <a:chOff x="0" y="0"/>
          <a:chExt cx="0" cy="0"/>
        </a:xfrm>
      </p:grpSpPr>
      <p:sp>
        <p:nvSpPr>
          <p:cNvPr id="211" name="Google Shape;211;p3"/>
          <p:cNvSpPr txBox="1">
            <a:spLocks noGrp="1"/>
          </p:cNvSpPr>
          <p:nvPr>
            <p:ph type="ctrTitle"/>
          </p:nvPr>
        </p:nvSpPr>
        <p:spPr>
          <a:xfrm>
            <a:off x="1954307" y="2230750"/>
            <a:ext cx="7037211" cy="17384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6000"/>
            </a:lvl1pPr>
            <a:lvl2pPr lvl="1" algn="ctr" rtl="0">
              <a:spcBef>
                <a:spcPts val="0"/>
              </a:spcBef>
              <a:spcAft>
                <a:spcPts val="0"/>
              </a:spcAft>
              <a:buSzPts val="4800"/>
              <a:buNone/>
              <a:defRPr sz="6000"/>
            </a:lvl2pPr>
            <a:lvl3pPr lvl="2" algn="ctr" rtl="0">
              <a:spcBef>
                <a:spcPts val="0"/>
              </a:spcBef>
              <a:spcAft>
                <a:spcPts val="0"/>
              </a:spcAft>
              <a:buSzPts val="4800"/>
              <a:buNone/>
              <a:defRPr sz="6000"/>
            </a:lvl3pPr>
            <a:lvl4pPr lvl="3" algn="ctr" rtl="0">
              <a:spcBef>
                <a:spcPts val="0"/>
              </a:spcBef>
              <a:spcAft>
                <a:spcPts val="0"/>
              </a:spcAft>
              <a:buSzPts val="4800"/>
              <a:buNone/>
              <a:defRPr sz="6000"/>
            </a:lvl4pPr>
            <a:lvl5pPr lvl="4" algn="ctr" rtl="0">
              <a:spcBef>
                <a:spcPts val="0"/>
              </a:spcBef>
              <a:spcAft>
                <a:spcPts val="0"/>
              </a:spcAft>
              <a:buSzPts val="4800"/>
              <a:buNone/>
              <a:defRPr sz="6000"/>
            </a:lvl5pPr>
            <a:lvl6pPr lvl="5" algn="ctr" rtl="0">
              <a:spcBef>
                <a:spcPts val="0"/>
              </a:spcBef>
              <a:spcAft>
                <a:spcPts val="0"/>
              </a:spcAft>
              <a:buSzPts val="4800"/>
              <a:buNone/>
              <a:defRPr sz="6000"/>
            </a:lvl6pPr>
            <a:lvl7pPr lvl="6" algn="ctr" rtl="0">
              <a:spcBef>
                <a:spcPts val="0"/>
              </a:spcBef>
              <a:spcAft>
                <a:spcPts val="0"/>
              </a:spcAft>
              <a:buSzPts val="4800"/>
              <a:buNone/>
              <a:defRPr sz="6000"/>
            </a:lvl7pPr>
            <a:lvl8pPr lvl="7" algn="ctr" rtl="0">
              <a:spcBef>
                <a:spcPts val="0"/>
              </a:spcBef>
              <a:spcAft>
                <a:spcPts val="0"/>
              </a:spcAft>
              <a:buSzPts val="4800"/>
              <a:buNone/>
              <a:defRPr sz="6000"/>
            </a:lvl8pPr>
            <a:lvl9pPr lvl="8" algn="ctr" rtl="0">
              <a:spcBef>
                <a:spcPts val="0"/>
              </a:spcBef>
              <a:spcAft>
                <a:spcPts val="0"/>
              </a:spcAft>
              <a:buSzPts val="4800"/>
              <a:buNone/>
              <a:defRPr sz="6000"/>
            </a:lvl9pPr>
          </a:lstStyle>
          <a:p>
            <a:endParaRPr/>
          </a:p>
        </p:txBody>
      </p:sp>
      <p:sp>
        <p:nvSpPr>
          <p:cNvPr id="212" name="Google Shape;212;p3"/>
          <p:cNvSpPr txBox="1">
            <a:spLocks noGrp="1"/>
          </p:cNvSpPr>
          <p:nvPr>
            <p:ph type="subTitle" idx="1"/>
          </p:nvPr>
        </p:nvSpPr>
        <p:spPr>
          <a:xfrm>
            <a:off x="1954307" y="4098451"/>
            <a:ext cx="7037211" cy="5288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800"/>
            </a:lvl1pPr>
            <a:lvl2pPr lvl="1" algn="ctr" rtl="0">
              <a:spcBef>
                <a:spcPts val="1001"/>
              </a:spcBef>
              <a:spcAft>
                <a:spcPts val="0"/>
              </a:spcAft>
              <a:buSzPts val="2800"/>
              <a:buNone/>
              <a:defRPr sz="3500"/>
            </a:lvl2pPr>
            <a:lvl3pPr lvl="2" algn="ctr" rtl="0">
              <a:spcBef>
                <a:spcPts val="1001"/>
              </a:spcBef>
              <a:spcAft>
                <a:spcPts val="0"/>
              </a:spcAft>
              <a:buSzPts val="2800"/>
              <a:buNone/>
              <a:defRPr sz="3500"/>
            </a:lvl3pPr>
            <a:lvl4pPr lvl="3" algn="ctr" rtl="0">
              <a:spcBef>
                <a:spcPts val="1001"/>
              </a:spcBef>
              <a:spcAft>
                <a:spcPts val="0"/>
              </a:spcAft>
              <a:buSzPts val="2800"/>
              <a:buNone/>
              <a:defRPr sz="3500"/>
            </a:lvl4pPr>
            <a:lvl5pPr lvl="4" algn="ctr" rtl="0">
              <a:spcBef>
                <a:spcPts val="1001"/>
              </a:spcBef>
              <a:spcAft>
                <a:spcPts val="0"/>
              </a:spcAft>
              <a:buSzPts val="2800"/>
              <a:buNone/>
              <a:defRPr sz="3500"/>
            </a:lvl5pPr>
            <a:lvl6pPr lvl="5" algn="ctr" rtl="0">
              <a:spcBef>
                <a:spcPts val="1001"/>
              </a:spcBef>
              <a:spcAft>
                <a:spcPts val="0"/>
              </a:spcAft>
              <a:buSzPts val="2800"/>
              <a:buNone/>
              <a:defRPr sz="3500"/>
            </a:lvl6pPr>
            <a:lvl7pPr lvl="6" algn="ctr" rtl="0">
              <a:spcBef>
                <a:spcPts val="1001"/>
              </a:spcBef>
              <a:spcAft>
                <a:spcPts val="0"/>
              </a:spcAft>
              <a:buSzPts val="2800"/>
              <a:buNone/>
              <a:defRPr sz="3500"/>
            </a:lvl7pPr>
            <a:lvl8pPr lvl="7" algn="ctr" rtl="0">
              <a:spcBef>
                <a:spcPts val="1001"/>
              </a:spcBef>
              <a:spcAft>
                <a:spcPts val="0"/>
              </a:spcAft>
              <a:buSzPts val="2800"/>
              <a:buNone/>
              <a:defRPr sz="3500"/>
            </a:lvl8pPr>
            <a:lvl9pPr lvl="8" algn="ctr" rtl="0">
              <a:spcBef>
                <a:spcPts val="1001"/>
              </a:spcBef>
              <a:spcAft>
                <a:spcPts val="1001"/>
              </a:spcAft>
              <a:buSzPts val="2800"/>
              <a:buNone/>
              <a:defRPr sz="3500"/>
            </a:lvl9pPr>
          </a:lstStyle>
          <a:p>
            <a:endParaRPr/>
          </a:p>
        </p:txBody>
      </p:sp>
    </p:spTree>
    <p:extLst>
      <p:ext uri="{BB962C8B-B14F-4D97-AF65-F5344CB8AC3E}">
        <p14:creationId xmlns:p14="http://schemas.microsoft.com/office/powerpoint/2010/main" val="1055523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1" name="Google Shape;111;p2"/>
          <p:cNvSpPr txBox="1">
            <a:spLocks noGrp="1"/>
          </p:cNvSpPr>
          <p:nvPr>
            <p:ph type="ctrTitle"/>
          </p:nvPr>
        </p:nvSpPr>
        <p:spPr>
          <a:xfrm>
            <a:off x="2077690" y="2655766"/>
            <a:ext cx="6790499" cy="1546400"/>
          </a:xfrm>
          <a:prstGeom prst="rect">
            <a:avLst/>
          </a:prstGeom>
        </p:spPr>
        <p:txBody>
          <a:bodyPr spcFirstLastPara="1" wrap="square" lIns="0" tIns="0" rIns="0" bIns="0" anchor="ctr" anchorCtr="0">
            <a:noAutofit/>
          </a:bodyPr>
          <a:lstStyle>
            <a:lvl1pPr lvl="0" algn="ctr" rtl="0">
              <a:spcBef>
                <a:spcPts val="0"/>
              </a:spcBef>
              <a:spcAft>
                <a:spcPts val="0"/>
              </a:spcAft>
              <a:buSzPts val="5800"/>
              <a:buNone/>
              <a:defRPr sz="7300"/>
            </a:lvl1pPr>
            <a:lvl2pPr lvl="1" algn="ctr" rtl="0">
              <a:spcBef>
                <a:spcPts val="0"/>
              </a:spcBef>
              <a:spcAft>
                <a:spcPts val="0"/>
              </a:spcAft>
              <a:buSzPts val="5800"/>
              <a:buNone/>
              <a:defRPr sz="7300"/>
            </a:lvl2pPr>
            <a:lvl3pPr lvl="2" algn="ctr" rtl="0">
              <a:spcBef>
                <a:spcPts val="0"/>
              </a:spcBef>
              <a:spcAft>
                <a:spcPts val="0"/>
              </a:spcAft>
              <a:buSzPts val="5800"/>
              <a:buNone/>
              <a:defRPr sz="7300"/>
            </a:lvl3pPr>
            <a:lvl4pPr lvl="3" algn="ctr" rtl="0">
              <a:spcBef>
                <a:spcPts val="0"/>
              </a:spcBef>
              <a:spcAft>
                <a:spcPts val="0"/>
              </a:spcAft>
              <a:buSzPts val="5800"/>
              <a:buNone/>
              <a:defRPr sz="7300"/>
            </a:lvl4pPr>
            <a:lvl5pPr lvl="4" algn="ctr" rtl="0">
              <a:spcBef>
                <a:spcPts val="0"/>
              </a:spcBef>
              <a:spcAft>
                <a:spcPts val="0"/>
              </a:spcAft>
              <a:buSzPts val="5800"/>
              <a:buNone/>
              <a:defRPr sz="7300"/>
            </a:lvl5pPr>
            <a:lvl6pPr lvl="5" algn="ctr" rtl="0">
              <a:spcBef>
                <a:spcPts val="0"/>
              </a:spcBef>
              <a:spcAft>
                <a:spcPts val="0"/>
              </a:spcAft>
              <a:buSzPts val="5800"/>
              <a:buNone/>
              <a:defRPr sz="7300"/>
            </a:lvl6pPr>
            <a:lvl7pPr lvl="6" algn="ctr" rtl="0">
              <a:spcBef>
                <a:spcPts val="0"/>
              </a:spcBef>
              <a:spcAft>
                <a:spcPts val="0"/>
              </a:spcAft>
              <a:buSzPts val="5800"/>
              <a:buNone/>
              <a:defRPr sz="7300"/>
            </a:lvl7pPr>
            <a:lvl8pPr lvl="7" algn="ctr" rtl="0">
              <a:spcBef>
                <a:spcPts val="0"/>
              </a:spcBef>
              <a:spcAft>
                <a:spcPts val="0"/>
              </a:spcAft>
              <a:buSzPts val="5800"/>
              <a:buNone/>
              <a:defRPr sz="7300"/>
            </a:lvl8pPr>
            <a:lvl9pPr lvl="8" algn="ctr" rtl="0">
              <a:spcBef>
                <a:spcPts val="0"/>
              </a:spcBef>
              <a:spcAft>
                <a:spcPts val="0"/>
              </a:spcAft>
              <a:buSzPts val="5800"/>
              <a:buNone/>
              <a:defRPr sz="7300"/>
            </a:lvl9pPr>
          </a:lstStyle>
          <a:p>
            <a:endParaRPr/>
          </a:p>
        </p:txBody>
      </p:sp>
    </p:spTree>
    <p:extLst>
      <p:ext uri="{BB962C8B-B14F-4D97-AF65-F5344CB8AC3E}">
        <p14:creationId xmlns:p14="http://schemas.microsoft.com/office/powerpoint/2010/main" val="70818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Clouds only">
  <p:cSld name="Blank - Clouds only">
    <p:spTree>
      <p:nvGrpSpPr>
        <p:cNvPr id="1" name="Shape 828"/>
        <p:cNvGrpSpPr/>
        <p:nvPr/>
      </p:nvGrpSpPr>
      <p:grpSpPr>
        <a:xfrm>
          <a:off x="0" y="0"/>
          <a:ext cx="0" cy="0"/>
          <a:chOff x="0" y="0"/>
          <a:chExt cx="0" cy="0"/>
        </a:xfrm>
      </p:grpSpPr>
      <p:sp>
        <p:nvSpPr>
          <p:cNvPr id="872" name="Google Shape;872;p12"/>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1161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6905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4643" y="4406902"/>
            <a:ext cx="9303942"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864643" y="2906713"/>
            <a:ext cx="930394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216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547291" y="1600202"/>
            <a:ext cx="483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564122" y="1600202"/>
            <a:ext cx="483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88731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547291" y="1535113"/>
            <a:ext cx="483630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7291" y="2174875"/>
            <a:ext cx="48363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5560322" y="1535113"/>
            <a:ext cx="483820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60322" y="2174875"/>
            <a:ext cx="48382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37575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132506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76727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7291" y="273050"/>
            <a:ext cx="3601097"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279509" y="273052"/>
            <a:ext cx="611901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547291" y="1435102"/>
            <a:ext cx="3601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141253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5456" y="4800600"/>
            <a:ext cx="656748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145456" y="612775"/>
            <a:ext cx="65674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145456" y="5367338"/>
            <a:ext cx="65674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CF48CA-AC6C-4EF4-9773-0BA3266F3554}" type="datetimeFigureOut">
              <a:rPr lang="vi-VN" smtClean="0"/>
              <a:pPr/>
              <a:t>06/10/2023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15638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7292" y="274638"/>
            <a:ext cx="985123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547292" y="1600202"/>
            <a:ext cx="985123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547291" y="6356352"/>
            <a:ext cx="25540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F48CA-AC6C-4EF4-9773-0BA3266F3554}" type="datetimeFigureOut">
              <a:rPr lang="vi-VN" smtClean="0"/>
              <a:pPr/>
              <a:t>06/10/2023</a:t>
            </a:fld>
            <a:endParaRPr lang="vi-VN"/>
          </a:p>
        </p:txBody>
      </p:sp>
      <p:sp>
        <p:nvSpPr>
          <p:cNvPr id="5" name="Footer Placeholder 4"/>
          <p:cNvSpPr>
            <a:spLocks noGrp="1"/>
          </p:cNvSpPr>
          <p:nvPr>
            <p:ph type="ftr" sz="quarter" idx="3"/>
          </p:nvPr>
        </p:nvSpPr>
        <p:spPr>
          <a:xfrm>
            <a:off x="3739819" y="6356352"/>
            <a:ext cx="34661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7844500" y="6356352"/>
            <a:ext cx="25540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4669E-AC03-4B12-A781-EAE5245B5567}" type="slidenum">
              <a:rPr lang="vi-VN" smtClean="0"/>
              <a:pPr/>
              <a:t>‹#›</a:t>
            </a:fld>
            <a:endParaRPr lang="vi-VN"/>
          </a:p>
        </p:txBody>
      </p:sp>
    </p:spTree>
    <p:extLst>
      <p:ext uri="{BB962C8B-B14F-4D97-AF65-F5344CB8AC3E}">
        <p14:creationId xmlns:p14="http://schemas.microsoft.com/office/powerpoint/2010/main" val="711087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45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3646" y="1905000"/>
            <a:ext cx="10398523" cy="1295400"/>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i="1" cap="all" dirty="0" err="1">
                <a:ln w="0"/>
                <a:solidFill>
                  <a:srgbClr val="FFFF00"/>
                </a:solidFill>
                <a:effectLst>
                  <a:reflection blurRad="12700" stA="50000" endPos="50000" dist="5000" dir="5400000" sy="-100000" rotWithShape="0"/>
                </a:effectLst>
              </a:rPr>
              <a:t>Chào</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mừng</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quý</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thầy</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cô</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và</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các</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em</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đến</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với</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bài</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học</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hôm</a:t>
            </a:r>
            <a:r>
              <a:rPr lang="en-US" sz="5400" b="1" i="1" cap="all" dirty="0">
                <a:ln w="0"/>
                <a:solidFill>
                  <a:srgbClr val="FFFF00"/>
                </a:solidFill>
                <a:effectLst>
                  <a:reflection blurRad="12700" stA="50000" endPos="50000" dist="5000" dir="5400000" sy="-100000" rotWithShape="0"/>
                </a:effectLst>
              </a:rPr>
              <a:t> nay</a:t>
            </a:r>
          </a:p>
        </p:txBody>
      </p:sp>
    </p:spTree>
    <p:extLst>
      <p:ext uri="{BB962C8B-B14F-4D97-AF65-F5344CB8AC3E}">
        <p14:creationId xmlns:p14="http://schemas.microsoft.com/office/powerpoint/2010/main" val="3942082069"/>
      </p:ext>
    </p:extLst>
  </p:cSld>
  <p:clrMapOvr>
    <a:masterClrMapping/>
  </p:clrMapOvr>
  <p:transition spd="slow" advTm="8073">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3002146C-1DC3-4FE0-BDF1-9712F1239291}" type="slidenum">
              <a:rPr lang="en-US" altLang="en-US" smtClean="0"/>
              <a:pPr/>
              <a:t>10</a:t>
            </a:fld>
            <a:endParaRPr lang="en-US" altLang="en-US" dirty="0"/>
          </a:p>
        </p:txBody>
      </p:sp>
      <p:sp>
        <p:nvSpPr>
          <p:cNvPr id="5" name="Rectangle 4"/>
          <p:cNvSpPr/>
          <p:nvPr/>
        </p:nvSpPr>
        <p:spPr>
          <a:xfrm>
            <a:off x="2653507" y="5359398"/>
            <a:ext cx="6045586" cy="884953"/>
          </a:xfrm>
          <a:prstGeom prst="rect">
            <a:avLst/>
          </a:prstGeom>
        </p:spPr>
        <p:txBody>
          <a:bodyPr wrap="square" lIns="114394" tIns="57197" rIns="114394" bIns="57197">
            <a:spAutoFit/>
          </a:bodyPr>
          <a:lstStyle/>
          <a:p>
            <a:endParaRPr lang="en-US" sz="2500" dirty="0">
              <a:solidFill>
                <a:srgbClr val="FF0000"/>
              </a:solidFill>
              <a:latin typeface="+mj-lt"/>
            </a:endParaRPr>
          </a:p>
          <a:p>
            <a:r>
              <a:rPr lang="vi-VN" sz="2500" dirty="0">
                <a:solidFill>
                  <a:srgbClr val="FF0000"/>
                </a:solidFill>
                <a:latin typeface="+mj-lt"/>
              </a:rPr>
              <a:t>Mũi tên</a:t>
            </a:r>
            <a:r>
              <a:rPr lang="en-US" sz="2500" dirty="0">
                <a:solidFill>
                  <a:srgbClr val="FF0000"/>
                </a:solidFill>
                <a:latin typeface="+mj-lt"/>
              </a:rPr>
              <a:t> </a:t>
            </a:r>
            <a:r>
              <a:rPr lang="vi-VN" sz="2500" dirty="0">
                <a:solidFill>
                  <a:srgbClr val="FF0000"/>
                </a:solidFill>
                <a:latin typeface="+mj-lt"/>
              </a:rPr>
              <a:t>đồng Cổ Loa</a:t>
            </a:r>
            <a:r>
              <a:rPr lang="en-US" sz="2500" dirty="0">
                <a:solidFill>
                  <a:srgbClr val="FF0000"/>
                </a:solidFill>
                <a:latin typeface="+mj-lt"/>
              </a:rPr>
              <a:t>, </a:t>
            </a:r>
            <a:r>
              <a:rPr lang="en-US" sz="2500" dirty="0" err="1">
                <a:solidFill>
                  <a:srgbClr val="FF0000"/>
                </a:solidFill>
                <a:latin typeface="Times New Roman" pitchFamily="18" charset="0"/>
                <a:cs typeface="Times New Roman" pitchFamily="18" charset="0"/>
              </a:rPr>
              <a:t>dao</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găm</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Đông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Sơn</a:t>
            </a:r>
            <a:endParaRPr lang="en-US" sz="2500" dirty="0">
              <a:solidFill>
                <a:srgbClr val="FF0000"/>
              </a:solidFill>
              <a:latin typeface="Times New Roman" pitchFamily="18" charset="0"/>
              <a:cs typeface="Times New Roman" pitchFamily="18" charset="0"/>
            </a:endParaRPr>
          </a:p>
        </p:txBody>
      </p:sp>
      <p:pic>
        <p:nvPicPr>
          <p:cNvPr id="1028" name="Picture 4" descr="Mũi tên đồng thành Cổ L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06" y="1143000"/>
            <a:ext cx="4648200" cy="3759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4/4b/Daggers_Dong_Son_Culture.JPG/800px-Daggers_Dong_Son_Cul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906" y="1143000"/>
            <a:ext cx="440570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9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anh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35" y="584201"/>
            <a:ext cx="574655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2417202" y="5562606"/>
            <a:ext cx="5290479" cy="57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4394" tIns="57197" rIns="114394" bIns="57197">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a:spcBef>
                <a:spcPct val="50000"/>
              </a:spcBef>
            </a:pPr>
            <a:r>
              <a:rPr lang="en-US" altLang="en-US" sz="3000" dirty="0" err="1">
                <a:solidFill>
                  <a:srgbClr val="FF0000"/>
                </a:solidFill>
                <a:latin typeface="Times New Roman" pitchFamily="18" charset="0"/>
                <a:cs typeface="Times New Roman" pitchFamily="18" charset="0"/>
              </a:rPr>
              <a:t>Trống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đồng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cổ</a:t>
            </a:r>
            <a:r>
              <a:rPr lang="en-US" altLang="en-US" sz="3000" dirty="0">
                <a:solidFill>
                  <a:srgbClr val="FF0000"/>
                </a:solidFill>
                <a:latin typeface="Times New Roman" pitchFamily="18" charset="0"/>
                <a:cs typeface="Times New Roman" pitchFamily="18" charset="0"/>
              </a:rPr>
              <a:t> Loa- </a:t>
            </a:r>
            <a:r>
              <a:rPr lang="en-US" altLang="en-US" sz="3000" dirty="0" err="1">
                <a:solidFill>
                  <a:srgbClr val="FF0000"/>
                </a:solidFill>
                <a:latin typeface="Times New Roman" pitchFamily="18" charset="0"/>
                <a:cs typeface="Times New Roman" pitchFamily="18" charset="0"/>
              </a:rPr>
              <a:t>Đông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Anh</a:t>
            </a:r>
            <a:endParaRPr lang="en-US" alt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43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1+#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1+#ppt_w/2"/>
                                          </p:val>
                                        </p:tav>
                                        <p:tav tm="100000">
                                          <p:val>
                                            <p:strVal val="#ppt_x"/>
                                          </p:val>
                                        </p:tav>
                                      </p:tavLst>
                                    </p:anim>
                                    <p:anim calcmode="lin" valueType="num">
                                      <p:cBhvr additive="base">
                                        <p:cTn id="1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8D0897-E2F4-47DD-BBB9-0CDD81A2F0E6}"/>
              </a:ext>
            </a:extLst>
          </p:cNvPr>
          <p:cNvSpPr>
            <a:spLocks noGrp="1"/>
          </p:cNvSpPr>
          <p:nvPr>
            <p:ph type="title"/>
          </p:nvPr>
        </p:nvSpPr>
        <p:spPr/>
        <p:txBody>
          <a:bodyPr/>
          <a:lstStyle/>
          <a:p>
            <a:endParaRPr lang="en-US" dirty="0"/>
          </a:p>
        </p:txBody>
      </p:sp>
      <p:pic>
        <p:nvPicPr>
          <p:cNvPr id="4" name="6803118424703269378 (1) (online-video-cutter.com)">
            <a:hlinkClick r:id="" action="ppaction://media"/>
            <a:extLst>
              <a:ext uri="{FF2B5EF4-FFF2-40B4-BE49-F238E27FC236}">
                <a16:creationId xmlns="" xmlns:a16="http://schemas.microsoft.com/office/drawing/2014/main" id="{BF25D2A8-3D17-4DFE-B1F3-63E60C9F6D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705" y="0"/>
            <a:ext cx="10883107" cy="5691981"/>
          </a:xfrm>
        </p:spPr>
      </p:pic>
    </p:spTree>
    <p:extLst>
      <p:ext uri="{BB962C8B-B14F-4D97-AF65-F5344CB8AC3E}">
        <p14:creationId xmlns:p14="http://schemas.microsoft.com/office/powerpoint/2010/main" val="15176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F0A450-C5C0-4FAB-BE57-8222D36E792A}"/>
              </a:ext>
            </a:extLst>
          </p:cNvPr>
          <p:cNvSpPr>
            <a:spLocks noGrp="1"/>
          </p:cNvSpPr>
          <p:nvPr>
            <p:ph type="title"/>
          </p:nvPr>
        </p:nvSpPr>
        <p:spPr>
          <a:xfrm>
            <a:off x="1095514" y="459859"/>
            <a:ext cx="8754785" cy="877163"/>
          </a:xfrm>
          <a:solidFill>
            <a:schemeClr val="accent1">
              <a:lumMod val="50000"/>
            </a:schemeClr>
          </a:solidFill>
        </p:spPr>
        <p:txBody>
          <a:bodyPr>
            <a:no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thông</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xưa</a:t>
            </a:r>
            <a:r>
              <a:rPr lang="en-US" sz="2800" dirty="0">
                <a:solidFill>
                  <a:schemeClr val="bg1"/>
                </a:solidFill>
                <a:latin typeface="Times New Roman" panose="02020603050405020304" pitchFamily="18" charset="0"/>
                <a:cs typeface="Times New Roman" panose="02020603050405020304" pitchFamily="18" charset="0"/>
              </a:rPr>
              <a:t>?</a:t>
            </a:r>
          </a:p>
        </p:txBody>
      </p:sp>
      <p:grpSp>
        <p:nvGrpSpPr>
          <p:cNvPr id="12" name="Nhóm 11">
            <a:extLst>
              <a:ext uri="{FF2B5EF4-FFF2-40B4-BE49-F238E27FC236}">
                <a16:creationId xmlns="" xmlns:a16="http://schemas.microsoft.com/office/drawing/2014/main" id="{F1FCB94E-F7B7-4731-85C4-7895CB0244CF}"/>
              </a:ext>
            </a:extLst>
          </p:cNvPr>
          <p:cNvGrpSpPr/>
          <p:nvPr/>
        </p:nvGrpSpPr>
        <p:grpSpPr>
          <a:xfrm>
            <a:off x="806668" y="1585847"/>
            <a:ext cx="2936240" cy="1183360"/>
            <a:chOff x="4883765" y="3332874"/>
            <a:chExt cx="2936240" cy="1183360"/>
          </a:xfrm>
        </p:grpSpPr>
        <p:sp>
          <p:nvSpPr>
            <p:cNvPr id="4" name="Lưu đồ: Thẻ 3">
              <a:extLst>
                <a:ext uri="{FF2B5EF4-FFF2-40B4-BE49-F238E27FC236}">
                  <a16:creationId xmlns="" xmlns:a16="http://schemas.microsoft.com/office/drawing/2014/main" id="{67D1E107-768E-43C0-A5F7-61873A5F29C2}"/>
                </a:ext>
              </a:extLst>
            </p:cNvPr>
            <p:cNvSpPr/>
            <p:nvPr/>
          </p:nvSpPr>
          <p:spPr>
            <a:xfrm>
              <a:off x="4883765"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 xmlns:a16="http://schemas.microsoft.com/office/drawing/2014/main" id="{B38DF791-2969-44C2-890A-09268AFCB967}"/>
                </a:ext>
              </a:extLst>
            </p:cNvPr>
            <p:cNvSpPr txBox="1"/>
            <p:nvPr/>
          </p:nvSpPr>
          <p:spPr>
            <a:xfrm>
              <a:off x="4988560" y="3592904"/>
              <a:ext cx="2743200" cy="923330"/>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Cáo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chín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đuôi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thuyết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Hồ</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Hồ</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Cáo</a:t>
              </a:r>
              <a:endParaRPr lang="en-US" dirty="0">
                <a:solidFill>
                  <a:schemeClr val="bg1"/>
                </a:solidFill>
                <a:latin typeface="Times New Roman" panose="02020603050405020304" pitchFamily="18" charset="0"/>
                <a:cs typeface="Times New Roman" panose="02020603050405020304" pitchFamily="18" charset="0"/>
              </a:endParaRPr>
            </a:p>
          </p:txBody>
        </p:sp>
      </p:grpSp>
      <p:grpSp>
        <p:nvGrpSpPr>
          <p:cNvPr id="16" name="Nhóm 15">
            <a:extLst>
              <a:ext uri="{FF2B5EF4-FFF2-40B4-BE49-F238E27FC236}">
                <a16:creationId xmlns="" xmlns:a16="http://schemas.microsoft.com/office/drawing/2014/main" id="{FF089042-181E-4276-945A-02D1CD8BCE9E}"/>
              </a:ext>
            </a:extLst>
          </p:cNvPr>
          <p:cNvGrpSpPr/>
          <p:nvPr/>
        </p:nvGrpSpPr>
        <p:grpSpPr>
          <a:xfrm>
            <a:off x="5574025" y="1520710"/>
            <a:ext cx="2847995" cy="1148080"/>
            <a:chOff x="3857605" y="1694979"/>
            <a:chExt cx="2847995" cy="1148080"/>
          </a:xfrm>
          <a:solidFill>
            <a:schemeClr val="accent2">
              <a:lumMod val="40000"/>
              <a:lumOff val="60000"/>
            </a:schemeClr>
          </a:solidFill>
        </p:grpSpPr>
        <p:sp>
          <p:nvSpPr>
            <p:cNvPr id="6" name="Lưu đồ: Thẻ 5">
              <a:extLst>
                <a:ext uri="{FF2B5EF4-FFF2-40B4-BE49-F238E27FC236}">
                  <a16:creationId xmlns="" xmlns:a16="http://schemas.microsoft.com/office/drawing/2014/main" id="{E153814F-BFD5-48E2-B46F-D14EA7FA36DC}"/>
                </a:ext>
              </a:extLst>
            </p:cNvPr>
            <p:cNvSpPr/>
            <p:nvPr/>
          </p:nvSpPr>
          <p:spPr>
            <a:xfrm>
              <a:off x="3857605" y="1694979"/>
              <a:ext cx="2847995"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ộp Văn bản 6">
              <a:extLst>
                <a:ext uri="{FF2B5EF4-FFF2-40B4-BE49-F238E27FC236}">
                  <a16:creationId xmlns="" xmlns:a16="http://schemas.microsoft.com/office/drawing/2014/main" id="{8A41478B-D92D-4F60-82FC-C419BEDD8403}"/>
                </a:ext>
              </a:extLst>
            </p:cNvPr>
            <p:cNvSpPr txBox="1"/>
            <p:nvPr/>
          </p:nvSpPr>
          <p:spPr>
            <a:xfrm>
              <a:off x="3962400" y="2007715"/>
              <a:ext cx="2743200" cy="369332"/>
            </a:xfrm>
            <a:prstGeom prst="rect">
              <a:avLst/>
            </a:prstGeom>
            <a:grpFill/>
          </p:spPr>
          <p:txBody>
            <a:bodyPr wrap="square" rtlCol="0">
              <a:spAutoFit/>
            </a:bodyPr>
            <a:lstStyle/>
            <a:p>
              <a:r>
                <a:rPr lang="en-US" dirty="0" err="1">
                  <a:latin typeface="Times New Roman" panose="02020603050405020304" pitchFamily="18" charset="0"/>
                  <a:cs typeface="Times New Roman" panose="02020603050405020304" pitchFamily="18" charset="0"/>
                </a:rPr>
                <a:t>Rùa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Gươm</a:t>
              </a:r>
              <a:endParaRPr lang="en-US" dirty="0">
                <a:latin typeface="Times New Roman" panose="02020603050405020304" pitchFamily="18" charset="0"/>
                <a:cs typeface="Times New Roman" panose="02020603050405020304" pitchFamily="18" charset="0"/>
              </a:endParaRPr>
            </a:p>
          </p:txBody>
        </p:sp>
      </p:grpSp>
      <p:grpSp>
        <p:nvGrpSpPr>
          <p:cNvPr id="13" name="Nhóm 12">
            <a:extLst>
              <a:ext uri="{FF2B5EF4-FFF2-40B4-BE49-F238E27FC236}">
                <a16:creationId xmlns="" xmlns:a16="http://schemas.microsoft.com/office/drawing/2014/main" id="{1C5B4EBA-0F94-4870-AB35-3C0EBE2B5DA1}"/>
              </a:ext>
            </a:extLst>
          </p:cNvPr>
          <p:cNvGrpSpPr/>
          <p:nvPr/>
        </p:nvGrpSpPr>
        <p:grpSpPr>
          <a:xfrm>
            <a:off x="806669" y="3051367"/>
            <a:ext cx="2973327" cy="1277554"/>
            <a:chOff x="1351280" y="3332874"/>
            <a:chExt cx="2973327" cy="1148080"/>
          </a:xfrm>
        </p:grpSpPr>
        <p:sp>
          <p:nvSpPr>
            <p:cNvPr id="8" name="Lưu đồ: Thẻ 7">
              <a:extLst>
                <a:ext uri="{FF2B5EF4-FFF2-40B4-BE49-F238E27FC236}">
                  <a16:creationId xmlns="" xmlns:a16="http://schemas.microsoft.com/office/drawing/2014/main" id="{128973A8-4799-47B1-864E-3F9CC0115B6B}"/>
                </a:ext>
              </a:extLst>
            </p:cNvPr>
            <p:cNvSpPr/>
            <p:nvPr/>
          </p:nvSpPr>
          <p:spPr>
            <a:xfrm>
              <a:off x="1351280"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 xmlns:a16="http://schemas.microsoft.com/office/drawing/2014/main" id="{84BC10FB-7322-4778-BAC8-E043E6127B00}"/>
                </a:ext>
              </a:extLst>
            </p:cNvPr>
            <p:cNvSpPr txBox="1"/>
            <p:nvPr/>
          </p:nvSpPr>
          <p:spPr>
            <a:xfrm>
              <a:off x="1581407" y="3346528"/>
              <a:ext cx="2743200" cy="107868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Hổ</a:t>
              </a:r>
              <a:r>
                <a:rPr lang="en-US" dirty="0">
                  <a:solidFill>
                    <a:schemeClr val="bg1"/>
                  </a:solidFill>
                  <a:latin typeface="Times New Roman" panose="02020603050405020304" pitchFamily="18" charset="0"/>
                  <a:cs typeface="Times New Roman" panose="02020603050405020304" pitchFamily="18" charset="0"/>
                </a:rPr>
                <a:t> ở </a:t>
              </a:r>
              <a:r>
                <a:rPr lang="en-US" dirty="0" err="1">
                  <a:solidFill>
                    <a:schemeClr val="bg1"/>
                  </a:solidFill>
                  <a:latin typeface="Times New Roman" panose="02020603050405020304" pitchFamily="18" charset="0"/>
                  <a:cs typeface="Times New Roman" panose="02020603050405020304" pitchFamily="18" charset="0"/>
                </a:rPr>
                <a:t>Sơn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Tây</a:t>
              </a:r>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Hổ</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rừng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quẩn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chùa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 Lê (</a:t>
              </a:r>
              <a:r>
                <a:rPr lang="en-US" dirty="0" err="1">
                  <a:solidFill>
                    <a:schemeClr val="bg1"/>
                  </a:solidFill>
                  <a:latin typeface="Times New Roman" panose="02020603050405020304" pitchFamily="18" charset="0"/>
                  <a:cs typeface="Times New Roman" panose="02020603050405020304" pitchFamily="18" charset="0"/>
                </a:rPr>
                <a:t>thế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kỷ</a:t>
              </a:r>
              <a:r>
                <a:rPr lang="en-US" dirty="0">
                  <a:solidFill>
                    <a:schemeClr val="bg1"/>
                  </a:solidFill>
                  <a:latin typeface="Times New Roman" panose="02020603050405020304" pitchFamily="18" charset="0"/>
                  <a:cs typeface="Times New Roman" panose="02020603050405020304" pitchFamily="18" charset="0"/>
                </a:rPr>
                <a:t> XV)</a:t>
              </a:r>
            </a:p>
          </p:txBody>
        </p:sp>
      </p:grpSp>
      <p:grpSp>
        <p:nvGrpSpPr>
          <p:cNvPr id="3" name="Nhóm 2">
            <a:extLst>
              <a:ext uri="{FF2B5EF4-FFF2-40B4-BE49-F238E27FC236}">
                <a16:creationId xmlns="" xmlns:a16="http://schemas.microsoft.com/office/drawing/2014/main" id="{67A74C19-7493-4DF9-86B3-66C9435FA68E}"/>
              </a:ext>
            </a:extLst>
          </p:cNvPr>
          <p:cNvGrpSpPr/>
          <p:nvPr/>
        </p:nvGrpSpPr>
        <p:grpSpPr>
          <a:xfrm>
            <a:off x="5389209" y="2938670"/>
            <a:ext cx="3098800" cy="1148080"/>
            <a:chOff x="514965" y="1803007"/>
            <a:chExt cx="3098800" cy="1148080"/>
          </a:xfrm>
          <a:solidFill>
            <a:schemeClr val="accent2">
              <a:lumMod val="40000"/>
              <a:lumOff val="60000"/>
            </a:schemeClr>
          </a:solidFill>
        </p:grpSpPr>
        <p:sp>
          <p:nvSpPr>
            <p:cNvPr id="10" name="Lưu đồ: Thẻ 9">
              <a:extLst>
                <a:ext uri="{FF2B5EF4-FFF2-40B4-BE49-F238E27FC236}">
                  <a16:creationId xmlns="" xmlns:a16="http://schemas.microsoft.com/office/drawing/2014/main" id="{939FA356-4ACB-4395-80EB-92D7D4F5A35E}"/>
                </a:ext>
              </a:extLst>
            </p:cNvPr>
            <p:cNvSpPr/>
            <p:nvPr/>
          </p:nvSpPr>
          <p:spPr>
            <a:xfrm>
              <a:off x="514965" y="1803007"/>
              <a:ext cx="3098800"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ộp Văn bản 10">
              <a:extLst>
                <a:ext uri="{FF2B5EF4-FFF2-40B4-BE49-F238E27FC236}">
                  <a16:creationId xmlns="" xmlns:a16="http://schemas.microsoft.com/office/drawing/2014/main" id="{52BFB622-DDC7-42A4-A27A-AA35C7665149}"/>
                </a:ext>
              </a:extLst>
            </p:cNvPr>
            <p:cNvSpPr txBox="1"/>
            <p:nvPr/>
          </p:nvSpPr>
          <p:spPr>
            <a:xfrm>
              <a:off x="603210" y="1910966"/>
              <a:ext cx="3010555" cy="877163"/>
            </a:xfrm>
            <a:prstGeom prst="rect">
              <a:avLst/>
            </a:prstGeom>
            <a:grpFill/>
          </p:spPr>
          <p:txBody>
            <a:bodyPr wrap="square" rtlCol="0">
              <a:spAutoFit/>
            </a:bodyPr>
            <a:lstStyle/>
            <a:p>
              <a:r>
                <a:rPr lang="en-US" sz="1700" dirty="0" err="1">
                  <a:latin typeface="Times New Roman" panose="02020603050405020304" pitchFamily="18" charset="0"/>
                  <a:cs typeface="Times New Roman" panose="02020603050405020304" pitchFamily="18" charset="0"/>
                </a:rPr>
                <a:t>Cá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sấu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còn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sống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sót</a:t>
              </a:r>
              <a:r>
                <a:rPr lang="en-US" sz="1700" dirty="0">
                  <a:latin typeface="Times New Roman" panose="02020603050405020304" pitchFamily="18" charset="0"/>
                  <a:cs typeface="Times New Roman" panose="02020603050405020304" pitchFamily="18" charset="0"/>
                </a:rPr>
                <a:t> ở </a:t>
              </a:r>
              <a:r>
                <a:rPr lang="en-US" sz="1700" dirty="0" err="1">
                  <a:latin typeface="Times New Roman" panose="02020603050405020304" pitchFamily="18" charset="0"/>
                  <a:cs typeface="Times New Roman" panose="02020603050405020304" pitchFamily="18" charset="0"/>
                </a:rPr>
                <a:t>bến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sông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Hồng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thế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kỷ</a:t>
              </a:r>
              <a:r>
                <a:rPr lang="en-US" sz="1700" dirty="0">
                  <a:latin typeface="Times New Roman" panose="02020603050405020304" pitchFamily="18" charset="0"/>
                  <a:cs typeface="Times New Roman" panose="02020603050405020304" pitchFamily="18" charset="0"/>
                </a:rPr>
                <a:t> XIII, </a:t>
              </a:r>
              <a:r>
                <a:rPr lang="en-US" sz="1700" dirty="0" err="1">
                  <a:latin typeface="Times New Roman" panose="02020603050405020304" pitchFamily="18" charset="0"/>
                  <a:cs typeface="Times New Roman" panose="02020603050405020304" pitchFamily="18" charset="0"/>
                </a:rPr>
                <a:t>vua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Trần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phải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sai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người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soạn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Văn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sấu</a:t>
              </a:r>
              <a:r>
                <a:rPr lang="en-US" sz="1700" dirty="0">
                  <a:latin typeface="Times New Roman" panose="02020603050405020304" pitchFamily="18" charset="0"/>
                  <a:cs typeface="Times New Roman" panose="02020603050405020304" pitchFamily="18" charset="0"/>
                </a:rPr>
                <a:t>”.</a:t>
              </a:r>
            </a:p>
          </p:txBody>
        </p:sp>
      </p:grpSp>
      <p:grpSp>
        <p:nvGrpSpPr>
          <p:cNvPr id="17" name="Nhóm 16">
            <a:extLst>
              <a:ext uri="{FF2B5EF4-FFF2-40B4-BE49-F238E27FC236}">
                <a16:creationId xmlns="" xmlns:a16="http://schemas.microsoft.com/office/drawing/2014/main" id="{CF723BD1-5D68-4FCD-A987-7E466C56F5C8}"/>
              </a:ext>
            </a:extLst>
          </p:cNvPr>
          <p:cNvGrpSpPr/>
          <p:nvPr/>
        </p:nvGrpSpPr>
        <p:grpSpPr>
          <a:xfrm>
            <a:off x="5472905" y="4282364"/>
            <a:ext cx="2949114" cy="1148080"/>
            <a:chOff x="6949440" y="1694979"/>
            <a:chExt cx="2743200" cy="1148080"/>
          </a:xfrm>
          <a:solidFill>
            <a:schemeClr val="accent2">
              <a:lumMod val="40000"/>
              <a:lumOff val="60000"/>
            </a:schemeClr>
          </a:solidFill>
        </p:grpSpPr>
        <p:sp>
          <p:nvSpPr>
            <p:cNvPr id="14" name="Lưu đồ: Thẻ 13">
              <a:extLst>
                <a:ext uri="{FF2B5EF4-FFF2-40B4-BE49-F238E27FC236}">
                  <a16:creationId xmlns="" xmlns:a16="http://schemas.microsoft.com/office/drawing/2014/main" id="{F18BEDA6-17D3-466C-AD8B-8F824785DA44}"/>
                </a:ext>
              </a:extLst>
            </p:cNvPr>
            <p:cNvSpPr/>
            <p:nvPr/>
          </p:nvSpPr>
          <p:spPr>
            <a:xfrm>
              <a:off x="6949440" y="1694979"/>
              <a:ext cx="2743200"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ộp Văn bản 14">
              <a:extLst>
                <a:ext uri="{FF2B5EF4-FFF2-40B4-BE49-F238E27FC236}">
                  <a16:creationId xmlns="" xmlns:a16="http://schemas.microsoft.com/office/drawing/2014/main" id="{CC8680F4-6602-43EB-AA70-6630C52952C8}"/>
                </a:ext>
              </a:extLst>
            </p:cNvPr>
            <p:cNvSpPr txBox="1"/>
            <p:nvPr/>
          </p:nvSpPr>
          <p:spPr>
            <a:xfrm>
              <a:off x="7026799" y="1925869"/>
              <a:ext cx="2615585" cy="646331"/>
            </a:xfrm>
            <a:prstGeom prst="rect">
              <a:avLst/>
            </a:prstGeom>
            <a:grpFill/>
          </p:spPr>
          <p:txBody>
            <a:bodyPr wrap="square" rtlCol="0">
              <a:spAutoFit/>
            </a:bodyPr>
            <a:lstStyle/>
            <a:p>
              <a:r>
                <a:rPr lang="en-US" dirty="0">
                  <a:latin typeface="Times New Roman" panose="02020603050405020304" pitchFamily="18" charset="0"/>
                  <a:cs typeface="Times New Roman" panose="02020603050405020304" pitchFamily="18" charset="0"/>
                </a:rPr>
                <a:t>N</a:t>
              </a:r>
              <a:r>
                <a:rPr lang="vi-VN" dirty="0" err="1">
                  <a:latin typeface="Times New Roman" panose="02020603050405020304" pitchFamily="18" charset="0"/>
                  <a:cs typeface="Times New Roman" panose="02020603050405020304" pitchFamily="18" charset="0"/>
                </a:rPr>
                <a:t>hững</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dải</a:t>
              </a:r>
              <a:r>
                <a:rPr lang="vi-VN" dirty="0">
                  <a:latin typeface="Times New Roman" panose="02020603050405020304" pitchFamily="18" charset="0"/>
                  <a:cs typeface="Times New Roman" panose="02020603050405020304" pitchFamily="18" charset="0"/>
                </a:rPr>
                <a:t> than </a:t>
              </a:r>
              <a:r>
                <a:rPr lang="vi-VN" dirty="0" err="1">
                  <a:latin typeface="Times New Roman" panose="02020603050405020304" pitchFamily="18" charset="0"/>
                  <a:cs typeface="Times New Roman" panose="02020603050405020304" pitchFamily="18" charset="0"/>
                </a:rPr>
                <a:t>bùn</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xếp</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lớp</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dưới</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lòng</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đất</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Hà</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Nội</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sp>
        <p:nvSpPr>
          <p:cNvPr id="20" name="Hộp chú thích: Mũi tên Phải 19">
            <a:extLst>
              <a:ext uri="{FF2B5EF4-FFF2-40B4-BE49-F238E27FC236}">
                <a16:creationId xmlns="" xmlns:a16="http://schemas.microsoft.com/office/drawing/2014/main" id="{7BFEAFB3-709A-4A3B-B752-B629913D4077}"/>
              </a:ext>
            </a:extLst>
          </p:cNvPr>
          <p:cNvSpPr/>
          <p:nvPr/>
        </p:nvSpPr>
        <p:spPr>
          <a:xfrm rot="5400000">
            <a:off x="6840728" y="4350650"/>
            <a:ext cx="272300" cy="2890279"/>
          </a:xfrm>
          <a:prstGeom prst="rightArrowCallout">
            <a:avLst>
              <a:gd name="adj1" fmla="val 18978"/>
              <a:gd name="adj2" fmla="val 106312"/>
              <a:gd name="adj3" fmla="val 73185"/>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ộp chú thích: Mũi tên Phải 20">
            <a:extLst>
              <a:ext uri="{FF2B5EF4-FFF2-40B4-BE49-F238E27FC236}">
                <a16:creationId xmlns="" xmlns:a16="http://schemas.microsoft.com/office/drawing/2014/main" id="{31B4C31C-406C-4525-A2F3-709EF99D3B6F}"/>
              </a:ext>
            </a:extLst>
          </p:cNvPr>
          <p:cNvSpPr/>
          <p:nvPr/>
        </p:nvSpPr>
        <p:spPr>
          <a:xfrm rot="5400000">
            <a:off x="2237812" y="4362101"/>
            <a:ext cx="341165" cy="2936240"/>
          </a:xfrm>
          <a:prstGeom prst="rightArrowCallout">
            <a:avLst>
              <a:gd name="adj1" fmla="val 18978"/>
              <a:gd name="adj2" fmla="val 106312"/>
              <a:gd name="adj3" fmla="val 82219"/>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 xmlns:a16="http://schemas.microsoft.com/office/drawing/2014/main" id="{386E3B45-AFFD-4C30-BFF1-B711D7481868}"/>
              </a:ext>
            </a:extLst>
          </p:cNvPr>
          <p:cNvSpPr txBox="1"/>
          <p:nvPr/>
        </p:nvSpPr>
        <p:spPr>
          <a:xfrm>
            <a:off x="1031259" y="5931937"/>
            <a:ext cx="2754273"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RỪNG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RẬM</a:t>
            </a:r>
            <a:r>
              <a:rPr lang="en-US" b="1" dirty="0">
                <a:latin typeface="Times New Roman" panose="02020603050405020304" pitchFamily="18" charset="0"/>
                <a:cs typeface="Times New Roman" panose="02020603050405020304" pitchFamily="18" charset="0"/>
              </a:rPr>
              <a:t> </a:t>
            </a:r>
          </a:p>
        </p:txBody>
      </p:sp>
      <p:sp>
        <p:nvSpPr>
          <p:cNvPr id="23" name="Hộp Văn bản 22">
            <a:extLst>
              <a:ext uri="{FF2B5EF4-FFF2-40B4-BE49-F238E27FC236}">
                <a16:creationId xmlns="" xmlns:a16="http://schemas.microsoft.com/office/drawing/2014/main" id="{860F90FF-650B-4129-98B6-C7AC81D8B955}"/>
              </a:ext>
            </a:extLst>
          </p:cNvPr>
          <p:cNvSpPr txBox="1"/>
          <p:nvPr/>
        </p:nvSpPr>
        <p:spPr>
          <a:xfrm>
            <a:off x="5673283" y="6129893"/>
            <a:ext cx="2754273"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ĐẦM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LẦY</a:t>
            </a:r>
            <a:endParaRPr lang="en-US" b="1" dirty="0">
              <a:latin typeface="Times New Roman" panose="02020603050405020304" pitchFamily="18" charset="0"/>
              <a:cs typeface="Times New Roman" panose="02020603050405020304" pitchFamily="18" charset="0"/>
            </a:endParaRPr>
          </a:p>
        </p:txBody>
      </p:sp>
      <p:pic>
        <p:nvPicPr>
          <p:cNvPr id="4098" name="Picture 2" descr="Con Hổ Thú Vật Bực Bội - Miễn Phí vector hình ảnh trên Pixabay">
            <a:extLst>
              <a:ext uri="{FF2B5EF4-FFF2-40B4-BE49-F238E27FC236}">
                <a16:creationId xmlns="" xmlns:a16="http://schemas.microsoft.com/office/drawing/2014/main" id="{0C90019B-079A-4511-9B38-644BB8DC2A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348" y="3141054"/>
            <a:ext cx="1569364" cy="1171516"/>
          </a:xfrm>
          <a:prstGeom prst="rect">
            <a:avLst/>
          </a:prstGeom>
          <a:noFill/>
          <a:extLst>
            <a:ext uri="{909E8E84-426E-40DD-AFC4-6F175D3DCCD1}">
              <a14:hiddenFill xmlns:a14="http://schemas.microsoft.com/office/drawing/2010/main">
                <a:solidFill>
                  <a:srgbClr val="FFFFFF"/>
                </a:solidFill>
              </a14:hiddenFill>
            </a:ext>
          </a:extLst>
        </p:spPr>
      </p:pic>
      <p:pic>
        <p:nvPicPr>
          <p:cNvPr id="19" name="Hình ảnh 18" descr="Ảnh có chứa đồ sứ&#10;&#10;Mô tả được tạo tự động">
            <a:extLst>
              <a:ext uri="{FF2B5EF4-FFF2-40B4-BE49-F238E27FC236}">
                <a16:creationId xmlns="" xmlns:a16="http://schemas.microsoft.com/office/drawing/2014/main" id="{71C28A54-F404-4E03-ABDE-0254B0EAD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397" y="1544980"/>
            <a:ext cx="1640473" cy="1273526"/>
          </a:xfrm>
          <a:prstGeom prst="rect">
            <a:avLst/>
          </a:prstGeom>
        </p:spPr>
      </p:pic>
      <p:pic>
        <p:nvPicPr>
          <p:cNvPr id="27" name="Hình ảnh 26" descr="Ảnh có chứa bò sát, rùa&#10;&#10;Mô tả được tạo tự động">
            <a:extLst>
              <a:ext uri="{FF2B5EF4-FFF2-40B4-BE49-F238E27FC236}">
                <a16:creationId xmlns="" xmlns:a16="http://schemas.microsoft.com/office/drawing/2014/main" id="{791308C5-9F51-435F-8135-87EE330E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091" y="1611141"/>
            <a:ext cx="1549206" cy="1053968"/>
          </a:xfrm>
          <a:prstGeom prst="rect">
            <a:avLst/>
          </a:prstGeom>
        </p:spPr>
      </p:pic>
      <p:pic>
        <p:nvPicPr>
          <p:cNvPr id="29" name="Hình ảnh 28" descr="Ảnh có chứa văn bản, bánh xe, bánh răng&#10;&#10;Mô tả được tạo tự động">
            <a:extLst>
              <a:ext uri="{FF2B5EF4-FFF2-40B4-BE49-F238E27FC236}">
                <a16:creationId xmlns="" xmlns:a16="http://schemas.microsoft.com/office/drawing/2014/main" id="{FC47F2E6-1F08-46D7-9206-E1F0ECD2B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019" y="2890020"/>
            <a:ext cx="1428279" cy="1213068"/>
          </a:xfrm>
          <a:prstGeom prst="rect">
            <a:avLst/>
          </a:prstGeom>
        </p:spPr>
      </p:pic>
      <p:grpSp>
        <p:nvGrpSpPr>
          <p:cNvPr id="31" name="Nhóm 30">
            <a:extLst>
              <a:ext uri="{FF2B5EF4-FFF2-40B4-BE49-F238E27FC236}">
                <a16:creationId xmlns="" xmlns:a16="http://schemas.microsoft.com/office/drawing/2014/main" id="{3E93833F-54D8-4367-92DB-827B1B0B4AB3}"/>
              </a:ext>
            </a:extLst>
          </p:cNvPr>
          <p:cNvGrpSpPr/>
          <p:nvPr/>
        </p:nvGrpSpPr>
        <p:grpSpPr>
          <a:xfrm>
            <a:off x="806669" y="4464625"/>
            <a:ext cx="2973325" cy="1148080"/>
            <a:chOff x="4883765" y="3332874"/>
            <a:chExt cx="2973325" cy="1148080"/>
          </a:xfrm>
        </p:grpSpPr>
        <p:sp>
          <p:nvSpPr>
            <p:cNvPr id="32" name="Lưu đồ: Thẻ 31">
              <a:extLst>
                <a:ext uri="{FF2B5EF4-FFF2-40B4-BE49-F238E27FC236}">
                  <a16:creationId xmlns="" xmlns:a16="http://schemas.microsoft.com/office/drawing/2014/main" id="{0E20A963-691E-4142-8A87-8852AF34B239}"/>
                </a:ext>
              </a:extLst>
            </p:cNvPr>
            <p:cNvSpPr/>
            <p:nvPr/>
          </p:nvSpPr>
          <p:spPr>
            <a:xfrm>
              <a:off x="4883765"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 xmlns:a16="http://schemas.microsoft.com/office/drawing/2014/main" id="{67C26758-BF30-46EB-86DA-00371C1C42E9}"/>
                </a:ext>
              </a:extLst>
            </p:cNvPr>
            <p:cNvSpPr txBox="1"/>
            <p:nvPr/>
          </p:nvSpPr>
          <p:spPr>
            <a:xfrm>
              <a:off x="5113890" y="3490788"/>
              <a:ext cx="2743200" cy="923330"/>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Thiên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Hoàng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núi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Nùng</a:t>
              </a:r>
              <a:endParaRPr 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10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 xmlns:a16="http://schemas.microsoft.com/office/drawing/2014/main" id="{5CFECA2C-1AC9-43B3-B4CC-FA8666C5A9D7}"/>
              </a:ext>
            </a:extLst>
          </p:cNvPr>
          <p:cNvSpPr txBox="1">
            <a:spLocks noChangeArrowheads="1"/>
          </p:cNvSpPr>
          <p:nvPr/>
        </p:nvSpPr>
        <p:spPr>
          <a:xfrm>
            <a:off x="713267" y="1043099"/>
            <a:ext cx="2955920" cy="706430"/>
          </a:xfrm>
          <a:prstGeom prst="rect">
            <a:avLst/>
          </a:prstGeom>
        </p:spPr>
        <p:txBody>
          <a:bodyPr vert="horz" lIns="91440" tIns="45721" rIns="91440" bIns="45721"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altLang="en-US" b="1" dirty="0">
                <a:latin typeface="Times New Roman" panose="02020603050405020304" pitchFamily="18" charset="0"/>
                <a:cs typeface="Times New Roman" panose="02020603050405020304" pitchFamily="18" charset="0"/>
              </a:rPr>
              <a:t>1. </a:t>
            </a:r>
            <a:r>
              <a:rPr lang="vi-VN" altLang="en-US" b="1" dirty="0" err="1">
                <a:latin typeface="Times New Roman" panose="02020603050405020304" pitchFamily="18" charset="0"/>
                <a:cs typeface="Times New Roman" panose="02020603050405020304" pitchFamily="18" charset="0"/>
              </a:rPr>
              <a:t>Vùng</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đất</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Hà</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Nội</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thời</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tiền</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sử</a:t>
            </a:r>
            <a:endParaRPr lang="en-US" altLang="en-US" dirty="0">
              <a:latin typeface="Times New Roman" panose="02020603050405020304" pitchFamily="18" charset="0"/>
              <a:cs typeface="Times New Roman" panose="02020603050405020304" pitchFamily="18" charset="0"/>
            </a:endParaRPr>
          </a:p>
          <a:p>
            <a:endParaRPr lang="en-US" altLang="en-US"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 xmlns:a16="http://schemas.microsoft.com/office/drawing/2014/main" id="{82D3801D-F002-4ABE-83B6-C6D5D3F655B3}"/>
              </a:ext>
            </a:extLst>
          </p:cNvPr>
          <p:cNvSpPr txBox="1"/>
          <p:nvPr/>
        </p:nvSpPr>
        <p:spPr>
          <a:xfrm>
            <a:off x="2003266" y="433573"/>
            <a:ext cx="6939280" cy="461665"/>
          </a:xfrm>
          <a:prstGeom prst="rect">
            <a:avLst/>
          </a:prstGeom>
          <a:noFill/>
        </p:spPr>
        <p:txBody>
          <a:bodyPr wrap="square">
            <a:spAutoFit/>
          </a:bodyPr>
          <a:lstStyle/>
          <a:p>
            <a:r>
              <a:rPr lang="nl-NL" altLang="en-US" sz="2400" b="1" dirty="0" smtClean="0">
                <a:solidFill>
                  <a:srgbClr val="FF0000"/>
                </a:solidFill>
                <a:latin typeface="Times New Roman" panose="02020603050405020304" pitchFamily="18" charset="0"/>
                <a:cs typeface="Times New Roman" panose="02020603050405020304" pitchFamily="18" charset="0"/>
              </a:rPr>
              <a:t>Tiết</a:t>
            </a:r>
            <a:r>
              <a:rPr lang="nl-NL" altLang="en-US" sz="2400" b="1" dirty="0" smtClean="0">
                <a:solidFill>
                  <a:srgbClr val="FF0000"/>
                </a:solidFill>
                <a:latin typeface="Times New Roman" panose="02020603050405020304" pitchFamily="18" charset="0"/>
                <a:cs typeface="Times New Roman" panose="02020603050405020304" pitchFamily="18" charset="0"/>
              </a:rPr>
              <a:t> 1,2: </a:t>
            </a:r>
            <a:r>
              <a:rPr lang="nl-NL" altLang="en-US" sz="2400" b="1" dirty="0">
                <a:solidFill>
                  <a:srgbClr val="FF0000"/>
                </a:solidFill>
                <a:latin typeface="Times New Roman" panose="02020603050405020304" pitchFamily="18" charset="0"/>
                <a:cs typeface="Times New Roman" panose="02020603050405020304" pitchFamily="18" charset="0"/>
              </a:rPr>
              <a:t>HÀ NỘI THỜI KÌ </a:t>
            </a:r>
            <a:r>
              <a:rPr lang="vi-VN" altLang="en-US" sz="2400" b="1" dirty="0">
                <a:solidFill>
                  <a:srgbClr val="FF0000"/>
                </a:solidFill>
                <a:latin typeface="Times New Roman" panose="02020603050405020304" pitchFamily="18" charset="0"/>
                <a:cs typeface="Times New Roman" panose="02020603050405020304" pitchFamily="18" charset="0"/>
              </a:rPr>
              <a:t>TI</a:t>
            </a:r>
            <a:r>
              <a:rPr lang="nl-NL" altLang="en-US" sz="2400" b="1" dirty="0">
                <a:solidFill>
                  <a:srgbClr val="FF0000"/>
                </a:solidFill>
                <a:latin typeface="Times New Roman" panose="02020603050405020304" pitchFamily="18" charset="0"/>
                <a:cs typeface="Times New Roman" panose="02020603050405020304" pitchFamily="18" charset="0"/>
              </a:rPr>
              <a:t>ỀN THĂNG LONG</a:t>
            </a:r>
            <a:endParaRPr lang="en-US" sz="2000" dirty="0">
              <a:solidFill>
                <a:srgbClr val="FF0000"/>
              </a:solidFill>
            </a:endParaRPr>
          </a:p>
        </p:txBody>
      </p:sp>
      <p:cxnSp>
        <p:nvCxnSpPr>
          <p:cNvPr id="3" name="Đường nối Thẳng 2">
            <a:extLst>
              <a:ext uri="{FF2B5EF4-FFF2-40B4-BE49-F238E27FC236}">
                <a16:creationId xmlns="" xmlns:a16="http://schemas.microsoft.com/office/drawing/2014/main" id="{02F67CAA-5AB1-4A49-8E31-F786219B775C}"/>
              </a:ext>
            </a:extLst>
          </p:cNvPr>
          <p:cNvCxnSpPr>
            <a:cxnSpLocks/>
          </p:cNvCxnSpPr>
          <p:nvPr/>
        </p:nvCxnSpPr>
        <p:spPr>
          <a:xfrm>
            <a:off x="3669189" y="980816"/>
            <a:ext cx="0" cy="5582545"/>
          </a:xfrm>
          <a:prstGeom prst="line">
            <a:avLst/>
          </a:prstGeom>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 xmlns:a16="http://schemas.microsoft.com/office/drawing/2014/main" id="{A7E5EEDA-6742-47B2-82B9-1BC1C78DEE4F}"/>
              </a:ext>
            </a:extLst>
          </p:cNvPr>
          <p:cNvSpPr txBox="1"/>
          <p:nvPr/>
        </p:nvSpPr>
        <p:spPr>
          <a:xfrm>
            <a:off x="713265" y="1712725"/>
            <a:ext cx="219455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 xmlns:a16="http://schemas.microsoft.com/office/drawing/2014/main" id="{B838474B-E18F-482A-A4D0-5DF3AE230356}"/>
              </a:ext>
            </a:extLst>
          </p:cNvPr>
          <p:cNvSpPr txBox="1"/>
          <p:nvPr/>
        </p:nvSpPr>
        <p:spPr>
          <a:xfrm>
            <a:off x="713265" y="2049823"/>
            <a:ext cx="286924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Xen </a:t>
            </a:r>
            <a:r>
              <a:rPr lang="en-US" dirty="0" err="1">
                <a:latin typeface="Times New Roman" panose="02020603050405020304" pitchFamily="18" charset="0"/>
                <a:cs typeface="Times New Roman" panose="02020603050405020304" pitchFamily="18" charset="0"/>
              </a:rPr>
              <a:t>lẫn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lầy</a:t>
            </a:r>
            <a:endParaRPr lang="en-US" dirty="0">
              <a:latin typeface="Times New Roman" panose="02020603050405020304" pitchFamily="18" charset="0"/>
              <a:cs typeface="Times New Roman" panose="02020603050405020304" pitchFamily="18" charset="0"/>
            </a:endParaRPr>
          </a:p>
        </p:txBody>
      </p:sp>
      <p:sp>
        <p:nvSpPr>
          <p:cNvPr id="14" name="Text Box 7">
            <a:extLst>
              <a:ext uri="{FF2B5EF4-FFF2-40B4-BE49-F238E27FC236}">
                <a16:creationId xmlns="" xmlns:a16="http://schemas.microsoft.com/office/drawing/2014/main" id="{C4FB6CE8-FCE5-4FE7-9AD9-34893843E1E9}"/>
              </a:ext>
            </a:extLst>
          </p:cNvPr>
          <p:cNvSpPr txBox="1">
            <a:spLocks noChangeArrowheads="1"/>
          </p:cNvSpPr>
          <p:nvPr/>
        </p:nvSpPr>
        <p:spPr bwMode="auto">
          <a:xfrm>
            <a:off x="713266" y="2751684"/>
            <a:ext cx="29559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Cách</a:t>
            </a:r>
            <a:r>
              <a:rPr lang="vi-VN" altLang="en-US" sz="1800" dirty="0">
                <a:latin typeface="Times New Roman" panose="02020603050405020304" pitchFamily="18" charset="0"/>
                <a:cs typeface="Times New Roman" panose="02020603050405020304" pitchFamily="18" charset="0"/>
              </a:rPr>
              <a:t> đây </a:t>
            </a:r>
            <a:r>
              <a:rPr lang="vi-VN" altLang="en-US" sz="1800" dirty="0" err="1">
                <a:latin typeface="Times New Roman" panose="02020603050405020304" pitchFamily="18" charset="0"/>
                <a:cs typeface="Times New Roman" panose="02020603050405020304" pitchFamily="18" charset="0"/>
              </a:rPr>
              <a:t>khoảng</a:t>
            </a:r>
            <a:r>
              <a:rPr lang="vi-VN" altLang="en-US" sz="1800" dirty="0">
                <a:latin typeface="Times New Roman" panose="02020603050405020304" pitchFamily="18" charset="0"/>
                <a:cs typeface="Times New Roman" panose="02020603050405020304" pitchFamily="18" charset="0"/>
              </a:rPr>
              <a:t> 4000 </a:t>
            </a:r>
            <a:r>
              <a:rPr lang="vi-VN" altLang="en-US" sz="1800" dirty="0" err="1">
                <a:latin typeface="Times New Roman" panose="02020603050405020304" pitchFamily="18" charset="0"/>
                <a:cs typeface="Times New Roman" panose="02020603050405020304" pitchFamily="18" charset="0"/>
              </a:rPr>
              <a:t>là</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thời</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kì</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biển</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lùi</a:t>
            </a:r>
            <a:r>
              <a:rPr lang="vi-VN" altLang="en-US" sz="1800"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những</a:t>
            </a:r>
            <a:r>
              <a:rPr lang="vi-VN" altLang="en-US" sz="1800" dirty="0">
                <a:latin typeface="Times New Roman" panose="02020603050405020304" pitchFamily="18" charset="0"/>
                <a:cs typeface="Times New Roman" panose="02020603050405020304" pitchFamily="18" charset="0"/>
              </a:rPr>
              <a:t> cư dân </a:t>
            </a:r>
            <a:r>
              <a:rPr lang="vi-VN" altLang="en-US" sz="1800" dirty="0" err="1">
                <a:latin typeface="Times New Roman" panose="02020603050405020304" pitchFamily="18" charset="0"/>
                <a:cs typeface="Times New Roman" panose="02020603050405020304" pitchFamily="18" charset="0"/>
              </a:rPr>
              <a:t>cổ</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đã</a:t>
            </a:r>
            <a:r>
              <a:rPr lang="vi-VN" altLang="en-US" sz="1800" dirty="0">
                <a:latin typeface="Times New Roman" panose="02020603050405020304" pitchFamily="18" charset="0"/>
                <a:cs typeface="Times New Roman" panose="02020603050405020304" pitchFamily="18" charset="0"/>
              </a:rPr>
              <a:t> </a:t>
            </a:r>
            <a:r>
              <a:rPr lang="vi-VN" altLang="en-US" sz="1800" dirty="0" err="1">
                <a:latin typeface="Times New Roman" panose="02020603050405020304" pitchFamily="18" charset="0"/>
                <a:cs typeface="Times New Roman" panose="02020603050405020304" pitchFamily="18" charset="0"/>
              </a:rPr>
              <a:t>kéo</a:t>
            </a:r>
            <a:r>
              <a:rPr lang="vi-VN" altLang="en-US" sz="1800" dirty="0">
                <a:latin typeface="Times New Roman" panose="02020603050405020304" pitchFamily="18" charset="0"/>
                <a:cs typeface="Times New Roman" panose="02020603050405020304" pitchFamily="18" charset="0"/>
              </a:rPr>
              <a:t> nhau </a:t>
            </a:r>
            <a:r>
              <a:rPr lang="vi-VN" altLang="en-US" sz="1800" dirty="0" err="1">
                <a:latin typeface="Times New Roman" panose="02020603050405020304" pitchFamily="18" charset="0"/>
                <a:cs typeface="Times New Roman" panose="02020603050405020304" pitchFamily="18" charset="0"/>
              </a:rPr>
              <a:t>về</a:t>
            </a:r>
            <a:r>
              <a:rPr lang="vi-VN" altLang="en-US" sz="1800" dirty="0">
                <a:latin typeface="Times New Roman" panose="02020603050405020304" pitchFamily="18" charset="0"/>
                <a:cs typeface="Times New Roman" panose="02020603050405020304" pitchFamily="18" charset="0"/>
              </a:rPr>
              <a:t> châu </a:t>
            </a:r>
            <a:r>
              <a:rPr lang="vi-VN" altLang="en-US" sz="1800" dirty="0" err="1">
                <a:latin typeface="Times New Roman" panose="02020603050405020304" pitchFamily="18" charset="0"/>
                <a:cs typeface="Times New Roman" panose="02020603050405020304" pitchFamily="18" charset="0"/>
              </a:rPr>
              <a:t>thổ</a:t>
            </a:r>
            <a:r>
              <a:rPr lang="vi-VN" altLang="en-US" sz="1800" dirty="0">
                <a:latin typeface="Times New Roman" panose="02020603050405020304" pitchFamily="18" charset="0"/>
                <a:cs typeface="Times New Roman" panose="02020603050405020304" pitchFamily="18" charset="0"/>
              </a:rPr>
              <a:t> sông </a:t>
            </a:r>
            <a:r>
              <a:rPr lang="vi-VN" altLang="en-US" sz="1800" dirty="0" err="1">
                <a:latin typeface="Times New Roman" panose="02020603050405020304" pitchFamily="18" charset="0"/>
                <a:cs typeface="Times New Roman" panose="02020603050405020304" pitchFamily="18" charset="0"/>
              </a:rPr>
              <a:t>Hồng</a:t>
            </a:r>
            <a:r>
              <a:rPr lang="vi-VN" altLang="en-US" sz="1800" dirty="0">
                <a:latin typeface="Times New Roman" panose="02020603050405020304" pitchFamily="18" charset="0"/>
                <a:cs typeface="Times New Roman" panose="02020603050405020304" pitchFamily="18" charset="0"/>
              </a:rPr>
              <a:t> sinh </a:t>
            </a:r>
            <a:r>
              <a:rPr lang="vi-VN" altLang="en-US" sz="1800" dirty="0" err="1">
                <a:latin typeface="Times New Roman" panose="02020603050405020304" pitchFamily="18" charset="0"/>
                <a:cs typeface="Times New Roman" panose="02020603050405020304" pitchFamily="18" charset="0"/>
              </a:rPr>
              <a:t>sống</a:t>
            </a:r>
            <a:r>
              <a:rPr lang="vi-VN" altLang="en-US" sz="1800" dirty="0">
                <a:latin typeface="Times New Roman" panose="02020603050405020304" pitchFamily="18" charset="0"/>
                <a:cs typeface="Times New Roman" panose="02020603050405020304" pitchFamily="18" charset="0"/>
              </a:rPr>
              <a:t>.</a:t>
            </a: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Hà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Nội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kì</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Văn</a:t>
            </a:r>
            <a:r>
              <a:rPr lang="en-US" b="1" dirty="0">
                <a:solidFill>
                  <a:srgbClr val="FF0000"/>
                </a:solidFill>
                <a:latin typeface="Times New Roman" panose="02020603050405020304" pitchFamily="18" charset="0"/>
                <a:cs typeface="Times New Roman" panose="02020603050405020304" pitchFamily="18" charset="0"/>
              </a:rPr>
              <a:t> Lang – </a:t>
            </a:r>
            <a:r>
              <a:rPr lang="en-US" b="1" dirty="0" err="1">
                <a:solidFill>
                  <a:srgbClr val="FF0000"/>
                </a:solidFill>
                <a:latin typeface="Times New Roman" panose="02020603050405020304" pitchFamily="18" charset="0"/>
                <a:cs typeface="Times New Roman" panose="02020603050405020304" pitchFamily="18" charset="0"/>
              </a:rPr>
              <a:t>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Lạc</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92" y="1600203"/>
            <a:ext cx="10398520" cy="4907308"/>
          </a:xfrm>
          <a:prstGeom prst="rect">
            <a:avLst/>
          </a:prstGeom>
        </p:spPr>
      </p:pic>
    </p:spTree>
    <p:extLst>
      <p:ext uri="{BB962C8B-B14F-4D97-AF65-F5344CB8AC3E}">
        <p14:creationId xmlns:p14="http://schemas.microsoft.com/office/powerpoint/2010/main" val="27542007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1"/>
            <a:ext cx="10322061" cy="772646"/>
          </a:xfrm>
        </p:spPr>
        <p:txBody>
          <a:bodyPr>
            <a:normAutofit/>
          </a:bodyPr>
          <a:lstStyle/>
          <a:p>
            <a:pPr algn="ctr"/>
            <a:r>
              <a:rPr lang="vi-VN" sz="3591" b="1" dirty="0">
                <a:solidFill>
                  <a:schemeClr val="tx1">
                    <a:lumMod val="95000"/>
                    <a:lumOff val="5000"/>
                  </a:schemeClr>
                </a:solidFill>
              </a:rPr>
              <a:t>Sự hình thành của nhà nước Văn Lang</a:t>
            </a:r>
            <a:endParaRPr lang="en-US" sz="3591" b="1" dirty="0">
              <a:solidFill>
                <a:schemeClr val="tx1">
                  <a:lumMod val="95000"/>
                  <a:lumOff val="5000"/>
                </a:schemeClr>
              </a:solidFill>
            </a:endParaRPr>
          </a:p>
        </p:txBody>
      </p:sp>
      <p:sp>
        <p:nvSpPr>
          <p:cNvPr id="3" name="Content Placeholder 2"/>
          <p:cNvSpPr>
            <a:spLocks noGrp="1"/>
          </p:cNvSpPr>
          <p:nvPr>
            <p:ph idx="1"/>
          </p:nvPr>
        </p:nvSpPr>
        <p:spPr>
          <a:xfrm>
            <a:off x="1" y="1123137"/>
            <a:ext cx="6297227" cy="5384373"/>
          </a:xfrm>
        </p:spPr>
        <p:txBody>
          <a:bodyPr>
            <a:noAutofit/>
          </a:bodyPr>
          <a:lstStyle/>
          <a:p>
            <a:pPr algn="just"/>
            <a:r>
              <a:rPr lang="vi-VN" sz="2334" dirty="0">
                <a:latin typeface="+mj-lt"/>
              </a:rPr>
              <a:t>Theo bộ </a:t>
            </a:r>
            <a:r>
              <a:rPr lang="en-US" sz="2334" b="1" dirty="0">
                <a:latin typeface="Times New Roman" panose="02020603050405020304" pitchFamily="18" charset="0"/>
                <a:cs typeface="Times New Roman" panose="02020603050405020304" pitchFamily="18" charset="0"/>
              </a:rPr>
              <a:t>S</a:t>
            </a:r>
            <a:r>
              <a:rPr lang="vi-VN" sz="2334" b="1" dirty="0">
                <a:latin typeface="Times New Roman" panose="02020603050405020304" pitchFamily="18" charset="0"/>
                <a:cs typeface="Times New Roman" panose="02020603050405020304" pitchFamily="18" charset="0"/>
              </a:rPr>
              <a:t>ử </a:t>
            </a:r>
            <a:r>
              <a:rPr lang="vi-VN" sz="2334" b="1" dirty="0">
                <a:latin typeface="+mj-lt"/>
              </a:rPr>
              <a:t>ký Đại Việt sử ký toàn thư </a:t>
            </a:r>
            <a:r>
              <a:rPr lang="vi-VN" sz="2334" dirty="0">
                <a:latin typeface="+mj-lt"/>
              </a:rPr>
              <a:t>(ĐVSKTT) viết rằng phần ngoại kỷ do sử gia Ngô Sĩ Liên viết ở thế kỷ 15 chép rằng:</a:t>
            </a:r>
            <a:endParaRPr lang="en-US" sz="2334" dirty="0">
              <a:latin typeface="+mj-lt"/>
            </a:endParaRPr>
          </a:p>
          <a:p>
            <a:pPr algn="just">
              <a:buFontTx/>
              <a:buChar char="-"/>
            </a:pPr>
            <a:r>
              <a:rPr lang="en-US" sz="2334" b="1" dirty="0" err="1">
                <a:latin typeface="Times New Roman" panose="02020603050405020304" pitchFamily="18" charset="0"/>
                <a:cs typeface="Times New Roman" panose="02020603050405020304" pitchFamily="18" charset="0"/>
              </a:rPr>
              <a:t>Nguồn</a:t>
            </a:r>
            <a:r>
              <a:rPr lang="en-US" sz="2334" b="1" dirty="0">
                <a:latin typeface="Times New Roman" panose="02020603050405020304" pitchFamily="18" charset="0"/>
                <a:cs typeface="Times New Roman" panose="02020603050405020304" pitchFamily="18" charset="0"/>
              </a:rPr>
              <a:t> </a:t>
            </a:r>
            <a:r>
              <a:rPr lang="en-US" sz="2334" b="1" dirty="0" err="1">
                <a:latin typeface="Times New Roman" panose="02020603050405020304" pitchFamily="18" charset="0"/>
                <a:cs typeface="Times New Roman" panose="02020603050405020304" pitchFamily="18" charset="0"/>
              </a:rPr>
              <a:t>gốc</a:t>
            </a:r>
            <a:r>
              <a:rPr lang="en-US" sz="2334" b="1" dirty="0">
                <a:latin typeface="Times New Roman" panose="02020603050405020304" pitchFamily="18" charset="0"/>
                <a:cs typeface="Times New Roman" panose="02020603050405020304" pitchFamily="18" charset="0"/>
              </a:rPr>
              <a:t>: </a:t>
            </a:r>
            <a:r>
              <a:rPr lang="vi-VN" sz="2334" b="1" dirty="0">
                <a:latin typeface="Times New Roman" panose="02020603050405020304" pitchFamily="18" charset="0"/>
                <a:cs typeface="Times New Roman" panose="02020603050405020304" pitchFamily="18" charset="0"/>
              </a:rPr>
              <a:t> </a:t>
            </a:r>
            <a:r>
              <a:rPr lang="vi-VN" sz="2334" dirty="0">
                <a:latin typeface="+mj-lt"/>
              </a:rPr>
              <a:t>Đế Minh, thuộc dòng dõi Thần Nông, sinh ra Lộc Tục, tức Kinh Dương Vương, Lộc Tục lấy con gái Long Vương hồ Động Đình, đẻ ra Lạc Long Quân (theo truyền thuyết Lạc Long Quân là cháu 5 đời của Thần Nông). </a:t>
            </a:r>
            <a:endParaRPr lang="en-US" sz="2334" dirty="0">
              <a:latin typeface="+mj-lt"/>
            </a:endParaRPr>
          </a:p>
          <a:p>
            <a:pPr algn="just">
              <a:buFontTx/>
              <a:buChar char="-"/>
            </a:pPr>
            <a:r>
              <a:rPr lang="vi-VN" sz="2334" dirty="0">
                <a:latin typeface="+mj-lt"/>
              </a:rPr>
              <a:t>Kế tiếp Lạc Long Quân và vợ là Âu Cơ (con gái Đế Lai) sinh được 100 người con trai, 50 người theo Lạc Long Quân theo cha về bờ biển Đông, 50 người theo mẹ về núi và suy tôn người con cả lên làm vua lấy hiệu là Hùng Vương, đặt tên nước là Văn Lang, đóng đô ở Bạch Hạc - Phú Thọ. </a:t>
            </a:r>
            <a:br>
              <a:rPr lang="vi-VN" sz="2334" dirty="0">
                <a:latin typeface="+mj-lt"/>
              </a:rPr>
            </a:br>
            <a:endParaRPr lang="en-US" sz="2334"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227" y="1252365"/>
            <a:ext cx="4648586" cy="2440507"/>
          </a:xfrm>
          <a:prstGeom prst="rect">
            <a:avLst/>
          </a:prstGeom>
        </p:spPr>
      </p:pic>
    </p:spTree>
    <p:extLst>
      <p:ext uri="{BB962C8B-B14F-4D97-AF65-F5344CB8AC3E}">
        <p14:creationId xmlns:p14="http://schemas.microsoft.com/office/powerpoint/2010/main" val="177052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90"/>
            <a:ext cx="7717972" cy="678850"/>
          </a:xfrm>
        </p:spPr>
        <p:txBody>
          <a:bodyPr>
            <a:normAutofit fontScale="90000"/>
          </a:bodyPr>
          <a:lstStyle/>
          <a:p>
            <a:pPr algn="ctr"/>
            <a:r>
              <a:rPr lang="vi-VN" b="1" dirty="0">
                <a:solidFill>
                  <a:schemeClr val="tx1">
                    <a:lumMod val="95000"/>
                    <a:lumOff val="5000"/>
                  </a:schemeClr>
                </a:solidFill>
              </a:rPr>
              <a:t>Vị trí địa lí</a:t>
            </a:r>
            <a:endParaRPr lang="en-US" b="1" dirty="0">
              <a:solidFill>
                <a:schemeClr val="tx1">
                  <a:lumMod val="95000"/>
                  <a:lumOff val="5000"/>
                </a:schemeClr>
              </a:solidFill>
            </a:endParaRPr>
          </a:p>
        </p:txBody>
      </p:sp>
      <p:sp>
        <p:nvSpPr>
          <p:cNvPr id="3" name="Content Placeholder 2"/>
          <p:cNvSpPr>
            <a:spLocks noGrp="1"/>
          </p:cNvSpPr>
          <p:nvPr>
            <p:ph idx="1"/>
          </p:nvPr>
        </p:nvSpPr>
        <p:spPr>
          <a:xfrm>
            <a:off x="-1" y="1029341"/>
            <a:ext cx="10945813" cy="2368085"/>
          </a:xfrm>
        </p:spPr>
        <p:txBody>
          <a:bodyPr>
            <a:noAutofit/>
          </a:bodyPr>
          <a:lstStyle/>
          <a:p>
            <a:pPr marL="0" indent="0">
              <a:buNone/>
            </a:pPr>
            <a:r>
              <a:rPr lang="vi-VN" sz="2155" dirty="0">
                <a:latin typeface="+mj-lt"/>
              </a:rPr>
              <a:t>Theo "Lĩnh Nam chích quái"</a:t>
            </a:r>
            <a:r>
              <a:rPr lang="en-US" altLang="ja-JP" sz="2155" dirty="0">
                <a:latin typeface="+mj-lt"/>
              </a:rPr>
              <a:t>, </a:t>
            </a:r>
            <a:r>
              <a:rPr lang="vi-VN" sz="2155" dirty="0">
                <a:latin typeface="+mj-lt"/>
              </a:rPr>
              <a:t>quyển 1, Hồng Bàng thị truyện</a:t>
            </a:r>
            <a:r>
              <a:rPr lang="en-US" altLang="ja-JP" sz="2155" dirty="0">
                <a:latin typeface="+mj-lt"/>
              </a:rPr>
              <a:t> </a:t>
            </a:r>
            <a:r>
              <a:rPr lang="vi-VN" sz="2155" dirty="0">
                <a:latin typeface="+mj-lt"/>
              </a:rPr>
              <a:t>thì nước Văn Lang:</a:t>
            </a:r>
          </a:p>
          <a:p>
            <a:pPr marL="0" indent="0">
              <a:buNone/>
            </a:pPr>
            <a:r>
              <a:rPr lang="vi-VN" sz="2155" dirty="0">
                <a:latin typeface="+mj-lt"/>
              </a:rPr>
              <a:t>-</a:t>
            </a:r>
            <a:r>
              <a:rPr lang="en-US" sz="2155" dirty="0">
                <a:latin typeface="+mj-lt"/>
              </a:rPr>
              <a:t> </a:t>
            </a:r>
            <a:r>
              <a:rPr lang="vi-VN" sz="2155" dirty="0">
                <a:latin typeface="+mj-lt"/>
              </a:rPr>
              <a:t>Đông giáp Nam Hải </a:t>
            </a:r>
            <a:r>
              <a:rPr lang="en-US" altLang="ja-JP" sz="2155" dirty="0">
                <a:latin typeface="+mj-lt"/>
              </a:rPr>
              <a:t>, </a:t>
            </a:r>
            <a:r>
              <a:rPr lang="vi-VN" sz="2155" dirty="0">
                <a:latin typeface="+mj-lt"/>
              </a:rPr>
              <a:t>tức biển Đông</a:t>
            </a:r>
          </a:p>
          <a:p>
            <a:pPr marL="0" indent="0">
              <a:buNone/>
            </a:pPr>
            <a:r>
              <a:rPr lang="vi-VN" sz="2155" dirty="0">
                <a:latin typeface="+mj-lt"/>
              </a:rPr>
              <a:t>-Tây tới Ba Thục </a:t>
            </a:r>
            <a:endParaRPr lang="en-US" altLang="ja-JP" sz="2155" dirty="0">
              <a:latin typeface="+mj-lt"/>
            </a:endParaRPr>
          </a:p>
          <a:p>
            <a:pPr marL="0" indent="0">
              <a:buNone/>
            </a:pPr>
            <a:r>
              <a:rPr lang="vi-VN" sz="2155" dirty="0">
                <a:latin typeface="+mj-lt"/>
              </a:rPr>
              <a:t>-Bắc tới hồ Động Đình </a:t>
            </a:r>
            <a:endParaRPr lang="en-US" altLang="ja-JP" sz="2155" dirty="0">
              <a:latin typeface="+mj-lt"/>
            </a:endParaRPr>
          </a:p>
          <a:p>
            <a:pPr marL="0" indent="0">
              <a:buNone/>
            </a:pPr>
            <a:r>
              <a:rPr lang="vi-VN" sz="2155" dirty="0">
                <a:latin typeface="+mj-lt"/>
              </a:rPr>
              <a:t>-</a:t>
            </a:r>
            <a:r>
              <a:rPr lang="en-US" sz="2155" dirty="0">
                <a:latin typeface="+mj-lt"/>
              </a:rPr>
              <a:t> </a:t>
            </a:r>
            <a:r>
              <a:rPr lang="vi-VN" sz="2155" dirty="0">
                <a:latin typeface="+mj-lt"/>
              </a:rPr>
              <a:t>Nam tới nước Hồ Tôn Tinh</a:t>
            </a:r>
            <a:r>
              <a:rPr lang="en-US" altLang="ja-JP" sz="2155" dirty="0">
                <a:latin typeface="+mj-lt"/>
              </a:rPr>
              <a:t>, </a:t>
            </a:r>
            <a:r>
              <a:rPr lang="vi-VN" sz="2155" dirty="0">
                <a:latin typeface="+mj-lt"/>
              </a:rPr>
              <a:t>còn gọi là nước Hồ Tôn</a:t>
            </a:r>
            <a:r>
              <a:rPr lang="en-US" sz="2155" dirty="0">
                <a:latin typeface="+mj-lt"/>
              </a:rPr>
              <a:t>(</a:t>
            </a:r>
            <a:r>
              <a:rPr lang="en-US" altLang="ja-JP" sz="2155" dirty="0">
                <a:latin typeface="+mj-lt"/>
              </a:rPr>
              <a:t> </a:t>
            </a:r>
            <a:r>
              <a:rPr lang="vi-VN" sz="2155" dirty="0">
                <a:latin typeface="+mj-lt"/>
              </a:rPr>
              <a:t>Hồ Tôn Tinh về sau trở thành nước Chiêm Thành</a:t>
            </a:r>
            <a:r>
              <a:rPr lang="en-US" sz="2155" dirty="0">
                <a:latin typeface="+mj-lt"/>
              </a:rPr>
              <a:t>).</a:t>
            </a:r>
            <a:endParaRPr lang="en-US" altLang="ja-JP" sz="2155" dirty="0">
              <a:latin typeface="+mj-lt"/>
            </a:endParaRPr>
          </a:p>
          <a:p>
            <a:endParaRPr lang="en-US" sz="2155"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80386"/>
            <a:ext cx="5051914" cy="33652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253" y="3380407"/>
            <a:ext cx="3841559" cy="3365205"/>
          </a:xfrm>
          <a:prstGeom prst="rect">
            <a:avLst/>
          </a:prstGeom>
        </p:spPr>
      </p:pic>
    </p:spTree>
    <p:extLst>
      <p:ext uri="{BB962C8B-B14F-4D97-AF65-F5344CB8AC3E}">
        <p14:creationId xmlns:p14="http://schemas.microsoft.com/office/powerpoint/2010/main" val="26746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91"/>
            <a:ext cx="6768306" cy="661650"/>
          </a:xfrm>
        </p:spPr>
        <p:txBody>
          <a:bodyPr>
            <a:normAutofit fontScale="90000"/>
          </a:bodyPr>
          <a:lstStyle/>
          <a:p>
            <a:pPr algn="ctr"/>
            <a:r>
              <a:rPr lang="vi-VN" b="1" dirty="0">
                <a:solidFill>
                  <a:schemeClr val="tx1">
                    <a:lumMod val="95000"/>
                    <a:lumOff val="5000"/>
                  </a:schemeClr>
                </a:solidFill>
              </a:rPr>
              <a:t>Tổ chức nhà nước</a:t>
            </a:r>
            <a:endParaRPr lang="en-US" b="1" dirty="0">
              <a:solidFill>
                <a:schemeClr val="tx1">
                  <a:lumMod val="95000"/>
                  <a:lumOff val="5000"/>
                </a:schemeClr>
              </a:solidFill>
            </a:endParaRPr>
          </a:p>
        </p:txBody>
      </p:sp>
      <p:sp>
        <p:nvSpPr>
          <p:cNvPr id="3" name="Content Placeholder 2"/>
          <p:cNvSpPr>
            <a:spLocks noGrp="1"/>
          </p:cNvSpPr>
          <p:nvPr>
            <p:ph idx="1"/>
          </p:nvPr>
        </p:nvSpPr>
        <p:spPr>
          <a:xfrm>
            <a:off x="1" y="1012140"/>
            <a:ext cx="5856826" cy="5495370"/>
          </a:xfrm>
        </p:spPr>
        <p:txBody>
          <a:bodyPr>
            <a:normAutofit fontScale="92500" lnSpcReduction="20000"/>
          </a:bodyPr>
          <a:lstStyle/>
          <a:p>
            <a:r>
              <a:rPr lang="vi-VN" dirty="0">
                <a:latin typeface="+mj-lt"/>
              </a:rPr>
              <a:t>Đứng đầu nhà nước là Hùng Vương</a:t>
            </a:r>
          </a:p>
          <a:p>
            <a:pPr marL="0" indent="0">
              <a:buNone/>
            </a:pPr>
            <a:r>
              <a:rPr lang="vi-VN" dirty="0">
                <a:latin typeface="+mj-lt"/>
                <a:cs typeface="Arial" panose="020B0604020202020204" pitchFamily="34" charset="0"/>
              </a:rPr>
              <a:t>-</a:t>
            </a:r>
            <a:r>
              <a:rPr lang="en-US" dirty="0">
                <a:latin typeface="+mj-lt"/>
                <a:cs typeface="Arial" panose="020B0604020202020204" pitchFamily="34" charset="0"/>
              </a:rPr>
              <a:t> </a:t>
            </a:r>
            <a:r>
              <a:rPr lang="vi-VN" dirty="0">
                <a:latin typeface="+mj-lt"/>
                <a:cs typeface="Arial" panose="020B0604020202020204" pitchFamily="34" charset="0"/>
              </a:rPr>
              <a:t>Lạc Hầu – Các Quan Giúp Việc</a:t>
            </a:r>
          </a:p>
          <a:p>
            <a:pPr>
              <a:buFontTx/>
              <a:buChar char="-"/>
            </a:pPr>
            <a:r>
              <a:rPr lang="vi-VN" dirty="0">
                <a:latin typeface="+mj-lt"/>
                <a:cs typeface="Arial" panose="020B0604020202020204" pitchFamily="34" charset="0"/>
              </a:rPr>
              <a:t>Lạc Tướng – Các Quan Cai Quản Các Bộ Địa Phương</a:t>
            </a:r>
          </a:p>
          <a:p>
            <a:pPr>
              <a:buFontTx/>
              <a:buChar char="-"/>
            </a:pPr>
            <a:r>
              <a:rPr lang="vi-VN" dirty="0">
                <a:latin typeface="+mj-lt"/>
                <a:cs typeface="Arial" panose="020B0604020202020204" pitchFamily="34" charset="0"/>
              </a:rPr>
              <a:t> Bồ Chính – Cai Quản Từng Khu Vực Nhỏ ( lang )</a:t>
            </a:r>
            <a:endParaRPr lang="en-US" dirty="0">
              <a:latin typeface="+mj-lt"/>
              <a:cs typeface="Arial" panose="020B0604020202020204" pitchFamily="34" charset="0"/>
            </a:endParaRPr>
          </a:p>
          <a:p>
            <a:r>
              <a:rPr lang="vi-VN" dirty="0">
                <a:latin typeface="+mj-lt"/>
              </a:rPr>
              <a:t>Quan Lang – Con Trai Vua</a:t>
            </a:r>
            <a:br>
              <a:rPr lang="vi-VN" dirty="0">
                <a:latin typeface="+mj-lt"/>
              </a:rPr>
            </a:br>
            <a:r>
              <a:rPr lang="vi-VN" dirty="0">
                <a:latin typeface="+mj-lt"/>
              </a:rPr>
              <a:t>Mị Nương – Con Gái Của Vua</a:t>
            </a:r>
          </a:p>
          <a:p>
            <a:pPr marL="0" indent="0">
              <a:buNone/>
            </a:pPr>
            <a:endParaRPr lang="en-US" dirty="0">
              <a:latin typeface="+mj-lt"/>
            </a:endParaRPr>
          </a:p>
          <a:p>
            <a:pPr marL="0" indent="0">
              <a:buNone/>
            </a:pPr>
            <a:r>
              <a:rPr lang="en-US" dirty="0">
                <a:latin typeface="+mj-lt"/>
              </a:rPr>
              <a:t>=&gt; </a:t>
            </a:r>
            <a:r>
              <a:rPr lang="vi-VN" dirty="0">
                <a:latin typeface="+mj-lt"/>
              </a:rPr>
              <a:t>Sơ đồ tổ chức bộ máy nhà nước Văn Lang</a:t>
            </a:r>
            <a:endParaRPr lang="en-US"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826" y="444312"/>
            <a:ext cx="5088986" cy="6063198"/>
          </a:xfrm>
          <a:prstGeom prst="rect">
            <a:avLst/>
          </a:prstGeom>
        </p:spPr>
      </p:pic>
    </p:spTree>
    <p:extLst>
      <p:ext uri="{BB962C8B-B14F-4D97-AF65-F5344CB8AC3E}">
        <p14:creationId xmlns:p14="http://schemas.microsoft.com/office/powerpoint/2010/main" val="336905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78647"/>
            <a:ext cx="10945813" cy="526703"/>
          </a:xfrm>
        </p:spPr>
        <p:txBody>
          <a:bodyPr>
            <a:normAutofit/>
          </a:bodyPr>
          <a:lstStyle/>
          <a:p>
            <a:pPr algn="just"/>
            <a:r>
              <a:rPr lang="vi-VN" sz="2514" dirty="0">
                <a:solidFill>
                  <a:srgbClr val="002060"/>
                </a:solidFill>
              </a:rPr>
              <a:t>a) Đời sống Vật chất</a:t>
            </a:r>
            <a:endParaRPr lang="en-US" sz="2514" dirty="0">
              <a:solidFill>
                <a:srgbClr val="002060"/>
              </a:solidFill>
            </a:endParaRPr>
          </a:p>
        </p:txBody>
      </p:sp>
      <p:sp>
        <p:nvSpPr>
          <p:cNvPr id="3" name="Content Placeholder 2"/>
          <p:cNvSpPr>
            <a:spLocks noGrp="1"/>
          </p:cNvSpPr>
          <p:nvPr>
            <p:ph idx="1"/>
          </p:nvPr>
        </p:nvSpPr>
        <p:spPr>
          <a:xfrm>
            <a:off x="-1" y="1605351"/>
            <a:ext cx="10945813" cy="1573710"/>
          </a:xfrm>
        </p:spPr>
        <p:txBody>
          <a:bodyPr>
            <a:noAutofit/>
          </a:bodyPr>
          <a:lstStyle/>
          <a:p>
            <a:pPr marL="0" indent="0" algn="just">
              <a:buNone/>
            </a:pPr>
            <a:r>
              <a:rPr lang="vi-VN" spc="269" dirty="0">
                <a:latin typeface="Times New Roman" panose="02020603050405020304" pitchFamily="18" charset="0"/>
                <a:cs typeface="Times New Roman" panose="02020603050405020304" pitchFamily="18" charset="0"/>
              </a:rPr>
              <a:t>-</a:t>
            </a:r>
            <a:r>
              <a:rPr lang="en-US" spc="269" dirty="0">
                <a:latin typeface="Times New Roman" panose="02020603050405020304" pitchFamily="18" charset="0"/>
                <a:cs typeface="Times New Roman" panose="02020603050405020304" pitchFamily="18" charset="0"/>
              </a:rPr>
              <a:t> Ă</a:t>
            </a:r>
            <a:r>
              <a:rPr lang="vi-VN" spc="269" dirty="0">
                <a:latin typeface="Times New Roman" panose="02020603050405020304" pitchFamily="18" charset="0"/>
                <a:cs typeface="Times New Roman" panose="02020603050405020304" pitchFamily="18" charset="0"/>
              </a:rPr>
              <a:t>n uống : cơm nếp</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cơm tẻ</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rau</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cà</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thịt</a:t>
            </a:r>
            <a:r>
              <a:rPr lang="en-US" spc="269" dirty="0">
                <a:latin typeface="Times New Roman" panose="02020603050405020304" pitchFamily="18" charset="0"/>
                <a:cs typeface="Times New Roman" panose="02020603050405020304" pitchFamily="18" charset="0"/>
              </a:rPr>
              <a:t>,</a:t>
            </a:r>
            <a:r>
              <a:rPr lang="vi-VN" spc="269" dirty="0">
                <a:latin typeface="Times New Roman" panose="02020603050405020304" pitchFamily="18" charset="0"/>
                <a:cs typeface="Times New Roman" panose="02020603050405020304" pitchFamily="18" charset="0"/>
              </a:rPr>
              <a:t> cá,...</a:t>
            </a:r>
          </a:p>
          <a:p>
            <a:pPr marL="0" indent="0" algn="just">
              <a:buNone/>
            </a:pPr>
            <a:r>
              <a:rPr lang="en-US" spc="269" dirty="0">
                <a:latin typeface="Times New Roman" panose="02020603050405020304" pitchFamily="18" charset="0"/>
                <a:cs typeface="Times New Roman" panose="02020603050405020304" pitchFamily="18" charset="0"/>
              </a:rPr>
              <a:t>- </a:t>
            </a:r>
            <a:r>
              <a:rPr lang="en-US" spc="269" dirty="0" err="1">
                <a:latin typeface="Times New Roman" panose="02020603050405020304" pitchFamily="18" charset="0"/>
                <a:cs typeface="Times New Roman" panose="02020603050405020304" pitchFamily="18" charset="0"/>
              </a:rPr>
              <a:t>Nơi</a:t>
            </a:r>
            <a:r>
              <a:rPr lang="en-US" spc="269" dirty="0">
                <a:latin typeface="Times New Roman" panose="02020603050405020304" pitchFamily="18" charset="0"/>
                <a:cs typeface="Times New Roman" panose="02020603050405020304" pitchFamily="18" charset="0"/>
              </a:rPr>
              <a:t> </a:t>
            </a:r>
            <a:r>
              <a:rPr lang="vi-VN" spc="269" dirty="0">
                <a:latin typeface="Times New Roman" panose="02020603050405020304" pitchFamily="18" charset="0"/>
                <a:cs typeface="Times New Roman" panose="02020603050405020304" pitchFamily="18" charset="0"/>
              </a:rPr>
              <a:t>ở: nhà sàn</a:t>
            </a:r>
          </a:p>
          <a:p>
            <a:pPr marL="0" indent="0" algn="just">
              <a:buNone/>
            </a:pPr>
            <a:r>
              <a:rPr lang="en-US" spc="269" dirty="0">
                <a:latin typeface="Times New Roman" panose="02020603050405020304" pitchFamily="18" charset="0"/>
                <a:cs typeface="Times New Roman" panose="02020603050405020304" pitchFamily="18" charset="0"/>
              </a:rPr>
              <a:t>-  </a:t>
            </a:r>
            <a:r>
              <a:rPr lang="en-US" spc="269" dirty="0" err="1">
                <a:latin typeface="Times New Roman" panose="02020603050405020304" pitchFamily="18" charset="0"/>
                <a:cs typeface="Times New Roman" panose="02020603050405020304" pitchFamily="18" charset="0"/>
              </a:rPr>
              <a:t>Phương</a:t>
            </a:r>
            <a:r>
              <a:rPr lang="en-US" spc="269" dirty="0">
                <a:latin typeface="Times New Roman" panose="02020603050405020304" pitchFamily="18" charset="0"/>
                <a:cs typeface="Times New Roman" panose="02020603050405020304" pitchFamily="18" charset="0"/>
              </a:rPr>
              <a:t> </a:t>
            </a:r>
            <a:r>
              <a:rPr lang="en-US" spc="269" dirty="0" err="1">
                <a:latin typeface="Times New Roman" panose="02020603050405020304" pitchFamily="18" charset="0"/>
                <a:cs typeface="Times New Roman" panose="02020603050405020304" pitchFamily="18" charset="0"/>
              </a:rPr>
              <a:t>tiện</a:t>
            </a:r>
            <a:r>
              <a:rPr lang="en-US" spc="269" dirty="0">
                <a:latin typeface="Times New Roman" panose="02020603050405020304" pitchFamily="18" charset="0"/>
                <a:cs typeface="Times New Roman" panose="02020603050405020304" pitchFamily="18" charset="0"/>
              </a:rPr>
              <a:t> di </a:t>
            </a:r>
            <a:r>
              <a:rPr lang="en-US" spc="269" dirty="0" err="1">
                <a:latin typeface="Times New Roman" panose="02020603050405020304" pitchFamily="18" charset="0"/>
                <a:cs typeface="Times New Roman" panose="02020603050405020304" pitchFamily="18" charset="0"/>
              </a:rPr>
              <a:t>chuyển</a:t>
            </a:r>
            <a:r>
              <a:rPr lang="en-US" spc="269" dirty="0">
                <a:latin typeface="Times New Roman" panose="02020603050405020304" pitchFamily="18" charset="0"/>
                <a:cs typeface="Times New Roman" panose="02020603050405020304" pitchFamily="18" charset="0"/>
              </a:rPr>
              <a:t>: </a:t>
            </a:r>
            <a:r>
              <a:rPr lang="vi-VN" spc="269" dirty="0">
                <a:latin typeface="Times New Roman" panose="02020603050405020304" pitchFamily="18" charset="0"/>
                <a:cs typeface="Times New Roman" panose="02020603050405020304" pitchFamily="18" charset="0"/>
              </a:rPr>
              <a:t>đi lại chủ yếu b</a:t>
            </a:r>
            <a:r>
              <a:rPr lang="en-US" spc="269" dirty="0">
                <a:latin typeface="Times New Roman" panose="02020603050405020304" pitchFamily="18" charset="0"/>
                <a:cs typeface="Times New Roman" panose="02020603050405020304" pitchFamily="18" charset="0"/>
              </a:rPr>
              <a:t>ằ</a:t>
            </a:r>
            <a:r>
              <a:rPr lang="vi-VN" spc="269" dirty="0">
                <a:latin typeface="Times New Roman" panose="02020603050405020304" pitchFamily="18" charset="0"/>
                <a:cs typeface="Times New Roman" panose="02020603050405020304" pitchFamily="18" charset="0"/>
              </a:rPr>
              <a:t>ng thuyền</a:t>
            </a:r>
          </a:p>
        </p:txBody>
      </p:sp>
      <p:sp>
        <p:nvSpPr>
          <p:cNvPr id="4" name="TextBox 3"/>
          <p:cNvSpPr txBox="1"/>
          <p:nvPr/>
        </p:nvSpPr>
        <p:spPr>
          <a:xfrm>
            <a:off x="120459" y="3179060"/>
            <a:ext cx="2937022" cy="479234"/>
          </a:xfrm>
          <a:prstGeom prst="rect">
            <a:avLst/>
          </a:prstGeom>
          <a:noFill/>
        </p:spPr>
        <p:txBody>
          <a:bodyPr wrap="none" rtlCol="0">
            <a:spAutoFit/>
          </a:bodyPr>
          <a:lstStyle/>
          <a:p>
            <a:pPr algn="just"/>
            <a:r>
              <a:rPr lang="vi-VN" sz="2514" dirty="0">
                <a:solidFill>
                  <a:srgbClr val="002060"/>
                </a:solidFill>
                <a:latin typeface="Times New Roman" panose="02020603050405020304" pitchFamily="18" charset="0"/>
                <a:cs typeface="Times New Roman" panose="02020603050405020304" pitchFamily="18" charset="0"/>
              </a:rPr>
              <a:t>b) Đời sống tinh thần</a:t>
            </a:r>
            <a:endParaRPr lang="en-US" sz="2514"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4655" y="350489"/>
            <a:ext cx="7834075" cy="976614"/>
          </a:xfrm>
          <a:prstGeom prst="rect">
            <a:avLst/>
          </a:prstGeom>
          <a:noFill/>
        </p:spPr>
        <p:txBody>
          <a:bodyPr wrap="square" rtlCol="0">
            <a:spAutoFit/>
          </a:bodyPr>
          <a:lstStyle/>
          <a:p>
            <a:pPr algn="ctr"/>
            <a:r>
              <a:rPr lang="vi-VN" sz="3232" b="1" dirty="0">
                <a:latin typeface="+mj-lt"/>
              </a:rPr>
              <a:t>Đời sống của người Văn Lang</a:t>
            </a:r>
          </a:p>
          <a:p>
            <a:pPr algn="just"/>
            <a:endParaRPr lang="en-US" sz="2514" dirty="0"/>
          </a:p>
        </p:txBody>
      </p:sp>
      <p:sp>
        <p:nvSpPr>
          <p:cNvPr id="7" name="TextBox 6"/>
          <p:cNvSpPr txBox="1"/>
          <p:nvPr/>
        </p:nvSpPr>
        <p:spPr>
          <a:xfrm>
            <a:off x="0" y="3704063"/>
            <a:ext cx="6016288" cy="2413738"/>
          </a:xfrm>
          <a:prstGeom prst="rect">
            <a:avLst/>
          </a:prstGeom>
          <a:noFill/>
        </p:spPr>
        <p:txBody>
          <a:bodyPr wrap="square" rtlCol="0">
            <a:spAutoFit/>
          </a:bodyPr>
          <a:lstStyle/>
          <a:p>
            <a:pPr algn="just"/>
            <a:r>
              <a:rPr lang="vi-VN" sz="2514" dirty="0">
                <a:latin typeface="Times New Roman" panose="02020603050405020304" pitchFamily="18" charset="0"/>
                <a:cs typeface="Times New Roman" panose="02020603050405020304" pitchFamily="18" charset="0"/>
              </a:rPr>
              <a:t>- Phong tục: Lễ hội, vui chơi, ăn trầu cau, gói bánh chưng, bánh giầy.</a:t>
            </a:r>
          </a:p>
          <a:p>
            <a:pPr algn="just"/>
            <a:r>
              <a:rPr lang="vi-VN" sz="2514" dirty="0">
                <a:latin typeface="Times New Roman" panose="02020603050405020304" pitchFamily="18" charset="0"/>
                <a:cs typeface="Times New Roman" panose="02020603050405020304" pitchFamily="18" charset="0"/>
              </a:rPr>
              <a:t>- Tập quán: Chôn người chết kèm theo công cụ và đồ trang sứ</a:t>
            </a:r>
            <a:r>
              <a:rPr lang="en-US" sz="2514" dirty="0">
                <a:latin typeface="Times New Roman" panose="02020603050405020304" pitchFamily="18" charset="0"/>
                <a:cs typeface="Times New Roman" panose="02020603050405020304" pitchFamily="18" charset="0"/>
              </a:rPr>
              <a:t>c</a:t>
            </a:r>
            <a:endParaRPr lang="vi-VN" sz="2514" dirty="0">
              <a:latin typeface="Times New Roman" panose="02020603050405020304" pitchFamily="18" charset="0"/>
              <a:cs typeface="Times New Roman" panose="02020603050405020304" pitchFamily="18" charset="0"/>
            </a:endParaRPr>
          </a:p>
          <a:p>
            <a:pPr algn="just"/>
            <a:r>
              <a:rPr lang="vi-VN" sz="2514" dirty="0">
                <a:latin typeface="Times New Roman" panose="02020603050405020304" pitchFamily="18" charset="0"/>
                <a:cs typeface="Times New Roman" panose="02020603050405020304" pitchFamily="18" charset="0"/>
              </a:rPr>
              <a:t>- Tín ngưỡng: thờ cúng các lực lượng thiên nhiên như núi, sông, Mặt Trời, Mặt Trăng,…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929" y="3505230"/>
            <a:ext cx="4741883" cy="3002280"/>
          </a:xfrm>
          <a:prstGeom prst="rect">
            <a:avLst/>
          </a:prstGeom>
        </p:spPr>
      </p:pic>
    </p:spTree>
    <p:extLst>
      <p:ext uri="{BB962C8B-B14F-4D97-AF65-F5344CB8AC3E}">
        <p14:creationId xmlns:p14="http://schemas.microsoft.com/office/powerpoint/2010/main" val="3634988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oitraitimhong (online-video-cutter.com) (1)">
            <a:hlinkClick r:id="" action="ppaction://media"/>
            <a:extLst>
              <a:ext uri="{FF2B5EF4-FFF2-40B4-BE49-F238E27FC236}">
                <a16:creationId xmlns="" xmlns:a16="http://schemas.microsoft.com/office/drawing/2014/main" id="{E97BBF74-F501-4674-B9C0-A723F5514E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945813" cy="6455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2388"/>
            <a:ext cx="5758279" cy="2695122"/>
          </a:xfrm>
        </p:spPr>
      </p:pic>
      <p:sp>
        <p:nvSpPr>
          <p:cNvPr id="5" name="TextBox 4"/>
          <p:cNvSpPr txBox="1"/>
          <p:nvPr/>
        </p:nvSpPr>
        <p:spPr>
          <a:xfrm>
            <a:off x="-1" y="1073405"/>
            <a:ext cx="10945813" cy="1225207"/>
          </a:xfrm>
          <a:prstGeom prst="rect">
            <a:avLst/>
          </a:prstGeom>
          <a:noFill/>
        </p:spPr>
        <p:txBody>
          <a:bodyPr wrap="square" rtlCol="0">
            <a:spAutoFit/>
          </a:bodyPr>
          <a:lstStyle/>
          <a:p>
            <a:r>
              <a:rPr lang="en-US" sz="2873" dirty="0">
                <a:latin typeface="Arial" panose="020B0604020202020204" pitchFamily="34" charset="0"/>
                <a:cs typeface="Arial" panose="020B0604020202020204" pitchFamily="34" charset="0"/>
              </a:rPr>
              <a:t>- </a:t>
            </a:r>
            <a:r>
              <a:rPr lang="vi-VN" sz="2873" dirty="0">
                <a:latin typeface="Arial" panose="020B0604020202020204" pitchFamily="34" charset="0"/>
                <a:cs typeface="Arial" panose="020B0604020202020204" pitchFamily="34" charset="0"/>
              </a:rPr>
              <a:t>Thường ngày: N</a:t>
            </a:r>
            <a:r>
              <a:rPr lang="en-US" sz="2873" dirty="0">
                <a:latin typeface="Arial" panose="020B0604020202020204" pitchFamily="34" charset="0"/>
                <a:cs typeface="Arial" panose="020B0604020202020204" pitchFamily="34" charset="0"/>
              </a:rPr>
              <a:t>am </a:t>
            </a:r>
            <a:r>
              <a:rPr lang="en-US" sz="2873" dirty="0" err="1">
                <a:latin typeface="Arial" panose="020B0604020202020204" pitchFamily="34" charset="0"/>
                <a:cs typeface="Arial" panose="020B0604020202020204" pitchFamily="34" charset="0"/>
              </a:rPr>
              <a:t>đóng</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khố</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mình</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trần</a:t>
            </a:r>
            <a:endParaRPr lang="vi-VN" sz="2873" dirty="0">
              <a:latin typeface="Arial" panose="020B0604020202020204" pitchFamily="34" charset="0"/>
              <a:cs typeface="Arial" panose="020B0604020202020204" pitchFamily="34" charset="0"/>
            </a:endParaRPr>
          </a:p>
          <a:p>
            <a:r>
              <a:rPr lang="vi-VN" sz="2873" dirty="0">
                <a:latin typeface="Arial" panose="020B0604020202020204" pitchFamily="34" charset="0"/>
                <a:cs typeface="Arial" panose="020B0604020202020204" pitchFamily="34" charset="0"/>
              </a:rPr>
              <a:t>                        </a:t>
            </a:r>
            <a:r>
              <a:rPr lang="en-US" sz="2873" dirty="0">
                <a:latin typeface="Arial" panose="020B0604020202020204" pitchFamily="34" charset="0"/>
                <a:cs typeface="Arial" panose="020B0604020202020204" pitchFamily="34" charset="0"/>
              </a:rPr>
              <a:t>  </a:t>
            </a:r>
            <a:r>
              <a:rPr lang="vi-VN" sz="2873" dirty="0">
                <a:latin typeface="Arial" panose="020B0604020202020204" pitchFamily="34" charset="0"/>
                <a:cs typeface="Arial" panose="020B0604020202020204" pitchFamily="34" charset="0"/>
              </a:rPr>
              <a:t>N</a:t>
            </a:r>
            <a:r>
              <a:rPr lang="en-US" sz="2873" dirty="0">
                <a:latin typeface="Arial" panose="020B0604020202020204" pitchFamily="34" charset="0"/>
                <a:cs typeface="Arial" panose="020B0604020202020204" pitchFamily="34" charset="0"/>
              </a:rPr>
              <a:t>ữ </a:t>
            </a:r>
            <a:r>
              <a:rPr lang="en-US" sz="2873" dirty="0" err="1">
                <a:latin typeface="Arial" panose="020B0604020202020204" pitchFamily="34" charset="0"/>
                <a:cs typeface="Arial" panose="020B0604020202020204" pitchFamily="34" charset="0"/>
              </a:rPr>
              <a:t>mặc</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váy</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áo</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xẻ</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giữa</a:t>
            </a:r>
            <a:endParaRPr lang="en-US" sz="2873" dirty="0">
              <a:latin typeface="Arial" panose="020B0604020202020204" pitchFamily="34" charset="0"/>
              <a:cs typeface="Arial" panose="020B0604020202020204" pitchFamily="34" charset="0"/>
            </a:endParaRPr>
          </a:p>
          <a:p>
            <a:endParaRPr lang="en-US" sz="1616"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01" y="3812388"/>
            <a:ext cx="5093713" cy="2775289"/>
          </a:xfrm>
          <a:prstGeom prst="rect">
            <a:avLst/>
          </a:prstGeom>
        </p:spPr>
      </p:pic>
      <p:sp>
        <p:nvSpPr>
          <p:cNvPr id="7" name="TextBox 6"/>
          <p:cNvSpPr txBox="1"/>
          <p:nvPr/>
        </p:nvSpPr>
        <p:spPr>
          <a:xfrm>
            <a:off x="-1" y="2289201"/>
            <a:ext cx="10945813" cy="1860766"/>
          </a:xfrm>
          <a:prstGeom prst="rect">
            <a:avLst/>
          </a:prstGeom>
          <a:noFill/>
        </p:spPr>
        <p:txBody>
          <a:bodyPr wrap="square" rtlCol="0">
            <a:spAutoFit/>
          </a:bodyPr>
          <a:lstStyle/>
          <a:p>
            <a:r>
              <a:rPr lang="en-US" sz="2873" dirty="0"/>
              <a:t>- </a:t>
            </a:r>
            <a:r>
              <a:rPr lang="vi-VN" sz="2873" dirty="0">
                <a:latin typeface="+mj-lt"/>
              </a:rPr>
              <a:t>Ngày hội: Ngày lễ họ đeo đồ trang sức như vòng tay hạt chuỗi, khuyên tai, phụ nữ mặc váy xoè kết bằng lông chim, đội mũ cắm lông chim hay bông lau</a:t>
            </a:r>
            <a:r>
              <a:rPr lang="en-US" sz="2873" dirty="0">
                <a:latin typeface="+mj-lt"/>
              </a:rPr>
              <a:t>.</a:t>
            </a:r>
            <a:endParaRPr lang="vi-VN" sz="2873" dirty="0">
              <a:latin typeface="+mj-lt"/>
            </a:endParaRPr>
          </a:p>
          <a:p>
            <a:endParaRPr lang="en-US" sz="2873" dirty="0"/>
          </a:p>
        </p:txBody>
      </p:sp>
    </p:spTree>
    <p:extLst>
      <p:ext uri="{BB962C8B-B14F-4D97-AF65-F5344CB8AC3E}">
        <p14:creationId xmlns:p14="http://schemas.microsoft.com/office/powerpoint/2010/main" val="1604753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49048"/>
            <a:ext cx="10945813" cy="722914"/>
          </a:xfrm>
        </p:spPr>
        <p:txBody>
          <a:bodyPr>
            <a:normAutofit fontScale="90000"/>
          </a:bodyPr>
          <a:lstStyle/>
          <a:p>
            <a:pPr algn="ctr"/>
            <a:r>
              <a:rPr lang="vi-VN" dirty="0"/>
              <a:t>Một số dụng cụ</a:t>
            </a:r>
            <a:r>
              <a:rPr lang="en-US" dirty="0"/>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 y="1088396"/>
            <a:ext cx="10945813" cy="1116444"/>
          </a:xfrm>
        </p:spPr>
        <p:txBody>
          <a:bodyPr>
            <a:normAutofit/>
          </a:bodyPr>
          <a:lstStyle/>
          <a:p>
            <a:pPr marL="0" indent="0">
              <a:buNone/>
            </a:pPr>
            <a:r>
              <a:rPr lang="en-US" sz="2873" spc="269" dirty="0">
                <a:latin typeface="Times New Roman" panose="02020603050405020304" pitchFamily="18" charset="0"/>
                <a:cs typeface="Times New Roman" panose="02020603050405020304" pitchFamily="18" charset="0"/>
              </a:rPr>
              <a:t>N</a:t>
            </a:r>
            <a:r>
              <a:rPr lang="vi-VN" sz="2873" spc="269" dirty="0">
                <a:latin typeface="Times New Roman" panose="02020603050405020304" pitchFamily="18" charset="0"/>
                <a:cs typeface="Times New Roman" panose="02020603050405020304" pitchFamily="18" charset="0"/>
              </a:rPr>
              <a:t>gười dân dùng các dụng cụ như: dao đồng, giáo, cuốc đồng, tên đồng, cung,.....</a:t>
            </a:r>
            <a:endParaRPr lang="en-US" sz="2873" spc="269"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1960"/>
            <a:ext cx="3496221" cy="1826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030" y="1971960"/>
            <a:ext cx="3489782" cy="18232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488" y="3840735"/>
            <a:ext cx="6924836" cy="2666775"/>
          </a:xfrm>
          <a:prstGeom prst="rect">
            <a:avLst/>
          </a:prstGeom>
        </p:spPr>
      </p:pic>
    </p:spTree>
    <p:extLst>
      <p:ext uri="{BB962C8B-B14F-4D97-AF65-F5344CB8AC3E}">
        <p14:creationId xmlns:p14="http://schemas.microsoft.com/office/powerpoint/2010/main" val="9180825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vi-VN" b="1" dirty="0"/>
              <a:t>Kết thúc của nhà nước Văn Lang</a:t>
            </a:r>
            <a:endParaRPr lang="en-US" b="1" dirty="0"/>
          </a:p>
        </p:txBody>
      </p:sp>
      <p:sp>
        <p:nvSpPr>
          <p:cNvPr id="3" name="Content Placeholder 2"/>
          <p:cNvSpPr>
            <a:spLocks noGrp="1"/>
          </p:cNvSpPr>
          <p:nvPr>
            <p:ph idx="1"/>
          </p:nvPr>
        </p:nvSpPr>
        <p:spPr>
          <a:xfrm>
            <a:off x="0" y="1073404"/>
            <a:ext cx="6359190" cy="5434106"/>
          </a:xfrm>
        </p:spPr>
        <p:txBody>
          <a:bodyPr>
            <a:normAutofit fontScale="85000" lnSpcReduction="10000"/>
          </a:bodyPr>
          <a:lstStyle/>
          <a:p>
            <a:pPr algn="just"/>
            <a:r>
              <a:rPr lang="vi-VN" sz="2873" spc="269" dirty="0">
                <a:latin typeface="+mj-lt"/>
                <a:cs typeface="Times New Roman" panose="02020603050405020304" pitchFamily="18" charset="0"/>
              </a:rPr>
              <a:t>Cuối thời Hồng Bàng, theo ĐVSKTT cũng như theo Đại Việt sử lược</a:t>
            </a:r>
            <a:r>
              <a:rPr lang="en-US" sz="2873" spc="269" dirty="0">
                <a:latin typeface="+mj-lt"/>
                <a:cs typeface="Times New Roman" panose="02020603050405020304" pitchFamily="18" charset="0"/>
              </a:rPr>
              <a:t>:</a:t>
            </a:r>
          </a:p>
          <a:p>
            <a:pPr algn="just">
              <a:buFontTx/>
              <a:buChar char="-"/>
            </a:pPr>
            <a:r>
              <a:rPr lang="en-US" sz="2873" spc="269" dirty="0">
                <a:latin typeface="+mj-lt"/>
                <a:cs typeface="Times New Roman" panose="02020603050405020304" pitchFamily="18" charset="0"/>
              </a:rPr>
              <a:t>D</a:t>
            </a:r>
            <a:r>
              <a:rPr lang="vi-VN" sz="2873" spc="269" dirty="0">
                <a:latin typeface="+mj-lt"/>
                <a:cs typeface="Times New Roman" panose="02020603050405020304" pitchFamily="18" charset="0"/>
              </a:rPr>
              <a:t>o nhiều lần bị vua Thục sang đánh nhưng nhờ binh cường tướng giỏi nên đều thắng nên vua Hùng sinh ra kiêu ngạo, chểnh mảng võ bị, ngày chỉ uống rượu ăn tiệc làm vui. </a:t>
            </a:r>
            <a:endParaRPr lang="en-US" sz="2873" spc="269" dirty="0">
              <a:latin typeface="+mj-lt"/>
              <a:cs typeface="Times New Roman" panose="02020603050405020304" pitchFamily="18" charset="0"/>
            </a:endParaRPr>
          </a:p>
          <a:p>
            <a:pPr algn="just">
              <a:buFontTx/>
              <a:buChar char="-"/>
            </a:pPr>
            <a:r>
              <a:rPr lang="vi-VN" sz="2873" spc="269" dirty="0">
                <a:latin typeface="+mj-lt"/>
                <a:cs typeface="Times New Roman" panose="02020603050405020304" pitchFamily="18" charset="0"/>
              </a:rPr>
              <a:t>Năm 258 TCN, cháu vua Thục là Thục Phán sang đánh, vua còn mải mê uống rượu, khi quân Thục đến gần vua nhảy xuống giếng chết, quân lính đầu hàng. Thục Vương chiếm lấy nước, sáp nhập và thành lập nước Âu Lạc.</a:t>
            </a:r>
            <a:endParaRPr lang="en-US" sz="2873" spc="269" dirty="0">
              <a:latin typeface="+mj-lt"/>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190" y="2934211"/>
            <a:ext cx="4586622" cy="3573299"/>
          </a:xfrm>
          <a:prstGeom prst="rect">
            <a:avLst/>
          </a:prstGeom>
        </p:spPr>
      </p:pic>
    </p:spTree>
    <p:extLst>
      <p:ext uri="{BB962C8B-B14F-4D97-AF65-F5344CB8AC3E}">
        <p14:creationId xmlns:p14="http://schemas.microsoft.com/office/powerpoint/2010/main" val="243915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945813" cy="954107"/>
          </a:xfrm>
          <a:prstGeom prst="rect">
            <a:avLst/>
          </a:prstGeom>
          <a:noFill/>
        </p:spPr>
        <p:txBody>
          <a:bodyPr wrap="square" rtlCol="0">
            <a:spAutoFit/>
          </a:bodyPr>
          <a:lstStyle/>
          <a:p>
            <a:r>
              <a:rPr lang="en-US" sz="2800" b="1" dirty="0">
                <a:latin typeface="Times New Roman" pitchFamily="18" charset="0"/>
                <a:cs typeface="Times New Roman" pitchFamily="18" charset="0"/>
              </a:rPr>
              <a:t>Qua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clip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endParaRPr lang="vi-VN" sz="2800" b="1" dirty="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8924257"/>
              </p:ext>
            </p:extLst>
          </p:nvPr>
        </p:nvGraphicFramePr>
        <p:xfrm>
          <a:off x="-2" y="1295400"/>
          <a:ext cx="10806908" cy="3505199"/>
        </p:xfrm>
        <a:graphic>
          <a:graphicData uri="http://schemas.openxmlformats.org/drawingml/2006/table">
            <a:tbl>
              <a:tblPr firstRow="1" bandRow="1">
                <a:tableStyleId>{5C22544A-7EE6-4342-B048-85BDC9FD1C3A}</a:tableStyleId>
              </a:tblPr>
              <a:tblGrid>
                <a:gridCol w="1815308">
                  <a:extLst>
                    <a:ext uri="{9D8B030D-6E8A-4147-A177-3AD203B41FA5}">
                      <a16:colId xmlns="" xmlns:a16="http://schemas.microsoft.com/office/drawing/2014/main" val="20000"/>
                    </a:ext>
                  </a:extLst>
                </a:gridCol>
                <a:gridCol w="3588146">
                  <a:extLst>
                    <a:ext uri="{9D8B030D-6E8A-4147-A177-3AD203B41FA5}">
                      <a16:colId xmlns="" xmlns:a16="http://schemas.microsoft.com/office/drawing/2014/main" val="20001"/>
                    </a:ext>
                  </a:extLst>
                </a:gridCol>
                <a:gridCol w="2812654">
                  <a:extLst>
                    <a:ext uri="{9D8B030D-6E8A-4147-A177-3AD203B41FA5}">
                      <a16:colId xmlns="" xmlns:a16="http://schemas.microsoft.com/office/drawing/2014/main" val="20002"/>
                    </a:ext>
                  </a:extLst>
                </a:gridCol>
                <a:gridCol w="2590800">
                  <a:extLst>
                    <a:ext uri="{9D8B030D-6E8A-4147-A177-3AD203B41FA5}">
                      <a16:colId xmlns="" xmlns:a16="http://schemas.microsoft.com/office/drawing/2014/main" val="20003"/>
                    </a:ext>
                  </a:extLst>
                </a:gridCol>
              </a:tblGrid>
              <a:tr h="853651">
                <a:tc>
                  <a:txBody>
                    <a:bodyPr/>
                    <a:lstStyle/>
                    <a:p>
                      <a:pPr algn="ct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đầu</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 xmlns:a16="http://schemas.microsoft.com/office/drawing/2014/main" val="10000"/>
                  </a:ext>
                </a:extLst>
              </a:tr>
              <a:tr h="1325774">
                <a:tc>
                  <a:txBody>
                    <a:bodyPr/>
                    <a:lstStyle/>
                    <a:p>
                      <a:r>
                        <a:rPr lang="en-US" sz="2400" b="1" dirty="0" err="1">
                          <a:solidFill>
                            <a:srgbClr val="002060"/>
                          </a:solidFill>
                          <a:latin typeface="Times New Roman" pitchFamily="18" charset="0"/>
                          <a:cs typeface="Times New Roman" pitchFamily="18" charset="0"/>
                        </a:rPr>
                        <a:t>Văn</a:t>
                      </a:r>
                      <a:r>
                        <a:rPr lang="en-US" sz="2400" b="1" baseline="0" dirty="0">
                          <a:solidFill>
                            <a:srgbClr val="002060"/>
                          </a:solidFill>
                          <a:latin typeface="Times New Roman" pitchFamily="18" charset="0"/>
                          <a:cs typeface="Times New Roman" pitchFamily="18" charset="0"/>
                        </a:rPr>
                        <a:t> Lang</a:t>
                      </a:r>
                      <a:endParaRPr lang="vi-VN" sz="2400" b="1" dirty="0">
                        <a:solidFill>
                          <a:srgbClr val="00206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1325774">
                <a:tc>
                  <a:txBody>
                    <a:bodyPr/>
                    <a:lstStyle/>
                    <a:p>
                      <a:r>
                        <a:rPr lang="en-US" sz="2400" b="1" dirty="0" err="1">
                          <a:solidFill>
                            <a:srgbClr val="C00000"/>
                          </a:solidFill>
                          <a:latin typeface="Times New Roman" pitchFamily="18" charset="0"/>
                          <a:cs typeface="Times New Roman" pitchFamily="18" charset="0"/>
                        </a:rPr>
                        <a:t>Âu</a:t>
                      </a:r>
                      <a:r>
                        <a:rPr lang="en-US" sz="2400" b="1" baseline="0" dirty="0">
                          <a:solidFill>
                            <a:srgbClr val="C00000"/>
                          </a:solidFill>
                          <a:latin typeface="Times New Roman" pitchFamily="18" charset="0"/>
                          <a:cs typeface="Times New Roman" pitchFamily="18" charset="0"/>
                        </a:rPr>
                        <a:t> </a:t>
                      </a:r>
                      <a:r>
                        <a:rPr lang="en-US" sz="2400" b="1" baseline="0" dirty="0" err="1">
                          <a:solidFill>
                            <a:srgbClr val="C00000"/>
                          </a:solidFill>
                          <a:latin typeface="Times New Roman" pitchFamily="18" charset="0"/>
                          <a:cs typeface="Times New Roman" pitchFamily="18" charset="0"/>
                        </a:rPr>
                        <a:t>Lạc</a:t>
                      </a:r>
                      <a:endParaRPr lang="vi-VN" sz="2400" b="1" dirty="0">
                        <a:solidFill>
                          <a:srgbClr val="C0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bl>
          </a:graphicData>
        </a:graphic>
      </p:graphicFrame>
      <p:sp>
        <p:nvSpPr>
          <p:cNvPr id="6" name="Rectangle 5"/>
          <p:cNvSpPr/>
          <p:nvPr/>
        </p:nvSpPr>
        <p:spPr>
          <a:xfrm>
            <a:off x="443706" y="5029200"/>
            <a:ext cx="31242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n-US" sz="2000" dirty="0">
                <a:solidFill>
                  <a:prstClr val="black"/>
                </a:solidFill>
                <a:latin typeface="Times New Roman" pitchFamily="18" charset="0"/>
                <a:cs typeface="Times New Roman" pitchFamily="18" charset="0"/>
              </a:rPr>
              <a:t>A. </a:t>
            </a:r>
            <a:r>
              <a:rPr lang="en-US" sz="2000" dirty="0" err="1">
                <a:solidFill>
                  <a:prstClr val="black"/>
                </a:solidFill>
                <a:latin typeface="Times New Roman" pitchFamily="18" charset="0"/>
                <a:cs typeface="Times New Roman" pitchFamily="18" charset="0"/>
              </a:rPr>
              <a:t>Từ</a:t>
            </a:r>
            <a:r>
              <a:rPr lang="en-US" sz="2000" dirty="0">
                <a:solidFill>
                  <a:prstClr val="black"/>
                </a:solidFill>
                <a:latin typeface="Times New Roman" pitchFamily="18" charset="0"/>
                <a:cs typeface="Times New Roman" pitchFamily="18" charset="0"/>
              </a:rPr>
              <a:t> TK VII TCN- </a:t>
            </a:r>
            <a:r>
              <a:rPr lang="en-US" sz="2000" dirty="0" err="1">
                <a:solidFill>
                  <a:prstClr val="black"/>
                </a:solidFill>
                <a:latin typeface="Times New Roman" pitchFamily="18" charset="0"/>
                <a:cs typeface="Times New Roman" pitchFamily="18" charset="0"/>
              </a:rPr>
              <a:t>kết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thúc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vào</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khoảng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năm</a:t>
            </a:r>
            <a:r>
              <a:rPr lang="en-US" sz="2000" dirty="0">
                <a:solidFill>
                  <a:prstClr val="black"/>
                </a:solidFill>
                <a:latin typeface="Times New Roman" pitchFamily="18" charset="0"/>
                <a:cs typeface="Times New Roman" pitchFamily="18" charset="0"/>
              </a:rPr>
              <a:t> 208 TCN.</a:t>
            </a:r>
          </a:p>
        </p:txBody>
      </p:sp>
      <p:sp>
        <p:nvSpPr>
          <p:cNvPr id="7" name="Rectangle 6"/>
          <p:cNvSpPr/>
          <p:nvPr/>
        </p:nvSpPr>
        <p:spPr>
          <a:xfrm>
            <a:off x="7377906" y="5867400"/>
            <a:ext cx="279847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1"/>
              </a:spcAft>
            </a:pPr>
            <a:r>
              <a:rPr lang="en-US" sz="2000" dirty="0">
                <a:solidFill>
                  <a:prstClr val="black"/>
                </a:solidFill>
                <a:latin typeface="Times New Roman" pitchFamily="18" charset="0"/>
                <a:cs typeface="Times New Roman" pitchFamily="18" charset="0"/>
              </a:rPr>
              <a:t>G. </a:t>
            </a:r>
            <a:r>
              <a:rPr lang="en-US" sz="2000" dirty="0" err="1">
                <a:solidFill>
                  <a:prstClr val="black"/>
                </a:solidFill>
                <a:latin typeface="Times New Roman" pitchFamily="18" charset="0"/>
                <a:cs typeface="Times New Roman" pitchFamily="18" charset="0"/>
              </a:rPr>
              <a:t>Phong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Châu-Phú</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Thọ</a:t>
            </a:r>
            <a:r>
              <a:rPr lang="en-US" sz="2000" dirty="0">
                <a:solidFill>
                  <a:prstClr val="black"/>
                </a:solidFill>
                <a:latin typeface="Times New Roman" pitchFamily="18" charset="0"/>
                <a:cs typeface="Times New Roman" pitchFamily="18" charset="0"/>
              </a:rPr>
              <a:t>.</a:t>
            </a:r>
          </a:p>
        </p:txBody>
      </p:sp>
      <p:sp>
        <p:nvSpPr>
          <p:cNvPr id="8" name="Rectangle 7"/>
          <p:cNvSpPr/>
          <p:nvPr/>
        </p:nvSpPr>
        <p:spPr>
          <a:xfrm>
            <a:off x="4025106" y="5867400"/>
            <a:ext cx="274320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solidFill>
                  <a:prstClr val="black"/>
                </a:solidFill>
                <a:latin typeface="Times New Roman" pitchFamily="18" charset="0"/>
                <a:cs typeface="Times New Roman" pitchFamily="18" charset="0"/>
              </a:rPr>
              <a:t>E. </a:t>
            </a:r>
            <a:r>
              <a:rPr lang="en-US" sz="2400" dirty="0" err="1">
                <a:solidFill>
                  <a:prstClr val="black"/>
                </a:solidFill>
                <a:latin typeface="Times New Roman" pitchFamily="18" charset="0"/>
                <a:cs typeface="Times New Roman" pitchFamily="18" charset="0"/>
              </a:rPr>
              <a:t>Hùng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r>
              <a:rPr lang="en-US" sz="2400" dirty="0">
                <a:solidFill>
                  <a:prstClr val="black"/>
                </a:solidFill>
                <a:latin typeface="Times New Roman" pitchFamily="18" charset="0"/>
                <a:cs typeface="Times New Roman" pitchFamily="18" charset="0"/>
              </a:rPr>
              <a:t>. </a:t>
            </a:r>
            <a:endParaRPr lang="vi-VN" dirty="0"/>
          </a:p>
        </p:txBody>
      </p:sp>
      <p:sp>
        <p:nvSpPr>
          <p:cNvPr id="9" name="Rectangle 8"/>
          <p:cNvSpPr/>
          <p:nvPr/>
        </p:nvSpPr>
        <p:spPr>
          <a:xfrm>
            <a:off x="3948906" y="5181600"/>
            <a:ext cx="2783505"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1"/>
              </a:spcAft>
            </a:pPr>
            <a:r>
              <a:rPr lang="en-US" sz="2000" dirty="0">
                <a:solidFill>
                  <a:prstClr val="black"/>
                </a:solidFill>
                <a:latin typeface="Times New Roman" pitchFamily="18" charset="0"/>
                <a:cs typeface="Times New Roman" pitchFamily="18" charset="0"/>
              </a:rPr>
              <a:t>B. </a:t>
            </a:r>
            <a:r>
              <a:rPr lang="vi-VN" sz="2000" dirty="0">
                <a:solidFill>
                  <a:prstClr val="black"/>
                </a:solidFill>
                <a:latin typeface="Times New Roman" pitchFamily="18" charset="0"/>
                <a:cs typeface="Times New Roman" pitchFamily="18" charset="0"/>
              </a:rPr>
              <a:t>Cổ Loa – Đông Anh</a:t>
            </a:r>
            <a:r>
              <a:rPr lang="en-US" sz="2000" dirty="0">
                <a:solidFill>
                  <a:prstClr val="black"/>
                </a:solidFill>
                <a:latin typeface="Times New Roman" pitchFamily="18" charset="0"/>
                <a:cs typeface="Times New Roman" pitchFamily="18" charset="0"/>
              </a:rPr>
              <a:t>.</a:t>
            </a:r>
            <a:endParaRPr lang="vi-VN" sz="2000" dirty="0">
              <a:solidFill>
                <a:prstClr val="black"/>
              </a:solidFill>
              <a:latin typeface="Times New Roman" pitchFamily="18" charset="0"/>
              <a:cs typeface="Times New Roman" pitchFamily="18" charset="0"/>
            </a:endParaRPr>
          </a:p>
        </p:txBody>
      </p:sp>
      <p:sp>
        <p:nvSpPr>
          <p:cNvPr id="10" name="Rectangle 9"/>
          <p:cNvSpPr/>
          <p:nvPr/>
        </p:nvSpPr>
        <p:spPr>
          <a:xfrm>
            <a:off x="7225506" y="5105400"/>
            <a:ext cx="32766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prstClr val="black"/>
                </a:solidFill>
                <a:latin typeface="Times New Roman" pitchFamily="18" charset="0"/>
                <a:cs typeface="Times New Roman" pitchFamily="18" charset="0"/>
              </a:rPr>
              <a:t>C.</a:t>
            </a:r>
            <a:r>
              <a:rPr lang="vi-VN" sz="2000" dirty="0">
                <a:solidFill>
                  <a:prstClr val="black"/>
                </a:solidFill>
                <a:latin typeface="Times New Roman" pitchFamily="18" charset="0"/>
                <a:cs typeface="Times New Roman" pitchFamily="18" charset="0"/>
              </a:rPr>
              <a:t>Từ 208 TCN-179 TCN</a:t>
            </a:r>
            <a:r>
              <a:rPr lang="en-US" sz="2000" dirty="0">
                <a:solidFill>
                  <a:prstClr val="black"/>
                </a:solidFill>
                <a:latin typeface="Times New Roman" pitchFamily="18" charset="0"/>
                <a:cs typeface="Times New Roman" pitchFamily="18" charset="0"/>
              </a:rPr>
              <a:t>.</a:t>
            </a:r>
            <a:endParaRPr lang="vi-VN" sz="2000" dirty="0"/>
          </a:p>
        </p:txBody>
      </p:sp>
      <p:sp>
        <p:nvSpPr>
          <p:cNvPr id="11" name="Rectangle 10"/>
          <p:cNvSpPr/>
          <p:nvPr/>
        </p:nvSpPr>
        <p:spPr>
          <a:xfrm>
            <a:off x="519906" y="5943600"/>
            <a:ext cx="26670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prstClr val="black"/>
                </a:solidFill>
                <a:latin typeface="Times New Roman" pitchFamily="18" charset="0"/>
                <a:cs typeface="Times New Roman" pitchFamily="18" charset="0"/>
              </a:rPr>
              <a:t>D. An </a:t>
            </a:r>
            <a:r>
              <a:rPr lang="en-US" sz="2000" dirty="0" err="1">
                <a:solidFill>
                  <a:prstClr val="black"/>
                </a:solidFill>
                <a:latin typeface="Times New Roman" pitchFamily="18" charset="0"/>
                <a:cs typeface="Times New Roman" pitchFamily="18" charset="0"/>
              </a:rPr>
              <a:t>Dương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Vương</a:t>
            </a:r>
            <a:r>
              <a:rPr lang="en-US" sz="2000" dirty="0">
                <a:solidFill>
                  <a:prstClr val="black"/>
                </a:solidFill>
                <a:latin typeface="Times New Roman" pitchFamily="18" charset="0"/>
                <a:cs typeface="Times New Roman" pitchFamily="18" charset="0"/>
              </a:rPr>
              <a:t>. </a:t>
            </a:r>
            <a:endParaRPr lang="vi-VN" sz="2000" dirty="0"/>
          </a:p>
        </p:txBody>
      </p:sp>
      <p:sp>
        <p:nvSpPr>
          <p:cNvPr id="2" name="Rectangle 1"/>
          <p:cNvSpPr/>
          <p:nvPr/>
        </p:nvSpPr>
        <p:spPr>
          <a:xfrm>
            <a:off x="1891506" y="2209800"/>
            <a:ext cx="3390899" cy="1143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latin typeface="Times New Roman" pitchFamily="18" charset="0"/>
                <a:cs typeface="Times New Roman" pitchFamily="18" charset="0"/>
              </a:rPr>
              <a:t>1</a:t>
            </a:r>
            <a:endParaRPr lang="vi-VN" sz="4000" b="1" dirty="0">
              <a:latin typeface="Times New Roman" pitchFamily="18" charset="0"/>
              <a:cs typeface="Times New Roman" pitchFamily="18" charset="0"/>
            </a:endParaRPr>
          </a:p>
        </p:txBody>
      </p:sp>
      <p:sp>
        <p:nvSpPr>
          <p:cNvPr id="12" name="Rectangle 11"/>
          <p:cNvSpPr/>
          <p:nvPr/>
        </p:nvSpPr>
        <p:spPr>
          <a:xfrm>
            <a:off x="1891506" y="3581400"/>
            <a:ext cx="3390899" cy="1143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Times New Roman" pitchFamily="18" charset="0"/>
                <a:cs typeface="Times New Roman" pitchFamily="18" charset="0"/>
              </a:rPr>
              <a:t>4</a:t>
            </a:r>
            <a:endParaRPr lang="vi-VN" sz="4000" b="1" dirty="0">
              <a:latin typeface="Times New Roman" pitchFamily="18" charset="0"/>
              <a:cs typeface="Times New Roman" pitchFamily="18" charset="0"/>
            </a:endParaRPr>
          </a:p>
        </p:txBody>
      </p:sp>
      <p:sp>
        <p:nvSpPr>
          <p:cNvPr id="13" name="Rectangle 12"/>
          <p:cNvSpPr/>
          <p:nvPr/>
        </p:nvSpPr>
        <p:spPr>
          <a:xfrm>
            <a:off x="5542171" y="2209800"/>
            <a:ext cx="2521536"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latin typeface="Times New Roman" pitchFamily="18" charset="0"/>
                <a:cs typeface="Times New Roman" pitchFamily="18" charset="0"/>
              </a:rPr>
              <a:t>2</a:t>
            </a:r>
            <a:endParaRPr lang="vi-VN" sz="4000" b="1" dirty="0">
              <a:latin typeface="Times New Roman" pitchFamily="18" charset="0"/>
              <a:cs typeface="Times New Roman" pitchFamily="18" charset="0"/>
            </a:endParaRPr>
          </a:p>
        </p:txBody>
      </p:sp>
      <p:sp>
        <p:nvSpPr>
          <p:cNvPr id="14" name="Rectangle 13"/>
          <p:cNvSpPr/>
          <p:nvPr/>
        </p:nvSpPr>
        <p:spPr>
          <a:xfrm>
            <a:off x="5566092" y="3558540"/>
            <a:ext cx="2521536" cy="1143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itchFamily="18" charset="0"/>
                <a:cs typeface="Times New Roman" pitchFamily="18" charset="0"/>
              </a:rPr>
              <a:t>5</a:t>
            </a:r>
            <a:endParaRPr lang="vi-VN" sz="4000" b="1" dirty="0">
              <a:latin typeface="Times New Roman" pitchFamily="18" charset="0"/>
              <a:cs typeface="Times New Roman" pitchFamily="18" charset="0"/>
            </a:endParaRPr>
          </a:p>
        </p:txBody>
      </p:sp>
      <p:sp>
        <p:nvSpPr>
          <p:cNvPr id="15" name="Rectangle 14"/>
          <p:cNvSpPr/>
          <p:nvPr/>
        </p:nvSpPr>
        <p:spPr>
          <a:xfrm>
            <a:off x="8274000" y="2209800"/>
            <a:ext cx="2489310" cy="1143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3</a:t>
            </a:r>
            <a:endParaRPr lang="vi-VN" sz="4000" b="1" dirty="0">
              <a:latin typeface="Times New Roman" pitchFamily="18" charset="0"/>
              <a:cs typeface="Times New Roman" pitchFamily="18" charset="0"/>
            </a:endParaRPr>
          </a:p>
        </p:txBody>
      </p:sp>
      <p:sp>
        <p:nvSpPr>
          <p:cNvPr id="16" name="Rectangle 15"/>
          <p:cNvSpPr/>
          <p:nvPr/>
        </p:nvSpPr>
        <p:spPr>
          <a:xfrm>
            <a:off x="8274000" y="3581400"/>
            <a:ext cx="248931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Times New Roman" pitchFamily="18" charset="0"/>
                <a:cs typeface="Times New Roman" pitchFamily="18" charset="0"/>
              </a:rPr>
              <a:t>6</a:t>
            </a:r>
            <a:endParaRPr lang="vi-VN"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52874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7441E-6 -3.7037E-6 L 0.07326 -0.36273 " pathEditMode="relative" rAng="0" ptsTypes="AA">
                                      <p:cBhvr>
                                        <p:cTn id="6" dur="2000" fill="hold"/>
                                        <p:tgtEl>
                                          <p:spTgt spid="6"/>
                                        </p:tgtEl>
                                        <p:attrNameLst>
                                          <p:attrName>ppt_x</p:attrName>
                                          <p:attrName>ppt_y</p:attrName>
                                        </p:attrNameLst>
                                      </p:cBhvr>
                                      <p:rCtr x="3656" y="-18148"/>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4.77441E-6 -4.81481E-6 L 0.36573 -0.34745 " pathEditMode="relative" rAng="0" ptsTypes="AA">
                                      <p:cBhvr>
                                        <p:cTn id="14" dur="2000" fill="hold"/>
                                        <p:tgtEl>
                                          <p:spTgt spid="11"/>
                                        </p:tgtEl>
                                        <p:attrNameLst>
                                          <p:attrName>ppt_x</p:attrName>
                                          <p:attrName>ppt_y</p:attrName>
                                        </p:attrNameLst>
                                      </p:cBhvr>
                                      <p:rCtr x="18279" y="-17384"/>
                                    </p:animMotion>
                                  </p:childTnLst>
                                </p:cTn>
                              </p:par>
                              <p:par>
                                <p:cTn id="15" presetID="10" presetClass="exit" presetSubtype="0" fill="hold" grpId="0" nodeType="with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6" presetClass="path" presetSubtype="0" accel="50000" decel="50000" fill="hold" grpId="0" nodeType="clickEffect">
                                  <p:stCondLst>
                                    <p:cond delay="0"/>
                                  </p:stCondLst>
                                  <p:childTnLst>
                                    <p:animMotion origin="layout" path="M -1.66401E-6 7.40741E-7 L 0.07442 -0.52593 " pathEditMode="relative" rAng="0" ptsTypes="AA">
                                      <p:cBhvr>
                                        <p:cTn id="22" dur="2000" fill="hold"/>
                                        <p:tgtEl>
                                          <p:spTgt spid="8"/>
                                        </p:tgtEl>
                                        <p:attrNameLst>
                                          <p:attrName>ppt_x</p:attrName>
                                          <p:attrName>ppt_y</p:attrName>
                                        </p:attrNameLst>
                                      </p:cBhvr>
                                      <p:rCtr x="3714" y="-26296"/>
                                    </p:animMotion>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401E-6 -2.96296E-6 L 0.32511 -0.19907 " pathEditMode="relative" rAng="0" ptsTypes="AA">
                                      <p:cBhvr>
                                        <p:cTn id="30" dur="2000" fill="hold"/>
                                        <p:tgtEl>
                                          <p:spTgt spid="9"/>
                                        </p:tgtEl>
                                        <p:attrNameLst>
                                          <p:attrName>ppt_x</p:attrName>
                                          <p:attrName>ppt_y</p:attrName>
                                        </p:attrNameLst>
                                      </p:cBhvr>
                                      <p:rCtr x="16248" y="-9954"/>
                                    </p:animMotion>
                                  </p:childTnLst>
                                </p:cTn>
                              </p:par>
                              <p:par>
                                <p:cTn id="31" presetID="10" presetClass="exit" presetSubtype="0" fill="hold" grpId="0"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1.99333E-6 -2.96296E-6 L 0.0235 -0.54074 " pathEditMode="relative" rAng="0" ptsTypes="AA">
                                      <p:cBhvr>
                                        <p:cTn id="38" dur="2000" fill="hold"/>
                                        <p:tgtEl>
                                          <p:spTgt spid="7"/>
                                        </p:tgtEl>
                                        <p:attrNameLst>
                                          <p:attrName>ppt_x</p:attrName>
                                          <p:attrName>ppt_y</p:attrName>
                                        </p:attrNameLst>
                                      </p:cBhvr>
                                      <p:rCtr x="1175" y="-27037"/>
                                    </p:animMotion>
                                  </p:childTnLst>
                                </p:cTn>
                              </p:par>
                              <p:par>
                                <p:cTn id="39" presetID="10" presetClass="exit" presetSubtype="0" fill="hold" grpId="0"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grpId="0" nodeType="clickEffect">
                                  <p:stCondLst>
                                    <p:cond delay="0"/>
                                  </p:stCondLst>
                                  <p:childTnLst>
                                    <p:animMotion origin="layout" path="M -1.88597E-7 4.07407E-6 L -0.48281 -0.17107 " pathEditMode="relative" rAng="0" ptsTypes="AA">
                                      <p:cBhvr>
                                        <p:cTn id="46" dur="2000" fill="hold"/>
                                        <p:tgtEl>
                                          <p:spTgt spid="10"/>
                                        </p:tgtEl>
                                        <p:attrNameLst>
                                          <p:attrName>ppt_x</p:attrName>
                                          <p:attrName>ppt_y</p:attrName>
                                        </p:attrNameLst>
                                      </p:cBhvr>
                                      <p:rCtr x="-24140" y="-8565"/>
                                    </p:animMotion>
                                  </p:childTnLst>
                                </p:cTn>
                              </p:par>
                              <p:par>
                                <p:cTn id="47" presetID="10" presetClass="exit" presetSubtype="0" fill="hold" grpId="0"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9" grpId="0" animBg="1"/>
      <p:bldP spid="10" grpId="0" animBg="1"/>
      <p:bldP spid="11" grpId="0" animBg="1"/>
      <p:bldP spid="2"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945813"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đại</a:t>
            </a:r>
            <a:r>
              <a:rPr lang="en-US" sz="2800" b="1" dirty="0">
                <a:solidFill>
                  <a:srgbClr val="FF0000"/>
                </a:solidFill>
                <a:latin typeface="Times New Roman" pitchFamily="18" charset="0"/>
                <a:cs typeface="Times New Roman" pitchFamily="18" charset="0"/>
              </a:rPr>
              <a:t> </a:t>
            </a:r>
            <a:r>
              <a:rPr lang="en" sz="2800" b="1" dirty="0">
                <a:solidFill>
                  <a:srgbClr val="FF0000"/>
                </a:solidFill>
                <a:latin typeface="Times New Roman" pitchFamily="18" charset="0"/>
                <a:cs typeface="Times New Roman" pitchFamily="18" charset="0"/>
              </a:rPr>
              <a:t>Văn Lang- Âu Lạc</a:t>
            </a:r>
            <a:r>
              <a:rPr lang="en-US" sz="2800" b="1" dirty="0">
                <a:solidFill>
                  <a:srgbClr val="FF0000"/>
                </a:solidFill>
                <a:latin typeface="Times New Roman" pitchFamily="18" charset="0"/>
                <a:cs typeface="Times New Roman" pitchFamily="18" charset="0"/>
              </a:rPr>
              <a:t> </a:t>
            </a:r>
            <a:endParaRPr lang="vi-VN" sz="2800" b="1"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9510875"/>
              </p:ext>
            </p:extLst>
          </p:nvPr>
        </p:nvGraphicFramePr>
        <p:xfrm>
          <a:off x="-2" y="1295400"/>
          <a:ext cx="10806908" cy="3505199"/>
        </p:xfrm>
        <a:graphic>
          <a:graphicData uri="http://schemas.openxmlformats.org/drawingml/2006/table">
            <a:tbl>
              <a:tblPr firstRow="1" bandRow="1">
                <a:tableStyleId>{5C22544A-7EE6-4342-B048-85BDC9FD1C3A}</a:tableStyleId>
              </a:tblPr>
              <a:tblGrid>
                <a:gridCol w="1815308">
                  <a:extLst>
                    <a:ext uri="{9D8B030D-6E8A-4147-A177-3AD203B41FA5}">
                      <a16:colId xmlns="" xmlns:a16="http://schemas.microsoft.com/office/drawing/2014/main" val="20000"/>
                    </a:ext>
                  </a:extLst>
                </a:gridCol>
                <a:gridCol w="3588146">
                  <a:extLst>
                    <a:ext uri="{9D8B030D-6E8A-4147-A177-3AD203B41FA5}">
                      <a16:colId xmlns="" xmlns:a16="http://schemas.microsoft.com/office/drawing/2014/main" val="20001"/>
                    </a:ext>
                  </a:extLst>
                </a:gridCol>
                <a:gridCol w="2431654">
                  <a:extLst>
                    <a:ext uri="{9D8B030D-6E8A-4147-A177-3AD203B41FA5}">
                      <a16:colId xmlns="" xmlns:a16="http://schemas.microsoft.com/office/drawing/2014/main" val="20002"/>
                    </a:ext>
                  </a:extLst>
                </a:gridCol>
                <a:gridCol w="2971800">
                  <a:extLst>
                    <a:ext uri="{9D8B030D-6E8A-4147-A177-3AD203B41FA5}">
                      <a16:colId xmlns="" xmlns:a16="http://schemas.microsoft.com/office/drawing/2014/main" val="20003"/>
                    </a:ext>
                  </a:extLst>
                </a:gridCol>
              </a:tblGrid>
              <a:tr h="853651">
                <a:tc>
                  <a:txBody>
                    <a:bodyPr/>
                    <a:lstStyle/>
                    <a:p>
                      <a:pPr algn="ct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đầu</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 xmlns:a16="http://schemas.microsoft.com/office/drawing/2014/main" val="10000"/>
                  </a:ext>
                </a:extLst>
              </a:tr>
              <a:tr h="1325774">
                <a:tc>
                  <a:txBody>
                    <a:bodyPr/>
                    <a:lstStyle/>
                    <a:p>
                      <a:r>
                        <a:rPr lang="en-US" sz="2400" b="1" dirty="0" err="1">
                          <a:solidFill>
                            <a:srgbClr val="002060"/>
                          </a:solidFill>
                          <a:latin typeface="Times New Roman" pitchFamily="18" charset="0"/>
                          <a:cs typeface="Times New Roman" pitchFamily="18" charset="0"/>
                        </a:rPr>
                        <a:t>Văn</a:t>
                      </a:r>
                      <a:r>
                        <a:rPr lang="en-US" sz="2400" b="1" baseline="0" dirty="0">
                          <a:solidFill>
                            <a:srgbClr val="002060"/>
                          </a:solidFill>
                          <a:latin typeface="Times New Roman" pitchFamily="18" charset="0"/>
                          <a:cs typeface="Times New Roman" pitchFamily="18" charset="0"/>
                        </a:rPr>
                        <a:t> Lang</a:t>
                      </a:r>
                      <a:endParaRPr lang="vi-VN" sz="2400" b="1" dirty="0">
                        <a:solidFill>
                          <a:srgbClr val="00206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Từ</a:t>
                      </a:r>
                      <a:r>
                        <a:rPr lang="en-US" sz="2400" dirty="0">
                          <a:solidFill>
                            <a:prstClr val="black"/>
                          </a:solidFill>
                          <a:latin typeface="Times New Roman" pitchFamily="18" charset="0"/>
                          <a:cs typeface="Times New Roman" pitchFamily="18" charset="0"/>
                        </a:rPr>
                        <a:t> TK VII TCN- </a:t>
                      </a:r>
                      <a:r>
                        <a:rPr lang="en-US" sz="2400" dirty="0" err="1">
                          <a:solidFill>
                            <a:prstClr val="black"/>
                          </a:solidFill>
                          <a:latin typeface="Times New Roman" pitchFamily="18" charset="0"/>
                          <a:cs typeface="Times New Roman" pitchFamily="18" charset="0"/>
                        </a:rPr>
                        <a:t>kết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thúc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khoảng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năm</a:t>
                      </a:r>
                      <a:r>
                        <a:rPr lang="en-US" sz="2400" dirty="0">
                          <a:solidFill>
                            <a:prstClr val="black"/>
                          </a:solidFill>
                          <a:latin typeface="Times New Roman" pitchFamily="18" charset="0"/>
                          <a:cs typeface="Times New Roman" pitchFamily="18" charset="0"/>
                        </a:rPr>
                        <a:t> 208 TCN.</a:t>
                      </a: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Hùng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r>
                        <a:rPr lang="en-US" sz="2400" dirty="0">
                          <a:solidFill>
                            <a:prstClr val="black"/>
                          </a:solidFill>
                          <a:latin typeface="Times New Roman" pitchFamily="18" charset="0"/>
                          <a:cs typeface="Times New Roman" pitchFamily="18" charset="0"/>
                        </a:rPr>
                        <a:t>. </a:t>
                      </a:r>
                      <a:endParaRPr lang="vi-VN" sz="2400" dirty="0"/>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Châu-Phú</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Thọ</a:t>
                      </a:r>
                      <a:r>
                        <a:rPr lang="en-US" sz="2400" dirty="0">
                          <a:solidFill>
                            <a:prstClr val="black"/>
                          </a:solidFill>
                          <a:latin typeface="Times New Roman" pitchFamily="18" charset="0"/>
                          <a:cs typeface="Times New Roman" pitchFamily="18" charset="0"/>
                        </a:rPr>
                        <a:t>.</a:t>
                      </a:r>
                    </a:p>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1325774">
                <a:tc>
                  <a:txBody>
                    <a:bodyPr/>
                    <a:lstStyle/>
                    <a:p>
                      <a:r>
                        <a:rPr lang="en-US" sz="2400" b="1" dirty="0" err="1">
                          <a:solidFill>
                            <a:srgbClr val="C00000"/>
                          </a:solidFill>
                          <a:latin typeface="Times New Roman" pitchFamily="18" charset="0"/>
                          <a:cs typeface="Times New Roman" pitchFamily="18" charset="0"/>
                        </a:rPr>
                        <a:t>Âu</a:t>
                      </a:r>
                      <a:r>
                        <a:rPr lang="en-US" sz="2400" b="1" baseline="0" dirty="0">
                          <a:solidFill>
                            <a:srgbClr val="C00000"/>
                          </a:solidFill>
                          <a:latin typeface="Times New Roman" pitchFamily="18" charset="0"/>
                          <a:cs typeface="Times New Roman" pitchFamily="18" charset="0"/>
                        </a:rPr>
                        <a:t> </a:t>
                      </a:r>
                      <a:r>
                        <a:rPr lang="en-US" sz="2400" b="1" baseline="0" dirty="0" err="1">
                          <a:solidFill>
                            <a:srgbClr val="C00000"/>
                          </a:solidFill>
                          <a:latin typeface="Times New Roman" pitchFamily="18" charset="0"/>
                          <a:cs typeface="Times New Roman" pitchFamily="18" charset="0"/>
                        </a:rPr>
                        <a:t>Lạc</a:t>
                      </a:r>
                      <a:endParaRPr lang="vi-VN" sz="2400" b="1" dirty="0">
                        <a:solidFill>
                          <a:srgbClr val="C0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Từ 208 TCN-179 TCN</a:t>
                      </a:r>
                      <a:r>
                        <a:rPr lang="en-US" sz="2400" dirty="0">
                          <a:solidFill>
                            <a:prstClr val="black"/>
                          </a:solidFill>
                          <a:latin typeface="Times New Roman" pitchFamily="18" charset="0"/>
                          <a:cs typeface="Times New Roman" pitchFamily="18" charset="0"/>
                        </a:rPr>
                        <a:t>.</a:t>
                      </a:r>
                      <a:endParaRPr lang="vi-VN" sz="2400" dirty="0"/>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itchFamily="18" charset="0"/>
                          <a:cs typeface="Times New Roman" pitchFamily="18" charset="0"/>
                        </a:rPr>
                        <a:t>An </a:t>
                      </a:r>
                      <a:r>
                        <a:rPr lang="en-US" sz="2400" dirty="0" err="1">
                          <a:solidFill>
                            <a:prstClr val="black"/>
                          </a:solidFill>
                          <a:latin typeface="Times New Roman" pitchFamily="18" charset="0"/>
                          <a:cs typeface="Times New Roman" pitchFamily="18" charset="0"/>
                        </a:rPr>
                        <a:t>Dương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endParaRPr lang="vi-VN" sz="2400" dirty="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Cổ Loa – Đông Anh</a:t>
                      </a:r>
                      <a:r>
                        <a:rPr lang="en-US" sz="2400" dirty="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74113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 xmlns:a16="http://schemas.microsoft.com/office/drawing/2014/main" id="{AC9448FF-6866-4AB8-A650-464FE56F77DC}"/>
              </a:ext>
            </a:extLst>
          </p:cNvPr>
          <p:cNvSpPr txBox="1"/>
          <p:nvPr/>
        </p:nvSpPr>
        <p:spPr>
          <a:xfrm>
            <a:off x="1358106" y="304800"/>
            <a:ext cx="8001000" cy="1815882"/>
          </a:xfrm>
          <a:prstGeom prst="rect">
            <a:avLst/>
          </a:prstGeom>
          <a:noFill/>
        </p:spPr>
        <p:txBody>
          <a:bodyPr wrap="square">
            <a:spAutoFit/>
          </a:bodyPr>
          <a:lstStyle/>
          <a:p>
            <a:pPr algn="ctr">
              <a:lnSpc>
                <a:spcPct val="200000"/>
              </a:lnSpc>
            </a:pPr>
            <a:r>
              <a:rPr lang="en-US" altLang="en-US" sz="2800" b="1" dirty="0">
                <a:latin typeface="Times New Roman" panose="02020603050405020304" pitchFamily="18" charset="0"/>
                <a:cs typeface="Times New Roman" panose="02020603050405020304" pitchFamily="18" charset="0"/>
              </a:rPr>
              <a:t>2</a:t>
            </a:r>
            <a:r>
              <a:rPr lang="vi-VN"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Hà Nội thời Văn Lang – Âu Lạc</a:t>
            </a:r>
            <a:endParaRPr lang="en-US" altLang="en-US" sz="2800" b="1" dirty="0">
              <a:latin typeface="Times New Roman" panose="02020603050405020304" pitchFamily="18" charset="0"/>
              <a:cs typeface="Times New Roman" panose="02020603050405020304" pitchFamily="18" charset="0"/>
            </a:endParaRPr>
          </a:p>
          <a:p>
            <a:pPr algn="ctr">
              <a:lnSpc>
                <a:spcPct val="200000"/>
              </a:lnSpc>
            </a:pPr>
            <a:endParaRPr lang="en-US" sz="2800" b="1" dirty="0"/>
          </a:p>
        </p:txBody>
      </p:sp>
      <p:sp>
        <p:nvSpPr>
          <p:cNvPr id="18" name="Hộp Văn bản 17">
            <a:extLst>
              <a:ext uri="{FF2B5EF4-FFF2-40B4-BE49-F238E27FC236}">
                <a16:creationId xmlns="" xmlns:a16="http://schemas.microsoft.com/office/drawing/2014/main" id="{23CB88F2-2BDC-405E-B135-57D2FB547ADE}"/>
              </a:ext>
            </a:extLst>
          </p:cNvPr>
          <p:cNvSpPr txBox="1"/>
          <p:nvPr/>
        </p:nvSpPr>
        <p:spPr>
          <a:xfrm>
            <a:off x="1358106" y="1712725"/>
            <a:ext cx="8762999" cy="3539430"/>
          </a:xfrm>
          <a:prstGeom prst="rect">
            <a:avLst/>
          </a:prstGeom>
          <a:noFill/>
        </p:spPr>
        <p:txBody>
          <a:bodyPr wrap="square" rtlCol="0">
            <a:spAutoFit/>
          </a:bodyPr>
          <a:lstStyle/>
          <a:p>
            <a:pPr marL="457200" indent="-457200">
              <a:lnSpc>
                <a:spcPct val="200000"/>
              </a:lnSpc>
              <a:buFontTx/>
              <a:buChar cha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Lang: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a:t>
            </a:r>
          </a:p>
          <a:p>
            <a:pPr marL="457200" indent="-457200">
              <a:lnSpc>
                <a:spcPct val="200000"/>
              </a:lnSpc>
              <a:buFontTx/>
              <a:buChar cha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Loa (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pPr marL="457200" indent="-457200">
              <a:lnSpc>
                <a:spcPct val="200000"/>
              </a:lnSpc>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46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5C5006-43E0-4A59-8A6B-59DDEE6820F9}"/>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D7F76A64-C323-4DE7-A285-CDC228B84121}"/>
              </a:ext>
            </a:extLst>
          </p:cNvPr>
          <p:cNvSpPr>
            <a:spLocks noGrp="1"/>
          </p:cNvSpPr>
          <p:nvPr>
            <p:ph type="subTitle" idx="1"/>
          </p:nvPr>
        </p:nvSpPr>
        <p:spPr/>
        <p:txBody>
          <a:bodyPr/>
          <a:lstStyle/>
          <a:p>
            <a:endParaRPr lang="en-US"/>
          </a:p>
        </p:txBody>
      </p:sp>
      <p:pic>
        <p:nvPicPr>
          <p:cNvPr id="4" name="Thành cổ loa">
            <a:hlinkClick r:id="" action="ppaction://media"/>
            <a:extLst>
              <a:ext uri="{FF2B5EF4-FFF2-40B4-BE49-F238E27FC236}">
                <a16:creationId xmlns="" xmlns:a16="http://schemas.microsoft.com/office/drawing/2014/main" id="{9FEDB5A7-8B60-47D1-ADF4-A74E1DDA27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570"/>
            <a:ext cx="11111705" cy="6555769"/>
          </a:xfrm>
          <a:prstGeom prst="rect">
            <a:avLst/>
          </a:prstGeom>
        </p:spPr>
      </p:pic>
    </p:spTree>
    <p:extLst>
      <p:ext uri="{BB962C8B-B14F-4D97-AF65-F5344CB8AC3E}">
        <p14:creationId xmlns:p14="http://schemas.microsoft.com/office/powerpoint/2010/main" val="1411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pic>
        <p:nvPicPr>
          <p:cNvPr id="1026" name="Picture 2" descr="Kể Lại Câu Chuyện Trọng Thủy Lấy Cắp Nỏ Thần Của An Dương V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945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096000"/>
            <a:ext cx="10945812"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latin typeface="Times New Roman" pitchFamily="18" charset="0"/>
                <a:cs typeface="Times New Roman" pitchFamily="18" charset="0"/>
              </a:rPr>
              <a:t>Truyện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Châu</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Trọng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Thủy</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768947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6" name="Cloud 5"/>
          <p:cNvSpPr/>
          <p:nvPr/>
        </p:nvSpPr>
        <p:spPr>
          <a:xfrm>
            <a:off x="4025106" y="3352800"/>
            <a:ext cx="6596441" cy="2230070"/>
          </a:xfrm>
          <a:prstGeom prst="cloud">
            <a:avLst/>
          </a:prstGeom>
        </p:spPr>
        <p:style>
          <a:lnRef idx="2">
            <a:schemeClr val="accent4"/>
          </a:lnRef>
          <a:fillRef idx="1">
            <a:schemeClr val="lt1"/>
          </a:fillRef>
          <a:effectRef idx="0">
            <a:schemeClr val="accent4"/>
          </a:effectRef>
          <a:fontRef idx="minor">
            <a:schemeClr val="dk1"/>
          </a:fontRef>
        </p:style>
        <p:txBody>
          <a:bodyPr lIns="114394" tIns="57197" rIns="114394" bIns="57197" rtlCol="0" anchor="ctr"/>
          <a:lstStyle/>
          <a:p>
            <a:pPr algn="ctr"/>
            <a:r>
              <a:rPr lang="vi-VN" sz="3000" dirty="0">
                <a:latin typeface="Times New Roman" pitchFamily="18" charset="0"/>
                <a:cs typeface="Times New Roman" pitchFamily="18" charset="0"/>
              </a:rPr>
              <a:t> Hà Nội thời kì Bắc </a:t>
            </a:r>
            <a:r>
              <a:rPr lang="en-US" sz="3000" dirty="0">
                <a:latin typeface="Times New Roman" pitchFamily="18" charset="0"/>
                <a:cs typeface="Times New Roman" pitchFamily="18" charset="0"/>
              </a:rPr>
              <a:t>T</a:t>
            </a:r>
            <a:r>
              <a:rPr lang="vi-VN" sz="3000" dirty="0">
                <a:latin typeface="Times New Roman" pitchFamily="18" charset="0"/>
                <a:cs typeface="Times New Roman" pitchFamily="18" charset="0"/>
              </a:rPr>
              <a:t>huộc được gọi bằng những tên gọi nào ?  </a:t>
            </a:r>
            <a:endParaRPr lang="en-US" sz="3000" dirty="0">
              <a:latin typeface="Times New Roman" pitchFamily="18" charset="0"/>
              <a:cs typeface="Times New Roman" pitchFamily="18" charset="0"/>
            </a:endParaRPr>
          </a:p>
        </p:txBody>
      </p:sp>
      <p:sp>
        <p:nvSpPr>
          <p:cNvPr id="5" name="Rectangle 4"/>
          <p:cNvSpPr/>
          <p:nvPr/>
        </p:nvSpPr>
        <p:spPr>
          <a:xfrm>
            <a:off x="0" y="1803402"/>
            <a:ext cx="10945813" cy="1839060"/>
          </a:xfrm>
          <a:prstGeom prst="rect">
            <a:avLst/>
          </a:prstGeom>
        </p:spPr>
        <p:txBody>
          <a:bodyPr wrap="square" lIns="114394" tIns="57197" rIns="114394" bIns="57197">
            <a:spAutoFit/>
          </a:bodyPr>
          <a:lstStyle/>
          <a:p>
            <a:pPr marL="111217"/>
            <a:r>
              <a:rPr lang="vi-VN" sz="2800" dirty="0">
                <a:latin typeface="Times New Roman" pitchFamily="18" charset="0"/>
                <a:cs typeface="Times New Roman" pitchFamily="18" charset="0"/>
              </a:rPr>
              <a:t>- Vào thế kỉ V (454 – 456):  Hà Nội </a:t>
            </a:r>
            <a:r>
              <a:rPr lang="en-US" sz="2800" dirty="0" err="1">
                <a:latin typeface="Times New Roman" pitchFamily="18" charset="0"/>
                <a:cs typeface="Times New Roman" pitchFamily="18" charset="0"/>
              </a:rPr>
              <a:t>gọi</a:t>
            </a:r>
            <a:r>
              <a:rPr lang="vi-VN" sz="2800" dirty="0">
                <a:latin typeface="Times New Roman" pitchFamily="18" charset="0"/>
                <a:cs typeface="Times New Roman" pitchFamily="18" charset="0"/>
              </a:rPr>
              <a:t> là huyện  Tống Bình, sau đó đổi  thành quận Tống Bình</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pPr marL="111217"/>
            <a:r>
              <a:rPr lang="vi-VN" sz="2800" dirty="0">
                <a:latin typeface="Times New Roman" pitchFamily="18" charset="0"/>
                <a:cs typeface="Times New Roman" pitchFamily="18" charset="0"/>
              </a:rPr>
              <a:t>- Thời nhà Đường Tống Bình trở thành trụ sở của An Nam Đô hộ phủ tồn tại đến thế kỉ  X</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p:txBody>
      </p:sp>
      <p:sp>
        <p:nvSpPr>
          <p:cNvPr id="7" name="Title 6"/>
          <p:cNvSpPr>
            <a:spLocks noGrp="1"/>
          </p:cNvSpPr>
          <p:nvPr>
            <p:ph type="ctrTitle"/>
          </p:nvPr>
        </p:nvSpPr>
        <p:spPr>
          <a:xfrm>
            <a:off x="76" y="-2622"/>
            <a:ext cx="10945739" cy="695319"/>
          </a:xfrm>
        </p:spPr>
        <p:style>
          <a:lnRef idx="2">
            <a:schemeClr val="accent2"/>
          </a:lnRef>
          <a:fillRef idx="1">
            <a:schemeClr val="lt1"/>
          </a:fillRef>
          <a:effectRef idx="0">
            <a:schemeClr val="accent2"/>
          </a:effectRef>
          <a:fontRef idx="minor">
            <a:schemeClr val="dk1"/>
          </a:fontRef>
        </p:style>
        <p:txBody>
          <a:bodyPr/>
          <a:lstStyle/>
          <a:p>
            <a:r>
              <a:rPr lang="vi-VN" sz="4000" b="1" dirty="0">
                <a:solidFill>
                  <a:srgbClr val="FF0000"/>
                </a:solidFill>
                <a:latin typeface="Times New Roman" pitchFamily="18" charset="0"/>
                <a:cs typeface="Times New Roman" pitchFamily="18" charset="0"/>
              </a:rPr>
              <a:t>3. Hà Nội thời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kì</a:t>
            </a:r>
            <a:r>
              <a:rPr lang="en-US" sz="4000" b="1" dirty="0">
                <a:solidFill>
                  <a:srgbClr val="FF0000"/>
                </a:solidFill>
                <a:latin typeface="Times New Roman" pitchFamily="18" charset="0"/>
                <a:cs typeface="Times New Roman" pitchFamily="18" charset="0"/>
              </a:rPr>
              <a:t> </a:t>
            </a:r>
            <a:r>
              <a:rPr lang="vi-VN" sz="4000" b="1" dirty="0" smtClean="0">
                <a:solidFill>
                  <a:srgbClr val="FF0000"/>
                </a:solidFill>
                <a:latin typeface="Times New Roman" pitchFamily="18" charset="0"/>
                <a:cs typeface="Times New Roman" pitchFamily="18" charset="0"/>
              </a:rPr>
              <a:t>Bắc </a:t>
            </a:r>
            <a:r>
              <a:rPr lang="vi-VN" sz="4000" b="1" dirty="0">
                <a:solidFill>
                  <a:srgbClr val="FF0000"/>
                </a:solidFill>
                <a:latin typeface="Times New Roman" pitchFamily="18" charset="0"/>
                <a:cs typeface="Times New Roman" pitchFamily="18" charset="0"/>
              </a:rPr>
              <a:t>thuộc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427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C65BBDB-2704-4DA8-AC74-6F88442F35B3}"/>
              </a:ext>
            </a:extLst>
          </p:cNvPr>
          <p:cNvSpPr>
            <a:spLocks noGrp="1"/>
          </p:cNvSpPr>
          <p:nvPr>
            <p:ph type="title"/>
          </p:nvPr>
        </p:nvSpPr>
        <p:spPr/>
        <p:txBody>
          <a:bodyPr/>
          <a:lstStyle/>
          <a:p>
            <a:endParaRPr lang="en-US"/>
          </a:p>
        </p:txBody>
      </p:sp>
      <p:pic>
        <p:nvPicPr>
          <p:cNvPr id="2054" name="Picture 6" descr="Khởi nghĩa Khúc Thừa Dụ (905): Chấm dứt 1000 năm Bắc Thuộc! | Cổ vật Việt  Nam">
            <a:extLst>
              <a:ext uri="{FF2B5EF4-FFF2-40B4-BE49-F238E27FC236}">
                <a16:creationId xmlns="" xmlns:a16="http://schemas.microsoft.com/office/drawing/2014/main" id="{B7D6D35B-2D43-4B8B-AD69-703FE8E6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06" y="274638"/>
            <a:ext cx="10439400" cy="6202361"/>
          </a:xfrm>
          <a:prstGeom prst="rect">
            <a:avLst/>
          </a:prstGeom>
          <a:noFill/>
          <a:extLst>
            <a:ext uri="{909E8E84-426E-40DD-AFC4-6F175D3DCCD1}">
              <a14:hiddenFill xmlns:a14="http://schemas.microsoft.com/office/drawing/2010/main">
                <a:solidFill>
                  <a:srgbClr val="FFFFFF"/>
                </a:solidFill>
              </a14:hiddenFill>
            </a:ext>
          </a:extLst>
        </p:spPr>
      </p:pic>
      <p:sp>
        <p:nvSpPr>
          <p:cNvPr id="5" name="Bong bóng Lời nói: Hình chữ nhật với Góc Tròn 4">
            <a:extLst>
              <a:ext uri="{FF2B5EF4-FFF2-40B4-BE49-F238E27FC236}">
                <a16:creationId xmlns="" xmlns:a16="http://schemas.microsoft.com/office/drawing/2014/main" id="{FABFEE25-E70D-4B65-A510-9E081FB41FE1}"/>
              </a:ext>
            </a:extLst>
          </p:cNvPr>
          <p:cNvSpPr/>
          <p:nvPr/>
        </p:nvSpPr>
        <p:spPr>
          <a:xfrm>
            <a:off x="2489000" y="1669257"/>
            <a:ext cx="1940995" cy="410846"/>
          </a:xfrm>
          <a:prstGeom prst="wedgeRoundRectCallout">
            <a:avLst>
              <a:gd name="adj1" fmla="val 62396"/>
              <a:gd name="adj2" fmla="val 2641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KN</a:t>
            </a:r>
            <a:r>
              <a:rPr lang="en-US" dirty="0">
                <a:latin typeface="Times New Roman" panose="02020603050405020304" pitchFamily="18" charset="0"/>
                <a:cs typeface="Times New Roman" panose="02020603050405020304" pitchFamily="18" charset="0"/>
              </a:rPr>
              <a:t> Hai Bà </a:t>
            </a:r>
            <a:r>
              <a:rPr lang="en-US" dirty="0" err="1">
                <a:latin typeface="Times New Roman" panose="02020603050405020304" pitchFamily="18" charset="0"/>
                <a:cs typeface="Times New Roman" panose="02020603050405020304" pitchFamily="18" charset="0"/>
              </a:rPr>
              <a:t>Trưng</a:t>
            </a:r>
            <a:endParaRPr lang="en-US" dirty="0">
              <a:latin typeface="Times New Roman" panose="02020603050405020304" pitchFamily="18" charset="0"/>
              <a:cs typeface="Times New Roman" panose="02020603050405020304" pitchFamily="18" charset="0"/>
            </a:endParaRPr>
          </a:p>
        </p:txBody>
      </p:sp>
      <p:sp>
        <p:nvSpPr>
          <p:cNvPr id="6" name="Lưu Đồ: Thay đổi Tiến Trình 5">
            <a:extLst>
              <a:ext uri="{FF2B5EF4-FFF2-40B4-BE49-F238E27FC236}">
                <a16:creationId xmlns="" xmlns:a16="http://schemas.microsoft.com/office/drawing/2014/main" id="{3A6550EB-3944-438B-895B-B86B7EE13F26}"/>
              </a:ext>
            </a:extLst>
          </p:cNvPr>
          <p:cNvSpPr/>
          <p:nvPr/>
        </p:nvSpPr>
        <p:spPr>
          <a:xfrm>
            <a:off x="5321657" y="3024189"/>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Cổ</a:t>
            </a:r>
            <a:r>
              <a:rPr lang="en-US" sz="1400" dirty="0"/>
              <a:t> </a:t>
            </a:r>
            <a:r>
              <a:rPr lang="en-US" sz="1400" dirty="0">
                <a:latin typeface="Times New Roman" panose="02020603050405020304" pitchFamily="18" charset="0"/>
                <a:cs typeface="Times New Roman" panose="02020603050405020304" pitchFamily="18" charset="0"/>
              </a:rPr>
              <a:t>Loa</a:t>
            </a:r>
          </a:p>
        </p:txBody>
      </p:sp>
      <p:sp>
        <p:nvSpPr>
          <p:cNvPr id="10" name="Lưu Đồ: Thay đổi Tiến Trình 9">
            <a:extLst>
              <a:ext uri="{FF2B5EF4-FFF2-40B4-BE49-F238E27FC236}">
                <a16:creationId xmlns="" xmlns:a16="http://schemas.microsoft.com/office/drawing/2014/main" id="{19991FAE-0C1F-4081-A20B-C0AE9AAF58CE}"/>
              </a:ext>
            </a:extLst>
          </p:cNvPr>
          <p:cNvSpPr/>
          <p:nvPr/>
        </p:nvSpPr>
        <p:spPr>
          <a:xfrm>
            <a:off x="4350572" y="2944496"/>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Hát</a:t>
            </a:r>
            <a:r>
              <a:rPr lang="en-US" sz="1400" dirty="0"/>
              <a:t> </a:t>
            </a:r>
            <a:r>
              <a:rPr lang="en-US" sz="1400" dirty="0" err="1"/>
              <a:t>Môn</a:t>
            </a:r>
            <a:endParaRPr lang="en-US" sz="1400" dirty="0">
              <a:latin typeface="Times New Roman" panose="02020603050405020304" pitchFamily="18" charset="0"/>
              <a:cs typeface="Times New Roman" panose="02020603050405020304" pitchFamily="18" charset="0"/>
            </a:endParaRPr>
          </a:p>
        </p:txBody>
      </p:sp>
      <p:sp>
        <p:nvSpPr>
          <p:cNvPr id="11" name="Lưu Đồ: Thay đổi Tiến Trình 10">
            <a:extLst>
              <a:ext uri="{FF2B5EF4-FFF2-40B4-BE49-F238E27FC236}">
                <a16:creationId xmlns="" xmlns:a16="http://schemas.microsoft.com/office/drawing/2014/main" id="{FFB55BEC-774B-4309-B21F-25F7EA969316}"/>
              </a:ext>
            </a:extLst>
          </p:cNvPr>
          <p:cNvSpPr/>
          <p:nvPr/>
        </p:nvSpPr>
        <p:spPr>
          <a:xfrm>
            <a:off x="5226289" y="3664584"/>
            <a:ext cx="1084501"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TỐNG</a:t>
            </a:r>
            <a:r>
              <a:rPr lang="en-US" sz="1400" dirty="0"/>
              <a:t> </a:t>
            </a:r>
            <a:r>
              <a:rPr lang="en-US" sz="1400" dirty="0" err="1"/>
              <a:t>BÌNH</a:t>
            </a:r>
            <a:endParaRPr lang="en-US" sz="1400" dirty="0">
              <a:latin typeface="Times New Roman" panose="02020603050405020304" pitchFamily="18" charset="0"/>
              <a:cs typeface="Times New Roman" panose="02020603050405020304" pitchFamily="18" charset="0"/>
            </a:endParaRPr>
          </a:p>
        </p:txBody>
      </p:sp>
      <p:sp>
        <p:nvSpPr>
          <p:cNvPr id="12" name="Lưu Đồ: Thay đổi Tiến Trình 11">
            <a:extLst>
              <a:ext uri="{FF2B5EF4-FFF2-40B4-BE49-F238E27FC236}">
                <a16:creationId xmlns="" xmlns:a16="http://schemas.microsoft.com/office/drawing/2014/main" id="{B4B2E754-99E9-4432-8BB7-BBCD5EF00296}"/>
              </a:ext>
            </a:extLst>
          </p:cNvPr>
          <p:cNvSpPr/>
          <p:nvPr/>
        </p:nvSpPr>
        <p:spPr>
          <a:xfrm>
            <a:off x="4203261" y="3248660"/>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Times New Roman" panose="02020603050405020304" pitchFamily="18" charset="0"/>
                <a:cs typeface="Times New Roman" panose="02020603050405020304" pitchFamily="18" charset="0"/>
              </a:rPr>
              <a:t>Sơn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Tây</a:t>
            </a:r>
            <a:endParaRPr lang="en-US" sz="1400" dirty="0">
              <a:latin typeface="Times New Roman" panose="02020603050405020304" pitchFamily="18" charset="0"/>
              <a:cs typeface="Times New Roman" panose="02020603050405020304" pitchFamily="18" charset="0"/>
            </a:endParaRPr>
          </a:p>
        </p:txBody>
      </p:sp>
      <p:sp>
        <p:nvSpPr>
          <p:cNvPr id="13" name="Bong bóng Lời nói: Hình chữ nhật với Góc Tròn 12">
            <a:extLst>
              <a:ext uri="{FF2B5EF4-FFF2-40B4-BE49-F238E27FC236}">
                <a16:creationId xmlns="" xmlns:a16="http://schemas.microsoft.com/office/drawing/2014/main" id="{78262361-4531-4E86-B7E3-A3CDC829DE2A}"/>
              </a:ext>
            </a:extLst>
          </p:cNvPr>
          <p:cNvSpPr/>
          <p:nvPr/>
        </p:nvSpPr>
        <p:spPr>
          <a:xfrm>
            <a:off x="2043712" y="3064511"/>
            <a:ext cx="1940995" cy="410846"/>
          </a:xfrm>
          <a:prstGeom prst="wedgeRoundRectCallout">
            <a:avLst>
              <a:gd name="adj1" fmla="val 68677"/>
              <a:gd name="adj2" fmla="val 291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Hưng</a:t>
            </a:r>
            <a:endParaRPr lang="en-US" dirty="0">
              <a:latin typeface="Times New Roman" panose="02020603050405020304" pitchFamily="18" charset="0"/>
              <a:cs typeface="Times New Roman" panose="02020603050405020304" pitchFamily="18" charset="0"/>
            </a:endParaRPr>
          </a:p>
        </p:txBody>
      </p:sp>
      <p:sp>
        <p:nvSpPr>
          <p:cNvPr id="14" name="Bong bóng Lời nói: Hình chữ nhật với Góc Tròn 13">
            <a:extLst>
              <a:ext uri="{FF2B5EF4-FFF2-40B4-BE49-F238E27FC236}">
                <a16:creationId xmlns="" xmlns:a16="http://schemas.microsoft.com/office/drawing/2014/main" id="{0BC3AC53-9094-4CA7-BBB9-100A7F6FAF2B}"/>
              </a:ext>
            </a:extLst>
          </p:cNvPr>
          <p:cNvSpPr/>
          <p:nvPr/>
        </p:nvSpPr>
        <p:spPr>
          <a:xfrm>
            <a:off x="2043712" y="3685223"/>
            <a:ext cx="1940995" cy="410846"/>
          </a:xfrm>
          <a:prstGeom prst="wedgeRoundRectCallout">
            <a:avLst>
              <a:gd name="adj1" fmla="val 70771"/>
              <a:gd name="adj2" fmla="val -1192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Ngô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endParaRPr lang="en-US" dirty="0">
              <a:latin typeface="Times New Roman" panose="02020603050405020304" pitchFamily="18" charset="0"/>
              <a:cs typeface="Times New Roman" panose="02020603050405020304" pitchFamily="18" charset="0"/>
            </a:endParaRPr>
          </a:p>
        </p:txBody>
      </p:sp>
      <p:sp>
        <p:nvSpPr>
          <p:cNvPr id="15" name="Bong bóng Lời nói: Hình chữ nhật với Góc Tròn 14">
            <a:extLst>
              <a:ext uri="{FF2B5EF4-FFF2-40B4-BE49-F238E27FC236}">
                <a16:creationId xmlns="" xmlns:a16="http://schemas.microsoft.com/office/drawing/2014/main" id="{0C5ABDB0-AF32-48A2-875B-D2AED6825D88}"/>
              </a:ext>
            </a:extLst>
          </p:cNvPr>
          <p:cNvSpPr/>
          <p:nvPr/>
        </p:nvSpPr>
        <p:spPr>
          <a:xfrm>
            <a:off x="6885292" y="3200718"/>
            <a:ext cx="1176170" cy="410846"/>
          </a:xfrm>
          <a:prstGeom prst="wedgeRoundRectCallout">
            <a:avLst>
              <a:gd name="adj1" fmla="val -148144"/>
              <a:gd name="adj2" fmla="val 235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48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sp>
        <p:nvSpPr>
          <p:cNvPr id="35843" name="Rectangle 4"/>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sp>
        <p:nvSpPr>
          <p:cNvPr id="35844" name="Rectangle 5"/>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pic>
        <p:nvPicPr>
          <p:cNvPr id="35845" name="Picture 2" descr="60+ hình nền màu trắng đẹp sử dụng cho thiết kế trình chiế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143071"/>
            <a:ext cx="11039878" cy="691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3494" y="3665541"/>
            <a:ext cx="2189163"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931" y="4046540"/>
            <a:ext cx="1580588" cy="272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rot="295277">
            <a:off x="2413473" y="1195542"/>
            <a:ext cx="5998817" cy="299395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lIns="85796" tIns="42898" rIns="85796" bIns="42898" anchor="ctr"/>
          <a:lstStyle/>
          <a:p>
            <a:pPr algn="ctr">
              <a:defRPr/>
            </a:pPr>
            <a:endParaRPr lang="en-US"/>
          </a:p>
        </p:txBody>
      </p:sp>
      <p:sp>
        <p:nvSpPr>
          <p:cNvPr id="12" name="TextBox 11"/>
          <p:cNvSpPr txBox="1">
            <a:spLocks noChangeArrowheads="1"/>
          </p:cNvSpPr>
          <p:nvPr/>
        </p:nvSpPr>
        <p:spPr bwMode="auto">
          <a:xfrm>
            <a:off x="2882106" y="2413004"/>
            <a:ext cx="5265969" cy="6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en-US" sz="3400" b="1" i="1" dirty="0">
                <a:solidFill>
                  <a:srgbClr val="002060"/>
                </a:solidFill>
                <a:latin typeface="Times New Roman" pitchFamily="18" charset="0"/>
                <a:cs typeface="Times New Roman" pitchFamily="18" charset="0"/>
              </a:rPr>
              <a:t>“</a:t>
            </a:r>
            <a:r>
              <a:rPr lang="en-US" altLang="en-US" sz="3400" b="1" i="1" dirty="0" err="1">
                <a:solidFill>
                  <a:srgbClr val="002060"/>
                </a:solidFill>
                <a:latin typeface="Times New Roman" pitchFamily="18" charset="0"/>
                <a:cs typeface="Times New Roman" pitchFamily="18" charset="0"/>
              </a:rPr>
              <a:t>Hà</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Nội</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ơi</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có</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từ</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bao</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giờ</a:t>
            </a:r>
            <a:r>
              <a:rPr lang="en-US" altLang="en-US" sz="3400" b="1" i="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700851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 xmlns:a16="http://schemas.microsoft.com/office/drawing/2014/main" id="{C7CA1E11-D9CC-4698-B642-915C0A0B8B6D}"/>
              </a:ext>
            </a:extLst>
          </p:cNvPr>
          <p:cNvSpPr txBox="1"/>
          <p:nvPr/>
        </p:nvSpPr>
        <p:spPr>
          <a:xfrm>
            <a:off x="1358106" y="995632"/>
            <a:ext cx="8874441" cy="461665"/>
          </a:xfrm>
          <a:prstGeom prst="rect">
            <a:avLst/>
          </a:prstGeom>
          <a:noFill/>
        </p:spPr>
        <p:txBody>
          <a:bodyPr wrap="square">
            <a:spAutoFit/>
          </a:bodyPr>
          <a:lstStyle/>
          <a:p>
            <a:r>
              <a:rPr lang="en-US" altLang="en-US" sz="2400" b="1" dirty="0">
                <a:latin typeface="Times New Roman" panose="02020603050405020304" pitchFamily="18" charset="0"/>
                <a:cs typeface="Times New Roman" panose="02020603050405020304" pitchFamily="18" charset="0"/>
              </a:rPr>
              <a:t>3. </a:t>
            </a:r>
            <a:r>
              <a:rPr lang="vi-VN" altLang="en-US" sz="2400" b="1" dirty="0">
                <a:latin typeface="Times New Roman" panose="02020603050405020304" pitchFamily="18" charset="0"/>
                <a:cs typeface="Times New Roman" panose="02020603050405020304" pitchFamily="18" charset="0"/>
              </a:rPr>
              <a:t>Hà Nội thời kì Bắc thuộc.</a:t>
            </a:r>
            <a:endParaRPr lang="en-US" sz="2400" dirty="0"/>
          </a:p>
        </p:txBody>
      </p:sp>
      <p:sp>
        <p:nvSpPr>
          <p:cNvPr id="21" name="Hộp Văn bản 20">
            <a:extLst>
              <a:ext uri="{FF2B5EF4-FFF2-40B4-BE49-F238E27FC236}">
                <a16:creationId xmlns="" xmlns:a16="http://schemas.microsoft.com/office/drawing/2014/main" id="{C7C89FAE-31AB-4983-94DF-E6FC195452DB}"/>
              </a:ext>
            </a:extLst>
          </p:cNvPr>
          <p:cNvSpPr txBox="1"/>
          <p:nvPr/>
        </p:nvSpPr>
        <p:spPr>
          <a:xfrm>
            <a:off x="1510506" y="1772825"/>
            <a:ext cx="863537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quận</a:t>
            </a:r>
            <a:r>
              <a:rPr lang="en-US" sz="2800" dirty="0">
                <a:latin typeface="Times New Roman" panose="02020603050405020304" pitchFamily="18" charset="0"/>
                <a:cs typeface="Times New Roman" panose="02020603050405020304" pitchFamily="18" charset="0"/>
              </a:rPr>
              <a:t> Giao </a:t>
            </a:r>
            <a:r>
              <a:rPr lang="en-US" sz="2800" dirty="0" err="1">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 xmlns:a16="http://schemas.microsoft.com/office/drawing/2014/main" id="{A346D8C1-AA37-4776-A62A-213DEDF3A5D3}"/>
              </a:ext>
            </a:extLst>
          </p:cNvPr>
          <p:cNvSpPr txBox="1"/>
          <p:nvPr/>
        </p:nvSpPr>
        <p:spPr>
          <a:xfrm>
            <a:off x="1510506" y="4018639"/>
            <a:ext cx="865918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endParaRPr lang="en-US" sz="2800" dirty="0">
              <a:latin typeface="Times New Roman" panose="02020603050405020304" pitchFamily="18" charset="0"/>
              <a:cs typeface="Times New Roman" panose="02020603050405020304" pitchFamily="18" charset="0"/>
            </a:endParaRPr>
          </a:p>
        </p:txBody>
      </p:sp>
      <p:sp>
        <p:nvSpPr>
          <p:cNvPr id="26" name="Text Box 4">
            <a:extLst>
              <a:ext uri="{FF2B5EF4-FFF2-40B4-BE49-F238E27FC236}">
                <a16:creationId xmlns="" xmlns:a16="http://schemas.microsoft.com/office/drawing/2014/main" id="{E392EFD6-9E5D-4770-8401-CB49FB850244}"/>
              </a:ext>
            </a:extLst>
          </p:cNvPr>
          <p:cNvSpPr txBox="1">
            <a:spLocks noChangeArrowheads="1"/>
          </p:cNvSpPr>
          <p:nvPr/>
        </p:nvSpPr>
        <p:spPr bwMode="auto">
          <a:xfrm>
            <a:off x="1510506" y="3154001"/>
            <a:ext cx="8760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50000"/>
              </a:spcBef>
              <a:buClrTx/>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kỉ</a:t>
            </a:r>
            <a:r>
              <a:rPr lang="en-US" altLang="en-US" sz="2800" dirty="0">
                <a:latin typeface="Times New Roman" panose="02020603050405020304" pitchFamily="18" charset="0"/>
              </a:rPr>
              <a:t> V</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Hà</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Nội</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là</a:t>
            </a:r>
            <a:r>
              <a:rPr lang="vi-VN" altLang="en-US" sz="2800" dirty="0">
                <a:latin typeface="Times New Roman" panose="02020603050405020304" pitchFamily="18" charset="0"/>
              </a:rPr>
              <a:t> trung tâm </a:t>
            </a:r>
            <a:r>
              <a:rPr lang="vi-VN" altLang="en-US" sz="2800" dirty="0" err="1">
                <a:latin typeface="Times New Roman" panose="02020603050405020304" pitchFamily="18" charset="0"/>
              </a:rPr>
              <a:t>của</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huyện</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Tống</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Bình</a:t>
            </a:r>
            <a:r>
              <a:rPr lang="vi-VN" altLang="en-US" sz="2800" dirty="0">
                <a:latin typeface="Times New Roman" panose="02020603050405020304" pitchFamily="18" charset="0"/>
              </a:rPr>
              <a:t>. </a:t>
            </a:r>
            <a:r>
              <a:rPr lang="en-US" altLang="en-US" sz="2800" dirty="0">
                <a:latin typeface="Times New Roman" panose="02020603050405020304" pitchFamily="18" charset="0"/>
              </a:rPr>
              <a:t> </a:t>
            </a:r>
          </a:p>
        </p:txBody>
      </p:sp>
    </p:spTree>
    <p:extLst>
      <p:ext uri="{BB962C8B-B14F-4D97-AF65-F5344CB8AC3E}">
        <p14:creationId xmlns:p14="http://schemas.microsoft.com/office/powerpoint/2010/main" val="8740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 y="0"/>
            <a:ext cx="10967140" cy="6858000"/>
          </a:xfrm>
          <a:prstGeom prst="rect">
            <a:avLst/>
          </a:prstGeom>
        </p:spPr>
      </p:pic>
      <p:sp>
        <p:nvSpPr>
          <p:cNvPr id="2" name="Slide Number Placeholder 1"/>
          <p:cNvSpPr>
            <a:spLocks noGrp="1"/>
          </p:cNvSpPr>
          <p:nvPr>
            <p:ph type="sldNum" idx="12"/>
          </p:nvPr>
        </p:nvSpPr>
        <p:spPr/>
        <p:txBody>
          <a:bodyPr/>
          <a:lstStyle/>
          <a:p>
            <a:pPr algn="ctr"/>
            <a:fld id="{00000000-1234-1234-1234-123412341234}" type="slidenum">
              <a:rPr lang="en" smtClean="0"/>
              <a:pPr algn="ctr"/>
              <a:t>31</a:t>
            </a:fld>
            <a:endParaRPr lang="en"/>
          </a:p>
        </p:txBody>
      </p:sp>
      <p:sp>
        <p:nvSpPr>
          <p:cNvPr id="4" name="Rectangle 3"/>
          <p:cNvSpPr/>
          <p:nvPr/>
        </p:nvSpPr>
        <p:spPr>
          <a:xfrm>
            <a:off x="20503" y="447482"/>
            <a:ext cx="10945813" cy="484843"/>
          </a:xfrm>
          <a:prstGeom prst="rect">
            <a:avLst/>
          </a:prstGeom>
        </p:spPr>
        <p:style>
          <a:lnRef idx="2">
            <a:schemeClr val="accent6"/>
          </a:lnRef>
          <a:fillRef idx="1">
            <a:schemeClr val="lt1"/>
          </a:fillRef>
          <a:effectRef idx="0">
            <a:schemeClr val="accent6"/>
          </a:effectRef>
          <a:fontRef idx="minor">
            <a:schemeClr val="dk1"/>
          </a:fontRef>
        </p:style>
        <p:txBody>
          <a:bodyPr wrap="square" lIns="114394" tIns="57197" rIns="114394" bIns="57197">
            <a:spAutoFit/>
          </a:bodyPr>
          <a:lstStyle/>
          <a:p>
            <a:pPr algn="ctr"/>
            <a:r>
              <a:rPr lang="en-US" sz="2400" b="1" dirty="0" err="1">
                <a:solidFill>
                  <a:srgbClr val="0070C0"/>
                </a:solidFill>
                <a:latin typeface="Times New Roman" pitchFamily="18" charset="0"/>
                <a:cs typeface="Times New Roman" pitchFamily="18" charset="0"/>
              </a:rPr>
              <a:t>Tìm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hiểu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khởi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nghĩa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endParaRPr lang="en-US" b="1" dirty="0">
              <a:solidFill>
                <a:srgbClr val="0070C0"/>
              </a:solidFill>
            </a:endParaRPr>
          </a:p>
        </p:txBody>
      </p:sp>
      <p:sp>
        <p:nvSpPr>
          <p:cNvPr id="6" name="Rectangle 5"/>
          <p:cNvSpPr/>
          <p:nvPr/>
        </p:nvSpPr>
        <p:spPr>
          <a:xfrm>
            <a:off x="519906" y="1295400"/>
            <a:ext cx="9296400" cy="685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ea typeface="Calibri"/>
                <a:cs typeface="Times New Roman" pitchFamily="18" charset="0"/>
              </a:rPr>
              <a:t>.</a:t>
            </a:r>
            <a:endParaRPr lang="vi-VN" sz="2400" dirty="0">
              <a:latin typeface="Times New Roman" pitchFamily="18" charset="0"/>
              <a:cs typeface="Times New Roman" pitchFamily="18" charset="0"/>
            </a:endParaRPr>
          </a:p>
        </p:txBody>
      </p:sp>
      <p:sp>
        <p:nvSpPr>
          <p:cNvPr id="7" name="Rectangle 6"/>
          <p:cNvSpPr/>
          <p:nvPr/>
        </p:nvSpPr>
        <p:spPr>
          <a:xfrm>
            <a:off x="519906" y="2438400"/>
            <a:ext cx="9296400" cy="685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Aft>
                <a:spcPts val="800"/>
              </a:spcAft>
            </a:pP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Lý Bí , </a:t>
            </a:r>
            <a:r>
              <a:rPr lang="en-US" sz="2400" dirty="0" err="1">
                <a:latin typeface="Times New Roman" pitchFamily="18" charset="0"/>
                <a:cs typeface="Times New Roman" pitchFamily="18" charset="0"/>
              </a:rPr>
              <a:t>Phùng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Hưng</a:t>
            </a:r>
            <a:endParaRPr lang="en-US" sz="2400" dirty="0">
              <a:latin typeface="Times New Roman" pitchFamily="18" charset="0"/>
              <a:ea typeface="Calibri"/>
              <a:cs typeface="Times New Roman" pitchFamily="18" charset="0"/>
            </a:endParaRPr>
          </a:p>
        </p:txBody>
      </p:sp>
      <p:sp>
        <p:nvSpPr>
          <p:cNvPr id="8" name="Rectangle 7"/>
          <p:cNvSpPr/>
          <p:nvPr/>
        </p:nvSpPr>
        <p:spPr>
          <a:xfrm>
            <a:off x="519906" y="3657600"/>
            <a:ext cx="9296400" cy="6858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07000"/>
              </a:lnSpc>
              <a:spcAft>
                <a:spcPts val="800"/>
              </a:spcAft>
            </a:pP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quyền</a:t>
            </a:r>
            <a:r>
              <a:rPr lang="en-US" sz="2400" dirty="0">
                <a:latin typeface="Times New Roman" pitchFamily="18" charset="0"/>
                <a:cs typeface="Times New Roman" pitchFamily="18" charset="0"/>
              </a:rPr>
              <a:t> họ </a:t>
            </a:r>
            <a:r>
              <a:rPr lang="en-US" sz="2400" dirty="0" err="1">
                <a:latin typeface="Times New Roman" pitchFamily="18" charset="0"/>
                <a:cs typeface="Times New Roman" pitchFamily="18" charset="0"/>
              </a:rPr>
              <a:t>Khúc</a:t>
            </a:r>
            <a:r>
              <a:rPr lang="en-US" sz="2400" dirty="0">
                <a:latin typeface="Times New Roman" pitchFamily="18" charset="0"/>
                <a:cs typeface="Times New Roman" pitchFamily="18" charset="0"/>
              </a:rPr>
              <a:t>, Họ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Đằng</a:t>
            </a:r>
            <a:r>
              <a:rPr lang="en-US" sz="2400" dirty="0">
                <a:latin typeface="Times New Roman" pitchFamily="18" charset="0"/>
                <a:cs typeface="Times New Roman" pitchFamily="18" charset="0"/>
              </a:rPr>
              <a:t> </a:t>
            </a:r>
            <a:endParaRPr lang="en-US" sz="2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067862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cuments\Zalo Received Files\unnamed.png"/>
          <p:cNvPicPr>
            <a:picLocks noChangeAspect="1" noChangeArrowheads="1"/>
          </p:cNvPicPr>
          <p:nvPr/>
        </p:nvPicPr>
        <p:blipFill>
          <a:blip r:embed="rId2"/>
          <a:srcRect/>
          <a:stretch>
            <a:fillRect/>
          </a:stretch>
        </p:blipFill>
        <p:spPr bwMode="auto">
          <a:xfrm>
            <a:off x="4406106" y="914400"/>
            <a:ext cx="5943600" cy="4495800"/>
          </a:xfrm>
          <a:prstGeom prst="rect">
            <a:avLst/>
          </a:prstGeom>
          <a:noFill/>
        </p:spPr>
      </p:pic>
      <p:sp>
        <p:nvSpPr>
          <p:cNvPr id="3" name="Rectangle 2"/>
          <p:cNvSpPr/>
          <p:nvPr/>
        </p:nvSpPr>
        <p:spPr>
          <a:xfrm>
            <a:off x="824706" y="1219200"/>
            <a:ext cx="3428999" cy="5016758"/>
          </a:xfrm>
          <a:prstGeom prst="rect">
            <a:avLst/>
          </a:prstGeom>
        </p:spPr>
        <p:txBody>
          <a:bodyPr wrap="square">
            <a:spAutoFit/>
          </a:bodyPr>
          <a:lstStyle/>
          <a:p>
            <a:r>
              <a:rPr lang="vi-VN" sz="2000" dirty="0">
                <a:latin typeface="+mj-lt"/>
              </a:rPr>
              <a:t>Bà Trưng quê ở Châu Phong</a:t>
            </a:r>
            <a:endParaRPr lang="en-US" sz="2000" dirty="0">
              <a:latin typeface="+mj-lt"/>
            </a:endParaRPr>
          </a:p>
          <a:p>
            <a:r>
              <a:rPr lang="vi-VN" sz="2000" dirty="0">
                <a:latin typeface="+mj-lt"/>
              </a:rPr>
              <a:t>Giận người tham bạo thù </a:t>
            </a:r>
            <a:r>
              <a:rPr lang="en-US" sz="2000" dirty="0" err="1">
                <a:latin typeface="+mj-lt"/>
              </a:rPr>
              <a:t>chồng</a:t>
            </a:r>
            <a:r>
              <a:rPr lang="en-US" sz="2000" dirty="0">
                <a:latin typeface="+mj-lt"/>
              </a:rPr>
              <a:t> </a:t>
            </a:r>
            <a:r>
              <a:rPr lang="vi-VN" sz="2000" dirty="0">
                <a:latin typeface="+mj-lt"/>
              </a:rPr>
              <a:t> chẳng quên </a:t>
            </a:r>
            <a:endParaRPr lang="en-US" sz="2000" dirty="0">
              <a:latin typeface="+mj-lt"/>
            </a:endParaRPr>
          </a:p>
          <a:p>
            <a:r>
              <a:rPr lang="vi-VN" sz="2000" dirty="0">
                <a:latin typeface="+mj-lt"/>
              </a:rPr>
              <a:t>Chị em nặng một lời </a:t>
            </a:r>
            <a:r>
              <a:rPr lang="en-US" sz="2000" dirty="0" err="1">
                <a:latin typeface="+mj-lt"/>
              </a:rPr>
              <a:t>nguyền</a:t>
            </a:r>
            <a:r>
              <a:rPr lang="en-US" sz="2000" dirty="0">
                <a:latin typeface="+mj-lt"/>
              </a:rPr>
              <a:t> </a:t>
            </a:r>
            <a:r>
              <a:rPr lang="vi-VN" sz="2000" dirty="0">
                <a:latin typeface="+mj-lt"/>
              </a:rPr>
              <a:t> Phất cờ nương tử thay </a:t>
            </a:r>
            <a:r>
              <a:rPr lang="en-US" sz="2000" dirty="0" err="1">
                <a:latin typeface="+mj-lt"/>
              </a:rPr>
              <a:t>quyền</a:t>
            </a:r>
            <a:r>
              <a:rPr lang="en-US" sz="2000" dirty="0">
                <a:latin typeface="+mj-lt"/>
              </a:rPr>
              <a:t> </a:t>
            </a:r>
            <a:r>
              <a:rPr lang="vi-VN" sz="2000" dirty="0">
                <a:latin typeface="+mj-lt"/>
              </a:rPr>
              <a:t>tướng quân</a:t>
            </a:r>
            <a:endParaRPr lang="en-US" sz="2000" dirty="0">
              <a:latin typeface="+mj-lt"/>
            </a:endParaRPr>
          </a:p>
          <a:p>
            <a:r>
              <a:rPr lang="vi-VN" sz="2000" dirty="0">
                <a:latin typeface="+mj-lt"/>
              </a:rPr>
              <a:t> Ngàn tây nổi áng phong </a:t>
            </a:r>
            <a:r>
              <a:rPr lang="en-US" sz="2000" dirty="0" err="1">
                <a:latin typeface="+mj-lt"/>
              </a:rPr>
              <a:t>trần</a:t>
            </a:r>
            <a:r>
              <a:rPr lang="en-US" sz="2000" dirty="0">
                <a:latin typeface="+mj-lt"/>
              </a:rPr>
              <a:t> </a:t>
            </a:r>
            <a:r>
              <a:rPr lang="vi-VN" sz="2000" dirty="0">
                <a:latin typeface="+mj-lt"/>
              </a:rPr>
              <a:t> </a:t>
            </a:r>
            <a:r>
              <a:rPr lang="en-US" sz="2000" dirty="0" err="1">
                <a:latin typeface="+mj-lt"/>
              </a:rPr>
              <a:t>Ầm</a:t>
            </a:r>
            <a:r>
              <a:rPr lang="vi-VN" sz="2000" dirty="0">
                <a:latin typeface="+mj-lt"/>
              </a:rPr>
              <a:t> ầm binh mã xuống gần Long Biên </a:t>
            </a:r>
            <a:endParaRPr lang="en-US" sz="2000" dirty="0">
              <a:latin typeface="+mj-lt"/>
            </a:endParaRPr>
          </a:p>
          <a:p>
            <a:r>
              <a:rPr lang="vi-VN" sz="2000" dirty="0">
                <a:latin typeface="+mj-lt"/>
              </a:rPr>
              <a:t>H</a:t>
            </a:r>
            <a:r>
              <a:rPr lang="en-US" sz="2000" dirty="0" err="1">
                <a:latin typeface="+mj-lt"/>
              </a:rPr>
              <a:t>ồng</a:t>
            </a:r>
            <a:r>
              <a:rPr lang="en-US" sz="2000" dirty="0">
                <a:latin typeface="+mj-lt"/>
              </a:rPr>
              <a:t> </a:t>
            </a:r>
            <a:r>
              <a:rPr lang="vi-VN" sz="2000" dirty="0">
                <a:latin typeface="+mj-lt"/>
              </a:rPr>
              <a:t> </a:t>
            </a:r>
            <a:r>
              <a:rPr lang="en-US" sz="2000" dirty="0" err="1">
                <a:latin typeface="+mj-lt"/>
              </a:rPr>
              <a:t>quần</a:t>
            </a:r>
            <a:r>
              <a:rPr lang="en-US" sz="2000" dirty="0">
                <a:latin typeface="+mj-lt"/>
              </a:rPr>
              <a:t> </a:t>
            </a:r>
            <a:r>
              <a:rPr lang="vi-VN" sz="2000" dirty="0">
                <a:latin typeface="+mj-lt"/>
              </a:rPr>
              <a:t> nhẹ bước chinh yên</a:t>
            </a:r>
            <a:endParaRPr lang="en-US" sz="2000" dirty="0">
              <a:latin typeface="+mj-lt"/>
            </a:endParaRPr>
          </a:p>
          <a:p>
            <a:r>
              <a:rPr lang="vi-VN" sz="2000" dirty="0">
                <a:latin typeface="+mj-lt"/>
              </a:rPr>
              <a:t> Đuổi ngay Tô Định, dẹp yên biên thành </a:t>
            </a:r>
            <a:endParaRPr lang="en-US" sz="2000" dirty="0">
              <a:latin typeface="+mj-lt"/>
            </a:endParaRPr>
          </a:p>
          <a:p>
            <a:r>
              <a:rPr lang="vi-VN" sz="2000" dirty="0">
                <a:latin typeface="+mj-lt"/>
              </a:rPr>
              <a:t>Kinh kỳ đóng cõi Mê Linh Lĩnh Nam riêng một tri</a:t>
            </a:r>
            <a:r>
              <a:rPr lang="en-US" sz="2000" dirty="0" err="1">
                <a:latin typeface="+mj-lt"/>
              </a:rPr>
              <a:t>ều</a:t>
            </a:r>
            <a:r>
              <a:rPr lang="en-US" sz="2000" dirty="0">
                <a:latin typeface="+mj-lt"/>
              </a:rPr>
              <a:t> </a:t>
            </a:r>
            <a:r>
              <a:rPr lang="vi-VN" sz="2000" dirty="0">
                <a:latin typeface="+mj-lt"/>
              </a:rPr>
              <a:t> đình nước ta </a:t>
            </a:r>
            <a:endParaRPr lang="en-US" sz="2000" dirty="0">
              <a:latin typeface="+mj-lt"/>
            </a:endParaRPr>
          </a:p>
        </p:txBody>
      </p:sp>
      <p:sp>
        <p:nvSpPr>
          <p:cNvPr id="4" name="Oval 3"/>
          <p:cNvSpPr/>
          <p:nvPr/>
        </p:nvSpPr>
        <p:spPr>
          <a:xfrm>
            <a:off x="367506" y="152400"/>
            <a:ext cx="2057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NHÓM 1</a:t>
            </a:r>
          </a:p>
        </p:txBody>
      </p:sp>
      <p:sp>
        <p:nvSpPr>
          <p:cNvPr id="5" name="Rectangle 4"/>
          <p:cNvSpPr/>
          <p:nvPr/>
        </p:nvSpPr>
        <p:spPr>
          <a:xfrm>
            <a:off x="3339306" y="228600"/>
            <a:ext cx="5715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KHỞI NGHĨA HAI BÀ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ox(i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61F8988-5734-4607-AB27-BDFC032E02AE}"/>
              </a:ext>
            </a:extLst>
          </p:cNvPr>
          <p:cNvSpPr/>
          <p:nvPr/>
        </p:nvSpPr>
        <p:spPr>
          <a:xfrm>
            <a:off x="2653506" y="1371600"/>
            <a:ext cx="5638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2</a:t>
            </a:r>
            <a:endParaRPr lang="en-US" sz="3200" dirty="0"/>
          </a:p>
        </p:txBody>
      </p:sp>
    </p:spTree>
    <p:extLst>
      <p:ext uri="{BB962C8B-B14F-4D97-AF65-F5344CB8AC3E}">
        <p14:creationId xmlns:p14="http://schemas.microsoft.com/office/powerpoint/2010/main" val="332576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sz="3600" b="1" i="1" dirty="0">
                <a:latin typeface="Times New Roman" pitchFamily="18" charset="0"/>
                <a:cs typeface="Times New Roman" pitchFamily="18" charset="0"/>
              </a:rPr>
              <a:t/>
            </a:r>
            <a:br>
              <a:rPr lang="da-DK" sz="3600" b="1" i="1" dirty="0">
                <a:latin typeface="Times New Roman" pitchFamily="18" charset="0"/>
                <a:cs typeface="Times New Roman" pitchFamily="18" charset="0"/>
              </a:rPr>
            </a:br>
            <a:r>
              <a:rPr lang="da-DK" sz="3600" b="1" i="1" dirty="0">
                <a:latin typeface="Times New Roman" pitchFamily="18" charset="0"/>
                <a:cs typeface="Times New Roman" pitchFamily="18" charset="0"/>
              </a:rPr>
              <a:t/>
            </a:r>
            <a:br>
              <a:rPr lang="da-DK" sz="3600" b="1" i="1" dirty="0">
                <a:latin typeface="Times New Roman" pitchFamily="18" charset="0"/>
                <a:cs typeface="Times New Roman" pitchFamily="18" charset="0"/>
              </a:rPr>
            </a:br>
            <a:r>
              <a:rPr lang="da-DK" sz="3600" b="1" i="1" dirty="0">
                <a:latin typeface="Times New Roman" pitchFamily="18" charset="0"/>
                <a:cs typeface="Times New Roman" pitchFamily="18" charset="0"/>
              </a:rPr>
              <a:t/>
            </a:r>
            <a:br>
              <a:rPr lang="da-DK" sz="3600" b="1" i="1" dirty="0">
                <a:latin typeface="Times New Roman" pitchFamily="18" charset="0"/>
                <a:cs typeface="Times New Roman" pitchFamily="18" charset="0"/>
              </a:rPr>
            </a:br>
            <a:r>
              <a:rPr lang="da-DK" dirty="0"/>
              <a:t>........</a:t>
            </a:r>
            <a:r>
              <a:rPr lang="en-US" dirty="0"/>
              <a:t/>
            </a:r>
            <a:br>
              <a:rPr lang="en-US" dirty="0"/>
            </a:br>
            <a:endParaRPr lang="en-US" dirty="0"/>
          </a:p>
        </p:txBody>
      </p:sp>
      <p:sp>
        <p:nvSpPr>
          <p:cNvPr id="3" name="Text Placeholder 2"/>
          <p:cNvSpPr>
            <a:spLocks noGrp="1"/>
          </p:cNvSpPr>
          <p:nvPr>
            <p:ph type="body" idx="1"/>
          </p:nvPr>
        </p:nvSpPr>
        <p:spPr>
          <a:xfrm>
            <a:off x="1662906" y="685800"/>
            <a:ext cx="7924800" cy="1143000"/>
          </a:xfrm>
        </p:spPr>
        <p:txBody>
          <a:bodyPr>
            <a:noAutofit/>
          </a:bodyPr>
          <a:lstStyle/>
          <a:p>
            <a:r>
              <a:rPr lang="en-US" dirty="0"/>
              <a:t>                   </a:t>
            </a:r>
            <a:r>
              <a:rPr lang="en-US" dirty="0" err="1"/>
              <a:t>Đền</a:t>
            </a:r>
            <a:r>
              <a:rPr lang="en-US" dirty="0"/>
              <a:t>  </a:t>
            </a:r>
            <a:r>
              <a:rPr lang="en-US" dirty="0" err="1"/>
              <a:t>Thượng</a:t>
            </a:r>
            <a:r>
              <a:rPr lang="en-US" dirty="0"/>
              <a:t> </a:t>
            </a:r>
            <a:r>
              <a:rPr lang="en-US" dirty="0" err="1"/>
              <a:t>xa</a:t>
            </a:r>
            <a:r>
              <a:rPr lang="en-US" dirty="0"/>
              <a:t>̃ </a:t>
            </a:r>
            <a:r>
              <a:rPr lang="en-US" dirty="0" err="1"/>
              <a:t>Phương</a:t>
            </a:r>
            <a:r>
              <a:rPr lang="en-US" dirty="0"/>
              <a:t> </a:t>
            </a:r>
            <a:r>
              <a:rPr lang="en-US" dirty="0" err="1"/>
              <a:t>Trung</a:t>
            </a:r>
            <a:r>
              <a:rPr lang="en-US" dirty="0"/>
              <a:t> _</a:t>
            </a:r>
            <a:r>
              <a:rPr lang="en-US" dirty="0" err="1"/>
              <a:t>Thanh</a:t>
            </a:r>
            <a:r>
              <a:rPr lang="en-US" dirty="0"/>
              <a:t> </a:t>
            </a:r>
            <a:r>
              <a:rPr lang="en-US" dirty="0" err="1"/>
              <a:t>Oai</a:t>
            </a:r>
            <a:endParaRPr lang="en-US" dirty="0"/>
          </a:p>
          <a:p>
            <a:r>
              <a:rPr lang="en-US" dirty="0"/>
              <a:t>                        </a:t>
            </a:r>
            <a:r>
              <a:rPr lang="en-US" dirty="0" err="1"/>
              <a:t>Thơ</a:t>
            </a:r>
            <a:r>
              <a:rPr lang="en-US" dirty="0"/>
              <a:t>̀ </a:t>
            </a:r>
            <a:r>
              <a:rPr lang="en-US" dirty="0" err="1"/>
              <a:t>Bô</a:t>
            </a:r>
            <a:r>
              <a:rPr lang="en-US" dirty="0"/>
              <a:t>́ </a:t>
            </a:r>
            <a:r>
              <a:rPr lang="en-US" dirty="0" err="1"/>
              <a:t>cái</a:t>
            </a:r>
            <a:r>
              <a:rPr lang="en-US" dirty="0"/>
              <a:t> </a:t>
            </a:r>
            <a:r>
              <a:rPr lang="en-US" dirty="0" err="1"/>
              <a:t>Đại</a:t>
            </a:r>
            <a:r>
              <a:rPr lang="en-US" dirty="0"/>
              <a:t> </a:t>
            </a:r>
            <a:r>
              <a:rPr lang="en-US" dirty="0" err="1"/>
              <a:t>Vương</a:t>
            </a:r>
            <a:r>
              <a:rPr lang="en-US" dirty="0"/>
              <a:t> </a:t>
            </a:r>
            <a:r>
              <a:rPr lang="en-US" dirty="0" err="1"/>
              <a:t>Phùng</a:t>
            </a:r>
            <a:r>
              <a:rPr lang="en-US" dirty="0"/>
              <a:t> </a:t>
            </a:r>
            <a:r>
              <a:rPr lang="en-US" dirty="0" err="1"/>
              <a:t>Hưng</a:t>
            </a:r>
            <a:r>
              <a:rPr lang="en-US" dirty="0"/>
              <a:t> </a:t>
            </a:r>
          </a:p>
          <a:p>
            <a:endParaRPr lang="en-US" sz="2000" dirty="0"/>
          </a:p>
        </p:txBody>
      </p:sp>
      <p:pic>
        <p:nvPicPr>
          <p:cNvPr id="8" name="Picture 7"/>
          <p:cNvPicPr/>
          <p:nvPr/>
        </p:nvPicPr>
        <p:blipFill>
          <a:blip r:embed="rId2">
            <a:extLst>
              <a:ext uri="{28A0092B-C50C-407E-A947-70E740481C1C}">
                <a14:useLocalDpi xmlns:a14="http://schemas.microsoft.com/office/drawing/2010/main" val="0"/>
              </a:ext>
            </a:extLst>
          </a:blip>
          <a:srcRect l="2083" t="8153" b="21486"/>
          <a:stretch>
            <a:fillRect/>
          </a:stretch>
        </p:blipFill>
        <p:spPr bwMode="auto">
          <a:xfrm>
            <a:off x="519906" y="2895600"/>
            <a:ext cx="4433094" cy="2971800"/>
          </a:xfrm>
          <a:prstGeom prst="rect">
            <a:avLst/>
          </a:prstGeom>
          <a:noFill/>
          <a:ln>
            <a:noFill/>
          </a:ln>
        </p:spPr>
      </p:pic>
      <p:pic>
        <p:nvPicPr>
          <p:cNvPr id="1026" name="Picture 2" descr="C:\Users\Admin\Desktop\LSĐP.Thao giảng\z2860618459887_9137ff28bb2fe314846e6b69b7e3dbfc.jpg"/>
          <p:cNvPicPr>
            <a:picLocks noChangeAspect="1" noChangeArrowheads="1"/>
          </p:cNvPicPr>
          <p:nvPr/>
        </p:nvPicPr>
        <p:blipFill>
          <a:blip r:embed="rId3"/>
          <a:srcRect/>
          <a:stretch>
            <a:fillRect/>
          </a:stretch>
        </p:blipFill>
        <p:spPr bwMode="auto">
          <a:xfrm>
            <a:off x="5472906" y="2895600"/>
            <a:ext cx="4495800" cy="291103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541170BC-9B49-4CD8-8C1F-8789BAB050DF}"/>
              </a:ext>
            </a:extLst>
          </p:cNvPr>
          <p:cNvSpPr/>
          <p:nvPr/>
        </p:nvSpPr>
        <p:spPr>
          <a:xfrm>
            <a:off x="2120106" y="1219200"/>
            <a:ext cx="640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3</a:t>
            </a:r>
            <a:endParaRPr lang="en-US"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 y="0"/>
            <a:ext cx="10967140" cy="6858000"/>
          </a:xfrm>
          <a:prstGeom prst="rect">
            <a:avLst/>
          </a:prstGeom>
        </p:spPr>
      </p:pic>
      <p:sp>
        <p:nvSpPr>
          <p:cNvPr id="2" name="Slide Number Placeholder 1"/>
          <p:cNvSpPr>
            <a:spLocks noGrp="1"/>
          </p:cNvSpPr>
          <p:nvPr>
            <p:ph type="sldNum" idx="12"/>
          </p:nvPr>
        </p:nvSpPr>
        <p:spPr/>
        <p:txBody>
          <a:bodyPr/>
          <a:lstStyle/>
          <a:p>
            <a:pPr algn="ctr"/>
            <a:fld id="{00000000-1234-1234-1234-123412341234}" type="slidenum">
              <a:rPr lang="en" smtClean="0"/>
              <a:pPr algn="ctr"/>
              <a:t>36</a:t>
            </a:fld>
            <a:endParaRPr lang="en"/>
          </a:p>
        </p:txBody>
      </p:sp>
      <p:sp>
        <p:nvSpPr>
          <p:cNvPr id="3" name="Rectangle 2"/>
          <p:cNvSpPr/>
          <p:nvPr/>
        </p:nvSpPr>
        <p:spPr>
          <a:xfrm>
            <a:off x="0" y="16646"/>
            <a:ext cx="10945813" cy="484843"/>
          </a:xfrm>
          <a:prstGeom prst="rect">
            <a:avLst/>
          </a:prstGeom>
        </p:spPr>
        <p:style>
          <a:lnRef idx="2">
            <a:schemeClr val="accent2"/>
          </a:lnRef>
          <a:fillRef idx="1">
            <a:schemeClr val="lt1"/>
          </a:fillRef>
          <a:effectRef idx="0">
            <a:schemeClr val="accent2"/>
          </a:effectRef>
          <a:fontRef idx="minor">
            <a:schemeClr val="dk1"/>
          </a:fontRef>
        </p:style>
        <p:txBody>
          <a:bodyPr wrap="square" lIns="114394" tIns="57197" rIns="114394" bIns="57197">
            <a:spAutoFit/>
          </a:bodyPr>
          <a:lstStyle/>
          <a:p>
            <a:pPr algn="ctr"/>
            <a:r>
              <a:rPr lang="en-US" sz="2400" b="1" dirty="0" err="1">
                <a:solidFill>
                  <a:srgbClr val="0070C0"/>
                </a:solidFill>
                <a:latin typeface="Times New Roman" pitchFamily="18" charset="0"/>
                <a:cs typeface="Times New Roman" pitchFamily="18" charset="0"/>
              </a:rPr>
              <a:t>Lập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bảng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biểu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khởi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nghĩa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endParaRPr lang="en-US" b="1" dirty="0">
              <a:solidFill>
                <a:srgbClr val="0070C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69312704"/>
              </p:ext>
            </p:extLst>
          </p:nvPr>
        </p:nvGraphicFramePr>
        <p:xfrm>
          <a:off x="1" y="803234"/>
          <a:ext cx="10945814" cy="6039099"/>
        </p:xfrm>
        <a:graphic>
          <a:graphicData uri="http://schemas.openxmlformats.org/drawingml/2006/table">
            <a:tbl>
              <a:tblPr firstRow="1" firstCol="1" bandRow="1"/>
              <a:tblGrid>
                <a:gridCol w="1465958">
                  <a:extLst>
                    <a:ext uri="{9D8B030D-6E8A-4147-A177-3AD203B41FA5}">
                      <a16:colId xmlns="" xmlns:a16="http://schemas.microsoft.com/office/drawing/2014/main" val="20000"/>
                    </a:ext>
                  </a:extLst>
                </a:gridCol>
                <a:gridCol w="3225110">
                  <a:extLst>
                    <a:ext uri="{9D8B030D-6E8A-4147-A177-3AD203B41FA5}">
                      <a16:colId xmlns="" xmlns:a16="http://schemas.microsoft.com/office/drawing/2014/main" val="20001"/>
                    </a:ext>
                  </a:extLst>
                </a:gridCol>
                <a:gridCol w="2658231">
                  <a:extLst>
                    <a:ext uri="{9D8B030D-6E8A-4147-A177-3AD203B41FA5}">
                      <a16:colId xmlns="" xmlns:a16="http://schemas.microsoft.com/office/drawing/2014/main" val="20002"/>
                    </a:ext>
                  </a:extLst>
                </a:gridCol>
                <a:gridCol w="3596515">
                  <a:extLst>
                    <a:ext uri="{9D8B030D-6E8A-4147-A177-3AD203B41FA5}">
                      <a16:colId xmlns="" xmlns:a16="http://schemas.microsoft.com/office/drawing/2014/main" val="20003"/>
                    </a:ext>
                  </a:extLst>
                </a:gridCol>
              </a:tblGrid>
              <a:tr h="786961">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Thời gian</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Tên cuộc khởi nghĩa</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Lãnh đạo</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Địa điểm </a:t>
                      </a:r>
                      <a:endParaRPr lang="en-US" sz="2000" b="1" dirty="0">
                        <a:solidFill>
                          <a:srgbClr val="FF0000"/>
                        </a:solidFill>
                        <a:effectLst/>
                        <a:latin typeface="+mj-lt"/>
                        <a:ea typeface="Calibri"/>
                        <a:cs typeface="Times New Roman" pitchFamily="18" charset="0"/>
                      </a:endParaRPr>
                    </a:p>
                  </a:txBody>
                  <a:tcPr marL="82093" marR="82093" marT="0" marB="0"/>
                </a:tc>
                <a:extLst>
                  <a:ext uri="{0D108BD9-81ED-4DB2-BD59-A6C34878D82A}">
                    <a16:rowId xmlns="" xmlns:a16="http://schemas.microsoft.com/office/drawing/2014/main" val="10000"/>
                  </a:ext>
                </a:extLst>
              </a:tr>
              <a:tr h="1008112">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40 -43 </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solidFill>
                            <a:schemeClr val="tx1"/>
                          </a:solidFill>
                          <a:latin typeface="+mj-lt"/>
                          <a:cs typeface="Times New Roman" pitchFamily="18" charset="0"/>
                        </a:rPr>
                        <a:t>Khởi nghĩa Hai Bà Trưng</a:t>
                      </a: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baseline="0" dirty="0">
                          <a:effectLst/>
                          <a:latin typeface="+mj-lt"/>
                          <a:ea typeface="Calibri"/>
                          <a:cs typeface="Times New Roman" pitchFamily="18" charset="0"/>
                        </a:rPr>
                        <a:t>Hai Bà Trưng, </a:t>
                      </a:r>
                      <a:r>
                        <a:rPr lang="vi-VN" sz="2000" dirty="0">
                          <a:effectLst/>
                          <a:latin typeface="+mj-lt"/>
                          <a:ea typeface="Calibri"/>
                          <a:cs typeface="Times New Roman" pitchFamily="18" charset="0"/>
                        </a:rPr>
                        <a:t>Đỗ</a:t>
                      </a:r>
                      <a:r>
                        <a:rPr lang="vi-VN" sz="2000" baseline="0" dirty="0">
                          <a:effectLst/>
                          <a:latin typeface="+mj-lt"/>
                          <a:ea typeface="Calibri"/>
                          <a:cs typeface="Times New Roman" pitchFamily="18" charset="0"/>
                        </a:rPr>
                        <a:t> Tam Trinh</a:t>
                      </a: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Hát</a:t>
                      </a:r>
                      <a:r>
                        <a:rPr lang="vi-VN" sz="2000" baseline="0" dirty="0">
                          <a:effectLst/>
                          <a:latin typeface="+mj-lt"/>
                          <a:cs typeface="Times New Roman" pitchFamily="18" charset="0"/>
                        </a:rPr>
                        <a:t> Môn – Hà Tây (Hà Nội). Mai Động Thanh Trì(Hà Nội)</a:t>
                      </a:r>
                    </a:p>
                  </a:txBody>
                  <a:tcPr marL="82093" marR="82093" marT="0" marB="0"/>
                </a:tc>
                <a:extLst>
                  <a:ext uri="{0D108BD9-81ED-4DB2-BD59-A6C34878D82A}">
                    <a16:rowId xmlns="" xmlns:a16="http://schemas.microsoft.com/office/drawing/2014/main" val="10001"/>
                  </a:ext>
                </a:extLst>
              </a:tr>
              <a:tr h="1078010">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542</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b="0" dirty="0">
                          <a:solidFill>
                            <a:schemeClr val="tx1"/>
                          </a:solidFill>
                          <a:latin typeface="+mj-lt"/>
                          <a:cs typeface="Times New Roman" pitchFamily="18" charset="0"/>
                        </a:rPr>
                        <a:t>Khởi nghĩa Lý Bí</a:t>
                      </a:r>
                      <a:endParaRPr lang="en-US" sz="2000" b="0" dirty="0">
                        <a:latin typeface="+mj-lt"/>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effectLst/>
                          <a:latin typeface="+mj-lt"/>
                          <a:ea typeface="Calibri"/>
                          <a:cs typeface="Times New Roman" pitchFamily="18" charset="0"/>
                        </a:rPr>
                        <a:t>Lý</a:t>
                      </a:r>
                      <a:r>
                        <a:rPr lang="vi-VN" sz="2000" baseline="0" dirty="0">
                          <a:effectLst/>
                          <a:latin typeface="+mj-lt"/>
                          <a:ea typeface="Calibri"/>
                          <a:cs typeface="Times New Roman" pitchFamily="18" charset="0"/>
                        </a:rPr>
                        <a:t> Bí, Phạm Tu</a:t>
                      </a:r>
                      <a:endParaRPr lang="en-US" sz="2000" dirty="0">
                        <a:effectLst/>
                        <a:latin typeface="+mj-lt"/>
                        <a:ea typeface="Calibri"/>
                        <a:cs typeface="Times New Roman" pitchFamily="18" charset="0"/>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baseline="0" dirty="0">
                          <a:effectLst/>
                          <a:latin typeface="+mj-lt"/>
                          <a:ea typeface="Calibri"/>
                          <a:cs typeface="Times New Roman" pitchFamily="18" charset="0"/>
                        </a:rPr>
                        <a:t>Nghệ An- Hà Tĩnh</a:t>
                      </a:r>
                    </a:p>
                    <a:p>
                      <a:pPr marL="0" marR="0" algn="just">
                        <a:lnSpc>
                          <a:spcPct val="107000"/>
                        </a:lnSpc>
                        <a:spcBef>
                          <a:spcPts val="0"/>
                        </a:spcBef>
                        <a:spcAft>
                          <a:spcPts val="800"/>
                        </a:spcAft>
                      </a:pPr>
                      <a:r>
                        <a:rPr lang="vi-VN" sz="2000" baseline="0" dirty="0">
                          <a:effectLst/>
                          <a:latin typeface="+mj-lt"/>
                          <a:ea typeface="Calibri"/>
                          <a:cs typeface="Times New Roman" pitchFamily="18" charset="0"/>
                        </a:rPr>
                        <a:t>Thanh Liệt ( Thanh Trì) Hà Nội</a:t>
                      </a:r>
                      <a:endParaRPr lang="en-US" sz="2000" dirty="0">
                        <a:effectLst/>
                        <a:latin typeface="+mj-lt"/>
                        <a:ea typeface="Calibri"/>
                        <a:cs typeface="Times New Roman" pitchFamily="18" charset="0"/>
                      </a:endParaRPr>
                    </a:p>
                  </a:txBody>
                  <a:tcPr marL="82093" marR="82093" marT="0" marB="0"/>
                </a:tc>
                <a:extLst>
                  <a:ext uri="{0D108BD9-81ED-4DB2-BD59-A6C34878D82A}">
                    <a16:rowId xmlns="" xmlns:a16="http://schemas.microsoft.com/office/drawing/2014/main" val="10002"/>
                  </a:ext>
                </a:extLst>
              </a:tr>
              <a:tr h="843268">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766</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b="0" i="0" u="none" strike="noStrike" cap="none" dirty="0">
                          <a:solidFill>
                            <a:schemeClr val="tx1"/>
                          </a:solidFill>
                          <a:latin typeface="+mj-lt"/>
                          <a:ea typeface="Arial"/>
                          <a:cs typeface="Times New Roman" pitchFamily="18" charset="0"/>
                          <a:sym typeface="Arial"/>
                        </a:rPr>
                        <a:t>Khởi nghĩa Phùng Hưng</a:t>
                      </a:r>
                      <a:r>
                        <a:rPr lang="en-US" sz="2000" b="0" i="0" u="none" strike="noStrike" cap="none" dirty="0">
                          <a:solidFill>
                            <a:schemeClr val="tx1"/>
                          </a:solidFill>
                          <a:latin typeface="+mj-lt"/>
                          <a:ea typeface="Arial"/>
                          <a:cs typeface="Times New Roman" pitchFamily="18" charset="0"/>
                          <a:sym typeface="Arial"/>
                        </a:rPr>
                        <a:t/>
                      </a:r>
                      <a:br>
                        <a:rPr lang="en-US" sz="2000" b="0" i="0" u="none" strike="noStrike" cap="none" dirty="0">
                          <a:solidFill>
                            <a:schemeClr val="tx1"/>
                          </a:solidFill>
                          <a:latin typeface="+mj-lt"/>
                          <a:ea typeface="Arial"/>
                          <a:cs typeface="Times New Roman" pitchFamily="18" charset="0"/>
                          <a:sym typeface="Arial"/>
                        </a:rPr>
                      </a:b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Phùng</a:t>
                      </a:r>
                      <a:r>
                        <a:rPr lang="vi-VN" sz="2000" baseline="0" dirty="0">
                          <a:effectLst/>
                          <a:latin typeface="+mj-lt"/>
                          <a:cs typeface="Times New Roman" pitchFamily="18" charset="0"/>
                        </a:rPr>
                        <a:t> Hưng </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effectLst/>
                          <a:latin typeface="+mj-lt"/>
                        </a:rPr>
                        <a:t>Đường</a:t>
                      </a:r>
                      <a:r>
                        <a:rPr lang="vi-VN" sz="2000" baseline="0" dirty="0">
                          <a:effectLst/>
                          <a:latin typeface="+mj-lt"/>
                        </a:rPr>
                        <a:t> Lâm – Ba Vì ( Sơn Tây)</a:t>
                      </a:r>
                      <a:endParaRPr lang="en-US" sz="2000" dirty="0">
                        <a:effectLst/>
                        <a:latin typeface="+mj-lt"/>
                        <a:ea typeface="Calibri"/>
                        <a:cs typeface="Times New Roman"/>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extLst>
                  <a:ext uri="{0D108BD9-81ED-4DB2-BD59-A6C34878D82A}">
                    <a16:rowId xmlns="" xmlns:a16="http://schemas.microsoft.com/office/drawing/2014/main" val="10003"/>
                  </a:ext>
                </a:extLst>
              </a:tr>
              <a:tr h="1170844">
                <a:tc>
                  <a:txBody>
                    <a:bodyPr/>
                    <a:lstStyle/>
                    <a:p>
                      <a:pPr marL="0" marR="0" algn="just">
                        <a:lnSpc>
                          <a:spcPct val="107000"/>
                        </a:lnSpc>
                        <a:spcBef>
                          <a:spcPts val="0"/>
                        </a:spcBef>
                        <a:spcAft>
                          <a:spcPts val="800"/>
                        </a:spcAft>
                      </a:pPr>
                      <a:r>
                        <a:rPr lang="en-US" sz="2000" baseline="0" dirty="0">
                          <a:effectLst/>
                          <a:latin typeface="+mj-lt"/>
                          <a:cs typeface="Times New Roman" pitchFamily="18" charset="0"/>
                        </a:rPr>
                        <a:t> </a:t>
                      </a:r>
                      <a:r>
                        <a:rPr lang="en-US" sz="2000" dirty="0" err="1">
                          <a:effectLst/>
                          <a:latin typeface="+mj-lt"/>
                          <a:cs typeface="Times New Roman" pitchFamily="18" charset="0"/>
                        </a:rPr>
                        <a:t>Năm</a:t>
                      </a:r>
                      <a:r>
                        <a:rPr lang="en-US" sz="2000" dirty="0">
                          <a:effectLst/>
                          <a:latin typeface="+mj-lt"/>
                          <a:cs typeface="Times New Roman" pitchFamily="18" charset="0"/>
                        </a:rPr>
                        <a:t> </a:t>
                      </a:r>
                    </a:p>
                    <a:p>
                      <a:pPr marL="0" marR="0" algn="just">
                        <a:lnSpc>
                          <a:spcPct val="107000"/>
                        </a:lnSpc>
                        <a:spcBef>
                          <a:spcPts val="0"/>
                        </a:spcBef>
                        <a:spcAft>
                          <a:spcPts val="800"/>
                        </a:spcAft>
                      </a:pPr>
                      <a:r>
                        <a:rPr lang="vi-VN" sz="2000" dirty="0">
                          <a:effectLst/>
                          <a:latin typeface="+mj-lt"/>
                          <a:cs typeface="Times New Roman" pitchFamily="18" charset="0"/>
                        </a:rPr>
                        <a:t>905-932</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b="0" i="0" u="none" strike="noStrike" cap="none" dirty="0">
                          <a:solidFill>
                            <a:schemeClr val="tx1"/>
                          </a:solidFill>
                          <a:latin typeface="+mj-lt"/>
                          <a:ea typeface="Arial"/>
                          <a:cs typeface="Times New Roman" pitchFamily="18" charset="0"/>
                          <a:sym typeface="Arial"/>
                        </a:rPr>
                        <a:t>Cuộc đấu tranh giành quyền tự chủ của họ Khúc, họ Dương.</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Khúc</a:t>
                      </a:r>
                      <a:r>
                        <a:rPr lang="vi-VN" sz="2000" baseline="0" dirty="0">
                          <a:effectLst/>
                          <a:latin typeface="+mj-lt"/>
                          <a:cs typeface="Times New Roman" pitchFamily="18" charset="0"/>
                        </a:rPr>
                        <a:t> Thừa Dụ</a:t>
                      </a:r>
                      <a:r>
                        <a:rPr lang="vi-VN" sz="2000" dirty="0">
                          <a:effectLst/>
                          <a:latin typeface="+mj-lt"/>
                          <a:cs typeface="Times New Roman" pitchFamily="18" charset="0"/>
                        </a:rPr>
                        <a:t> </a:t>
                      </a:r>
                    </a:p>
                    <a:p>
                      <a:pPr marL="0" marR="0" algn="just">
                        <a:lnSpc>
                          <a:spcPct val="107000"/>
                        </a:lnSpc>
                        <a:spcBef>
                          <a:spcPts val="0"/>
                        </a:spcBef>
                        <a:spcAft>
                          <a:spcPts val="800"/>
                        </a:spcAft>
                      </a:pPr>
                      <a:r>
                        <a:rPr lang="vi-VN" sz="2000" dirty="0">
                          <a:effectLst/>
                          <a:latin typeface="+mj-lt"/>
                          <a:cs typeface="Times New Roman" pitchFamily="18" charset="0"/>
                        </a:rPr>
                        <a:t>Dương</a:t>
                      </a:r>
                      <a:r>
                        <a:rPr lang="vi-VN" sz="2000" baseline="0" dirty="0">
                          <a:effectLst/>
                          <a:latin typeface="+mj-lt"/>
                          <a:cs typeface="Times New Roman" pitchFamily="18" charset="0"/>
                        </a:rPr>
                        <a:t> Đình Nghệ</a:t>
                      </a:r>
                      <a:endParaRPr lang="vi-VN" sz="2000" dirty="0">
                        <a:effectLst/>
                        <a:latin typeface="+mj-lt"/>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baseline="0" dirty="0">
                          <a:effectLst/>
                          <a:latin typeface="+mj-lt"/>
                          <a:ea typeface="Calibri"/>
                          <a:cs typeface="Times New Roman" pitchFamily="18" charset="0"/>
                        </a:rPr>
                        <a:t>Tống Bình ( Hà Nội)</a:t>
                      </a: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extLst>
                  <a:ext uri="{0D108BD9-81ED-4DB2-BD59-A6C34878D82A}">
                    <a16:rowId xmlns="" xmlns:a16="http://schemas.microsoft.com/office/drawing/2014/main" val="10004"/>
                  </a:ext>
                </a:extLst>
              </a:tr>
              <a:tr h="560600">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93</a:t>
                      </a:r>
                      <a:r>
                        <a:rPr lang="en-US" sz="2000" dirty="0">
                          <a:effectLst/>
                          <a:latin typeface="+mj-lt"/>
                          <a:cs typeface="Times New Roman" pitchFamily="18" charset="0"/>
                        </a:rPr>
                        <a:t>8</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b="0" i="0" u="none" strike="noStrike" cap="none" dirty="0">
                          <a:solidFill>
                            <a:schemeClr val="tx1"/>
                          </a:solidFill>
                          <a:latin typeface="+mj-lt"/>
                          <a:ea typeface="Arial"/>
                          <a:cs typeface="Times New Roman" pitchFamily="18" charset="0"/>
                          <a:sym typeface="Arial"/>
                        </a:rPr>
                        <a:t>Chiến thắng Bạch Đằng</a:t>
                      </a:r>
                      <a:r>
                        <a:rPr lang="en-US" sz="2000" b="0" i="0" u="none" strike="noStrike" cap="none" dirty="0">
                          <a:solidFill>
                            <a:schemeClr val="tx1"/>
                          </a:solidFill>
                          <a:latin typeface="+mj-lt"/>
                          <a:ea typeface="Arial"/>
                          <a:cs typeface="Arial"/>
                          <a:sym typeface="Arial"/>
                        </a:rPr>
                        <a:t/>
                      </a:r>
                      <a:br>
                        <a:rPr lang="en-US" sz="2000" b="0" i="0" u="none" strike="noStrike" cap="none" dirty="0">
                          <a:solidFill>
                            <a:schemeClr val="tx1"/>
                          </a:solidFill>
                          <a:latin typeface="+mj-lt"/>
                          <a:ea typeface="Arial"/>
                          <a:cs typeface="Arial"/>
                          <a:sym typeface="Arial"/>
                        </a:rPr>
                      </a:br>
                      <a:endParaRPr lang="en-US" sz="2000" dirty="0">
                        <a:solidFill>
                          <a:schemeClr val="tx1"/>
                        </a:solidFill>
                        <a:effectLst/>
                        <a:latin typeface="+mj-lt"/>
                        <a:ea typeface="Calibri"/>
                        <a:cs typeface="Times New Roman" pitchFamily="18" charset="0"/>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2000" b="0" i="0" u="none" strike="noStrike" cap="none" dirty="0" err="1">
                          <a:solidFill>
                            <a:srgbClr val="000000"/>
                          </a:solidFill>
                          <a:effectLst/>
                          <a:latin typeface="Times New Roman" pitchFamily="18" charset="0"/>
                          <a:ea typeface="Arial"/>
                          <a:cs typeface="Times New Roman" pitchFamily="18" charset="0"/>
                          <a:sym typeface="Arial"/>
                        </a:rPr>
                        <a:t>Ngô</a:t>
                      </a:r>
                      <a:r>
                        <a:rPr lang="en-US" sz="2000" b="0" i="0" u="none" strike="noStrike" cap="none" baseline="0" dirty="0">
                          <a:solidFill>
                            <a:srgbClr val="000000"/>
                          </a:solidFill>
                          <a:effectLst/>
                          <a:latin typeface="Times New Roman" pitchFamily="18" charset="0"/>
                          <a:ea typeface="Arial"/>
                          <a:cs typeface="Times New Roman" pitchFamily="18" charset="0"/>
                          <a:sym typeface="Arial"/>
                        </a:rPr>
                        <a:t> </a:t>
                      </a:r>
                      <a:r>
                        <a:rPr lang="en-US" sz="2000" b="0" i="0" u="none" strike="noStrike" cap="none" baseline="0" dirty="0" err="1">
                          <a:solidFill>
                            <a:srgbClr val="000000"/>
                          </a:solidFill>
                          <a:effectLst/>
                          <a:latin typeface="Times New Roman" pitchFamily="18" charset="0"/>
                          <a:ea typeface="Arial"/>
                          <a:cs typeface="Times New Roman" pitchFamily="18" charset="0"/>
                          <a:sym typeface="Arial"/>
                        </a:rPr>
                        <a:t>Quyền</a:t>
                      </a:r>
                      <a:r>
                        <a:rPr lang="en-US" sz="2000" b="0" i="0" u="none" strike="noStrike" cap="none" baseline="0" dirty="0">
                          <a:solidFill>
                            <a:srgbClr val="000000"/>
                          </a:solidFill>
                          <a:effectLst/>
                          <a:latin typeface="Times New Roman" pitchFamily="18" charset="0"/>
                          <a:ea typeface="Arial"/>
                          <a:cs typeface="Times New Roman" pitchFamily="18" charset="0"/>
                          <a:sym typeface="Arial"/>
                        </a:rPr>
                        <a:t> </a:t>
                      </a:r>
                      <a:r>
                        <a:rPr lang="en-US" sz="2000" b="0" i="0" u="none" strike="noStrike" cap="none" dirty="0">
                          <a:solidFill>
                            <a:schemeClr val="tx1"/>
                          </a:solidFill>
                          <a:latin typeface="+mj-lt"/>
                          <a:ea typeface="Arial"/>
                          <a:cs typeface="Arial"/>
                          <a:sym typeface="Arial"/>
                        </a:rPr>
                        <a:t/>
                      </a:r>
                      <a:br>
                        <a:rPr lang="en-US" sz="2000" b="0" i="0" u="none" strike="noStrike" cap="none" dirty="0">
                          <a:solidFill>
                            <a:schemeClr val="tx1"/>
                          </a:solidFill>
                          <a:latin typeface="+mj-lt"/>
                          <a:ea typeface="Arial"/>
                          <a:cs typeface="Arial"/>
                          <a:sym typeface="Arial"/>
                        </a:rPr>
                      </a:br>
                      <a:endParaRPr lang="en-US" sz="2000" dirty="0">
                        <a:solidFill>
                          <a:schemeClr val="tx1"/>
                        </a:solidFill>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dirty="0">
                          <a:effectLst/>
                          <a:latin typeface="+mj-lt"/>
                          <a:ea typeface="Calibri"/>
                          <a:cs typeface="Times New Roman" pitchFamily="18" charset="0"/>
                        </a:rPr>
                        <a:t>Sông</a:t>
                      </a:r>
                      <a:r>
                        <a:rPr lang="vi-VN" sz="2000" baseline="0" dirty="0">
                          <a:effectLst/>
                          <a:latin typeface="+mj-lt"/>
                          <a:ea typeface="Calibri"/>
                          <a:cs typeface="Times New Roman" pitchFamily="18" charset="0"/>
                        </a:rPr>
                        <a:t> Bạch Đằng, sau đó về định đô ở Cổ Loa</a:t>
                      </a:r>
                      <a:endParaRPr lang="en-US" sz="2000" dirty="0">
                        <a:effectLst/>
                        <a:latin typeface="+mj-lt"/>
                        <a:ea typeface="Calibri"/>
                        <a:cs typeface="Times New Roman" pitchFamily="18" charset="0"/>
                      </a:endParaRPr>
                    </a:p>
                  </a:txBody>
                  <a:tcPr marL="82093" marR="82093" marT="0" marB="0"/>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17059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00"/>
            <a:ext cx="10945813" cy="6889900"/>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75" t="6667" r="3907" b="7222"/>
          <a:stretch/>
        </p:blipFill>
        <p:spPr bwMode="auto">
          <a:xfrm>
            <a:off x="0" y="0"/>
            <a:ext cx="10945813" cy="688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2152" y="4572000"/>
            <a:ext cx="3739819"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rial" pitchFamily="34" charset="0"/>
                <a:cs typeface="Arial" pitchFamily="34" charset="0"/>
              </a:rPr>
              <a:t>LUYỆN TẬP</a:t>
            </a:r>
            <a:endParaRPr lang="vi-VN" sz="4000" b="1" dirty="0">
              <a:solidFill>
                <a:srgbClr val="FFFF00"/>
              </a:solidFill>
              <a:latin typeface="Arial" pitchFamily="34" charset="0"/>
              <a:cs typeface="Arial" pitchFamily="34" charset="0"/>
            </a:endParaRPr>
          </a:p>
        </p:txBody>
      </p:sp>
      <p:sp>
        <p:nvSpPr>
          <p:cNvPr id="6" name="Rectangle 5"/>
          <p:cNvSpPr/>
          <p:nvPr/>
        </p:nvSpPr>
        <p:spPr>
          <a:xfrm>
            <a:off x="5549106" y="838200"/>
            <a:ext cx="50292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itchFamily="18" charset="0"/>
                <a:cs typeface="Times New Roman" pitchFamily="18" charset="0"/>
              </a:rPr>
              <a:t>TRO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p>
          <a:p>
            <a:pPr algn="ct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NHÂNVẬT</a:t>
            </a:r>
            <a:endParaRPr lang="en-US" sz="3600" dirty="0">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881080788"/>
      </p:ext>
    </p:extLst>
  </p:cSld>
  <p:clrMapOvr>
    <a:masterClrMapping/>
  </p:clrMapOvr>
  <mc:AlternateContent xmlns:mc="http://schemas.openxmlformats.org/markup-compatibility/2006" xmlns:p14="http://schemas.microsoft.com/office/powerpoint/2010/main">
    <mc:Choice Requires="p14">
      <p:transition spd="slow" p14:dur="2000" advTm="13206"/>
    </mc:Choice>
    <mc:Fallback xmlns="">
      <p:transition spd="slow" advTm="132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7587583052662462">
            <a:hlinkClick r:id="" action="ppaction://media"/>
            <a:extLst>
              <a:ext uri="{FF2B5EF4-FFF2-40B4-BE49-F238E27FC236}">
                <a16:creationId xmlns="" xmlns:a16="http://schemas.microsoft.com/office/drawing/2014/main" id="{C90B672A-86A6-4027-8283-95D0DC9374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706" y="76200"/>
            <a:ext cx="10744199" cy="6477000"/>
          </a:xfrm>
          <a:prstGeom prst="rect">
            <a:avLst/>
          </a:prstGeom>
        </p:spPr>
      </p:pic>
    </p:spTree>
    <p:extLst>
      <p:ext uri="{BB962C8B-B14F-4D97-AF65-F5344CB8AC3E}">
        <p14:creationId xmlns:p14="http://schemas.microsoft.com/office/powerpoint/2010/main" val="32619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8700" y="2351782"/>
            <a:ext cx="9486240" cy="1569660"/>
          </a:xfrm>
          <a:prstGeom prst="rect">
            <a:avLst/>
          </a:prstGeom>
        </p:spPr>
        <p:txBody>
          <a:bodyPr wrap="square">
            <a:spAutoFit/>
          </a:bodyPr>
          <a:lstStyle/>
          <a:p>
            <a:pPr algn="just"/>
            <a:r>
              <a:rPr lang="en-US" sz="3200" i="1" dirty="0">
                <a:latin typeface="Times New Roman" pitchFamily="18" charset="0"/>
                <a:cs typeface="Times New Roman" pitchFamily="18" charset="0"/>
              </a:rPr>
              <a:t>Theo </a:t>
            </a:r>
            <a:r>
              <a:rPr lang="en-US" sz="3200" i="1" dirty="0" err="1">
                <a:latin typeface="Times New Roman" pitchFamily="18" charset="0"/>
                <a:cs typeface="Times New Roman" pitchFamily="18" charset="0"/>
              </a:rPr>
              <a:t>em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phải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đê</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tồn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huy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trị </a:t>
            </a:r>
            <a:r>
              <a:rPr lang="en-US" sz="3200" i="1" dirty="0" err="1">
                <a:latin typeface="Times New Roman" pitchFamily="18" charset="0"/>
                <a:cs typeface="Times New Roman" pitchFamily="18" charset="0"/>
              </a:rPr>
              <a:t>của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các</a:t>
            </a:r>
            <a:r>
              <a:rPr lang="en-US" sz="3200" i="1" dirty="0">
                <a:latin typeface="Times New Roman" pitchFamily="18" charset="0"/>
                <a:cs typeface="Times New Roman" pitchFamily="18" charset="0"/>
              </a:rPr>
              <a:t> di chỉ </a:t>
            </a:r>
            <a:r>
              <a:rPr lang="en-US" sz="3200" i="1" dirty="0" err="1">
                <a:latin typeface="Times New Roman" pitchFamily="18" charset="0"/>
                <a:cs typeface="Times New Roman" pitchFamily="18" charset="0"/>
              </a:rPr>
              <a:t>khảo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học</a:t>
            </a:r>
            <a:r>
              <a:rPr lang="en-US" sz="3200" i="1" dirty="0">
                <a:latin typeface="Times New Roman" pitchFamily="18" charset="0"/>
                <a:cs typeface="Times New Roman" pitchFamily="18" charset="0"/>
              </a:rPr>
              <a:t>, di </a:t>
            </a:r>
            <a:r>
              <a:rPr lang="en-US" sz="3200" i="1" dirty="0" err="1">
                <a:latin typeface="Times New Roman" pitchFamily="18" charset="0"/>
                <a:cs typeface="Times New Roman" pitchFamily="18" charset="0"/>
              </a:rPr>
              <a:t>tích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lịch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sư</a:t>
            </a:r>
            <a:r>
              <a:rPr lang="en-US" sz="3200" i="1" dirty="0">
                <a:latin typeface="Times New Roman" pitchFamily="18" charset="0"/>
                <a:cs typeface="Times New Roman" pitchFamily="18" charset="0"/>
              </a:rPr>
              <a:t>̉ ?</a:t>
            </a:r>
          </a:p>
          <a:p>
            <a:pPr algn="just"/>
            <a:endParaRPr lang="vi-VN" sz="3200"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282" y="61740"/>
            <a:ext cx="2171788" cy="2143125"/>
          </a:xfrm>
          <a:prstGeom prst="rect">
            <a:avLst/>
          </a:prstGeom>
        </p:spPr>
      </p:pic>
    </p:spTree>
    <p:extLst>
      <p:ext uri="{BB962C8B-B14F-4D97-AF65-F5344CB8AC3E}">
        <p14:creationId xmlns:p14="http://schemas.microsoft.com/office/powerpoint/2010/main" val="386914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3" descr="5c95d9be9ffa50fc92ed5552156a00c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284" y="990603"/>
            <a:ext cx="9926772"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rot="21360000">
            <a:off x="888712" y="2317464"/>
            <a:ext cx="8887321" cy="1563961"/>
          </a:xfrm>
          <a:prstGeom prst="rect">
            <a:avLst/>
          </a:prstGeom>
          <a:noFill/>
        </p:spPr>
        <p:txBody>
          <a:bodyPr wrap="square" lIns="85796" tIns="42898" rIns="85796" bIns="42898">
            <a:spAutoFit/>
          </a:bodyPr>
          <a:lstStyle/>
          <a:p>
            <a:pPr algn="ctr">
              <a:defRPr/>
            </a:pPr>
            <a:r>
              <a:rPr lang="en-US" altLang="zh-CN" sz="3200" b="1" i="1" dirty="0" smtClean="0">
                <a:solidFill>
                  <a:srgbClr val="FF0000"/>
                </a:solidFill>
                <a:latin typeface="Times New Roman" panose="02020603050405020304" pitchFamily="18" charset="0"/>
                <a:ea typeface="方正正大黑简体" panose="02000000000000000000" pitchFamily="2" charset="-122"/>
                <a:cs typeface="Times New Roman" panose="02020603050405020304" pitchFamily="18" charset="0"/>
              </a:rPr>
              <a:t>CHỦ ĐỀ 1</a:t>
            </a:r>
            <a:endParaRPr lang="en-US" altLang="zh-CN" sz="3200" b="1" i="1" dirty="0">
              <a:solidFill>
                <a:srgbClr val="FF0000"/>
              </a:solidFill>
              <a:latin typeface="Times New Roman" panose="02020603050405020304" pitchFamily="18" charset="0"/>
              <a:ea typeface="方正正大黑简体" panose="02000000000000000000" pitchFamily="2" charset="-122"/>
              <a:cs typeface="Times New Roman" panose="02020603050405020304" pitchFamily="18" charset="0"/>
            </a:endParaRPr>
          </a:p>
          <a:p>
            <a:pPr algn="ctr">
              <a:defRPr/>
            </a:pPr>
            <a:r>
              <a:rPr lang="vi-VN"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Tiết </a:t>
            </a:r>
            <a:r>
              <a:rPr lang="en-US" altLang="zh-CN" sz="3200" b="1" i="1" dirty="0"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1,2,3,4</a:t>
            </a:r>
            <a:r>
              <a:rPr lang="vi-VN" altLang="zh-CN" sz="3200" b="1" i="1" dirty="0"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3200" b="1" i="1" dirty="0" err="1"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Lịch</a:t>
            </a:r>
            <a:r>
              <a:rPr lang="en-US" altLang="zh-CN" sz="3200" b="1" i="1" dirty="0"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3200" b="1" i="1" dirty="0" err="1"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sử</a:t>
            </a:r>
            <a:r>
              <a:rPr lang="en-US" altLang="zh-CN" sz="3200" b="1" i="1" dirty="0"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vi-VN" altLang="zh-CN" sz="3200" b="1" i="1" dirty="0" smtClean="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Hà </a:t>
            </a:r>
            <a:r>
              <a:rPr lang="vi-VN"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Nội </a:t>
            </a:r>
            <a:r>
              <a:rPr lang="en-US" altLang="zh-CN" sz="32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tư</a:t>
            </a:r>
            <a:r>
              <a:rPr lang="en-US"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vi-VN"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thời </a:t>
            </a:r>
            <a:endParaRPr lang="en-US"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endParaRPr>
          </a:p>
          <a:p>
            <a:pPr algn="ctr">
              <a:defRPr/>
            </a:pPr>
            <a:r>
              <a:rPr lang="vi-VN"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Tiền sử</a:t>
            </a:r>
            <a:r>
              <a:rPr lang="en-US"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32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đến</a:t>
            </a:r>
            <a:r>
              <a:rPr lang="en-US"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32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thê</a:t>
            </a:r>
            <a:r>
              <a:rPr lang="en-US"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32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ki</a:t>
            </a:r>
            <a:r>
              <a:rPr lang="en-US" altLang="zh-CN" sz="32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X</a:t>
            </a:r>
            <a:endParaRPr lang="zh-CN" altLang="en-US" sz="3200" b="1" i="1" spc="169"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endParaRPr>
          </a:p>
        </p:txBody>
      </p:sp>
      <p:pic>
        <p:nvPicPr>
          <p:cNvPr id="4" name="Picture 3" descr="kisspng-school-bus-stock-photography-cartoon-school-bus-cartoon-illustration-goodbye-5a6d7f54a38299.3447199215171254606698.jpg"/>
          <p:cNvPicPr>
            <a:picLocks noChangeAspect="1"/>
          </p:cNvPicPr>
          <p:nvPr/>
        </p:nvPicPr>
        <p:blipFill>
          <a:blip r:embed="rId4"/>
          <a:stretch>
            <a:fillRect/>
          </a:stretch>
        </p:blipFill>
        <p:spPr>
          <a:xfrm>
            <a:off x="6463505" y="4724400"/>
            <a:ext cx="4482308" cy="2038350"/>
          </a:xfrm>
          <a:prstGeom prst="rect">
            <a:avLst/>
          </a:prstGeom>
        </p:spPr>
      </p:pic>
    </p:spTree>
    <p:extLst>
      <p:ext uri="{BB962C8B-B14F-4D97-AF65-F5344CB8AC3E}">
        <p14:creationId xmlns:p14="http://schemas.microsoft.com/office/powerpoint/2010/main" val="809672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c2 phuong trung\btv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4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2530" y="762003"/>
            <a:ext cx="620262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HỌC Ở NHÀ</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2208076"/>
            <a:ext cx="10945813" cy="954107"/>
          </a:xfrm>
          <a:prstGeom prst="rect">
            <a:avLst/>
          </a:prstGeom>
        </p:spPr>
        <p:txBody>
          <a:bodyPr wrap="square">
            <a:spAutoFit/>
          </a:bodyPr>
          <a:lstStyle/>
          <a:p>
            <a:pPr>
              <a:buFontTx/>
              <a:buChar char="-"/>
            </a:pPr>
            <a:r>
              <a:rPr lang="vi-VN" sz="2800" dirty="0">
                <a:latin typeface="Times New Roman" panose="02020603050405020304" pitchFamily="18" charset="0"/>
                <a:cs typeface="Times New Roman" panose="02020603050405020304" pitchFamily="18" charset="0"/>
              </a:rPr>
              <a:t>Học bài 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tập</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buFontTx/>
              <a:buChar char="-"/>
            </a:pP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5343409"/>
      </p:ext>
    </p:extLst>
  </p:cSld>
  <p:clrMapOvr>
    <a:masterClrMapping/>
  </p:clrMapOvr>
  <mc:AlternateContent xmlns:mc="http://schemas.openxmlformats.org/markup-compatibility/2006" xmlns:p14="http://schemas.microsoft.com/office/powerpoint/2010/main">
    <mc:Choice Requires="p14">
      <p:transition spd="slow" p14:dur="2000" advTm="42311"/>
    </mc:Choice>
    <mc:Fallback xmlns="">
      <p:transition spd="slow" advTm="42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Google Shape;97;p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930" y="-176211"/>
            <a:ext cx="1160144" cy="86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026693" y="246064"/>
            <a:ext cx="7066320" cy="792163"/>
          </a:xfrm>
          <a:prstGeom prst="roundRect">
            <a:avLst/>
          </a:prstGeom>
        </p:spPr>
        <p:style>
          <a:lnRef idx="0">
            <a:schemeClr val="accent4"/>
          </a:lnRef>
          <a:fillRef idx="3">
            <a:schemeClr val="accent4"/>
          </a:fillRef>
          <a:effectRef idx="3">
            <a:schemeClr val="accent4"/>
          </a:effectRef>
          <a:fontRef idx="minor">
            <a:schemeClr val="lt1"/>
          </a:fontRef>
        </p:style>
        <p:txBody>
          <a:bodyPr lIns="85796" tIns="42898" rIns="85796" bIns="42898" anchor="ctr"/>
          <a:lstStyle/>
          <a:p>
            <a:pPr algn="ctr">
              <a:defRPr/>
            </a:pPr>
            <a:r>
              <a:rPr lang="vi-VN" sz="4500" b="1" dirty="0">
                <a:solidFill>
                  <a:srgbClr val="FFFF00"/>
                </a:solidFill>
                <a:latin typeface="Times New Roman" panose="02020603050405020304" pitchFamily="18" charset="0"/>
              </a:rPr>
              <a:t>NỘI DUNG BÀI HỌC</a:t>
            </a:r>
            <a:endParaRPr lang="en-GB" sz="4500" b="1" dirty="0">
              <a:solidFill>
                <a:srgbClr val="FFFF00"/>
              </a:solidFill>
              <a:latin typeface="Calibri Light" panose="020F0302020204030204"/>
            </a:endParaRPr>
          </a:p>
        </p:txBody>
      </p:sp>
      <p:grpSp>
        <p:nvGrpSpPr>
          <p:cNvPr id="109" name="Google Shape;109;p2"/>
          <p:cNvGrpSpPr>
            <a:grpSpLocks/>
          </p:cNvGrpSpPr>
          <p:nvPr/>
        </p:nvGrpSpPr>
        <p:grpSpPr bwMode="auto">
          <a:xfrm>
            <a:off x="6166999" y="3592516"/>
            <a:ext cx="5216366" cy="1682750"/>
            <a:chOff x="5489437" y="1671145"/>
            <a:chExt cx="6979697" cy="1460794"/>
          </a:xfrm>
        </p:grpSpPr>
        <p:pic>
          <p:nvPicPr>
            <p:cNvPr id="43028" name="Google Shape;110;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Google Shape;111;p2"/>
            <p:cNvSpPr/>
            <p:nvPr/>
          </p:nvSpPr>
          <p:spPr>
            <a:xfrm>
              <a:off x="5489437" y="1671145"/>
              <a:ext cx="6556338"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a:defRPr/>
              </a:pPr>
              <a:endParaRPr>
                <a:solidFill>
                  <a:prstClr val="white"/>
                </a:solidFill>
                <a:latin typeface="Calibri"/>
                <a:ea typeface="Calibri"/>
                <a:cs typeface="Calibri"/>
                <a:sym typeface="Calibri"/>
              </a:endParaRPr>
            </a:p>
          </p:txBody>
        </p:sp>
      </p:grpSp>
      <p:sp>
        <p:nvSpPr>
          <p:cNvPr id="5" name="TextBox 4"/>
          <p:cNvSpPr txBox="1">
            <a:spLocks noChangeArrowheads="1"/>
          </p:cNvSpPr>
          <p:nvPr/>
        </p:nvSpPr>
        <p:spPr bwMode="auto">
          <a:xfrm>
            <a:off x="6883891" y="3579815"/>
            <a:ext cx="4225826" cy="113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ltLang="en-US" sz="3400" b="1" dirty="0">
                <a:solidFill>
                  <a:srgbClr val="000000"/>
                </a:solidFill>
                <a:latin typeface="Times New Roman" pitchFamily="18" charset="0"/>
                <a:cs typeface="Times New Roman" pitchFamily="18" charset="0"/>
              </a:rPr>
              <a:t> </a:t>
            </a:r>
            <a:r>
              <a:rPr lang="vi-VN" altLang="en-US" sz="3400" b="1" i="1" dirty="0">
                <a:solidFill>
                  <a:srgbClr val="000000"/>
                </a:solidFill>
                <a:latin typeface="Times New Roman" pitchFamily="18" charset="0"/>
                <a:cs typeface="Times New Roman" pitchFamily="18" charset="0"/>
              </a:rPr>
              <a:t>Hà Nội trong thời kì Văn Lang – Âu Lạc</a:t>
            </a:r>
            <a:endParaRPr lang="en-GB" altLang="en-US" sz="2600" b="1" i="1" dirty="0">
              <a:latin typeface="Times New Roman" pitchFamily="18" charset="0"/>
              <a:cs typeface="Times New Roman" pitchFamily="18" charset="0"/>
            </a:endParaRPr>
          </a:p>
        </p:txBody>
      </p:sp>
      <p:grpSp>
        <p:nvGrpSpPr>
          <p:cNvPr id="24" name="Google Shape;104;p2"/>
          <p:cNvGrpSpPr>
            <a:grpSpLocks/>
          </p:cNvGrpSpPr>
          <p:nvPr/>
        </p:nvGrpSpPr>
        <p:grpSpPr bwMode="auto">
          <a:xfrm flipH="1">
            <a:off x="-544439" y="2438403"/>
            <a:ext cx="6920948" cy="1682750"/>
            <a:chOff x="5489437" y="1671145"/>
            <a:chExt cx="6979697" cy="1460794"/>
          </a:xfrm>
        </p:grpSpPr>
        <p:pic>
          <p:nvPicPr>
            <p:cNvPr id="43026" name="Google Shape;105;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oogle Shape;106;p2"/>
            <p:cNvSpPr/>
            <p:nvPr/>
          </p:nvSpPr>
          <p:spPr>
            <a:xfrm>
              <a:off x="5489437" y="1671145"/>
              <a:ext cx="6365955"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a:defRPr/>
              </a:pPr>
              <a:endParaRPr>
                <a:solidFill>
                  <a:prstClr val="white"/>
                </a:solidFill>
                <a:latin typeface="Calibri"/>
                <a:ea typeface="Calibri"/>
                <a:cs typeface="Calibri"/>
                <a:sym typeface="Calibri"/>
              </a:endParaRPr>
            </a:p>
          </p:txBody>
        </p:sp>
      </p:grpSp>
      <p:sp>
        <p:nvSpPr>
          <p:cNvPr id="30" name="TextBox 29"/>
          <p:cNvSpPr txBox="1">
            <a:spLocks noChangeArrowheads="1"/>
          </p:cNvSpPr>
          <p:nvPr/>
        </p:nvSpPr>
        <p:spPr bwMode="auto">
          <a:xfrm>
            <a:off x="-302647" y="2641603"/>
            <a:ext cx="6067438" cy="6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altLang="en-US" sz="3400" b="1" i="1" dirty="0">
                <a:solidFill>
                  <a:schemeClr val="bg1"/>
                </a:solidFill>
                <a:latin typeface="Times New Roman" pitchFamily="18" charset="0"/>
                <a:cs typeface="Times New Roman" pitchFamily="18" charset="0"/>
              </a:rPr>
              <a:t>   </a:t>
            </a:r>
            <a:r>
              <a:rPr lang="vi-VN" altLang="en-US" sz="3400" b="1" i="1" dirty="0">
                <a:solidFill>
                  <a:schemeClr val="bg1"/>
                </a:solidFill>
                <a:latin typeface="Times New Roman" pitchFamily="18" charset="0"/>
                <a:cs typeface="Times New Roman" pitchFamily="18" charset="0"/>
              </a:rPr>
              <a:t>Hà Nội vùng đất thời tiền sử</a:t>
            </a:r>
            <a:endParaRPr lang="en-GB" altLang="en-US" sz="3000" b="1" i="1" dirty="0">
              <a:solidFill>
                <a:schemeClr val="bg1"/>
              </a:solidFill>
              <a:latin typeface="Times New Roman" pitchFamily="18" charset="0"/>
              <a:cs typeface="Times New Roman" pitchFamily="18" charset="0"/>
            </a:endParaRPr>
          </a:p>
        </p:txBody>
      </p:sp>
      <p:sp>
        <p:nvSpPr>
          <p:cNvPr id="32" name="Rounded Rectangle 31"/>
          <p:cNvSpPr/>
          <p:nvPr/>
        </p:nvSpPr>
        <p:spPr>
          <a:xfrm>
            <a:off x="5629683" y="2760674"/>
            <a:ext cx="615702" cy="579437"/>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85796" tIns="42898" rIns="85796" bIns="42898" anchor="ctr"/>
          <a:lstStyle/>
          <a:p>
            <a:pPr algn="ctr">
              <a:defRPr/>
            </a:pPr>
            <a:r>
              <a:rPr lang="vi-VN" sz="3800" b="1" dirty="0">
                <a:solidFill>
                  <a:prstClr val="white">
                    <a:lumMod val="50000"/>
                  </a:prstClr>
                </a:solidFill>
              </a:rPr>
              <a:t>1</a:t>
            </a:r>
            <a:endParaRPr lang="en-GB" sz="3800" b="1" dirty="0">
              <a:solidFill>
                <a:prstClr val="white">
                  <a:lumMod val="50000"/>
                </a:prstClr>
              </a:solidFill>
            </a:endParaRPr>
          </a:p>
        </p:txBody>
      </p:sp>
      <p:grpSp>
        <p:nvGrpSpPr>
          <p:cNvPr id="14" name="Google Shape;104;p2"/>
          <p:cNvGrpSpPr>
            <a:grpSpLocks/>
          </p:cNvGrpSpPr>
          <p:nvPr/>
        </p:nvGrpSpPr>
        <p:grpSpPr bwMode="auto">
          <a:xfrm flipH="1">
            <a:off x="-582921" y="4694240"/>
            <a:ext cx="6920949" cy="1682750"/>
            <a:chOff x="5489437" y="1671145"/>
            <a:chExt cx="6979697" cy="1460794"/>
          </a:xfrm>
        </p:grpSpPr>
        <p:pic>
          <p:nvPicPr>
            <p:cNvPr id="43024" name="Google Shape;105;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06;p2"/>
            <p:cNvSpPr/>
            <p:nvPr/>
          </p:nvSpPr>
          <p:spPr>
            <a:xfrm>
              <a:off x="5489437" y="1671145"/>
              <a:ext cx="6365955"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srgbClr val="000000">
                  <a:alpha val="40000"/>
                </a:srgbClr>
              </a:outerShdw>
            </a:effectLst>
          </p:spPr>
          <p:txBody>
            <a:bodyPr lIns="91425" tIns="45700" rIns="91425" bIns="45700" anchor="ctr"/>
            <a:lstStyle/>
            <a:p>
              <a:pPr algn="ctr" eaLnBrk="1" hangingPunct="1">
                <a:defRPr/>
              </a:pPr>
              <a:r>
                <a:rPr lang="vi-VN" sz="3400" b="1" i="1" dirty="0">
                  <a:latin typeface="Times New Roman" pitchFamily="18" charset="0"/>
                  <a:cs typeface="Calibri" pitchFamily="34" charset="0"/>
                  <a:sym typeface="Calibri" pitchFamily="34" charset="0"/>
                </a:rPr>
                <a:t>Hà Nội thời kì Bắc thuộc</a:t>
              </a:r>
              <a:endParaRPr lang="en-US" sz="3400" b="1" i="1" dirty="0">
                <a:latin typeface="Tw Cen MT" pitchFamily="34" charset="0"/>
                <a:cs typeface="Calibri" pitchFamily="34" charset="0"/>
                <a:sym typeface="Calibri" pitchFamily="34" charset="0"/>
              </a:endParaRPr>
            </a:p>
          </p:txBody>
        </p:sp>
      </p:grpSp>
      <p:pic>
        <p:nvPicPr>
          <p:cNvPr id="17" name="Google Shape;107;p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701" y="3795719"/>
            <a:ext cx="571519" cy="525463"/>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5667552" y="4869583"/>
            <a:ext cx="615702" cy="579437"/>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85796" tIns="42898" rIns="85796" bIns="42898" anchor="ctr"/>
          <a:lstStyle/>
          <a:p>
            <a:pPr algn="ctr">
              <a:defRPr/>
            </a:pPr>
            <a:r>
              <a:rPr lang="en-GB" sz="3800" b="1" dirty="0">
                <a:solidFill>
                  <a:prstClr val="white">
                    <a:lumMod val="50000"/>
                  </a:prstClr>
                </a:solidFill>
              </a:rPr>
              <a:t>3</a:t>
            </a:r>
          </a:p>
        </p:txBody>
      </p:sp>
    </p:spTree>
    <p:custDataLst>
      <p:tags r:id="rId1"/>
    </p:custDataLst>
    <p:extLst>
      <p:ext uri="{BB962C8B-B14F-4D97-AF65-F5344CB8AC3E}">
        <p14:creationId xmlns:p14="http://schemas.microsoft.com/office/powerpoint/2010/main" val="1773510353"/>
      </p:ext>
    </p:extLst>
  </p:cSld>
  <p:clrMapOvr>
    <a:masterClrMapping/>
  </p:clrMapOvr>
  <p:transition spd="slow" advTm="134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8"/>
          <p:cNvSpPr txBox="1">
            <a:spLocks noGrp="1"/>
          </p:cNvSpPr>
          <p:nvPr>
            <p:ph type="title"/>
          </p:nvPr>
        </p:nvSpPr>
        <p:spPr>
          <a:xfrm>
            <a:off x="1" y="20280"/>
            <a:ext cx="10909402" cy="74442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0" tIns="0" rIns="0" bIns="0" anchor="b" anchorCtr="0">
            <a:noAutofit/>
          </a:bodyPr>
          <a:lstStyle/>
          <a:p>
            <a:pPr lvl="0"/>
            <a:r>
              <a:rPr lang="en" b="1" dirty="0">
                <a:solidFill>
                  <a:srgbClr val="C00000"/>
                </a:solidFill>
                <a:latin typeface="Times New Roman" pitchFamily="18" charset="0"/>
                <a:cs typeface="Times New Roman" pitchFamily="18" charset="0"/>
              </a:rPr>
              <a:t>1.</a:t>
            </a:r>
            <a:r>
              <a:rPr lang="vi-VN" b="1" dirty="0">
                <a:solidFill>
                  <a:srgbClr val="C00000"/>
                </a:solidFill>
                <a:latin typeface="Times New Roman" pitchFamily="18" charset="0"/>
                <a:cs typeface="Times New Roman" pitchFamily="18" charset="0"/>
              </a:rPr>
              <a:t>  Hà Nội </a:t>
            </a:r>
            <a:r>
              <a:rPr lang="en-US" b="1" dirty="0" err="1">
                <a:solidFill>
                  <a:srgbClr val="C00000"/>
                </a:solidFill>
                <a:latin typeface="Times New Roman" pitchFamily="18" charset="0"/>
                <a:cs typeface="Times New Roman" pitchFamily="18" charset="0"/>
              </a:rPr>
              <a:t>vùng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đất</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thời tiền sử</a:t>
            </a:r>
            <a:endParaRPr b="1" dirty="0">
              <a:solidFill>
                <a:srgbClr val="C00000"/>
              </a:solidFill>
              <a:latin typeface="Times New Roman" pitchFamily="18" charset="0"/>
              <a:cs typeface="Times New Roman" pitchFamily="18" charset="0"/>
            </a:endParaRPr>
          </a:p>
        </p:txBody>
      </p:sp>
      <p:sp>
        <p:nvSpPr>
          <p:cNvPr id="912" name="Google Shape;912;p18"/>
          <p:cNvSpPr txBox="1">
            <a:spLocks noGrp="1"/>
          </p:cNvSpPr>
          <p:nvPr>
            <p:ph type="body" idx="1"/>
          </p:nvPr>
        </p:nvSpPr>
        <p:spPr>
          <a:xfrm>
            <a:off x="11547" y="1056836"/>
            <a:ext cx="10934266" cy="1436061"/>
          </a:xfrm>
          <a:prstGeom prst="rect">
            <a:avLst/>
          </a:prstGeom>
        </p:spPr>
        <p:txBody>
          <a:bodyPr spcFirstLastPara="1" wrap="square" lIns="0" tIns="0" rIns="0" bIns="0" anchor="t" anchorCtr="0">
            <a:noAutofit/>
          </a:bodyPr>
          <a:lstStyle/>
          <a:p>
            <a:pPr marL="111217" indent="0">
              <a:buNone/>
            </a:pPr>
            <a:r>
              <a:rPr lang="vi-VN" dirty="0">
                <a:latin typeface="+mj-lt"/>
              </a:rPr>
              <a:t>- </a:t>
            </a:r>
            <a:r>
              <a:rPr lang="en-US" dirty="0" err="1">
                <a:latin typeface="+mj-lt"/>
              </a:rPr>
              <a:t>K</a:t>
            </a:r>
            <a:r>
              <a:rPr lang="en-US" dirty="0" err="1">
                <a:latin typeface="Times New Roman" pitchFamily="18" charset="0"/>
                <a:cs typeface="Times New Roman" pitchFamily="18" charset="0"/>
              </a:rPr>
              <a:t>hoảng</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vạn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trước</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 </a:t>
            </a:r>
            <a:r>
              <a:rPr lang="vi-VN" dirty="0">
                <a:latin typeface="+mj-lt"/>
              </a:rPr>
              <a:t>tìm thấy dấu vết đầu tiên của người trên đất Hà Nội.</a:t>
            </a:r>
            <a:endParaRPr lang="en-US" dirty="0">
              <a:latin typeface="+mj-lt"/>
            </a:endParaRPr>
          </a:p>
          <a:p>
            <a:pPr marL="111217" indent="0">
              <a:buNone/>
            </a:pPr>
            <a:endParaRPr lang="en-US" dirty="0">
              <a:latin typeface="+mj-lt"/>
              <a:cs typeface="Times New Roman" pitchFamily="18" charset="0"/>
            </a:endParaRPr>
          </a:p>
          <a:p>
            <a:pPr marL="111217" indent="0">
              <a:buNone/>
            </a:pPr>
            <a:endParaRPr dirty="0"/>
          </a:p>
        </p:txBody>
      </p:sp>
      <p:sp>
        <p:nvSpPr>
          <p:cNvPr id="2" name="Cloud 1"/>
          <p:cNvSpPr/>
          <p:nvPr/>
        </p:nvSpPr>
        <p:spPr>
          <a:xfrm>
            <a:off x="2940796" y="2636913"/>
            <a:ext cx="6287224" cy="2562157"/>
          </a:xfrm>
          <a:prstGeom prst="cloud">
            <a:avLst/>
          </a:prstGeom>
        </p:spPr>
        <p:style>
          <a:lnRef idx="1">
            <a:schemeClr val="accent4"/>
          </a:lnRef>
          <a:fillRef idx="2">
            <a:schemeClr val="accent4"/>
          </a:fillRef>
          <a:effectRef idx="1">
            <a:schemeClr val="accent4"/>
          </a:effectRef>
          <a:fontRef idx="minor">
            <a:schemeClr val="dk1"/>
          </a:fontRef>
        </p:style>
        <p:txBody>
          <a:bodyPr lIns="114394" tIns="57197" rIns="114394" bIns="57197" rtlCol="0" anchor="ctr"/>
          <a:lstStyle/>
          <a:p>
            <a:pPr algn="ctr"/>
            <a:r>
              <a:rPr lang="en-GB" sz="2500" dirty="0" err="1">
                <a:latin typeface="Times New Roman" pitchFamily="18" charset="0"/>
                <a:cs typeface="Times New Roman" pitchFamily="18" charset="0"/>
              </a:rPr>
              <a:t>Dấu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đầu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tiên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của</a:t>
            </a:r>
            <a:r>
              <a:rPr lang="en-GB" sz="2500" dirty="0">
                <a:latin typeface="Times New Roman" pitchFamily="18" charset="0"/>
                <a:cs typeface="Times New Roman" pitchFamily="18" charset="0"/>
              </a:rPr>
              <a:t> con </a:t>
            </a:r>
            <a:r>
              <a:rPr lang="en-GB" sz="2500" dirty="0" err="1">
                <a:latin typeface="Times New Roman" pitchFamily="18" charset="0"/>
                <a:cs typeface="Times New Roman" pitchFamily="18" charset="0"/>
              </a:rPr>
              <a:t>người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trên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đất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Hà</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Nội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cách</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ngày</a:t>
            </a:r>
            <a:r>
              <a:rPr lang="en-GB" sz="2500" dirty="0">
                <a:latin typeface="Times New Roman" pitchFamily="18" charset="0"/>
                <a:cs typeface="Times New Roman" pitchFamily="18" charset="0"/>
              </a:rPr>
              <a:t> nay </a:t>
            </a:r>
            <a:r>
              <a:rPr lang="en-GB" sz="2500" dirty="0" err="1">
                <a:latin typeface="Times New Roman" pitchFamily="18" charset="0"/>
                <a:cs typeface="Times New Roman" pitchFamily="18" charset="0"/>
              </a:rPr>
              <a:t>bao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nhiêu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năm</a:t>
            </a:r>
            <a:r>
              <a:rPr lang="en-GB" sz="250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
        <p:nvSpPr>
          <p:cNvPr id="6" name="Cloud 5"/>
          <p:cNvSpPr/>
          <p:nvPr/>
        </p:nvSpPr>
        <p:spPr>
          <a:xfrm>
            <a:off x="2940797" y="2276872"/>
            <a:ext cx="6180663" cy="2641600"/>
          </a:xfrm>
          <a:prstGeom prst="cloud">
            <a:avLst/>
          </a:prstGeom>
        </p:spPr>
        <p:style>
          <a:lnRef idx="1">
            <a:schemeClr val="accent6"/>
          </a:lnRef>
          <a:fillRef idx="2">
            <a:schemeClr val="accent6"/>
          </a:fillRef>
          <a:effectRef idx="1">
            <a:schemeClr val="accent6"/>
          </a:effectRef>
          <a:fontRef idx="minor">
            <a:schemeClr val="dk1"/>
          </a:fontRef>
        </p:style>
        <p:txBody>
          <a:bodyPr lIns="114394" tIns="57197" rIns="114394" bIns="57197" rtlCol="0" anchor="ctr"/>
          <a:lstStyle/>
          <a:p>
            <a:pPr algn="ctr"/>
            <a:r>
              <a:rPr lang="en-GB" sz="2500" dirty="0" err="1">
                <a:latin typeface="Times New Roman" pitchFamily="18" charset="0"/>
                <a:cs typeface="Times New Roman" pitchFamily="18" charset="0"/>
              </a:rPr>
              <a:t>Vậy</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dựa</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vào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đâu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để</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nhà</a:t>
            </a:r>
            <a:r>
              <a:rPr lang="en-GB" sz="2500" dirty="0">
                <a:latin typeface="Times New Roman" pitchFamily="18" charset="0"/>
                <a:cs typeface="Times New Roman" pitchFamily="18" charset="0"/>
              </a:rPr>
              <a:t> khoa </a:t>
            </a:r>
            <a:r>
              <a:rPr lang="en-GB" sz="2500" dirty="0" err="1">
                <a:latin typeface="Times New Roman" pitchFamily="18" charset="0"/>
                <a:cs typeface="Times New Roman" pitchFamily="18" charset="0"/>
              </a:rPr>
              <a:t>học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biết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được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điều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đó</a:t>
            </a:r>
            <a:r>
              <a:rPr lang="en-GB" sz="250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1597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wipe(down)">
                                      <p:cBhvr>
                                        <p:cTn id="7" dur="500"/>
                                        <p:tgtEl>
                                          <p:spTgt spid="9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2">
                                            <p:txEl>
                                              <p:pRg st="0" end="0"/>
                                            </p:txEl>
                                          </p:spTgt>
                                        </p:tgtEl>
                                        <p:attrNameLst>
                                          <p:attrName>style.visibility</p:attrName>
                                        </p:attrNameLst>
                                      </p:cBhvr>
                                      <p:to>
                                        <p:strVal val="visible"/>
                                      </p:to>
                                    </p:set>
                                    <p:animEffect transition="in" filter="fade">
                                      <p:cBhvr>
                                        <p:cTn id="22" dur="500"/>
                                        <p:tgtEl>
                                          <p:spTgt spid="9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animBg="1"/>
      <p:bldP spid="2" grpId="0" animBg="1"/>
      <p:bldP spid="2" grpId="1"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34" y="279403"/>
            <a:ext cx="7470662" cy="528400"/>
          </a:xfrm>
        </p:spPr>
        <p:txBody>
          <a:bodyPr/>
          <a:lstStyle/>
          <a:p>
            <a:r>
              <a:rPr lang="en-US" sz="3000" dirty="0" err="1">
                <a:latin typeface="Times New Roman" pitchFamily="18" charset="0"/>
                <a:cs typeface="Times New Roman" pitchFamily="18" charset="0"/>
              </a:rPr>
              <a:t>Các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cụ </a:t>
            </a:r>
            <a:r>
              <a:rPr lang="en-US" sz="3000" dirty="0" err="1">
                <a:latin typeface="Times New Roman" pitchFamily="18" charset="0"/>
                <a:cs typeface="Times New Roman" pitchFamily="18" charset="0"/>
              </a:rPr>
              <a:t>bằng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đa</a:t>
            </a:r>
            <a:r>
              <a:rPr lang="en-US" sz="3000" dirty="0">
                <a:latin typeface="Times New Roman" pitchFamily="18" charset="0"/>
                <a:cs typeface="Times New Roman" pitchFamily="18" charset="0"/>
              </a:rPr>
              <a:t>́ </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7</a:t>
            </a:fld>
            <a:endParaRPr lang="en"/>
          </a:p>
        </p:txBody>
      </p:sp>
      <p:pic>
        <p:nvPicPr>
          <p:cNvPr id="6148" name="Picture 4" descr="Mỹ thuật Việt Nam thời tiền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6291"/>
            <a:ext cx="3192529" cy="516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ùng đất cổ Yên Thế - Báo ảnh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395" y="990161"/>
            <a:ext cx="3598280" cy="5298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vi/a/af/Phung_nguyen1.jpg"/>
          <p:cNvPicPr>
            <a:picLocks noChangeAspect="1" noChangeArrowheads="1"/>
          </p:cNvPicPr>
          <p:nvPr/>
        </p:nvPicPr>
        <p:blipFill rotWithShape="1">
          <a:blip r:embed="rId4">
            <a:extLst>
              <a:ext uri="{28A0092B-C50C-407E-A947-70E740481C1C}">
                <a14:useLocalDpi xmlns:a14="http://schemas.microsoft.com/office/drawing/2010/main" val="0"/>
              </a:ext>
            </a:extLst>
          </a:blip>
          <a:srcRect r="-1775" b="9157"/>
          <a:stretch/>
        </p:blipFill>
        <p:spPr bwMode="auto">
          <a:xfrm>
            <a:off x="7388424" y="970015"/>
            <a:ext cx="3466175" cy="53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0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9" name="Google Shape;1219;p39"/>
          <p:cNvSpPr txBox="1">
            <a:spLocks noGrp="1"/>
          </p:cNvSpPr>
          <p:nvPr>
            <p:ph type="sldNum" idx="12"/>
          </p:nvPr>
        </p:nvSpPr>
        <p:spPr>
          <a:prstGeom prst="rect">
            <a:avLst/>
          </a:prstGeom>
        </p:spPr>
        <p:txBody>
          <a:bodyPr spcFirstLastPara="1" wrap="square" lIns="0" tIns="0" rIns="0" bIns="0" anchor="ctr" anchorCtr="0">
            <a:noAutofit/>
          </a:bodyPr>
          <a:lstStyle/>
          <a:p>
            <a:pPr algn="ctr"/>
            <a:fld id="{00000000-1234-1234-1234-123412341234}" type="slidenum">
              <a:rPr lang="en"/>
              <a:pPr algn="ctr"/>
              <a:t>8</a:t>
            </a:fld>
            <a:endParaRPr/>
          </a:p>
        </p:txBody>
      </p:sp>
      <p:sp>
        <p:nvSpPr>
          <p:cNvPr id="3" name="Cloud 2"/>
          <p:cNvSpPr/>
          <p:nvPr/>
        </p:nvSpPr>
        <p:spPr>
          <a:xfrm>
            <a:off x="2467006" y="3077276"/>
            <a:ext cx="6567397" cy="2367948"/>
          </a:xfrm>
          <a:prstGeom prst="cloud">
            <a:avLst/>
          </a:prstGeom>
        </p:spPr>
        <p:style>
          <a:lnRef idx="3">
            <a:schemeClr val="lt1"/>
          </a:lnRef>
          <a:fillRef idx="1">
            <a:schemeClr val="accent4"/>
          </a:fillRef>
          <a:effectRef idx="1">
            <a:schemeClr val="accent4"/>
          </a:effectRef>
          <a:fontRef idx="minor">
            <a:schemeClr val="lt1"/>
          </a:fontRef>
        </p:style>
        <p:txBody>
          <a:bodyPr lIns="114394" tIns="57197" rIns="114394" bIns="57197" rtlCol="0" anchor="ctr"/>
          <a:lstStyle/>
          <a:p>
            <a:pPr algn="ctr"/>
            <a:r>
              <a:rPr lang="en-US" sz="2800" dirty="0" err="1">
                <a:solidFill>
                  <a:schemeClr val="bg1"/>
                </a:solidFill>
                <a:latin typeface="Times New Roman" pitchFamily="18" charset="0"/>
                <a:cs typeface="Times New Roman" pitchFamily="18" charset="0"/>
              </a:rPr>
              <a:t>Cư</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Nội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sử</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dụng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sắt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cụ</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bằng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đá</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a:t>
            </a:r>
            <a:r>
              <a:rPr lang="en-GB" sz="2800" dirty="0">
                <a:solidFill>
                  <a:schemeClr val="bg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4" name="Rectangle 3"/>
          <p:cNvSpPr/>
          <p:nvPr/>
        </p:nvSpPr>
        <p:spPr>
          <a:xfrm>
            <a:off x="-51076" y="2462798"/>
            <a:ext cx="10945813" cy="484843"/>
          </a:xfrm>
          <a:prstGeom prst="rect">
            <a:avLst/>
          </a:prstGeom>
        </p:spPr>
        <p:txBody>
          <a:bodyPr wrap="square" lIns="114394" tIns="57197" rIns="114394" bIns="57197">
            <a:spAutoFit/>
          </a:bodyPr>
          <a:lstStyle/>
          <a:p>
            <a:r>
              <a:rPr lang="en-GB" sz="2400" dirty="0">
                <a:latin typeface="Times New Roman" pitchFamily="18" charset="0"/>
                <a:cs typeface="Times New Roman" pitchFamily="18" charset="0"/>
              </a:rPr>
              <a:t> - </a:t>
            </a:r>
            <a:r>
              <a:rPr lang="en-GB" sz="2400" dirty="0" err="1">
                <a:latin typeface="Times New Roman" pitchFamily="18" charset="0"/>
                <a:cs typeface="Times New Roman" pitchFamily="18" charset="0"/>
              </a:rPr>
              <a:t>Nhiều</a:t>
            </a:r>
            <a:r>
              <a:rPr lang="en-GB" sz="2400" dirty="0">
                <a:latin typeface="Times New Roman" pitchFamily="18" charset="0"/>
                <a:cs typeface="Times New Roman" pitchFamily="18" charset="0"/>
              </a:rPr>
              <a:t> di </a:t>
            </a:r>
            <a:r>
              <a:rPr lang="en-GB" sz="2400" dirty="0" err="1">
                <a:latin typeface="Times New Roman" pitchFamily="18" charset="0"/>
                <a:cs typeface="Times New Roman" pitchFamily="18" charset="0"/>
              </a:rPr>
              <a:t>chỉ</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văn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hóa</a:t>
            </a:r>
            <a:r>
              <a:rPr lang="en-GB" sz="2400" dirty="0">
                <a:latin typeface="Times New Roman" pitchFamily="18" charset="0"/>
                <a:cs typeface="Times New Roman" pitchFamily="18" charset="0"/>
              </a:rPr>
              <a:t> : </a:t>
            </a:r>
            <a:r>
              <a:rPr lang="en-GB" sz="2400" dirty="0" err="1">
                <a:latin typeface="Times New Roman" pitchFamily="18" charset="0"/>
                <a:cs typeface="Times New Roman" pitchFamily="18" charset="0"/>
              </a:rPr>
              <a:t>Phùng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Nguyên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Đồng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Đậu</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Gò</a:t>
            </a:r>
            <a:r>
              <a:rPr lang="en-GB" sz="2400" dirty="0">
                <a:latin typeface="Times New Roman" pitchFamily="18" charset="0"/>
                <a:cs typeface="Times New Roman" pitchFamily="18" charset="0"/>
              </a:rPr>
              <a:t> Mun, </a:t>
            </a:r>
            <a:r>
              <a:rPr lang="en-GB" sz="2400" dirty="0" err="1">
                <a:latin typeface="Times New Roman" pitchFamily="18" charset="0"/>
                <a:cs typeface="Times New Roman" pitchFamily="18" charset="0"/>
              </a:rPr>
              <a:t>Đông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Sơn</a:t>
            </a:r>
            <a:r>
              <a:rPr lang="en-GB" sz="24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0" name="Cloud 29"/>
          <p:cNvSpPr/>
          <p:nvPr/>
        </p:nvSpPr>
        <p:spPr>
          <a:xfrm>
            <a:off x="2517620" y="3254845"/>
            <a:ext cx="6567397" cy="1901552"/>
          </a:xfrm>
          <a:prstGeom prst="cloud">
            <a:avLst/>
          </a:prstGeom>
        </p:spPr>
        <p:style>
          <a:lnRef idx="3">
            <a:schemeClr val="lt1"/>
          </a:lnRef>
          <a:fillRef idx="1">
            <a:schemeClr val="accent1"/>
          </a:fillRef>
          <a:effectRef idx="1">
            <a:schemeClr val="accent1"/>
          </a:effectRef>
          <a:fontRef idx="minor">
            <a:schemeClr val="lt1"/>
          </a:fontRef>
        </p:style>
        <p:txBody>
          <a:bodyPr lIns="114394" tIns="57197" rIns="114394" bIns="57197" rtlCol="0" anchor="ctr"/>
          <a:lstStyle/>
          <a:p>
            <a:pPr algn="ct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khảo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cổ</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hiện</a:t>
            </a:r>
            <a:r>
              <a:rPr lang="en-US" sz="2500" dirty="0">
                <a:latin typeface="Times New Roman" pitchFamily="18" charset="0"/>
                <a:cs typeface="Times New Roman" pitchFamily="18" charset="0"/>
              </a:rPr>
              <a:t> ra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di </a:t>
            </a:r>
            <a:r>
              <a:rPr lang="en-US" sz="2500" dirty="0" err="1">
                <a:latin typeface="Times New Roman" pitchFamily="18" charset="0"/>
                <a:cs typeface="Times New Roman" pitchFamily="18" charset="0"/>
              </a:rPr>
              <a:t>chỉ</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văn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hóa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nào</a:t>
            </a:r>
            <a:r>
              <a:rPr lang="en-US" sz="2500" dirty="0">
                <a:latin typeface="Times New Roman" pitchFamily="18" charset="0"/>
                <a:cs typeface="Times New Roman" pitchFamily="18" charset="0"/>
              </a:rPr>
              <a:t>?</a:t>
            </a:r>
          </a:p>
        </p:txBody>
      </p:sp>
      <p:sp>
        <p:nvSpPr>
          <p:cNvPr id="6" name="Google Shape;911;p18"/>
          <p:cNvSpPr txBox="1">
            <a:spLocks noGrp="1"/>
          </p:cNvSpPr>
          <p:nvPr>
            <p:ph type="title"/>
          </p:nvPr>
        </p:nvSpPr>
        <p:spPr>
          <a:xfrm>
            <a:off x="1" y="20280"/>
            <a:ext cx="10909402" cy="74442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0" tIns="0" rIns="0" bIns="0" anchor="b" anchorCtr="0">
            <a:noAutofit/>
          </a:bodyPr>
          <a:lstStyle/>
          <a:p>
            <a:pPr lvl="0"/>
            <a:r>
              <a:rPr lang="en" b="1" dirty="0">
                <a:solidFill>
                  <a:srgbClr val="C00000"/>
                </a:solidFill>
                <a:latin typeface="Times New Roman" pitchFamily="18" charset="0"/>
                <a:cs typeface="Times New Roman" pitchFamily="18" charset="0"/>
              </a:rPr>
              <a:t>1.</a:t>
            </a:r>
            <a:r>
              <a:rPr lang="vi-VN" b="1" dirty="0">
                <a:solidFill>
                  <a:srgbClr val="C00000"/>
                </a:solidFill>
                <a:latin typeface="Times New Roman" pitchFamily="18" charset="0"/>
                <a:cs typeface="Times New Roman" pitchFamily="18" charset="0"/>
              </a:rPr>
              <a:t>  Hà Nội </a:t>
            </a:r>
            <a:r>
              <a:rPr lang="en-US" b="1" dirty="0" err="1">
                <a:solidFill>
                  <a:srgbClr val="C00000"/>
                </a:solidFill>
                <a:latin typeface="Times New Roman" pitchFamily="18" charset="0"/>
                <a:cs typeface="Times New Roman" pitchFamily="18" charset="0"/>
              </a:rPr>
              <a:t>vùng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đất</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thời tiền sử</a:t>
            </a:r>
            <a:endParaRPr b="1" dirty="0">
              <a:solidFill>
                <a:srgbClr val="C00000"/>
              </a:solidFill>
              <a:latin typeface="Times New Roman" pitchFamily="18" charset="0"/>
              <a:cs typeface="Times New Roman" pitchFamily="18" charset="0"/>
            </a:endParaRPr>
          </a:p>
        </p:txBody>
      </p:sp>
      <p:sp>
        <p:nvSpPr>
          <p:cNvPr id="2" name="Rectangle 1"/>
          <p:cNvSpPr/>
          <p:nvPr/>
        </p:nvSpPr>
        <p:spPr>
          <a:xfrm>
            <a:off x="24020" y="1770805"/>
            <a:ext cx="10945812" cy="461665"/>
          </a:xfrm>
          <a:prstGeom prst="rect">
            <a:avLst/>
          </a:prstGeom>
        </p:spPr>
        <p:txBody>
          <a:bodyPr wrap="square">
            <a:spAutoFit/>
          </a:bodyPr>
          <a:lstStyle/>
          <a:p>
            <a:pPr lvl="0"/>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Cách</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đây</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khoảng</a:t>
            </a:r>
            <a:r>
              <a:rPr lang="en-GB" sz="2400" dirty="0">
                <a:solidFill>
                  <a:prstClr val="black"/>
                </a:solidFill>
                <a:latin typeface="Times New Roman" pitchFamily="18" charset="0"/>
                <a:cs typeface="Times New Roman" pitchFamily="18" charset="0"/>
              </a:rPr>
              <a:t> 4 </a:t>
            </a:r>
            <a:r>
              <a:rPr lang="en-GB" sz="2400" dirty="0" err="1">
                <a:solidFill>
                  <a:prstClr val="black"/>
                </a:solidFill>
                <a:latin typeface="Times New Roman" pitchFamily="18" charset="0"/>
                <a:cs typeface="Times New Roman" pitchFamily="18" charset="0"/>
              </a:rPr>
              <a:t>nghìn</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năm</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cư</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dân</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sống</a:t>
            </a:r>
            <a:r>
              <a:rPr lang="en-GB" sz="2400" dirty="0">
                <a:solidFill>
                  <a:prstClr val="black"/>
                </a:solidFill>
                <a:latin typeface="Times New Roman" pitchFamily="18" charset="0"/>
                <a:cs typeface="Times New Roman" pitchFamily="18" charset="0"/>
              </a:rPr>
              <a:t> ở </a:t>
            </a:r>
            <a:r>
              <a:rPr lang="en-GB" sz="2400" dirty="0" err="1">
                <a:solidFill>
                  <a:prstClr val="black"/>
                </a:solidFill>
                <a:latin typeface="Times New Roman" pitchFamily="18" charset="0"/>
                <a:cs typeface="Times New Roman" pitchFamily="18" charset="0"/>
              </a:rPr>
              <a:t>Hà</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Nội</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đã</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biết</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sử</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dụng</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đồng</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sắt</a:t>
            </a:r>
            <a:r>
              <a:rPr lang="en-GB" sz="2400" dirty="0">
                <a:solidFill>
                  <a:prstClr val="black"/>
                </a:solidFill>
                <a:latin typeface="Times New Roman" pitchFamily="18" charset="0"/>
                <a:cs typeface="Times New Roman" pitchFamily="18" charset="0"/>
              </a:rPr>
              <a:t>. </a:t>
            </a:r>
          </a:p>
        </p:txBody>
      </p:sp>
      <p:sp>
        <p:nvSpPr>
          <p:cNvPr id="8" name="Google Shape;912;p18"/>
          <p:cNvSpPr txBox="1">
            <a:spLocks/>
          </p:cNvSpPr>
          <p:nvPr/>
        </p:nvSpPr>
        <p:spPr>
          <a:xfrm>
            <a:off x="-72895" y="1124745"/>
            <a:ext cx="10934266" cy="1436061"/>
          </a:xfrm>
          <a:prstGeom prst="rect">
            <a:avLst/>
          </a:prstGeom>
        </p:spPr>
        <p:txBody>
          <a:bodyPr spcFirstLastPara="1" wrap="square" lIns="0" tIns="0" rIns="0" bIns="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217" indent="0">
              <a:buFont typeface="Arial" pitchFamily="34" charset="0"/>
              <a:buNone/>
            </a:pPr>
            <a:r>
              <a:rPr lang="vi-VN" sz="2400" dirty="0">
                <a:latin typeface="+mj-lt"/>
              </a:rPr>
              <a:t>- </a:t>
            </a:r>
            <a:r>
              <a:rPr lang="en-US" sz="2400" dirty="0">
                <a:latin typeface="+mj-lt"/>
              </a:rPr>
              <a:t>K</a:t>
            </a:r>
            <a:r>
              <a:rPr lang="vi-VN" sz="2400" dirty="0">
                <a:latin typeface="Times New Roman" pitchFamily="18" charset="0"/>
                <a:cs typeface="Times New Roman" pitchFamily="18" charset="0"/>
              </a:rPr>
              <a:t>hoảng 2 vạn 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trước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vi-VN" sz="2400" dirty="0">
                <a:latin typeface="+mj-lt"/>
              </a:rPr>
              <a:t>tìm thấy dấu vết đầu tiên của người trên đất Hà Nội.</a:t>
            </a:r>
          </a:p>
        </p:txBody>
      </p:sp>
    </p:spTree>
    <p:extLst>
      <p:ext uri="{BB962C8B-B14F-4D97-AF65-F5344CB8AC3E}">
        <p14:creationId xmlns:p14="http://schemas.microsoft.com/office/powerpoint/2010/main" val="1920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30" grpId="0" animBg="1"/>
      <p:bldP spid="30"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5867401"/>
            <a:ext cx="10945813" cy="711200"/>
          </a:xfrm>
        </p:spPr>
        <p:txBody>
          <a:bodyPr>
            <a:normAutofit fontScale="77500" lnSpcReduction="20000"/>
          </a:bodyPr>
          <a:lstStyle/>
          <a:p>
            <a:pPr marL="111217" indent="0">
              <a:buNone/>
            </a:pPr>
            <a:r>
              <a:rPr lang="vi-VN" dirty="0">
                <a:latin typeface="Times New Roman" pitchFamily="18" charset="0"/>
                <a:cs typeface="Times New Roman" pitchFamily="18" charset="0"/>
              </a:rPr>
              <a:t>Nhiều công cụ, vũ khí bằng đồng ở giai đoạn Gò Mun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Tràng</a:t>
            </a:r>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002146C-1DC3-4FE0-BDF1-9712F1239291}" type="slidenum">
              <a:rPr lang="en-US" altLang="en-US" smtClean="0"/>
              <a:pPr/>
              <a:t>9</a:t>
            </a:fld>
            <a:endParaRPr lang="en-US" altLang="en-US"/>
          </a:p>
        </p:txBody>
      </p:sp>
      <p:pic>
        <p:nvPicPr>
          <p:cNvPr id="3074" name="Picture 2" descr="Văn hóa Đồng Đậu | Cổ vật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06" y="609600"/>
            <a:ext cx="99822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108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109&quot;&gt;&lt;/object&gt;&lt;object type=&quot;2&quot; unique_id=&quot;10110&quot;&gt;&lt;object type=&quot;3&quot; unique_id=&quot;10113&quot;&gt;&lt;property id=&quot;20148&quot; value=&quot;5&quot;/&gt;&lt;property id=&quot;20300&quot; value=&quot;Slide 3&quot;/&gt;&lt;property id=&quot;20307&quot; value=&quot;259&quot;/&gt;&lt;/object&gt;&lt;object type=&quot;3&quot; unique_id=&quot;10114&quot;&gt;&lt;property id=&quot;20148&quot; value=&quot;5&quot;/&gt;&lt;property id=&quot;20300&quot; value=&quot;Slide 13 - &amp;quot;Tên gọi Hà Nội  bắt đầu có từ bao giờ ?&amp;quot;&quot;/&gt;&lt;property id=&quot;20307&quot; value=&quot;260&quot;/&gt;&lt;/object&gt;&lt;object type=&quot;3&quot; unique_id=&quot;10115&quot;&gt;&lt;property id=&quot;20148&quot; value=&quot;5&quot;/&gt;&lt;property id=&quot;20300&quot; value=&quot;Slide 4&quot;/&gt;&lt;property id=&quot;20307&quot; value=&quot;261&quot;/&gt;&lt;/object&gt;&lt;object type=&quot;3&quot; unique_id=&quot;10116&quot;&gt;&lt;property id=&quot;20148&quot; value=&quot;5&quot;/&gt;&lt;property id=&quot;20300&quot; value=&quot;Slide 5&quot;/&gt;&lt;property id=&quot;20307&quot; value=&quot;262&quot;/&gt;&lt;/object&gt;&lt;object type=&quot;3&quot; unique_id=&quot;10117&quot;&gt;&lt;property id=&quot;20148&quot; value=&quot;5&quot;/&gt;&lt;property id=&quot;20300&quot; value=&quot;Slide 6 - &amp;quot;1.  Hà Nội vùng đất thời tiền sử&amp;quot;&quot;/&gt;&lt;property id=&quot;20307&quot; value=&quot;263&quot;/&gt;&lt;/object&gt;&lt;object type=&quot;3&quot; unique_id=&quot;10118&quot;&gt;&lt;property id=&quot;20148&quot; value=&quot;5&quot;/&gt;&lt;property id=&quot;20300&quot; value=&quot;Slide 7 - &amp;quot;Hs chia sẻ các sp sưu tầm được  &amp;quot;&quot;/&gt;&lt;property id=&quot;20307&quot; value=&quot;264&quot;/&gt;&lt;/object&gt;&lt;object type=&quot;3&quot; unique_id=&quot;10119&quot;&gt;&lt;property id=&quot;20148&quot; value=&quot;5&quot;/&gt;&lt;property id=&quot;20300&quot; value=&quot;Slide 8 - &amp;quot;1.  Hà Nội vùng đất thời tiền sử&amp;quot;&quot;/&gt;&lt;property id=&quot;20307&quot; value=&quot;265&quot;/&gt;&lt;/object&gt;&lt;object type=&quot;3&quot; unique_id=&quot;10120&quot;&gt;&lt;property id=&quot;20148&quot; value=&quot;5&quot;/&gt;&lt;property id=&quot;20300&quot; value=&quot;Slide 9&quot;/&gt;&lt;property id=&quot;20307&quot; value=&quot;266&quot;/&gt;&lt;/object&gt;&lt;object type=&quot;3&quot; unique_id=&quot;10121&quot;&gt;&lt;property id=&quot;20148&quot; value=&quot;5&quot;/&gt;&lt;property id=&quot;20300&quot; value=&quot;Slide 10&quot;/&gt;&lt;property id=&quot;20307&quot; value=&quot;267&quot;/&gt;&lt;/object&gt;&lt;object type=&quot;3&quot; unique_id=&quot;10122&quot;&gt;&lt;property id=&quot;20148&quot; value=&quot;5&quot;/&gt;&lt;property id=&quot;20300&quot; value=&quot;Slide 11&quot;/&gt;&lt;property id=&quot;20307&quot; value=&quot;268&quot;/&gt;&lt;/object&gt;&lt;object type=&quot;3&quot; unique_id=&quot;10123&quot;&gt;&lt;property id=&quot;20148&quot; value=&quot;5&quot;/&gt;&lt;property id=&quot;20300&quot; value=&quot;Slide 14 - &amp;quot;2. Hà Nội trong thời kỳ  Văn Lang- Âu Lạc&amp;quot;&quot;/&gt;&lt;property id=&quot;20307&quot; value=&quot;269&quot;/&gt;&lt;/object&gt;&lt;object type=&quot;3&quot; unique_id=&quot;10125&quot;&gt;&lt;property id=&quot;20148&quot; value=&quot;5&quot;/&gt;&lt;property id=&quot;20300&quot; value=&quot;Slide 20&quot;/&gt;&lt;property id=&quot;20307&quot; value=&quot;271&quot;/&gt;&lt;/object&gt;&lt;object type=&quot;3&quot; unique_id=&quot;10128&quot;&gt;&lt;property id=&quot;20148&quot; value=&quot;5&quot;/&gt;&lt;property id=&quot;20300&quot; value=&quot;Slide 23 - &amp;quot;3. Hà Nội thời Bắc thuộc&amp;quot;&quot;/&gt;&lt;property id=&quot;20307&quot; value=&quot;274&quot;/&gt;&lt;/object&gt;&lt;object type=&quot;3&quot; unique_id=&quot;10130&quot;&gt;&lt;property id=&quot;20148&quot; value=&quot;5&quot;/&gt;&lt;property id=&quot;20300&quot; value=&quot;Slide 24&quot;/&gt;&lt;property id=&quot;20307&quot; value=&quot;276&quot;/&gt;&lt;/object&gt;&lt;object type=&quot;3&quot; unique_id=&quot;10134&quot;&gt;&lt;property id=&quot;20148&quot; value=&quot;5&quot;/&gt;&lt;property id=&quot;20300&quot; value=&quot;Slide 25&quot;/&gt;&lt;property id=&quot;20307&quot; value=&quot;280&quot;/&gt;&lt;/object&gt;&lt;object type=&quot;3&quot; unique_id=&quot;10392&quot;&gt;&lt;property id=&quot;20148&quot; value=&quot;5&quot;/&gt;&lt;property id=&quot;20300&quot; value=&quot;Slide 22 - &amp;quot;2. Hà Nội trong thời kỳ  Văn Lang- Âu Lạc&amp;quot;&quot;/&gt;&lt;property id=&quot;20307&quot; value=&quot;291&quot;/&gt;&lt;/object&gt;&lt;object type=&quot;3&quot; unique_id=&quot;10729&quot;&gt;&lt;property id=&quot;20148&quot; value=&quot;5&quot;/&gt;&lt;property id=&quot;20300&quot; value=&quot;Slide 26&quot;/&gt;&lt;property id=&quot;20307&quot; value=&quot;297&quot;/&gt;&lt;/object&gt;&lt;object type=&quot;3&quot; unique_id=&quot;10730&quot;&gt;&lt;property id=&quot;20148&quot; value=&quot;5&quot;/&gt;&lt;property id=&quot;20300&quot; value=&quot;Slide 27&quot;/&gt;&lt;property id=&quot;20307&quot; value=&quot;296&quot;/&gt;&lt;/object&gt;&lt;object type=&quot;3&quot; unique_id=&quot;10731&quot;&gt;&lt;property id=&quot;20148&quot; value=&quot;5&quot;/&gt;&lt;property id=&quot;20300&quot; value=&quot;Slide 28&quot;/&gt;&lt;property id=&quot;20307&quot; value=&quot;295&quot;/&gt;&lt;/object&gt;&lt;object type=&quot;3&quot; unique_id=&quot;12668&quot;&gt;&lt;property id=&quot;20148&quot; value=&quot;5&quot;/&gt;&lt;property id=&quot;20300&quot; value=&quot;Slide 29&quot;/&gt;&lt;property id=&quot;20307&quot; value=&quot;299&quot;/&gt;&lt;/object&gt;&lt;object type=&quot;3&quot; unique_id=&quot;12669&quot;&gt;&lt;property id=&quot;20148&quot; value=&quot;5&quot;/&gt;&lt;property id=&quot;20300&quot; value=&quot;Slide 31&quot;/&gt;&lt;property id=&quot;20307&quot; value=&quot;298&quot;/&gt;&lt;/object&gt;&lt;object type=&quot;3&quot; unique_id=&quot;12670&quot;&gt;&lt;property id=&quot;20148&quot; value=&quot;5&quot;/&gt;&lt;property id=&quot;20300&quot; value=&quot;Slide 32&quot;/&gt;&lt;property id=&quot;20307&quot; value=&quot;300&quot;/&gt;&lt;/object&gt;&lt;object type=&quot;3&quot; unique_id=&quot;12979&quot;&gt;&lt;property id=&quot;20148&quot; value=&quot;5&quot;/&gt;&lt;property id=&quot;20300&quot; value=&quot;Slide 1&quot;/&gt;&lt;property id=&quot;20307&quot; value=&quot;302&quot;/&gt;&lt;/object&gt;&lt;object type=&quot;3&quot; unique_id=&quot;12980&quot;&gt;&lt;property id=&quot;20148&quot; value=&quot;5&quot;/&gt;&lt;property id=&quot;20300&quot; value=&quot;Slide 2 - &amp;quot;Video bài Hà Nội một trái tim hồng &amp;quot;&quot;/&gt;&lt;property id=&quot;20307&quot; value=&quot;307&quot;/&gt;&lt;/object&gt;&lt;object type=&quot;3&quot; unique_id=&quot;12982&quot;&gt;&lt;property id=&quot;20148&quot; value=&quot;5&quot;/&gt;&lt;property id=&quot;20300&quot; value=&quot;Slide 15&quot;/&gt;&lt;property id=&quot;20307&quot; value=&quot;304&quot;/&gt;&lt;/object&gt;&lt;object type=&quot;3&quot; unique_id=&quot;12983&quot;&gt;&lt;property id=&quot;20148&quot; value=&quot;5&quot;/&gt;&lt;property id=&quot;20300&quot; value=&quot;Slide 18 - &amp;quot;Video thành Cổ Loa &amp;quot;&quot;/&gt;&lt;property id=&quot;20307&quot; value=&quot;303&quot;/&gt;&lt;/object&gt;&lt;object type=&quot;3&quot; unique_id=&quot;13237&quot;&gt;&lt;property id=&quot;20148&quot; value=&quot;5&quot;/&gt;&lt;property id=&quot;20300&quot; value=&quot;Slide 12&quot;/&gt;&lt;property id=&quot;20307&quot; value=&quot;309&quot;/&gt;&lt;/object&gt;&lt;object type=&quot;3&quot; unique_id=&quot;13509&quot;&gt;&lt;property id=&quot;20148&quot; value=&quot;5&quot;/&gt;&lt;property id=&quot;20300&quot; value=&quot;Slide 17&quot;/&gt;&lt;property id=&quot;20307&quot; value=&quot;310&quot;/&gt;&lt;/object&gt;&lt;object type=&quot;3&quot; unique_id=&quot;13685&quot;&gt;&lt;property id=&quot;20148&quot; value=&quot;5&quot;/&gt;&lt;property id=&quot;20300&quot; value=&quot;Slide 16&quot;/&gt;&lt;property id=&quot;20307&quot; value=&quot;311&quot;/&gt;&lt;/object&gt;&lt;object type=&quot;3&quot; unique_id=&quot;13686&quot;&gt;&lt;property id=&quot;20148&quot; value=&quot;5&quot;/&gt;&lt;property id=&quot;20300&quot; value=&quot;Slide 19&quot;/&gt;&lt;property id=&quot;20307&quot; value=&quot;312&quot;/&gt;&lt;/object&gt;&lt;object type=&quot;3&quot; unique_id=&quot;13687&quot;&gt;&lt;property id=&quot;20148&quot; value=&quot;5&quot;/&gt;&lt;property id=&quot;20300&quot; value=&quot;Slide 21&quot;/&gt;&lt;property id=&quot;20307&quot; value=&quot;313&quot;/&gt;&lt;/object&gt;&lt;object type=&quot;3&quot; unique_id=&quot;13908&quot;&gt;&lt;property id=&quot;20148&quot; value=&quot;5&quot;/&gt;&lt;property id=&quot;20300&quot; value=&quot;Slide 30&quot;/&gt;&lt;property id=&quot;20307&quot; value=&quot;31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4.1|2.6"/>
</p:tagLst>
</file>

<file path=ppt/tags/tag3.xml><?xml version="1.0" encoding="utf-8"?>
<p:tagLst xmlns:a="http://schemas.openxmlformats.org/drawingml/2006/main" xmlns:r="http://schemas.openxmlformats.org/officeDocument/2006/relationships" xmlns:p="http://schemas.openxmlformats.org/presentationml/2006/main">
  <p:tag name="TIMING" val="|4.3|13.6|5.8|3.1|2.1|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TotalTime>
  <Words>1676</Words>
  <Application>Microsoft Office PowerPoint</Application>
  <PresentationFormat>Custom</PresentationFormat>
  <Paragraphs>195</Paragraphs>
  <Slides>40</Slides>
  <Notes>5</Notes>
  <HiddenSlides>0</HiddenSlides>
  <MMClips>4</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1.  Hà Nội vùng đất thời tiền sử</vt:lpstr>
      <vt:lpstr>Các công cụ bằng đá </vt:lpstr>
      <vt:lpstr>1.  Hà Nội vùng đất thời tiền sử</vt:lpstr>
      <vt:lpstr>PowerPoint Presentation</vt:lpstr>
      <vt:lpstr>PowerPoint Presentation</vt:lpstr>
      <vt:lpstr>PowerPoint Presentation</vt:lpstr>
      <vt:lpstr>PowerPoint Presentation</vt:lpstr>
      <vt:lpstr>Từ các thông tin sau hãy nhận định về điều kiện tự nhiên của vùng đấy Hà Nội xưa?</vt:lpstr>
      <vt:lpstr>PowerPoint Presentation</vt:lpstr>
      <vt:lpstr>2. Hà Nội thời kì Văn Lang – Âu Lạc</vt:lpstr>
      <vt:lpstr>Sự hình thành của nhà nước Văn Lang</vt:lpstr>
      <vt:lpstr>Vị trí địa lí</vt:lpstr>
      <vt:lpstr>Tổ chức nhà nước</vt:lpstr>
      <vt:lpstr>a) Đời sống Vật chất</vt:lpstr>
      <vt:lpstr>Trang phục: </vt:lpstr>
      <vt:lpstr>Một số dụng cụ lao động</vt:lpstr>
      <vt:lpstr>Kết thúc của nhà nước Văn Lang</vt:lpstr>
      <vt:lpstr>PowerPoint Presentation</vt:lpstr>
      <vt:lpstr>PowerPoint Presentation</vt:lpstr>
      <vt:lpstr>PowerPoint Presentation</vt:lpstr>
      <vt:lpstr>PowerPoint Presentation</vt:lpstr>
      <vt:lpstr>PowerPoint Presentation</vt:lpstr>
      <vt:lpstr>3. Hà Nội thời kì Bắc thuộc</vt:lpstr>
      <vt:lpstr>PowerPoint Presentation</vt:lpstr>
      <vt:lpstr>PowerPoint Presentation</vt:lpstr>
      <vt:lpstr>PowerPoint Presentation</vt:lpstr>
      <vt:lpstr>PowerPoint Presentation</vt:lpstr>
      <vt:lpstr>PowerPoint Presentation</vt:lpstr>
      <vt:lpstr>   ........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Windows User</cp:lastModifiedBy>
  <cp:revision>212</cp:revision>
  <dcterms:created xsi:type="dcterms:W3CDTF">2021-10-18T01:50:01Z</dcterms:created>
  <dcterms:modified xsi:type="dcterms:W3CDTF">2023-10-06T16:28:55Z</dcterms:modified>
</cp:coreProperties>
</file>