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7.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9.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08" r:id="rId7"/>
    <p:sldMasterId id="2147483820" r:id="rId8"/>
    <p:sldMasterId id="2147483842" r:id="rId9"/>
    <p:sldMasterId id="2147483866" r:id="rId10"/>
  </p:sldMasterIdLst>
  <p:notesMasterIdLst>
    <p:notesMasterId r:id="rId45"/>
  </p:notesMasterIdLst>
  <p:sldIdLst>
    <p:sldId id="385" r:id="rId11"/>
    <p:sldId id="260" r:id="rId12"/>
    <p:sldId id="328" r:id="rId13"/>
    <p:sldId id="329" r:id="rId14"/>
    <p:sldId id="313" r:id="rId15"/>
    <p:sldId id="330" r:id="rId16"/>
    <p:sldId id="331" r:id="rId17"/>
    <p:sldId id="332" r:id="rId18"/>
    <p:sldId id="333" r:id="rId19"/>
    <p:sldId id="334" r:id="rId20"/>
    <p:sldId id="335" r:id="rId21"/>
    <p:sldId id="354" r:id="rId22"/>
    <p:sldId id="355" r:id="rId23"/>
    <p:sldId id="357" r:id="rId24"/>
    <p:sldId id="360" r:id="rId25"/>
    <p:sldId id="361" r:id="rId26"/>
    <p:sldId id="362" r:id="rId27"/>
    <p:sldId id="363" r:id="rId28"/>
    <p:sldId id="364" r:id="rId29"/>
    <p:sldId id="366" r:id="rId30"/>
    <p:sldId id="367" r:id="rId31"/>
    <p:sldId id="368" r:id="rId32"/>
    <p:sldId id="371" r:id="rId33"/>
    <p:sldId id="372" r:id="rId34"/>
    <p:sldId id="376" r:id="rId35"/>
    <p:sldId id="375" r:id="rId36"/>
    <p:sldId id="384" r:id="rId37"/>
    <p:sldId id="377" r:id="rId38"/>
    <p:sldId id="378" r:id="rId39"/>
    <p:sldId id="379" r:id="rId40"/>
    <p:sldId id="380" r:id="rId41"/>
    <p:sldId id="381" r:id="rId42"/>
    <p:sldId id="382" r:id="rId43"/>
    <p:sldId id="383" r:id="rId44"/>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D9F7"/>
    <a:srgbClr val="FFFFFF"/>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6" d="100"/>
          <a:sy n="116" d="100"/>
        </p:scale>
        <p:origin x="75" y="5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10/8/2023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a:t>
            </a:fld>
            <a:endParaRPr lang="en-US"/>
          </a:p>
        </p:txBody>
      </p:sp>
    </p:spTree>
    <p:extLst>
      <p:ext uri="{BB962C8B-B14F-4D97-AF65-F5344CB8AC3E}">
        <p14:creationId xmlns:p14="http://schemas.microsoft.com/office/powerpoint/2010/main" val="59391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229393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2747147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214266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2337052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995405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180541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2426673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3862291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19</a:t>
            </a:fld>
            <a:endParaRPr lang="en-US"/>
          </a:p>
        </p:txBody>
      </p:sp>
    </p:spTree>
    <p:extLst>
      <p:ext uri="{BB962C8B-B14F-4D97-AF65-F5344CB8AC3E}">
        <p14:creationId xmlns:p14="http://schemas.microsoft.com/office/powerpoint/2010/main" val="2236324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1185778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2579786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21</a:t>
            </a:fld>
            <a:endParaRPr lang="en-US"/>
          </a:p>
        </p:txBody>
      </p:sp>
    </p:spTree>
    <p:extLst>
      <p:ext uri="{BB962C8B-B14F-4D97-AF65-F5344CB8AC3E}">
        <p14:creationId xmlns:p14="http://schemas.microsoft.com/office/powerpoint/2010/main" val="2746617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524146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926634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1505730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25</a:t>
            </a:fld>
            <a:endParaRPr lang="en-US"/>
          </a:p>
        </p:txBody>
      </p:sp>
    </p:spTree>
    <p:extLst>
      <p:ext uri="{BB962C8B-B14F-4D97-AF65-F5344CB8AC3E}">
        <p14:creationId xmlns:p14="http://schemas.microsoft.com/office/powerpoint/2010/main" val="3198080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51B98-1BAE-494E-9B32-32C1577869EA}" type="slidenum">
              <a:rPr lang="en-US" smtClean="0"/>
              <a:t>26</a:t>
            </a:fld>
            <a:endParaRPr lang="en-US"/>
          </a:p>
        </p:txBody>
      </p:sp>
    </p:spTree>
    <p:extLst>
      <p:ext uri="{BB962C8B-B14F-4D97-AF65-F5344CB8AC3E}">
        <p14:creationId xmlns:p14="http://schemas.microsoft.com/office/powerpoint/2010/main" val="1605269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1475304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679110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3C7EBB-6FE5-4B48-A66B-6BD811A61C9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977813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2853368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7</a:t>
            </a:fld>
            <a:endParaRPr lang="en-US"/>
          </a:p>
        </p:txBody>
      </p:sp>
    </p:spTree>
    <p:extLst>
      <p:ext uri="{BB962C8B-B14F-4D97-AF65-F5344CB8AC3E}">
        <p14:creationId xmlns:p14="http://schemas.microsoft.com/office/powerpoint/2010/main" val="2392273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1118487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3920814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2058709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10/8/2023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4423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10/8/2023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866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10/8/2023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4185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10/8/2023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2615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BE8592-91BD-47FD-83FA-61C7E39FF67E}" type="datetimeFigureOut">
              <a:rPr lang="en-US" smtClean="0">
                <a:solidFill>
                  <a:prstClr val="black">
                    <a:tint val="75000"/>
                  </a:prstClr>
                </a:solidFill>
              </a:rPr>
              <a:pPr/>
              <a:t>10/8/2023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0262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BE8592-91BD-47FD-83FA-61C7E39FF67E}" type="datetimeFigureOut">
              <a:rPr lang="en-US" smtClean="0">
                <a:solidFill>
                  <a:prstClr val="black">
                    <a:tint val="75000"/>
                  </a:prstClr>
                </a:solidFill>
              </a:rPr>
              <a:pPr/>
              <a:t>10/8/2023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5154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E8592-91BD-47FD-83FA-61C7E39FF67E}" type="datetimeFigureOut">
              <a:rPr lang="en-US" smtClean="0">
                <a:solidFill>
                  <a:prstClr val="black">
                    <a:tint val="75000"/>
                  </a:prstClr>
                </a:solidFill>
              </a:rPr>
              <a:pPr/>
              <a:t>10/8/2023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438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10/8/2023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334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10/8/2023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0083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10/8/2023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2546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10/8/2023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3697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10/8/2023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31429623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10/8/2023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33347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10/8/2023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5501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10/8/2023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384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10/8/2023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1911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D4AB17-C840-4564-9642-C676D6169C98}" type="datetimeFigureOut">
              <a:rPr lang="en-US" smtClean="0">
                <a:solidFill>
                  <a:prstClr val="black">
                    <a:tint val="75000"/>
                  </a:prstClr>
                </a:solidFill>
              </a:rPr>
              <a:pPr/>
              <a:t>10/8/2023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4334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D4AB17-C840-4564-9642-C676D6169C98}" type="datetimeFigureOut">
              <a:rPr lang="en-US" smtClean="0">
                <a:solidFill>
                  <a:prstClr val="black">
                    <a:tint val="75000"/>
                  </a:prstClr>
                </a:solidFill>
              </a:rPr>
              <a:pPr/>
              <a:t>10/8/2023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020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4AB17-C840-4564-9642-C676D6169C98}" type="datetimeFigureOut">
              <a:rPr lang="en-US" smtClean="0">
                <a:solidFill>
                  <a:prstClr val="black">
                    <a:tint val="75000"/>
                  </a:prstClr>
                </a:solidFill>
              </a:rPr>
              <a:pPr/>
              <a:t>10/8/2023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8239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10/8/2023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476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10/8/2023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2258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10/8/2023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043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10/8/2023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631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10/8/2023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0.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3.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theme" Target="../theme/theme5.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theme" Target="../theme/theme6.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7.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35.xml"/><Relationship Id="rId7" Type="http://schemas.openxmlformats.org/officeDocument/2006/relationships/theme" Target="../theme/theme8.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5" Type="http://schemas.openxmlformats.org/officeDocument/2006/relationships/slideLayout" Target="../slideLayouts/slideLayout137.xml"/><Relationship Id="rId4" Type="http://schemas.openxmlformats.org/officeDocument/2006/relationships/slideLayout" Target="../slideLayouts/slideLayout13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theme" Target="../theme/theme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CD4AB17-C840-4564-9642-C676D6169C98}" type="datetimeFigureOut">
              <a:rPr lang="en-US" smtClean="0">
                <a:solidFill>
                  <a:prstClr val="black">
                    <a:tint val="75000"/>
                  </a:prstClr>
                </a:solidFill>
              </a:rPr>
              <a:pPr defTabSz="685800"/>
              <a:t>10/8/2023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9FAF3B1-A2D6-4E61-A876-3AB88473689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0810874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90" r:id="rId4"/>
    <p:sldLayoutId id="2147483691" r:id="rId5"/>
    <p:sldLayoutId id="2147483694" r:id="rId6"/>
  </p:sldLayoutIdLst>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2BE8592-91BD-47FD-83FA-61C7E39FF67E}" type="datetimeFigureOut">
              <a:rPr lang="en-US" smtClean="0">
                <a:solidFill>
                  <a:prstClr val="black">
                    <a:tint val="75000"/>
                  </a:prstClr>
                </a:solidFill>
              </a:rPr>
              <a:pPr defTabSz="685800"/>
              <a:t>10/8/2023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FBE2DA19-3763-485A-8AD4-825F68E4F4E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8376833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5" r:id="rId4"/>
    <p:sldLayoutId id="2147483826" r:id="rId5"/>
    <p:sldLayoutId id="2147483829"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4.xml"/><Relationship Id="rId5" Type="http://schemas.openxmlformats.org/officeDocument/2006/relationships/image" Target="../media/image10.jp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33.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3.xml"/><Relationship Id="rId6" Type="http://schemas.openxmlformats.org/officeDocument/2006/relationships/image" Target="../media/image11.png"/><Relationship Id="rId5" Type="http://schemas.openxmlformats.org/officeDocument/2006/relationships/image" Target="../media/image25.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33.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5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15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33.xml"/><Relationship Id="rId5" Type="http://schemas.openxmlformats.org/officeDocument/2006/relationships/image" Target="../media/image29.jp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133.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3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33.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33.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13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33.xml"/></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6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gif"/><Relationship Id="rId9" Type="http://schemas.openxmlformats.org/officeDocument/2006/relationships/image" Target="../media/image45.gif"/></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18" Type="http://schemas.openxmlformats.org/officeDocument/2006/relationships/slide" Target="slide33.xml"/><Relationship Id="rId3" Type="http://schemas.openxmlformats.org/officeDocument/2006/relationships/audio" Target="../media/audio2.wav"/><Relationship Id="rId21" Type="http://schemas.openxmlformats.org/officeDocument/2006/relationships/image" Target="../media/image50.png"/><Relationship Id="rId7" Type="http://schemas.openxmlformats.org/officeDocument/2006/relationships/image" Target="../media/image41.png"/><Relationship Id="rId12" Type="http://schemas.openxmlformats.org/officeDocument/2006/relationships/slide" Target="slide30.xml"/><Relationship Id="rId17" Type="http://schemas.openxmlformats.org/officeDocument/2006/relationships/image" Target="../media/image48.png"/><Relationship Id="rId2" Type="http://schemas.openxmlformats.org/officeDocument/2006/relationships/audio" Target="../media/audio1.wav"/><Relationship Id="rId16" Type="http://schemas.openxmlformats.org/officeDocument/2006/relationships/slide" Target="slide32.xml"/><Relationship Id="rId20" Type="http://schemas.openxmlformats.org/officeDocument/2006/relationships/slide" Target="slide34.xml"/><Relationship Id="rId1" Type="http://schemas.openxmlformats.org/officeDocument/2006/relationships/slideLayout" Target="../slideLayouts/slideLayout162.xml"/><Relationship Id="rId6" Type="http://schemas.openxmlformats.org/officeDocument/2006/relationships/image" Target="../media/image40.gif"/><Relationship Id="rId11" Type="http://schemas.openxmlformats.org/officeDocument/2006/relationships/image" Target="../media/image45.gif"/><Relationship Id="rId5" Type="http://schemas.openxmlformats.org/officeDocument/2006/relationships/image" Target="../media/image39.png"/><Relationship Id="rId15" Type="http://schemas.openxmlformats.org/officeDocument/2006/relationships/image" Target="../media/image47.png"/><Relationship Id="rId10" Type="http://schemas.openxmlformats.org/officeDocument/2006/relationships/image" Target="../media/image44.png"/><Relationship Id="rId19" Type="http://schemas.openxmlformats.org/officeDocument/2006/relationships/image" Target="../media/image49.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slide" Target="slide31.xml"/><Relationship Id="rId22" Type="http://schemas.openxmlformats.org/officeDocument/2006/relationships/image" Target="../media/image51.gi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audio" Target="../media/audio4.wav"/><Relationship Id="rId7" Type="http://schemas.openxmlformats.org/officeDocument/2006/relationships/image" Target="../media/image54.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38.png"/><Relationship Id="rId9"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audio" Target="../media/audio4.wav"/><Relationship Id="rId7" Type="http://schemas.openxmlformats.org/officeDocument/2006/relationships/image" Target="../media/image54.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38.png"/><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audio" Target="../media/audio4.wav"/><Relationship Id="rId7" Type="http://schemas.openxmlformats.org/officeDocument/2006/relationships/image" Target="../media/image54.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38.png"/><Relationship Id="rId9" Type="http://schemas.openxmlformats.org/officeDocument/2006/relationships/image" Target="../media/image55.png"/></Relationships>
</file>

<file path=ppt/slides/_rels/slide33.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audio" Target="../media/audio4.wav"/><Relationship Id="rId7" Type="http://schemas.openxmlformats.org/officeDocument/2006/relationships/image" Target="../media/image54.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38.png"/><Relationship Id="rId9"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audio" Target="../media/audio4.wav"/><Relationship Id="rId7" Type="http://schemas.openxmlformats.org/officeDocument/2006/relationships/image" Target="../media/image54.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38.png"/><Relationship Id="rId9"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3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3.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34.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3.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8"/>
            <a:ext cx="4572000" cy="232792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2787773"/>
            <a:ext cx="4283968" cy="23777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2219"/>
            <a:ext cx="4283968" cy="233659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87774"/>
            <a:ext cx="4572000" cy="2377717"/>
          </a:xfrm>
          <a:prstGeom prst="rect">
            <a:avLst/>
          </a:prstGeom>
        </p:spPr>
      </p:pic>
      <p:sp>
        <p:nvSpPr>
          <p:cNvPr id="7" name="Diamond 6"/>
          <p:cNvSpPr/>
          <p:nvPr/>
        </p:nvSpPr>
        <p:spPr>
          <a:xfrm>
            <a:off x="3059832" y="1170514"/>
            <a:ext cx="3312368" cy="2952328"/>
          </a:xfrm>
          <a:prstGeom prst="diamond">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b="1" dirty="0" err="1">
                <a:solidFill>
                  <a:srgbClr val="9BBB59">
                    <a:lumMod val="50000"/>
                  </a:srgbClr>
                </a:solidFill>
              </a:rPr>
              <a:t>Nhìn</a:t>
            </a:r>
            <a:r>
              <a:rPr lang="en-US" sz="2800" b="1" dirty="0">
                <a:solidFill>
                  <a:srgbClr val="9BBB59">
                    <a:lumMod val="50000"/>
                  </a:srgbClr>
                </a:solidFill>
              </a:rPr>
              <a:t> </a:t>
            </a:r>
            <a:r>
              <a:rPr lang="en-US" sz="2800" b="1" dirty="0" err="1">
                <a:solidFill>
                  <a:srgbClr val="9BBB59">
                    <a:lumMod val="50000"/>
                  </a:srgbClr>
                </a:solidFill>
              </a:rPr>
              <a:t>hình</a:t>
            </a:r>
            <a:r>
              <a:rPr lang="en-US" sz="2800" b="1" dirty="0">
                <a:solidFill>
                  <a:srgbClr val="9BBB59">
                    <a:lumMod val="50000"/>
                  </a:srgbClr>
                </a:solidFill>
              </a:rPr>
              <a:t> </a:t>
            </a:r>
            <a:r>
              <a:rPr lang="en-US" sz="2800" b="1" dirty="0" err="1">
                <a:solidFill>
                  <a:srgbClr val="9BBB59">
                    <a:lumMod val="50000"/>
                  </a:srgbClr>
                </a:solidFill>
              </a:rPr>
              <a:t>đoán</a:t>
            </a:r>
            <a:r>
              <a:rPr lang="en-US" sz="2800" b="1" dirty="0">
                <a:solidFill>
                  <a:srgbClr val="9BBB59">
                    <a:lumMod val="50000"/>
                  </a:srgbClr>
                </a:solidFill>
              </a:rPr>
              <a:t> </a:t>
            </a:r>
            <a:r>
              <a:rPr lang="en-US" sz="2800" b="1" dirty="0" err="1">
                <a:solidFill>
                  <a:srgbClr val="9BBB59">
                    <a:lumMod val="50000"/>
                  </a:srgbClr>
                </a:solidFill>
              </a:rPr>
              <a:t>địa</a:t>
            </a:r>
            <a:r>
              <a:rPr lang="en-US" sz="2800" b="1" dirty="0">
                <a:solidFill>
                  <a:srgbClr val="9BBB59">
                    <a:lumMod val="50000"/>
                  </a:srgbClr>
                </a:solidFill>
              </a:rPr>
              <a:t> </a:t>
            </a:r>
            <a:r>
              <a:rPr lang="en-US" sz="2800" b="1" dirty="0" err="1">
                <a:solidFill>
                  <a:srgbClr val="9BBB59">
                    <a:lumMod val="50000"/>
                  </a:srgbClr>
                </a:solidFill>
              </a:rPr>
              <a:t>danh</a:t>
            </a:r>
            <a:endParaRPr lang="en-US" sz="2800" b="1" dirty="0">
              <a:solidFill>
                <a:srgbClr val="9BBB59">
                  <a:lumMod val="50000"/>
                </a:srgbClr>
              </a:solidFill>
            </a:endParaRPr>
          </a:p>
        </p:txBody>
      </p:sp>
    </p:spTree>
    <p:extLst>
      <p:ext uri="{BB962C8B-B14F-4D97-AF65-F5344CB8AC3E}">
        <p14:creationId xmlns:p14="http://schemas.microsoft.com/office/powerpoint/2010/main" val="2933534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1" name="Picture 10"/>
          <p:cNvPicPr>
            <a:picLocks noChangeAspect="1"/>
          </p:cNvPicPr>
          <p:nvPr/>
        </p:nvPicPr>
        <p:blipFill>
          <a:blip r:embed="rId3"/>
          <a:stretch>
            <a:fillRect/>
          </a:stretch>
        </p:blipFill>
        <p:spPr>
          <a:xfrm>
            <a:off x="-277820" y="1131590"/>
            <a:ext cx="9578793" cy="615565"/>
          </a:xfrm>
          <a:prstGeom prst="rect">
            <a:avLst/>
          </a:prstGeom>
        </p:spPr>
      </p:pic>
      <p:sp>
        <p:nvSpPr>
          <p:cNvPr id="18" name="TextBox 17"/>
          <p:cNvSpPr txBox="1"/>
          <p:nvPr/>
        </p:nvSpPr>
        <p:spPr>
          <a:xfrm>
            <a:off x="251368" y="1936392"/>
            <a:ext cx="1936985"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Bối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cảnh</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73437" y="2391321"/>
            <a:ext cx="8416163" cy="1061829"/>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Bối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cảnh</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chung</a:t>
            </a:r>
            <a:r>
              <a:rPr lang="en-US" sz="2100" b="1" dirty="0">
                <a:solidFill>
                  <a:prstClr val="black"/>
                </a:solidFill>
                <a:latin typeface="Times New Roman" panose="02020603050405020304" pitchFamily="18" charset="0"/>
                <a:cs typeface="Times New Roman" panose="02020603050405020304" pitchFamily="18" charset="0"/>
              </a:rPr>
              <a:t>:  </a:t>
            </a:r>
          </a:p>
          <a:p>
            <a:pPr algn="just" defTabSz="685800"/>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gian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Miền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Tây</a:t>
            </a:r>
            <a:r>
              <a:rPr lang="en-US" sz="2100" dirty="0">
                <a:solidFill>
                  <a:prstClr val="black"/>
                </a:solidFill>
                <a:latin typeface="Times New Roman" panose="02020603050405020304" pitchFamily="18" charset="0"/>
                <a:cs typeface="Times New Roman" panose="02020603050405020304" pitchFamily="18" charset="0"/>
              </a:rPr>
              <a:t> Nam </a:t>
            </a:r>
            <a:r>
              <a:rPr lang="en-US" sz="2100" dirty="0" err="1">
                <a:solidFill>
                  <a:prstClr val="black"/>
                </a:solidFill>
                <a:latin typeface="Times New Roman" panose="02020603050405020304" pitchFamily="18" charset="0"/>
                <a:cs typeface="Times New Roman" panose="02020603050405020304" pitchFamily="18" charset="0"/>
              </a:rPr>
              <a:t>Bộ</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err="1">
                <a:solidFill>
                  <a:prstClr val="black"/>
                </a:solidFill>
                <a:latin typeface="Times New Roman" panose="02020603050405020304" pitchFamily="18" charset="0"/>
                <a:cs typeface="Times New Roman" panose="02020603050405020304" pitchFamily="18" charset="0"/>
              </a:rPr>
              <a:t>Thời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gian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Những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năm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kháng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chiến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chống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Pháp</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20" name="TextBox 19"/>
          <p:cNvSpPr txBox="1"/>
          <p:nvPr/>
        </p:nvSpPr>
        <p:spPr>
          <a:xfrm>
            <a:off x="473437" y="3604151"/>
            <a:ext cx="8416163" cy="1061829"/>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Bối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cảnh</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riêng</a:t>
            </a:r>
            <a:r>
              <a:rPr lang="en-US" sz="2100" b="1" dirty="0">
                <a:solidFill>
                  <a:prstClr val="black"/>
                </a:solidFill>
                <a:latin typeface="Times New Roman" panose="02020603050405020304" pitchFamily="18" charset="0"/>
                <a:cs typeface="Times New Roman" panose="02020603050405020304" pitchFamily="18" charset="0"/>
              </a:rPr>
              <a:t>:  </a:t>
            </a:r>
          </a:p>
          <a:p>
            <a:pPr algn="just" defTabSz="685800"/>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gian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Căn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lều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giữa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rừng</a:t>
            </a:r>
            <a:r>
              <a:rPr lang="en-US" sz="2100" dirty="0">
                <a:solidFill>
                  <a:prstClr val="black"/>
                </a:solidFill>
                <a:latin typeface="Times New Roman" panose="02020603050405020304" pitchFamily="18" charset="0"/>
                <a:cs typeface="Times New Roman" panose="02020603050405020304" pitchFamily="18" charset="0"/>
              </a:rPr>
              <a:t> U Minh</a:t>
            </a:r>
          </a:p>
          <a:p>
            <a:pPr algn="just" defTabSz="685800"/>
            <a:r>
              <a:rPr lang="en-US" sz="2100" dirty="0" err="1">
                <a:solidFill>
                  <a:prstClr val="black"/>
                </a:solidFill>
                <a:latin typeface="Times New Roman" panose="02020603050405020304" pitchFamily="18" charset="0"/>
                <a:cs typeface="Times New Roman" panose="02020603050405020304" pitchFamily="18" charset="0"/>
              </a:rPr>
              <a:t>Thời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gian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đêm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về</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sáng</a:t>
            </a:r>
            <a:endParaRPr lang="en-US" sz="2100" dirty="0">
              <a:solidFill>
                <a:prstClr val="black"/>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24787" t="32079" r="25928" b="39984"/>
          <a:stretch/>
        </p:blipFill>
        <p:spPr>
          <a:xfrm>
            <a:off x="5796136" y="1635646"/>
            <a:ext cx="3188075" cy="3168352"/>
          </a:xfrm>
          <a:prstGeom prst="rect">
            <a:avLst/>
          </a:prstGeom>
        </p:spPr>
      </p:pic>
      <p:grpSp>
        <p:nvGrpSpPr>
          <p:cNvPr id="15" name="Group 14"/>
          <p:cNvGrpSpPr/>
          <p:nvPr/>
        </p:nvGrpSpPr>
        <p:grpSpPr>
          <a:xfrm>
            <a:off x="-127354" y="184008"/>
            <a:ext cx="7146789" cy="369332"/>
            <a:chOff x="-178462" y="1828800"/>
            <a:chExt cx="19060588" cy="984870"/>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7" name="TextBox 16"/>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ĐỌC- </a:t>
              </a:r>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57295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1" name="Picture 10"/>
          <p:cNvPicPr>
            <a:picLocks noChangeAspect="1"/>
          </p:cNvPicPr>
          <p:nvPr/>
        </p:nvPicPr>
        <p:blipFill>
          <a:blip r:embed="rId3"/>
          <a:stretch>
            <a:fillRect/>
          </a:stretch>
        </p:blipFill>
        <p:spPr>
          <a:xfrm>
            <a:off x="-277820" y="1131590"/>
            <a:ext cx="9578793" cy="615565"/>
          </a:xfrm>
          <a:prstGeom prst="rect">
            <a:avLst/>
          </a:prstGeom>
        </p:spPr>
      </p:pic>
      <p:sp>
        <p:nvSpPr>
          <p:cNvPr id="18" name="TextBox 17"/>
          <p:cNvSpPr txBox="1"/>
          <p:nvPr/>
        </p:nvSpPr>
        <p:spPr>
          <a:xfrm>
            <a:off x="3957491" y="1909907"/>
            <a:ext cx="5051054"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Thể</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loại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và</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phương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thức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biểu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đạt</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072641" y="2522233"/>
            <a:ext cx="3906210" cy="415498"/>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Thể</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loại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Tiểu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thuyết</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4072641" y="3005975"/>
            <a:ext cx="7052087" cy="415498"/>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PTBĐ: </a:t>
            </a:r>
            <a:r>
              <a:rPr lang="en-US" sz="2100" dirty="0" err="1">
                <a:solidFill>
                  <a:prstClr val="black"/>
                </a:solidFill>
                <a:latin typeface="Times New Roman" panose="02020603050405020304" pitchFamily="18" charset="0"/>
                <a:cs typeface="Times New Roman" panose="02020603050405020304" pitchFamily="18" charset="0"/>
              </a:rPr>
              <a:t>Tự</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sự</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hợp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miêu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biểu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cảm</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21" name="TextBox 20"/>
          <p:cNvSpPr txBox="1"/>
          <p:nvPr/>
        </p:nvSpPr>
        <p:spPr>
          <a:xfrm>
            <a:off x="3957491" y="3634789"/>
            <a:ext cx="4021616"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Bố</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cục</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5368785" y="3634789"/>
            <a:ext cx="3906210" cy="415498"/>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5 </a:t>
            </a:r>
            <a:r>
              <a:rPr lang="en-US" sz="2100" dirty="0" err="1">
                <a:solidFill>
                  <a:prstClr val="black"/>
                </a:solidFill>
                <a:latin typeface="Times New Roman" panose="02020603050405020304" pitchFamily="18" charset="0"/>
                <a:cs typeface="Times New Roman" panose="02020603050405020304" pitchFamily="18" charset="0"/>
              </a:rPr>
              <a:t>phần</a:t>
            </a:r>
            <a:endParaRPr lang="en-US" sz="2100" dirty="0">
              <a:solidFill>
                <a:prstClr val="black"/>
              </a:solidFill>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641" y="1730354"/>
            <a:ext cx="2725312" cy="3376045"/>
          </a:xfrm>
          <a:prstGeom prst="rect">
            <a:avLst/>
          </a:prstGeom>
        </p:spPr>
      </p:pic>
      <p:grpSp>
        <p:nvGrpSpPr>
          <p:cNvPr id="17" name="Group 16"/>
          <p:cNvGrpSpPr/>
          <p:nvPr/>
        </p:nvGrpSpPr>
        <p:grpSpPr>
          <a:xfrm>
            <a:off x="-127354" y="184008"/>
            <a:ext cx="7146789" cy="369332"/>
            <a:chOff x="-178462" y="1828800"/>
            <a:chExt cx="19060588" cy="984870"/>
          </a:xfrm>
        </p:grpSpPr>
        <p:sp>
          <p:nvSpPr>
            <p:cNvPr id="22" name="Round Same Side Corner Rectangle 2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3" name="TextBox 22"/>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ĐỌC- </a:t>
              </a:r>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11262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a:t>
              </a:r>
              <a:r>
                <a:rPr lang="en-US" b="1" dirty="0">
                  <a:solidFill>
                    <a:srgbClr val="31859C"/>
                  </a:solidFill>
                  <a:latin typeface="Tahoma" panose="020B0604030504040204" pitchFamily="34" charset="0"/>
                  <a:cs typeface="Tahoma" panose="020B0604030504040204" pitchFamily="34" charset="0"/>
                </a:rPr>
                <a:t>I TIẾT</a:t>
              </a:r>
            </a:p>
          </p:txBody>
        </p:sp>
      </p:grpSp>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vùng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đất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phương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Nam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5" name="TextBox 14"/>
          <p:cNvSpPr txBox="1"/>
          <p:nvPr/>
        </p:nvSpPr>
        <p:spPr>
          <a:xfrm>
            <a:off x="4051188" y="2067694"/>
            <a:ext cx="5506117" cy="1488484"/>
          </a:xfrm>
          <a:prstGeom prst="rect">
            <a:avLst/>
          </a:prstGeom>
          <a:noFill/>
        </p:spPr>
        <p:txBody>
          <a:bodyPr wrap="square" rtlCol="0">
            <a:spAutoFit/>
          </a:bodyPr>
          <a:lstStyle/>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An</a:t>
            </a:r>
          </a:p>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Ông</a:t>
            </a:r>
            <a:r>
              <a:rPr lang="en-US" sz="2100" dirty="0">
                <a:solidFill>
                  <a:prstClr val="black"/>
                </a:solidFill>
                <a:latin typeface="Times New Roman" panose="02020603050405020304" pitchFamily="18" charset="0"/>
                <a:cs typeface="Times New Roman" panose="02020603050405020304" pitchFamily="18" charset="0"/>
              </a:rPr>
              <a:t> Hai (</a:t>
            </a:r>
            <a:r>
              <a:rPr lang="en-US" sz="2100" dirty="0" err="1">
                <a:solidFill>
                  <a:prstClr val="black"/>
                </a:solidFill>
                <a:latin typeface="Times New Roman" panose="02020603050405020304" pitchFamily="18" charset="0"/>
                <a:cs typeface="Times New Roman" panose="02020603050405020304" pitchFamily="18" charset="0"/>
              </a:rPr>
              <a:t>tía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An)</a:t>
            </a:r>
          </a:p>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ông</a:t>
            </a:r>
            <a:r>
              <a:rPr lang="en-US" sz="2100" dirty="0">
                <a:solidFill>
                  <a:prstClr val="black"/>
                </a:solidFill>
                <a:latin typeface="Times New Roman" panose="02020603050405020304" pitchFamily="18" charset="0"/>
                <a:cs typeface="Times New Roman" panose="02020603050405020304" pitchFamily="18" charset="0"/>
              </a:rPr>
              <a:t> Hai  (</a:t>
            </a:r>
            <a:r>
              <a:rPr lang="en-US" sz="2100" dirty="0" err="1">
                <a:solidFill>
                  <a:prstClr val="black"/>
                </a:solidFill>
                <a:latin typeface="Times New Roman" panose="02020603050405020304" pitchFamily="18" charset="0"/>
                <a:cs typeface="Times New Roman" panose="02020603050405020304" pitchFamily="18" charset="0"/>
              </a:rPr>
              <a:t>má</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An)</a:t>
            </a:r>
          </a:p>
        </p:txBody>
      </p:sp>
      <p:sp>
        <p:nvSpPr>
          <p:cNvPr id="16" name="TextBox 15"/>
          <p:cNvSpPr txBox="1"/>
          <p:nvPr/>
        </p:nvSpPr>
        <p:spPr>
          <a:xfrm>
            <a:off x="4024644" y="1591182"/>
            <a:ext cx="5051054" cy="577081"/>
          </a:xfrm>
          <a:prstGeom prst="rect">
            <a:avLst/>
          </a:prstGeom>
          <a:noFill/>
        </p:spPr>
        <p:txBody>
          <a:bodyPr wrap="square" rtlCol="0">
            <a:spAutoFit/>
          </a:bodyPr>
          <a:lstStyle/>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Nhân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vật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endParaRPr lang="en-US" sz="2100" dirty="0">
              <a:solidFill>
                <a:prstClr val="black"/>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12984" b="1439"/>
          <a:stretch/>
        </p:blipFill>
        <p:spPr>
          <a:xfrm>
            <a:off x="568882" y="1275606"/>
            <a:ext cx="2987533" cy="3493257"/>
          </a:xfrm>
          <a:prstGeom prst="rect">
            <a:avLst/>
          </a:prstGeom>
        </p:spPr>
      </p:pic>
      <p:sp>
        <p:nvSpPr>
          <p:cNvPr id="2" name="Rectangle 1"/>
          <p:cNvSpPr/>
          <p:nvPr/>
        </p:nvSpPr>
        <p:spPr>
          <a:xfrm>
            <a:off x="4024644" y="1606029"/>
            <a:ext cx="2890116" cy="461665"/>
          </a:xfrm>
          <a:prstGeom prst="rect">
            <a:avLst/>
          </a:prstGeom>
          <a:solidFill>
            <a:schemeClr val="accent5">
              <a:lumMod val="75000"/>
            </a:schemeClr>
          </a:solidFill>
        </p:spPr>
        <p:txBody>
          <a:bodyPr wrap="square">
            <a:spAutoFit/>
          </a:bodyPr>
          <a:lstStyle/>
          <a:p>
            <a:pPr algn="ctr" defTabSz="685800"/>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vật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Võ</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Tòng</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694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a:t>
              </a:r>
              <a:r>
                <a:rPr lang="en-US" b="1" dirty="0">
                  <a:solidFill>
                    <a:srgbClr val="31859C"/>
                  </a:solidFill>
                  <a:latin typeface="Tahoma" panose="020B0604030504040204" pitchFamily="34" charset="0"/>
                  <a:cs typeface="Tahoma" panose="020B0604030504040204" pitchFamily="34" charset="0"/>
                </a:rPr>
                <a:t>I TIẾT</a:t>
              </a:r>
            </a:p>
          </p:txBody>
        </p:sp>
      </p:grpSp>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vùng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đất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phương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Nam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4" name="TextBox 13"/>
          <p:cNvSpPr txBox="1"/>
          <p:nvPr/>
        </p:nvSpPr>
        <p:spPr>
          <a:xfrm>
            <a:off x="443515" y="1011614"/>
            <a:ext cx="5051054" cy="400110"/>
          </a:xfrm>
          <a:prstGeom prst="rect">
            <a:avLst/>
          </a:prstGeom>
          <a:noFill/>
        </p:spPr>
        <p:txBody>
          <a:bodyPr wrap="square" rtlCol="0">
            <a:spAutoFit/>
          </a:bodyPr>
          <a:lstStyle/>
          <a:p>
            <a:pPr algn="just" defTabSz="685800"/>
            <a:r>
              <a:rPr lang="en-US" sz="2000" b="1" i="1" dirty="0">
                <a:solidFill>
                  <a:srgbClr val="FF0000"/>
                </a:solidFill>
                <a:latin typeface="Times New Roman" panose="02020603050405020304" pitchFamily="18" charset="0"/>
                <a:cs typeface="Times New Roman" panose="02020603050405020304" pitchFamily="18" charset="0"/>
              </a:rPr>
              <a:t>a. </a:t>
            </a:r>
            <a:r>
              <a:rPr lang="en-US" sz="2000" b="1" i="1" dirty="0" err="1">
                <a:solidFill>
                  <a:srgbClr val="FF0000"/>
                </a:solidFill>
                <a:latin typeface="Times New Roman" panose="02020603050405020304" pitchFamily="18" charset="0"/>
                <a:cs typeface="Times New Roman" panose="02020603050405020304" pitchFamily="18" charset="0"/>
              </a:rPr>
              <a:t>Nhân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vật</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Võ</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Tòng</a:t>
            </a:r>
            <a:endParaRPr lang="en-US" sz="2000" b="1" i="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78422" y="1518930"/>
            <a:ext cx="5424629" cy="3000821"/>
          </a:xfrm>
          <a:prstGeom prst="rect">
            <a:avLst/>
          </a:prstGeom>
          <a:noFill/>
        </p:spPr>
        <p:txBody>
          <a:bodyPr wrap="square" rtlCol="0">
            <a:spAutoFit/>
          </a:bodyPr>
          <a:lstStyle/>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Chú</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cởi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trần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mặc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chiếc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quần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còn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mới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nhưng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coi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bộ</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lâu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giặt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chiếc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quần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lính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Pháp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những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sáu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túi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chú</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đeo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lủng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lẳng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lưỡi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lê</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nằm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gọn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trong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vỏ</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sắt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đúng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như</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má</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còn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thắt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xanh-tuya-rông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nữa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chứ</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20" name="Rectangle 19"/>
          <p:cNvSpPr/>
          <p:nvPr/>
        </p:nvSpPr>
        <p:spPr>
          <a:xfrm>
            <a:off x="1586123" y="4519751"/>
            <a:ext cx="2890116" cy="461665"/>
          </a:xfrm>
          <a:prstGeom prst="rect">
            <a:avLst/>
          </a:prstGeom>
          <a:solidFill>
            <a:schemeClr val="accent5">
              <a:lumMod val="40000"/>
              <a:lumOff val="60000"/>
            </a:schemeClr>
          </a:solidFill>
        </p:spPr>
        <p:txBody>
          <a:bodyPr wrap="square">
            <a:spAutoFit/>
          </a:bodyPr>
          <a:lstStyle/>
          <a:p>
            <a:pPr algn="ctr" defTabSz="685800"/>
            <a:r>
              <a:rPr lang="en-US" sz="2400" dirty="0">
                <a:solidFill>
                  <a:schemeClr val="bg1"/>
                </a:solidFill>
                <a:latin typeface="Times New Roman" panose="02020603050405020304" pitchFamily="18" charset="0"/>
                <a:cs typeface="Times New Roman" panose="02020603050405020304" pitchFamily="18" charset="0"/>
              </a:rPr>
              <a:t>NGOẠI HÌNH</a:t>
            </a:r>
          </a:p>
        </p:txBody>
      </p:sp>
      <p:pic>
        <p:nvPicPr>
          <p:cNvPr id="21" name="Picture 20">
            <a:extLst>
              <a:ext uri="{FF2B5EF4-FFF2-40B4-BE49-F238E27FC236}">
                <a16:creationId xmlns:a16="http://schemas.microsoft.com/office/drawing/2014/main" id="{5A716459-8E3A-41CD-A0E8-B4DA092A027F}"/>
              </a:ext>
            </a:extLst>
          </p:cNvPr>
          <p:cNvPicPr>
            <a:picLocks noChangeAspect="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499895" y="4279923"/>
            <a:ext cx="935728" cy="935728"/>
          </a:xfrm>
          <a:prstGeom prst="rect">
            <a:avLst/>
          </a:prstGeom>
        </p:spPr>
      </p:pic>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b="3988"/>
          <a:stretch/>
        </p:blipFill>
        <p:spPr>
          <a:xfrm>
            <a:off x="5940152" y="8275"/>
            <a:ext cx="3004457" cy="2355726"/>
          </a:xfrm>
          <a:prstGeom prst="rect">
            <a:avLst/>
          </a:prstGeom>
          <a:ln>
            <a:noFill/>
          </a:ln>
          <a:effectLst>
            <a:softEdge rad="112500"/>
          </a:effectLst>
        </p:spPr>
      </p:pic>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l="24787" t="32079" r="25928" b="39984"/>
          <a:stretch/>
        </p:blipFill>
        <p:spPr>
          <a:xfrm>
            <a:off x="5935162" y="2364001"/>
            <a:ext cx="3009447" cy="2617415"/>
          </a:xfrm>
          <a:prstGeom prst="rect">
            <a:avLst/>
          </a:prstGeom>
          <a:ln>
            <a:noFill/>
          </a:ln>
          <a:effectLst>
            <a:softEdge rad="112500"/>
          </a:effectLst>
        </p:spPr>
      </p:pic>
    </p:spTree>
    <p:extLst>
      <p:ext uri="{BB962C8B-B14F-4D97-AF65-F5344CB8AC3E}">
        <p14:creationId xmlns:p14="http://schemas.microsoft.com/office/powerpoint/2010/main" val="211365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80">
                                          <p:stCondLst>
                                            <p:cond delay="0"/>
                                          </p:stCondLst>
                                        </p:cTn>
                                        <p:tgtEl>
                                          <p:spTgt spid="23"/>
                                        </p:tgtEl>
                                      </p:cBhvr>
                                    </p:animEffect>
                                    <p:anim calcmode="lin" valueType="num">
                                      <p:cBhvr>
                                        <p:cTn id="3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5" dur="26">
                                          <p:stCondLst>
                                            <p:cond delay="650"/>
                                          </p:stCondLst>
                                        </p:cTn>
                                        <p:tgtEl>
                                          <p:spTgt spid="23"/>
                                        </p:tgtEl>
                                      </p:cBhvr>
                                      <p:to x="100000" y="60000"/>
                                    </p:animScale>
                                    <p:animScale>
                                      <p:cBhvr>
                                        <p:cTn id="36" dur="166" decel="50000">
                                          <p:stCondLst>
                                            <p:cond delay="676"/>
                                          </p:stCondLst>
                                        </p:cTn>
                                        <p:tgtEl>
                                          <p:spTgt spid="23"/>
                                        </p:tgtEl>
                                      </p:cBhvr>
                                      <p:to x="100000" y="100000"/>
                                    </p:animScale>
                                    <p:animScale>
                                      <p:cBhvr>
                                        <p:cTn id="37" dur="26">
                                          <p:stCondLst>
                                            <p:cond delay="1312"/>
                                          </p:stCondLst>
                                        </p:cTn>
                                        <p:tgtEl>
                                          <p:spTgt spid="23"/>
                                        </p:tgtEl>
                                      </p:cBhvr>
                                      <p:to x="100000" y="80000"/>
                                    </p:animScale>
                                    <p:animScale>
                                      <p:cBhvr>
                                        <p:cTn id="38" dur="166" decel="50000">
                                          <p:stCondLst>
                                            <p:cond delay="1338"/>
                                          </p:stCondLst>
                                        </p:cTn>
                                        <p:tgtEl>
                                          <p:spTgt spid="23"/>
                                        </p:tgtEl>
                                      </p:cBhvr>
                                      <p:to x="100000" y="100000"/>
                                    </p:animScale>
                                    <p:animScale>
                                      <p:cBhvr>
                                        <p:cTn id="39" dur="26">
                                          <p:stCondLst>
                                            <p:cond delay="1642"/>
                                          </p:stCondLst>
                                        </p:cTn>
                                        <p:tgtEl>
                                          <p:spTgt spid="23"/>
                                        </p:tgtEl>
                                      </p:cBhvr>
                                      <p:to x="100000" y="90000"/>
                                    </p:animScale>
                                    <p:animScale>
                                      <p:cBhvr>
                                        <p:cTn id="40" dur="166" decel="50000">
                                          <p:stCondLst>
                                            <p:cond delay="1668"/>
                                          </p:stCondLst>
                                        </p:cTn>
                                        <p:tgtEl>
                                          <p:spTgt spid="23"/>
                                        </p:tgtEl>
                                      </p:cBhvr>
                                      <p:to x="100000" y="100000"/>
                                    </p:animScale>
                                    <p:animScale>
                                      <p:cBhvr>
                                        <p:cTn id="41" dur="26">
                                          <p:stCondLst>
                                            <p:cond delay="1808"/>
                                          </p:stCondLst>
                                        </p:cTn>
                                        <p:tgtEl>
                                          <p:spTgt spid="23"/>
                                        </p:tgtEl>
                                      </p:cBhvr>
                                      <p:to x="100000" y="95000"/>
                                    </p:animScale>
                                    <p:animScale>
                                      <p:cBhvr>
                                        <p:cTn id="42" dur="166" decel="50000">
                                          <p:stCondLst>
                                            <p:cond delay="1834"/>
                                          </p:stCondLst>
                                        </p:cTn>
                                        <p:tgtEl>
                                          <p:spTgt spid="23"/>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b="3988"/>
          <a:stretch/>
        </p:blipFill>
        <p:spPr>
          <a:xfrm>
            <a:off x="-684584" y="6884"/>
            <a:ext cx="9721080" cy="5143500"/>
          </a:xfrm>
          <a:prstGeom prst="rect">
            <a:avLst/>
          </a:prstGeom>
        </p:spPr>
      </p:pic>
      <p:sp>
        <p:nvSpPr>
          <p:cNvPr id="2" name="Oval 1"/>
          <p:cNvSpPr/>
          <p:nvPr/>
        </p:nvSpPr>
        <p:spPr>
          <a:xfrm>
            <a:off x="3203848" y="-1165782"/>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16016" y="267494"/>
            <a:ext cx="2890116" cy="461665"/>
          </a:xfrm>
          <a:prstGeom prst="rect">
            <a:avLst/>
          </a:prstGeom>
          <a:solidFill>
            <a:schemeClr val="accent5">
              <a:lumMod val="40000"/>
              <a:lumOff val="60000"/>
            </a:schemeClr>
          </a:solidFill>
        </p:spPr>
        <p:txBody>
          <a:bodyPr wrap="square">
            <a:spAutoFit/>
          </a:bodyPr>
          <a:lstStyle/>
          <a:p>
            <a:pPr algn="ctr" defTabSz="685800"/>
            <a:r>
              <a:rPr lang="en-US" sz="2400" dirty="0">
                <a:solidFill>
                  <a:prstClr val="white"/>
                </a:solidFill>
                <a:latin typeface="Times New Roman" panose="02020603050405020304" pitchFamily="18" charset="0"/>
                <a:cs typeface="Times New Roman" panose="02020603050405020304" pitchFamily="18" charset="0"/>
              </a:rPr>
              <a:t>NGOẠI HÌNH</a:t>
            </a:r>
          </a:p>
        </p:txBody>
      </p:sp>
      <p:sp>
        <p:nvSpPr>
          <p:cNvPr id="12" name="TextBox 11"/>
          <p:cNvSpPr txBox="1"/>
          <p:nvPr/>
        </p:nvSpPr>
        <p:spPr>
          <a:xfrm>
            <a:off x="3635896" y="843558"/>
            <a:ext cx="5112568"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C</a:t>
            </a:r>
            <a:r>
              <a:rPr lang="vi-VN" sz="2100" dirty="0">
                <a:solidFill>
                  <a:prstClr val="black"/>
                </a:solidFill>
                <a:latin typeface="Times New Roman" panose="02020603050405020304" pitchFamily="18" charset="0"/>
                <a:cs typeface="Times New Roman" panose="02020603050405020304" pitchFamily="18" charset="0"/>
              </a:rPr>
              <a:t>ởi trần, mặc chiếc quần ka ki còn mới, nhưng coi bộ đã lâu không giặt</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13" name="TextBox 12"/>
          <p:cNvSpPr txBox="1"/>
          <p:nvPr/>
        </p:nvSpPr>
        <p:spPr>
          <a:xfrm>
            <a:off x="3648950" y="1588141"/>
            <a:ext cx="5112568"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đeo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lủng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lẳng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lưỡi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lê</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nằm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gọn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trong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vỏ</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sắt</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14" name="TextBox 13"/>
          <p:cNvSpPr txBox="1"/>
          <p:nvPr/>
        </p:nvSpPr>
        <p:spPr>
          <a:xfrm>
            <a:off x="3648950" y="2355163"/>
            <a:ext cx="5112568" cy="415498"/>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Thắt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xanh-tuya-rông</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3648949" y="2824273"/>
            <a:ext cx="5112568"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mặt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hàng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sẹo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khủng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khiếp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chạy</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dọc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từ</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dương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xuống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cổ</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19" name="TextBox 18"/>
          <p:cNvSpPr txBox="1"/>
          <p:nvPr/>
        </p:nvSpPr>
        <p:spPr>
          <a:xfrm>
            <a:off x="3664421" y="3616549"/>
            <a:ext cx="5112568"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Những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chữ</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bùa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xanh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lè</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xăm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rằn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rực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người</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21" name="TextBox 20"/>
          <p:cNvSpPr txBox="1"/>
          <p:nvPr/>
        </p:nvSpPr>
        <p:spPr>
          <a:xfrm>
            <a:off x="4203967" y="4281358"/>
            <a:ext cx="4112449" cy="738664"/>
          </a:xfrm>
          <a:prstGeom prst="rect">
            <a:avLst/>
          </a:prstGeom>
          <a:noFill/>
        </p:spPr>
        <p:txBody>
          <a:bodyPr wrap="square" rtlCol="0">
            <a:spAutoFit/>
          </a:bodyPr>
          <a:lstStyle/>
          <a:p>
            <a:pPr marL="342900" indent="-342900" algn="ctr" defTabSz="685800">
              <a:buFont typeface="Wingdings" panose="05000000000000000000" pitchFamily="2" charset="2"/>
              <a:buChar char="è"/>
            </a:pP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Trang</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phục</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giống</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lính</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Pháp</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vẻ</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ngoài</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bặm</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trợn</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bụi</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bặm</a:t>
            </a:r>
            <a:endPar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424300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8" grpId="0"/>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Graphic 12"/>
          <p:cNvSpPr/>
          <p:nvPr/>
        </p:nvSpPr>
        <p:spPr>
          <a:xfrm rot="1218983">
            <a:off x="6388671" y="2962510"/>
            <a:ext cx="376719" cy="366456"/>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lIns="68555" tIns="34289" rIns="68555" bIns="34289" rtlCol="0" anchor="ctr"/>
          <a:lstStyle/>
          <a:p>
            <a:pPr defTabSz="685035"/>
            <a:endParaRPr lang="en-US" sz="1400">
              <a:solidFill>
                <a:prstClr val="black"/>
              </a:solidFill>
            </a:endParaRPr>
          </a:p>
        </p:txBody>
      </p:sp>
      <p:pic>
        <p:nvPicPr>
          <p:cNvPr id="4" name="Picture Placeholder 3"/>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6243" b="16243"/>
          <a:stretch>
            <a:fillRect/>
          </a:stretch>
        </p:blipFill>
        <p:spPr>
          <a:xfrm>
            <a:off x="7551771" y="1715214"/>
            <a:ext cx="1485000" cy="1485000"/>
          </a:xfrm>
        </p:spPr>
      </p:pic>
      <p:pic>
        <p:nvPicPr>
          <p:cNvPr id="7" name="Picture Placeholder 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7222" b="7222"/>
          <a:stretch>
            <a:fillRect/>
          </a:stretch>
        </p:blipFill>
        <p:spPr>
          <a:xfrm>
            <a:off x="4860032" y="1951169"/>
            <a:ext cx="1485000" cy="1485000"/>
          </a:xfrm>
        </p:spPr>
      </p:pic>
      <p:pic>
        <p:nvPicPr>
          <p:cNvPr id="9" name="Picture Placeholder 8"/>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0794" r="10794"/>
          <a:stretch>
            <a:fillRect/>
          </a:stretch>
        </p:blipFill>
        <p:spPr>
          <a:xfrm>
            <a:off x="5520863" y="264258"/>
            <a:ext cx="2700000" cy="2700000"/>
          </a:xfrm>
        </p:spPr>
      </p:pic>
      <p:pic>
        <p:nvPicPr>
          <p:cNvPr id="12" name="Picture Placeholder 11"/>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6487" r="6487"/>
          <a:stretch>
            <a:fillRect/>
          </a:stretch>
        </p:blipFill>
        <p:spPr>
          <a:xfrm>
            <a:off x="5729513" y="2187125"/>
            <a:ext cx="2700000" cy="2700000"/>
          </a:xfrm>
        </p:spPr>
      </p:pic>
      <p:sp>
        <p:nvSpPr>
          <p:cNvPr id="19" name="Rectangle 18"/>
          <p:cNvSpPr/>
          <p:nvPr/>
        </p:nvSpPr>
        <p:spPr>
          <a:xfrm>
            <a:off x="-13831" y="0"/>
            <a:ext cx="4718785" cy="5262979"/>
          </a:xfrm>
          <a:prstGeom prst="rect">
            <a:avLst/>
          </a:prstGeom>
          <a:solidFill>
            <a:schemeClr val="accent4">
              <a:lumMod val="60000"/>
              <a:lumOff val="4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786681" y="340312"/>
            <a:ext cx="289011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en-US" sz="2400" dirty="0">
                <a:solidFill>
                  <a:schemeClr val="accent6">
                    <a:lumMod val="75000"/>
                  </a:schemeClr>
                </a:solidFill>
                <a:latin typeface="Times New Roman" panose="02020603050405020304" pitchFamily="18" charset="0"/>
                <a:cs typeface="Times New Roman" panose="02020603050405020304" pitchFamily="18" charset="0"/>
              </a:rPr>
              <a:t>LAI LỊCH</a:t>
            </a:r>
          </a:p>
        </p:txBody>
      </p:sp>
      <p:sp>
        <p:nvSpPr>
          <p:cNvPr id="21" name="TextBox 20"/>
          <p:cNvSpPr txBox="1"/>
          <p:nvPr/>
        </p:nvSpPr>
        <p:spPr>
          <a:xfrm>
            <a:off x="107504" y="1087073"/>
            <a:ext cx="4248472"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tuổi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quê</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quán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được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mọi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người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gọi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07504" y="1934264"/>
            <a:ext cx="4248472" cy="415498"/>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đây</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từ</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mười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mấy</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năm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trước</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107503" y="2409150"/>
            <a:ext cx="4248472"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Sống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cô</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độc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mình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ai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bạn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giỏi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107503" y="3201238"/>
            <a:ext cx="4248472"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Khỏe</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mạnh</a:t>
            </a:r>
            <a:r>
              <a:rPr lang="en-US" sz="2100" dirty="0">
                <a:solidFill>
                  <a:prstClr val="black"/>
                </a:solidFill>
                <a:latin typeface="Times New Roman" panose="02020603050405020304" pitchFamily="18" charset="0"/>
                <a:cs typeface="Times New Roman" panose="02020603050405020304" pitchFamily="18" charset="0"/>
              </a:rPr>
              <a:t>, dung </a:t>
            </a:r>
            <a:r>
              <a:rPr lang="en-US" sz="2100" dirty="0" err="1">
                <a:solidFill>
                  <a:prstClr val="black"/>
                </a:solidFill>
                <a:latin typeface="Times New Roman" panose="02020603050405020304" pitchFamily="18" charset="0"/>
                <a:cs typeface="Times New Roman" panose="02020603050405020304" pitchFamily="18" charset="0"/>
              </a:rPr>
              <a:t>cảm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mình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chết</a:t>
            </a:r>
            <a:r>
              <a:rPr lang="en-US" sz="2100" dirty="0">
                <a:solidFill>
                  <a:prstClr val="black"/>
                </a:solidFill>
                <a:latin typeface="Times New Roman" panose="02020603050405020304" pitchFamily="18" charset="0"/>
                <a:cs typeface="Times New Roman" panose="02020603050405020304" pitchFamily="18" charset="0"/>
              </a:rPr>
              <a:t> con </a:t>
            </a:r>
            <a:r>
              <a:rPr lang="en-US" sz="2100" dirty="0" err="1">
                <a:solidFill>
                  <a:prstClr val="black"/>
                </a:solidFill>
                <a:latin typeface="Times New Roman" panose="02020603050405020304" pitchFamily="18" charset="0"/>
                <a:cs typeface="Times New Roman" panose="02020603050405020304" pitchFamily="18" charset="0"/>
              </a:rPr>
              <a:t>hổ</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chúa</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107503" y="4011910"/>
            <a:ext cx="4248472"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thẹo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từ</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dương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xuống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cổ</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sau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lần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hổ</a:t>
            </a:r>
            <a:endParaRPr lang="en-US" sz="21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1167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461727" y="0"/>
            <a:ext cx="4718785" cy="5262979"/>
          </a:xfrm>
          <a:prstGeom prst="rect">
            <a:avLst/>
          </a:prstGeom>
          <a:solidFill>
            <a:schemeClr val="accent4">
              <a:lumMod val="60000"/>
              <a:lumOff val="4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6" name="Graphic 12"/>
          <p:cNvSpPr/>
          <p:nvPr/>
        </p:nvSpPr>
        <p:spPr>
          <a:xfrm rot="1218983">
            <a:off x="1767400" y="2954024"/>
            <a:ext cx="376719" cy="366456"/>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lIns="68555" tIns="34289" rIns="68555" bIns="34289" rtlCol="0" anchor="ctr"/>
          <a:lstStyle/>
          <a:p>
            <a:pPr defTabSz="685035"/>
            <a:endParaRPr lang="en-US" sz="1400">
              <a:solidFill>
                <a:prstClr val="black"/>
              </a:solidFill>
            </a:endParaRPr>
          </a:p>
        </p:txBody>
      </p:sp>
      <p:pic>
        <p:nvPicPr>
          <p:cNvPr id="4" name="Picture Placeholder 3"/>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6243" b="16243"/>
          <a:stretch>
            <a:fillRect/>
          </a:stretch>
        </p:blipFill>
        <p:spPr>
          <a:xfrm>
            <a:off x="2798968" y="1706728"/>
            <a:ext cx="1485000" cy="1485000"/>
          </a:xfrm>
        </p:spPr>
      </p:pic>
      <p:pic>
        <p:nvPicPr>
          <p:cNvPr id="7" name="Picture Placeholder 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7222" b="7222"/>
          <a:stretch>
            <a:fillRect/>
          </a:stretch>
        </p:blipFill>
        <p:spPr>
          <a:xfrm>
            <a:off x="107229" y="1942683"/>
            <a:ext cx="1485000" cy="1485000"/>
          </a:xfrm>
        </p:spPr>
      </p:pic>
      <p:pic>
        <p:nvPicPr>
          <p:cNvPr id="9" name="Picture Placeholder 8"/>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0794" r="10794"/>
          <a:stretch>
            <a:fillRect/>
          </a:stretch>
        </p:blipFill>
        <p:spPr>
          <a:xfrm>
            <a:off x="768060" y="255772"/>
            <a:ext cx="2700000" cy="2700000"/>
          </a:xfrm>
        </p:spPr>
      </p:pic>
      <p:pic>
        <p:nvPicPr>
          <p:cNvPr id="12" name="Picture Placeholder 11"/>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6487" r="6487"/>
          <a:stretch>
            <a:fillRect/>
          </a:stretch>
        </p:blipFill>
        <p:spPr>
          <a:xfrm>
            <a:off x="976710" y="2178639"/>
            <a:ext cx="2700000" cy="2700000"/>
          </a:xfrm>
        </p:spPr>
      </p:pic>
      <p:sp>
        <p:nvSpPr>
          <p:cNvPr id="20" name="Rectangle 19"/>
          <p:cNvSpPr/>
          <p:nvPr/>
        </p:nvSpPr>
        <p:spPr>
          <a:xfrm>
            <a:off x="5262239" y="340312"/>
            <a:ext cx="289011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en-US" sz="2400" dirty="0">
                <a:solidFill>
                  <a:srgbClr val="AAD4D0">
                    <a:lumMod val="75000"/>
                  </a:srgbClr>
                </a:solidFill>
                <a:latin typeface="Times New Roman" panose="02020603050405020304" pitchFamily="18" charset="0"/>
                <a:cs typeface="Times New Roman" panose="02020603050405020304" pitchFamily="18" charset="0"/>
              </a:rPr>
              <a:t>LAI LỊCH</a:t>
            </a:r>
          </a:p>
        </p:txBody>
      </p:sp>
      <p:sp>
        <p:nvSpPr>
          <p:cNvPr id="14" name="TextBox 13"/>
          <p:cNvSpPr txBox="1"/>
          <p:nvPr/>
        </p:nvSpPr>
        <p:spPr>
          <a:xfrm>
            <a:off x="4727078" y="1486344"/>
            <a:ext cx="4310430" cy="3000821"/>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chàng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trai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hiền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lành</a:t>
            </a:r>
            <a:r>
              <a:rPr lang="en-US" sz="2100" dirty="0">
                <a:solidFill>
                  <a:prstClr val="black"/>
                </a:solidFill>
                <a:latin typeface="Times New Roman" panose="02020603050405020304" pitchFamily="18" charset="0"/>
                <a:cs typeface="Times New Roman" panose="02020603050405020304" pitchFamily="18" charset="0"/>
              </a:rPr>
              <a:t>, ở </a:t>
            </a:r>
            <a:r>
              <a:rPr lang="en-US" sz="2100" dirty="0" err="1">
                <a:solidFill>
                  <a:prstClr val="black"/>
                </a:solidFill>
                <a:latin typeface="Times New Roman" panose="02020603050405020304" pitchFamily="18" charset="0"/>
                <a:cs typeface="Times New Roman" panose="02020603050405020304" pitchFamily="18" charset="0"/>
              </a:rPr>
              <a:t>tận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vùng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lắm</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vợ</a:t>
            </a:r>
            <a:r>
              <a:rPr lang="en-US" sz="2100" dirty="0">
                <a:solidFill>
                  <a:prstClr val="black"/>
                </a:solidFill>
                <a:latin typeface="Times New Roman" panose="02020603050405020304" pitchFamily="18" charset="0"/>
                <a:cs typeface="Times New Roman" panose="02020603050405020304" pitchFamily="18" charset="0"/>
              </a:rPr>
              <a:t> con </a:t>
            </a:r>
            <a:r>
              <a:rPr lang="en-US" sz="2100" dirty="0" err="1">
                <a:solidFill>
                  <a:prstClr val="black"/>
                </a:solidFill>
                <a:latin typeface="Times New Roman" panose="02020603050405020304" pitchFamily="18" charset="0"/>
                <a:cs typeface="Times New Roman" panose="02020603050405020304" pitchFamily="18" charset="0"/>
              </a:rPr>
              <a:t>nhưng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lần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địa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chủ</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ngang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ngược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hống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hách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bị</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tù</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lẽ</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địa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chủ</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kia</a:t>
            </a:r>
            <a:r>
              <a:rPr lang="en-US" sz="2100" dirty="0">
                <a:solidFill>
                  <a:prstClr val="black"/>
                </a:solidFill>
                <a:latin typeface="Times New Roman" panose="02020603050405020304" pitchFamily="18" charset="0"/>
                <a:cs typeface="Times New Roman" panose="02020603050405020304" pitchFamily="18" charset="0"/>
              </a:rPr>
              <a:t>, con </a:t>
            </a:r>
            <a:r>
              <a:rPr lang="en-US" sz="2100" dirty="0" err="1">
                <a:solidFill>
                  <a:prstClr val="black"/>
                </a:solidFill>
                <a:latin typeface="Times New Roman" panose="02020603050405020304" pitchFamily="18" charset="0"/>
                <a:cs typeface="Times New Roman" panose="02020603050405020304" pitchFamily="18" charset="0"/>
              </a:rPr>
              <a:t>trai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độc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nhất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chết</a:t>
            </a:r>
            <a:r>
              <a:rPr lang="en-US" sz="2100" dirty="0">
                <a:solidFill>
                  <a:prstClr val="black"/>
                </a:solidFill>
                <a:latin typeface="Times New Roman" panose="02020603050405020304" pitchFamily="18" charset="0"/>
                <a:cs typeface="Times New Roman" panose="02020603050405020304" pitchFamily="18" charset="0"/>
              </a:rPr>
              <a:t>.</a:t>
            </a: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tù</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bỏ</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đây</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Sống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mình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kì</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hình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dị</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tướng</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516020" y="1037933"/>
            <a:ext cx="4377472"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Có</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người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kể</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rằng</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4682354" y="4631926"/>
            <a:ext cx="4277529" cy="41549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r>
              <a:rPr lang="en-US"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rõ</a:t>
            </a:r>
            <a:r>
              <a:rPr lang="en-US"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lai</a:t>
            </a:r>
            <a:r>
              <a:rPr lang="en-US"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lịch</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800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circle(in)">
                                      <p:cBhvr>
                                        <p:cTn id="12" dur="20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barn(inVertical)">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barn(inVertical)">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fade">
                                      <p:cBhvr>
                                        <p:cTn id="27" dur="1000"/>
                                        <p:tgtEl>
                                          <p:spTgt spid="14">
                                            <p:txEl>
                                              <p:pRg st="3" end="3"/>
                                            </p:txEl>
                                          </p:spTgt>
                                        </p:tgtEl>
                                      </p:cBhvr>
                                    </p:animEffect>
                                    <p:anim calcmode="lin" valueType="num">
                                      <p:cBhvr>
                                        <p:cTn id="28"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63688" y="27271"/>
            <a:ext cx="5444508" cy="108012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145664560"/>
              </p:ext>
            </p:extLst>
          </p:nvPr>
        </p:nvGraphicFramePr>
        <p:xfrm>
          <a:off x="251520" y="771550"/>
          <a:ext cx="8568951" cy="4032448"/>
        </p:xfrm>
        <a:graphic>
          <a:graphicData uri="http://schemas.openxmlformats.org/drawingml/2006/table">
            <a:tbl>
              <a:tblPr firstRow="1" bandRow="1">
                <a:tableStyleId>{5940675A-B579-460E-94D1-54222C63F5DA}</a:tableStyleId>
              </a:tblPr>
              <a:tblGrid>
                <a:gridCol w="1872208">
                  <a:extLst>
                    <a:ext uri="{9D8B030D-6E8A-4147-A177-3AD203B41FA5}">
                      <a16:colId xmlns:a16="http://schemas.microsoft.com/office/drawing/2014/main" val="20000"/>
                    </a:ext>
                  </a:extLst>
                </a:gridCol>
                <a:gridCol w="3840426">
                  <a:extLst>
                    <a:ext uri="{9D8B030D-6E8A-4147-A177-3AD203B41FA5}">
                      <a16:colId xmlns:a16="http://schemas.microsoft.com/office/drawing/2014/main" val="20001"/>
                    </a:ext>
                  </a:extLst>
                </a:gridCol>
                <a:gridCol w="2856317">
                  <a:extLst>
                    <a:ext uri="{9D8B030D-6E8A-4147-A177-3AD203B41FA5}">
                      <a16:colId xmlns:a16="http://schemas.microsoft.com/office/drawing/2014/main" val="20002"/>
                    </a:ext>
                  </a:extLst>
                </a:gridCol>
              </a:tblGrid>
              <a:tr h="576064">
                <a:tc gridSpan="3">
                  <a:txBody>
                    <a:bodyPr/>
                    <a:lstStyle/>
                    <a:p>
                      <a:pPr algn="l"/>
                      <a:r>
                        <a:rPr lang="en-US" sz="2800" dirty="0">
                          <a:solidFill>
                            <a:schemeClr val="bg1"/>
                          </a:solidFill>
                          <a:latin typeface="Times New Roman" panose="02020603050405020304" pitchFamily="18" charset="0"/>
                          <a:cs typeface="Times New Roman" panose="02020603050405020304" pitchFamily="18" charset="0"/>
                        </a:rPr>
                        <a:t>NHÂN</a:t>
                      </a:r>
                      <a:r>
                        <a:rPr lang="en-US" sz="2800" baseline="0" dirty="0">
                          <a:solidFill>
                            <a:schemeClr val="bg1"/>
                          </a:solidFill>
                          <a:latin typeface="Times New Roman" panose="02020603050405020304" pitchFamily="18" charset="0"/>
                          <a:cs typeface="Times New Roman" panose="02020603050405020304" pitchFamily="18" charset="0"/>
                        </a:rPr>
                        <a:t> VẬT VÕ TÒNG</a:t>
                      </a:r>
                      <a:endParaRPr lang="en-US" sz="2800"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40000"/>
                        <a:lumOff val="60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504056">
                <a:tc>
                  <a:txBody>
                    <a:bodyPr/>
                    <a:lstStyle/>
                    <a:p>
                      <a:r>
                        <a:rPr lang="en-US" sz="2100" b="0" i="0" dirty="0" err="1">
                          <a:solidFill>
                            <a:schemeClr val="tx1"/>
                          </a:solidFill>
                          <a:latin typeface="Times New Roman" panose="02020603050405020304" pitchFamily="18" charset="0"/>
                          <a:cs typeface="Times New Roman" panose="02020603050405020304" pitchFamily="18" charset="0"/>
                        </a:rPr>
                        <a:t>Phương</a:t>
                      </a:r>
                      <a:r>
                        <a:rPr lang="en-US" sz="2100" b="0" i="0" baseline="0" dirty="0">
                          <a:solidFill>
                            <a:schemeClr val="tx1"/>
                          </a:solidFill>
                          <a:latin typeface="Times New Roman" panose="02020603050405020304" pitchFamily="18" charset="0"/>
                          <a:cs typeface="Times New Roman" panose="02020603050405020304" pitchFamily="18" charset="0"/>
                        </a:rPr>
                        <a:t> </a:t>
                      </a:r>
                      <a:r>
                        <a:rPr lang="en-US" sz="2100" b="0" i="0" baseline="0" dirty="0" err="1">
                          <a:solidFill>
                            <a:schemeClr val="tx1"/>
                          </a:solidFill>
                          <a:latin typeface="Times New Roman" panose="02020603050405020304" pitchFamily="18" charset="0"/>
                          <a:cs typeface="Times New Roman" panose="02020603050405020304" pitchFamily="18" charset="0"/>
                        </a:rPr>
                        <a:t>diện</a:t>
                      </a:r>
                      <a:endParaRPr lang="en-US" sz="2100" b="0" i="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r>
                        <a:rPr lang="en-US" sz="2100" dirty="0" err="1">
                          <a:latin typeface="Times New Roman" panose="02020603050405020304" pitchFamily="18" charset="0"/>
                          <a:cs typeface="Times New Roman" panose="02020603050405020304" pitchFamily="18" charset="0"/>
                        </a:rPr>
                        <a:t>Từ</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ngữ</a:t>
                      </a:r>
                      <a:r>
                        <a:rPr lang="en-US" sz="2100" dirty="0">
                          <a:latin typeface="Times New Roman" panose="02020603050405020304" pitchFamily="18" charset="0"/>
                          <a:cs typeface="Times New Roman" panose="02020603050405020304" pitchFamily="18" charset="0"/>
                        </a:rPr>
                        <a:t>,</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câu</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văn</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thể</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hiện</a:t>
                      </a:r>
                      <a:endParaRPr lang="en-US" sz="2100" dirty="0">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r>
                        <a:rPr lang="en-US" sz="2100" dirty="0" err="1">
                          <a:latin typeface="Times New Roman" panose="02020603050405020304" pitchFamily="18" charset="0"/>
                          <a:cs typeface="Times New Roman" panose="02020603050405020304" pitchFamily="18" charset="0"/>
                        </a:rPr>
                        <a:t>Đặc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điểm</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tính</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cách</a:t>
                      </a:r>
                      <a:endParaRPr lang="en-US" sz="2100" dirty="0">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extLst>
                  <a:ext uri="{0D108BD9-81ED-4DB2-BD59-A6C34878D82A}">
                    <a16:rowId xmlns:a16="http://schemas.microsoft.com/office/drawing/2014/main" val="10001"/>
                  </a:ext>
                </a:extLst>
              </a:tr>
              <a:tr h="1299344">
                <a:tc>
                  <a:txBody>
                    <a:bodyPr/>
                    <a:lstStyle/>
                    <a:p>
                      <a:r>
                        <a:rPr lang="en-US" sz="2100" b="1" i="1" dirty="0" err="1">
                          <a:solidFill>
                            <a:schemeClr val="tx1"/>
                          </a:solidFill>
                          <a:latin typeface="Times New Roman" panose="02020603050405020304" pitchFamily="18" charset="0"/>
                          <a:cs typeface="Times New Roman" panose="02020603050405020304" pitchFamily="18" charset="0"/>
                        </a:rPr>
                        <a:t>Hành</a:t>
                      </a:r>
                      <a:r>
                        <a:rPr lang="en-US" sz="2100" b="1" i="1" baseline="0" dirty="0">
                          <a:solidFill>
                            <a:schemeClr val="tx1"/>
                          </a:solidFill>
                          <a:latin typeface="Times New Roman" panose="02020603050405020304" pitchFamily="18" charset="0"/>
                          <a:cs typeface="Times New Roman" panose="02020603050405020304" pitchFamily="18" charset="0"/>
                        </a:rPr>
                        <a:t> </a:t>
                      </a:r>
                      <a:r>
                        <a:rPr lang="en-US" sz="2100" b="1" i="1" baseline="0" dirty="0" err="1">
                          <a:solidFill>
                            <a:schemeClr val="tx1"/>
                          </a:solidFill>
                          <a:latin typeface="Times New Roman" panose="02020603050405020304" pitchFamily="18" charset="0"/>
                          <a:cs typeface="Times New Roman" panose="02020603050405020304" pitchFamily="18" charset="0"/>
                        </a:rPr>
                        <a:t>động</a:t>
                      </a:r>
                      <a:endParaRPr lang="en-US" sz="2100" b="1" i="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endParaRPr lang="en-US" sz="2100">
                        <a:latin typeface="Times New Roman" panose="02020603050405020304" pitchFamily="18" charset="0"/>
                        <a:cs typeface="Times New Roman" panose="02020603050405020304" pitchFamily="18" charset="0"/>
                      </a:endParaRPr>
                    </a:p>
                  </a:txBody>
                  <a:tcPr/>
                </a:tc>
                <a:tc>
                  <a:txBody>
                    <a:bodyPr/>
                    <a:lstStyle/>
                    <a:p>
                      <a:endParaRPr lang="en-US" sz="21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788888">
                <a:tc rowSpan="2">
                  <a:txBody>
                    <a:bodyPr/>
                    <a:lstStyle/>
                    <a:p>
                      <a:r>
                        <a:rPr lang="en-US" sz="2100" b="1" i="1" dirty="0" err="1">
                          <a:solidFill>
                            <a:schemeClr val="tx1"/>
                          </a:solidFill>
                          <a:latin typeface="Times New Roman" panose="02020603050405020304" pitchFamily="18" charset="0"/>
                          <a:cs typeface="Times New Roman" panose="02020603050405020304" pitchFamily="18" charset="0"/>
                        </a:rPr>
                        <a:t>Lời</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nói</a:t>
                      </a:r>
                      <a:endParaRPr lang="en-US" sz="2100" b="1" i="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Với</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tía</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nuôi</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cậu</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bé</a:t>
                      </a:r>
                      <a:r>
                        <a:rPr lang="en-US" sz="2100" baseline="0" dirty="0">
                          <a:latin typeface="Times New Roman" panose="02020603050405020304" pitchFamily="18" charset="0"/>
                          <a:cs typeface="Times New Roman" panose="02020603050405020304" pitchFamily="18" charset="0"/>
                        </a:rPr>
                        <a:t> An</a:t>
                      </a:r>
                      <a:endParaRPr lang="en-US" sz="2100" dirty="0">
                        <a:latin typeface="Times New Roman" panose="02020603050405020304" pitchFamily="18" charset="0"/>
                        <a:cs typeface="Times New Roman" panose="02020603050405020304" pitchFamily="18" charset="0"/>
                      </a:endParaRPr>
                    </a:p>
                  </a:txBody>
                  <a:tcPr/>
                </a:tc>
                <a:tc>
                  <a:txBody>
                    <a:bodyPr/>
                    <a:lstStyle/>
                    <a:p>
                      <a:endParaRPr lang="en-US" sz="2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864096">
                <a:tc vMerge="1">
                  <a:txBody>
                    <a:bodyPr/>
                    <a:lstStyle/>
                    <a:p>
                      <a:endParaRPr lang="en-US" dirty="0"/>
                    </a:p>
                  </a:txBody>
                  <a:tcPr/>
                </a:tc>
                <a:tc>
                  <a:txBody>
                    <a:bodyPr/>
                    <a:lstStyle/>
                    <a:p>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Với</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cậu</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bé</a:t>
                      </a:r>
                      <a:r>
                        <a:rPr lang="en-US" sz="2100" baseline="0" dirty="0">
                          <a:latin typeface="Times New Roman" panose="02020603050405020304" pitchFamily="18" charset="0"/>
                          <a:cs typeface="Times New Roman" panose="02020603050405020304" pitchFamily="18" charset="0"/>
                        </a:rPr>
                        <a:t> An</a:t>
                      </a:r>
                      <a:endParaRPr lang="en-US" sz="2100" dirty="0">
                        <a:latin typeface="Times New Roman" panose="02020603050405020304" pitchFamily="18" charset="0"/>
                        <a:cs typeface="Times New Roman" panose="02020603050405020304" pitchFamily="18" charset="0"/>
                      </a:endParaRPr>
                    </a:p>
                  </a:txBody>
                  <a:tcPr/>
                </a:tc>
                <a:tc>
                  <a:txBody>
                    <a:bodyPr/>
                    <a:lstStyle/>
                    <a:p>
                      <a:endParaRPr lang="en-US" sz="2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bl>
          </a:graphicData>
        </a:graphic>
      </p:graphicFrame>
      <p:pic>
        <p:nvPicPr>
          <p:cNvPr id="24" name="Picture Placeholder 11"/>
          <p:cNvPicPr>
            <a:picLocks noChangeAspect="1"/>
          </p:cNvPicPr>
          <p:nvPr/>
        </p:nvPicPr>
        <p:blipFill>
          <a:blip r:embed="rId4">
            <a:extLst>
              <a:ext uri="{28A0092B-C50C-407E-A947-70E740481C1C}">
                <a14:useLocalDpi xmlns:a14="http://schemas.microsoft.com/office/drawing/2010/main" val="0"/>
              </a:ext>
            </a:extLst>
          </a:blip>
          <a:srcRect l="6487" r="6487"/>
          <a:stretch>
            <a:fillRect/>
          </a:stretch>
        </p:blipFill>
        <p:spPr>
          <a:xfrm>
            <a:off x="7380312" y="0"/>
            <a:ext cx="1287940" cy="1287940"/>
          </a:xfrm>
          <a:prstGeom prst="diamond">
            <a:avLst/>
          </a:prstGeom>
        </p:spPr>
      </p:pic>
      <p:pic>
        <p:nvPicPr>
          <p:cNvPr id="25" name="Picture Placeholder 8"/>
          <p:cNvPicPr>
            <a:picLocks noChangeAspect="1"/>
          </p:cNvPicPr>
          <p:nvPr/>
        </p:nvPicPr>
        <p:blipFill>
          <a:blip r:embed="rId5">
            <a:extLst>
              <a:ext uri="{28A0092B-C50C-407E-A947-70E740481C1C}">
                <a14:useLocalDpi xmlns:a14="http://schemas.microsoft.com/office/drawing/2010/main" val="0"/>
              </a:ext>
            </a:extLst>
          </a:blip>
          <a:srcRect l="10794" r="10794"/>
          <a:stretch>
            <a:fillRect/>
          </a:stretch>
        </p:blipFill>
        <p:spPr>
          <a:xfrm>
            <a:off x="6516216" y="283762"/>
            <a:ext cx="1056300" cy="1056300"/>
          </a:xfrm>
          <a:prstGeom prst="diamond">
            <a:avLst/>
          </a:prstGeom>
        </p:spPr>
      </p:pic>
    </p:spTree>
    <p:extLst>
      <p:ext uri="{BB962C8B-B14F-4D97-AF65-F5344CB8AC3E}">
        <p14:creationId xmlns:p14="http://schemas.microsoft.com/office/powerpoint/2010/main" val="1145655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280941" y="391765"/>
            <a:ext cx="2890116" cy="461665"/>
          </a:xfrm>
          <a:prstGeom prst="rect">
            <a:avLst/>
          </a:prstGeom>
          <a:solidFill>
            <a:schemeClr val="accent5">
              <a:lumMod val="40000"/>
              <a:lumOff val="60000"/>
            </a:schemeClr>
          </a:solidFill>
        </p:spPr>
        <p:txBody>
          <a:bodyPr wrap="square">
            <a:spAutoFit/>
          </a:bodyPr>
          <a:lstStyle/>
          <a:p>
            <a:pPr algn="ctr" defTabSz="685800"/>
            <a:r>
              <a:rPr lang="en-US" sz="2400" dirty="0">
                <a:solidFill>
                  <a:prstClr val="white"/>
                </a:solidFill>
                <a:latin typeface="Times New Roman" panose="02020603050405020304" pitchFamily="18" charset="0"/>
                <a:cs typeface="Times New Roman" panose="02020603050405020304" pitchFamily="18" charset="0"/>
              </a:rPr>
              <a:t>HÀNH ĐỘNG</a:t>
            </a:r>
          </a:p>
        </p:txBody>
      </p:sp>
      <p:sp>
        <p:nvSpPr>
          <p:cNvPr id="16" name="TextBox 15"/>
          <p:cNvSpPr txBox="1"/>
          <p:nvPr/>
        </p:nvSpPr>
        <p:spPr>
          <a:xfrm>
            <a:off x="323528" y="1131590"/>
            <a:ext cx="5040560" cy="769441"/>
          </a:xfrm>
          <a:prstGeom prst="rect">
            <a:avLst/>
          </a:prstGeom>
          <a:noFill/>
        </p:spPr>
        <p:txBody>
          <a:bodyPr wrap="square" rtlCol="0">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Giết</a:t>
            </a:r>
            <a:r>
              <a:rPr lang="en-US" sz="2200" dirty="0">
                <a:solidFill>
                  <a:prstClr val="black"/>
                </a:solidFill>
                <a:latin typeface="Times New Roman" panose="02020603050405020304" pitchFamily="18" charset="0"/>
                <a:cs typeface="Times New Roman" panose="02020603050405020304" pitchFamily="18" charset="0"/>
              </a:rPr>
              <a:t> con </a:t>
            </a:r>
            <a:r>
              <a:rPr lang="en-US" sz="2200" dirty="0" err="1">
                <a:solidFill>
                  <a:prstClr val="black"/>
                </a:solidFill>
                <a:latin typeface="Times New Roman" panose="02020603050405020304" pitchFamily="18" charset="0"/>
                <a:cs typeface="Times New Roman" panose="02020603050405020304" pitchFamily="18" charset="0"/>
              </a:rPr>
              <a:t>hổ</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chúa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xắn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măng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chém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địa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chủ</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17" name="TextBox 16"/>
          <p:cNvSpPr txBox="1"/>
          <p:nvPr/>
        </p:nvSpPr>
        <p:spPr>
          <a:xfrm>
            <a:off x="323528" y="1995686"/>
            <a:ext cx="5040560" cy="769441"/>
          </a:xfrm>
          <a:prstGeom prst="rect">
            <a:avLst/>
          </a:prstGeom>
          <a:noFill/>
        </p:spPr>
        <p:txBody>
          <a:bodyPr wrap="square" rtlCol="0">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Xách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dao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đến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ném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trước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việc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tay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chịu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tội</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19" name="TextBox 18"/>
          <p:cNvSpPr txBox="1"/>
          <p:nvPr/>
        </p:nvSpPr>
        <p:spPr>
          <a:xfrm>
            <a:off x="323527" y="2859782"/>
            <a:ext cx="5040560" cy="769441"/>
          </a:xfrm>
          <a:prstGeom prst="rect">
            <a:avLst/>
          </a:prstGeom>
          <a:noFill/>
        </p:spPr>
        <p:txBody>
          <a:bodyPr wrap="square" rtlCol="0">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Bỏ</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sẵn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sàng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giúp</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đỡ</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mọi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người</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24" name="TextBox 23"/>
          <p:cNvSpPr txBox="1"/>
          <p:nvPr/>
        </p:nvSpPr>
        <p:spPr>
          <a:xfrm>
            <a:off x="323526" y="3723878"/>
            <a:ext cx="5040560" cy="769441"/>
          </a:xfrm>
          <a:prstGeom prst="rect">
            <a:avLst/>
          </a:prstGeom>
          <a:noFill/>
        </p:spPr>
        <p:txBody>
          <a:bodyPr wrap="square" rtlCol="0">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Trao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chiếc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nỏ</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ống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thuốc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ông</a:t>
            </a:r>
            <a:r>
              <a:rPr lang="en-US" sz="2200" dirty="0">
                <a:solidFill>
                  <a:prstClr val="black"/>
                </a:solidFill>
                <a:latin typeface="Times New Roman" panose="02020603050405020304" pitchFamily="18" charset="0"/>
                <a:cs typeface="Times New Roman" panose="02020603050405020304" pitchFamily="18" charset="0"/>
              </a:rPr>
              <a:t> Hai</a:t>
            </a:r>
          </a:p>
        </p:txBody>
      </p:sp>
      <p:sp>
        <p:nvSpPr>
          <p:cNvPr id="25" name="TextBox 24"/>
          <p:cNvSpPr txBox="1"/>
          <p:nvPr/>
        </p:nvSpPr>
        <p:spPr>
          <a:xfrm>
            <a:off x="353078" y="4586056"/>
            <a:ext cx="5515065" cy="430887"/>
          </a:xfrm>
          <a:prstGeom prst="rect">
            <a:avLst/>
          </a:prstGeom>
          <a:noFill/>
        </p:spPr>
        <p:txBody>
          <a:bodyPr wrap="square" rtlCol="0">
            <a:spAutoFit/>
          </a:bodyPr>
          <a:lstStyle/>
          <a:p>
            <a:pPr algn="just" defTabSz="685800"/>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Dũng</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cương</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trực</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căm</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thù</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giặc</a:t>
            </a:r>
            <a:endParaRPr lang="en-US" sz="2200" b="1" dirty="0">
              <a:solidFill>
                <a:srgbClr val="FF0000"/>
              </a:solidFill>
              <a:latin typeface="Times New Roman" panose="02020603050405020304" pitchFamily="18" charset="0"/>
              <a:cs typeface="Times New Roman" panose="02020603050405020304" pitchFamily="18" charset="0"/>
            </a:endParaRPr>
          </a:p>
        </p:txBody>
      </p:sp>
      <p:pic>
        <p:nvPicPr>
          <p:cNvPr id="26" name="Picture Placeholder 11"/>
          <p:cNvPicPr>
            <a:picLocks noChangeAspect="1"/>
          </p:cNvPicPr>
          <p:nvPr/>
        </p:nvPicPr>
        <p:blipFill>
          <a:blip r:embed="rId3">
            <a:extLst>
              <a:ext uri="{28A0092B-C50C-407E-A947-70E740481C1C}">
                <a14:useLocalDpi xmlns:a14="http://schemas.microsoft.com/office/drawing/2010/main" val="0"/>
              </a:ext>
            </a:extLst>
          </a:blip>
          <a:srcRect l="6487" r="6487"/>
          <a:stretch>
            <a:fillRect/>
          </a:stretch>
        </p:blipFill>
        <p:spPr>
          <a:xfrm>
            <a:off x="5868143" y="55458"/>
            <a:ext cx="3219822" cy="3219822"/>
          </a:xfrm>
          <a:prstGeom prst="diamond">
            <a:avLst/>
          </a:prstGeom>
        </p:spPr>
      </p:pic>
      <p:pic>
        <p:nvPicPr>
          <p:cNvPr id="27" name="Picture Placeholder 8"/>
          <p:cNvPicPr>
            <a:picLocks noChangeAspect="1"/>
          </p:cNvPicPr>
          <p:nvPr/>
        </p:nvPicPr>
        <p:blipFill>
          <a:blip r:embed="rId4">
            <a:extLst>
              <a:ext uri="{28A0092B-C50C-407E-A947-70E740481C1C}">
                <a14:useLocalDpi xmlns:a14="http://schemas.microsoft.com/office/drawing/2010/main" val="0"/>
              </a:ext>
            </a:extLst>
          </a:blip>
          <a:srcRect l="10794" r="10794"/>
          <a:stretch>
            <a:fillRect/>
          </a:stretch>
        </p:blipFill>
        <p:spPr>
          <a:xfrm>
            <a:off x="6128054" y="2580668"/>
            <a:ext cx="2700000" cy="2700000"/>
          </a:xfrm>
          <a:prstGeom prst="diamond">
            <a:avLst/>
          </a:prstGeom>
        </p:spPr>
      </p:pic>
    </p:spTree>
    <p:extLst>
      <p:ext uri="{BB962C8B-B14F-4D97-AF65-F5344CB8AC3E}">
        <p14:creationId xmlns:p14="http://schemas.microsoft.com/office/powerpoint/2010/main" val="351699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15816" y="123478"/>
            <a:ext cx="2890116" cy="461665"/>
          </a:xfrm>
          <a:prstGeom prst="rect">
            <a:avLst/>
          </a:prstGeom>
          <a:solidFill>
            <a:schemeClr val="accent5">
              <a:lumMod val="40000"/>
              <a:lumOff val="60000"/>
            </a:schemeClr>
          </a:solidFill>
        </p:spPr>
        <p:txBody>
          <a:bodyPr wrap="square">
            <a:spAutoFit/>
          </a:bodyPr>
          <a:lstStyle/>
          <a:p>
            <a:pPr algn="ctr" defTabSz="685800"/>
            <a:r>
              <a:rPr lang="en-US" sz="2400" dirty="0">
                <a:solidFill>
                  <a:prstClr val="white"/>
                </a:solidFill>
                <a:latin typeface="Times New Roman" panose="02020603050405020304" pitchFamily="18" charset="0"/>
                <a:cs typeface="Times New Roman" panose="02020603050405020304" pitchFamily="18" charset="0"/>
              </a:rPr>
              <a:t>LỜI NÓI</a:t>
            </a:r>
          </a:p>
        </p:txBody>
      </p:sp>
      <p:graphicFrame>
        <p:nvGraphicFramePr>
          <p:cNvPr id="4" name="Table 3"/>
          <p:cNvGraphicFramePr>
            <a:graphicFrameLocks noGrp="1"/>
          </p:cNvGraphicFramePr>
          <p:nvPr>
            <p:extLst>
              <p:ext uri="{D42A27DB-BD31-4B8C-83A1-F6EECF244321}">
                <p14:modId xmlns:p14="http://schemas.microsoft.com/office/powerpoint/2010/main" val="571663011"/>
              </p:ext>
            </p:extLst>
          </p:nvPr>
        </p:nvGraphicFramePr>
        <p:xfrm>
          <a:off x="251520" y="699542"/>
          <a:ext cx="8646605" cy="4282440"/>
        </p:xfrm>
        <a:graphic>
          <a:graphicData uri="http://schemas.openxmlformats.org/drawingml/2006/table">
            <a:tbl>
              <a:tblPr firstRow="1" bandRow="1">
                <a:tableStyleId>{5C22544A-7EE6-4342-B048-85BDC9FD1C3A}</a:tableStyleId>
              </a:tblPr>
              <a:tblGrid>
                <a:gridCol w="5746650">
                  <a:extLst>
                    <a:ext uri="{9D8B030D-6E8A-4147-A177-3AD203B41FA5}">
                      <a16:colId xmlns:a16="http://schemas.microsoft.com/office/drawing/2014/main" val="720957135"/>
                    </a:ext>
                  </a:extLst>
                </a:gridCol>
                <a:gridCol w="2899955">
                  <a:extLst>
                    <a:ext uri="{9D8B030D-6E8A-4147-A177-3AD203B41FA5}">
                      <a16:colId xmlns:a16="http://schemas.microsoft.com/office/drawing/2014/main" val="280176218"/>
                    </a:ext>
                  </a:extLst>
                </a:gridCol>
              </a:tblGrid>
              <a:tr h="342900">
                <a:tc>
                  <a:txBody>
                    <a:bodyPr/>
                    <a:lstStyle/>
                    <a:p>
                      <a:pPr algn="ctr"/>
                      <a:r>
                        <a:rPr lang="en-US" sz="2000" b="0" dirty="0" err="1">
                          <a:solidFill>
                            <a:schemeClr val="tx1"/>
                          </a:solidFill>
                          <a:latin typeface="Times New Roman" panose="02020603050405020304" pitchFamily="18" charset="0"/>
                          <a:cs typeface="Times New Roman" panose="02020603050405020304" pitchFamily="18" charset="0"/>
                        </a:rPr>
                        <a:t>Với</a:t>
                      </a:r>
                      <a:r>
                        <a:rPr lang="en-US" sz="2000" b="0" baseline="0" dirty="0">
                          <a:solidFill>
                            <a:schemeClr val="tx1"/>
                          </a:solidFill>
                          <a:latin typeface="Times New Roman" panose="02020603050405020304" pitchFamily="18" charset="0"/>
                          <a:cs typeface="Times New Roman" panose="02020603050405020304" pitchFamily="18" charset="0"/>
                        </a:rPr>
                        <a:t> </a:t>
                      </a:r>
                      <a:r>
                        <a:rPr lang="en-US" sz="2000" b="0" baseline="0" dirty="0" err="1">
                          <a:solidFill>
                            <a:schemeClr val="tx1"/>
                          </a:solidFill>
                          <a:latin typeface="Times New Roman" panose="02020603050405020304" pitchFamily="18" charset="0"/>
                          <a:cs typeface="Times New Roman" panose="02020603050405020304" pitchFamily="18" charset="0"/>
                        </a:rPr>
                        <a:t>tía</a:t>
                      </a:r>
                      <a:r>
                        <a:rPr lang="en-US" sz="2000" b="0" baseline="0" dirty="0">
                          <a:solidFill>
                            <a:schemeClr val="tx1"/>
                          </a:solidFill>
                          <a:latin typeface="Times New Roman" panose="02020603050405020304" pitchFamily="18" charset="0"/>
                          <a:cs typeface="Times New Roman" panose="02020603050405020304" pitchFamily="18" charset="0"/>
                        </a:rPr>
                        <a:t> </a:t>
                      </a:r>
                      <a:r>
                        <a:rPr lang="en-US" sz="2000" b="0" baseline="0" dirty="0" err="1">
                          <a:solidFill>
                            <a:schemeClr val="tx1"/>
                          </a:solidFill>
                          <a:latin typeface="Times New Roman" panose="02020603050405020304" pitchFamily="18" charset="0"/>
                          <a:cs typeface="Times New Roman" panose="02020603050405020304" pitchFamily="18" charset="0"/>
                        </a:rPr>
                        <a:t>nuôi</a:t>
                      </a:r>
                      <a:r>
                        <a:rPr lang="en-US" sz="2000" b="0" baseline="0" dirty="0">
                          <a:solidFill>
                            <a:schemeClr val="tx1"/>
                          </a:solidFill>
                          <a:latin typeface="Times New Roman" panose="02020603050405020304" pitchFamily="18" charset="0"/>
                          <a:cs typeface="Times New Roman" panose="02020603050405020304" pitchFamily="18" charset="0"/>
                        </a:rPr>
                        <a:t> </a:t>
                      </a:r>
                      <a:r>
                        <a:rPr lang="en-US" sz="2000" b="0" baseline="0" dirty="0" err="1">
                          <a:solidFill>
                            <a:schemeClr val="tx1"/>
                          </a:solidFill>
                          <a:latin typeface="Times New Roman" panose="02020603050405020304" pitchFamily="18" charset="0"/>
                          <a:cs typeface="Times New Roman" panose="02020603050405020304" pitchFamily="18" charset="0"/>
                        </a:rPr>
                        <a:t>của</a:t>
                      </a:r>
                      <a:r>
                        <a:rPr lang="en-US" sz="2000" b="0" baseline="0" dirty="0">
                          <a:solidFill>
                            <a:schemeClr val="tx1"/>
                          </a:solidFill>
                          <a:latin typeface="Times New Roman" panose="02020603050405020304" pitchFamily="18" charset="0"/>
                          <a:cs typeface="Times New Roman" panose="02020603050405020304" pitchFamily="18" charset="0"/>
                        </a:rPr>
                        <a:t> An</a:t>
                      </a:r>
                      <a:endParaRPr lang="en-US" sz="20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000" b="0" dirty="0" err="1">
                          <a:solidFill>
                            <a:schemeClr val="tx1"/>
                          </a:solidFill>
                          <a:latin typeface="Times New Roman" panose="02020603050405020304" pitchFamily="18" charset="0"/>
                          <a:cs typeface="Times New Roman" panose="02020603050405020304" pitchFamily="18" charset="0"/>
                        </a:rPr>
                        <a:t>Với</a:t>
                      </a:r>
                      <a:r>
                        <a:rPr lang="en-US" sz="2000" b="0" baseline="0" dirty="0">
                          <a:solidFill>
                            <a:schemeClr val="tx1"/>
                          </a:solidFill>
                          <a:latin typeface="Times New Roman" panose="02020603050405020304" pitchFamily="18" charset="0"/>
                          <a:cs typeface="Times New Roman" panose="02020603050405020304" pitchFamily="18" charset="0"/>
                        </a:rPr>
                        <a:t> An</a:t>
                      </a:r>
                      <a:endParaRPr lang="en-US" sz="20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846616820"/>
                  </a:ext>
                </a:extLst>
              </a:tr>
              <a:tr h="3909060">
                <a:tc>
                  <a:txBody>
                    <a:bodyPr/>
                    <a:lstStyle/>
                    <a:p>
                      <a:pPr algn="just"/>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súng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súng</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xa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bắn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Hai?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súng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lắm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ầm</a:t>
                      </a:r>
                      <a:r>
                        <a:rPr lang="en-US" sz="2000" dirty="0">
                          <a:latin typeface="Times New Roman" panose="02020603050405020304" pitchFamily="18" charset="0"/>
                          <a:cs typeface="Times New Roman" panose="02020603050405020304" pitchFamily="18" charset="0"/>
                        </a:rPr>
                        <a:t> ĩ.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ghét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lắm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vừa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rồi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xồm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hay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a:t>
                      </a:r>
                      <a:r>
                        <a:rPr lang="en-US" sz="20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Hai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bậc</a:t>
                      </a:r>
                      <a:r>
                        <a:rPr lang="en-US" sz="2000" dirty="0">
                          <a:latin typeface="Times New Roman" panose="02020603050405020304" pitchFamily="18" charset="0"/>
                          <a:cs typeface="Times New Roman" panose="02020603050405020304" pitchFamily="18" charset="0"/>
                        </a:rPr>
                        <a:t> can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chọn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gửi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e </a:t>
                      </a:r>
                      <a:r>
                        <a:rPr lang="en-US" sz="2000" dirty="0" err="1">
                          <a:latin typeface="Times New Roman" panose="02020603050405020304" pitchFamily="18" charset="0"/>
                          <a:cs typeface="Times New Roman" panose="02020603050405020304" pitchFamily="18" charset="0"/>
                        </a:rPr>
                        <a:t>bà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chúng</a:t>
                      </a:r>
                      <a:r>
                        <a:rPr lang="en-US" sz="2000" dirty="0">
                          <a:latin typeface="Times New Roman" panose="02020603050405020304" pitchFamily="18" charset="0"/>
                          <a:cs typeface="Times New Roman" panose="02020603050405020304" pitchFamily="18" charset="0"/>
                        </a:rPr>
                        <a:t> ta.</a:t>
                      </a:r>
                    </a:p>
                    <a:p>
                      <a:pPr marL="0" marR="0" indent="0" algn="just"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Hai.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Ngồi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bậy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miếng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Cho </a:t>
                      </a:r>
                      <a:r>
                        <a:rPr lang="en-US" sz="2000" dirty="0" err="1">
                          <a:latin typeface="Times New Roman" panose="02020603050405020304" pitchFamily="18" charset="0"/>
                          <a:cs typeface="Times New Roman" panose="02020603050405020304" pitchFamily="18" charset="0"/>
                        </a:rPr>
                        <a:t>đỡ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buồn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miệng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lọ</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chỗ</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giùm</a:t>
                      </a:r>
                      <a:r>
                        <a:rPr lang="en-US" sz="2000" dirty="0">
                          <a:latin typeface="Times New Roman" panose="02020603050405020304" pitchFamily="18" charset="0"/>
                          <a:cs typeface="Times New Roman" panose="02020603050405020304" pitchFamily="18" charset="0"/>
                        </a:rPr>
                        <a:t> qua </a:t>
                      </a:r>
                      <a:r>
                        <a:rPr lang="en-US" sz="2000" dirty="0" err="1">
                          <a:latin typeface="Times New Roman" panose="02020603050405020304" pitchFamily="18" charset="0"/>
                          <a:cs typeface="Times New Roman" panose="02020603050405020304" pitchFamily="18" charset="0"/>
                        </a:rPr>
                        <a:t>chút</a:t>
                      </a:r>
                      <a:r>
                        <a:rPr lang="en-US" sz="2000" dirty="0">
                          <a:latin typeface="Times New Roman" panose="02020603050405020304" pitchFamily="18" charset="0"/>
                          <a:cs typeface="Times New Roman" panose="02020603050405020304" pitchFamily="18" charset="0"/>
                        </a:rPr>
                        <a:t>! </a:t>
                      </a:r>
                    </a:p>
                    <a:p>
                      <a:pPr algn="just"/>
                      <a:r>
                        <a:rPr lang="en-US" sz="2000" dirty="0">
                          <a:latin typeface="Times New Roman" panose="02020603050405020304" pitchFamily="18" charset="0"/>
                          <a:cs typeface="Times New Roman" panose="02020603050405020304" pitchFamily="18" charset="0"/>
                        </a:rPr>
                        <a:t>- Ờ,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nuôi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muốn</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cỡ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đúng</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cỡ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ấy</a:t>
                      </a:r>
                      <a:r>
                        <a:rPr lang="en-US" sz="2000" dirty="0">
                          <a:latin typeface="Times New Roman" panose="02020603050405020304" pitchFamily="18" charset="0"/>
                          <a:cs typeface="Times New Roman" panose="02020603050405020304" pitchFamily="18" charset="0"/>
                        </a:rPr>
                        <a: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4650877"/>
                  </a:ext>
                </a:extLst>
              </a:tr>
            </a:tbl>
          </a:graphicData>
        </a:graphic>
      </p:graphicFrame>
      <p:sp>
        <p:nvSpPr>
          <p:cNvPr id="5" name="TextBox 4"/>
          <p:cNvSpPr txBox="1"/>
          <p:nvPr/>
        </p:nvSpPr>
        <p:spPr>
          <a:xfrm>
            <a:off x="299815" y="4515966"/>
            <a:ext cx="5506117" cy="415498"/>
          </a:xfrm>
          <a:prstGeom prst="rect">
            <a:avLst/>
          </a:prstGeom>
          <a:noFill/>
        </p:spPr>
        <p:txBody>
          <a:bodyPr wrap="square" rtlCol="0">
            <a:spAutoFit/>
          </a:bodyPr>
          <a:lstStyle/>
          <a:p>
            <a:pPr algn="just" defTabSz="685800"/>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Lễ</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rPr>
              <a:t>thẳng</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thắn</a:t>
            </a:r>
            <a:endParaRPr lang="en-US" sz="21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084168" y="4515966"/>
            <a:ext cx="2908745" cy="415498"/>
          </a:xfrm>
          <a:prstGeom prst="rect">
            <a:avLst/>
          </a:prstGeom>
          <a:noFill/>
        </p:spPr>
        <p:txBody>
          <a:bodyPr wrap="square" rtlCol="0">
            <a:spAutoFit/>
          </a:bodyPr>
          <a:lstStyle/>
          <a:p>
            <a:pPr algn="just" defTabSz="685800"/>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Gần</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gũi</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thân</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tình</a:t>
            </a:r>
            <a:endParaRPr lang="en-US" sz="21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229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24787" t="32752" r="27598" b="41793"/>
          <a:stretch/>
        </p:blipFill>
        <p:spPr>
          <a:xfrm>
            <a:off x="107504" y="1827765"/>
            <a:ext cx="8874193" cy="3079775"/>
          </a:xfrm>
          <a:custGeom>
            <a:avLst/>
            <a:gdLst>
              <a:gd name="connsiteX0" fmla="*/ 960091 w 6480720"/>
              <a:gd name="connsiteY0" fmla="*/ 17731 h 3449107"/>
              <a:gd name="connsiteX1" fmla="*/ 2019588 w 6480720"/>
              <a:gd name="connsiteY1" fmla="*/ 17731 h 3449107"/>
              <a:gd name="connsiteX2" fmla="*/ 2019588 w 6480720"/>
              <a:gd name="connsiteY2" fmla="*/ 3449107 h 3449107"/>
              <a:gd name="connsiteX3" fmla="*/ 960091 w 6480720"/>
              <a:gd name="connsiteY3" fmla="*/ 3449107 h 3449107"/>
              <a:gd name="connsiteX4" fmla="*/ 0 w 6480720"/>
              <a:gd name="connsiteY4" fmla="*/ 17731 h 3449107"/>
              <a:gd name="connsiteX5" fmla="*/ 900446 w 6480720"/>
              <a:gd name="connsiteY5" fmla="*/ 17731 h 3449107"/>
              <a:gd name="connsiteX6" fmla="*/ 900446 w 6480720"/>
              <a:gd name="connsiteY6" fmla="*/ 3449107 h 3449107"/>
              <a:gd name="connsiteX7" fmla="*/ 0 w 6480720"/>
              <a:gd name="connsiteY7" fmla="*/ 3449107 h 3449107"/>
              <a:gd name="connsiteX8" fmla="*/ 2090728 w 6480720"/>
              <a:gd name="connsiteY8" fmla="*/ 17730 h 3449107"/>
              <a:gd name="connsiteX9" fmla="*/ 3150225 w 6480720"/>
              <a:gd name="connsiteY9" fmla="*/ 17730 h 3449107"/>
              <a:gd name="connsiteX10" fmla="*/ 3150225 w 6480720"/>
              <a:gd name="connsiteY10" fmla="*/ 3449106 h 3449107"/>
              <a:gd name="connsiteX11" fmla="*/ 2090728 w 6480720"/>
              <a:gd name="connsiteY11" fmla="*/ 3449106 h 3449107"/>
              <a:gd name="connsiteX12" fmla="*/ 4290587 w 6480720"/>
              <a:gd name="connsiteY12" fmla="*/ 1 h 3449107"/>
              <a:gd name="connsiteX13" fmla="*/ 5350084 w 6480720"/>
              <a:gd name="connsiteY13" fmla="*/ 1 h 3449107"/>
              <a:gd name="connsiteX14" fmla="*/ 5350084 w 6480720"/>
              <a:gd name="connsiteY14" fmla="*/ 3431378 h 3449107"/>
              <a:gd name="connsiteX15" fmla="*/ 4290587 w 6480720"/>
              <a:gd name="connsiteY15" fmla="*/ 3431378 h 3449107"/>
              <a:gd name="connsiteX16" fmla="*/ 3171445 w 6480720"/>
              <a:gd name="connsiteY16" fmla="*/ 1 h 3449107"/>
              <a:gd name="connsiteX17" fmla="*/ 4230942 w 6480720"/>
              <a:gd name="connsiteY17" fmla="*/ 1 h 3449107"/>
              <a:gd name="connsiteX18" fmla="*/ 4230942 w 6480720"/>
              <a:gd name="connsiteY18" fmla="*/ 3431378 h 3449107"/>
              <a:gd name="connsiteX19" fmla="*/ 3171445 w 6480720"/>
              <a:gd name="connsiteY19" fmla="*/ 3431378 h 3449107"/>
              <a:gd name="connsiteX20" fmla="*/ 5421223 w 6480720"/>
              <a:gd name="connsiteY20" fmla="*/ 0 h 3449107"/>
              <a:gd name="connsiteX21" fmla="*/ 6480720 w 6480720"/>
              <a:gd name="connsiteY21" fmla="*/ 0 h 3449107"/>
              <a:gd name="connsiteX22" fmla="*/ 6480720 w 6480720"/>
              <a:gd name="connsiteY22" fmla="*/ 3431377 h 3449107"/>
              <a:gd name="connsiteX23" fmla="*/ 5421223 w 6480720"/>
              <a:gd name="connsiteY23" fmla="*/ 3431377 h 3449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80720" h="3449107">
                <a:moveTo>
                  <a:pt x="960091" y="17731"/>
                </a:moveTo>
                <a:lnTo>
                  <a:pt x="2019588" y="17731"/>
                </a:lnTo>
                <a:lnTo>
                  <a:pt x="2019588" y="3449107"/>
                </a:lnTo>
                <a:lnTo>
                  <a:pt x="960091" y="3449107"/>
                </a:lnTo>
                <a:close/>
                <a:moveTo>
                  <a:pt x="0" y="17731"/>
                </a:moveTo>
                <a:lnTo>
                  <a:pt x="900446" y="17731"/>
                </a:lnTo>
                <a:lnTo>
                  <a:pt x="900446" y="3449107"/>
                </a:lnTo>
                <a:lnTo>
                  <a:pt x="0" y="3449107"/>
                </a:lnTo>
                <a:close/>
                <a:moveTo>
                  <a:pt x="2090728" y="17730"/>
                </a:moveTo>
                <a:lnTo>
                  <a:pt x="3150225" y="17730"/>
                </a:lnTo>
                <a:lnTo>
                  <a:pt x="3150225" y="3449106"/>
                </a:lnTo>
                <a:lnTo>
                  <a:pt x="2090728" y="3449106"/>
                </a:lnTo>
                <a:close/>
                <a:moveTo>
                  <a:pt x="4290587" y="1"/>
                </a:moveTo>
                <a:lnTo>
                  <a:pt x="5350084" y="1"/>
                </a:lnTo>
                <a:lnTo>
                  <a:pt x="5350084" y="3431378"/>
                </a:lnTo>
                <a:lnTo>
                  <a:pt x="4290587" y="3431378"/>
                </a:lnTo>
                <a:close/>
                <a:moveTo>
                  <a:pt x="3171445" y="1"/>
                </a:moveTo>
                <a:lnTo>
                  <a:pt x="4230942" y="1"/>
                </a:lnTo>
                <a:lnTo>
                  <a:pt x="4230942" y="3431378"/>
                </a:lnTo>
                <a:lnTo>
                  <a:pt x="3171445" y="3431378"/>
                </a:lnTo>
                <a:close/>
                <a:moveTo>
                  <a:pt x="5421223" y="0"/>
                </a:moveTo>
                <a:lnTo>
                  <a:pt x="6480720" y="0"/>
                </a:lnTo>
                <a:lnTo>
                  <a:pt x="6480720" y="3431377"/>
                </a:lnTo>
                <a:lnTo>
                  <a:pt x="5421223" y="3431377"/>
                </a:lnTo>
                <a:close/>
              </a:path>
            </a:pathLst>
          </a:custGeom>
        </p:spPr>
      </p:pic>
      <p:pic>
        <p:nvPicPr>
          <p:cNvPr id="2" name="Picture 1"/>
          <p:cNvPicPr>
            <a:picLocks noChangeAspect="1"/>
          </p:cNvPicPr>
          <p:nvPr/>
        </p:nvPicPr>
        <p:blipFill>
          <a:blip r:embed="rId4"/>
          <a:stretch>
            <a:fillRect/>
          </a:stretch>
        </p:blipFill>
        <p:spPr>
          <a:xfrm>
            <a:off x="-119224" y="235960"/>
            <a:ext cx="9321762" cy="916168"/>
          </a:xfrm>
          <a:prstGeom prst="rect">
            <a:avLst/>
          </a:prstGeom>
        </p:spPr>
      </p:pic>
      <p:sp>
        <p:nvSpPr>
          <p:cNvPr id="15" name="TextBox 14"/>
          <p:cNvSpPr txBox="1"/>
          <p:nvPr/>
        </p:nvSpPr>
        <p:spPr>
          <a:xfrm>
            <a:off x="1252848" y="1026784"/>
            <a:ext cx="6577617"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Trích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thuyết</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rừng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phương</a:t>
            </a:r>
            <a:r>
              <a:rPr lang="en-US" sz="2400" i="1" dirty="0">
                <a:latin typeface="Times New Roman" panose="02020603050405020304" pitchFamily="18" charset="0"/>
                <a:cs typeface="Times New Roman" panose="02020603050405020304" pitchFamily="18" charset="0"/>
              </a:rPr>
              <a:t> Nam)</a:t>
            </a:r>
            <a:endParaRPr lang="en-US" sz="2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6892539" y="1260611"/>
            <a:ext cx="1745401" cy="461665"/>
          </a:xfrm>
          <a:prstGeom prst="rect">
            <a:avLst/>
          </a:prstGeom>
          <a:noFill/>
        </p:spPr>
        <p:txBody>
          <a:bodyPr wrap="square" rtlCol="0">
            <a:spAutoFit/>
          </a:bodyPr>
          <a:lstStyle/>
          <a:p>
            <a:pPr algn="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Giỏi</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0593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b="3988"/>
          <a:stretch/>
        </p:blipFill>
        <p:spPr>
          <a:xfrm>
            <a:off x="-684584" y="6884"/>
            <a:ext cx="9721080" cy="5143500"/>
          </a:xfrm>
          <a:prstGeom prst="rect">
            <a:avLst/>
          </a:prstGeom>
        </p:spPr>
      </p:pic>
      <p:sp>
        <p:nvSpPr>
          <p:cNvPr id="2" name="Oval 1"/>
          <p:cNvSpPr/>
          <p:nvPr/>
        </p:nvSpPr>
        <p:spPr>
          <a:xfrm>
            <a:off x="3203848" y="-1165782"/>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3707904" y="699542"/>
            <a:ext cx="5073277" cy="3970318"/>
          </a:xfrm>
          <a:prstGeom prst="rect">
            <a:avLst/>
          </a:prstGeom>
          <a:noFill/>
        </p:spPr>
        <p:txBody>
          <a:bodyPr wrap="square" rtlCol="0">
            <a:spAutoFit/>
          </a:bodyPr>
          <a:lstStyle/>
          <a:p>
            <a:pPr algn="ctr" defTabSz="685800">
              <a:lnSpc>
                <a:spcPct val="150000"/>
              </a:lnSpc>
            </a:pPr>
            <a:r>
              <a:rPr lang="en-US" sz="2400" i="1" dirty="0" err="1">
                <a:solidFill>
                  <a:srgbClr val="FF0000"/>
                </a:solidFill>
                <a:latin typeface="Times New Roman" panose="02020603050405020304" pitchFamily="18" charset="0"/>
                <a:cs typeface="Times New Roman" panose="02020603050405020304" pitchFamily="18" charset="0"/>
              </a:rPr>
              <a:t>Nhân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vật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Võ</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Tòng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được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văn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thể</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hiện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trên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nhiều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phương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diện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Chú</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Võ</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Tòng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một</a:t>
            </a:r>
            <a:r>
              <a:rPr lang="en-US" sz="2400" i="1" dirty="0">
                <a:solidFill>
                  <a:srgbClr val="FF0000"/>
                </a:solidFill>
                <a:latin typeface="Times New Roman" panose="02020603050405020304" pitchFamily="18" charset="0"/>
                <a:cs typeface="Times New Roman" panose="02020603050405020304" pitchFamily="18" charset="0"/>
              </a:rPr>
              <a:t> con </a:t>
            </a:r>
            <a:r>
              <a:rPr lang="en-US" sz="2400" i="1" dirty="0" err="1">
                <a:solidFill>
                  <a:srgbClr val="FF0000"/>
                </a:solidFill>
                <a:latin typeface="Times New Roman" panose="02020603050405020304" pitchFamily="18" charset="0"/>
                <a:cs typeface="Times New Roman" panose="02020603050405020304" pitchFamily="18" charset="0"/>
              </a:rPr>
              <a:t>người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cô</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kì</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hình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dị</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tướng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nhưng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mang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những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phẩm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chất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tốt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đẹp</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người</a:t>
            </a:r>
            <a:r>
              <a:rPr lang="en-US" sz="2400" i="1" dirty="0">
                <a:solidFill>
                  <a:srgbClr val="FF0000"/>
                </a:solidFill>
                <a:latin typeface="Times New Roman" panose="02020603050405020304" pitchFamily="18" charset="0"/>
                <a:cs typeface="Times New Roman" panose="02020603050405020304" pitchFamily="18" charset="0"/>
              </a:rPr>
              <a:t> Nam </a:t>
            </a:r>
            <a:r>
              <a:rPr lang="en-US" sz="2400" i="1" dirty="0" err="1">
                <a:solidFill>
                  <a:srgbClr val="FF0000"/>
                </a:solidFill>
                <a:latin typeface="Times New Roman" panose="02020603050405020304" pitchFamily="18" charset="0"/>
                <a:cs typeface="Times New Roman" panose="02020603050405020304" pitchFamily="18" charset="0"/>
              </a:rPr>
              <a:t>Bộ</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dũng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cảm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yêu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nước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bộc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trực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thẳng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thắn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chất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thật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thà</a:t>
            </a:r>
            <a:r>
              <a:rPr lang="en-US" sz="2400"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2037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5486"/>
            <a:ext cx="5114987" cy="749873"/>
          </a:xfrm>
          <a:prstGeom prst="rect">
            <a:avLst/>
          </a:prstGeom>
        </p:spPr>
      </p:pic>
      <p:sp>
        <p:nvSpPr>
          <p:cNvPr id="30" name="TextBox 29"/>
          <p:cNvSpPr txBox="1"/>
          <p:nvPr/>
        </p:nvSpPr>
        <p:spPr>
          <a:xfrm>
            <a:off x="539552" y="1059582"/>
            <a:ext cx="2887558" cy="461665"/>
          </a:xfrm>
          <a:prstGeom prst="rect">
            <a:avLst/>
          </a:prstGeom>
          <a:solidFill>
            <a:schemeClr val="accent5">
              <a:lumMod val="20000"/>
              <a:lumOff val="80000"/>
            </a:schemeClr>
          </a:solidFill>
          <a:ln>
            <a:solidFill>
              <a:schemeClr val="bg1"/>
            </a:solidFill>
          </a:ln>
        </p:spPr>
        <p:txBody>
          <a:bodyPr wrap="square" rtlCol="0">
            <a:spAutoFit/>
          </a:bodyPr>
          <a:lstStyle/>
          <a:p>
            <a:pPr algn="ctr" defTabSz="685800"/>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endParaRPr lang="en-US" sz="24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5548151" y="1059582"/>
            <a:ext cx="2887558" cy="461665"/>
          </a:xfrm>
          <a:prstGeom prst="rect">
            <a:avLst/>
          </a:prstGeom>
          <a:solidFill>
            <a:schemeClr val="accent4">
              <a:lumMod val="20000"/>
              <a:lumOff val="80000"/>
            </a:schemeClr>
          </a:solidFill>
          <a:ln>
            <a:solidFill>
              <a:schemeClr val="bg1"/>
            </a:solidFill>
          </a:ln>
        </p:spPr>
        <p:txBody>
          <a:bodyPr wrap="square" rtlCol="0">
            <a:spAutoFit/>
          </a:bodyPr>
          <a:lstStyle/>
          <a:p>
            <a:pPr algn="ctr" defTabSz="685800"/>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endParaRPr lang="en-US" sz="2400" dirty="0">
              <a:latin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8009" y="859454"/>
            <a:ext cx="999242" cy="861920"/>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3792" y="1735956"/>
            <a:ext cx="1370785" cy="2016224"/>
          </a:xfrm>
          <a:prstGeom prst="rect">
            <a:avLst/>
          </a:prstGeom>
        </p:spPr>
      </p:pic>
      <p:sp>
        <p:nvSpPr>
          <p:cNvPr id="35" name="Rectangle 34"/>
          <p:cNvSpPr/>
          <p:nvPr/>
        </p:nvSpPr>
        <p:spPr>
          <a:xfrm>
            <a:off x="402793" y="1934669"/>
            <a:ext cx="3161075" cy="2031325"/>
          </a:xfrm>
          <a:prstGeom prst="rect">
            <a:avLst/>
          </a:prstGeom>
        </p:spPr>
        <p:txBody>
          <a:bodyPr wrap="square">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miêu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ngoại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hình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nói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hành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động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chú</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r>
              <a:rPr lang="en-US" sz="2100" dirty="0">
                <a:solidFill>
                  <a:prstClr val="black"/>
                </a:solidFill>
                <a:latin typeface="Times New Roman" panose="02020603050405020304" pitchFamily="18" charset="0"/>
                <a:cs typeface="Times New Roman" panose="02020603050405020304" pitchFamily="18" charset="0"/>
              </a:rPr>
              <a:t> qua </a:t>
            </a:r>
            <a:r>
              <a:rPr lang="en-US" sz="2100" dirty="0" err="1">
                <a:solidFill>
                  <a:prstClr val="black"/>
                </a:solidFill>
                <a:latin typeface="Times New Roman" panose="02020603050405020304" pitchFamily="18" charset="0"/>
                <a:cs typeface="Times New Roman" panose="02020603050405020304" pitchFamily="18" charset="0"/>
              </a:rPr>
              <a:t>mắt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quan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sát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An.</a:t>
            </a:r>
          </a:p>
          <a:p>
            <a:pPr algn="just" defTabSz="685800"/>
            <a:r>
              <a:rPr lang="en-US" sz="2100" b="1" dirty="0">
                <a:solidFill>
                  <a:prstClr val="black"/>
                </a:solidFill>
                <a:latin typeface="Times New Roman" panose="02020603050405020304" pitchFamily="18" charset="0"/>
                <a:cs typeface="Times New Roman" panose="02020603050405020304" pitchFamily="18" charset="0"/>
              </a:rPr>
              <a:t>VD</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chú</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r>
              <a:rPr lang="en-US" sz="2100" dirty="0">
                <a:solidFill>
                  <a:prstClr val="black"/>
                </a:solidFill>
                <a:latin typeface="Times New Roman" panose="02020603050405020304" pitchFamily="18" charset="0"/>
                <a:cs typeface="Times New Roman" panose="02020603050405020304" pitchFamily="18" charset="0"/>
              </a:rPr>
              <a:t>…</a:t>
            </a:r>
            <a:r>
              <a:rPr lang="en-US" sz="2100" dirty="0" err="1">
                <a:solidFill>
                  <a:prstClr val="black"/>
                </a:solidFill>
                <a:latin typeface="Times New Roman" panose="02020603050405020304" pitchFamily="18" charset="0"/>
                <a:cs typeface="Times New Roman" panose="02020603050405020304" pitchFamily="18" charset="0"/>
              </a:rPr>
              <a:t>thế</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nào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ấy</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36" name="Rectangle 35"/>
          <p:cNvSpPr/>
          <p:nvPr/>
        </p:nvSpPr>
        <p:spPr>
          <a:xfrm>
            <a:off x="5436096" y="1802756"/>
            <a:ext cx="3291840" cy="2031325"/>
          </a:xfrm>
          <a:prstGeom prst="rect">
            <a:avLst/>
          </a:prstGeom>
        </p:spPr>
        <p:txBody>
          <a:bodyPr wrap="square">
            <a:spAutoFit/>
          </a:bodyPr>
          <a:lstStyle/>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kể</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lai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lịch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xuất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thân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chú</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r>
              <a:rPr lang="en-US" sz="2100" dirty="0">
                <a:solidFill>
                  <a:prstClr val="black"/>
                </a:solidFill>
                <a:latin typeface="Times New Roman" panose="02020603050405020304" pitchFamily="18" charset="0"/>
                <a:cs typeface="Times New Roman" panose="02020603050405020304" pitchFamily="18" charset="0"/>
              </a:rPr>
              <a:t>.</a:t>
            </a:r>
          </a:p>
          <a:p>
            <a:pPr algn="just" defTabSz="685800">
              <a:lnSpc>
                <a:spcPct val="150000"/>
              </a:lnSpc>
            </a:pPr>
            <a:r>
              <a:rPr lang="en-US" sz="2100" b="1" dirty="0">
                <a:solidFill>
                  <a:prstClr val="black"/>
                </a:solidFill>
                <a:latin typeface="Times New Roman" panose="02020603050405020304" pitchFamily="18" charset="0"/>
                <a:cs typeface="Times New Roman" panose="02020603050405020304" pitchFamily="18" charset="0"/>
              </a:rPr>
              <a:t>VD: </a:t>
            </a:r>
            <a:r>
              <a:rPr lang="en-US" sz="2100" dirty="0">
                <a:solidFill>
                  <a:prstClr val="black"/>
                </a:solidFill>
                <a:latin typeface="Times New Roman" panose="02020603050405020304" pitchFamily="18" charset="0"/>
                <a:cs typeface="Times New Roman" panose="02020603050405020304" pitchFamily="18" charset="0"/>
              </a:rPr>
              <a:t>“</a:t>
            </a:r>
            <a:r>
              <a:rPr lang="en-US" sz="2100" i="1" dirty="0" err="1">
                <a:solidFill>
                  <a:prstClr val="black"/>
                </a:solidFill>
                <a:latin typeface="Times New Roman" panose="02020603050405020304" pitchFamily="18" charset="0"/>
                <a:cs typeface="Times New Roman" panose="02020603050405020304" pitchFamily="18" charset="0"/>
              </a:rPr>
              <a:t>Không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ai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biết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tên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thật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của</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gã</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là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gì</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cũng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không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có</a:t>
            </a:r>
            <a:r>
              <a:rPr lang="en-US" sz="2100" i="1" dirty="0">
                <a:solidFill>
                  <a:prstClr val="black"/>
                </a:solidFill>
                <a:latin typeface="Times New Roman" panose="02020603050405020304" pitchFamily="18" charset="0"/>
                <a:cs typeface="Times New Roman" panose="02020603050405020304" pitchFamily="18" charset="0"/>
              </a:rPr>
              <a:t>. </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402793" y="4165602"/>
            <a:ext cx="8395609" cy="830997"/>
          </a:xfrm>
          <a:prstGeom prst="rect">
            <a:avLst/>
          </a:prstGeom>
          <a:solidFill>
            <a:schemeClr val="accent5">
              <a:lumMod val="75000"/>
            </a:schemeClr>
          </a:solidFill>
        </p:spPr>
        <p:txBody>
          <a:bodyPr wrap="square">
            <a:spAutoFit/>
          </a:bodyPr>
          <a:lstStyle/>
          <a:p>
            <a:pPr algn="just">
              <a:spcBef>
                <a:spcPts val="600"/>
              </a:spcBef>
              <a:spcAft>
                <a:spcPts val="0"/>
              </a:spcAft>
            </a:pP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Tác dụng</a:t>
            </a:r>
            <a:r>
              <a:rPr lang="de-DE"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Tạo cho lời kể linh hoạt, góp phần làm bật đặc điểm, tính cách nhân vật.</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853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barn(inVertical)">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5" grpId="0"/>
      <p:bldP spid="36" grpId="0"/>
      <p:bldP spid="3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a:t>
              </a:r>
              <a:r>
                <a:rPr lang="en-US" b="1" dirty="0">
                  <a:solidFill>
                    <a:srgbClr val="31859C"/>
                  </a:solidFill>
                  <a:latin typeface="Tahoma" panose="020B0604030504040204" pitchFamily="34" charset="0"/>
                  <a:cs typeface="Tahoma" panose="020B0604030504040204" pitchFamily="34" charset="0"/>
                </a:rPr>
                <a:t>I TIẾT</a:t>
              </a:r>
            </a:p>
          </p:txBody>
        </p:sp>
      </p:grpSp>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vùng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đất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phương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Nam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5" name="TextBox 14"/>
          <p:cNvSpPr txBox="1"/>
          <p:nvPr/>
        </p:nvSpPr>
        <p:spPr>
          <a:xfrm>
            <a:off x="4051188" y="2067694"/>
            <a:ext cx="5506117" cy="2031325"/>
          </a:xfrm>
          <a:prstGeom prst="rect">
            <a:avLst/>
          </a:prstGeom>
          <a:noFill/>
        </p:spPr>
        <p:txBody>
          <a:bodyPr wrap="square" rtlCol="0">
            <a:spAutoFit/>
          </a:bodyPr>
          <a:lstStyle/>
          <a:p>
            <a:pPr algn="just" defTabSz="685800">
              <a:lnSpc>
                <a:spcPct val="200000"/>
              </a:lnSpc>
            </a:pPr>
            <a:r>
              <a:rPr lang="en-US" sz="2100" dirty="0">
                <a:solidFill>
                  <a:prstClr val="black"/>
                </a:solidFill>
                <a:latin typeface="Times New Roman" panose="02020603050405020304" pitchFamily="18" charset="0"/>
                <a:cs typeface="Times New Roman" panose="02020603050405020304" pitchFamily="18" charset="0"/>
              </a:rPr>
              <a:t>- An</a:t>
            </a:r>
          </a:p>
          <a:p>
            <a:pPr algn="just" defTabSz="685800">
              <a:lnSpc>
                <a:spcPct val="20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Ông</a:t>
            </a:r>
            <a:r>
              <a:rPr lang="en-US" sz="2100" dirty="0">
                <a:solidFill>
                  <a:prstClr val="black"/>
                </a:solidFill>
                <a:latin typeface="Times New Roman" panose="02020603050405020304" pitchFamily="18" charset="0"/>
                <a:cs typeface="Times New Roman" panose="02020603050405020304" pitchFamily="18" charset="0"/>
              </a:rPr>
              <a:t> Hai (</a:t>
            </a:r>
            <a:r>
              <a:rPr lang="en-US" sz="2100" dirty="0" err="1">
                <a:solidFill>
                  <a:prstClr val="black"/>
                </a:solidFill>
                <a:latin typeface="Times New Roman" panose="02020603050405020304" pitchFamily="18" charset="0"/>
                <a:cs typeface="Times New Roman" panose="02020603050405020304" pitchFamily="18" charset="0"/>
              </a:rPr>
              <a:t>tía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An)</a:t>
            </a:r>
          </a:p>
          <a:p>
            <a:pPr algn="just" defTabSz="685800">
              <a:lnSpc>
                <a:spcPct val="20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ông</a:t>
            </a:r>
            <a:r>
              <a:rPr lang="en-US" sz="2100" dirty="0">
                <a:solidFill>
                  <a:prstClr val="black"/>
                </a:solidFill>
                <a:latin typeface="Times New Roman" panose="02020603050405020304" pitchFamily="18" charset="0"/>
                <a:cs typeface="Times New Roman" panose="02020603050405020304" pitchFamily="18" charset="0"/>
              </a:rPr>
              <a:t> Hai  (</a:t>
            </a:r>
            <a:r>
              <a:rPr lang="en-US" sz="2100" dirty="0" err="1">
                <a:solidFill>
                  <a:prstClr val="black"/>
                </a:solidFill>
                <a:latin typeface="Times New Roman" panose="02020603050405020304" pitchFamily="18" charset="0"/>
                <a:cs typeface="Times New Roman" panose="02020603050405020304" pitchFamily="18" charset="0"/>
              </a:rPr>
              <a:t>má</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An)</a:t>
            </a:r>
          </a:p>
        </p:txBody>
      </p:sp>
      <p:sp>
        <p:nvSpPr>
          <p:cNvPr id="16" name="TextBox 15"/>
          <p:cNvSpPr txBox="1"/>
          <p:nvPr/>
        </p:nvSpPr>
        <p:spPr>
          <a:xfrm>
            <a:off x="4024644" y="1591182"/>
            <a:ext cx="5051054" cy="577081"/>
          </a:xfrm>
          <a:prstGeom prst="rect">
            <a:avLst/>
          </a:prstGeom>
          <a:noFill/>
        </p:spPr>
        <p:txBody>
          <a:bodyPr wrap="square" rtlCol="0">
            <a:spAutoFit/>
          </a:bodyPr>
          <a:lstStyle/>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Nhân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vật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endParaRPr lang="en-US" sz="2100" dirty="0">
              <a:solidFill>
                <a:prstClr val="black"/>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12984" b="1439"/>
          <a:stretch/>
        </p:blipFill>
        <p:spPr>
          <a:xfrm>
            <a:off x="568882" y="1275606"/>
            <a:ext cx="2987533" cy="3493257"/>
          </a:xfrm>
          <a:prstGeom prst="rect">
            <a:avLst/>
          </a:prstGeom>
        </p:spPr>
      </p:pic>
      <p:sp>
        <p:nvSpPr>
          <p:cNvPr id="2" name="Rectangle 1"/>
          <p:cNvSpPr/>
          <p:nvPr/>
        </p:nvSpPr>
        <p:spPr>
          <a:xfrm>
            <a:off x="4067944" y="2159235"/>
            <a:ext cx="1168884" cy="461665"/>
          </a:xfrm>
          <a:prstGeom prst="rect">
            <a:avLst/>
          </a:prstGeom>
          <a:solidFill>
            <a:schemeClr val="accent4">
              <a:lumMod val="60000"/>
              <a:lumOff val="40000"/>
            </a:schemeClr>
          </a:solidFill>
        </p:spPr>
        <p:txBody>
          <a:bodyPr wrap="square">
            <a:spAutoFit/>
          </a:bodyPr>
          <a:lstStyle/>
          <a:p>
            <a:pPr defTabSz="685800"/>
            <a:r>
              <a:rPr lang="en-US" sz="2400" dirty="0">
                <a:solidFill>
                  <a:prstClr val="white"/>
                </a:solidFill>
                <a:latin typeface="Times New Roman" panose="02020603050405020304" pitchFamily="18" charset="0"/>
                <a:cs typeface="Times New Roman" panose="02020603050405020304" pitchFamily="18" charset="0"/>
              </a:rPr>
              <a:t>- An</a:t>
            </a:r>
          </a:p>
        </p:txBody>
      </p:sp>
      <p:sp>
        <p:nvSpPr>
          <p:cNvPr id="14" name="Rectangle 13"/>
          <p:cNvSpPr/>
          <p:nvPr/>
        </p:nvSpPr>
        <p:spPr>
          <a:xfrm>
            <a:off x="4072336" y="2898294"/>
            <a:ext cx="3968812" cy="461665"/>
          </a:xfrm>
          <a:prstGeom prst="rect">
            <a:avLst/>
          </a:prstGeom>
          <a:solidFill>
            <a:schemeClr val="accent4">
              <a:lumMod val="60000"/>
              <a:lumOff val="40000"/>
            </a:schemeClr>
          </a:solidFill>
        </p:spPr>
        <p:txBody>
          <a:bodyPr wrap="square">
            <a:spAutoFit/>
          </a:bodyPr>
          <a:lstStyle/>
          <a:p>
            <a:pPr algn="just" defTabSz="685800"/>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Hai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nuôi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An)</a:t>
            </a:r>
          </a:p>
        </p:txBody>
      </p:sp>
      <p:sp>
        <p:nvSpPr>
          <p:cNvPr id="18" name="Rectangle 17"/>
          <p:cNvSpPr/>
          <p:nvPr/>
        </p:nvSpPr>
        <p:spPr>
          <a:xfrm>
            <a:off x="4072336" y="3637353"/>
            <a:ext cx="4091680" cy="461665"/>
          </a:xfrm>
          <a:prstGeom prst="rect">
            <a:avLst/>
          </a:prstGeom>
          <a:solidFill>
            <a:schemeClr val="accent4">
              <a:lumMod val="60000"/>
              <a:lumOff val="40000"/>
            </a:schemeClr>
          </a:solidFill>
        </p:spPr>
        <p:txBody>
          <a:bodyPr wrap="square">
            <a:spAutoFit/>
          </a:bodyPr>
          <a:lstStyle/>
          <a:p>
            <a:pPr algn="just" defTabSz="685800"/>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Vợ</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Hai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nuôi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An)</a:t>
            </a:r>
          </a:p>
        </p:txBody>
      </p:sp>
    </p:spTree>
    <p:extLst>
      <p:ext uri="{BB962C8B-B14F-4D97-AF65-F5344CB8AC3E}">
        <p14:creationId xmlns:p14="http://schemas.microsoft.com/office/powerpoint/2010/main" val="115066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29998" y="2374705"/>
            <a:ext cx="8388424" cy="2533131"/>
          </a:xfrm>
          <a:prstGeom prst="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19136" y="157528"/>
            <a:ext cx="1168884" cy="461665"/>
          </a:xfrm>
          <a:prstGeom prst="rect">
            <a:avLst/>
          </a:prstGeom>
          <a:solidFill>
            <a:schemeClr val="accent4">
              <a:lumMod val="60000"/>
              <a:lumOff val="40000"/>
            </a:schemeClr>
          </a:solidFill>
        </p:spPr>
        <p:txBody>
          <a:bodyPr wrap="square">
            <a:spAutoFit/>
          </a:bodyPr>
          <a:lstStyle/>
          <a:p>
            <a:pPr defTabSz="685800"/>
            <a:r>
              <a:rPr lang="en-US" sz="2400" dirty="0">
                <a:solidFill>
                  <a:prstClr val="white"/>
                </a:solidFill>
                <a:latin typeface="Times New Roman" panose="02020603050405020304" pitchFamily="18" charset="0"/>
                <a:cs typeface="Times New Roman" panose="02020603050405020304" pitchFamily="18" charset="0"/>
              </a:rPr>
              <a:t>- An</a:t>
            </a:r>
          </a:p>
        </p:txBody>
      </p:sp>
      <p:sp>
        <p:nvSpPr>
          <p:cNvPr id="14" name="Rectangle 13"/>
          <p:cNvSpPr/>
          <p:nvPr/>
        </p:nvSpPr>
        <p:spPr>
          <a:xfrm>
            <a:off x="323528" y="896587"/>
            <a:ext cx="3968812"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Ông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Hai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tía</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nuôi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của</a:t>
            </a:r>
            <a:r>
              <a:rPr lang="en-US" sz="2400" dirty="0">
                <a:solidFill>
                  <a:prstClr val="white"/>
                </a:solidFill>
                <a:latin typeface="Times New Roman" panose="02020603050405020304" pitchFamily="18" charset="0"/>
                <a:cs typeface="Times New Roman" panose="02020603050405020304" pitchFamily="18" charset="0"/>
              </a:rPr>
              <a:t> An)</a:t>
            </a:r>
          </a:p>
        </p:txBody>
      </p:sp>
      <p:sp>
        <p:nvSpPr>
          <p:cNvPr id="18" name="Rectangle 17"/>
          <p:cNvSpPr/>
          <p:nvPr/>
        </p:nvSpPr>
        <p:spPr>
          <a:xfrm>
            <a:off x="323528" y="1635646"/>
            <a:ext cx="4091680"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Vợ</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ông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Hai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má</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nuôi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của</a:t>
            </a:r>
            <a:r>
              <a:rPr lang="en-US" sz="2400" dirty="0">
                <a:solidFill>
                  <a:prstClr val="white"/>
                </a:solidFill>
                <a:latin typeface="Times New Roman" panose="02020603050405020304" pitchFamily="18" charset="0"/>
                <a:cs typeface="Times New Roman" panose="02020603050405020304" pitchFamily="18" charset="0"/>
              </a:rPr>
              <a:t> An)</a:t>
            </a:r>
          </a:p>
        </p:txBody>
      </p:sp>
      <p:sp>
        <p:nvSpPr>
          <p:cNvPr id="19" name="Hộp Văn bản 7">
            <a:extLst>
              <a:ext uri="{FF2B5EF4-FFF2-40B4-BE49-F238E27FC236}">
                <a16:creationId xmlns:a16="http://schemas.microsoft.com/office/drawing/2014/main" id="{A202C4AD-2CB4-08ED-E2B4-BB24EEF6A340}"/>
              </a:ext>
            </a:extLst>
          </p:cNvPr>
          <p:cNvSpPr txBox="1"/>
          <p:nvPr/>
        </p:nvSpPr>
        <p:spPr>
          <a:xfrm>
            <a:off x="571965" y="2523785"/>
            <a:ext cx="8104491" cy="1107996"/>
          </a:xfrm>
          <a:prstGeom prst="rect">
            <a:avLst/>
          </a:prstGeom>
          <a:noFill/>
        </p:spPr>
        <p:txBody>
          <a:bodyPr wrap="square">
            <a:spAutoFit/>
          </a:bodyPr>
          <a:lstStyle/>
          <a:p>
            <a:pPr algn="just" defTabSz="685800"/>
            <a:r>
              <a:rPr lang="de-DE" sz="2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de-DE" sz="2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Thông qua cuộc gặp gỡ giữa hai cha con cậu bé An với nhân vật Võ Tòng, ta thấy được </a:t>
            </a:r>
            <a:r>
              <a:rPr lang="de-DE"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vẻ đẹp của người dân Nam Bộ</a:t>
            </a:r>
            <a:r>
              <a:rPr lang="de-DE" sz="2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Đó là người dân </a:t>
            </a:r>
            <a:r>
              <a:rPr lang="de-DE"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hiền lành, chất phác, gan dạ, dũng cảm và căm thù giặc sâu sắc.</a:t>
            </a: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71965" y="3780861"/>
            <a:ext cx="8104491" cy="1107996"/>
          </a:xfrm>
          <a:prstGeom prst="rect">
            <a:avLst/>
          </a:prstGeom>
        </p:spPr>
        <p:txBody>
          <a:bodyPr wrap="square">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tác</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thấu</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hoàn</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éo</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le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dân</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Nam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Bộ</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Tự</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hào</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phẩm</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dân</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nơi</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đây</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200" dirty="0">
              <a:solidFill>
                <a:prstClr val="black"/>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24787" t="32079" r="25928" b="39984"/>
          <a:stretch/>
        </p:blipFill>
        <p:spPr>
          <a:xfrm>
            <a:off x="5220072" y="0"/>
            <a:ext cx="3598350" cy="2160215"/>
          </a:xfrm>
          <a:prstGeom prst="rect">
            <a:avLst/>
          </a:prstGeom>
          <a:ln>
            <a:noFill/>
          </a:ln>
          <a:effectLst>
            <a:softEdge rad="112500"/>
          </a:effectLst>
        </p:spPr>
      </p:pic>
    </p:spTree>
    <p:extLst>
      <p:ext uri="{BB962C8B-B14F-4D97-AF65-F5344CB8AC3E}">
        <p14:creationId xmlns:p14="http://schemas.microsoft.com/office/powerpoint/2010/main" val="341999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2000"/>
                                        <p:tgtEl>
                                          <p:spTgt spid="19"/>
                                        </p:tgtEl>
                                      </p:cBhvr>
                                    </p:animEffect>
                                    <p:anim calcmode="lin" valueType="num">
                                      <p:cBhvr>
                                        <p:cTn id="13" dur="2000" fill="hold"/>
                                        <p:tgtEl>
                                          <p:spTgt spid="19"/>
                                        </p:tgtEl>
                                        <p:attrNameLst>
                                          <p:attrName>ppt_w</p:attrName>
                                        </p:attrNameLst>
                                      </p:cBhvr>
                                      <p:tavLst>
                                        <p:tav tm="0" fmla="#ppt_w*sin(2.5*pi*$)">
                                          <p:val>
                                            <p:fltVal val="0"/>
                                          </p:val>
                                        </p:tav>
                                        <p:tav tm="100000">
                                          <p:val>
                                            <p:fltVal val="1"/>
                                          </p:val>
                                        </p:tav>
                                      </p:tavLst>
                                    </p:anim>
                                    <p:anim calcmode="lin" valueType="num">
                                      <p:cBhvr>
                                        <p:cTn id="14" dur="2000" fill="hold"/>
                                        <p:tgtEl>
                                          <p:spTgt spid="19"/>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2000"/>
                                        <p:tgtEl>
                                          <p:spTgt spid="20"/>
                                        </p:tgtEl>
                                      </p:cBhvr>
                                    </p:animEffect>
                                    <p:anim calcmode="lin" valueType="num">
                                      <p:cBhvr>
                                        <p:cTn id="18" dur="2000" fill="hold"/>
                                        <p:tgtEl>
                                          <p:spTgt spid="20"/>
                                        </p:tgtEl>
                                        <p:attrNameLst>
                                          <p:attrName>ppt_w</p:attrName>
                                        </p:attrNameLst>
                                      </p:cBhvr>
                                      <p:tavLst>
                                        <p:tav tm="0" fmla="#ppt_w*sin(2.5*pi*$)">
                                          <p:val>
                                            <p:fltVal val="0"/>
                                          </p:val>
                                        </p:tav>
                                        <p:tav tm="100000">
                                          <p:val>
                                            <p:fltVal val="1"/>
                                          </p:val>
                                        </p:tav>
                                      </p:tavLst>
                                    </p:anim>
                                    <p:anim calcmode="lin" valueType="num">
                                      <p:cBhvr>
                                        <p:cTn id="19"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65469">
            <a:off x="6565603" y="-360131"/>
            <a:ext cx="2269763" cy="1984058"/>
          </a:xfrm>
          <a:prstGeom prst="rect">
            <a:avLst/>
          </a:prstGeom>
        </p:spPr>
      </p:pic>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a:t>
              </a:r>
              <a:r>
                <a:rPr lang="en-US" b="1" dirty="0">
                  <a:solidFill>
                    <a:srgbClr val="31859C"/>
                  </a:solidFill>
                  <a:latin typeface="Tahoma" panose="020B0604030504040204" pitchFamily="34" charset="0"/>
                  <a:cs typeface="Tahoma" panose="020B0604030504040204" pitchFamily="34" charset="0"/>
                </a:rPr>
                <a:t>I TIẾT</a:t>
              </a:r>
            </a:p>
          </p:txBody>
        </p:sp>
      </p:grpSp>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dấu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ấn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Nam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Bộ</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trong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graphicFrame>
        <p:nvGraphicFramePr>
          <p:cNvPr id="19" name="Bảng 10">
            <a:extLst>
              <a:ext uri="{FF2B5EF4-FFF2-40B4-BE49-F238E27FC236}">
                <a16:creationId xmlns:a16="http://schemas.microsoft.com/office/drawing/2014/main" id="{1C5DF145-AEBF-18F8-FE9C-64BCF107D5D1}"/>
              </a:ext>
            </a:extLst>
          </p:cNvPr>
          <p:cNvGraphicFramePr>
            <a:graphicFrameLocks noGrp="1"/>
          </p:cNvGraphicFramePr>
          <p:nvPr>
            <p:extLst>
              <p:ext uri="{D42A27DB-BD31-4B8C-83A1-F6EECF244321}">
                <p14:modId xmlns:p14="http://schemas.microsoft.com/office/powerpoint/2010/main" val="2915492790"/>
              </p:ext>
            </p:extLst>
          </p:nvPr>
        </p:nvGraphicFramePr>
        <p:xfrm>
          <a:off x="283705" y="1563638"/>
          <a:ext cx="8572035" cy="2952328"/>
        </p:xfrm>
        <a:graphic>
          <a:graphicData uri="http://schemas.openxmlformats.org/drawingml/2006/table">
            <a:tbl>
              <a:tblPr firstRow="1" firstCol="1" lastRow="1" lastCol="1" bandRow="1" bandCol="1">
                <a:tableStyleId>{5C22544A-7EE6-4342-B048-85BDC9FD1C3A}</a:tableStyleId>
              </a:tblPr>
              <a:tblGrid>
                <a:gridCol w="2695697">
                  <a:extLst>
                    <a:ext uri="{9D8B030D-6E8A-4147-A177-3AD203B41FA5}">
                      <a16:colId xmlns:a16="http://schemas.microsoft.com/office/drawing/2014/main" val="2721613087"/>
                    </a:ext>
                  </a:extLst>
                </a:gridCol>
                <a:gridCol w="5876338">
                  <a:extLst>
                    <a:ext uri="{9D8B030D-6E8A-4147-A177-3AD203B41FA5}">
                      <a16:colId xmlns:a16="http://schemas.microsoft.com/office/drawing/2014/main" val="2783976049"/>
                    </a:ext>
                  </a:extLst>
                </a:gridCol>
              </a:tblGrid>
              <a:tr h="459582">
                <a:tc gridSpan="2">
                  <a:txBody>
                    <a:bodyPr/>
                    <a:lstStyle/>
                    <a:p>
                      <a:pPr marL="0" marR="0" algn="ctr">
                        <a:spcBef>
                          <a:spcPts val="60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DẤU ẤN NAM BỘ THỂ HIỆN TRONG TÁC PHẨM</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3496871572"/>
                  </a:ext>
                </a:extLst>
              </a:tr>
              <a:tr h="836562">
                <a:tc>
                  <a:txBody>
                    <a:bodyPr/>
                    <a:lstStyle/>
                    <a:p>
                      <a:pPr marL="0" marR="0" algn="just">
                        <a:spcBef>
                          <a:spcPts val="60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1. </a:t>
                      </a:r>
                      <a:r>
                        <a:rPr lang="en-US" sz="2000" dirty="0" err="1">
                          <a:solidFill>
                            <a:schemeClr val="tx1"/>
                          </a:solidFill>
                          <a:effectLst/>
                          <a:latin typeface="Times New Roman" panose="02020603050405020304" pitchFamily="18" charset="0"/>
                          <a:cs typeface="Times New Roman" panose="02020603050405020304" pitchFamily="18" charset="0"/>
                        </a:rPr>
                        <a:t>Ngôn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ngữ</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truyện</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5590769"/>
                  </a:ext>
                </a:extLst>
              </a:tr>
              <a:tr h="576064">
                <a:tc>
                  <a:txBody>
                    <a:bodyPr/>
                    <a:lstStyle/>
                    <a:p>
                      <a:pPr marL="0" marR="0" algn="just">
                        <a:spcBef>
                          <a:spcPts val="60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2. </a:t>
                      </a:r>
                      <a:r>
                        <a:rPr lang="en-US" sz="2000" dirty="0" err="1">
                          <a:solidFill>
                            <a:schemeClr val="tx1"/>
                          </a:solidFill>
                          <a:effectLst/>
                          <a:latin typeface="Times New Roman" panose="02020603050405020304" pitchFamily="18" charset="0"/>
                          <a:cs typeface="Times New Roman" panose="02020603050405020304" pitchFamily="18" charset="0"/>
                        </a:rPr>
                        <a:t>Phong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cảnh</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0061991"/>
                  </a:ext>
                </a:extLst>
              </a:tr>
              <a:tr h="576064">
                <a:tc>
                  <a:txBody>
                    <a:bodyPr/>
                    <a:lstStyle/>
                    <a:p>
                      <a:pPr marL="0" marR="0" algn="just">
                        <a:spcBef>
                          <a:spcPts val="60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3. </a:t>
                      </a:r>
                      <a:r>
                        <a:rPr lang="en-US" sz="2000" dirty="0" err="1">
                          <a:solidFill>
                            <a:schemeClr val="tx1"/>
                          </a:solidFill>
                          <a:effectLst/>
                          <a:latin typeface="Times New Roman" panose="02020603050405020304" pitchFamily="18" charset="0"/>
                          <a:cs typeface="Times New Roman" panose="02020603050405020304" pitchFamily="18" charset="0"/>
                        </a:rPr>
                        <a:t>Tính</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cách</a:t>
                      </a:r>
                      <a:r>
                        <a:rPr lang="en-US" sz="2000" dirty="0">
                          <a:solidFill>
                            <a:schemeClr val="tx1"/>
                          </a:solidFill>
                          <a:effectLst/>
                          <a:latin typeface="Times New Roman" panose="02020603050405020304" pitchFamily="18" charset="0"/>
                          <a:cs typeface="Times New Roman" panose="02020603050405020304" pitchFamily="18" charset="0"/>
                        </a:rPr>
                        <a:t> con </a:t>
                      </a:r>
                      <a:r>
                        <a:rPr lang="en-US" sz="2000" dirty="0" err="1">
                          <a:solidFill>
                            <a:schemeClr val="tx1"/>
                          </a:solidFill>
                          <a:effectLst/>
                          <a:latin typeface="Times New Roman" panose="02020603050405020304" pitchFamily="18" charset="0"/>
                          <a:cs typeface="Times New Roman" panose="02020603050405020304" pitchFamily="18" charset="0"/>
                        </a:rPr>
                        <a:t>người</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85965931"/>
                  </a:ext>
                </a:extLst>
              </a:tr>
              <a:tr h="504056">
                <a:tc>
                  <a:txBody>
                    <a:bodyPr/>
                    <a:lstStyle/>
                    <a:p>
                      <a:pPr marL="0" marR="0" algn="just">
                        <a:spcBef>
                          <a:spcPts val="60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4. </a:t>
                      </a:r>
                      <a:r>
                        <a:rPr lang="en-US" sz="2000" dirty="0" err="1">
                          <a:solidFill>
                            <a:schemeClr val="tx1"/>
                          </a:solidFill>
                          <a:effectLst/>
                          <a:latin typeface="Times New Roman" panose="02020603050405020304" pitchFamily="18" charset="0"/>
                          <a:cs typeface="Times New Roman" panose="02020603050405020304" pitchFamily="18" charset="0"/>
                        </a:rPr>
                        <a:t>Nếp</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sống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sinh</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hoạt</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1390417"/>
                  </a:ext>
                </a:extLst>
              </a:tr>
            </a:tbl>
          </a:graphicData>
        </a:graphic>
      </p:graphicFrame>
      <p:sp>
        <p:nvSpPr>
          <p:cNvPr id="11" name="Rectangle 10"/>
          <p:cNvSpPr/>
          <p:nvPr/>
        </p:nvSpPr>
        <p:spPr>
          <a:xfrm>
            <a:off x="2915816" y="2004414"/>
            <a:ext cx="6102424" cy="800219"/>
          </a:xfrm>
          <a:prstGeom prst="rect">
            <a:avLst/>
          </a:prstGeom>
        </p:spPr>
        <p:txBody>
          <a:bodyPr wrap="square">
            <a:spAutoFit/>
          </a:bodyPr>
          <a:lstStyle/>
          <a:p>
            <a:pPr>
              <a:lnSpc>
                <a:spcPct val="1150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tía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nhai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bậy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mụt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măng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khám</a:t>
            </a:r>
            <a:r>
              <a:rPr lang="en-US" sz="2000" i="1" dirty="0">
                <a:latin typeface="Times New Roman" panose="02020603050405020304" pitchFamily="18" charset="0"/>
                <a:cs typeface="Times New Roman" panose="02020603050405020304" pitchFamily="18" charset="0"/>
              </a:rPr>
              <a:t>, qua, </a:t>
            </a:r>
            <a:r>
              <a:rPr lang="en-US" sz="2000" i="1" dirty="0" err="1">
                <a:latin typeface="Times New Roman" panose="02020603050405020304" pitchFamily="18" charset="0"/>
                <a:cs typeface="Times New Roman" panose="02020603050405020304" pitchFamily="18" charset="0"/>
              </a:rPr>
              <a:t>bả</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2973492" y="2931790"/>
            <a:ext cx="2997937" cy="446276"/>
          </a:xfrm>
          <a:prstGeom prst="rect">
            <a:avLst/>
          </a:prstGeom>
        </p:spPr>
        <p:txBody>
          <a:bodyPr wrap="none">
            <a:spAutoFit/>
          </a:bodyPr>
          <a:lstStyle/>
          <a:p>
            <a:pPr>
              <a:lnSpc>
                <a:spcPct val="1150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p:cNvSpPr/>
          <p:nvPr/>
        </p:nvSpPr>
        <p:spPr>
          <a:xfrm>
            <a:off x="2973492" y="3505223"/>
            <a:ext cx="5382344" cy="446276"/>
          </a:xfrm>
          <a:prstGeom prst="rect">
            <a:avLst/>
          </a:prstGeom>
        </p:spPr>
        <p:txBody>
          <a:bodyPr wrap="square">
            <a:spAutoFit/>
          </a:bodyPr>
          <a:lstStyle/>
          <a:p>
            <a:pPr>
              <a:lnSpc>
                <a:spcPct val="1150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Rectangle 20"/>
          <p:cNvSpPr/>
          <p:nvPr/>
        </p:nvSpPr>
        <p:spPr>
          <a:xfrm>
            <a:off x="3059832" y="4055987"/>
            <a:ext cx="2513830" cy="446276"/>
          </a:xfrm>
          <a:prstGeom prst="rect">
            <a:avLst/>
          </a:prstGeom>
        </p:spPr>
        <p:txBody>
          <a:bodyPr wrap="none">
            <a:spAutoFit/>
          </a:bodyPr>
          <a:lstStyle/>
          <a:p>
            <a:pPr>
              <a:lnSpc>
                <a:spcPct val="115000"/>
              </a:lnSpc>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Di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xuồng</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Hộp Văn bản 8">
            <a:extLst>
              <a:ext uri="{FF2B5EF4-FFF2-40B4-BE49-F238E27FC236}">
                <a16:creationId xmlns:a16="http://schemas.microsoft.com/office/drawing/2014/main" id="{9B4DFBFD-3BBF-4F21-2D45-7DD5DDB9F81E}"/>
              </a:ext>
            </a:extLst>
          </p:cNvPr>
          <p:cNvSpPr txBox="1"/>
          <p:nvPr/>
        </p:nvSpPr>
        <p:spPr>
          <a:xfrm>
            <a:off x="1630626" y="4631891"/>
            <a:ext cx="8672804" cy="415498"/>
          </a:xfrm>
          <a:prstGeom prst="rect">
            <a:avLst/>
          </a:prstGeom>
          <a:noFill/>
        </p:spPr>
        <p:txBody>
          <a:bodyPr wrap="square">
            <a:spAutoFit/>
          </a:bodyPr>
          <a:lstStyle/>
          <a:p>
            <a:pPr algn="just" defTabSz="685800">
              <a:spcBef>
                <a:spcPts val="450"/>
              </a:spcBef>
            </a:pP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đậm</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962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circle(in)">
                                      <p:cBhvr>
                                        <p:cTn id="46"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1"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92360" y="2997"/>
            <a:ext cx="6742913" cy="5140503"/>
          </a:xfrm>
          <a:prstGeom prst="rect">
            <a:avLst/>
          </a:prstGeom>
        </p:spPr>
      </p:pic>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pic>
        <p:nvPicPr>
          <p:cNvPr id="2" name="Picture 1"/>
          <p:cNvPicPr>
            <a:picLocks noChangeAspect="1"/>
          </p:cNvPicPr>
          <p:nvPr/>
        </p:nvPicPr>
        <p:blipFill>
          <a:blip r:embed="rId4"/>
          <a:stretch>
            <a:fillRect/>
          </a:stretch>
        </p:blipFill>
        <p:spPr>
          <a:xfrm>
            <a:off x="41823" y="734351"/>
            <a:ext cx="4438273" cy="1072989"/>
          </a:xfrm>
          <a:prstGeom prst="rect">
            <a:avLst/>
          </a:prstGeom>
        </p:spPr>
      </p:pic>
      <p:sp>
        <p:nvSpPr>
          <p:cNvPr id="4" name="Rectangle 3"/>
          <p:cNvSpPr/>
          <p:nvPr/>
        </p:nvSpPr>
        <p:spPr>
          <a:xfrm>
            <a:off x="86409" y="1818551"/>
            <a:ext cx="4627912" cy="2123658"/>
          </a:xfrm>
          <a:prstGeom prst="rect">
            <a:avLst/>
          </a:prstGeom>
        </p:spPr>
        <p:txBody>
          <a:bodyPr wrap="square">
            <a:spAutoFit/>
          </a:bodyPr>
          <a:lstStyle/>
          <a:p>
            <a:pPr algn="just">
              <a:lnSpc>
                <a:spcPct val="150000"/>
              </a:lnSpc>
            </a:pPr>
            <a:r>
              <a:rPr lang="en-US" sz="2200" dirty="0">
                <a:solidFill>
                  <a:srgbClr val="001A33"/>
                </a:solidFill>
                <a:latin typeface="+mj-lt"/>
              </a:rPr>
              <a:t>- </a:t>
            </a:r>
            <a:r>
              <a:rPr lang="vi-VN" sz="2200" dirty="0">
                <a:solidFill>
                  <a:srgbClr val="001A33"/>
                </a:solidFill>
                <a:latin typeface="+mj-lt"/>
              </a:rPr>
              <a:t>Nghệ thuật kể chuyện hấp dẫn, thú vị.</a:t>
            </a:r>
          </a:p>
          <a:p>
            <a:pPr algn="just">
              <a:lnSpc>
                <a:spcPct val="150000"/>
              </a:lnSpc>
            </a:pPr>
            <a:r>
              <a:rPr lang="en-US" sz="2200" dirty="0">
                <a:solidFill>
                  <a:srgbClr val="001A33"/>
                </a:solidFill>
                <a:latin typeface="+mj-lt"/>
              </a:rPr>
              <a:t>- </a:t>
            </a:r>
            <a:r>
              <a:rPr lang="vi-VN" sz="2200" dirty="0">
                <a:solidFill>
                  <a:srgbClr val="001A33"/>
                </a:solidFill>
                <a:latin typeface="+mj-lt"/>
              </a:rPr>
              <a:t>Miêu tả tính cách nhân vật qua ngoại hình, hành động.</a:t>
            </a:r>
          </a:p>
          <a:p>
            <a:pPr algn="just">
              <a:lnSpc>
                <a:spcPct val="150000"/>
              </a:lnSpc>
            </a:pPr>
            <a:r>
              <a:rPr lang="en-US" sz="2200" dirty="0">
                <a:solidFill>
                  <a:srgbClr val="001A33"/>
                </a:solidFill>
                <a:latin typeface="+mj-lt"/>
              </a:rPr>
              <a:t>- </a:t>
            </a:r>
            <a:r>
              <a:rPr lang="vi-VN" sz="2200" dirty="0">
                <a:solidFill>
                  <a:srgbClr val="001A33"/>
                </a:solidFill>
                <a:latin typeface="+mj-lt"/>
              </a:rPr>
              <a:t>Sử dụng từ ngữ địa phương phù hợp.</a:t>
            </a:r>
            <a:endParaRPr lang="vi-VN" sz="2200" b="0" i="0" dirty="0">
              <a:solidFill>
                <a:srgbClr val="001A33"/>
              </a:solidFill>
              <a:effectLst/>
              <a:latin typeface="+mj-lt"/>
            </a:endParaRPr>
          </a:p>
        </p:txBody>
      </p:sp>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92360" y="2997"/>
            <a:ext cx="6742913" cy="5140503"/>
          </a:xfrm>
          <a:prstGeom prst="rect">
            <a:avLst/>
          </a:prstGeom>
        </p:spPr>
      </p:pic>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pic>
        <p:nvPicPr>
          <p:cNvPr id="38" name="Picture 37"/>
          <p:cNvPicPr>
            <a:picLocks noChangeAspect="1"/>
          </p:cNvPicPr>
          <p:nvPr/>
        </p:nvPicPr>
        <p:blipFill>
          <a:blip r:embed="rId4"/>
          <a:stretch>
            <a:fillRect/>
          </a:stretch>
        </p:blipFill>
        <p:spPr>
          <a:xfrm>
            <a:off x="173223" y="734351"/>
            <a:ext cx="4438273" cy="1072989"/>
          </a:xfrm>
          <a:prstGeom prst="rect">
            <a:avLst/>
          </a:prstGeom>
        </p:spPr>
      </p:pic>
      <p:sp>
        <p:nvSpPr>
          <p:cNvPr id="39" name="Rectangle 38"/>
          <p:cNvSpPr/>
          <p:nvPr/>
        </p:nvSpPr>
        <p:spPr>
          <a:xfrm>
            <a:off x="107504" y="1707654"/>
            <a:ext cx="4572000" cy="3323987"/>
          </a:xfrm>
          <a:prstGeom prst="rect">
            <a:avLst/>
          </a:prstGeom>
        </p:spPr>
        <p:txBody>
          <a:bodyPr>
            <a:spAutoFit/>
          </a:bodyPr>
          <a:lstStyle/>
          <a:p>
            <a:pPr algn="just">
              <a:lnSpc>
                <a:spcPct val="150000"/>
              </a:lnSpc>
            </a:pPr>
            <a:r>
              <a:rPr lang="en-US" sz="2000" dirty="0">
                <a:solidFill>
                  <a:srgbClr val="001A33"/>
                </a:solidFill>
                <a:latin typeface="+mj-lt"/>
              </a:rPr>
              <a:t>    </a:t>
            </a:r>
            <a:r>
              <a:rPr lang="vi-VN" sz="2000" dirty="0">
                <a:solidFill>
                  <a:srgbClr val="001A33"/>
                </a:solidFill>
                <a:latin typeface="+mj-lt"/>
              </a:rPr>
              <a:t>Câu chuyện kể về cuộc gặp gỡ của tía con An với chú Võ Tòng – người đàn ông cô độc giữa rừng. Cuộc gặp gỡ ngắn ngủi đó cho người đọc thấy được tính cách, tinh thần kiên cường dũng cảm của những con người Nam Bộ trong thời kì đất nước bị xâm chiếm</a:t>
            </a:r>
            <a:endParaRPr lang="en-US" sz="2000" dirty="0">
              <a:latin typeface="+mj-lt"/>
            </a:endParaRPr>
          </a:p>
        </p:txBody>
      </p:sp>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339502"/>
            <a:ext cx="3600400" cy="4460081"/>
          </a:xfrm>
          <a:prstGeom prst="rect">
            <a:avLst/>
          </a:prstGeom>
        </p:spPr>
      </p:pic>
      <p:sp>
        <p:nvSpPr>
          <p:cNvPr id="2" name="Rectangle 1"/>
          <p:cNvSpPr/>
          <p:nvPr/>
        </p:nvSpPr>
        <p:spPr>
          <a:xfrm>
            <a:off x="4572000" y="339502"/>
            <a:ext cx="3744416" cy="4460081"/>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572000" y="699542"/>
            <a:ext cx="3744416" cy="3785652"/>
          </a:xfrm>
          <a:prstGeom prst="rect">
            <a:avLst/>
          </a:prstGeom>
        </p:spPr>
        <p:txBody>
          <a:bodyPr wrap="square">
            <a:spAutoFit/>
          </a:bodyPr>
          <a:lstStyle/>
          <a:p>
            <a:pPr algn="just">
              <a:lnSpc>
                <a:spcPct val="200000"/>
              </a:lnSpc>
            </a:pPr>
            <a:r>
              <a:rPr lang="en-US" sz="2400" dirty="0" err="1">
                <a:solidFill>
                  <a:schemeClr val="bg1"/>
                </a:solidFill>
                <a:latin typeface="Times New Roman" panose="02020603050405020304" pitchFamily="18" charset="0"/>
                <a:cs typeface="Times New Roman" panose="02020603050405020304" pitchFamily="18" charset="0"/>
              </a:rPr>
              <a:t>Viết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đoạn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khoảng</a:t>
            </a:r>
            <a:r>
              <a:rPr lang="en-US" sz="2400" dirty="0">
                <a:solidFill>
                  <a:schemeClr val="bg1"/>
                </a:solidFill>
                <a:latin typeface="Times New Roman" panose="02020603050405020304" pitchFamily="18" charset="0"/>
                <a:cs typeface="Times New Roman" panose="02020603050405020304" pitchFamily="18" charset="0"/>
              </a:rPr>
              <a:t> 6-8 </a:t>
            </a:r>
            <a:r>
              <a:rPr lang="en-US" sz="2400" dirty="0" err="1">
                <a:solidFill>
                  <a:schemeClr val="bg1"/>
                </a:solidFill>
                <a:latin typeface="Times New Roman" panose="02020603050405020304" pitchFamily="18" charset="0"/>
                <a:cs typeface="Times New Roman" panose="02020603050405020304" pitchFamily="18" charset="0"/>
              </a:rPr>
              <a:t>dòng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nêu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những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nét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đặc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sắc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về</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nội</a:t>
            </a:r>
            <a:r>
              <a:rPr lang="en-US" sz="2400" dirty="0">
                <a:solidFill>
                  <a:schemeClr val="bg1"/>
                </a:solidFill>
                <a:latin typeface="Times New Roman" panose="02020603050405020304" pitchFamily="18" charset="0"/>
                <a:cs typeface="Times New Roman" panose="02020603050405020304" pitchFamily="18" charset="0"/>
              </a:rPr>
              <a:t> dung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nghệ</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thuật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Người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đàn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cô</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độc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giữa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rừng</a:t>
            </a:r>
            <a:r>
              <a:rPr lang="en-US" sz="24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21411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6" t="6375" r="116" b="9503"/>
          <a:stretch/>
        </p:blipFill>
        <p:spPr>
          <a:xfrm>
            <a:off x="0" y="1"/>
            <a:ext cx="9144000" cy="5143500"/>
          </a:xfrm>
          <a:prstGeom prst="rect">
            <a:avLst/>
          </a:prstGeom>
        </p:spPr>
      </p:pic>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2534745" y="1"/>
            <a:ext cx="4351831" cy="1696366"/>
          </a:xfrm>
          <a:prstGeom prst="rect">
            <a:avLst/>
          </a:prstGeom>
          <a:effectLst>
            <a:glow rad="228600">
              <a:schemeClr val="accent4">
                <a:satMod val="175000"/>
                <a:alpha val="40000"/>
              </a:schemeClr>
            </a:glow>
          </a:effectLst>
        </p:spPr>
      </p:pic>
      <p:pic>
        <p:nvPicPr>
          <p:cNvPr id="1028" name="Picture 4" descr="Chinese Lion Dance. èç®ï¼ç¨ä¸å¼ å¾çåæéægif! åè²ï¼ | Chinese lion dance, Lion dance,  Chinese new year drag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49863" y="2041776"/>
            <a:ext cx="2326231" cy="32861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57680" y="3021846"/>
            <a:ext cx="1849079" cy="1703921"/>
            <a:chOff x="9337225" y="3217319"/>
            <a:chExt cx="2925535" cy="2695872"/>
          </a:xfrm>
        </p:grpSpPr>
        <p:pic>
          <p:nvPicPr>
            <p:cNvPr id="9" name="Picture 8"/>
            <p:cNvPicPr>
              <a:picLocks noChangeAspect="1"/>
            </p:cNvPicPr>
            <p:nvPr/>
          </p:nvPicPr>
          <p:blipFill>
            <a:blip r:embed="rId5">
              <a:clrChange>
                <a:clrFrom>
                  <a:srgbClr val="FFC90E"/>
                </a:clrFrom>
                <a:clrTo>
                  <a:srgbClr val="FFC90E">
                    <a:alpha val="0"/>
                  </a:srgbClr>
                </a:clrTo>
              </a:clrChange>
            </a:blip>
            <a:stretch>
              <a:fillRect/>
            </a:stretch>
          </p:blipFill>
          <p:spPr>
            <a:xfrm>
              <a:off x="9337225" y="3217319"/>
              <a:ext cx="1668088" cy="2695872"/>
            </a:xfrm>
            <a:prstGeom prst="rect">
              <a:avLst/>
            </a:prstGeom>
          </p:spPr>
        </p:pic>
        <p:pic>
          <p:nvPicPr>
            <p:cNvPr id="10" name="Picture 9"/>
            <p:cNvPicPr>
              <a:picLocks noChangeAspect="1"/>
            </p:cNvPicPr>
            <p:nvPr/>
          </p:nvPicPr>
          <p:blipFill>
            <a:blip r:embed="rId6">
              <a:clrChange>
                <a:clrFrom>
                  <a:srgbClr val="FFFFFF"/>
                </a:clrFrom>
                <a:clrTo>
                  <a:srgbClr val="FFFFFF">
                    <a:alpha val="0"/>
                  </a:srgbClr>
                </a:clrTo>
              </a:clrChange>
            </a:blip>
            <a:stretch>
              <a:fillRect/>
            </a:stretch>
          </p:blipFill>
          <p:spPr>
            <a:xfrm>
              <a:off x="10824893" y="3428999"/>
              <a:ext cx="1437867" cy="1323491"/>
            </a:xfrm>
            <a:prstGeom prst="rect">
              <a:avLst/>
            </a:prstGeom>
            <a:effectLst>
              <a:glow rad="228600">
                <a:schemeClr val="accent4">
                  <a:satMod val="175000"/>
                  <a:alpha val="40000"/>
                </a:schemeClr>
              </a:glow>
            </a:effectLst>
          </p:spPr>
        </p:pic>
      </p:grpSp>
      <p:grpSp>
        <p:nvGrpSpPr>
          <p:cNvPr id="11" name="Group 10"/>
          <p:cNvGrpSpPr/>
          <p:nvPr/>
        </p:nvGrpSpPr>
        <p:grpSpPr>
          <a:xfrm>
            <a:off x="2658452" y="2749406"/>
            <a:ext cx="1886837" cy="1950205"/>
            <a:chOff x="1629006" y="3393770"/>
            <a:chExt cx="2629142" cy="2717440"/>
          </a:xfrm>
        </p:grpSpPr>
        <p:pic>
          <p:nvPicPr>
            <p:cNvPr id="12" name="Picture 11"/>
            <p:cNvPicPr>
              <a:picLocks noChangeAspect="1"/>
            </p:cNvPicPr>
            <p:nvPr/>
          </p:nvPicPr>
          <p:blipFill>
            <a:blip r:embed="rId7">
              <a:clrChange>
                <a:clrFrom>
                  <a:srgbClr val="FFC90E"/>
                </a:clrFrom>
                <a:clrTo>
                  <a:srgbClr val="FFC90E">
                    <a:alpha val="0"/>
                  </a:srgbClr>
                </a:clrTo>
              </a:clrChange>
            </a:blip>
            <a:stretch>
              <a:fillRect/>
            </a:stretch>
          </p:blipFill>
          <p:spPr>
            <a:xfrm flipH="1">
              <a:off x="2576714" y="3393770"/>
              <a:ext cx="1681434" cy="2717440"/>
            </a:xfrm>
            <a:prstGeom prst="rect">
              <a:avLst/>
            </a:prstGeom>
          </p:spPr>
        </p:pic>
        <p:pic>
          <p:nvPicPr>
            <p:cNvPr id="13" name="Picture 12"/>
            <p:cNvPicPr>
              <a:picLocks noChangeAspect="1"/>
            </p:cNvPicPr>
            <p:nvPr/>
          </p:nvPicPr>
          <p:blipFill>
            <a:blip r:embed="rId8">
              <a:clrChange>
                <a:clrFrom>
                  <a:srgbClr val="FFFFFF"/>
                </a:clrFrom>
                <a:clrTo>
                  <a:srgbClr val="FFFFFF">
                    <a:alpha val="0"/>
                  </a:srgbClr>
                </a:clrTo>
              </a:clrChange>
            </a:blip>
            <a:stretch>
              <a:fillRect/>
            </a:stretch>
          </p:blipFill>
          <p:spPr>
            <a:xfrm>
              <a:off x="1629006" y="3836851"/>
              <a:ext cx="1141474" cy="1123673"/>
            </a:xfrm>
            <a:prstGeom prst="rect">
              <a:avLst/>
            </a:prstGeom>
            <a:effectLst>
              <a:glow rad="228600">
                <a:schemeClr val="accent4">
                  <a:satMod val="175000"/>
                  <a:alpha val="40000"/>
                </a:schemeClr>
              </a:glow>
            </a:effectLst>
          </p:spPr>
        </p:pic>
      </p:grpSp>
      <p:pic>
        <p:nvPicPr>
          <p:cNvPr id="1030" name="Picture 6" descr="åç¨ä¸å¼ å¾çåæçLion Dance èç®éægifï¼ | Má»¹ thuáº­t, ChÃºc má»«ng nÄm má»i"/>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7296" y="1150364"/>
            <a:ext cx="3463428" cy="41775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01260" y="1570839"/>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a:solidFill>
                <a:prstClr val="white"/>
              </a:solidFill>
            </a:endParaRPr>
          </a:p>
        </p:txBody>
      </p:sp>
      <p:sp>
        <p:nvSpPr>
          <p:cNvPr id="16" name="TextBox 15"/>
          <p:cNvSpPr txBox="1"/>
          <p:nvPr/>
        </p:nvSpPr>
        <p:spPr>
          <a:xfrm>
            <a:off x="1038345" y="1898673"/>
            <a:ext cx="7438668" cy="854080"/>
          </a:xfrm>
          <a:prstGeom prst="rect">
            <a:avLst/>
          </a:prstGeom>
          <a:noFill/>
        </p:spPr>
        <p:txBody>
          <a:bodyPr wrap="square" rtlCol="0">
            <a:spAutoFit/>
          </a:bodyPr>
          <a:lstStyle/>
          <a:p>
            <a:pPr algn="ctr" defTabSz="685800"/>
            <a:r>
              <a:rPr lang="en-US" sz="4950" dirty="0">
                <a:solidFill>
                  <a:prstClr val="white"/>
                </a:solidFill>
                <a:latin typeface="Bungee Inline" pitchFamily="2" charset="0"/>
              </a:rPr>
              <a:t>ĐẠI TIỆC ĐÓN TRĂNG</a:t>
            </a:r>
          </a:p>
        </p:txBody>
      </p:sp>
    </p:spTree>
    <p:extLst>
      <p:ext uri="{BB962C8B-B14F-4D97-AF65-F5344CB8AC3E}">
        <p14:creationId xmlns:p14="http://schemas.microsoft.com/office/powerpoint/2010/main" val="346054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2534745" y="1"/>
            <a:ext cx="4351831" cy="1696366"/>
          </a:xfrm>
          <a:prstGeom prst="rect">
            <a:avLst/>
          </a:prstGeom>
          <a:effectLst>
            <a:glow rad="228600">
              <a:schemeClr val="accent4">
                <a:satMod val="175000"/>
                <a:alpha val="40000"/>
              </a:schemeClr>
            </a:glow>
          </a:effectLst>
        </p:spPr>
      </p:pic>
      <p:pic>
        <p:nvPicPr>
          <p:cNvPr id="1028" name="Picture 4" descr="Chinese Lion Dance. èç®ï¼ç¨ä¸å¼ å¾çåæéægif! åè²ï¼ | Chinese lion dance, Lion dance,  Chinese new year drago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49863" y="2041776"/>
            <a:ext cx="2326231" cy="32861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57680" y="3021846"/>
            <a:ext cx="1849079" cy="1703921"/>
            <a:chOff x="9337225" y="3217319"/>
            <a:chExt cx="2925535" cy="2695872"/>
          </a:xfrm>
        </p:grpSpPr>
        <p:pic>
          <p:nvPicPr>
            <p:cNvPr id="9" name="Picture 8"/>
            <p:cNvPicPr>
              <a:picLocks noChangeAspect="1"/>
            </p:cNvPicPr>
            <p:nvPr/>
          </p:nvPicPr>
          <p:blipFill>
            <a:blip r:embed="rId7">
              <a:clrChange>
                <a:clrFrom>
                  <a:srgbClr val="FFC90E"/>
                </a:clrFrom>
                <a:clrTo>
                  <a:srgbClr val="FFC90E">
                    <a:alpha val="0"/>
                  </a:srgbClr>
                </a:clrTo>
              </a:clrChange>
            </a:blip>
            <a:stretch>
              <a:fillRect/>
            </a:stretch>
          </p:blipFill>
          <p:spPr>
            <a:xfrm>
              <a:off x="9337225" y="3217319"/>
              <a:ext cx="1668088" cy="2695872"/>
            </a:xfrm>
            <a:prstGeom prst="rect">
              <a:avLst/>
            </a:prstGeom>
          </p:spPr>
        </p:pic>
        <p:pic>
          <p:nvPicPr>
            <p:cNvPr id="10" name="Picture 9"/>
            <p:cNvPicPr>
              <a:picLocks noChangeAspect="1"/>
            </p:cNvPicPr>
            <p:nvPr/>
          </p:nvPicPr>
          <p:blipFill>
            <a:blip r:embed="rId8">
              <a:clrChange>
                <a:clrFrom>
                  <a:srgbClr val="FFFFFF"/>
                </a:clrFrom>
                <a:clrTo>
                  <a:srgbClr val="FFFFFF">
                    <a:alpha val="0"/>
                  </a:srgbClr>
                </a:clrTo>
              </a:clrChange>
            </a:blip>
            <a:stretch>
              <a:fillRect/>
            </a:stretch>
          </p:blipFill>
          <p:spPr>
            <a:xfrm>
              <a:off x="10824893" y="3428999"/>
              <a:ext cx="1437867" cy="1323491"/>
            </a:xfrm>
            <a:prstGeom prst="rect">
              <a:avLst/>
            </a:prstGeom>
            <a:effectLst>
              <a:glow rad="228600">
                <a:schemeClr val="accent4">
                  <a:satMod val="175000"/>
                  <a:alpha val="40000"/>
                </a:schemeClr>
              </a:glow>
            </a:effectLst>
          </p:spPr>
        </p:pic>
      </p:grpSp>
      <p:grpSp>
        <p:nvGrpSpPr>
          <p:cNvPr id="11" name="Group 10"/>
          <p:cNvGrpSpPr/>
          <p:nvPr/>
        </p:nvGrpSpPr>
        <p:grpSpPr>
          <a:xfrm>
            <a:off x="2658452" y="2749406"/>
            <a:ext cx="1886837" cy="1950205"/>
            <a:chOff x="1629006" y="3393770"/>
            <a:chExt cx="2629142" cy="2717440"/>
          </a:xfrm>
        </p:grpSpPr>
        <p:pic>
          <p:nvPicPr>
            <p:cNvPr id="12" name="Picture 11"/>
            <p:cNvPicPr>
              <a:picLocks noChangeAspect="1"/>
            </p:cNvPicPr>
            <p:nvPr/>
          </p:nvPicPr>
          <p:blipFill>
            <a:blip r:embed="rId9">
              <a:clrChange>
                <a:clrFrom>
                  <a:srgbClr val="FFC90E"/>
                </a:clrFrom>
                <a:clrTo>
                  <a:srgbClr val="FFC90E">
                    <a:alpha val="0"/>
                  </a:srgbClr>
                </a:clrTo>
              </a:clrChange>
            </a:blip>
            <a:stretch>
              <a:fillRect/>
            </a:stretch>
          </p:blipFill>
          <p:spPr>
            <a:xfrm flipH="1">
              <a:off x="2576714" y="3393770"/>
              <a:ext cx="1681434" cy="2717440"/>
            </a:xfrm>
            <a:prstGeom prst="rect">
              <a:avLst/>
            </a:prstGeom>
          </p:spPr>
        </p:pic>
        <p:pic>
          <p:nvPicPr>
            <p:cNvPr id="13" name="Picture 12"/>
            <p:cNvPicPr>
              <a:picLocks noChangeAspect="1"/>
            </p:cNvPicPr>
            <p:nvPr/>
          </p:nvPicPr>
          <p:blipFill>
            <a:blip r:embed="rId10">
              <a:clrChange>
                <a:clrFrom>
                  <a:srgbClr val="FFFFFF"/>
                </a:clrFrom>
                <a:clrTo>
                  <a:srgbClr val="FFFFFF">
                    <a:alpha val="0"/>
                  </a:srgbClr>
                </a:clrTo>
              </a:clrChange>
            </a:blip>
            <a:stretch>
              <a:fillRect/>
            </a:stretch>
          </p:blipFill>
          <p:spPr>
            <a:xfrm>
              <a:off x="1629006" y="3836851"/>
              <a:ext cx="1141474" cy="1123673"/>
            </a:xfrm>
            <a:prstGeom prst="rect">
              <a:avLst/>
            </a:prstGeom>
            <a:effectLst>
              <a:glow rad="228600">
                <a:schemeClr val="accent4">
                  <a:satMod val="175000"/>
                  <a:alpha val="40000"/>
                </a:schemeClr>
              </a:glow>
            </a:effectLst>
          </p:spPr>
        </p:pic>
      </p:grpSp>
      <p:pic>
        <p:nvPicPr>
          <p:cNvPr id="1030" name="Picture 6" descr="åç¨ä¸å¼ å¾çåæçLion Dance èç®éægifï¼ | Má»¹ thuáº­t, ChÃºc má»«ng nÄm má»i"/>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7296" y="1150364"/>
            <a:ext cx="3463428" cy="41775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74559" y="278700"/>
            <a:ext cx="967787" cy="952606"/>
          </a:xfrm>
          <a:prstGeom prst="rect">
            <a:avLst/>
          </a:prstGeom>
        </p:spPr>
      </p:pic>
      <p:pic>
        <p:nvPicPr>
          <p:cNvPr id="15" name="Picture 14">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09684" y="278700"/>
            <a:ext cx="990941" cy="979282"/>
          </a:xfrm>
          <a:prstGeom prst="rect">
            <a:avLst/>
          </a:prstGeom>
        </p:spPr>
      </p:pic>
      <p:pic>
        <p:nvPicPr>
          <p:cNvPr id="16" name="Picture 15">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67964" y="278701"/>
            <a:ext cx="975622" cy="967940"/>
          </a:xfrm>
          <a:prstGeom prst="rect">
            <a:avLst/>
          </a:prstGeom>
        </p:spPr>
      </p:pic>
      <p:pic>
        <p:nvPicPr>
          <p:cNvPr id="17" name="Picture 16">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10924" y="278701"/>
            <a:ext cx="956103" cy="941105"/>
          </a:xfrm>
          <a:prstGeom prst="rect">
            <a:avLst/>
          </a:prstGeom>
        </p:spPr>
      </p:pic>
      <p:pic>
        <p:nvPicPr>
          <p:cNvPr id="18" name="Picture 17">
            <a:hlinkClick r:id="rId20" action="ppaction://hlinksldjump"/>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34366" y="278700"/>
            <a:ext cx="952209" cy="937272"/>
          </a:xfrm>
          <a:prstGeom prst="rect">
            <a:avLst/>
          </a:prstGeom>
        </p:spPr>
      </p:pic>
      <p:pic>
        <p:nvPicPr>
          <p:cNvPr id="19" name="Picture 12" descr="Káº¿t quáº£ hÃ¬nh áº£nh cho win text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2208062" y="362527"/>
            <a:ext cx="5099234" cy="5099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1326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0"/>
                                        </p:tgtEl>
                                        <p:attrNameLst>
                                          <p:attrName>style.visibility</p:attrName>
                                        </p:attrNameLst>
                                      </p:cBhvr>
                                      <p:to>
                                        <p:strVal val="visible"/>
                                      </p:to>
                                    </p:set>
                                    <p:animEffect transition="in" filter="fade">
                                      <p:cBhvr>
                                        <p:cTn id="11" dur="500"/>
                                        <p:tgtEl>
                                          <p:spTgt spid="1030"/>
                                        </p:tgtEl>
                                      </p:cBhvr>
                                    </p:animEffec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after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2" name="Am-thanh-phep-thuat-www_nhacchuongvui_com.wav"/>
                                        </p:tgtEl>
                                      </p:cMediaNode>
                                    </p:audio>
                                  </p:sub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after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2" name="Am-thanh-phep-thuat-www_nhacchuongvui_com.wav"/>
                                        </p:tgtEl>
                                      </p:cMediaNode>
                                    </p:audio>
                                  </p:subTnLst>
                                </p:cTn>
                              </p:par>
                            </p:childTnLst>
                          </p:cTn>
                        </p:par>
                        <p:par>
                          <p:cTn id="39" fill="hold">
                            <p:stCondLst>
                              <p:cond delay="1000"/>
                            </p:stCondLst>
                            <p:childTnLst>
                              <p:par>
                                <p:cTn id="40" presetID="32" presetClass="emph" presetSubtype="0" repeatCount="indefinite" fill="hold" nodeType="after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after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028"/>
                                        </p:tgtEl>
                                        <p:attrNameLst>
                                          <p:attrName>style.visibility</p:attrName>
                                        </p:attrNameLst>
                                      </p:cBhvr>
                                      <p:to>
                                        <p:strVal val="visible"/>
                                      </p:to>
                                    </p:set>
                                    <p:animEffect transition="in" filter="fade">
                                      <p:cBhvr>
                                        <p:cTn id="55" dur="500"/>
                                        <p:tgtEl>
                                          <p:spTgt spid="1028"/>
                                        </p:tgtEl>
                                      </p:cBhvr>
                                    </p:animEffect>
                                  </p:childTnLst>
                                  <p:subTnLst>
                                    <p:audio>
                                      <p:cMediaNode>
                                        <p:cTn display="0" masterRel="sameClick">
                                          <p:stCondLst>
                                            <p:cond evt="begin" delay="0">
                                              <p:tn val="53"/>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7"/>
                  </p:tgtEl>
                </p:cond>
              </p:nextCondLst>
            </p:seq>
            <p:seq concurrent="1" nextAc="seek">
              <p:cTn id="56" restart="whenNotActive" fill="hold" evtFilter="cancelBubble" nodeType="interactiveSeq">
                <p:stCondLst>
                  <p:cond evt="onClick" delay="0">
                    <p:tgtEl>
                      <p:spTgt spid="1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after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500"/>
                                        <p:tgtEl>
                                          <p:spTgt spid="2"/>
                                        </p:tgtEl>
                                      </p:cBhvr>
                                    </p:animEffect>
                                  </p:childTnLst>
                                  <p:subTnLst>
                                    <p:audio>
                                      <p:cMediaNode>
                                        <p:cTn display="0" masterRel="sameClick">
                                          <p:stCondLst>
                                            <p:cond evt="begin" delay="0">
                                              <p:tn val="63"/>
                                            </p:cond>
                                          </p:stCondLst>
                                          <p:endCondLst>
                                            <p:cond evt="onStopAudio" delay="0">
                                              <p:tgtEl>
                                                <p:sldTgt/>
                                              </p:tgtEl>
                                            </p:cond>
                                          </p:endCondLst>
                                        </p:cTn>
                                        <p:tgtEl>
                                          <p:sndTgt r:embed="rId2" name="Am-thanh-phep-thuat-www_nhacchuongvui_com.wav"/>
                                        </p:tgtEl>
                                      </p:cMediaNode>
                                    </p:audio>
                                  </p:subTnLst>
                                </p:cTn>
                              </p:par>
                              <p:par>
                                <p:cTn id="66" presetID="10" presetClass="entr" presetSubtype="0"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3" name="Tieng-yeah-tre-con-www_nhacchuongvui_com.wav"/>
                                        </p:tgtEl>
                                      </p:cMediaNode>
                                    </p:audio>
                                  </p:subTnLst>
                                </p:cTn>
                              </p:par>
                            </p:childTnLst>
                          </p:cTn>
                        </p:par>
                        <p:par>
                          <p:cTn id="69" fill="hold">
                            <p:stCondLst>
                              <p:cond delay="1000"/>
                            </p:stCondLst>
                            <p:childTnLst>
                              <p:par>
                                <p:cTn id="70" presetID="32" presetClass="emph" presetSubtype="0" repeatCount="indefinite" fill="hold" nodeType="afterEffect">
                                  <p:stCondLst>
                                    <p:cond delay="0"/>
                                  </p:stCondLst>
                                  <p:childTnLst>
                                    <p:animRot by="120000">
                                      <p:cBhvr>
                                        <p:cTn id="71" dur="100" fill="hold">
                                          <p:stCondLst>
                                            <p:cond delay="0"/>
                                          </p:stCondLst>
                                        </p:cTn>
                                        <p:tgtEl>
                                          <p:spTgt spid="2"/>
                                        </p:tgtEl>
                                        <p:attrNameLst>
                                          <p:attrName>r</p:attrName>
                                        </p:attrNameLst>
                                      </p:cBhvr>
                                    </p:animRot>
                                    <p:animRot by="-240000">
                                      <p:cBhvr>
                                        <p:cTn id="72" dur="200" fill="hold">
                                          <p:stCondLst>
                                            <p:cond delay="200"/>
                                          </p:stCondLst>
                                        </p:cTn>
                                        <p:tgtEl>
                                          <p:spTgt spid="2"/>
                                        </p:tgtEl>
                                        <p:attrNameLst>
                                          <p:attrName>r</p:attrName>
                                        </p:attrNameLst>
                                      </p:cBhvr>
                                    </p:animRot>
                                    <p:animRot by="240000">
                                      <p:cBhvr>
                                        <p:cTn id="73" dur="200" fill="hold">
                                          <p:stCondLst>
                                            <p:cond delay="400"/>
                                          </p:stCondLst>
                                        </p:cTn>
                                        <p:tgtEl>
                                          <p:spTgt spid="2"/>
                                        </p:tgtEl>
                                        <p:attrNameLst>
                                          <p:attrName>r</p:attrName>
                                        </p:attrNameLst>
                                      </p:cBhvr>
                                    </p:animRot>
                                    <p:animRot by="-240000">
                                      <p:cBhvr>
                                        <p:cTn id="74" dur="200" fill="hold">
                                          <p:stCondLst>
                                            <p:cond delay="600"/>
                                          </p:stCondLst>
                                        </p:cTn>
                                        <p:tgtEl>
                                          <p:spTgt spid="2"/>
                                        </p:tgtEl>
                                        <p:attrNameLst>
                                          <p:attrName>r</p:attrName>
                                        </p:attrNameLst>
                                      </p:cBhvr>
                                    </p:animRot>
                                    <p:animRot by="120000">
                                      <p:cBhvr>
                                        <p:cTn id="75" dur="200" fill="hold">
                                          <p:stCondLst>
                                            <p:cond delay="800"/>
                                          </p:stCondLst>
                                        </p:cTn>
                                        <p:tgtEl>
                                          <p:spTgt spid="2"/>
                                        </p:tgtEl>
                                        <p:attrNameLst>
                                          <p:attrName>r</p:attrName>
                                        </p:attrNameLst>
                                      </p:cBhvr>
                                    </p:animRot>
                                  </p:childTnLst>
                                </p:cTn>
                              </p:par>
                            </p:childTnLst>
                          </p:cTn>
                        </p:par>
                      </p:childTnLst>
                    </p:cTn>
                  </p:par>
                </p:childTnLst>
              </p:cTn>
              <p:nextCondLst>
                <p:cond evt="onClick" delay="0">
                  <p:tgtEl>
                    <p:spTgt spid="1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92360" y="2997"/>
            <a:ext cx="6742913" cy="5140503"/>
          </a:xfrm>
          <a:prstGeom prst="rect">
            <a:avLst/>
          </a:prstGeom>
        </p:spPr>
      </p:pic>
      <p:sp>
        <p:nvSpPr>
          <p:cNvPr id="4" name="Rounded Rectangle 3"/>
          <p:cNvSpPr/>
          <p:nvPr/>
        </p:nvSpPr>
        <p:spPr>
          <a:xfrm>
            <a:off x="251520" y="555526"/>
            <a:ext cx="5049716" cy="4059521"/>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08" tIns="17101" rIns="34208" bIns="17101" rtlCol="0" anchor="ctr"/>
          <a:lstStyle/>
          <a:p>
            <a:pPr algn="ctr" defTabSz="813184"/>
            <a:endParaRPr lang="en-US" i="1">
              <a:solidFill>
                <a:prstClr val="white"/>
              </a:solidFill>
              <a:latin typeface="Times New Roman" pitchFamily="18" charset="0"/>
              <a:cs typeface="Times New Roman" pitchFamily="18" charset="0"/>
            </a:endParaRPr>
          </a:p>
        </p:txBody>
      </p:sp>
      <p:grpSp>
        <p:nvGrpSpPr>
          <p:cNvPr id="5" name="Group 4"/>
          <p:cNvGrpSpPr/>
          <p:nvPr/>
        </p:nvGrpSpPr>
        <p:grpSpPr>
          <a:xfrm>
            <a:off x="188708" y="672466"/>
            <a:ext cx="3388999" cy="396451"/>
            <a:chOff x="2840539" y="3818711"/>
            <a:chExt cx="9038508" cy="1057202"/>
          </a:xfrm>
        </p:grpSpPr>
        <p:sp>
          <p:nvSpPr>
            <p:cNvPr id="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7" name="Group 6"/>
            <p:cNvGrpSpPr/>
            <p:nvPr/>
          </p:nvGrpSpPr>
          <p:grpSpPr>
            <a:xfrm>
              <a:off x="2840539" y="3886200"/>
              <a:ext cx="9038508" cy="989713"/>
              <a:chOff x="2840539" y="3733800"/>
              <a:chExt cx="9038508" cy="989713"/>
            </a:xfrm>
          </p:grpSpPr>
          <p:sp>
            <p:nvSpPr>
              <p:cNvPr id="8" name="Round Same Side Corner Rectangle 7"/>
              <p:cNvSpPr/>
              <p:nvPr/>
            </p:nvSpPr>
            <p:spPr>
              <a:xfrm rot="5400000">
                <a:off x="6996448" y="-352152"/>
                <a:ext cx="731519" cy="9033678"/>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9" name="Rectangle 8"/>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10" name="Rectangle 9"/>
              <p:cNvSpPr/>
              <p:nvPr/>
            </p:nvSpPr>
            <p:spPr>
              <a:xfrm>
                <a:off x="4460662" y="3738629"/>
                <a:ext cx="7418382" cy="984884"/>
              </a:xfrm>
              <a:prstGeom prst="rect">
                <a:avLst/>
              </a:prstGeom>
            </p:spPr>
            <p:txBody>
              <a:bodyPr wrap="none">
                <a:spAutoFit/>
              </a:bodyPr>
              <a:lstStyle/>
              <a:p>
                <a:pPr defTabSz="341570">
                  <a:spcBef>
                    <a:spcPts val="450"/>
                  </a:spcBef>
                  <a:defRPr/>
                </a:pPr>
                <a:r>
                  <a:rPr lang="en-US" b="1" i="1" kern="0" dirty="0">
                    <a:solidFill>
                      <a:prstClr val="white"/>
                    </a:solidFill>
                    <a:latin typeface="Times New Roman" pitchFamily="18" charset="0"/>
                    <a:cs typeface="Times New Roman" pitchFamily="18" charset="0"/>
                  </a:rPr>
                  <a:t>ĐỌC- TÌM HIỂU CHUNG</a:t>
                </a:r>
                <a:endParaRPr lang="en-US" i="1" kern="0" dirty="0">
                  <a:solidFill>
                    <a:prstClr val="white"/>
                  </a:solidFill>
                  <a:latin typeface="Times New Roman" pitchFamily="18" charset="0"/>
                  <a:cs typeface="Times New Roman" pitchFamily="18" charset="0"/>
                </a:endParaRPr>
              </a:p>
            </p:txBody>
          </p:sp>
          <p:sp>
            <p:nvSpPr>
              <p:cNvPr id="11" name="TextBox 10"/>
              <p:cNvSpPr txBox="1"/>
              <p:nvPr/>
            </p:nvSpPr>
            <p:spPr>
              <a:xfrm>
                <a:off x="3233739" y="3733800"/>
                <a:ext cx="731919" cy="984884"/>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a:t>
                </a:r>
              </a:p>
            </p:txBody>
          </p:sp>
        </p:grpSp>
      </p:grpSp>
      <p:grpSp>
        <p:nvGrpSpPr>
          <p:cNvPr id="12" name="Group 11"/>
          <p:cNvGrpSpPr/>
          <p:nvPr/>
        </p:nvGrpSpPr>
        <p:grpSpPr>
          <a:xfrm>
            <a:off x="188695" y="1913199"/>
            <a:ext cx="2940157" cy="404871"/>
            <a:chOff x="2840539" y="3818711"/>
            <a:chExt cx="7841441" cy="1079615"/>
          </a:xfrm>
        </p:grpSpPr>
        <p:sp>
          <p:nvSpPr>
            <p:cNvPr id="1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14" name="Group 13"/>
            <p:cNvGrpSpPr/>
            <p:nvPr/>
          </p:nvGrpSpPr>
          <p:grpSpPr>
            <a:xfrm>
              <a:off x="2840539" y="3886200"/>
              <a:ext cx="7841441" cy="1012126"/>
              <a:chOff x="2840539" y="3733800"/>
              <a:chExt cx="7841441" cy="1012126"/>
            </a:xfrm>
          </p:grpSpPr>
          <p:sp>
            <p:nvSpPr>
              <p:cNvPr id="15" name="Round Same Side Corner Rectangle 14"/>
              <p:cNvSpPr/>
              <p:nvPr/>
            </p:nvSpPr>
            <p:spPr>
              <a:xfrm rot="5400000">
                <a:off x="6383227" y="261070"/>
                <a:ext cx="731519" cy="7807232"/>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16" name="Rectangle 15"/>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17" name="Rectangle 16"/>
              <p:cNvSpPr/>
              <p:nvPr/>
            </p:nvSpPr>
            <p:spPr>
              <a:xfrm>
                <a:off x="4460662" y="3761079"/>
                <a:ext cx="6221318" cy="984847"/>
              </a:xfrm>
              <a:prstGeom prst="rect">
                <a:avLst/>
              </a:prstGeom>
            </p:spPr>
            <p:txBody>
              <a:bodyPr wrap="none">
                <a:spAutoFit/>
              </a:bodyPr>
              <a:lstStyle/>
              <a:p>
                <a:pPr defTabSz="341570">
                  <a:spcBef>
                    <a:spcPts val="450"/>
                  </a:spcBef>
                  <a:defRPr/>
                </a:pPr>
                <a:r>
                  <a:rPr lang="en-US" b="1" i="1" kern="0" dirty="0">
                    <a:solidFill>
                      <a:prstClr val="white"/>
                    </a:solidFill>
                    <a:latin typeface="Times New Roman" pitchFamily="18" charset="0"/>
                    <a:cs typeface="Times New Roman" pitchFamily="18" charset="0"/>
                  </a:rPr>
                  <a:t>TÌM HIỂU CHI TIẾT</a:t>
                </a:r>
                <a:endParaRPr lang="en-US" i="1" kern="0" dirty="0">
                  <a:solidFill>
                    <a:prstClr val="white"/>
                  </a:solidFill>
                  <a:latin typeface="Times New Roman" pitchFamily="18" charset="0"/>
                  <a:cs typeface="Times New Roman" pitchFamily="18" charset="0"/>
                </a:endParaRPr>
              </a:p>
            </p:txBody>
          </p:sp>
          <p:sp>
            <p:nvSpPr>
              <p:cNvPr id="18" name="TextBox 17"/>
              <p:cNvSpPr txBox="1"/>
              <p:nvPr/>
            </p:nvSpPr>
            <p:spPr>
              <a:xfrm>
                <a:off x="3114028" y="3733800"/>
                <a:ext cx="971335" cy="984847"/>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19" name="Group 18"/>
          <p:cNvGrpSpPr/>
          <p:nvPr/>
        </p:nvGrpSpPr>
        <p:grpSpPr>
          <a:xfrm>
            <a:off x="188763" y="3248866"/>
            <a:ext cx="3004277" cy="455055"/>
            <a:chOff x="2840539" y="3818711"/>
            <a:chExt cx="8012447" cy="1061391"/>
          </a:xfrm>
        </p:grpSpPr>
        <p:sp>
          <p:nvSpPr>
            <p:cNvPr id="2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21" name="Group 20"/>
            <p:cNvGrpSpPr/>
            <p:nvPr/>
          </p:nvGrpSpPr>
          <p:grpSpPr>
            <a:xfrm>
              <a:off x="2840539" y="3951329"/>
              <a:ext cx="8012447" cy="928773"/>
              <a:chOff x="2840539" y="3798929"/>
              <a:chExt cx="8012447" cy="928773"/>
            </a:xfrm>
          </p:grpSpPr>
          <p:sp>
            <p:nvSpPr>
              <p:cNvPr id="22" name="Round Same Side Corner Rectangle 21"/>
              <p:cNvSpPr/>
              <p:nvPr/>
            </p:nvSpPr>
            <p:spPr>
              <a:xfrm rot="5400000">
                <a:off x="6483419" y="160884"/>
                <a:ext cx="731521" cy="8007612"/>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23" name="Rectangle 22"/>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24" name="Rectangle 23"/>
              <p:cNvSpPr/>
              <p:nvPr/>
            </p:nvSpPr>
            <p:spPr>
              <a:xfrm>
                <a:off x="4460662" y="3866255"/>
                <a:ext cx="3553571" cy="861447"/>
              </a:xfrm>
              <a:prstGeom prst="rect">
                <a:avLst/>
              </a:prstGeom>
            </p:spPr>
            <p:txBody>
              <a:bodyPr wrap="none">
                <a:spAutoFit/>
              </a:bodyPr>
              <a:lstStyle/>
              <a:p>
                <a:pPr defTabSz="341570">
                  <a:spcBef>
                    <a:spcPts val="450"/>
                  </a:spcBef>
                  <a:defRPr/>
                </a:pPr>
                <a:r>
                  <a:rPr lang="en-US" b="1" i="1" kern="0">
                    <a:solidFill>
                      <a:prstClr val="white"/>
                    </a:solidFill>
                    <a:latin typeface="Times New Roman" pitchFamily="18" charset="0"/>
                    <a:cs typeface="Times New Roman" pitchFamily="18" charset="0"/>
                  </a:rPr>
                  <a:t>TỔNG KẾT</a:t>
                </a:r>
                <a:endParaRPr lang="en-US" i="1" kern="0">
                  <a:solidFill>
                    <a:prstClr val="white"/>
                  </a:solidFill>
                  <a:latin typeface="Times New Roman" pitchFamily="18" charset="0"/>
                  <a:cs typeface="Times New Roman" pitchFamily="18" charset="0"/>
                </a:endParaRPr>
              </a:p>
            </p:txBody>
          </p:sp>
          <p:sp>
            <p:nvSpPr>
              <p:cNvPr id="25" name="TextBox 24"/>
              <p:cNvSpPr txBox="1"/>
              <p:nvPr/>
            </p:nvSpPr>
            <p:spPr>
              <a:xfrm>
                <a:off x="2994340" y="3829962"/>
                <a:ext cx="1210747" cy="861447"/>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26" name="Rectangle 25"/>
          <p:cNvSpPr/>
          <p:nvPr/>
        </p:nvSpPr>
        <p:spPr>
          <a:xfrm>
            <a:off x="500054" y="1043827"/>
            <a:ext cx="3945779" cy="865533"/>
          </a:xfrm>
          <a:prstGeom prst="rect">
            <a:avLst/>
          </a:prstGeom>
        </p:spPr>
        <p:txBody>
          <a:bodyPr wrap="square" lIns="34208" tIns="17101" rIns="34208" bIns="17101">
            <a:spAutoFit/>
          </a:bodyPr>
          <a:lstStyle/>
          <a:p>
            <a:pPr marL="277538" indent="-277538" defTabSz="813184">
              <a:lnSpc>
                <a:spcPct val="150000"/>
              </a:lnSpc>
              <a:buFont typeface="+mj-lt"/>
              <a:buAutoNum type="arabicPeriod"/>
            </a:pPr>
            <a:r>
              <a:rPr lang="en-US" b="1" i="1" dirty="0">
                <a:solidFill>
                  <a:prstClr val="black"/>
                </a:solidFill>
                <a:latin typeface="Times New Roman" pitchFamily="18" charset="0"/>
                <a:cs typeface="Times New Roman" pitchFamily="18" charset="0"/>
              </a:rPr>
              <a:t>T</a:t>
            </a:r>
            <a:r>
              <a:rPr lang="vi-VN" b="1" i="1" dirty="0">
                <a:solidFill>
                  <a:prstClr val="black"/>
                </a:solidFill>
                <a:latin typeface="Times New Roman" pitchFamily="18" charset="0"/>
                <a:cs typeface="Times New Roman" pitchFamily="18" charset="0"/>
              </a:rPr>
              <a:t>ác giả</a:t>
            </a:r>
          </a:p>
          <a:p>
            <a:pPr marL="277538" indent="-277538" defTabSz="813184">
              <a:lnSpc>
                <a:spcPct val="150000"/>
              </a:lnSpc>
              <a:buFont typeface="+mj-lt"/>
              <a:buAutoNum type="arabicPeriod"/>
            </a:pPr>
            <a:r>
              <a:rPr lang="vi-VN" b="1" i="1" dirty="0">
                <a:solidFill>
                  <a:prstClr val="black"/>
                </a:solidFill>
                <a:latin typeface="Times New Roman" pitchFamily="18" charset="0"/>
                <a:cs typeface="Times New Roman" pitchFamily="18" charset="0"/>
              </a:rPr>
              <a:t>Tác phẩm</a:t>
            </a:r>
          </a:p>
        </p:txBody>
      </p:sp>
      <p:sp>
        <p:nvSpPr>
          <p:cNvPr id="27" name="Rectangle 26"/>
          <p:cNvSpPr/>
          <p:nvPr/>
        </p:nvSpPr>
        <p:spPr>
          <a:xfrm>
            <a:off x="445869" y="3677506"/>
            <a:ext cx="2021959" cy="865533"/>
          </a:xfrm>
          <a:prstGeom prst="rect">
            <a:avLst/>
          </a:prstGeom>
        </p:spPr>
        <p:txBody>
          <a:bodyPr wrap="square" lIns="34208" tIns="17101" rIns="34208" bIns="17101">
            <a:spAutoFit/>
          </a:bodyPr>
          <a:lstStyle/>
          <a:p>
            <a:pPr marL="0" lvl="1" indent="-277538" defTabSz="813184">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Nghệ</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thuật</a:t>
            </a:r>
            <a:endParaRPr lang="en-US" b="1" i="1" dirty="0">
              <a:solidFill>
                <a:prstClr val="black">
                  <a:lumMod val="95000"/>
                  <a:lumOff val="5000"/>
                </a:prstClr>
              </a:solidFill>
              <a:latin typeface="Times New Roman" pitchFamily="18" charset="0"/>
              <a:cs typeface="Times New Roman" pitchFamily="18" charset="0"/>
            </a:endParaRPr>
          </a:p>
          <a:p>
            <a:pPr marL="0" lvl="1" indent="-277538" defTabSz="813184">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Nội</a:t>
            </a:r>
            <a:r>
              <a:rPr lang="en-US" b="1" i="1" dirty="0">
                <a:solidFill>
                  <a:prstClr val="black">
                    <a:lumMod val="95000"/>
                    <a:lumOff val="5000"/>
                  </a:prstClr>
                </a:solidFill>
                <a:latin typeface="Times New Roman" pitchFamily="18" charset="0"/>
                <a:cs typeface="Times New Roman" pitchFamily="18" charset="0"/>
              </a:rPr>
              <a:t> dung</a:t>
            </a:r>
          </a:p>
        </p:txBody>
      </p:sp>
      <p:sp>
        <p:nvSpPr>
          <p:cNvPr id="28" name="Rectangle 27"/>
          <p:cNvSpPr/>
          <p:nvPr/>
        </p:nvSpPr>
        <p:spPr>
          <a:xfrm>
            <a:off x="417235" y="2824654"/>
            <a:ext cx="5432646" cy="278225"/>
          </a:xfrm>
          <a:prstGeom prst="rect">
            <a:avLst/>
          </a:prstGeom>
        </p:spPr>
        <p:txBody>
          <a:bodyPr wrap="square" lIns="34208" tIns="17101" rIns="34208" bIns="17101">
            <a:spAutoFit/>
          </a:bodyPr>
          <a:lstStyle/>
          <a:p>
            <a:pPr marL="0" lvl="1" indent="-277538" defTabSz="813184">
              <a:lnSpc>
                <a:spcPts val="1875"/>
              </a:lnSpc>
            </a:pPr>
            <a:r>
              <a:rPr lang="en-US" b="1" i="1" dirty="0">
                <a:solidFill>
                  <a:prstClr val="black">
                    <a:lumMod val="95000"/>
                    <a:lumOff val="5000"/>
                  </a:prstClr>
                </a:solidFill>
                <a:latin typeface="Times New Roman" pitchFamily="18" charset="0"/>
                <a:cs typeface="Times New Roman" pitchFamily="18" charset="0"/>
              </a:rPr>
              <a:t>2. </a:t>
            </a:r>
            <a:r>
              <a:rPr lang="en-US" b="1" i="1" dirty="0" err="1">
                <a:solidFill>
                  <a:prstClr val="black">
                    <a:lumMod val="95000"/>
                    <a:lumOff val="5000"/>
                  </a:prstClr>
                </a:solidFill>
                <a:latin typeface="Times New Roman" pitchFamily="18" charset="0"/>
                <a:cs typeface="Times New Roman" pitchFamily="18" charset="0"/>
              </a:rPr>
              <a:t>Tìm</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hiểu</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dấu</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ấn</a:t>
            </a:r>
            <a:r>
              <a:rPr lang="en-US" b="1" i="1" dirty="0">
                <a:solidFill>
                  <a:prstClr val="black">
                    <a:lumMod val="95000"/>
                    <a:lumOff val="5000"/>
                  </a:prstClr>
                </a:solidFill>
                <a:latin typeface="Times New Roman" pitchFamily="18" charset="0"/>
                <a:cs typeface="Times New Roman" pitchFamily="18" charset="0"/>
              </a:rPr>
              <a:t> Nam </a:t>
            </a:r>
            <a:r>
              <a:rPr lang="en-US" b="1" i="1" dirty="0" err="1">
                <a:solidFill>
                  <a:prstClr val="black">
                    <a:lumMod val="95000"/>
                    <a:lumOff val="5000"/>
                  </a:prstClr>
                </a:solidFill>
                <a:latin typeface="Times New Roman" pitchFamily="18" charset="0"/>
                <a:cs typeface="Times New Roman" pitchFamily="18" charset="0"/>
              </a:rPr>
              <a:t>Bộ</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trong</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tác</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phẩm</a:t>
            </a:r>
            <a:endParaRPr lang="en-US" b="1" i="1" dirty="0">
              <a:solidFill>
                <a:prstClr val="black">
                  <a:lumMod val="95000"/>
                  <a:lumOff val="5000"/>
                </a:prstClr>
              </a:solidFill>
              <a:latin typeface="Times New Roman" pitchFamily="18" charset="0"/>
              <a:cs typeface="Times New Roman" pitchFamily="18" charset="0"/>
            </a:endParaRPr>
          </a:p>
        </p:txBody>
      </p:sp>
      <p:sp>
        <p:nvSpPr>
          <p:cNvPr id="29" name="Rectangle 28"/>
          <p:cNvSpPr/>
          <p:nvPr/>
        </p:nvSpPr>
        <p:spPr>
          <a:xfrm>
            <a:off x="417235" y="2366326"/>
            <a:ext cx="5432646" cy="278225"/>
          </a:xfrm>
          <a:prstGeom prst="rect">
            <a:avLst/>
          </a:prstGeom>
        </p:spPr>
        <p:txBody>
          <a:bodyPr wrap="square" lIns="34208" tIns="17101" rIns="34208" bIns="17101">
            <a:spAutoFit/>
          </a:bodyPr>
          <a:lstStyle/>
          <a:p>
            <a:pPr marL="0" lvl="1" indent="-277538" defTabSz="813184">
              <a:lnSpc>
                <a:spcPts val="1875"/>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Hình</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ảnh</a:t>
            </a:r>
            <a:r>
              <a:rPr lang="en-US" b="1" i="1" dirty="0">
                <a:solidFill>
                  <a:prstClr val="black">
                    <a:lumMod val="95000"/>
                    <a:lumOff val="5000"/>
                  </a:prstClr>
                </a:solidFill>
                <a:latin typeface="Times New Roman" pitchFamily="18" charset="0"/>
                <a:cs typeface="Times New Roman" pitchFamily="18" charset="0"/>
              </a:rPr>
              <a:t> con </a:t>
            </a:r>
            <a:r>
              <a:rPr lang="en-US" b="1" i="1" dirty="0" err="1">
                <a:solidFill>
                  <a:prstClr val="black">
                    <a:lumMod val="95000"/>
                    <a:lumOff val="5000"/>
                  </a:prstClr>
                </a:solidFill>
                <a:latin typeface="Times New Roman" pitchFamily="18" charset="0"/>
                <a:cs typeface="Times New Roman" pitchFamily="18" charset="0"/>
              </a:rPr>
              <a:t>người</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vùng</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đất</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phương</a:t>
            </a:r>
            <a:r>
              <a:rPr lang="en-US" b="1" i="1" dirty="0">
                <a:solidFill>
                  <a:prstClr val="black">
                    <a:lumMod val="95000"/>
                    <a:lumOff val="5000"/>
                  </a:prstClr>
                </a:solidFill>
                <a:latin typeface="Times New Roman" pitchFamily="18" charset="0"/>
                <a:cs typeface="Times New Roman" pitchFamily="18" charset="0"/>
              </a:rPr>
              <a:t> Nam</a:t>
            </a:r>
          </a:p>
        </p:txBody>
      </p:sp>
    </p:spTree>
    <p:extLst>
      <p:ext uri="{BB962C8B-B14F-4D97-AF65-F5344CB8AC3E}">
        <p14:creationId xmlns:p14="http://schemas.microsoft.com/office/powerpoint/2010/main" val="421903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heel(1)">
                                      <p:cBhvr>
                                        <p:cTn id="15" dur="20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p:bldP spid="27" grpId="0"/>
      <p:bldP spid="28" grpId="0"/>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14" name="Rectangle 13"/>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700" dirty="0">
                <a:solidFill>
                  <a:schemeClr val="bg1"/>
                </a:solidFill>
                <a:latin typeface="Times New Roman" panose="02020603050405020304" pitchFamily="18" charset="0"/>
                <a:cs typeface="Times New Roman" panose="02020603050405020304" pitchFamily="18" charset="0"/>
              </a:rPr>
              <a:t>CÂU HỎI: </a:t>
            </a:r>
            <a:r>
              <a:rPr lang="de-DE"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Nhân vật chính trong đoạn trích </a:t>
            </a:r>
            <a:r>
              <a:rPr lang="de-DE"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đàn ông cô độc giữa rừng </a:t>
            </a:r>
            <a:r>
              <a:rPr lang="de-DE"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 ai?</a:t>
            </a:r>
            <a:endPar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5003701" y="3081072"/>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Chú</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Võ</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Tòng</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57580"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Ông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Hai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5003701"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Vợ</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ông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Hai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640915" y="3117133"/>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Cậu</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bé</a:t>
            </a:r>
            <a:r>
              <a:rPr lang="en-US" sz="2400" dirty="0">
                <a:solidFill>
                  <a:prstClr val="white"/>
                </a:solidFill>
                <a:latin typeface="Times New Roman" panose="02020603050405020304" pitchFamily="18" charset="0"/>
                <a:cs typeface="Times New Roman" panose="02020603050405020304" pitchFamily="18" charset="0"/>
              </a:rPr>
              <a:t> An</a:t>
            </a:r>
          </a:p>
        </p:txBody>
      </p:sp>
      <p:pic>
        <p:nvPicPr>
          <p:cNvPr id="1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3717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23645" y="284941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65989" y="2457480"/>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8338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childTnLst>
              </p:cTn>
              <p:nextCondLst>
                <p:cond evt="onClick" delay="0">
                  <p:tgtEl>
                    <p:spTgt spid="1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just" defTabSz="685800"/>
            <a:r>
              <a:rPr lang="en-US" sz="2700" dirty="0">
                <a:solidFill>
                  <a:schemeClr val="bg1"/>
                </a:solidFill>
                <a:latin typeface="Times New Roman" panose="02020603050405020304" pitchFamily="18" charset="0"/>
                <a:cs typeface="Times New Roman" panose="02020603050405020304" pitchFamily="18" charset="0"/>
              </a:rPr>
              <a:t>CÂU HỎI:</a:t>
            </a:r>
            <a:r>
              <a:rPr lang="de-DE"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kể sử dụng ngôi kể nào trong đoạn trích </a:t>
            </a:r>
            <a:r>
              <a:rPr lang="de-DE"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đàn ông cô độc giữa rừng?</a:t>
            </a:r>
            <a:endPar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5800"/>
            <a:endParaRPr lang="vi-VN" sz="2700" dirty="0">
              <a:solidFill>
                <a:schemeClr val="bg1"/>
              </a:solidFill>
              <a:latin typeface="Times New Roman" panose="02020603050405020304" pitchFamily="18" charset="0"/>
              <a:cs typeface="Times New Roman" panose="02020603050405020304" pitchFamily="18" charset="0"/>
            </a:endParaRPr>
          </a:p>
          <a:p>
            <a:pPr defTabSz="685800"/>
            <a:r>
              <a:rPr lang="en-US" sz="1350" dirty="0">
                <a:solidFill>
                  <a:schemeClr val="bg1"/>
                </a:solidFill>
                <a:latin typeface="Times New Roman" panose="02020603050405020304" pitchFamily="18" charset="0"/>
                <a:cs typeface="Times New Roman" panose="02020603050405020304" pitchFamily="18" charset="0"/>
              </a:rPr>
              <a:t> </a:t>
            </a:r>
          </a:p>
          <a:p>
            <a:pPr defTabSz="685800"/>
            <a:endParaRPr lang="en-US" sz="135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964204" y="3905719"/>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Kết</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hợp</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ngôi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thứ</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nhất</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và</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ngôi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thứ</a:t>
            </a:r>
            <a:r>
              <a:rPr lang="en-US" sz="2400" dirty="0">
                <a:solidFill>
                  <a:prstClr val="white"/>
                </a:solidFill>
                <a:latin typeface="Times New Roman" panose="02020603050405020304" pitchFamily="18" charset="0"/>
                <a:cs typeface="Times New Roman" panose="02020603050405020304" pitchFamily="18" charset="0"/>
              </a:rPr>
              <a:t> 3</a:t>
            </a:r>
          </a:p>
        </p:txBody>
      </p:sp>
      <p:sp>
        <p:nvSpPr>
          <p:cNvPr id="6" name="Rectangle 5"/>
          <p:cNvSpPr/>
          <p:nvPr/>
        </p:nvSpPr>
        <p:spPr>
          <a:xfrm>
            <a:off x="657580"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Ngôi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thứ</a:t>
            </a:r>
            <a:r>
              <a:rPr lang="en-US" sz="2400" dirty="0">
                <a:solidFill>
                  <a:prstClr val="white"/>
                </a:solidFill>
                <a:latin typeface="Times New Roman" panose="02020603050405020304" pitchFamily="18" charset="0"/>
                <a:cs typeface="Times New Roman" panose="02020603050405020304" pitchFamily="18" charset="0"/>
              </a:rPr>
              <a:t> 3</a:t>
            </a:r>
          </a:p>
        </p:txBody>
      </p:sp>
      <p:sp>
        <p:nvSpPr>
          <p:cNvPr id="7" name="Rectangle 6"/>
          <p:cNvSpPr/>
          <p:nvPr/>
        </p:nvSpPr>
        <p:spPr>
          <a:xfrm>
            <a:off x="4941176" y="3134755"/>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Ngôi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thứ</a:t>
            </a:r>
            <a:r>
              <a:rPr lang="en-US" sz="2400" dirty="0">
                <a:solidFill>
                  <a:prstClr val="white"/>
                </a:solidFill>
                <a:latin typeface="Times New Roman" panose="02020603050405020304" pitchFamily="18" charset="0"/>
                <a:cs typeface="Times New Roman" panose="02020603050405020304" pitchFamily="18" charset="0"/>
              </a:rPr>
              <a:t> 2</a:t>
            </a:r>
          </a:p>
        </p:txBody>
      </p:sp>
      <p:sp>
        <p:nvSpPr>
          <p:cNvPr id="8" name="Rectangle 7"/>
          <p:cNvSpPr/>
          <p:nvPr/>
        </p:nvSpPr>
        <p:spPr>
          <a:xfrm>
            <a:off x="640915" y="3117133"/>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Ngôi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thứ</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nhất</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37651" y="295854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84148" y="367406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89459" y="831174"/>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901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400" dirty="0">
                <a:solidFill>
                  <a:schemeClr val="bg1"/>
                </a:solidFill>
                <a:latin typeface="Times New Roman" panose="02020603050405020304" pitchFamily="18" charset="0"/>
                <a:cs typeface="Times New Roman" panose="02020603050405020304" pitchFamily="18" charset="0"/>
              </a:rPr>
              <a:t>CÂU HỎI:</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 đoạn trích </a:t>
            </a:r>
            <a:r>
              <a:rPr lang="de-DE"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đàn ông cô độc giữa rừng </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dấu ấn Nam Bộ được thể hiện qua những yếu tố nào?</a:t>
            </a:r>
            <a:endParaRPr lang="en-US"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defTabSz="685800"/>
            <a:r>
              <a:rPr lang="en-US" sz="1350" dirty="0">
                <a:solidFill>
                  <a:schemeClr val="bg1"/>
                </a:solidFill>
                <a:latin typeface="Times New Roman" panose="02020603050405020304" pitchFamily="18" charset="0"/>
                <a:cs typeface="Times New Roman" panose="02020603050405020304" pitchFamily="18" charset="0"/>
              </a:rPr>
              <a:t> </a:t>
            </a:r>
          </a:p>
          <a:p>
            <a:pPr defTabSz="685800"/>
            <a:endParaRPr lang="en-US" sz="135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731283" y="3908649"/>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en-US" sz="2000" dirty="0" err="1">
                <a:solidFill>
                  <a:prstClr val="white"/>
                </a:solidFill>
                <a:latin typeface="Times New Roman" panose="02020603050405020304" pitchFamily="18" charset="0"/>
                <a:cs typeface="Times New Roman" panose="02020603050405020304" pitchFamily="18" charset="0"/>
              </a:rPr>
              <a:t>Cả</a:t>
            </a:r>
            <a:r>
              <a:rPr lang="en-US" sz="2000" dirty="0">
                <a:solidFill>
                  <a:prstClr val="white"/>
                </a:solidFill>
                <a:latin typeface="Times New Roman" panose="02020603050405020304" pitchFamily="18" charset="0"/>
                <a:cs typeface="Times New Roman" panose="02020603050405020304" pitchFamily="18" charset="0"/>
              </a:rPr>
              <a:t> 3 </a:t>
            </a:r>
            <a:r>
              <a:rPr lang="en-US" sz="2000" dirty="0" err="1">
                <a:solidFill>
                  <a:prstClr val="white"/>
                </a:solidFill>
                <a:latin typeface="Times New Roman" panose="02020603050405020304" pitchFamily="18" charset="0"/>
                <a:cs typeface="Times New Roman" panose="02020603050405020304" pitchFamily="18" charset="0"/>
              </a:rPr>
              <a:t>đáp</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án</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đều</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đúng</a:t>
            </a: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6" name="Rectangle 5"/>
          <p:cNvSpPr/>
          <p:nvPr/>
        </p:nvSpPr>
        <p:spPr>
          <a:xfrm>
            <a:off x="657580" y="3893255"/>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en-US" sz="2000" dirty="0" err="1">
                <a:solidFill>
                  <a:prstClr val="white"/>
                </a:solidFill>
                <a:latin typeface="Times New Roman" panose="02020603050405020304" pitchFamily="18" charset="0"/>
                <a:cs typeface="Times New Roman" panose="02020603050405020304" pitchFamily="18" charset="0"/>
              </a:rPr>
              <a:t>Phong</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cảnh</a:t>
            </a: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4716016" y="3120633"/>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nếp</a:t>
            </a:r>
            <a:r>
              <a:rPr lang="en-US"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sinh</a:t>
            </a:r>
            <a:r>
              <a:rPr lang="en-US"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hoạt</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640915" y="3117133"/>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Ngôn</a:t>
            </a:r>
            <a:r>
              <a:rPr lang="en-US"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ngữ</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12491" y="294442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51228" y="367699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164154" y="660996"/>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904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700" dirty="0">
                <a:solidFill>
                  <a:schemeClr val="bg1"/>
                </a:solidFill>
                <a:latin typeface="Times New Roman" panose="02020603050405020304" pitchFamily="18" charset="0"/>
                <a:cs typeface="Times New Roman" panose="02020603050405020304" pitchFamily="18" charset="0"/>
              </a:rPr>
              <a:t>CÂU HỎI:</a:t>
            </a:r>
            <a:r>
              <a:rPr lang="de-DE"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Phong cảnh thiên nhiên mang nét đặc trưng của Nam Bộ trong đoạn trích </a:t>
            </a:r>
            <a:r>
              <a:rPr lang="de-DE"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đàn ông cô độc giữa rừng </a:t>
            </a:r>
            <a:r>
              <a:rPr lang="de-DE"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là gì?</a:t>
            </a:r>
            <a:endPar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5800"/>
            <a:endParaRPr lang="en-US" sz="27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633928" y="3850274"/>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15000"/>
              </a:lnSpc>
            </a:pPr>
            <a:r>
              <a:rPr lang="en-US" sz="2400" dirty="0" err="1">
                <a:solidFill>
                  <a:schemeClr val="bg1"/>
                </a:solidFill>
                <a:latin typeface="Times New Roman" panose="02020603050405020304" pitchFamily="18" charset="0"/>
                <a:cs typeface="Times New Roman" panose="02020603050405020304" pitchFamily="18" charset="0"/>
              </a:rPr>
              <a:t>Cây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tràm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rừng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5018579" y="3137484"/>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en-US" sz="2400" dirty="0" err="1">
                <a:solidFill>
                  <a:schemeClr val="bg1"/>
                </a:solidFill>
                <a:latin typeface="Times New Roman" panose="02020603050405020304" pitchFamily="18" charset="0"/>
                <a:cs typeface="Times New Roman" panose="02020603050405020304" pitchFamily="18" charset="0"/>
              </a:rPr>
              <a:t>Đầm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sen.</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5003701" y="3893256"/>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en-US" sz="2200" dirty="0" err="1">
                <a:solidFill>
                  <a:prstClr val="white"/>
                </a:solidFill>
                <a:latin typeface="Times New Roman" panose="02020603050405020304" pitchFamily="18" charset="0"/>
                <a:cs typeface="Times New Roman" panose="02020603050405020304" pitchFamily="18" charset="0"/>
              </a:rPr>
              <a:t>Cả</a:t>
            </a:r>
            <a:r>
              <a:rPr lang="en-US" sz="2200" dirty="0">
                <a:solidFill>
                  <a:prstClr val="white"/>
                </a:solidFill>
                <a:latin typeface="Times New Roman" panose="02020603050405020304" pitchFamily="18" charset="0"/>
                <a:cs typeface="Times New Roman" panose="02020603050405020304" pitchFamily="18" charset="0"/>
              </a:rPr>
              <a:t> 3 </a:t>
            </a:r>
            <a:r>
              <a:rPr lang="en-US" sz="2200" dirty="0" err="1">
                <a:solidFill>
                  <a:prstClr val="white"/>
                </a:solidFill>
                <a:latin typeface="Times New Roman" panose="02020603050405020304" pitchFamily="18" charset="0"/>
                <a:cs typeface="Times New Roman" panose="02020603050405020304" pitchFamily="18" charset="0"/>
              </a:rPr>
              <a:t>đáp</a:t>
            </a:r>
            <a:r>
              <a:rPr lang="en-US" sz="2200" dirty="0">
                <a:solidFill>
                  <a:prstClr val="white"/>
                </a:solidFill>
                <a:latin typeface="Times New Roman" panose="02020603050405020304" pitchFamily="18" charset="0"/>
                <a:cs typeface="Times New Roman" panose="02020603050405020304" pitchFamily="18" charset="0"/>
              </a:rPr>
              <a:t> </a:t>
            </a:r>
            <a:r>
              <a:rPr lang="en-US" sz="2200" dirty="0" err="1">
                <a:solidFill>
                  <a:prstClr val="white"/>
                </a:solidFill>
                <a:latin typeface="Times New Roman" panose="02020603050405020304" pitchFamily="18" charset="0"/>
                <a:cs typeface="Times New Roman" panose="02020603050405020304" pitchFamily="18" charset="0"/>
              </a:rPr>
              <a:t>án</a:t>
            </a:r>
            <a:r>
              <a:rPr lang="en-US" sz="2200" dirty="0">
                <a:solidFill>
                  <a:prstClr val="white"/>
                </a:solidFill>
                <a:latin typeface="Times New Roman" panose="02020603050405020304" pitchFamily="18" charset="0"/>
                <a:cs typeface="Times New Roman" panose="02020603050405020304" pitchFamily="18" charset="0"/>
              </a:rPr>
              <a:t> </a:t>
            </a:r>
            <a:r>
              <a:rPr lang="en-US" sz="2200" dirty="0" err="1">
                <a:solidFill>
                  <a:prstClr val="white"/>
                </a:solidFill>
                <a:latin typeface="Times New Roman" panose="02020603050405020304" pitchFamily="18" charset="0"/>
                <a:cs typeface="Times New Roman" panose="02020603050405020304" pitchFamily="18" charset="0"/>
              </a:rPr>
              <a:t>đều</a:t>
            </a:r>
            <a:r>
              <a:rPr lang="en-US" sz="2200" dirty="0">
                <a:solidFill>
                  <a:prstClr val="white"/>
                </a:solidFill>
                <a:latin typeface="Times New Roman" panose="02020603050405020304" pitchFamily="18" charset="0"/>
                <a:cs typeface="Times New Roman" panose="02020603050405020304" pitchFamily="18" charset="0"/>
              </a:rPr>
              <a:t> </a:t>
            </a:r>
            <a:r>
              <a:rPr lang="en-US" sz="2200" dirty="0" err="1">
                <a:solidFill>
                  <a:prstClr val="white"/>
                </a:solidFill>
                <a:latin typeface="Times New Roman" panose="02020603050405020304" pitchFamily="18" charset="0"/>
                <a:cs typeface="Times New Roman" panose="02020603050405020304" pitchFamily="18" charset="0"/>
              </a:rPr>
              <a:t>đúng</a:t>
            </a:r>
            <a:endParaRPr lang="en-US" sz="22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640915" y="3117133"/>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en-US" sz="2400" dirty="0" err="1">
                <a:solidFill>
                  <a:schemeClr val="bg1"/>
                </a:solidFill>
                <a:latin typeface="Times New Roman" panose="02020603050405020304" pitchFamily="18" charset="0"/>
                <a:cs typeface="Times New Roman" panose="02020603050405020304" pitchFamily="18" charset="0"/>
              </a:rPr>
              <a:t>Đồng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lúa</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3717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59866" y="288156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653872" y="3618619"/>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89459" y="831174"/>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968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400" dirty="0">
                <a:solidFill>
                  <a:schemeClr val="bg1"/>
                </a:solidFill>
                <a:latin typeface="Times New Roman" panose="02020603050405020304" pitchFamily="18" charset="0"/>
                <a:cs typeface="Times New Roman" panose="02020603050405020304" pitchFamily="18" charset="0"/>
              </a:rPr>
              <a:t>CÂU HỎI: </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 đoạn trích </a:t>
            </a:r>
            <a:r>
              <a:rPr lang="de-DE"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đàn ông cô độc giữa rừng, </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lời nói: </a:t>
            </a:r>
            <a:r>
              <a:rPr lang="en-US" sz="2400" i="1" dirty="0" err="1">
                <a:solidFill>
                  <a:schemeClr val="bg1"/>
                </a:solidFill>
                <a:latin typeface="Times New Roman" panose="02020603050405020304" pitchFamily="18" charset="0"/>
                <a:cs typeface="Times New Roman" panose="02020603050405020304" pitchFamily="18" charset="0"/>
              </a:rPr>
              <a:t>Chú</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phòng</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xa</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như</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vậy</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cũng</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phải</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Đàn</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bà</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nhà</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tôi</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còn</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mê</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tín</a:t>
            </a:r>
            <a:r>
              <a:rPr lang="en-US" sz="2400" i="1" dirty="0">
                <a:solidFill>
                  <a:schemeClr val="bg1"/>
                </a:solidFill>
                <a:latin typeface="Times New Roman" panose="02020603050405020304" pitchFamily="18" charset="0"/>
                <a:cs typeface="Times New Roman" panose="02020603050405020304" pitchFamily="18" charset="0"/>
              </a:rPr>
              <a:t>, tin </a:t>
            </a:r>
            <a:r>
              <a:rPr lang="en-US" sz="2400" i="1" dirty="0" err="1">
                <a:solidFill>
                  <a:schemeClr val="bg1"/>
                </a:solidFill>
                <a:latin typeface="Times New Roman" panose="02020603050405020304" pitchFamily="18" charset="0"/>
                <a:cs typeface="Times New Roman" panose="02020603050405020304" pitchFamily="18" charset="0"/>
              </a:rPr>
              <a:t>có</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Trời</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có</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Phật</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Nhưng</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về</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cái</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gan</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dạ</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thì</a:t>
            </a:r>
            <a:r>
              <a:rPr lang="en-US" sz="2400" i="1" dirty="0">
                <a:solidFill>
                  <a:schemeClr val="bg1"/>
                </a:solidFill>
                <a:latin typeface="Times New Roman" panose="02020603050405020304" pitchFamily="18" charset="0"/>
                <a:cs typeface="Times New Roman" panose="02020603050405020304" pitchFamily="18" charset="0"/>
              </a:rPr>
              <a:t>...</a:t>
            </a:r>
            <a:r>
              <a:rPr lang="en-US" sz="2400" i="1" dirty="0" err="1">
                <a:solidFill>
                  <a:schemeClr val="bg1"/>
                </a:solidFill>
                <a:latin typeface="Times New Roman" panose="02020603050405020304" pitchFamily="18" charset="0"/>
                <a:cs typeface="Times New Roman" panose="02020603050405020304" pitchFamily="18" charset="0"/>
              </a:rPr>
              <a:t>chú</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cứ</a:t>
            </a:r>
            <a:r>
              <a:rPr lang="en-US" sz="2400" i="1" dirty="0">
                <a:solidFill>
                  <a:schemeClr val="bg1"/>
                </a:solidFill>
                <a:latin typeface="Times New Roman" panose="02020603050405020304" pitchFamily="18" charset="0"/>
                <a:cs typeface="Times New Roman" panose="02020603050405020304" pitchFamily="18" charset="0"/>
              </a:rPr>
              <a:t> tin </a:t>
            </a:r>
            <a:r>
              <a:rPr lang="en-US" sz="2400" i="1" dirty="0" err="1">
                <a:solidFill>
                  <a:schemeClr val="bg1"/>
                </a:solidFill>
                <a:latin typeface="Times New Roman" panose="02020603050405020304" pitchFamily="18" charset="0"/>
                <a:cs typeface="Times New Roman" panose="02020603050405020304" pitchFamily="18" charset="0"/>
              </a:rPr>
              <a:t>lời</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tôi</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bả</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không</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thua</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anh</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em</a:t>
            </a:r>
            <a:r>
              <a:rPr lang="en-US" sz="2400" i="1" dirty="0">
                <a:solidFill>
                  <a:schemeClr val="bg1"/>
                </a:solidFill>
                <a:latin typeface="Times New Roman" panose="02020603050405020304" pitchFamily="18" charset="0"/>
                <a:cs typeface="Times New Roman" panose="02020603050405020304" pitchFamily="18" charset="0"/>
              </a:rPr>
              <a:t> ta </a:t>
            </a:r>
            <a:r>
              <a:rPr lang="en-US" sz="2400" i="1" dirty="0" err="1">
                <a:solidFill>
                  <a:schemeClr val="bg1"/>
                </a:solidFill>
                <a:latin typeface="Times New Roman" panose="02020603050405020304" pitchFamily="18" charset="0"/>
                <a:cs typeface="Times New Roman" panose="02020603050405020304" pitchFamily="18" charset="0"/>
              </a:rPr>
              <a:t>một</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bước</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nào</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đâu</a:t>
            </a:r>
            <a:r>
              <a:rPr lang="en-US" sz="2400" i="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gián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tiếp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khắc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họa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nhân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vật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nào</a:t>
            </a:r>
            <a:r>
              <a:rPr lang="en-US" sz="2400" b="1" dirty="0">
                <a:solidFill>
                  <a:schemeClr val="bg1"/>
                </a:solidFill>
                <a:latin typeface="Times New Roman" panose="02020603050405020304" pitchFamily="18" charset="0"/>
                <a:cs typeface="Times New Roman" panose="02020603050405020304" pitchFamily="18" charset="0"/>
              </a:rPr>
              <a:t>?</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657580" y="3142764"/>
            <a:ext cx="3512852" cy="6646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err="1">
                <a:solidFill>
                  <a:prstClr val="white"/>
                </a:solidFill>
                <a:latin typeface="Times New Roman" panose="02020603050405020304" pitchFamily="18" charset="0"/>
                <a:cs typeface="Times New Roman" panose="02020603050405020304" pitchFamily="18" charset="0"/>
              </a:rPr>
              <a:t>Má</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nuôi</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của</a:t>
            </a:r>
            <a:r>
              <a:rPr lang="en-US" sz="2100" dirty="0">
                <a:solidFill>
                  <a:prstClr val="white"/>
                </a:solidFill>
                <a:latin typeface="Times New Roman" panose="02020603050405020304" pitchFamily="18" charset="0"/>
                <a:cs typeface="Times New Roman" panose="02020603050405020304" pitchFamily="18" charset="0"/>
              </a:rPr>
              <a:t> An</a:t>
            </a:r>
          </a:p>
        </p:txBody>
      </p:sp>
      <p:sp>
        <p:nvSpPr>
          <p:cNvPr id="6" name="Rectangle 5"/>
          <p:cNvSpPr/>
          <p:nvPr/>
        </p:nvSpPr>
        <p:spPr>
          <a:xfrm>
            <a:off x="657580" y="3893255"/>
            <a:ext cx="3512852" cy="6646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a:solidFill>
                  <a:prstClr val="white"/>
                </a:solidFill>
                <a:latin typeface="Times New Roman" panose="02020603050405020304" pitchFamily="18" charset="0"/>
                <a:cs typeface="Times New Roman" panose="02020603050405020304" pitchFamily="18" charset="0"/>
              </a:rPr>
              <a:t>An </a:t>
            </a:r>
          </a:p>
        </p:txBody>
      </p:sp>
      <p:sp>
        <p:nvSpPr>
          <p:cNvPr id="7" name="Rectangle 6"/>
          <p:cNvSpPr/>
          <p:nvPr/>
        </p:nvSpPr>
        <p:spPr>
          <a:xfrm>
            <a:off x="5003701" y="3893256"/>
            <a:ext cx="3512852" cy="6646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err="1">
                <a:solidFill>
                  <a:prstClr val="white"/>
                </a:solidFill>
                <a:latin typeface="Times New Roman" panose="02020603050405020304" pitchFamily="18" charset="0"/>
                <a:cs typeface="Times New Roman" panose="02020603050405020304" pitchFamily="18" charset="0"/>
              </a:rPr>
              <a:t>Chú</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Võ</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Tòng</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5003701" y="3125620"/>
            <a:ext cx="3512852" cy="6646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err="1">
                <a:solidFill>
                  <a:prstClr val="white"/>
                </a:solidFill>
                <a:latin typeface="Times New Roman" panose="02020603050405020304" pitchFamily="18" charset="0"/>
                <a:cs typeface="Times New Roman" panose="02020603050405020304" pitchFamily="18" charset="0"/>
              </a:rPr>
              <a:t>Chị</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của</a:t>
            </a:r>
            <a:r>
              <a:rPr lang="en-US" sz="2100" dirty="0">
                <a:solidFill>
                  <a:prstClr val="white"/>
                </a:solidFill>
                <a:latin typeface="Times New Roman" panose="02020603050405020304" pitchFamily="18" charset="0"/>
                <a:cs typeface="Times New Roman" panose="02020603050405020304" pitchFamily="18" charset="0"/>
              </a:rPr>
              <a:t> An</a:t>
            </a: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50174" y="287615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3717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677525" y="291111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856239" y="935114"/>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7248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58573" y="13775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ĐỌC- </a:t>
              </a:r>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4265439" y="50927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17" name="Group 16"/>
          <p:cNvGrpSpPr/>
          <p:nvPr/>
        </p:nvGrpSpPr>
        <p:grpSpPr>
          <a:xfrm>
            <a:off x="3981369" y="2355726"/>
            <a:ext cx="4878528" cy="867930"/>
            <a:chOff x="9145586" y="9472942"/>
            <a:chExt cx="15130068" cy="2314787"/>
          </a:xfrm>
        </p:grpSpPr>
        <p:sp>
          <p:nvSpPr>
            <p:cNvPr id="22" name="TextBox 21"/>
            <p:cNvSpPr txBox="1"/>
            <p:nvPr/>
          </p:nvSpPr>
          <p:spPr>
            <a:xfrm>
              <a:off x="9755186" y="9472942"/>
              <a:ext cx="14520468" cy="2314787"/>
            </a:xfrm>
            <a:prstGeom prst="rect">
              <a:avLst/>
            </a:prstGeom>
            <a:noFill/>
          </p:spPr>
          <p:txBody>
            <a:bodyPr wrap="square" rtlCol="0">
              <a:spAutoFit/>
            </a:bodyPr>
            <a:lstStyle/>
            <a:p>
              <a:pPr algn="just" defTabSz="816316">
                <a:lnSpc>
                  <a:spcPct val="120000"/>
                </a:lnSpc>
              </a:pPr>
              <a:r>
                <a:rPr lang="nl-NL" sz="2100" i="1" dirty="0">
                  <a:solidFill>
                    <a:prstClr val="black"/>
                  </a:solidFill>
                  <a:latin typeface="Times New Roman" panose="02020603050405020304" pitchFamily="18" charset="0"/>
                  <a:cs typeface="Times New Roman" panose="02020603050405020304" pitchFamily="18" charset="0"/>
                </a:rPr>
                <a:t>Ông không thành công ở lĩnh vực hội họa nên chuyển sang sáng tác văn học</a:t>
              </a:r>
              <a:endParaRPr lang="en-US" sz="2100" b="1" i="1" dirty="0">
                <a:solidFill>
                  <a:prstClr val="black"/>
                </a:solidFill>
                <a:cs typeface="Arial" pitchFamily="34" charset="0"/>
              </a:endParaRPr>
            </a:p>
          </p:txBody>
        </p:sp>
        <p:sp>
          <p:nvSpPr>
            <p:cNvPr id="23" name="Oval 2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4" name="Group 23"/>
          <p:cNvGrpSpPr/>
          <p:nvPr/>
        </p:nvGrpSpPr>
        <p:grpSpPr>
          <a:xfrm>
            <a:off x="3981369" y="1779662"/>
            <a:ext cx="4616135" cy="512448"/>
            <a:chOff x="9145586" y="7595254"/>
            <a:chExt cx="14301386" cy="1366707"/>
          </a:xfrm>
        </p:grpSpPr>
        <p:sp>
          <p:nvSpPr>
            <p:cNvPr id="25" name="Rectangle 24"/>
            <p:cNvSpPr/>
            <p:nvPr/>
          </p:nvSpPr>
          <p:spPr>
            <a:xfrm>
              <a:off x="9755183" y="7595254"/>
              <a:ext cx="13691789" cy="1366707"/>
            </a:xfrm>
            <a:prstGeom prst="rect">
              <a:avLst/>
            </a:prstGeom>
          </p:spPr>
          <p:txBody>
            <a:bodyPr wrap="square">
              <a:spAutoFit/>
            </a:bodyPr>
            <a:lstStyle/>
            <a:p>
              <a:pPr marL="21427" indent="-21427" algn="just" defTabSz="816316">
                <a:lnSpc>
                  <a:spcPct val="130000"/>
                </a:lnSpc>
              </a:pPr>
              <a:r>
                <a:rPr lang="nl-NL" altLang="en-US" sz="2100" b="1" i="1" dirty="0">
                  <a:solidFill>
                    <a:prstClr val="black"/>
                  </a:solidFill>
                  <a:latin typeface="Times New Roman" panose="02020603050405020304" pitchFamily="18" charset="0"/>
                  <a:cs typeface="Times New Roman" panose="02020603050405020304" pitchFamily="18" charset="0"/>
                </a:rPr>
                <a:t>Quê</a:t>
              </a:r>
              <a:r>
                <a:rPr lang="nl-NL" altLang="en-US" sz="2100" i="1" dirty="0">
                  <a:solidFill>
                    <a:prstClr val="black"/>
                  </a:solidFill>
                  <a:latin typeface="Times New Roman" panose="02020603050405020304" pitchFamily="18" charset="0"/>
                  <a:cs typeface="Times New Roman" panose="02020603050405020304" pitchFamily="18" charset="0"/>
                </a:rPr>
                <a:t> : thị xã Mỹ Tho- Tiền Giang</a:t>
              </a:r>
              <a:endParaRPr lang="vi-VN" sz="2100" i="1" dirty="0">
                <a:solidFill>
                  <a:prstClr val="black"/>
                </a:solidFill>
                <a:cs typeface="Arial" pitchFamily="34" charset="0"/>
              </a:endParaRPr>
            </a:p>
          </p:txBody>
        </p:sp>
        <p:sp>
          <p:nvSpPr>
            <p:cNvPr id="26" name="Oval 25"/>
            <p:cNvSpPr/>
            <p:nvPr/>
          </p:nvSpPr>
          <p:spPr>
            <a:xfrm>
              <a:off x="9145586" y="7974769"/>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7" name="Group 26"/>
          <p:cNvGrpSpPr/>
          <p:nvPr/>
        </p:nvGrpSpPr>
        <p:grpSpPr>
          <a:xfrm>
            <a:off x="3984934" y="987574"/>
            <a:ext cx="4874963" cy="738664"/>
            <a:chOff x="9145586" y="9472942"/>
            <a:chExt cx="14820611" cy="1970031"/>
          </a:xfrm>
        </p:grpSpPr>
        <p:sp>
          <p:nvSpPr>
            <p:cNvPr id="28" name="TextBox 27"/>
            <p:cNvSpPr txBox="1"/>
            <p:nvPr/>
          </p:nvSpPr>
          <p:spPr>
            <a:xfrm>
              <a:off x="9755184" y="9472942"/>
              <a:ext cx="14211013" cy="1970031"/>
            </a:xfrm>
            <a:prstGeom prst="rect">
              <a:avLst/>
            </a:prstGeom>
            <a:noFill/>
          </p:spPr>
          <p:txBody>
            <a:bodyPr wrap="square" rtlCol="0">
              <a:spAutoFit/>
            </a:bodyPr>
            <a:lstStyle/>
            <a:p>
              <a:pPr algn="just" defTabSz="685800"/>
              <a:r>
                <a:rPr lang="en-US" sz="2100" b="1" i="1" dirty="0" err="1">
                  <a:solidFill>
                    <a:prstClr val="black"/>
                  </a:solidFill>
                  <a:latin typeface="Times New Roman" panose="02020603050405020304" pitchFamily="18" charset="0"/>
                  <a:cs typeface="Times New Roman" panose="02020603050405020304" pitchFamily="18" charset="0"/>
                </a:rPr>
                <a:t>Tên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thật</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Đoàn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Giỏi</a:t>
              </a:r>
              <a:r>
                <a:rPr lang="en-US" sz="2100" i="1" dirty="0">
                  <a:solidFill>
                    <a:prstClr val="black"/>
                  </a:solidFill>
                  <a:latin typeface="Times New Roman" panose="02020603050405020304" pitchFamily="18" charset="0"/>
                  <a:cs typeface="Times New Roman" panose="02020603050405020304" pitchFamily="18" charset="0"/>
                </a:rPr>
                <a:t> (1925-1989), </a:t>
              </a:r>
              <a:r>
                <a:rPr lang="en-US" sz="2100" i="1" dirty="0" err="1">
                  <a:solidFill>
                    <a:prstClr val="black"/>
                  </a:solidFill>
                  <a:latin typeface="Times New Roman" panose="02020603050405020304" pitchFamily="18" charset="0"/>
                  <a:cs typeface="Times New Roman" panose="02020603050405020304" pitchFamily="18" charset="0"/>
                </a:rPr>
                <a:t>Bút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danh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Nguyễn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Hoài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Nguyễn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Tư</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9" name="Oval 28"/>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30" name="Group 29"/>
          <p:cNvGrpSpPr/>
          <p:nvPr/>
        </p:nvGrpSpPr>
        <p:grpSpPr>
          <a:xfrm>
            <a:off x="3981369" y="3219822"/>
            <a:ext cx="4878528" cy="867930"/>
            <a:chOff x="9145586" y="9472942"/>
            <a:chExt cx="15130068" cy="2314785"/>
          </a:xfrm>
        </p:grpSpPr>
        <p:sp>
          <p:nvSpPr>
            <p:cNvPr id="31" name="TextBox 30"/>
            <p:cNvSpPr txBox="1"/>
            <p:nvPr/>
          </p:nvSpPr>
          <p:spPr>
            <a:xfrm>
              <a:off x="9755186" y="9472942"/>
              <a:ext cx="14520468" cy="2314785"/>
            </a:xfrm>
            <a:prstGeom prst="rect">
              <a:avLst/>
            </a:prstGeom>
            <a:noFill/>
          </p:spPr>
          <p:txBody>
            <a:bodyPr wrap="square" rtlCol="0">
              <a:spAutoFit/>
            </a:bodyPr>
            <a:lstStyle/>
            <a:p>
              <a:pPr algn="just" defTabSz="816316">
                <a:lnSpc>
                  <a:spcPct val="120000"/>
                </a:lnSpc>
              </a:pPr>
              <a:r>
                <a:rPr lang="en-US" sz="2100" b="1" i="1" dirty="0" err="1">
                  <a:solidFill>
                    <a:prstClr val="black"/>
                  </a:solidFill>
                  <a:latin typeface="Times New Roman" panose="02020603050405020304" pitchFamily="18" charset="0"/>
                  <a:cs typeface="Times New Roman" panose="02020603050405020304" pitchFamily="18" charset="0"/>
                </a:rPr>
                <a:t>Cảm</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hứng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sáng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tác</a:t>
              </a:r>
              <a:r>
                <a:rPr lang="en-US" sz="2100" b="1" i="1" dirty="0">
                  <a:solidFill>
                    <a:prstClr val="black"/>
                  </a:solidFill>
                  <a:latin typeface="Times New Roman" panose="02020603050405020304" pitchFamily="18" charset="0"/>
                  <a:cs typeface="Times New Roman" panose="02020603050405020304" pitchFamily="18" charset="0"/>
                </a:rPr>
                <a:t> : </a:t>
              </a:r>
              <a:r>
                <a:rPr lang="en-US" sz="2100" i="1" dirty="0">
                  <a:solidFill>
                    <a:prstClr val="black"/>
                  </a:solidFill>
                  <a:latin typeface="Times New Roman" panose="02020603050405020304" pitchFamily="18" charset="0"/>
                  <a:cs typeface="Times New Roman" panose="02020603050405020304" pitchFamily="18" charset="0"/>
                </a:rPr>
                <a:t>con </a:t>
              </a:r>
              <a:r>
                <a:rPr lang="en-US" sz="2100" i="1" dirty="0" err="1">
                  <a:solidFill>
                    <a:prstClr val="black"/>
                  </a:solidFill>
                  <a:latin typeface="Times New Roman" panose="02020603050405020304" pitchFamily="18" charset="0"/>
                  <a:cs typeface="Times New Roman" panose="02020603050405020304" pitchFamily="18" charset="0"/>
                </a:rPr>
                <a:t>người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mảnh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đất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phương</a:t>
              </a:r>
              <a:r>
                <a:rPr lang="en-US" sz="2100" i="1" dirty="0">
                  <a:solidFill>
                    <a:prstClr val="black"/>
                  </a:solidFill>
                  <a:latin typeface="Times New Roman" panose="02020603050405020304" pitchFamily="18" charset="0"/>
                  <a:cs typeface="Times New Roman" panose="02020603050405020304" pitchFamily="18" charset="0"/>
                </a:rPr>
                <a:t> Nam</a:t>
              </a:r>
              <a:endParaRPr lang="en-US" sz="2100" b="1" i="1" dirty="0">
                <a:solidFill>
                  <a:prstClr val="black"/>
                </a:solidFill>
                <a:cs typeface="Arial" pitchFamily="34" charset="0"/>
              </a:endParaRPr>
            </a:p>
          </p:txBody>
        </p:sp>
        <p:sp>
          <p:nvSpPr>
            <p:cNvPr id="32" name="Oval 31"/>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370"/>
            <a:ext cx="3715831" cy="5172869"/>
          </a:xfrm>
          <a:prstGeom prst="rect">
            <a:avLst/>
          </a:prstGeom>
        </p:spPr>
      </p:pic>
      <p:grpSp>
        <p:nvGrpSpPr>
          <p:cNvPr id="34" name="Group 33"/>
          <p:cNvGrpSpPr/>
          <p:nvPr/>
        </p:nvGrpSpPr>
        <p:grpSpPr>
          <a:xfrm>
            <a:off x="3981369" y="4083918"/>
            <a:ext cx="4983119" cy="867930"/>
            <a:chOff x="9145586" y="9472942"/>
            <a:chExt cx="15454442" cy="2314785"/>
          </a:xfrm>
        </p:grpSpPr>
        <p:sp>
          <p:nvSpPr>
            <p:cNvPr id="35" name="TextBox 34"/>
            <p:cNvSpPr txBox="1"/>
            <p:nvPr/>
          </p:nvSpPr>
          <p:spPr>
            <a:xfrm>
              <a:off x="9755186" y="9472942"/>
              <a:ext cx="14844842" cy="2314785"/>
            </a:xfrm>
            <a:prstGeom prst="rect">
              <a:avLst/>
            </a:prstGeom>
            <a:noFill/>
          </p:spPr>
          <p:txBody>
            <a:bodyPr wrap="square" rtlCol="0">
              <a:spAutoFit/>
            </a:bodyPr>
            <a:lstStyle/>
            <a:p>
              <a:pPr algn="just" defTabSz="816316">
                <a:lnSpc>
                  <a:spcPct val="120000"/>
                </a:lnSpc>
              </a:pPr>
              <a:r>
                <a:rPr lang="en-US" sz="2100" b="1" i="1" dirty="0" err="1">
                  <a:solidFill>
                    <a:prstClr val="black"/>
                  </a:solidFill>
                  <a:latin typeface="Times New Roman" panose="02020603050405020304" pitchFamily="18" charset="0"/>
                  <a:cs typeface="Times New Roman" panose="02020603050405020304" pitchFamily="18" charset="0"/>
                </a:rPr>
                <a:t>Tác</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phẩm</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tiêu</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biểu</a:t>
              </a:r>
              <a:r>
                <a:rPr lang="en-US" sz="2100" b="1" i="1" dirty="0">
                  <a:solidFill>
                    <a:prstClr val="black"/>
                  </a:solidFill>
                  <a:latin typeface="Times New Roman" panose="02020603050405020304" pitchFamily="18" charset="0"/>
                  <a:cs typeface="Times New Roman" panose="02020603050405020304" pitchFamily="18" charset="0"/>
                </a:rPr>
                <a:t> : </a:t>
              </a:r>
              <a:r>
                <a:rPr lang="en-US" sz="2100" i="1" dirty="0" err="1">
                  <a:solidFill>
                    <a:prstClr val="black"/>
                  </a:solidFill>
                  <a:latin typeface="Times New Roman" panose="02020603050405020304" pitchFamily="18" charset="0"/>
                  <a:cs typeface="Times New Roman" panose="02020603050405020304" pitchFamily="18" charset="0"/>
                </a:rPr>
                <a:t>Đất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rừng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phương</a:t>
              </a:r>
              <a:r>
                <a:rPr lang="en-US" sz="2100" i="1" dirty="0">
                  <a:solidFill>
                    <a:prstClr val="black"/>
                  </a:solidFill>
                  <a:latin typeface="Times New Roman" panose="02020603050405020304" pitchFamily="18" charset="0"/>
                  <a:cs typeface="Times New Roman" panose="02020603050405020304" pitchFamily="18" charset="0"/>
                </a:rPr>
                <a:t> Nam, </a:t>
              </a:r>
              <a:r>
                <a:rPr lang="en-US" sz="2100" i="1" dirty="0" err="1">
                  <a:solidFill>
                    <a:prstClr val="black"/>
                  </a:solidFill>
                  <a:latin typeface="Times New Roman" panose="02020603050405020304" pitchFamily="18" charset="0"/>
                  <a:cs typeface="Times New Roman" panose="02020603050405020304" pitchFamily="18" charset="0"/>
                </a:rPr>
                <a:t>Hoa</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hướng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dương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Đồng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tháp</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Mười</a:t>
              </a:r>
              <a:endParaRPr lang="en-US" sz="2100" b="1" i="1" dirty="0">
                <a:solidFill>
                  <a:prstClr val="black"/>
                </a:solidFill>
                <a:cs typeface="Arial" pitchFamily="34" charset="0"/>
              </a:endParaRPr>
            </a:p>
          </p:txBody>
        </p:sp>
        <p:sp>
          <p:nvSpPr>
            <p:cNvPr id="36" name="Oval 35"/>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spTree>
    <p:extLst>
      <p:ext uri="{BB962C8B-B14F-4D97-AF65-F5344CB8AC3E}">
        <p14:creationId xmlns:p14="http://schemas.microsoft.com/office/powerpoint/2010/main" val="125138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ox(i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ox(in)">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411675"/>
            <a:ext cx="8856984" cy="4765058"/>
          </a:xfrm>
          <a:prstGeom prst="rect">
            <a:avLst/>
          </a:prstGeom>
        </p:spPr>
      </p:pic>
      <p:pic>
        <p:nvPicPr>
          <p:cNvPr id="6" name="Picture 5"/>
          <p:cNvPicPr>
            <a:picLocks noChangeAspect="1"/>
          </p:cNvPicPr>
          <p:nvPr/>
        </p:nvPicPr>
        <p:blipFill>
          <a:blip r:embed="rId4"/>
          <a:stretch>
            <a:fillRect/>
          </a:stretch>
        </p:blipFill>
        <p:spPr>
          <a:xfrm>
            <a:off x="355040" y="13485"/>
            <a:ext cx="8681456" cy="1072989"/>
          </a:xfrm>
          <a:prstGeom prst="rect">
            <a:avLst/>
          </a:prstGeom>
        </p:spPr>
      </p:pic>
    </p:spTree>
    <p:extLst>
      <p:ext uri="{BB962C8B-B14F-4D97-AF65-F5344CB8AC3E}">
        <p14:creationId xmlns:p14="http://schemas.microsoft.com/office/powerpoint/2010/main" val="896256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ĐỌC- </a:t>
              </a:r>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43" name="TextBox 42"/>
          <p:cNvSpPr txBox="1"/>
          <p:nvPr/>
        </p:nvSpPr>
        <p:spPr>
          <a:xfrm>
            <a:off x="179512" y="1749842"/>
            <a:ext cx="5578208" cy="461665"/>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Năm</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sáng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tác</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a:solidFill>
                  <a:prstClr val="black"/>
                </a:solidFill>
                <a:latin typeface="Times New Roman" panose="02020603050405020304" pitchFamily="18" charset="0"/>
                <a:cs typeface="Times New Roman" panose="02020603050405020304" pitchFamily="18" charset="0"/>
              </a:rPr>
              <a:t>1957</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4" name="TextBox 43"/>
          <p:cNvSpPr txBox="1"/>
          <p:nvPr/>
        </p:nvSpPr>
        <p:spPr>
          <a:xfrm>
            <a:off x="179512" y="2351406"/>
            <a:ext cx="5578208" cy="461665"/>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Dung </a:t>
            </a:r>
            <a:r>
              <a:rPr lang="en-US" sz="2400" b="1" i="1" dirty="0" err="1">
                <a:solidFill>
                  <a:prstClr val="black"/>
                </a:solidFill>
                <a:latin typeface="Times New Roman" panose="02020603050405020304" pitchFamily="18" charset="0"/>
                <a:cs typeface="Times New Roman" panose="02020603050405020304" pitchFamily="18" charset="0"/>
              </a:rPr>
              <a:t>lượng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a:solidFill>
                  <a:prstClr val="black"/>
                </a:solidFill>
                <a:latin typeface="Times New Roman" panose="02020603050405020304" pitchFamily="18" charset="0"/>
                <a:cs typeface="Times New Roman" panose="02020603050405020304" pitchFamily="18" charset="0"/>
              </a:rPr>
              <a:t>20 </a:t>
            </a:r>
            <a:r>
              <a:rPr lang="en-US" sz="2400" i="1" dirty="0" err="1">
                <a:solidFill>
                  <a:prstClr val="black"/>
                </a:solidFill>
                <a:latin typeface="Times New Roman" panose="02020603050405020304" pitchFamily="18" charset="0"/>
                <a:cs typeface="Times New Roman" panose="02020603050405020304" pitchFamily="18" charset="0"/>
              </a:rPr>
              <a:t>chương</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5" name="TextBox 44"/>
          <p:cNvSpPr txBox="1"/>
          <p:nvPr/>
        </p:nvSpPr>
        <p:spPr>
          <a:xfrm>
            <a:off x="179512" y="2957289"/>
            <a:ext cx="5578208" cy="830997"/>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Nội</a:t>
            </a:r>
            <a:r>
              <a:rPr lang="en-US" sz="2400" b="1" i="1" dirty="0">
                <a:solidFill>
                  <a:prstClr val="black"/>
                </a:solidFill>
                <a:latin typeface="Times New Roman" panose="02020603050405020304" pitchFamily="18" charset="0"/>
                <a:cs typeface="Times New Roman" panose="02020603050405020304" pitchFamily="18" charset="0"/>
              </a:rPr>
              <a:t> dung </a:t>
            </a:r>
            <a:r>
              <a:rPr lang="en-US" sz="2400" b="1" i="1" dirty="0" err="1">
                <a:solidFill>
                  <a:prstClr val="black"/>
                </a:solidFill>
                <a:latin typeface="Times New Roman" panose="02020603050405020304" pitchFamily="18" charset="0"/>
                <a:cs typeface="Times New Roman" panose="02020603050405020304" pitchFamily="18" charset="0"/>
              </a:rPr>
              <a:t>chính</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Cuộc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đời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phiêu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bạt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của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cậu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bé</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tên</a:t>
            </a:r>
            <a:r>
              <a:rPr lang="en-US" sz="2400" i="1" dirty="0">
                <a:solidFill>
                  <a:prstClr val="black"/>
                </a:solidFill>
                <a:latin typeface="Times New Roman" panose="02020603050405020304" pitchFamily="18" charset="0"/>
                <a:cs typeface="Times New Roman" panose="02020603050405020304" pitchFamily="18" charset="0"/>
              </a:rPr>
              <a:t> An.</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179512" y="3819693"/>
            <a:ext cx="5578208" cy="1200329"/>
          </a:xfrm>
          <a:prstGeom prst="rect">
            <a:avLst/>
          </a:prstGeom>
        </p:spPr>
        <p:txBody>
          <a:bodyPr wrap="square">
            <a:spAutoFit/>
          </a:bodyPr>
          <a:lstStyle/>
          <a:p>
            <a:pPr algn="just" defTabSz="685800"/>
            <a:r>
              <a:rPr lang="de-DE" sz="2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Được dịch ra nhiều tiếng, tái bản nhiều lần, dựng thành phim và in trong Tủ Sách Vàng của nhà xuất bản Kim Đồng.</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496" y="168674"/>
            <a:ext cx="3268016" cy="4843017"/>
          </a:xfrm>
          <a:prstGeom prst="rect">
            <a:avLst/>
          </a:prstGeom>
        </p:spPr>
      </p:pic>
      <p:pic>
        <p:nvPicPr>
          <p:cNvPr id="2" name="Picture 1"/>
          <p:cNvPicPr>
            <a:picLocks noChangeAspect="1"/>
          </p:cNvPicPr>
          <p:nvPr/>
        </p:nvPicPr>
        <p:blipFill>
          <a:blip r:embed="rId4"/>
          <a:stretch>
            <a:fillRect/>
          </a:stretch>
        </p:blipFill>
        <p:spPr>
          <a:xfrm>
            <a:off x="119074" y="1125068"/>
            <a:ext cx="5770827" cy="708769"/>
          </a:xfrm>
          <a:prstGeom prst="rect">
            <a:avLst/>
          </a:prstGeom>
        </p:spPr>
      </p:pic>
    </p:spTree>
    <p:extLst>
      <p:ext uri="{BB962C8B-B14F-4D97-AF65-F5344CB8AC3E}">
        <p14:creationId xmlns:p14="http://schemas.microsoft.com/office/powerpoint/2010/main" val="187316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4288" y="3486940"/>
            <a:ext cx="1895104" cy="165655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523680070"/>
              </p:ext>
            </p:extLst>
          </p:nvPr>
        </p:nvGraphicFramePr>
        <p:xfrm>
          <a:off x="251520" y="683766"/>
          <a:ext cx="8712968" cy="4336256"/>
        </p:xfrm>
        <a:graphic>
          <a:graphicData uri="http://schemas.openxmlformats.org/drawingml/2006/table">
            <a:tbl>
              <a:tblPr firstRow="1" bandRow="1">
                <a:tableStyleId>{5940675A-B579-460E-94D1-54222C63F5DA}</a:tableStyleId>
              </a:tblPr>
              <a:tblGrid>
                <a:gridCol w="2736304">
                  <a:extLst>
                    <a:ext uri="{9D8B030D-6E8A-4147-A177-3AD203B41FA5}">
                      <a16:colId xmlns:a16="http://schemas.microsoft.com/office/drawing/2014/main" val="20000"/>
                    </a:ext>
                  </a:extLst>
                </a:gridCol>
                <a:gridCol w="5976664">
                  <a:extLst>
                    <a:ext uri="{9D8B030D-6E8A-4147-A177-3AD203B41FA5}">
                      <a16:colId xmlns:a16="http://schemas.microsoft.com/office/drawing/2014/main" val="20001"/>
                    </a:ext>
                  </a:extLst>
                </a:gridCol>
              </a:tblGrid>
              <a:tr h="542032">
                <a:tc>
                  <a:txBody>
                    <a:bodyPr/>
                    <a:lstStyle/>
                    <a:p>
                      <a:r>
                        <a:rPr lang="en-US" sz="2000" dirty="0">
                          <a:latin typeface="Times New Roman" panose="02020603050405020304" pitchFamily="18" charset="0"/>
                          <a:cs typeface="Times New Roman" panose="02020603050405020304" pitchFamily="18" charset="0"/>
                        </a:rPr>
                        <a:t>1.</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Vị</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trí</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đoạn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trích</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542032">
                <a:tc>
                  <a:txBody>
                    <a:bodyPr/>
                    <a:lstStyle/>
                    <a:p>
                      <a:r>
                        <a:rPr lang="en-US" sz="2000" dirty="0">
                          <a:latin typeface="Times New Roman" panose="02020603050405020304" pitchFamily="18" charset="0"/>
                          <a:cs typeface="Times New Roman" panose="02020603050405020304" pitchFamily="18" charset="0"/>
                        </a:rPr>
                        <a:t>2. </a:t>
                      </a:r>
                      <a:r>
                        <a:rPr lang="en-US" sz="2000" dirty="0" err="1">
                          <a:latin typeface="Times New Roman" panose="02020603050405020304" pitchFamily="18" charset="0"/>
                          <a:cs typeface="Times New Roman" panose="02020603050405020304" pitchFamily="18" charset="0"/>
                        </a:rPr>
                        <a:t>Nhan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đề</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542032">
                <a:tc>
                  <a:txBody>
                    <a:bodyPr/>
                    <a:lstStyle/>
                    <a:p>
                      <a:r>
                        <a:rPr lang="en-US" sz="2000" dirty="0">
                          <a:latin typeface="Times New Roman" panose="02020603050405020304" pitchFamily="18" charset="0"/>
                          <a:cs typeface="Times New Roman" panose="02020603050405020304" pitchFamily="18" charset="0"/>
                        </a:rPr>
                        <a:t>3. </a:t>
                      </a:r>
                      <a:r>
                        <a:rPr lang="en-US" sz="2000" dirty="0" err="1">
                          <a:latin typeface="Times New Roman" panose="02020603050405020304" pitchFamily="18" charset="0"/>
                          <a:cs typeface="Times New Roman" panose="02020603050405020304" pitchFamily="18" charset="0"/>
                        </a:rPr>
                        <a:t>Ngôi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kể</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542032">
                <a:tc>
                  <a:txBody>
                    <a:bodyPr/>
                    <a:lstStyle/>
                    <a:p>
                      <a:r>
                        <a:rPr lang="en-US" sz="2000"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vật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chính</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542032">
                <a:tc>
                  <a:txBody>
                    <a:bodyPr/>
                    <a:lstStyle/>
                    <a:p>
                      <a:r>
                        <a:rPr lang="en-US" sz="2000" dirty="0">
                          <a:latin typeface="Times New Roman" panose="02020603050405020304" pitchFamily="18" charset="0"/>
                          <a:cs typeface="Times New Roman" panose="02020603050405020304" pitchFamily="18" charset="0"/>
                        </a:rPr>
                        <a:t>5. </a:t>
                      </a:r>
                      <a:r>
                        <a:rPr lang="en-US" sz="2000" dirty="0" err="1">
                          <a:latin typeface="Times New Roman" panose="02020603050405020304" pitchFamily="18" charset="0"/>
                          <a:cs typeface="Times New Roman" panose="02020603050405020304" pitchFamily="18" charset="0"/>
                        </a:rPr>
                        <a:t>Sự</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việc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chính</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542032">
                <a:tc>
                  <a:txBody>
                    <a:bodyPr/>
                    <a:lstStyle/>
                    <a:p>
                      <a:r>
                        <a:rPr lang="en-US" sz="2000" dirty="0">
                          <a:latin typeface="Times New Roman" panose="02020603050405020304" pitchFamily="18" charset="0"/>
                          <a:cs typeface="Times New Roman" panose="02020603050405020304" pitchFamily="18" charset="0"/>
                        </a:rPr>
                        <a:t>6. </a:t>
                      </a:r>
                      <a:r>
                        <a:rPr lang="en-US" sz="2000" dirty="0" err="1">
                          <a:latin typeface="Times New Roman" panose="02020603050405020304" pitchFamily="18" charset="0"/>
                          <a:cs typeface="Times New Roman" panose="02020603050405020304" pitchFamily="18" charset="0"/>
                        </a:rPr>
                        <a:t>Bối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cảnh</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542032">
                <a:tc>
                  <a:txBody>
                    <a:bodyPr/>
                    <a:lstStyle/>
                    <a:p>
                      <a:r>
                        <a:rPr lang="en-US" sz="2000" dirty="0">
                          <a:latin typeface="Times New Roman" panose="02020603050405020304" pitchFamily="18" charset="0"/>
                          <a:cs typeface="Times New Roman" panose="02020603050405020304" pitchFamily="18" charset="0"/>
                        </a:rPr>
                        <a:t>7. </a:t>
                      </a:r>
                      <a:r>
                        <a:rPr lang="en-US" sz="2000" dirty="0" err="1">
                          <a:latin typeface="Times New Roman" panose="02020603050405020304" pitchFamily="18" charset="0"/>
                          <a:cs typeface="Times New Roman" panose="02020603050405020304" pitchFamily="18" charset="0"/>
                        </a:rPr>
                        <a:t>Thể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loại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a:t>
                      </a:r>
                      <a:r>
                        <a:rPr lang="en-US" sz="2000" baseline="0" dirty="0">
                          <a:latin typeface="Times New Roman" panose="02020603050405020304" pitchFamily="18" charset="0"/>
                          <a:cs typeface="Times New Roman" panose="02020603050405020304" pitchFamily="18" charset="0"/>
                        </a:rPr>
                        <a:t> PTBĐ</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6"/>
                  </a:ext>
                </a:extLst>
              </a:tr>
              <a:tr h="542032">
                <a:tc>
                  <a:txBody>
                    <a:bodyPr/>
                    <a:lstStyle/>
                    <a:p>
                      <a:r>
                        <a:rPr lang="en-US" sz="2000" dirty="0">
                          <a:latin typeface="Times New Roman" panose="02020603050405020304" pitchFamily="18" charset="0"/>
                          <a:cs typeface="Times New Roman" panose="02020603050405020304" pitchFamily="18" charset="0"/>
                        </a:rPr>
                        <a:t>8. </a:t>
                      </a:r>
                      <a:r>
                        <a:rPr lang="en-US" sz="2000" dirty="0" err="1">
                          <a:latin typeface="Times New Roman" panose="02020603050405020304" pitchFamily="18" charset="0"/>
                          <a:cs typeface="Times New Roman" panose="02020603050405020304" pitchFamily="18" charset="0"/>
                        </a:rPr>
                        <a:t>Bố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cục</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7"/>
                  </a:ext>
                </a:extLst>
              </a:tr>
            </a:tbl>
          </a:graphicData>
        </a:graphic>
      </p:graphicFrame>
      <p:pic>
        <p:nvPicPr>
          <p:cNvPr id="5" name="Picture 4"/>
          <p:cNvPicPr>
            <a:picLocks noChangeAspect="1"/>
          </p:cNvPicPr>
          <p:nvPr/>
        </p:nvPicPr>
        <p:blipFill>
          <a:blip r:embed="rId4"/>
          <a:stretch>
            <a:fillRect/>
          </a:stretch>
        </p:blipFill>
        <p:spPr>
          <a:xfrm>
            <a:off x="-30142" y="244333"/>
            <a:ext cx="9324528" cy="599225"/>
          </a:xfrm>
          <a:prstGeom prst="rect">
            <a:avLst/>
          </a:prstGeom>
        </p:spPr>
      </p:pic>
    </p:spTree>
    <p:extLst>
      <p:ext uri="{BB962C8B-B14F-4D97-AF65-F5344CB8AC3E}">
        <p14:creationId xmlns:p14="http://schemas.microsoft.com/office/powerpoint/2010/main" val="2759208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1" name="Picture 10"/>
          <p:cNvPicPr>
            <a:picLocks noChangeAspect="1"/>
          </p:cNvPicPr>
          <p:nvPr/>
        </p:nvPicPr>
        <p:blipFill>
          <a:blip r:embed="rId3"/>
          <a:stretch>
            <a:fillRect/>
          </a:stretch>
        </p:blipFill>
        <p:spPr>
          <a:xfrm>
            <a:off x="-277820" y="1131590"/>
            <a:ext cx="9578793" cy="615565"/>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24787" t="32079" r="25928" b="39984"/>
          <a:stretch/>
        </p:blipFill>
        <p:spPr>
          <a:xfrm>
            <a:off x="270842" y="1920920"/>
            <a:ext cx="2894750" cy="28180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p:cNvSpPr txBox="1"/>
          <p:nvPr/>
        </p:nvSpPr>
        <p:spPr>
          <a:xfrm>
            <a:off x="3165592" y="1747155"/>
            <a:ext cx="5496940" cy="738664"/>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Vị</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trí</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đoạn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trích</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Chương</a:t>
            </a:r>
            <a:r>
              <a:rPr lang="en-US" sz="2100" dirty="0">
                <a:solidFill>
                  <a:prstClr val="black"/>
                </a:solidFill>
                <a:latin typeface="Times New Roman" panose="02020603050405020304" pitchFamily="18" charset="0"/>
                <a:cs typeface="Times New Roman" panose="02020603050405020304" pitchFamily="18" charset="0"/>
              </a:rPr>
              <a:t> 10 (</a:t>
            </a:r>
            <a:r>
              <a:rPr lang="en-US" sz="2100" dirty="0" err="1">
                <a:solidFill>
                  <a:prstClr val="black"/>
                </a:solidFill>
                <a:latin typeface="Times New Roman" panose="02020603050405020304" pitchFamily="18" charset="0"/>
                <a:cs typeface="Times New Roman" panose="02020603050405020304" pitchFamily="18" charset="0"/>
              </a:rPr>
              <a:t>Tía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dắt</a:t>
            </a:r>
            <a:r>
              <a:rPr lang="en-US" sz="2100" dirty="0">
                <a:solidFill>
                  <a:prstClr val="black"/>
                </a:solidFill>
                <a:latin typeface="Times New Roman" panose="02020603050405020304" pitchFamily="18" charset="0"/>
                <a:cs typeface="Times New Roman" panose="02020603050405020304" pitchFamily="18" charset="0"/>
              </a:rPr>
              <a:t> An </a:t>
            </a:r>
            <a:r>
              <a:rPr lang="en-US" sz="2100" dirty="0" err="1">
                <a:solidFill>
                  <a:prstClr val="black"/>
                </a:solidFill>
                <a:latin typeface="Times New Roman" panose="02020603050405020304" pitchFamily="18" charset="0"/>
                <a:cs typeface="Times New Roman" panose="02020603050405020304" pitchFamily="18" charset="0"/>
              </a:rPr>
              <a:t>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thăm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chú</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r>
              <a:rPr lang="en-US" sz="2100" dirty="0">
                <a:solidFill>
                  <a:prstClr val="black"/>
                </a:solidFill>
                <a:latin typeface="Times New Roman" panose="02020603050405020304" pitchFamily="18" charset="0"/>
                <a:cs typeface="Times New Roman" panose="02020603050405020304" pitchFamily="18" charset="0"/>
              </a:rPr>
              <a:t>).</a:t>
            </a:r>
            <a:endParaRPr lang="en-US" sz="2100" b="1" i="1" dirty="0">
              <a:solidFill>
                <a:prstClr val="black"/>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165592" y="2615028"/>
            <a:ext cx="1936985"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Nhan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đề</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3867147" y="3101384"/>
            <a:ext cx="4248472" cy="41549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defTabSz="685800"/>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Người</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đàn</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ông</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cô</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độc</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giữa</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rừng</a:t>
            </a:r>
            <a:r>
              <a:rPr lang="en-US" sz="2100" dirty="0">
                <a:solidFill>
                  <a:srgbClr val="FF0000"/>
                </a:solidFill>
                <a:latin typeface="Times New Roman" panose="02020603050405020304" pitchFamily="18" charset="0"/>
                <a:cs typeface="Times New Roman" panose="02020603050405020304" pitchFamily="18" charset="0"/>
              </a:rPr>
              <a:t>”</a:t>
            </a:r>
          </a:p>
        </p:txBody>
      </p:sp>
      <p:sp>
        <p:nvSpPr>
          <p:cNvPr id="21" name="TextBox 20"/>
          <p:cNvSpPr txBox="1"/>
          <p:nvPr/>
        </p:nvSpPr>
        <p:spPr>
          <a:xfrm>
            <a:off x="3372806" y="3608175"/>
            <a:ext cx="5289726"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suy</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nghĩ</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cuộc</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Võ</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Tòng</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đàn</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ông</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giữa</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rừng</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100" dirty="0">
              <a:solidFill>
                <a:prstClr val="black"/>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127354" y="184008"/>
            <a:ext cx="7146789" cy="369332"/>
            <a:chOff x="-178462" y="1828800"/>
            <a:chExt cx="19060588" cy="984870"/>
          </a:xfrm>
        </p:grpSpPr>
        <p:sp>
          <p:nvSpPr>
            <p:cNvPr id="22" name="Round Same Side Corner Rectangle 2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3" name="TextBox 22"/>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ĐỌC- </a:t>
              </a:r>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75957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1" name="Picture 10"/>
          <p:cNvPicPr>
            <a:picLocks noChangeAspect="1"/>
          </p:cNvPicPr>
          <p:nvPr/>
        </p:nvPicPr>
        <p:blipFill>
          <a:blip r:embed="rId3"/>
          <a:stretch>
            <a:fillRect/>
          </a:stretch>
        </p:blipFill>
        <p:spPr>
          <a:xfrm>
            <a:off x="-277820" y="1131590"/>
            <a:ext cx="9578793" cy="615565"/>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3131" b="3988"/>
          <a:stretch/>
        </p:blipFill>
        <p:spPr>
          <a:xfrm>
            <a:off x="5957691" y="1762416"/>
            <a:ext cx="2770894" cy="2797219"/>
          </a:xfrm>
          <a:custGeom>
            <a:avLst/>
            <a:gdLst>
              <a:gd name="connsiteX0" fmla="*/ 1197753 w 2770894"/>
              <a:gd name="connsiteY0" fmla="*/ 0 h 2797219"/>
              <a:gd name="connsiteX1" fmla="*/ 1580982 w 2770894"/>
              <a:gd name="connsiteY1" fmla="*/ 0 h 2797219"/>
              <a:gd name="connsiteX2" fmla="*/ 1669373 w 2770894"/>
              <a:gd name="connsiteY2" fmla="*/ 13726 h 2797219"/>
              <a:gd name="connsiteX3" fmla="*/ 2750507 w 2770894"/>
              <a:gd name="connsiteY3" fmla="*/ 1113719 h 2797219"/>
              <a:gd name="connsiteX4" fmla="*/ 2770894 w 2770894"/>
              <a:gd name="connsiteY4" fmla="*/ 1249631 h 2797219"/>
              <a:gd name="connsiteX5" fmla="*/ 2770894 w 2770894"/>
              <a:gd name="connsiteY5" fmla="*/ 1547588 h 2797219"/>
              <a:gd name="connsiteX6" fmla="*/ 2750507 w 2770894"/>
              <a:gd name="connsiteY6" fmla="*/ 1683499 h 2797219"/>
              <a:gd name="connsiteX7" fmla="*/ 1669373 w 2770894"/>
              <a:gd name="connsiteY7" fmla="*/ 2783493 h 2797219"/>
              <a:gd name="connsiteX8" fmla="*/ 1580976 w 2770894"/>
              <a:gd name="connsiteY8" fmla="*/ 2797219 h 2797219"/>
              <a:gd name="connsiteX9" fmla="*/ 1197759 w 2770894"/>
              <a:gd name="connsiteY9" fmla="*/ 2797219 h 2797219"/>
              <a:gd name="connsiteX10" fmla="*/ 1109361 w 2770894"/>
              <a:gd name="connsiteY10" fmla="*/ 2783493 h 2797219"/>
              <a:gd name="connsiteX11" fmla="*/ 0 w 2770894"/>
              <a:gd name="connsiteY11" fmla="*/ 1398609 h 2797219"/>
              <a:gd name="connsiteX12" fmla="*/ 1109361 w 2770894"/>
              <a:gd name="connsiteY12" fmla="*/ 13726 h 279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70894" h="2797219">
                <a:moveTo>
                  <a:pt x="1197753" y="0"/>
                </a:moveTo>
                <a:lnTo>
                  <a:pt x="1580982" y="0"/>
                </a:lnTo>
                <a:lnTo>
                  <a:pt x="1669373" y="13726"/>
                </a:lnTo>
                <a:cubicBezTo>
                  <a:pt x="2212040" y="126708"/>
                  <a:pt x="2639461" y="561586"/>
                  <a:pt x="2750507" y="1113719"/>
                </a:cubicBezTo>
                <a:lnTo>
                  <a:pt x="2770894" y="1249631"/>
                </a:lnTo>
                <a:lnTo>
                  <a:pt x="2770894" y="1547588"/>
                </a:lnTo>
                <a:lnTo>
                  <a:pt x="2750507" y="1683499"/>
                </a:lnTo>
                <a:cubicBezTo>
                  <a:pt x="2639461" y="2235632"/>
                  <a:pt x="2212040" y="2670510"/>
                  <a:pt x="1669373" y="2783493"/>
                </a:cubicBezTo>
                <a:lnTo>
                  <a:pt x="1580976" y="2797219"/>
                </a:lnTo>
                <a:lnTo>
                  <a:pt x="1197759" y="2797219"/>
                </a:lnTo>
                <a:lnTo>
                  <a:pt x="1109361" y="2783493"/>
                </a:lnTo>
                <a:cubicBezTo>
                  <a:pt x="476250" y="2651680"/>
                  <a:pt x="0" y="2081731"/>
                  <a:pt x="0" y="1398609"/>
                </a:cubicBezTo>
                <a:cubicBezTo>
                  <a:pt x="0" y="715487"/>
                  <a:pt x="476250" y="145539"/>
                  <a:pt x="1109361" y="13726"/>
                </a:cubicBezTo>
                <a:close/>
              </a:path>
            </a:pathLst>
          </a:cu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p:cNvSpPr txBox="1"/>
          <p:nvPr/>
        </p:nvSpPr>
        <p:spPr>
          <a:xfrm>
            <a:off x="346353" y="1909907"/>
            <a:ext cx="1936985"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Ngôi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kể</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512168" y="2358590"/>
            <a:ext cx="8769596" cy="415498"/>
          </a:xfrm>
          <a:prstGeom prst="rect">
            <a:avLst/>
          </a:prstGeom>
          <a:noFill/>
        </p:spPr>
        <p:txBody>
          <a:bodyPr wrap="square" rtlCol="0">
            <a:spAutoFit/>
          </a:bodyPr>
          <a:lstStyle/>
          <a:p>
            <a:pPr algn="just" defTabSz="685800"/>
            <a:r>
              <a:rPr lang="en-US" sz="2100" dirty="0" err="1">
                <a:solidFill>
                  <a:prstClr val="black"/>
                </a:solidFill>
                <a:latin typeface="Times New Roman" panose="02020603050405020304" pitchFamily="18" charset="0"/>
                <a:cs typeface="Times New Roman" panose="02020603050405020304" pitchFamily="18" charset="0"/>
              </a:rPr>
              <a:t>Kết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hợp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kể</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thứ</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nhất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kể</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thứ</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ba</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346353" y="2807273"/>
            <a:ext cx="2583596"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Nhân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vật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chính</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512168" y="3289445"/>
            <a:ext cx="3843808" cy="415498"/>
          </a:xfrm>
          <a:prstGeom prst="rect">
            <a:avLst/>
          </a:prstGeom>
          <a:noFill/>
        </p:spPr>
        <p:txBody>
          <a:bodyPr wrap="square" rtlCol="0">
            <a:spAutoFit/>
          </a:bodyPr>
          <a:lstStyle/>
          <a:p>
            <a:pPr algn="just" defTabSz="685800"/>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346352" y="3742950"/>
            <a:ext cx="3102845"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Sự</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việc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chính</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346353" y="4173709"/>
            <a:ext cx="8769596" cy="415498"/>
          </a:xfrm>
          <a:prstGeom prst="rect">
            <a:avLst/>
          </a:prstGeom>
          <a:noFill/>
        </p:spPr>
        <p:txBody>
          <a:bodyPr wrap="square" rtlCol="0">
            <a:spAutoFit/>
          </a:bodyPr>
          <a:lstStyle/>
          <a:p>
            <a:pPr algn="just" defTabSz="685800"/>
            <a:r>
              <a:rPr lang="en-US" sz="2100" dirty="0" err="1">
                <a:solidFill>
                  <a:prstClr val="black"/>
                </a:solidFill>
                <a:latin typeface="Times New Roman" panose="02020603050405020304" pitchFamily="18" charset="0"/>
                <a:cs typeface="Times New Roman" panose="02020603050405020304" pitchFamily="18" charset="0"/>
              </a:rPr>
              <a:t>Cuộc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gặp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gỡ</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giữa</a:t>
            </a:r>
            <a:r>
              <a:rPr lang="en-US" sz="2100" dirty="0">
                <a:solidFill>
                  <a:prstClr val="black"/>
                </a:solidFill>
                <a:latin typeface="Times New Roman" panose="02020603050405020304" pitchFamily="18" charset="0"/>
                <a:cs typeface="Times New Roman" panose="02020603050405020304" pitchFamily="18" charset="0"/>
              </a:rPr>
              <a:t> cha con </a:t>
            </a:r>
            <a:r>
              <a:rPr lang="en-US" sz="2100" dirty="0" err="1">
                <a:solidFill>
                  <a:prstClr val="black"/>
                </a:solidFill>
                <a:latin typeface="Times New Roman" panose="02020603050405020304" pitchFamily="18" charset="0"/>
                <a:cs typeface="Times New Roman" panose="02020603050405020304" pitchFamily="18" charset="0"/>
              </a:rPr>
              <a:t>cậu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bé</a:t>
            </a:r>
            <a:r>
              <a:rPr lang="en-US" sz="2100" dirty="0">
                <a:solidFill>
                  <a:prstClr val="black"/>
                </a:solidFill>
                <a:latin typeface="Times New Roman" panose="02020603050405020304" pitchFamily="18" charset="0"/>
                <a:cs typeface="Times New Roman" panose="02020603050405020304" pitchFamily="18" charset="0"/>
              </a:rPr>
              <a:t> An </a:t>
            </a:r>
            <a:r>
              <a:rPr lang="en-US" sz="2100" dirty="0" err="1">
                <a:solidFill>
                  <a:prstClr val="black"/>
                </a:solidFill>
                <a:latin typeface="Times New Roman" panose="02020603050405020304" pitchFamily="18" charset="0"/>
                <a:cs typeface="Times New Roman" panose="02020603050405020304" pitchFamily="18" charset="0"/>
              </a:rPr>
              <a:t>với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chú</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 name="Oval 1"/>
          <p:cNvSpPr/>
          <p:nvPr/>
        </p:nvSpPr>
        <p:spPr>
          <a:xfrm>
            <a:off x="1852055" y="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127354" y="184008"/>
            <a:ext cx="7146789" cy="369332"/>
            <a:chOff x="-178462" y="1828800"/>
            <a:chExt cx="19060588" cy="984870"/>
          </a:xfrm>
        </p:grpSpPr>
        <p:sp>
          <p:nvSpPr>
            <p:cNvPr id="21" name="Round Same Side Corner Rectangle 2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8" name="TextBox 27"/>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Box 28"/>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ĐỌC- </a:t>
              </a:r>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67474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sz="6000" dirty="0" smtClean="0">
            <a:solidFill>
              <a:schemeClr val="tx1"/>
            </a:solidFill>
            <a:latin typeface="#9Slide05 FS Blonde Script" panose="03000503000000000000" pitchFamily="65" charset="0"/>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982</TotalTime>
  <Words>1999</Words>
  <Application>Microsoft Office PowerPoint</Application>
  <PresentationFormat>On-screen Show (16:9)</PresentationFormat>
  <Paragraphs>271</Paragraphs>
  <Slides>34</Slides>
  <Notes>26</Notes>
  <HiddenSlides>0</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34</vt:i4>
      </vt:variant>
    </vt:vector>
  </HeadingPairs>
  <TitlesOfParts>
    <vt:vector size="51" baseType="lpstr">
      <vt:lpstr>Arial</vt:lpstr>
      <vt:lpstr>Bungee Inline</vt:lpstr>
      <vt:lpstr>Calibri</vt:lpstr>
      <vt:lpstr>Calibri Light</vt:lpstr>
      <vt:lpstr>Tahoma</vt:lpstr>
      <vt:lpstr>Times New Roman</vt:lpstr>
      <vt:lpstr>Wingdings</vt:lpstr>
      <vt:lpstr>https://freeppt7.com</vt:lpstr>
      <vt:lpstr>2_Office Theme</vt:lpstr>
      <vt:lpstr>1_https://freeppt7.com</vt:lpstr>
      <vt:lpstr>2_https://freeppt7.com</vt:lpstr>
      <vt:lpstr>3_https://freeppt7.com</vt:lpstr>
      <vt:lpstr>4_https://freeppt7.com</vt:lpstr>
      <vt:lpstr>Office Theme</vt:lpstr>
      <vt:lpstr>3_Office Theme</vt:lpstr>
      <vt:lpstr>5_https://freeppt7.com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Tú</cp:lastModifiedBy>
  <cp:revision>297</cp:revision>
  <dcterms:created xsi:type="dcterms:W3CDTF">2021-11-12T03:08:25Z</dcterms:created>
  <dcterms:modified xsi:type="dcterms:W3CDTF">2023-10-08T11:49:47Z</dcterms:modified>
</cp:coreProperties>
</file>