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04" r:id="rId9"/>
    <p:sldMasterId id="2147484030" r:id="rId10"/>
  </p:sldMasterIdLst>
  <p:notesMasterIdLst>
    <p:notesMasterId r:id="rId51"/>
  </p:notesMasterIdLst>
  <p:sldIdLst>
    <p:sldId id="514" r:id="rId11"/>
    <p:sldId id="515" r:id="rId12"/>
    <p:sldId id="386" r:id="rId13"/>
    <p:sldId id="260" r:id="rId14"/>
    <p:sldId id="467" r:id="rId15"/>
    <p:sldId id="468" r:id="rId16"/>
    <p:sldId id="469" r:id="rId17"/>
    <p:sldId id="470" r:id="rId18"/>
    <p:sldId id="472" r:id="rId19"/>
    <p:sldId id="473" r:id="rId20"/>
    <p:sldId id="474" r:id="rId21"/>
    <p:sldId id="475" r:id="rId22"/>
    <p:sldId id="477" r:id="rId23"/>
    <p:sldId id="480" r:id="rId24"/>
    <p:sldId id="483" r:id="rId25"/>
    <p:sldId id="486" r:id="rId26"/>
    <p:sldId id="476" r:id="rId27"/>
    <p:sldId id="488" r:id="rId28"/>
    <p:sldId id="487" r:id="rId29"/>
    <p:sldId id="489" r:id="rId30"/>
    <p:sldId id="490" r:id="rId31"/>
    <p:sldId id="491" r:id="rId32"/>
    <p:sldId id="492" r:id="rId33"/>
    <p:sldId id="422" r:id="rId34"/>
    <p:sldId id="493" r:id="rId35"/>
    <p:sldId id="494" r:id="rId36"/>
    <p:sldId id="495" r:id="rId37"/>
    <p:sldId id="496" r:id="rId38"/>
    <p:sldId id="497" r:id="rId39"/>
    <p:sldId id="498" r:id="rId40"/>
    <p:sldId id="500" r:id="rId41"/>
    <p:sldId id="501" r:id="rId42"/>
    <p:sldId id="376" r:id="rId43"/>
    <p:sldId id="375" r:id="rId44"/>
    <p:sldId id="504" r:id="rId45"/>
    <p:sldId id="505" r:id="rId46"/>
    <p:sldId id="507" r:id="rId47"/>
    <p:sldId id="508" r:id="rId48"/>
    <p:sldId id="512" r:id="rId49"/>
    <p:sldId id="513" r:id="rId50"/>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FF"/>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10/9/2023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3578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0553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97217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199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47975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7963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99911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04352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4226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13845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13610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40245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999191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4268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512141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252066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2270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64895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386546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7727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328722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21905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930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8552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24889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10/9/2023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4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0162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1708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423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33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97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050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5222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1035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29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77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10/9/2023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10/9/2023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800999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5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5.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2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25.xml"/><Relationship Id="rId5" Type="http://schemas.openxmlformats.org/officeDocument/2006/relationships/image" Target="../media/image35.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1.jpe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7.xml"/><Relationship Id="rId1" Type="http://schemas.openxmlformats.org/officeDocument/2006/relationships/slideLayout" Target="../slideLayouts/slideLayout169.xml"/><Relationship Id="rId6" Type="http://schemas.openxmlformats.org/officeDocument/2006/relationships/image" Target="../media/image42.gif"/><Relationship Id="rId5" Type="http://schemas.openxmlformats.org/officeDocument/2006/relationships/slide" Target="slide38.xml"/><Relationship Id="rId4" Type="http://schemas.openxmlformats.org/officeDocument/2006/relationships/slide" Target="slide39.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6.xml"/><Relationship Id="rId2" Type="http://schemas.openxmlformats.org/officeDocument/2006/relationships/audio" Target="../media/audio1.wav"/><Relationship Id="rId1" Type="http://schemas.openxmlformats.org/officeDocument/2006/relationships/slideLayout" Target="../slideLayouts/slideLayout170.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6.xml"/><Relationship Id="rId2" Type="http://schemas.openxmlformats.org/officeDocument/2006/relationships/audio" Target="../media/audio1.wav"/><Relationship Id="rId1" Type="http://schemas.openxmlformats.org/officeDocument/2006/relationships/slideLayout" Target="../slideLayouts/slideLayout170.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6.xml"/><Relationship Id="rId2" Type="http://schemas.openxmlformats.org/officeDocument/2006/relationships/audio" Target="../media/audio1.wav"/><Relationship Id="rId1" Type="http://schemas.openxmlformats.org/officeDocument/2006/relationships/slideLayout" Target="../slideLayouts/slideLayout170.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3.jpg"/><Relationship Id="rId1" Type="http://schemas.openxmlformats.org/officeDocument/2006/relationships/slideLayout" Target="../slideLayouts/slideLayout170.xml"/><Relationship Id="rId5" Type="http://schemas.openxmlformats.org/officeDocument/2006/relationships/slide" Target="slide3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91630"/>
            <a:ext cx="8229600" cy="1155571"/>
          </a:xfrm>
          <a:solidFill>
            <a:schemeClr val="lt1">
              <a:alpha val="62000"/>
            </a:schemeClr>
          </a:solidFill>
        </p:spPr>
        <p:style>
          <a:lnRef idx="2">
            <a:schemeClr val="accent1"/>
          </a:lnRef>
          <a:fillRef idx="1">
            <a:schemeClr val="lt1"/>
          </a:fillRef>
          <a:effectRef idx="0">
            <a:schemeClr val="accent1"/>
          </a:effectRef>
          <a:fontRef idx="minor">
            <a:schemeClr val="dk1"/>
          </a:fontRef>
        </p:style>
        <p:txBody>
          <a:bodyPr/>
          <a:lstStyle/>
          <a:p>
            <a:pPr marL="0" indent="0" algn="ctr">
              <a:buNone/>
            </a:pPr>
            <a:r>
              <a:rPr lang="vi-VN" b="1" i="1" dirty="0">
                <a:latin typeface="+mj-lt"/>
              </a:rPr>
              <a:t>Tỉnh nào quê Bác kính yêu</a:t>
            </a:r>
            <a:br>
              <a:rPr lang="vi-VN" b="1" i="1" dirty="0">
                <a:latin typeface="+mj-lt"/>
              </a:rPr>
            </a:br>
            <a:r>
              <a:rPr lang="vi-VN" b="1" i="1" dirty="0">
                <a:latin typeface="+mj-lt"/>
              </a:rPr>
              <a:t>Non xanh nước biếc như thêu gấm vàng?</a:t>
            </a:r>
            <a:endParaRPr lang="en-US" b="1" i="1" dirty="0">
              <a:latin typeface="+mj-lt"/>
            </a:endParaRPr>
          </a:p>
        </p:txBody>
      </p:sp>
    </p:spTree>
    <p:extLst>
      <p:ext uri="{BB962C8B-B14F-4D97-AF65-F5344CB8AC3E}">
        <p14:creationId xmlns:p14="http://schemas.microsoft.com/office/powerpoint/2010/main" val="3165462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169702" y="1039945"/>
            <a:ext cx="2755483" cy="3620037"/>
          </a:xfrm>
          <a:prstGeom prst="rect">
            <a:avLst/>
          </a:prstGeom>
        </p:spPr>
      </p:pic>
      <p:sp>
        <p:nvSpPr>
          <p:cNvPr id="39" name="Rectangle: Rounded Corners 1">
            <a:extLst>
              <a:ext uri="{FF2B5EF4-FFF2-40B4-BE49-F238E27FC236}">
                <a16:creationId xmlns:a16="http://schemas.microsoft.com/office/drawing/2014/main" id="{AD5301FD-34C8-4C45-953A-46560FCD1F36}"/>
              </a:ext>
            </a:extLst>
          </p:cNvPr>
          <p:cNvSpPr/>
          <p:nvPr/>
        </p:nvSpPr>
        <p:spPr>
          <a:xfrm>
            <a:off x="3059832" y="1088277"/>
            <a:ext cx="5876060" cy="7796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1" name="Oval 40">
            <a:extLst>
              <a:ext uri="{FF2B5EF4-FFF2-40B4-BE49-F238E27FC236}">
                <a16:creationId xmlns:a16="http://schemas.microsoft.com/office/drawing/2014/main" id="{1B0CDC1F-F2AD-4F34-B33D-32E0ADF45C8A}"/>
              </a:ext>
            </a:extLst>
          </p:cNvPr>
          <p:cNvSpPr/>
          <p:nvPr/>
        </p:nvSpPr>
        <p:spPr>
          <a:xfrm>
            <a:off x="2307813" y="910025"/>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Vị</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trí</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42" name="Rectangle: Rounded Corners 17">
            <a:extLst>
              <a:ext uri="{FF2B5EF4-FFF2-40B4-BE49-F238E27FC236}">
                <a16:creationId xmlns:a16="http://schemas.microsoft.com/office/drawing/2014/main" id="{3BE608FA-E9F8-4ACC-A602-07AE8010888E}"/>
              </a:ext>
            </a:extLst>
          </p:cNvPr>
          <p:cNvSpPr/>
          <p:nvPr/>
        </p:nvSpPr>
        <p:spPr>
          <a:xfrm>
            <a:off x="3059832" y="2506684"/>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4" name="Oval 43">
            <a:extLst>
              <a:ext uri="{FF2B5EF4-FFF2-40B4-BE49-F238E27FC236}">
                <a16:creationId xmlns:a16="http://schemas.microsoft.com/office/drawing/2014/main" id="{2F486C23-729B-43C8-A343-B4992CE9F67D}"/>
              </a:ext>
            </a:extLst>
          </p:cNvPr>
          <p:cNvSpPr/>
          <p:nvPr/>
        </p:nvSpPr>
        <p:spPr>
          <a:xfrm>
            <a:off x="2307813" y="235572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Thể</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loại</a:t>
            </a:r>
            <a:r>
              <a:rPr lang="en-US" sz="2100" b="1" i="1" dirty="0" smtClean="0">
                <a:solidFill>
                  <a:srgbClr val="FFFFFF"/>
                </a:solidFill>
                <a:latin typeface="Times New Roman" panose="02020603050405020304" pitchFamily="18" charset="0"/>
                <a:cs typeface="Times New Roman" panose="02020603050405020304" pitchFamily="18" charset="0"/>
              </a:rPr>
              <a:t> </a:t>
            </a:r>
            <a:endParaRPr lang="en-SG" sz="2100" b="1" i="1" dirty="0">
              <a:solidFill>
                <a:srgbClr val="FFFFFF"/>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0" name="TextBox 19"/>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7" name="TextBox 26"/>
          <p:cNvSpPr txBox="1"/>
          <p:nvPr/>
        </p:nvSpPr>
        <p:spPr>
          <a:xfrm>
            <a:off x="3476656" y="1270341"/>
            <a:ext cx="5636419"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Vị</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1</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494160" y="2642214"/>
            <a:ext cx="5897885" cy="415498"/>
          </a:xfrm>
          <a:prstGeom prst="rect">
            <a:avLst/>
          </a:prstGeom>
          <a:noFill/>
        </p:spPr>
        <p:txBody>
          <a:bodyPr wrap="square" rtlCol="0">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thuyết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17">
            <a:extLst>
              <a:ext uri="{FF2B5EF4-FFF2-40B4-BE49-F238E27FC236}">
                <a16:creationId xmlns:a16="http://schemas.microsoft.com/office/drawing/2014/main" id="{3BE608FA-E9F8-4ACC-A602-07AE8010888E}"/>
              </a:ext>
            </a:extLst>
          </p:cNvPr>
          <p:cNvSpPr/>
          <p:nvPr/>
        </p:nvSpPr>
        <p:spPr>
          <a:xfrm>
            <a:off x="3059832" y="3918821"/>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30" name="Oval 29">
            <a:extLst>
              <a:ext uri="{FF2B5EF4-FFF2-40B4-BE49-F238E27FC236}">
                <a16:creationId xmlns:a16="http://schemas.microsoft.com/office/drawing/2014/main" id="{2F486C23-729B-43C8-A343-B4992CE9F67D}"/>
              </a:ext>
            </a:extLst>
          </p:cNvPr>
          <p:cNvSpPr/>
          <p:nvPr/>
        </p:nvSpPr>
        <p:spPr>
          <a:xfrm>
            <a:off x="2307813" y="379588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Ngôi</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kể</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57092" y="4112018"/>
            <a:ext cx="5897885"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Ngôi</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thứ</a:t>
            </a:r>
            <a:r>
              <a:rPr lang="en-US" sz="2100" b="1" dirty="0" smtClean="0">
                <a:solidFill>
                  <a:prstClr val="black"/>
                </a:solidFill>
                <a:latin typeface="Times New Roman" panose="02020603050405020304" pitchFamily="18" charset="0"/>
                <a:cs typeface="Times New Roman" panose="02020603050405020304" pitchFamily="18" charset="0"/>
              </a:rPr>
              <a:t> 3</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7782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4" grpId="0" animBg="1"/>
      <p:bldP spid="27" grpId="0"/>
      <p:bldP spid="28" grpId="0"/>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0" name="TextBox 19"/>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ounded Rectangle 2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28208" y="1550063"/>
            <a:ext cx="2338386" cy="3072073"/>
          </a:xfrm>
          <a:prstGeom prst="rect">
            <a:avLst/>
          </a:prstGeom>
        </p:spPr>
      </p:pic>
      <p:sp>
        <p:nvSpPr>
          <p:cNvPr id="34" name="TextBox 33"/>
          <p:cNvSpPr txBox="1"/>
          <p:nvPr/>
        </p:nvSpPr>
        <p:spPr>
          <a:xfrm>
            <a:off x="3435339" y="1689677"/>
            <a:ext cx="4384799"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Nhân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vật</a:t>
            </a:r>
            <a:r>
              <a:rPr lang="en-US" sz="2100" dirty="0" smtClean="0">
                <a:solidFill>
                  <a:prstClr val="black"/>
                </a:solidFill>
                <a:latin typeface="Times New Roman" panose="02020603050405020304" pitchFamily="18" charset="0"/>
                <a:cs typeface="Times New Roman" panose="02020603050405020304" pitchFamily="18" charset="0"/>
              </a:rPr>
              <a:t>: 3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554338" y="2211710"/>
            <a:ext cx="4265800" cy="1546577"/>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Khiêm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554338" y="3749405"/>
            <a:ext cx="476207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120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a16="http://schemas.microsoft.com/office/drawing/2014/main"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rgbClr val="AAD4D0">
                    <a:lumMod val="50000"/>
                  </a:srgbClr>
                </a:solidFill>
                <a:latin typeface="Times New Roman" panose="02020603050405020304" pitchFamily="18" charset="0"/>
                <a:cs typeface="Times New Roman" panose="02020603050405020304" pitchFamily="18" charset="0"/>
              </a:rPr>
              <a:t>NHAN ĐỀ</a:t>
            </a:r>
            <a:endParaRPr lang="en-US" sz="3200" dirty="0">
              <a:solidFill>
                <a:srgbClr val="AAD4D0">
                  <a:lumMod val="50000"/>
                </a:srgbClr>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3544836" y="2624262"/>
            <a:ext cx="810540" cy="620916"/>
          </a:xfrm>
          <a:prstGeom prst="rect">
            <a:avLst/>
          </a:prstGeom>
          <a:effectLst>
            <a:softEdge rad="127000"/>
          </a:effectLst>
        </p:spPr>
      </p:pic>
      <p:sp>
        <p:nvSpPr>
          <p:cNvPr id="23" name="TextBox 22"/>
          <p:cNvSpPr txBox="1"/>
          <p:nvPr/>
        </p:nvSpPr>
        <p:spPr>
          <a:xfrm>
            <a:off x="4315312" y="2977287"/>
            <a:ext cx="4705239" cy="1569660"/>
          </a:xfrm>
          <a:prstGeom prst="rect">
            <a:avLst/>
          </a:prstGeom>
          <a:noFill/>
        </p:spPr>
        <p:txBody>
          <a:bodyPr wrap="square" rtlCol="0">
            <a:spAutoFit/>
          </a:bodyPr>
          <a:lstStyle/>
          <a:p>
            <a:pPr algn="just" defTabSz="685800">
              <a:spcAft>
                <a:spcPts val="300"/>
              </a:spcAft>
            </a:pP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xứ</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cha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ngắm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24729" y="1661808"/>
            <a:ext cx="7370703" cy="119492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474160">
            <a:off x="2770202" y="2575620"/>
            <a:ext cx="810540" cy="650086"/>
          </a:xfrm>
          <a:prstGeom prst="rect">
            <a:avLst/>
          </a:prstGeom>
          <a:effectLst>
            <a:softEdge rad="127000"/>
          </a:effectLst>
        </p:spPr>
      </p:pic>
      <p:sp>
        <p:nvSpPr>
          <p:cNvPr id="13" name="TextBox 12"/>
          <p:cNvSpPr txBox="1"/>
          <p:nvPr/>
        </p:nvSpPr>
        <p:spPr>
          <a:xfrm>
            <a:off x="120130" y="3200496"/>
            <a:ext cx="2727305" cy="830997"/>
          </a:xfrm>
          <a:prstGeom prst="rect">
            <a:avLst/>
          </a:prstGeom>
          <a:noFill/>
        </p:spPr>
        <p:txBody>
          <a:bodyPr wrap="square" rtlCol="0">
            <a:spAutoFit/>
          </a:bodyPr>
          <a:lstStyle/>
          <a:p>
            <a:pPr algn="just" defTabSz="685800">
              <a:spcAft>
                <a:spcPts val="300"/>
              </a:spcAft>
            </a:pP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biên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soạn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47580" t="4243" r="2983" b="75610"/>
          <a:stretch/>
        </p:blipFill>
        <p:spPr>
          <a:xfrm>
            <a:off x="2953220" y="3433506"/>
            <a:ext cx="1174329" cy="1542784"/>
          </a:xfrm>
          <a:prstGeom prst="rect">
            <a:avLst/>
          </a:prstGeom>
        </p:spPr>
      </p:pic>
    </p:spTree>
    <p:extLst>
      <p:ext uri="{BB962C8B-B14F-4D97-AF65-F5344CB8AC3E}">
        <p14:creationId xmlns:p14="http://schemas.microsoft.com/office/powerpoint/2010/main" val="4065091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29" name="Oval 28"/>
          <p:cNvSpPr/>
          <p:nvPr/>
        </p:nvSpPr>
        <p:spPr>
          <a:xfrm>
            <a:off x="4716016" y="74051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18917" y="74051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815193" y="68362"/>
            <a:ext cx="7629872" cy="1118563"/>
          </a:xfrm>
          <a:prstGeom prst="rect">
            <a:avLst/>
          </a:prstGeom>
        </p:spPr>
      </p:pic>
      <p:sp>
        <p:nvSpPr>
          <p:cNvPr id="22" name="TextBox 21"/>
          <p:cNvSpPr txBox="1"/>
          <p:nvPr/>
        </p:nvSpPr>
        <p:spPr>
          <a:xfrm>
            <a:off x="634948" y="1102794"/>
            <a:ext cx="3322527" cy="3427477"/>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Hồ</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Khoảng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đầu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thế</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kỉ</a:t>
            </a:r>
            <a:r>
              <a:rPr lang="en-US" sz="2100" dirty="0">
                <a:solidFill>
                  <a:prstClr val="black"/>
                </a:solidFill>
                <a:latin typeface="Times New Roman" panose="02020603050405020304" pitchFamily="18" charset="0"/>
                <a:cs typeface="Times New Roman" panose="02020603050405020304" pitchFamily="18" charset="0"/>
              </a:rPr>
              <a:t> XX,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Việt</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kiến</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32047" y="1438635"/>
            <a:ext cx="3322527" cy="1973232"/>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đỗ</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20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1131590"/>
          </a:xfrm>
          <a:prstGeom prst="rect">
            <a:avLst/>
          </a:prstGeom>
          <a:solidFill>
            <a:srgbClr val="EDF6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1: </a:t>
            </a:r>
            <a:r>
              <a:rPr lang="en-US" sz="2400" i="1" dirty="0">
                <a:solidFill>
                  <a:schemeClr val="bg1"/>
                </a:solidFill>
                <a:latin typeface="Times New Roman" panose="02020603050405020304" pitchFamily="18" charset="0"/>
                <a:cs typeface="Times New Roman" panose="02020603050405020304" pitchFamily="18" charset="0"/>
              </a:rPr>
              <a:t>T</a:t>
            </a:r>
            <a:r>
              <a:rPr lang="vi-VN" sz="2400" i="1" dirty="0" smtClean="0">
                <a:solidFill>
                  <a:schemeClr val="bg1"/>
                </a:solidFill>
                <a:latin typeface="Times New Roman" panose="02020603050405020304" pitchFamily="18" charset="0"/>
                <a:cs typeface="Times New Roman" panose="02020603050405020304" pitchFamily="18" charset="0"/>
              </a:rPr>
              <a:t>ừ </a:t>
            </a:r>
            <a:r>
              <a:rPr lang="vi-VN" sz="2400" i="1" dirty="0">
                <a:solidFill>
                  <a:schemeClr val="bg1"/>
                </a:solidFill>
                <a:latin typeface="Times New Roman" panose="02020603050405020304" pitchFamily="18" charset="0"/>
                <a:cs typeface="Times New Roman" panose="02020603050405020304" pitchFamily="18" charset="0"/>
              </a:rPr>
              <a:t>đầu … </a:t>
            </a:r>
            <a:r>
              <a:rPr lang="vi-VN" sz="2400" i="1" dirty="0" smtClean="0">
                <a:solidFill>
                  <a:schemeClr val="bg1"/>
                </a:solidFill>
                <a:latin typeface="Times New Roman" panose="02020603050405020304" pitchFamily="18" charset="0"/>
                <a:cs typeface="Times New Roman" panose="02020603050405020304" pitchFamily="18" charset="0"/>
              </a:rPr>
              <a:t>nộp </a:t>
            </a:r>
            <a:r>
              <a:rPr lang="vi-VN" sz="2400" i="1" dirty="0">
                <a:solidFill>
                  <a:schemeClr val="bg1"/>
                </a:solidFill>
                <a:latin typeface="Times New Roman" panose="02020603050405020304" pitchFamily="18" charset="0"/>
                <a:cs typeface="Times New Roman" panose="02020603050405020304" pitchFamily="18" charset="0"/>
              </a:rPr>
              <a:t>mình cho </a:t>
            </a:r>
            <a:r>
              <a:rPr lang="vi-VN" sz="2400" i="1" dirty="0" smtClean="0">
                <a:solidFill>
                  <a:schemeClr val="bg1"/>
                </a:solidFill>
                <a:latin typeface="Times New Roman" panose="02020603050405020304" pitchFamily="18" charset="0"/>
                <a:cs typeface="Times New Roman" panose="02020603050405020304" pitchFamily="18" charset="0"/>
              </a:rPr>
              <a:t>giặc</a:t>
            </a:r>
            <a:endParaRPr lang="en-US" sz="2400" dirty="0">
              <a:solidFill>
                <a:schemeClr val="bg1"/>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smtClean="0">
                <a:solidFill>
                  <a:schemeClr val="bg1"/>
                </a:solidFill>
                <a:latin typeface="Times New Roman" panose="02020603050405020304" pitchFamily="18" charset="0"/>
                <a:cs typeface="Times New Roman" panose="02020603050405020304" pitchFamily="18" charset="0"/>
              </a:rPr>
              <a:t>2</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Tiếp</a:t>
            </a:r>
            <a:r>
              <a:rPr lang="en-US" sz="2400" i="1" dirty="0" smtClean="0">
                <a:solidFill>
                  <a:schemeClr val="bg1"/>
                </a:solidFill>
                <a:latin typeface="Times New Roman" panose="02020603050405020304" pitchFamily="18" charset="0"/>
                <a:cs typeface="Times New Roman" panose="02020603050405020304" pitchFamily="18" charset="0"/>
              </a:rPr>
              <a:t>…</a:t>
            </a:r>
            <a:r>
              <a:rPr lang="en-US" sz="2400" i="1" dirty="0" err="1" smtClean="0">
                <a:solidFill>
                  <a:schemeClr val="bg1"/>
                </a:solidFill>
                <a:latin typeface="Times New Roman" panose="02020603050405020304" pitchFamily="18" charset="0"/>
                <a:cs typeface="Times New Roman" panose="02020603050405020304" pitchFamily="18" charset="0"/>
              </a:rPr>
              <a:t>khát</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vọng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của</a:t>
            </a:r>
            <a:r>
              <a:rPr lang="en-US" sz="2400" i="1" dirty="0" smtClean="0">
                <a:solidFill>
                  <a:schemeClr val="bg1"/>
                </a:solidFill>
                <a:latin typeface="Times New Roman" panose="02020603050405020304" pitchFamily="18" charset="0"/>
                <a:cs typeface="Times New Roman" panose="02020603050405020304" pitchFamily="18" charset="0"/>
              </a:rPr>
              <a:t> con </a:t>
            </a:r>
            <a:r>
              <a:rPr lang="en-US" sz="2400" i="1" dirty="0" err="1" smtClean="0">
                <a:solidFill>
                  <a:schemeClr val="bg1"/>
                </a:solidFill>
                <a:latin typeface="Times New Roman" panose="02020603050405020304" pitchFamily="18" charset="0"/>
                <a:cs typeface="Times New Roman" panose="02020603050405020304" pitchFamily="18" charset="0"/>
              </a:rPr>
              <a:t>người</a:t>
            </a:r>
            <a:endParaRPr lang="en-US" sz="2400" dirty="0">
              <a:solidFill>
                <a:schemeClr val="bg1"/>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a:solidFill>
                  <a:schemeClr val="bg1"/>
                </a:solidFill>
                <a:latin typeface="Times New Roman" panose="02020603050405020304" pitchFamily="18" charset="0"/>
                <a:cs typeface="Times New Roman" panose="02020603050405020304" pitchFamily="18" charset="0"/>
              </a:rPr>
              <a:t>3</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Còn</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lại</a:t>
            </a:r>
            <a:endParaRPr lang="en-US" sz="2400" dirty="0">
              <a:solidFill>
                <a:schemeClr val="bg1"/>
              </a:solidFill>
            </a:endParaRPr>
          </a:p>
        </p:txBody>
      </p:sp>
      <p:sp>
        <p:nvSpPr>
          <p:cNvPr id="4" name="Rectangle 3"/>
          <p:cNvSpPr/>
          <p:nvPr/>
        </p:nvSpPr>
        <p:spPr>
          <a:xfrm>
            <a:off x="539552" y="2044263"/>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tình sử </a:t>
            </a:r>
            <a:r>
              <a:rPr lang="vi-VN" sz="2200" i="1" dirty="0" smtClean="0">
                <a:solidFill>
                  <a:srgbClr val="FF0000"/>
                </a:solidFill>
                <a:latin typeface="Times New Roman" panose="02020603050405020304" pitchFamily="18" charset="0"/>
                <a:cs typeface="Times New Roman" panose="02020603050405020304" pitchFamily="18" charset="0"/>
              </a:rPr>
              <a:t>Mỵ </a:t>
            </a:r>
            <a:r>
              <a:rPr lang="vi-VN" sz="2200" i="1" dirty="0">
                <a:solidFill>
                  <a:srgbClr val="FF0000"/>
                </a:solidFill>
                <a:latin typeface="Times New Roman" panose="02020603050405020304" pitchFamily="18" charset="0"/>
                <a:cs typeface="Times New Roman" panose="02020603050405020304" pitchFamily="18" charset="0"/>
              </a:rPr>
              <a:t>Châu – Trọng Thủy, đền thờ Thục Phán.</a:t>
            </a:r>
          </a:p>
        </p:txBody>
      </p:sp>
      <p:sp>
        <p:nvSpPr>
          <p:cNvPr id="31" name="Rectangle 30"/>
          <p:cNvSpPr/>
          <p:nvPr/>
        </p:nvSpPr>
        <p:spPr>
          <a:xfrm>
            <a:off x="539552" y="3372407"/>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vùng</a:t>
            </a:r>
            <a:r>
              <a:rPr lang="en-US" sz="2200" i="1" dirty="0" smtClean="0">
                <a:solidFill>
                  <a:srgbClr val="FF0000"/>
                </a:solidFill>
                <a:latin typeface="Times New Roman" panose="02020603050405020304" pitchFamily="18" charset="0"/>
                <a:cs typeface="Times New Roman" panose="02020603050405020304" pitchFamily="18" charset="0"/>
              </a:rPr>
              <a:t> Ba </a:t>
            </a:r>
            <a:r>
              <a:rPr lang="en-US" sz="2200" i="1" dirty="0" err="1" smtClean="0">
                <a:solidFill>
                  <a:srgbClr val="FF0000"/>
                </a:solidFill>
                <a:latin typeface="Times New Roman" panose="02020603050405020304" pitchFamily="18" charset="0"/>
                <a:cs typeface="Times New Roman" panose="02020603050405020304" pitchFamily="18" charset="0"/>
              </a:rPr>
              <a:t>Hòn</a:t>
            </a:r>
            <a:endParaRPr lang="vi-VN" sz="2200" i="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65800" y="4603072"/>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đền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thờ</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Nguyễn</a:t>
            </a:r>
            <a:r>
              <a:rPr lang="en-US" sz="2200" i="1" dirty="0" smtClean="0">
                <a:solidFill>
                  <a:srgbClr val="FF0000"/>
                </a:solidFill>
                <a:latin typeface="Times New Roman" panose="02020603050405020304" pitchFamily="18" charset="0"/>
                <a:cs typeface="Times New Roman" panose="02020603050405020304" pitchFamily="18" charset="0"/>
              </a:rPr>
              <a:t> Du</a:t>
            </a:r>
            <a:endParaRPr lang="vi-VN" sz="2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6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80">
                                          <p:stCondLst>
                                            <p:cond delay="0"/>
                                          </p:stCondLst>
                                        </p:cTn>
                                        <p:tgtEl>
                                          <p:spTgt spid="13"/>
                                        </p:tgtEl>
                                      </p:cBhvr>
                                    </p:animEffect>
                                    <p:anim calcmode="lin" valueType="num">
                                      <p:cBhvr>
                                        <p:cTn id="4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3" dur="26">
                                          <p:stCondLst>
                                            <p:cond delay="650"/>
                                          </p:stCondLst>
                                        </p:cTn>
                                        <p:tgtEl>
                                          <p:spTgt spid="13"/>
                                        </p:tgtEl>
                                      </p:cBhvr>
                                      <p:to x="100000" y="60000"/>
                                    </p:animScale>
                                    <p:animScale>
                                      <p:cBhvr>
                                        <p:cTn id="54" dur="166" decel="50000">
                                          <p:stCondLst>
                                            <p:cond delay="676"/>
                                          </p:stCondLst>
                                        </p:cTn>
                                        <p:tgtEl>
                                          <p:spTgt spid="13"/>
                                        </p:tgtEl>
                                      </p:cBhvr>
                                      <p:to x="100000" y="100000"/>
                                    </p:animScale>
                                    <p:animScale>
                                      <p:cBhvr>
                                        <p:cTn id="55" dur="26">
                                          <p:stCondLst>
                                            <p:cond delay="1312"/>
                                          </p:stCondLst>
                                        </p:cTn>
                                        <p:tgtEl>
                                          <p:spTgt spid="13"/>
                                        </p:tgtEl>
                                      </p:cBhvr>
                                      <p:to x="100000" y="80000"/>
                                    </p:animScale>
                                    <p:animScale>
                                      <p:cBhvr>
                                        <p:cTn id="56" dur="166" decel="50000">
                                          <p:stCondLst>
                                            <p:cond delay="1338"/>
                                          </p:stCondLst>
                                        </p:cTn>
                                        <p:tgtEl>
                                          <p:spTgt spid="13"/>
                                        </p:tgtEl>
                                      </p:cBhvr>
                                      <p:to x="100000" y="100000"/>
                                    </p:animScale>
                                    <p:animScale>
                                      <p:cBhvr>
                                        <p:cTn id="57" dur="26">
                                          <p:stCondLst>
                                            <p:cond delay="1642"/>
                                          </p:stCondLst>
                                        </p:cTn>
                                        <p:tgtEl>
                                          <p:spTgt spid="13"/>
                                        </p:tgtEl>
                                      </p:cBhvr>
                                      <p:to x="100000" y="90000"/>
                                    </p:animScale>
                                    <p:animScale>
                                      <p:cBhvr>
                                        <p:cTn id="58" dur="166" decel="50000">
                                          <p:stCondLst>
                                            <p:cond delay="1668"/>
                                          </p:stCondLst>
                                        </p:cTn>
                                        <p:tgtEl>
                                          <p:spTgt spid="13"/>
                                        </p:tgtEl>
                                      </p:cBhvr>
                                      <p:to x="100000" y="100000"/>
                                    </p:animScale>
                                    <p:animScale>
                                      <p:cBhvr>
                                        <p:cTn id="59" dur="26">
                                          <p:stCondLst>
                                            <p:cond delay="1808"/>
                                          </p:stCondLst>
                                        </p:cTn>
                                        <p:tgtEl>
                                          <p:spTgt spid="13"/>
                                        </p:tgtEl>
                                      </p:cBhvr>
                                      <p:to x="100000" y="95000"/>
                                    </p:animScale>
                                    <p:animScale>
                                      <p:cBhvr>
                                        <p:cTn id="60" dur="166" decel="50000">
                                          <p:stCondLst>
                                            <p:cond delay="1834"/>
                                          </p:stCondLst>
                                        </p:cTn>
                                        <p:tgtEl>
                                          <p:spTgt spid="13"/>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down)">
                                      <p:cBhvr>
                                        <p:cTn id="95" dur="580">
                                          <p:stCondLst>
                                            <p:cond delay="0"/>
                                          </p:stCondLst>
                                        </p:cTn>
                                        <p:tgtEl>
                                          <p:spTgt spid="19"/>
                                        </p:tgtEl>
                                      </p:cBhvr>
                                    </p:animEffect>
                                    <p:anim calcmode="lin" valueType="num">
                                      <p:cBhvr>
                                        <p:cTn id="9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9"/>
                                        </p:tgtEl>
                                      </p:cBhvr>
                                      <p:to x="100000" y="60000"/>
                                    </p:animScale>
                                    <p:animScale>
                                      <p:cBhvr>
                                        <p:cTn id="102" dur="166" decel="50000">
                                          <p:stCondLst>
                                            <p:cond delay="676"/>
                                          </p:stCondLst>
                                        </p:cTn>
                                        <p:tgtEl>
                                          <p:spTgt spid="19"/>
                                        </p:tgtEl>
                                      </p:cBhvr>
                                      <p:to x="100000" y="100000"/>
                                    </p:animScale>
                                    <p:animScale>
                                      <p:cBhvr>
                                        <p:cTn id="103" dur="26">
                                          <p:stCondLst>
                                            <p:cond delay="1312"/>
                                          </p:stCondLst>
                                        </p:cTn>
                                        <p:tgtEl>
                                          <p:spTgt spid="19"/>
                                        </p:tgtEl>
                                      </p:cBhvr>
                                      <p:to x="100000" y="80000"/>
                                    </p:animScale>
                                    <p:animScale>
                                      <p:cBhvr>
                                        <p:cTn id="104" dur="166" decel="50000">
                                          <p:stCondLst>
                                            <p:cond delay="1338"/>
                                          </p:stCondLst>
                                        </p:cTn>
                                        <p:tgtEl>
                                          <p:spTgt spid="19"/>
                                        </p:tgtEl>
                                      </p:cBhvr>
                                      <p:to x="100000" y="100000"/>
                                    </p:animScale>
                                    <p:animScale>
                                      <p:cBhvr>
                                        <p:cTn id="105" dur="26">
                                          <p:stCondLst>
                                            <p:cond delay="1642"/>
                                          </p:stCondLst>
                                        </p:cTn>
                                        <p:tgtEl>
                                          <p:spTgt spid="19"/>
                                        </p:tgtEl>
                                      </p:cBhvr>
                                      <p:to x="100000" y="90000"/>
                                    </p:animScale>
                                    <p:animScale>
                                      <p:cBhvr>
                                        <p:cTn id="106" dur="166" decel="50000">
                                          <p:stCondLst>
                                            <p:cond delay="1668"/>
                                          </p:stCondLst>
                                        </p:cTn>
                                        <p:tgtEl>
                                          <p:spTgt spid="19"/>
                                        </p:tgtEl>
                                      </p:cBhvr>
                                      <p:to x="100000" y="100000"/>
                                    </p:animScale>
                                    <p:animScale>
                                      <p:cBhvr>
                                        <p:cTn id="107" dur="26">
                                          <p:stCondLst>
                                            <p:cond delay="1808"/>
                                          </p:stCondLst>
                                        </p:cTn>
                                        <p:tgtEl>
                                          <p:spTgt spid="19"/>
                                        </p:tgtEl>
                                      </p:cBhvr>
                                      <p:to x="100000" y="95000"/>
                                    </p:animScale>
                                    <p:animScale>
                                      <p:cBhvr>
                                        <p:cTn id="108" dur="166" decel="50000">
                                          <p:stCondLst>
                                            <p:cond delay="1834"/>
                                          </p:stCondLst>
                                        </p:cTn>
                                        <p:tgtEl>
                                          <p:spTgt spid="19"/>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wipe(down)">
                                      <p:cBhvr>
                                        <p:cTn id="111" dur="580">
                                          <p:stCondLst>
                                            <p:cond delay="0"/>
                                          </p:stCondLst>
                                        </p:cTn>
                                        <p:tgtEl>
                                          <p:spTgt spid="3"/>
                                        </p:tgtEl>
                                      </p:cBhvr>
                                    </p:animEffect>
                                    <p:anim calcmode="lin" valueType="num">
                                      <p:cBhvr>
                                        <p:cTn id="1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gtEl>
                                      </p:cBhvr>
                                      <p:to x="100000" y="60000"/>
                                    </p:animScale>
                                    <p:animScale>
                                      <p:cBhvr>
                                        <p:cTn id="118" dur="166" decel="50000">
                                          <p:stCondLst>
                                            <p:cond delay="676"/>
                                          </p:stCondLst>
                                        </p:cTn>
                                        <p:tgtEl>
                                          <p:spTgt spid="3"/>
                                        </p:tgtEl>
                                      </p:cBhvr>
                                      <p:to x="100000" y="100000"/>
                                    </p:animScale>
                                    <p:animScale>
                                      <p:cBhvr>
                                        <p:cTn id="119" dur="26">
                                          <p:stCondLst>
                                            <p:cond delay="1312"/>
                                          </p:stCondLst>
                                        </p:cTn>
                                        <p:tgtEl>
                                          <p:spTgt spid="3"/>
                                        </p:tgtEl>
                                      </p:cBhvr>
                                      <p:to x="100000" y="80000"/>
                                    </p:animScale>
                                    <p:animScale>
                                      <p:cBhvr>
                                        <p:cTn id="120" dur="166" decel="50000">
                                          <p:stCondLst>
                                            <p:cond delay="1338"/>
                                          </p:stCondLst>
                                        </p:cTn>
                                        <p:tgtEl>
                                          <p:spTgt spid="3"/>
                                        </p:tgtEl>
                                      </p:cBhvr>
                                      <p:to x="100000" y="100000"/>
                                    </p:animScale>
                                    <p:animScale>
                                      <p:cBhvr>
                                        <p:cTn id="121" dur="26">
                                          <p:stCondLst>
                                            <p:cond delay="1642"/>
                                          </p:stCondLst>
                                        </p:cTn>
                                        <p:tgtEl>
                                          <p:spTgt spid="3"/>
                                        </p:tgtEl>
                                      </p:cBhvr>
                                      <p:to x="100000" y="90000"/>
                                    </p:animScale>
                                    <p:animScale>
                                      <p:cBhvr>
                                        <p:cTn id="122" dur="166" decel="50000">
                                          <p:stCondLst>
                                            <p:cond delay="1668"/>
                                          </p:stCondLst>
                                        </p:cTn>
                                        <p:tgtEl>
                                          <p:spTgt spid="3"/>
                                        </p:tgtEl>
                                      </p:cBhvr>
                                      <p:to x="100000" y="100000"/>
                                    </p:animScale>
                                    <p:animScale>
                                      <p:cBhvr>
                                        <p:cTn id="123" dur="26">
                                          <p:stCondLst>
                                            <p:cond delay="1808"/>
                                          </p:stCondLst>
                                        </p:cTn>
                                        <p:tgtEl>
                                          <p:spTgt spid="3"/>
                                        </p:tgtEl>
                                      </p:cBhvr>
                                      <p:to x="100000" y="95000"/>
                                    </p:animScale>
                                    <p:animScale>
                                      <p:cBhvr>
                                        <p:cTn id="124" dur="166" decel="50000">
                                          <p:stCondLst>
                                            <p:cond delay="1834"/>
                                          </p:stCondLst>
                                        </p:cTn>
                                        <p:tgtEl>
                                          <p:spTgt spid="3"/>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down)">
                                      <p:cBhvr>
                                        <p:cTn id="127" dur="580">
                                          <p:stCondLst>
                                            <p:cond delay="0"/>
                                          </p:stCondLst>
                                        </p:cTn>
                                        <p:tgtEl>
                                          <p:spTgt spid="29"/>
                                        </p:tgtEl>
                                      </p:cBhvr>
                                    </p:animEffect>
                                    <p:anim calcmode="lin" valueType="num">
                                      <p:cBhvr>
                                        <p:cTn id="12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3" dur="26">
                                          <p:stCondLst>
                                            <p:cond delay="650"/>
                                          </p:stCondLst>
                                        </p:cTn>
                                        <p:tgtEl>
                                          <p:spTgt spid="29"/>
                                        </p:tgtEl>
                                      </p:cBhvr>
                                      <p:to x="100000" y="60000"/>
                                    </p:animScale>
                                    <p:animScale>
                                      <p:cBhvr>
                                        <p:cTn id="134" dur="166" decel="50000">
                                          <p:stCondLst>
                                            <p:cond delay="676"/>
                                          </p:stCondLst>
                                        </p:cTn>
                                        <p:tgtEl>
                                          <p:spTgt spid="29"/>
                                        </p:tgtEl>
                                      </p:cBhvr>
                                      <p:to x="100000" y="100000"/>
                                    </p:animScale>
                                    <p:animScale>
                                      <p:cBhvr>
                                        <p:cTn id="135" dur="26">
                                          <p:stCondLst>
                                            <p:cond delay="1312"/>
                                          </p:stCondLst>
                                        </p:cTn>
                                        <p:tgtEl>
                                          <p:spTgt spid="29"/>
                                        </p:tgtEl>
                                      </p:cBhvr>
                                      <p:to x="100000" y="80000"/>
                                    </p:animScale>
                                    <p:animScale>
                                      <p:cBhvr>
                                        <p:cTn id="136" dur="166" decel="50000">
                                          <p:stCondLst>
                                            <p:cond delay="1338"/>
                                          </p:stCondLst>
                                        </p:cTn>
                                        <p:tgtEl>
                                          <p:spTgt spid="29"/>
                                        </p:tgtEl>
                                      </p:cBhvr>
                                      <p:to x="100000" y="100000"/>
                                    </p:animScale>
                                    <p:animScale>
                                      <p:cBhvr>
                                        <p:cTn id="137" dur="26">
                                          <p:stCondLst>
                                            <p:cond delay="1642"/>
                                          </p:stCondLst>
                                        </p:cTn>
                                        <p:tgtEl>
                                          <p:spTgt spid="29"/>
                                        </p:tgtEl>
                                      </p:cBhvr>
                                      <p:to x="100000" y="90000"/>
                                    </p:animScale>
                                    <p:animScale>
                                      <p:cBhvr>
                                        <p:cTn id="138" dur="166" decel="50000">
                                          <p:stCondLst>
                                            <p:cond delay="1668"/>
                                          </p:stCondLst>
                                        </p:cTn>
                                        <p:tgtEl>
                                          <p:spTgt spid="29"/>
                                        </p:tgtEl>
                                      </p:cBhvr>
                                      <p:to x="100000" y="100000"/>
                                    </p:animScale>
                                    <p:animScale>
                                      <p:cBhvr>
                                        <p:cTn id="139" dur="26">
                                          <p:stCondLst>
                                            <p:cond delay="1808"/>
                                          </p:stCondLst>
                                        </p:cTn>
                                        <p:tgtEl>
                                          <p:spTgt spid="29"/>
                                        </p:tgtEl>
                                      </p:cBhvr>
                                      <p:to x="100000" y="95000"/>
                                    </p:animScale>
                                    <p:animScale>
                                      <p:cBhvr>
                                        <p:cTn id="140" dur="166" decel="50000">
                                          <p:stCondLst>
                                            <p:cond delay="1834"/>
                                          </p:stCondLst>
                                        </p:cTn>
                                        <p:tgtEl>
                                          <p:spTgt spid="29"/>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down)">
                                      <p:cBhvr>
                                        <p:cTn id="143" dur="580">
                                          <p:stCondLst>
                                            <p:cond delay="0"/>
                                          </p:stCondLst>
                                        </p:cTn>
                                        <p:tgtEl>
                                          <p:spTgt spid="30"/>
                                        </p:tgtEl>
                                      </p:cBhvr>
                                    </p:animEffect>
                                    <p:anim calcmode="lin" valueType="num">
                                      <p:cBhvr>
                                        <p:cTn id="14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9" dur="26">
                                          <p:stCondLst>
                                            <p:cond delay="650"/>
                                          </p:stCondLst>
                                        </p:cTn>
                                        <p:tgtEl>
                                          <p:spTgt spid="30"/>
                                        </p:tgtEl>
                                      </p:cBhvr>
                                      <p:to x="100000" y="60000"/>
                                    </p:animScale>
                                    <p:animScale>
                                      <p:cBhvr>
                                        <p:cTn id="150" dur="166" decel="50000">
                                          <p:stCondLst>
                                            <p:cond delay="676"/>
                                          </p:stCondLst>
                                        </p:cTn>
                                        <p:tgtEl>
                                          <p:spTgt spid="30"/>
                                        </p:tgtEl>
                                      </p:cBhvr>
                                      <p:to x="100000" y="100000"/>
                                    </p:animScale>
                                    <p:animScale>
                                      <p:cBhvr>
                                        <p:cTn id="151" dur="26">
                                          <p:stCondLst>
                                            <p:cond delay="1312"/>
                                          </p:stCondLst>
                                        </p:cTn>
                                        <p:tgtEl>
                                          <p:spTgt spid="30"/>
                                        </p:tgtEl>
                                      </p:cBhvr>
                                      <p:to x="100000" y="80000"/>
                                    </p:animScale>
                                    <p:animScale>
                                      <p:cBhvr>
                                        <p:cTn id="152" dur="166" decel="50000">
                                          <p:stCondLst>
                                            <p:cond delay="1338"/>
                                          </p:stCondLst>
                                        </p:cTn>
                                        <p:tgtEl>
                                          <p:spTgt spid="30"/>
                                        </p:tgtEl>
                                      </p:cBhvr>
                                      <p:to x="100000" y="100000"/>
                                    </p:animScale>
                                    <p:animScale>
                                      <p:cBhvr>
                                        <p:cTn id="153" dur="26">
                                          <p:stCondLst>
                                            <p:cond delay="1642"/>
                                          </p:stCondLst>
                                        </p:cTn>
                                        <p:tgtEl>
                                          <p:spTgt spid="30"/>
                                        </p:tgtEl>
                                      </p:cBhvr>
                                      <p:to x="100000" y="90000"/>
                                    </p:animScale>
                                    <p:animScale>
                                      <p:cBhvr>
                                        <p:cTn id="154" dur="166" decel="50000">
                                          <p:stCondLst>
                                            <p:cond delay="1668"/>
                                          </p:stCondLst>
                                        </p:cTn>
                                        <p:tgtEl>
                                          <p:spTgt spid="30"/>
                                        </p:tgtEl>
                                      </p:cBhvr>
                                      <p:to x="100000" y="100000"/>
                                    </p:animScale>
                                    <p:animScale>
                                      <p:cBhvr>
                                        <p:cTn id="155" dur="26">
                                          <p:stCondLst>
                                            <p:cond delay="1808"/>
                                          </p:stCondLst>
                                        </p:cTn>
                                        <p:tgtEl>
                                          <p:spTgt spid="30"/>
                                        </p:tgtEl>
                                      </p:cBhvr>
                                      <p:to x="100000" y="95000"/>
                                    </p:animScale>
                                    <p:animScale>
                                      <p:cBhvr>
                                        <p:cTn id="156" dur="166" decel="50000">
                                          <p:stCondLst>
                                            <p:cond delay="1834"/>
                                          </p:stCondLst>
                                        </p:cTn>
                                        <p:tgtEl>
                                          <p:spTgt spid="30"/>
                                        </p:tgtEl>
                                      </p:cBhvr>
                                      <p:to x="100000" y="100000"/>
                                    </p:animScale>
                                  </p:childTnLst>
                                </p:cTn>
                              </p:par>
                              <p:par>
                                <p:cTn id="157" presetID="26" presetClass="entr" presetSubtype="0" fill="hold" grpId="0" nodeType="withEffect">
                                  <p:stCondLst>
                                    <p:cond delay="0"/>
                                  </p:stCondLst>
                                  <p:childTnLst>
                                    <p:set>
                                      <p:cBhvr>
                                        <p:cTn id="158" dur="1" fill="hold">
                                          <p:stCondLst>
                                            <p:cond delay="0"/>
                                          </p:stCondLst>
                                        </p:cTn>
                                        <p:tgtEl>
                                          <p:spTgt spid="4"/>
                                        </p:tgtEl>
                                        <p:attrNameLst>
                                          <p:attrName>style.visibility</p:attrName>
                                        </p:attrNameLst>
                                      </p:cBhvr>
                                      <p:to>
                                        <p:strVal val="visible"/>
                                      </p:to>
                                    </p:set>
                                    <p:animEffect transition="in" filter="wipe(down)">
                                      <p:cBhvr>
                                        <p:cTn id="159" dur="580">
                                          <p:stCondLst>
                                            <p:cond delay="0"/>
                                          </p:stCondLst>
                                        </p:cTn>
                                        <p:tgtEl>
                                          <p:spTgt spid="4"/>
                                        </p:tgtEl>
                                      </p:cBhvr>
                                    </p:animEffect>
                                    <p:anim calcmode="lin" valueType="num">
                                      <p:cBhvr>
                                        <p:cTn id="16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5" dur="26">
                                          <p:stCondLst>
                                            <p:cond delay="650"/>
                                          </p:stCondLst>
                                        </p:cTn>
                                        <p:tgtEl>
                                          <p:spTgt spid="4"/>
                                        </p:tgtEl>
                                      </p:cBhvr>
                                      <p:to x="100000" y="60000"/>
                                    </p:animScale>
                                    <p:animScale>
                                      <p:cBhvr>
                                        <p:cTn id="166" dur="166" decel="50000">
                                          <p:stCondLst>
                                            <p:cond delay="676"/>
                                          </p:stCondLst>
                                        </p:cTn>
                                        <p:tgtEl>
                                          <p:spTgt spid="4"/>
                                        </p:tgtEl>
                                      </p:cBhvr>
                                      <p:to x="100000" y="100000"/>
                                    </p:animScale>
                                    <p:animScale>
                                      <p:cBhvr>
                                        <p:cTn id="167" dur="26">
                                          <p:stCondLst>
                                            <p:cond delay="1312"/>
                                          </p:stCondLst>
                                        </p:cTn>
                                        <p:tgtEl>
                                          <p:spTgt spid="4"/>
                                        </p:tgtEl>
                                      </p:cBhvr>
                                      <p:to x="100000" y="80000"/>
                                    </p:animScale>
                                    <p:animScale>
                                      <p:cBhvr>
                                        <p:cTn id="168" dur="166" decel="50000">
                                          <p:stCondLst>
                                            <p:cond delay="1338"/>
                                          </p:stCondLst>
                                        </p:cTn>
                                        <p:tgtEl>
                                          <p:spTgt spid="4"/>
                                        </p:tgtEl>
                                      </p:cBhvr>
                                      <p:to x="100000" y="100000"/>
                                    </p:animScale>
                                    <p:animScale>
                                      <p:cBhvr>
                                        <p:cTn id="169" dur="26">
                                          <p:stCondLst>
                                            <p:cond delay="1642"/>
                                          </p:stCondLst>
                                        </p:cTn>
                                        <p:tgtEl>
                                          <p:spTgt spid="4"/>
                                        </p:tgtEl>
                                      </p:cBhvr>
                                      <p:to x="100000" y="90000"/>
                                    </p:animScale>
                                    <p:animScale>
                                      <p:cBhvr>
                                        <p:cTn id="170" dur="166" decel="50000">
                                          <p:stCondLst>
                                            <p:cond delay="1668"/>
                                          </p:stCondLst>
                                        </p:cTn>
                                        <p:tgtEl>
                                          <p:spTgt spid="4"/>
                                        </p:tgtEl>
                                      </p:cBhvr>
                                      <p:to x="100000" y="100000"/>
                                    </p:animScale>
                                    <p:animScale>
                                      <p:cBhvr>
                                        <p:cTn id="171" dur="26">
                                          <p:stCondLst>
                                            <p:cond delay="1808"/>
                                          </p:stCondLst>
                                        </p:cTn>
                                        <p:tgtEl>
                                          <p:spTgt spid="4"/>
                                        </p:tgtEl>
                                      </p:cBhvr>
                                      <p:to x="100000" y="95000"/>
                                    </p:animScale>
                                    <p:animScale>
                                      <p:cBhvr>
                                        <p:cTn id="172" dur="166" decel="50000">
                                          <p:stCondLst>
                                            <p:cond delay="1834"/>
                                          </p:stCondLst>
                                        </p:cTn>
                                        <p:tgtEl>
                                          <p:spTgt spid="4"/>
                                        </p:tgtEl>
                                      </p:cBhvr>
                                      <p:to x="100000" y="100000"/>
                                    </p:animScale>
                                  </p:childTnLst>
                                </p:cTn>
                              </p:par>
                              <p:par>
                                <p:cTn id="173" presetID="26" presetClass="entr" presetSubtype="0" fill="hold" grpId="0" nodeType="withEffect">
                                  <p:stCondLst>
                                    <p:cond delay="0"/>
                                  </p:stCondLst>
                                  <p:childTnLst>
                                    <p:set>
                                      <p:cBhvr>
                                        <p:cTn id="174" dur="1" fill="hold">
                                          <p:stCondLst>
                                            <p:cond delay="0"/>
                                          </p:stCondLst>
                                        </p:cTn>
                                        <p:tgtEl>
                                          <p:spTgt spid="31"/>
                                        </p:tgtEl>
                                        <p:attrNameLst>
                                          <p:attrName>style.visibility</p:attrName>
                                        </p:attrNameLst>
                                      </p:cBhvr>
                                      <p:to>
                                        <p:strVal val="visible"/>
                                      </p:to>
                                    </p:set>
                                    <p:animEffect transition="in" filter="wipe(down)">
                                      <p:cBhvr>
                                        <p:cTn id="175" dur="580">
                                          <p:stCondLst>
                                            <p:cond delay="0"/>
                                          </p:stCondLst>
                                        </p:cTn>
                                        <p:tgtEl>
                                          <p:spTgt spid="31"/>
                                        </p:tgtEl>
                                      </p:cBhvr>
                                    </p:animEffect>
                                    <p:anim calcmode="lin" valueType="num">
                                      <p:cBhvr>
                                        <p:cTn id="1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1" dur="26">
                                          <p:stCondLst>
                                            <p:cond delay="650"/>
                                          </p:stCondLst>
                                        </p:cTn>
                                        <p:tgtEl>
                                          <p:spTgt spid="31"/>
                                        </p:tgtEl>
                                      </p:cBhvr>
                                      <p:to x="100000" y="60000"/>
                                    </p:animScale>
                                    <p:animScale>
                                      <p:cBhvr>
                                        <p:cTn id="182" dur="166" decel="50000">
                                          <p:stCondLst>
                                            <p:cond delay="676"/>
                                          </p:stCondLst>
                                        </p:cTn>
                                        <p:tgtEl>
                                          <p:spTgt spid="31"/>
                                        </p:tgtEl>
                                      </p:cBhvr>
                                      <p:to x="100000" y="100000"/>
                                    </p:animScale>
                                    <p:animScale>
                                      <p:cBhvr>
                                        <p:cTn id="183" dur="26">
                                          <p:stCondLst>
                                            <p:cond delay="1312"/>
                                          </p:stCondLst>
                                        </p:cTn>
                                        <p:tgtEl>
                                          <p:spTgt spid="31"/>
                                        </p:tgtEl>
                                      </p:cBhvr>
                                      <p:to x="100000" y="80000"/>
                                    </p:animScale>
                                    <p:animScale>
                                      <p:cBhvr>
                                        <p:cTn id="184" dur="166" decel="50000">
                                          <p:stCondLst>
                                            <p:cond delay="1338"/>
                                          </p:stCondLst>
                                        </p:cTn>
                                        <p:tgtEl>
                                          <p:spTgt spid="31"/>
                                        </p:tgtEl>
                                      </p:cBhvr>
                                      <p:to x="100000" y="100000"/>
                                    </p:animScale>
                                    <p:animScale>
                                      <p:cBhvr>
                                        <p:cTn id="185" dur="26">
                                          <p:stCondLst>
                                            <p:cond delay="1642"/>
                                          </p:stCondLst>
                                        </p:cTn>
                                        <p:tgtEl>
                                          <p:spTgt spid="31"/>
                                        </p:tgtEl>
                                      </p:cBhvr>
                                      <p:to x="100000" y="90000"/>
                                    </p:animScale>
                                    <p:animScale>
                                      <p:cBhvr>
                                        <p:cTn id="186" dur="166" decel="50000">
                                          <p:stCondLst>
                                            <p:cond delay="1668"/>
                                          </p:stCondLst>
                                        </p:cTn>
                                        <p:tgtEl>
                                          <p:spTgt spid="31"/>
                                        </p:tgtEl>
                                      </p:cBhvr>
                                      <p:to x="100000" y="100000"/>
                                    </p:animScale>
                                    <p:animScale>
                                      <p:cBhvr>
                                        <p:cTn id="187" dur="26">
                                          <p:stCondLst>
                                            <p:cond delay="1808"/>
                                          </p:stCondLst>
                                        </p:cTn>
                                        <p:tgtEl>
                                          <p:spTgt spid="31"/>
                                        </p:tgtEl>
                                      </p:cBhvr>
                                      <p:to x="100000" y="95000"/>
                                    </p:animScale>
                                    <p:animScale>
                                      <p:cBhvr>
                                        <p:cTn id="188" dur="166" decel="50000">
                                          <p:stCondLst>
                                            <p:cond delay="1834"/>
                                          </p:stCondLst>
                                        </p:cTn>
                                        <p:tgtEl>
                                          <p:spTgt spid="31"/>
                                        </p:tgtEl>
                                      </p:cBhvr>
                                      <p:to x="100000" y="100000"/>
                                    </p:animScale>
                                  </p:childTnLst>
                                </p:cTn>
                              </p:par>
                              <p:par>
                                <p:cTn id="189" presetID="26" presetClass="entr" presetSubtype="0"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80">
                                          <p:stCondLst>
                                            <p:cond delay="0"/>
                                          </p:stCondLst>
                                        </p:cTn>
                                        <p:tgtEl>
                                          <p:spTgt spid="32"/>
                                        </p:tgtEl>
                                      </p:cBhvr>
                                    </p:animEffect>
                                    <p:anim calcmode="lin" valueType="num">
                                      <p:cBhvr>
                                        <p:cTn id="19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7" dur="26">
                                          <p:stCondLst>
                                            <p:cond delay="650"/>
                                          </p:stCondLst>
                                        </p:cTn>
                                        <p:tgtEl>
                                          <p:spTgt spid="32"/>
                                        </p:tgtEl>
                                      </p:cBhvr>
                                      <p:to x="100000" y="60000"/>
                                    </p:animScale>
                                    <p:animScale>
                                      <p:cBhvr>
                                        <p:cTn id="198" dur="166" decel="50000">
                                          <p:stCondLst>
                                            <p:cond delay="676"/>
                                          </p:stCondLst>
                                        </p:cTn>
                                        <p:tgtEl>
                                          <p:spTgt spid="32"/>
                                        </p:tgtEl>
                                      </p:cBhvr>
                                      <p:to x="100000" y="100000"/>
                                    </p:animScale>
                                    <p:animScale>
                                      <p:cBhvr>
                                        <p:cTn id="199" dur="26">
                                          <p:stCondLst>
                                            <p:cond delay="1312"/>
                                          </p:stCondLst>
                                        </p:cTn>
                                        <p:tgtEl>
                                          <p:spTgt spid="32"/>
                                        </p:tgtEl>
                                      </p:cBhvr>
                                      <p:to x="100000" y="80000"/>
                                    </p:animScale>
                                    <p:animScale>
                                      <p:cBhvr>
                                        <p:cTn id="200" dur="166" decel="50000">
                                          <p:stCondLst>
                                            <p:cond delay="1338"/>
                                          </p:stCondLst>
                                        </p:cTn>
                                        <p:tgtEl>
                                          <p:spTgt spid="32"/>
                                        </p:tgtEl>
                                      </p:cBhvr>
                                      <p:to x="100000" y="100000"/>
                                    </p:animScale>
                                    <p:animScale>
                                      <p:cBhvr>
                                        <p:cTn id="201" dur="26">
                                          <p:stCondLst>
                                            <p:cond delay="1642"/>
                                          </p:stCondLst>
                                        </p:cTn>
                                        <p:tgtEl>
                                          <p:spTgt spid="32"/>
                                        </p:tgtEl>
                                      </p:cBhvr>
                                      <p:to x="100000" y="90000"/>
                                    </p:animScale>
                                    <p:animScale>
                                      <p:cBhvr>
                                        <p:cTn id="202" dur="166" decel="50000">
                                          <p:stCondLst>
                                            <p:cond delay="1668"/>
                                          </p:stCondLst>
                                        </p:cTn>
                                        <p:tgtEl>
                                          <p:spTgt spid="32"/>
                                        </p:tgtEl>
                                      </p:cBhvr>
                                      <p:to x="100000" y="100000"/>
                                    </p:animScale>
                                    <p:animScale>
                                      <p:cBhvr>
                                        <p:cTn id="203" dur="26">
                                          <p:stCondLst>
                                            <p:cond delay="1808"/>
                                          </p:stCondLst>
                                        </p:cTn>
                                        <p:tgtEl>
                                          <p:spTgt spid="32"/>
                                        </p:tgtEl>
                                      </p:cBhvr>
                                      <p:to x="100000" y="95000"/>
                                    </p:animScale>
                                    <p:animScale>
                                      <p:cBhvr>
                                        <p:cTn id="204"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9" grpId="0"/>
      <p:bldP spid="30" grpId="0"/>
      <p:bldP spid="4"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ỵ</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Trọng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Thủy</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206476" y="1394807"/>
            <a:ext cx="2786396" cy="2736304"/>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3158804" y="1419622"/>
            <a:ext cx="2788484" cy="2742208"/>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6060679" y="1419622"/>
            <a:ext cx="2767152" cy="2742208"/>
          </a:xfrm>
          <a:prstGeom prst="ellipse">
            <a:avLst/>
          </a:prstGeom>
          <a:ln>
            <a:noFill/>
          </a:ln>
          <a:effectLst>
            <a:softEdge rad="112500"/>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490042349"/>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tình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sử</a:t>
                      </a:r>
                      <a:r>
                        <a:rPr lang="en-US" sz="2400" baseline="0" dirty="0" smtClean="0">
                          <a:latin typeface="Times New Roman" panose="02020603050405020304" pitchFamily="18" charset="0"/>
                          <a:cs typeface="Times New Roman" panose="02020603050405020304" pitchFamily="18" charset="0"/>
                        </a:rPr>
                        <a:t> M</a:t>
                      </a:r>
                      <a:r>
                        <a:rPr lang="vi-VN" sz="2400" baseline="0" dirty="0" smtClean="0">
                          <a:latin typeface="Times New Roman" panose="02020603050405020304" pitchFamily="18" charset="0"/>
                          <a:cs typeface="Times New Roman" panose="02020603050405020304" pitchFamily="18" charset="0"/>
                        </a:rPr>
                        <a:t>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Trọng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Thủy</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Bối</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cảnh</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và</a:t>
                      </a:r>
                      <a:r>
                        <a:rPr lang="vi-VN" sz="2400" i="1" baseline="0" dirty="0" smtClean="0">
                          <a:latin typeface="Times New Roman" panose="02020603050405020304" pitchFamily="18" charset="0"/>
                          <a:cs typeface="Times New Roman" panose="02020603050405020304" pitchFamily="18" charset="0"/>
                        </a:rPr>
                        <a:t> 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15" name="Picture 14"/>
          <p:cNvPicPr>
            <a:picLocks noChangeAspect="1"/>
          </p:cNvPicPr>
          <p:nvPr/>
        </p:nvPicPr>
        <p:blipFill>
          <a:blip r:embed="rId4"/>
          <a:stretch>
            <a:fillRect/>
          </a:stretch>
        </p:blipFill>
        <p:spPr>
          <a:xfrm>
            <a:off x="5724128" y="0"/>
            <a:ext cx="927971" cy="911289"/>
          </a:xfrm>
          <a:prstGeom prst="ellipse">
            <a:avLst/>
          </a:prstGeom>
          <a:ln>
            <a:noFill/>
          </a:ln>
          <a:effectLst>
            <a:softEdge rad="112500"/>
          </a:effectLst>
        </p:spPr>
      </p:pic>
      <p:pic>
        <p:nvPicPr>
          <p:cNvPr id="16" name="Picture 15"/>
          <p:cNvPicPr>
            <a:picLocks noChangeAspect="1"/>
          </p:cNvPicPr>
          <p:nvPr/>
        </p:nvPicPr>
        <p:blipFill>
          <a:blip r:embed="rId5"/>
          <a:stretch>
            <a:fillRect/>
          </a:stretch>
        </p:blipFill>
        <p:spPr>
          <a:xfrm>
            <a:off x="6792278" y="0"/>
            <a:ext cx="928667" cy="913255"/>
          </a:xfrm>
          <a:prstGeom prst="ellipse">
            <a:avLst/>
          </a:prstGeom>
          <a:ln>
            <a:noFill/>
          </a:ln>
          <a:effectLst>
            <a:softEdge rad="112500"/>
          </a:effectLst>
        </p:spPr>
      </p:pic>
      <p:pic>
        <p:nvPicPr>
          <p:cNvPr id="17" name="Picture 16"/>
          <p:cNvPicPr>
            <a:picLocks noChangeAspect="1"/>
          </p:cNvPicPr>
          <p:nvPr/>
        </p:nvPicPr>
        <p:blipFill>
          <a:blip r:embed="rId6"/>
          <a:stretch>
            <a:fillRect/>
          </a:stretch>
        </p:blipFill>
        <p:spPr>
          <a:xfrm>
            <a:off x="7861124" y="-1966"/>
            <a:ext cx="921562" cy="913255"/>
          </a:xfrm>
          <a:prstGeom prst="ellipse">
            <a:avLst/>
          </a:prstGeom>
          <a:ln>
            <a:noFill/>
          </a:ln>
          <a:effectLst>
            <a:softEdge rad="112500"/>
          </a:effectLst>
        </p:spPr>
      </p:pic>
    </p:spTree>
    <p:extLst>
      <p:ext uri="{BB962C8B-B14F-4D97-AF65-F5344CB8AC3E}">
        <p14:creationId xmlns:p14="http://schemas.microsoft.com/office/powerpoint/2010/main" val="361864407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 name="Rectangle 1"/>
          <p:cNvSpPr/>
          <p:nvPr/>
        </p:nvSpPr>
        <p:spPr>
          <a:xfrm>
            <a:off x="2126372" y="699542"/>
            <a:ext cx="6912768" cy="1200329"/>
          </a:xfrm>
          <a:prstGeom prst="rect">
            <a:avLst/>
          </a:prstGeom>
        </p:spPr>
        <p:txBody>
          <a:bodyPr wrap="square">
            <a:spAutoFit/>
          </a:bodyPr>
          <a:lstStyle/>
          <a:p>
            <a:pPr algn="ct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Bối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Cậu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bé</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Côn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cùng</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và</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anh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trai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thăm</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bạn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bè</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của</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qua </a:t>
            </a:r>
            <a:r>
              <a:rPr lang="en-US" sz="2400" i="1" dirty="0" err="1">
                <a:solidFill>
                  <a:srgbClr val="4A4A4A"/>
                </a:solidFill>
                <a:latin typeface="Times New Roman" panose="02020603050405020304" pitchFamily="18" charset="0"/>
                <a:cs typeface="Times New Roman" panose="02020603050405020304" pitchFamily="18" charset="0"/>
              </a:rPr>
              <a:t>vùng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mảnh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nổi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tiếng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trong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lịch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sử</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với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tên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gọi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a:t>
            </a:r>
            <a:endParaRPr lang="en-US" sz="2400" b="0" i="1" dirty="0">
              <a:solidFill>
                <a:srgbClr val="4A4A4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835696" y="1899871"/>
            <a:ext cx="7203444" cy="1815882"/>
          </a:xfrm>
          <a:prstGeom prst="rect">
            <a:avLst/>
          </a:prstGeom>
        </p:spPr>
        <p:txBody>
          <a:bodyPr wrap="square">
            <a:spAutoFit/>
          </a:bodyPr>
          <a:lstStyle/>
          <a:p>
            <a:pPr lvl="0" defTabSz="914400" eaLnBrk="0" fontAlgn="base" hangingPunct="0">
              <a:spcBef>
                <a:spcPct val="0"/>
              </a:spcBef>
              <a:spcAft>
                <a:spcPct val="0"/>
              </a:spcAft>
            </a:pP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chi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đền</a:t>
            </a:r>
            <a:r>
              <a:rPr lang="en-US" sz="2400" i="1" dirty="0">
                <a:solidFill>
                  <a:srgbClr val="FF0000"/>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Ngôi</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đền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cổ</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kính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tòa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trên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đỉnh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xuống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tận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chân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sát</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đường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Thiên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lí</a:t>
            </a:r>
            <a:r>
              <a:rPr lang="en-US" sz="2200" dirty="0">
                <a:solidFill>
                  <a:srgbClr val="4A4A4A"/>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Nhìn</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dãy</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hình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vẻ</a:t>
            </a:r>
            <a:r>
              <a:rPr lang="en-US" sz="2200" dirty="0">
                <a:solidFill>
                  <a:srgbClr val="4A4A4A"/>
                </a:solidFill>
                <a:latin typeface="Times New Roman" panose="02020603050405020304" pitchFamily="18" charset="0"/>
                <a:cs typeface="Times New Roman" panose="02020603050405020304" pitchFamily="18" charset="0"/>
              </a:rPr>
              <a:t>.</a:t>
            </a:r>
          </a:p>
          <a:p>
            <a:pPr lvl="0" defTabSz="914400" eaLnBrk="0" fontAlgn="base" hangingPunct="0">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2766074" y="3425477"/>
            <a:ext cx="6325496" cy="1107996"/>
          </a:xfrm>
          <a:prstGeom prst="rect">
            <a:avLst/>
          </a:prstGeom>
        </p:spPr>
        <p:txBody>
          <a:bodyPr wrap="square">
            <a:spAutoFit/>
          </a:bodyPr>
          <a:lstStyle/>
          <a:p>
            <a:pPr lvl="0" algn="just" defTabSz="914400" eaLnBrk="0" fontAlgn="base" hangingPunct="0">
              <a:spcBef>
                <a:spcPct val="0"/>
              </a:spcBef>
              <a:spcAft>
                <a:spcPct val="0"/>
              </a:spcAft>
            </a:pPr>
            <a:r>
              <a:rPr lang="vi-VN"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cs typeface="Times New Roman" panose="02020603050405020304" pitchFamily="18" charset="0"/>
              </a:rPr>
              <a:t>Câu</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về</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gắn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câu</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tình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sử</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Mỵ</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Châu</a:t>
            </a:r>
            <a:r>
              <a:rPr lang="en-US" sz="2200" i="1" dirty="0">
                <a:solidFill>
                  <a:srgbClr val="FF0000"/>
                </a:solidFill>
                <a:latin typeface="Times New Roman" panose="02020603050405020304" pitchFamily="18" charset="0"/>
                <a:cs typeface="Times New Roman" panose="02020603050405020304" pitchFamily="18" charset="0"/>
              </a:rPr>
              <a:t> – </a:t>
            </a:r>
            <a:r>
              <a:rPr lang="en-US" sz="2200" i="1" dirty="0" err="1">
                <a:solidFill>
                  <a:srgbClr val="FF0000"/>
                </a:solidFill>
                <a:latin typeface="Times New Roman" panose="02020603050405020304" pitchFamily="18" charset="0"/>
                <a:cs typeface="Times New Roman" panose="02020603050405020304" pitchFamily="18" charset="0"/>
              </a:rPr>
              <a:t>Trọng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Thủy</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thành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Cổ</a:t>
            </a:r>
            <a:r>
              <a:rPr lang="en-US" sz="2200" i="1" dirty="0">
                <a:solidFill>
                  <a:srgbClr val="FF0000"/>
                </a:solidFill>
                <a:latin typeface="Times New Roman" panose="02020603050405020304" pitchFamily="18" charset="0"/>
                <a:cs typeface="Times New Roman" panose="02020603050405020304" pitchFamily="18" charset="0"/>
              </a:rPr>
              <a:t> Loa, </a:t>
            </a:r>
            <a:r>
              <a:rPr lang="en-US" sz="2200" i="1" dirty="0" err="1">
                <a:solidFill>
                  <a:srgbClr val="FF0000"/>
                </a:solidFill>
                <a:latin typeface="Times New Roman" panose="02020603050405020304" pitchFamily="18" charset="0"/>
                <a:cs typeface="Times New Roman" panose="02020603050405020304" pitchFamily="18" charset="0"/>
              </a:rPr>
              <a:t>vua</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Thục</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Phán</a:t>
            </a:r>
            <a:r>
              <a:rPr lang="en-US" sz="22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217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3477875"/>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c</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cha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bảo</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chúng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ngôi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đền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hòn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núi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kia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trông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lạ</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mắt</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smtClean="0">
                <a:solidFill>
                  <a:prstClr val="black">
                    <a:lumMod val="95000"/>
                    <a:lumOff val="5000"/>
                  </a:prstClr>
                </a:solidFill>
                <a:latin typeface="Times New Roman" panose="02020603050405020304" pitchFamily="18" charset="0"/>
                <a:cs typeface="Times New Roman" panose="02020603050405020304" pitchFamily="18" charset="0"/>
              </a:rPr>
              <a:t>quá</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 cha ạ</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ham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khát</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khao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tìm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hiểu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phá</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cậu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bé</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Côn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Ông nhìn về phía ngôi đền, kể cho con nghe trọn câu chuyện về tình sử Mỵ Châu- Trọng Thủy.</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Am hiểu lịch sử dân tộc, tận tình chỉ dạy con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a:extLst>
              <a:ext uri="{FF2B5EF4-FFF2-40B4-BE49-F238E27FC236}">
                <a16:creationId xmlns:a16="http://schemas.microsoft.com/office/drawing/2014/main"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415498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Khiêm </a:t>
            </a:r>
            <a:r>
              <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lắc đầu giọng hơi kéo dài</a:t>
            </a:r>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a:t>
            </a:r>
            <a:r>
              <a:rPr lang="en-US" sz="2200" i="1" dirty="0">
                <a:solidFill>
                  <a:prstClr val="black"/>
                </a:solidFill>
                <a:latin typeface="Times New Roman" panose="02020603050405020304" pitchFamily="18" charset="0"/>
                <a:cs typeface="Times New Roman" panose="02020603050405020304" pitchFamily="18" charset="0"/>
                <a:sym typeface="Times New Roman"/>
              </a:rPr>
              <a:t> “</a:t>
            </a:r>
            <a:r>
              <a:rPr lang="en-US" sz="2200" i="1" dirty="0" err="1">
                <a:solidFill>
                  <a:prstClr val="black"/>
                </a:solidFill>
                <a:latin typeface="Times New Roman" panose="02020603050405020304" pitchFamily="18" charset="0"/>
                <a:cs typeface="Times New Roman" panose="02020603050405020304" pitchFamily="18" charset="0"/>
              </a:rPr>
              <a:t>Người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xưa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có</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lẽ</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họ</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bịa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chuyện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chứ</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nàng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Mỵ</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kiếm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cho</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đủ</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ngỗng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mà</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rải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khắp</a:t>
            </a:r>
            <a:r>
              <a:rPr lang="en-US" sz="2200" i="1" dirty="0">
                <a:solidFill>
                  <a:prstClr val="black"/>
                </a:solidFill>
                <a:latin typeface="Times New Roman" panose="02020603050405020304" pitchFamily="18" charset="0"/>
                <a:cs typeface="Times New Roman" panose="02020603050405020304" pitchFamily="18" charset="0"/>
              </a:rPr>
              <a:t> con </a:t>
            </a:r>
            <a:r>
              <a:rPr lang="en-US" sz="2200" i="1" dirty="0" err="1">
                <a:solidFill>
                  <a:prstClr val="black"/>
                </a:solidFill>
                <a:latin typeface="Times New Roman" panose="02020603050405020304" pitchFamily="18" charset="0"/>
                <a:cs typeface="Times New Roman" panose="02020603050405020304" pitchFamily="18" charset="0"/>
              </a:rPr>
              <a:t>đường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dài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ấy</a:t>
            </a:r>
            <a:r>
              <a:rPr lang="en-US" sz="2200" i="1" dirty="0">
                <a:solidFill>
                  <a:prstClr val="black"/>
                </a:solidFill>
                <a:latin typeface="Times New Roman" panose="02020603050405020304" pitchFamily="18" charset="0"/>
                <a:cs typeface="Times New Roman" panose="02020603050405020304" pitchFamily="18" charset="0"/>
              </a:rPr>
              <a:t> cha</a:t>
            </a:r>
            <a:r>
              <a:rPr lang="en-US" sz="2200" i="1" dirty="0" smtClean="0">
                <a:solidFill>
                  <a:prstClr val="black"/>
                </a:solidFill>
                <a:latin typeface="Times New Roman" panose="02020603050405020304" pitchFamily="18" charset="0"/>
                <a:cs typeface="Times New Roman" panose="02020603050405020304" pitchFamily="18" charset="0"/>
              </a:rPr>
              <a:t>?”</a:t>
            </a:r>
            <a:endParaRPr lang="vi-VN" sz="2200" i="1" dirty="0" smtClean="0">
              <a:solidFill>
                <a:prstClr val="black"/>
              </a:solidFill>
              <a:latin typeface="Times New Roman" panose="02020603050405020304" pitchFamily="18" charset="0"/>
              <a:cs typeface="Times New Roman" panose="02020603050405020304" pitchFamily="18" charset="0"/>
            </a:endParaRPr>
          </a:p>
          <a:p>
            <a:pPr algn="just"/>
            <a:r>
              <a:rPr lang="vi-VN" sz="2200" b="1"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Không muốn tìm hiểu, không tin vào lịch sử</a:t>
            </a:r>
            <a:endParaRPr lang="en-US" sz="2200" b="1" i="1" dirty="0">
              <a:solidFill>
                <a:prstClr val="black"/>
              </a:solidFill>
              <a:latin typeface="Times New Roman" panose="02020603050405020304" pitchFamily="18" charset="0"/>
              <a:cs typeface="Times New Roman" panose="02020603050405020304" pitchFamily="18" charset="0"/>
            </a:endParaRPr>
          </a:p>
          <a:p>
            <a:pPr algn="just"/>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 </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3358588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barn(inVertical)">
                                      <p:cBhvr>
                                        <p:cTn id="35" dur="5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circle(in)">
                                      <p:cBhvr>
                                        <p:cTn id="40" dur="2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barn(inVertical)">
                                      <p:cBhvr>
                                        <p:cTn id="4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161765" y="526484"/>
            <a:ext cx="8856984" cy="4493538"/>
          </a:xfrm>
          <a:prstGeom prst="rect">
            <a:avLst/>
          </a:prstGeom>
        </p:spPr>
        <p:txBody>
          <a:bodyPr wrap="square">
            <a:spAutoFit/>
          </a:bodyPr>
          <a:lstStyle/>
          <a:p>
            <a:pPr lvl="0" algn="just" defTabSz="914400" eaLnBrk="0" fontAlgn="base" hangingPunct="0">
              <a:spcBef>
                <a:spcPct val="0"/>
              </a:spcBef>
              <a:spcAft>
                <a:spcPct val="0"/>
              </a:spcAft>
            </a:pP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cậu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Côn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hay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tuyệt</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Triệu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nham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hiểm</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ngoãn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nhưng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phòng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xảo</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chịu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khuất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kẻ</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thù</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chém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nhảy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biển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Nàng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Mỵ</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Châu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ruột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da.</a:t>
            </a:r>
          </a:p>
          <a:p>
            <a:pPr lvl="0" algn="just" defTabSz="914400" eaLnBrk="0" fontAlgn="base" hangingPunct="0">
              <a:spcBef>
                <a:spcPct val="0"/>
              </a:spcBef>
              <a:spcAft>
                <a:spcPct val="0"/>
              </a:spcAft>
            </a:pP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914400" eaLnBrk="0" fontAlgn="base" hangingPunct="0">
              <a:spcBef>
                <a:spcPct val="0"/>
              </a:spcBef>
              <a:spcAft>
                <a:spcPct val="0"/>
              </a:spcAft>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Cậu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Côn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năng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nhận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định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sắc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bén</a:t>
            </a:r>
            <a:r>
              <a:rPr lang="en-US" sz="2200" dirty="0">
                <a:solidFill>
                  <a:srgbClr val="FF0000"/>
                </a:solidFill>
                <a:latin typeface="Times New Roman" panose="02020603050405020304" pitchFamily="18" charset="0"/>
                <a:cs typeface="Times New Roman" panose="02020603050405020304" pitchFamily="18" charset="0"/>
              </a:rPr>
              <a:t> </a:t>
            </a:r>
            <a:r>
              <a:rPr lang="vi-VN" sz="2200" dirty="0" smtClean="0">
                <a:solidFill>
                  <a:srgbClr val="FF0000"/>
                </a:solidFill>
                <a:latin typeface="Times New Roman" panose="02020603050405020304" pitchFamily="18" charset="0"/>
                <a:cs typeface="Times New Roman" panose="02020603050405020304" pitchFamily="18" charset="0"/>
              </a:rPr>
              <a:t>.</a:t>
            </a:r>
          </a:p>
          <a:p>
            <a:pPr lvl="0" algn="just" defTabSz="914400" eaLnBrk="0" fontAlgn="base" hangingPunct="0">
              <a:spcBef>
                <a:spcPct val="0"/>
              </a:spcBef>
              <a:spcAft>
                <a:spcPct val="0"/>
              </a:spcAft>
            </a:pP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200" dirty="0" err="1" smtClean="0">
                <a:solidFill>
                  <a:srgbClr val="FF0000"/>
                </a:solidFill>
                <a:latin typeface="Times New Roman" panose="02020603050405020304" pitchFamily="18" charset="0"/>
                <a:cs typeface="Times New Roman" panose="02020603050405020304" pitchFamily="18" charset="0"/>
              </a:rPr>
              <a:t>ậu</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hồn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lứa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sắc</a:t>
            </a:r>
            <a:r>
              <a:rPr lang="vi-VN" sz="2200" dirty="0" smtClean="0">
                <a:solidFill>
                  <a:srgbClr val="FF0000"/>
                </a:solidFill>
                <a:latin typeface="Times New Roman" panose="02020603050405020304" pitchFamily="18" charset="0"/>
                <a:cs typeface="Times New Roman" panose="02020603050405020304" pitchFamily="18" charset="0"/>
              </a:rPr>
              <a:t>. </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2515"/>
            <a:ext cx="2816180" cy="1877453"/>
          </a:xfrm>
          <a:prstGeom prst="rect">
            <a:avLst/>
          </a:prstGeom>
        </p:spPr>
      </p:pic>
    </p:spTree>
    <p:extLst>
      <p:ext uri="{BB962C8B-B14F-4D97-AF65-F5344CB8AC3E}">
        <p14:creationId xmlns:p14="http://schemas.microsoft.com/office/powerpoint/2010/main" val="32723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87624" y="1707654"/>
            <a:ext cx="6552728" cy="954107"/>
          </a:xfrm>
          <a:prstGeom prst="rect">
            <a:avLst/>
          </a:prstGeom>
          <a:solidFill>
            <a:schemeClr val="lt1">
              <a:alpha val="76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00000"/>
                </a:solidFill>
                <a:latin typeface="Times New Roman" panose="02020603050405020304" pitchFamily="18" charset="0"/>
                <a:ea typeface="Times New Roman" panose="02020603050405020304" pitchFamily="18" charset="0"/>
              </a:rPr>
              <a:t>Nơi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sen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giữa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mùa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kính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đời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endParaRPr>
          </a:p>
        </p:txBody>
      </p:sp>
    </p:spTree>
    <p:extLst>
      <p:ext uri="{BB962C8B-B14F-4D97-AF65-F5344CB8AC3E}">
        <p14:creationId xmlns:p14="http://schemas.microsoft.com/office/powerpoint/2010/main" val="2341117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vùng Ba Hòn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56" y="1241571"/>
            <a:ext cx="409288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a:stretch>
            <a:fillRect/>
          </a:stretch>
        </p:blipFill>
        <p:spPr>
          <a:xfrm>
            <a:off x="4641409" y="1241571"/>
            <a:ext cx="4037644"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83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867688282"/>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núi Ba Hòn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vi-VN" sz="2400" i="1" baseline="0" dirty="0" smtClean="0">
                          <a:latin typeface="Times New Roman" panose="02020603050405020304" pitchFamily="18" charset="0"/>
                          <a:cs typeface="Times New Roman" panose="02020603050405020304" pitchFamily="18" charset="0"/>
                        </a:rPr>
                        <a:t>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95486"/>
            <a:ext cx="2030347" cy="1500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940374"/>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51" y="1060589"/>
            <a:ext cx="3528392" cy="3445259"/>
          </a:xfrm>
          <a:prstGeom prst="ellipse">
            <a:avLst/>
          </a:prstGeom>
          <a:ln>
            <a:noFill/>
          </a:ln>
          <a:effectLst>
            <a:softEdge rad="112500"/>
          </a:effectLst>
        </p:spPr>
      </p:pic>
      <p:sp>
        <p:nvSpPr>
          <p:cNvPr id="3" name="Rectangle 2"/>
          <p:cNvSpPr/>
          <p:nvPr/>
        </p:nvSpPr>
        <p:spPr>
          <a:xfrm>
            <a:off x="199073" y="354148"/>
            <a:ext cx="3547766" cy="461665"/>
          </a:xfrm>
          <a:prstGeom prst="rect">
            <a:avLst/>
          </a:prstGeom>
        </p:spPr>
        <p:txBody>
          <a:bodyPr wrap="none">
            <a:spAutoFit/>
          </a:bodyPr>
          <a:lstStyle/>
          <a:p>
            <a:r>
              <a:rPr lang="en-US" sz="2400" i="1" dirty="0">
                <a:solidFill>
                  <a:srgbClr val="FF0000"/>
                </a:solidFill>
                <a:latin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cs typeface="Times New Roman" panose="02020603050405020304" pitchFamily="18" charset="0"/>
              </a:rPr>
              <a:t>Các chi tiết miêu tả cảnh:</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19811" y="584980"/>
            <a:ext cx="5742384" cy="4602029"/>
          </a:xfrm>
          <a:prstGeom prst="rect">
            <a:avLst/>
          </a:prstGeom>
        </p:spPr>
        <p:txBody>
          <a:bodyPr wrap="square">
            <a:spAutoFit/>
          </a:bodyPr>
          <a:lstStyle/>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Hòn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lèn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Phía</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Rách</a:t>
            </a:r>
            <a:r>
              <a:rPr lang="en-US" sz="2200" dirty="0">
                <a:latin typeface="Times New Roman" panose="02020603050405020304" pitchFamily="18" charset="0"/>
                <a:cs typeface="Times New Roman" panose="02020603050405020304" pitchFamily="18" charset="0"/>
              </a:rPr>
              <a:t>.</a:t>
            </a:r>
          </a:p>
          <a:p>
            <a:pPr lvl="0" algn="just" defTabSz="914400" eaLnBrk="0" fontAlgn="base" hangingPunct="0">
              <a:lnSpc>
                <a:spcPct val="150000"/>
              </a:lnSpc>
              <a:spcBef>
                <a:spcPct val="0"/>
              </a:spcBef>
              <a:spcAft>
                <a:spcPct val="0"/>
              </a:spcAft>
              <a:buFontTx/>
              <a:buChar char="•"/>
            </a:pP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0" algn="just" defTabSz="914400" eaLnBrk="0" fontAlgn="base" hangingPunct="0">
              <a:lnSpc>
                <a:spcPct val="150000"/>
              </a:lnSpc>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6" name="Rectangle 5"/>
          <p:cNvSpPr/>
          <p:nvPr/>
        </p:nvSpPr>
        <p:spPr>
          <a:xfrm>
            <a:off x="3702843" y="3909048"/>
            <a:ext cx="5259352" cy="830997"/>
          </a:xfrm>
          <a:prstGeom prst="rect">
            <a:avLst/>
          </a:prstGeom>
        </p:spPr>
        <p:txBody>
          <a:bodyPr wrap="square">
            <a:spAutoFit/>
          </a:bodyPr>
          <a:lstStyle/>
          <a:p>
            <a:pPr lvl="0" algn="just" defTabSz="914400" eaLnBrk="0" fontAlgn="base" hangingPunct="0">
              <a:spcBef>
                <a:spcPct val="0"/>
              </a:spcBef>
              <a:spcAft>
                <a:spcPct val="0"/>
              </a:spcAft>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NT: miêu tả, liệt kê  </a:t>
            </a:r>
            <a:r>
              <a:rPr lang="vi-VN"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Những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núi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gọi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2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circle(in)">
                                      <p:cBhvr>
                                        <p:cTn id="3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1785104"/>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Cha ơi! Ước vọng của nhân dân ta thật là đẹp. Tưởng tượng của người ta đến là tuyệt! Phải không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«Từ lòng người mà ngẫm ra...con ạ»</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Kể lại câu chuyện « Người ta còn gọi vùng ấy là vùng Ba Hòn...trống thủng, núi Cờ Rách»</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178510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Ngạc nhiên hỏi:</a:t>
            </a:r>
          </a:p>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Ai tưởng tượng ra đầu tiên hình dáng ngọn núi nớ chắc hẳn là mắt tiên, cha nhể?»</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1;p14"/>
          <p:cNvSpPr/>
          <p:nvPr/>
        </p:nvSpPr>
        <p:spPr>
          <a:xfrm>
            <a:off x="91288" y="2921753"/>
            <a:ext cx="2824528" cy="1836360"/>
          </a:xfrm>
          <a:prstGeom prst="rect">
            <a:avLst/>
          </a:prstGeom>
          <a:noFill/>
          <a:ln>
            <a:noFill/>
          </a:ln>
        </p:spPr>
        <p:txBody>
          <a:bodyPr spcFirstLastPara="1" wrap="square" lIns="91425" tIns="45700" rIns="91425" bIns="45700" anchor="t" anchorCtr="0">
            <a:spAutoFit/>
          </a:bodyPr>
          <a:lstStyle/>
          <a:p>
            <a:pPr lvl="0" algn="just">
              <a:spcAft>
                <a:spcPts val="400"/>
              </a:spcAft>
            </a:pP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T</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hích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nghe những câu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chuyện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lịch sử</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hiểu</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ca ngợi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trân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trọng ước mơ của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cha.</a:t>
            </a:r>
            <a:endParaRPr lang="en-US" sz="2200" b="1" i="1" dirty="0" smtClean="0">
              <a:latin typeface="Times New Roman" panose="02020603050405020304" pitchFamily="18" charset="0"/>
              <a:ea typeface="Times New Roman"/>
              <a:cs typeface="Times New Roman" panose="02020603050405020304" pitchFamily="18" charset="0"/>
              <a:sym typeface="Times New Roman"/>
            </a:endParaRPr>
          </a:p>
        </p:txBody>
      </p:sp>
      <p:sp>
        <p:nvSpPr>
          <p:cNvPr id="2" name="Rectangle 1"/>
          <p:cNvSpPr/>
          <p:nvPr/>
        </p:nvSpPr>
        <p:spPr>
          <a:xfrm>
            <a:off x="3185591" y="3479985"/>
            <a:ext cx="2862064" cy="1446550"/>
          </a:xfrm>
          <a:prstGeom prst="rect">
            <a:avLst/>
          </a:prstGeom>
        </p:spPr>
        <p:txBody>
          <a:bodyPr wrap="square">
            <a:spAutoFit/>
          </a:bodyPr>
          <a:lstStyle/>
          <a:p>
            <a:pPr lvl="0" algn="just"/>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Là người hiểu biết, yêu mến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những vẻ đẹp thiên nhiên và văn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hóa dân tộc.</a:t>
            </a:r>
            <a:endParaRPr lang="en-US" sz="22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6269600" y="2874041"/>
            <a:ext cx="2838904" cy="2123658"/>
          </a:xfrm>
          <a:prstGeom prst="rect">
            <a:avLst/>
          </a:prstGeom>
        </p:spPr>
        <p:txBody>
          <a:bodyPr wrap="square">
            <a:spAutoFit/>
          </a:bodyPr>
          <a:lstStyle/>
          <a:p>
            <a:pPr algn="just"/>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ự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rPr>
              <a:t>ngạc nhiên, thán phục trước sự liên tưởng của người xưa, đồng thời cũng thể hiện sự hồn nhiên của một đứa </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trẻ.</a:t>
            </a:r>
            <a:endParaRPr lang="en-US" sz="22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7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68028" y="-164554"/>
            <a:ext cx="7038528" cy="5456425"/>
          </a:xfrm>
          <a:prstGeom prst="rect">
            <a:avLst/>
          </a:prstGeom>
          <a:ln>
            <a:noFill/>
          </a:ln>
          <a:effectLst>
            <a:softEdge rad="112500"/>
          </a:effectLst>
        </p:spPr>
      </p:pic>
      <p:sp>
        <p:nvSpPr>
          <p:cNvPr id="27" name="Oval 26"/>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995936" y="619185"/>
            <a:ext cx="4932040" cy="3970318"/>
          </a:xfrm>
          <a:prstGeom prst="rect">
            <a:avLst/>
          </a:prstGeom>
        </p:spPr>
        <p:txBody>
          <a:bodyPr wrap="square">
            <a:spAutoFit/>
          </a:bodyPr>
          <a:lstStyle/>
          <a:p>
            <a:pPr algn="ctr">
              <a:lnSpc>
                <a:spcPct val="150000"/>
              </a:lnSpc>
            </a:pPr>
            <a:r>
              <a:rPr lang="vi-VN" sz="2400" dirty="0" smtClean="0">
                <a:solidFill>
                  <a:srgbClr val="FF0000"/>
                </a:solidFill>
                <a:latin typeface="+mj-lt"/>
              </a:rPr>
              <a:t>Câu </a:t>
            </a:r>
            <a:r>
              <a:rPr lang="vi-VN" sz="2400" dirty="0">
                <a:solidFill>
                  <a:srgbClr val="FF0000"/>
                </a:solidFill>
                <a:latin typeface="+mj-lt"/>
              </a:rPr>
              <a:t>chuyện mang màu sắc hư cấu kì ảo nhưng chứa đựng trong đó những giá trị cao đẹp, niềm tin, ước vọng của nhân dân. Các hòn núi gắn liền với câu chuyện đầy bi hùng, thể hiện sức mạnh, sự kiên cường, quả cảm, anh hùng của nhân dân ta. </a:t>
            </a:r>
            <a:endParaRPr lang="en-US" sz="2400" dirty="0">
              <a:solidFill>
                <a:srgbClr val="FF0000"/>
              </a:solidFill>
              <a:latin typeface="+mj-lt"/>
            </a:endParaRPr>
          </a:p>
        </p:txBody>
      </p:sp>
    </p:spTree>
    <p:extLst>
      <p:ext uri="{BB962C8B-B14F-4D97-AF65-F5344CB8AC3E}">
        <p14:creationId xmlns:p14="http://schemas.microsoft.com/office/powerpoint/2010/main" val="3784644029"/>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nhà thờ họ Nguyễn Tiên Điền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15" y="1131590"/>
            <a:ext cx="8151350" cy="3870618"/>
          </a:xfrm>
          <a:prstGeom prst="rect">
            <a:avLst/>
          </a:prstGeom>
        </p:spPr>
      </p:pic>
    </p:spTree>
    <p:extLst>
      <p:ext uri="{BB962C8B-B14F-4D97-AF65-F5344CB8AC3E}">
        <p14:creationId xmlns:p14="http://schemas.microsoft.com/office/powerpoint/2010/main" val="11223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923199939"/>
              </p:ext>
            </p:extLst>
          </p:nvPr>
        </p:nvGraphicFramePr>
        <p:xfrm>
          <a:off x="179512" y="843558"/>
          <a:ext cx="8640960" cy="4032448"/>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nhà thờ họ Nguyễn Tiên Điền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295232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spTree>
    <p:extLst>
      <p:ext uri="{BB962C8B-B14F-4D97-AF65-F5344CB8AC3E}">
        <p14:creationId xmlns:p14="http://schemas.microsoft.com/office/powerpoint/2010/main" val="1344938735"/>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843558"/>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Chạnh lòng thầm nhớ những cây thơ trong «Truyện Kiều»</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9584" y="2402334"/>
            <a:ext cx="3013897"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Giải thích cho con «Người quê mình không coi công việc làm thơ.... «xướng ca vô loài»</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79836" y="1920191"/>
            <a:ext cx="2824528" cy="482143"/>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Giàu tình cảm</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4" name="Rectangle 23"/>
          <p:cNvSpPr/>
          <p:nvPr/>
        </p:nvSpPr>
        <p:spPr>
          <a:xfrm>
            <a:off x="22459" y="2402334"/>
            <a:ext cx="3024336" cy="2462213"/>
          </a:xfrm>
          <a:prstGeom prst="rect">
            <a:avLst/>
          </a:prstGeom>
        </p:spPr>
        <p:txBody>
          <a:bodyPr wrap="square">
            <a:spAutoFit/>
          </a:bodyPr>
          <a:lstStyle/>
          <a:p>
            <a:pPr lvl="0"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cha: </a:t>
            </a:r>
            <a:r>
              <a:rPr lang="en-US" sz="2200" dirty="0" smtClean="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Nguyễn Du đã để lại Truyện Kiều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Công lao lớn ấy sao dân lại không làm đền thờ ông Nguyễn Du, hả cha?</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0" name="Google Shape;271;p14"/>
          <p:cNvSpPr/>
          <p:nvPr/>
        </p:nvSpPr>
        <p:spPr>
          <a:xfrm>
            <a:off x="91288" y="4415349"/>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Luôn luôn học hỏi, tìm hiểu</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37910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24"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87574"/>
            <a:ext cx="3024336"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«Sao con thấy có ngôi đền thờ thằng ăn trộm bị đánh chết, hả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59582" y="977200"/>
            <a:ext cx="3013897"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«Làm sao mà cha giải thích nổi những điều ấy với con được?»</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114619" y="2434124"/>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Hiểu ra sự mâu thuẫn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1" name="Google Shape;271;p14"/>
          <p:cNvSpPr/>
          <p:nvPr/>
        </p:nvSpPr>
        <p:spPr>
          <a:xfrm>
            <a:off x="3200524" y="2208727"/>
            <a:ext cx="2924432"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Không thể lí giải hết sự thắc mắc của con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2" name="Rectangle 31"/>
          <p:cNvSpPr/>
          <p:nvPr/>
        </p:nvSpPr>
        <p:spPr>
          <a:xfrm>
            <a:off x="6296238" y="972892"/>
            <a:ext cx="2740258"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«mát» em:</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Việc đời đã dớ dận, mi lại «thông minh» dớ dận nốt»</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3" name="Google Shape;271;p14"/>
          <p:cNvSpPr/>
          <p:nvPr/>
        </p:nvSpPr>
        <p:spPr>
          <a:xfrm>
            <a:off x="6248618" y="2507555"/>
            <a:ext cx="2859886"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Chê cười sự thắc mắc của cậu bé Côn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4" name="Rectangle 33"/>
          <p:cNvSpPr/>
          <p:nvPr/>
        </p:nvSpPr>
        <p:spPr>
          <a:xfrm>
            <a:off x="-8929" y="3348761"/>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«anh đừng có khinh em...đạo tặc tối linh tôn thần»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Google Shape;271;p14"/>
          <p:cNvSpPr/>
          <p:nvPr/>
        </p:nvSpPr>
        <p:spPr>
          <a:xfrm>
            <a:off x="114619" y="4427562"/>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iải thích thông minh</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2018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31" grpId="0"/>
      <p:bldP spid="32" grpId="0"/>
      <p:bldP spid="33" grpId="0"/>
      <p:bldP spid="34"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67494"/>
            <a:ext cx="2603898" cy="173593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174" y="264603"/>
            <a:ext cx="2524993" cy="173882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915" y="267494"/>
            <a:ext cx="2848425" cy="1735932"/>
          </a:xfrm>
          <a:prstGeom prst="rect">
            <a:avLst/>
          </a:prstGeom>
        </p:spPr>
      </p:pic>
      <p:sp>
        <p:nvSpPr>
          <p:cNvPr id="17" name="Google Shape;271;p14"/>
          <p:cNvSpPr/>
          <p:nvPr/>
        </p:nvSpPr>
        <p:spPr>
          <a:xfrm>
            <a:off x="234069" y="2283718"/>
            <a:ext cx="2746985" cy="1038716"/>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tình</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sử</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giữa</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Mỵ</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Trọng</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Thủy</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8" name="Google Shape;272;p14"/>
          <p:cNvSpPr/>
          <p:nvPr/>
        </p:nvSpPr>
        <p:spPr>
          <a:xfrm>
            <a:off x="3243099" y="2283718"/>
            <a:ext cx="2524993"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núi</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Ba Hòn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Google Shape;273;p14"/>
          <p:cNvSpPr/>
          <p:nvPr/>
        </p:nvSpPr>
        <p:spPr>
          <a:xfrm>
            <a:off x="6186000" y="2283718"/>
            <a:ext cx="2848425"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đền thờ họ Nguyễn Tiên Điền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2;p14"/>
          <p:cNvSpPr/>
          <p:nvPr/>
        </p:nvSpPr>
        <p:spPr>
          <a:xfrm>
            <a:off x="510617" y="3507854"/>
            <a:ext cx="8093831" cy="1177215"/>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lnSpc>
                <a:spcPct val="150000"/>
              </a:lnSpc>
            </a:pPr>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Qua ba câu chuyện, em hãy nhận xét về tính cách của cậu bé Côn, cụ Phó bảng và cậu bé Khiêm.</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7128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6865"/>
            <a:ext cx="5910558" cy="5182569"/>
            <a:chOff x="0" y="-16865"/>
            <a:chExt cx="5910558" cy="5182569"/>
          </a:xfrm>
        </p:grpSpPr>
        <p:pic>
          <p:nvPicPr>
            <p:cNvPr id="2" name="Picture 1"/>
            <p:cNvPicPr>
              <a:picLocks noChangeAspect="1"/>
            </p:cNvPicPr>
            <p:nvPr/>
          </p:nvPicPr>
          <p:blipFill>
            <a:blip r:embed="rId3"/>
            <a:stretch>
              <a:fillRect/>
            </a:stretch>
          </p:blipFill>
          <p:spPr>
            <a:xfrm>
              <a:off x="0" y="-16865"/>
              <a:ext cx="4932040" cy="5182569"/>
            </a:xfrm>
            <a:prstGeom prst="rect">
              <a:avLst/>
            </a:prstGeom>
          </p:spPr>
        </p:pic>
        <p:sp>
          <p:nvSpPr>
            <p:cNvPr id="6" name="Rectangle 5"/>
            <p:cNvSpPr/>
            <p:nvPr/>
          </p:nvSpPr>
          <p:spPr>
            <a:xfrm rot="19522552">
              <a:off x="2886222" y="434965"/>
              <a:ext cx="3024336" cy="3089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stretch>
            <a:fillRect/>
          </a:stretch>
        </p:blipFill>
        <p:spPr>
          <a:xfrm>
            <a:off x="2557186" y="0"/>
            <a:ext cx="6338094" cy="1965612"/>
          </a:xfrm>
          <a:prstGeom prst="rect">
            <a:avLst/>
          </a:prstGeom>
        </p:spPr>
      </p:pic>
      <p:sp>
        <p:nvSpPr>
          <p:cNvPr id="9" name="TextBox 8"/>
          <p:cNvSpPr txBox="1"/>
          <p:nvPr/>
        </p:nvSpPr>
        <p:spPr>
          <a:xfrm>
            <a:off x="4141477" y="1691301"/>
            <a:ext cx="3365613" cy="1815882"/>
          </a:xfrm>
          <a:prstGeom prst="rect">
            <a:avLst/>
          </a:prstGeom>
          <a:noFill/>
          <a:ln w="28575">
            <a:solidFill>
              <a:srgbClr val="FF0000"/>
            </a:solidFill>
            <a:prstDash val="lgDash"/>
          </a:ln>
        </p:spPr>
        <p:txBody>
          <a:bodyPr wrap="square" rtlCol="0">
            <a:spAutoFit/>
          </a:bodyPr>
          <a:lstStyle/>
          <a:p>
            <a:pPr algn="just" defTabSz="685800"/>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kính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56982" y="2643758"/>
            <a:ext cx="2880320" cy="1938992"/>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Thích quan sát, thích tìm hiểu về lịch sử dân tộc</a:t>
            </a:r>
          </a:p>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Thông minh, hiểu biết, tình cảm</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59832" y="1635646"/>
            <a:ext cx="2682701" cy="3072650"/>
          </a:xfrm>
          <a:prstGeom prst="rect">
            <a:avLst/>
          </a:prstGeom>
        </p:spPr>
      </p:pic>
      <p:cxnSp>
        <p:nvCxnSpPr>
          <p:cNvPr id="7" name="Elbow Connector 6"/>
          <p:cNvCxnSpPr/>
          <p:nvPr/>
        </p:nvCxnSpPr>
        <p:spPr>
          <a:xfrm flipV="1">
            <a:off x="4914441" y="2283718"/>
            <a:ext cx="1656184" cy="72008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68B1A64-0646-4EF7-8D22-8D256F3D3043}"/>
              </a:ext>
            </a:extLst>
          </p:cNvPr>
          <p:cNvGrpSpPr/>
          <p:nvPr/>
        </p:nvGrpSpPr>
        <p:grpSpPr>
          <a:xfrm>
            <a:off x="6372200" y="1886205"/>
            <a:ext cx="2188474" cy="579002"/>
            <a:chOff x="0" y="2541430"/>
            <a:chExt cx="5472030" cy="457370"/>
          </a:xfrm>
          <a:solidFill>
            <a:schemeClr val="accent2">
              <a:lumMod val="75000"/>
            </a:schemeClr>
          </a:solidFill>
        </p:grpSpPr>
        <p:sp>
          <p:nvSpPr>
            <p:cNvPr id="15"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7"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cxnSp>
        <p:nvCxnSpPr>
          <p:cNvPr id="18" name="Elbow Connector 17"/>
          <p:cNvCxnSpPr/>
          <p:nvPr/>
        </p:nvCxnSpPr>
        <p:spPr>
          <a:xfrm rot="5400000" flipH="1" flipV="1">
            <a:off x="4027137" y="1388421"/>
            <a:ext cx="1008112" cy="49445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68B1A64-0646-4EF7-8D22-8D256F3D3043}"/>
              </a:ext>
            </a:extLst>
          </p:cNvPr>
          <p:cNvGrpSpPr/>
          <p:nvPr/>
        </p:nvGrpSpPr>
        <p:grpSpPr>
          <a:xfrm>
            <a:off x="2342719" y="987574"/>
            <a:ext cx="2188474" cy="579002"/>
            <a:chOff x="0" y="2541430"/>
            <a:chExt cx="5472030" cy="457370"/>
          </a:xfrm>
          <a:solidFill>
            <a:schemeClr val="accent2">
              <a:lumMod val="75000"/>
            </a:schemeClr>
          </a:solidFill>
        </p:grpSpPr>
        <p:sp>
          <p:nvSpPr>
            <p:cNvPr id="20"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1"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2" name="Rectangle 21"/>
          <p:cNvSpPr/>
          <p:nvPr/>
        </p:nvSpPr>
        <p:spPr>
          <a:xfrm>
            <a:off x="3222476" y="126966"/>
            <a:ext cx="5338198" cy="830997"/>
          </a:xfrm>
          <a:prstGeom prst="rect">
            <a:avLst/>
          </a:prstGeom>
        </p:spPr>
        <p:txBody>
          <a:bodyPr wrap="square">
            <a:spAutoFit/>
          </a:bodyPr>
          <a:lstStyle/>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Luôn điềm tĩnh, nhẹ nhàng chỉ dạy con</a:t>
            </a:r>
          </a:p>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Yêu nước và hiểu biết lịch sử dân tộc</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6" name="Elbow Connector 25"/>
          <p:cNvCxnSpPr/>
          <p:nvPr/>
        </p:nvCxnSpPr>
        <p:spPr>
          <a:xfrm rot="10800000">
            <a:off x="2082229" y="2544956"/>
            <a:ext cx="1301835" cy="627017"/>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68B1A64-0646-4EF7-8D22-8D256F3D3043}"/>
              </a:ext>
            </a:extLst>
          </p:cNvPr>
          <p:cNvGrpSpPr/>
          <p:nvPr/>
        </p:nvGrpSpPr>
        <p:grpSpPr>
          <a:xfrm>
            <a:off x="442536" y="1994217"/>
            <a:ext cx="2188474" cy="579002"/>
            <a:chOff x="0" y="2541430"/>
            <a:chExt cx="5472030" cy="457370"/>
          </a:xfrm>
          <a:solidFill>
            <a:schemeClr val="accent2">
              <a:lumMod val="75000"/>
            </a:schemeClr>
          </a:solidFill>
        </p:grpSpPr>
        <p:sp>
          <p:nvSpPr>
            <p:cNvPr id="30"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1"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242819" y="2970639"/>
            <a:ext cx="2528981" cy="1200329"/>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Ham chơi, không thích tìm hiểu về văn hóa, lịch sử</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3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0578"/>
            <a:ext cx="9137598" cy="6853199"/>
          </a:xfrm>
          <a:prstGeom prst="rect">
            <a:avLst/>
          </a:prstGeom>
        </p:spPr>
      </p:pic>
      <p:sp>
        <p:nvSpPr>
          <p:cNvPr id="13" name="Google Shape;272;p14"/>
          <p:cNvSpPr/>
          <p:nvPr/>
        </p:nvSpPr>
        <p:spPr>
          <a:xfrm>
            <a:off x="683568" y="4155926"/>
            <a:ext cx="8093831" cy="807883"/>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Yêu cầu: tìm những từ ngữ địa phương được sử dụng trong bài và giải thích nghĩa của từ đó?</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6170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9946883"/>
              </p:ext>
            </p:extLst>
          </p:nvPr>
        </p:nvGraphicFramePr>
        <p:xfrm>
          <a:off x="179512" y="339502"/>
          <a:ext cx="8776499" cy="2606040"/>
        </p:xfrm>
        <a:graphic>
          <a:graphicData uri="http://schemas.openxmlformats.org/drawingml/2006/table">
            <a:tbl>
              <a:tblPr firstRow="1" bandRow="1">
                <a:tableStyleId>{5940675A-B579-460E-94D1-54222C63F5DA}</a:tableStyleId>
              </a:tblPr>
              <a:tblGrid>
                <a:gridCol w="4333402">
                  <a:extLst>
                    <a:ext uri="{9D8B030D-6E8A-4147-A177-3AD203B41FA5}">
                      <a16:colId xmlns:a16="http://schemas.microsoft.com/office/drawing/2014/main" val="908726002"/>
                    </a:ext>
                  </a:extLst>
                </a:gridCol>
                <a:gridCol w="4443097">
                  <a:extLst>
                    <a:ext uri="{9D8B030D-6E8A-4147-A177-3AD203B41FA5}">
                      <a16:colId xmlns:a16="http://schemas.microsoft.com/office/drawing/2014/main" val="3438104309"/>
                    </a:ext>
                  </a:extLst>
                </a:gridCol>
              </a:tblGrid>
              <a:tr h="413942">
                <a:tc>
                  <a:txBody>
                    <a:bodyPr/>
                    <a:lstStyle/>
                    <a:p>
                      <a:pPr algn="ctr"/>
                      <a:r>
                        <a:rPr lang="en-US" sz="2400" dirty="0" err="1" smtClean="0">
                          <a:latin typeface="Times New Roman" panose="02020603050405020304" pitchFamily="18" charset="0"/>
                          <a:cs typeface="Times New Roman" panose="02020603050405020304" pitchFamily="18" charset="0"/>
                        </a:rPr>
                        <a:t>Từ</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địa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phương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Nghĩa</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extLst>
                  <a:ext uri="{0D108BD9-81ED-4DB2-BD59-A6C34878D82A}">
                    <a16:rowId xmlns:a16="http://schemas.microsoft.com/office/drawing/2014/main" val="488636832"/>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ni</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5471333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nớ</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kia</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423486367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nhể</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nhỉ</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3957671733"/>
                  </a:ext>
                </a:extLst>
              </a:tr>
              <a:tr h="413942">
                <a:tc>
                  <a:txBody>
                    <a:bodyPr/>
                    <a:lstStyle/>
                    <a:p>
                      <a:pPr algn="ctr"/>
                      <a:r>
                        <a:rPr lang="en-US" sz="2400" dirty="0" smtClean="0">
                          <a:latin typeface="Times New Roman" panose="02020603050405020304" pitchFamily="18" charset="0"/>
                          <a:cs typeface="Times New Roman" panose="02020603050405020304" pitchFamily="18" charset="0"/>
                        </a:rPr>
                        <a:t>mi</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mày</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919698489"/>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dớ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dận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vớ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vẩn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3253588"/>
                  </a:ext>
                </a:extLst>
              </a:tr>
            </a:tbl>
          </a:graphicData>
        </a:graphic>
      </p:graphicFrame>
      <p:sp>
        <p:nvSpPr>
          <p:cNvPr id="4" name="Rectangle 3"/>
          <p:cNvSpPr/>
          <p:nvPr/>
        </p:nvSpPr>
        <p:spPr>
          <a:xfrm>
            <a:off x="323528" y="3291830"/>
            <a:ext cx="8537864" cy="1569660"/>
          </a:xfrm>
          <a:prstGeom prst="rect">
            <a:avLst/>
          </a:prstGeom>
          <a:ln w="28575">
            <a:solidFill>
              <a:schemeClr val="accent4">
                <a:lumMod val="60000"/>
                <a:lumOff val="40000"/>
              </a:schemeClr>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ánh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địa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Trung</a:t>
            </a:r>
            <a:r>
              <a:rPr lang="en-US" sz="2400"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Tạo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sắc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gần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gũi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phù</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hợp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sp>
        <p:nvSpPr>
          <p:cNvPr id="15" name="Hộp Văn bản 7">
            <a:extLst>
              <a:ext uri="{FF2B5EF4-FFF2-40B4-BE49-F238E27FC236}">
                <a16:creationId xmlns:a16="http://schemas.microsoft.com/office/drawing/2014/main" id="{3848CDFB-15C6-8C41-56C9-1E7460FA8970}"/>
              </a:ext>
            </a:extLst>
          </p:cNvPr>
          <p:cNvSpPr txBox="1"/>
          <p:nvPr/>
        </p:nvSpPr>
        <p:spPr>
          <a:xfrm>
            <a:off x="323528" y="1858801"/>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Kể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chuyện bằng ngôi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ba</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1">
            <a:extLst>
              <a:ext uri="{FF2B5EF4-FFF2-40B4-BE49-F238E27FC236}">
                <a16:creationId xmlns:a16="http://schemas.microsoft.com/office/drawing/2014/main" id="{E9016172-BD3E-62F6-E0CB-63E695A10A4C}"/>
              </a:ext>
            </a:extLst>
          </p:cNvPr>
          <p:cNvSpPr txBox="1"/>
          <p:nvPr/>
        </p:nvSpPr>
        <p:spPr>
          <a:xfrm>
            <a:off x="318795" y="2470125"/>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Nghệ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thuật kể chuyện hấp dẫn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thú vị</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5">
            <a:extLst>
              <a:ext uri="{FF2B5EF4-FFF2-40B4-BE49-F238E27FC236}">
                <a16:creationId xmlns:a16="http://schemas.microsoft.com/office/drawing/2014/main" id="{5163B280-8752-67C3-4580-103E0638DE47}"/>
              </a:ext>
            </a:extLst>
          </p:cNvPr>
          <p:cNvSpPr txBox="1"/>
          <p:nvPr/>
        </p:nvSpPr>
        <p:spPr>
          <a:xfrm>
            <a:off x="318795" y="3111161"/>
            <a:ext cx="5261317" cy="830997"/>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Ngôn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ngữ tự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nhiên, sử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dụng từ ngữ địa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400" i="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5835117" y="119042"/>
            <a:ext cx="3308883" cy="4972988"/>
          </a:xfrm>
          <a:prstGeom prst="rect">
            <a:avLst/>
          </a:prstGeom>
        </p:spPr>
      </p:pic>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571126" y="827594"/>
            <a:ext cx="4438273" cy="1072989"/>
          </a:xfrm>
          <a:prstGeom prst="rect">
            <a:avLst/>
          </a:prstGeom>
        </p:spPr>
      </p:pic>
      <p:sp>
        <p:nvSpPr>
          <p:cNvPr id="39" name="Rectangle 38"/>
          <p:cNvSpPr/>
          <p:nvPr/>
        </p:nvSpPr>
        <p:spPr>
          <a:xfrm>
            <a:off x="270842" y="1707654"/>
            <a:ext cx="8352928" cy="3349956"/>
          </a:xfrm>
          <a:prstGeom prst="rect">
            <a:avLst/>
          </a:prstGeom>
        </p:spPr>
        <p:txBody>
          <a:bodyPr wrap="square">
            <a:spAutoFit/>
          </a:bodyPr>
          <a:lstStyle/>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kể về hành t</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rì</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nh đi qua các địa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danh của ba cha con cụ Phó bảng. Qua mỗi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địa danh, gắn liền với các câu chuyện, cụ Phó</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Bảng đã giáo dục các con những phẩm chất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làm người.</a:t>
            </a:r>
          </a:p>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cũng là lời nhắc nhở các thế hệ</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hôm nay cần phải nhớ về cội nguồn dân tộc,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yêu thiên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núi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sông quê mình và tu dưỡng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phẩm chất, kế thừa truyền thống của ông cha .</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50926"/>
            <a:ext cx="1523778" cy="101585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656" y="249234"/>
            <a:ext cx="1477604" cy="10175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177" y="250926"/>
            <a:ext cx="1666873" cy="101585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11" name="TextBox 7">
            <a:extLst>
              <a:ext uri="{FF2B5EF4-FFF2-40B4-BE49-F238E27FC236}">
                <a16:creationId xmlns:a16="http://schemas.microsoft.com/office/drawing/2014/main" id="{78A11BDF-B2E7-9EEC-506B-CEDEACCA2B61}"/>
              </a:ext>
            </a:extLst>
          </p:cNvPr>
          <p:cNvSpPr txBox="1"/>
          <p:nvPr/>
        </p:nvSpPr>
        <p:spPr>
          <a:xfrm>
            <a:off x="1907704" y="873761"/>
            <a:ext cx="7113293" cy="1200329"/>
          </a:xfrm>
          <a:prstGeom prst="rect">
            <a:avLst/>
          </a:prstGeom>
          <a:noFill/>
        </p:spPr>
        <p:txBody>
          <a:bodyPr wrap="square">
            <a:spAutoFit/>
          </a:bodyPr>
          <a:lstStyle/>
          <a:p>
            <a:pPr indent="43339" algn="r" defTabSz="685800">
              <a:tabLst>
                <a:tab pos="1040130" algn="l"/>
              </a:tabLst>
            </a:pPr>
            <a:r>
              <a:rPr lang="vi-VN"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 trích này và những hiểu biết về Bác Hồ, theo em 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 tố nào đã tạo nên nhân cách sáng người và sự thông minh, ưu tú</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Chủ tịch Hồ Chí Minh?</a:t>
            </a:r>
            <a:endPar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p:cNvSpPr/>
          <p:nvPr/>
        </p:nvSpPr>
        <p:spPr>
          <a:xfrm>
            <a:off x="1764496" y="2326803"/>
            <a:ext cx="2051918" cy="1998938"/>
          </a:xfrm>
          <a:prstGeom prst="ellipse">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4107771" y="2187530"/>
            <a:ext cx="2530235" cy="2371786"/>
          </a:xfrm>
          <a:prstGeom prst="ellipse">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ham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hay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4" name="Oval 13"/>
          <p:cNvSpPr/>
          <p:nvPr/>
        </p:nvSpPr>
        <p:spPr>
          <a:xfrm>
            <a:off x="6966787" y="2213313"/>
            <a:ext cx="2125113" cy="2069007"/>
          </a:xfrm>
          <a:prstGeom prst="ellipse">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Truyền thống của</a:t>
            </a:r>
          </a:p>
          <a:p>
            <a:pPr algn="ctr" defTabSz="685800"/>
            <a:r>
              <a:rPr lang="vi-VN" sz="2400" dirty="0">
                <a:solidFill>
                  <a:prstClr val="black"/>
                </a:solidFill>
                <a:latin typeface="Times New Roman" panose="02020603050405020304" pitchFamily="18" charset="0"/>
                <a:cs typeface="Times New Roman" panose="02020603050405020304" pitchFamily="18" charset="0"/>
              </a:rPr>
              <a:t>dân tộc đất nước.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672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3416683" y="989617"/>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2" action="ppaction://hlinksldjump"/>
          </p:cNvPr>
          <p:cNvSpPr/>
          <p:nvPr/>
        </p:nvSpPr>
        <p:spPr>
          <a:xfrm>
            <a:off x="3241902" y="1315324"/>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5239275" y="479930"/>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3" action="ppaction://hlinksldjump"/>
          </p:cNvPr>
          <p:cNvSpPr/>
          <p:nvPr/>
        </p:nvSpPr>
        <p:spPr>
          <a:xfrm>
            <a:off x="5064494" y="805637"/>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7447421" y="982965"/>
            <a:ext cx="340158" cy="461665"/>
          </a:xfrm>
          <a:prstGeom prst="rect">
            <a:avLst/>
          </a:prstGeom>
          <a:noFill/>
        </p:spPr>
        <p:txBody>
          <a:bodyPr wrap="none" rtlCol="0">
            <a:spAutoFit/>
          </a:bodyPr>
          <a:lstStyle/>
          <a:p>
            <a:pPr defTabSz="685800"/>
            <a:r>
              <a:rPr lang="en-US" sz="2400" b="1" dirty="0">
                <a:solidFill>
                  <a:prstClr val="white">
                    <a:lumMod val="50000"/>
                  </a:prstClr>
                </a:solidFill>
              </a:rPr>
              <a:t>4</a:t>
            </a:r>
          </a:p>
        </p:txBody>
      </p:sp>
      <p:sp>
        <p:nvSpPr>
          <p:cNvPr id="59" name="5-Point Star 58">
            <a:hlinkClick r:id="rId4" action="ppaction://hlinksldjump"/>
          </p:cNvPr>
          <p:cNvSpPr/>
          <p:nvPr/>
        </p:nvSpPr>
        <p:spPr>
          <a:xfrm>
            <a:off x="7360031" y="1308673"/>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5"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r>
              <a:rPr lang="en-US" sz="6600" b="1">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27049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black"/>
                </a:solidFill>
                <a:latin typeface="+mj-lt"/>
              </a:rPr>
              <a:t>Chi tiết nào nói lên sự phát hiện tinh tế của cậu bé Côn về quy luật, sự mâu thuẫn trong cuộc sống? </a:t>
            </a:r>
            <a:endParaRPr lang="en-US" sz="24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smtClean="0">
                <a:solidFill>
                  <a:srgbClr val="002060"/>
                </a:solidFill>
                <a:latin typeface="+mj-lt"/>
              </a:rPr>
              <a:t>Chi tiết: Nhân dân không lập đền thờ Nguyễn Du mà lại lập đền thờ tên trộm</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4205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000" b="1" dirty="0" smtClean="0">
                <a:solidFill>
                  <a:prstClr val="black"/>
                </a:solidFill>
                <a:latin typeface="+mj-lt"/>
              </a:rPr>
              <a:t>Trong văn bản, cậu bé Côn đưa ra rất nhiều câu hỏi, những câu hỏi đó nói lên điều gì?</a:t>
            </a:r>
            <a:endParaRPr lang="en-US" sz="30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Sự ham học hỏi, tìm tòi, sự thông minh của cậu bé Côn</a:t>
            </a:r>
            <a:endParaRPr lang="en-US" sz="2400" b="1" dirty="0">
              <a:solidFill>
                <a:srgbClr val="002060"/>
              </a:solidFill>
              <a:latin typeface="+mj-lt"/>
            </a:endParaRPr>
          </a:p>
        </p:txBody>
      </p:sp>
      <p:sp>
        <p:nvSpPr>
          <p:cNvPr id="15" name="Rectangle 14"/>
          <p:cNvSpPr/>
          <p:nvPr/>
        </p:nvSpPr>
        <p:spPr>
          <a:xfrm>
            <a:off x="1998866" y="2260127"/>
            <a:ext cx="5146281"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xóa 1 điểm xấu</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0843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Nêu tác dụng của ngôi kể thứ ba được tác giả sử dụng trong bài?</a:t>
            </a:r>
            <a:endParaRPr lang="en-US" sz="2400" b="1" dirty="0">
              <a:solidFill>
                <a:prstClr val="white"/>
              </a:solidFill>
              <a:latin typeface="+mj-lt"/>
            </a:endParaRPr>
          </a:p>
        </p:txBody>
      </p:sp>
      <p:sp>
        <p:nvSpPr>
          <p:cNvPr id="5" name="Rectangle 4"/>
          <p:cNvSpPr/>
          <p:nvPr/>
        </p:nvSpPr>
        <p:spPr>
          <a:xfrm>
            <a:off x="1652867" y="2876053"/>
            <a:ext cx="5966460" cy="183882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Người kể kể một cách linh hoạt, tự do những gì diễn ra với nhân vật, dễ dàng kể lại câu chuyện dưới góc nhìn nhiều chiều, của nhiều nhân vật</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10" name="Pentagon 9">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37685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37163" y="265060"/>
            <a:ext cx="2255317" cy="4336114"/>
          </a:xfrm>
          <a:prstGeom prst="rect">
            <a:avLst/>
          </a:prstGeom>
        </p:spPr>
      </p:pic>
      <p:sp>
        <p:nvSpPr>
          <p:cNvPr id="10" name="TextBox 9"/>
          <p:cNvSpPr txBox="1"/>
          <p:nvPr/>
        </p:nvSpPr>
        <p:spPr>
          <a:xfrm>
            <a:off x="7092280" y="4435151"/>
            <a:ext cx="1902607" cy="461665"/>
          </a:xfrm>
          <a:prstGeom prst="rect">
            <a:avLst/>
          </a:prstGeom>
          <a:noFill/>
        </p:spPr>
        <p:txBody>
          <a:bodyPr wrap="square" rtlCol="0">
            <a:spAutoFit/>
          </a:bodyPr>
          <a:lstStyle/>
          <a:p>
            <a:pPr algn="r" defTabSz="685800"/>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Sơn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Tùng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 name="Group 2"/>
          <p:cNvGrpSpPr>
            <a:grpSpLocks noChangeAspect="1"/>
          </p:cNvGrpSpPr>
          <p:nvPr/>
        </p:nvGrpSpPr>
        <p:grpSpPr>
          <a:xfrm>
            <a:off x="395536" y="265060"/>
            <a:ext cx="4968552" cy="4853551"/>
            <a:chOff x="0" y="0"/>
            <a:chExt cx="4828540" cy="4716780"/>
          </a:xfrm>
        </p:grpSpPr>
        <p:sp>
          <p:nvSpPr>
            <p:cNvPr id="6"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r="-26687"/>
              </a:stretch>
            </a:blipFill>
          </p:spPr>
        </p:sp>
      </p:grpSp>
      <p:sp>
        <p:nvSpPr>
          <p:cNvPr id="3" name="TextBox 2"/>
          <p:cNvSpPr txBox="1"/>
          <p:nvPr/>
        </p:nvSpPr>
        <p:spPr>
          <a:xfrm>
            <a:off x="4644008" y="123478"/>
            <a:ext cx="2545890" cy="584775"/>
          </a:xfrm>
          <a:prstGeom prst="rect">
            <a:avLst/>
          </a:prstGeom>
          <a:noFill/>
        </p:spPr>
        <p:txBody>
          <a:bodyPr wrap="none" rtlCol="0">
            <a:spAutoFit/>
          </a:bodyPr>
          <a:lstStyle/>
          <a:p>
            <a:r>
              <a:rPr lang="en-US" sz="3200" smtClean="0">
                <a:latin typeface="Algerian" pitchFamily="82" charset="0"/>
              </a:rPr>
              <a:t>TIẾT 11, 12: </a:t>
            </a:r>
            <a:endParaRPr lang="en-US" sz="3200">
              <a:latin typeface="Algerian" pitchFamily="82" charset="0"/>
            </a:endParaRPr>
          </a:p>
        </p:txBody>
      </p:sp>
    </p:spTree>
    <p:extLst>
      <p:ext uri="{BB962C8B-B14F-4D97-AF65-F5344CB8AC3E}">
        <p14:creationId xmlns:p14="http://schemas.microsoft.com/office/powerpoint/2010/main" val="250593861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CON ĐƯỢC ĐẶT MỘT CÂU HỎI CHO MỘT BẠN BẤT KÌ TRONG LỚP VỚI NỘI DUNG LIÊN QUAN ĐẾN BÀI HỌC?</a:t>
            </a:r>
            <a:endParaRPr lang="en-US" sz="2400" b="1" dirty="0">
              <a:solidFill>
                <a:prstClr val="white"/>
              </a:solidFill>
              <a:latin typeface="+mj-lt"/>
            </a:endParaRPr>
          </a:p>
        </p:txBody>
      </p:sp>
      <p:sp>
        <p:nvSpPr>
          <p:cNvPr id="6" name="Pentagon 5">
            <a:hlinkClick r:id="rId5"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1338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2483768" y="-9214"/>
            <a:ext cx="7775615" cy="5328592"/>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0" name="Rounded Rectangle 29"/>
          <p:cNvSpPr/>
          <p:nvPr/>
        </p:nvSpPr>
        <p:spPr>
          <a:xfrm>
            <a:off x="232186" y="554353"/>
            <a:ext cx="4855017"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1" name="Group 30"/>
          <p:cNvGrpSpPr/>
          <p:nvPr/>
        </p:nvGrpSpPr>
        <p:grpSpPr>
          <a:xfrm>
            <a:off x="169369" y="915851"/>
            <a:ext cx="3300575" cy="396451"/>
            <a:chOff x="2840539" y="3818711"/>
            <a:chExt cx="9586088" cy="1057198"/>
          </a:xfrm>
        </p:grpSpPr>
        <p:sp>
          <p:nvSpPr>
            <p:cNvPr id="3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3" name="Group 32"/>
            <p:cNvGrpSpPr/>
            <p:nvPr/>
          </p:nvGrpSpPr>
          <p:grpSpPr>
            <a:xfrm>
              <a:off x="2840539" y="3886200"/>
              <a:ext cx="9586088" cy="989709"/>
              <a:chOff x="2840539" y="3733800"/>
              <a:chExt cx="9586088" cy="989709"/>
            </a:xfrm>
          </p:grpSpPr>
          <p:sp>
            <p:nvSpPr>
              <p:cNvPr id="34" name="Round Same Side Corner Rectangle 33"/>
              <p:cNvSpPr/>
              <p:nvPr/>
            </p:nvSpPr>
            <p:spPr>
              <a:xfrm rot="5400000">
                <a:off x="7270238" y="-625942"/>
                <a:ext cx="731517" cy="958126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6" name="Rectangle 35"/>
              <p:cNvSpPr/>
              <p:nvPr/>
            </p:nvSpPr>
            <p:spPr>
              <a:xfrm>
                <a:off x="4460663" y="3738629"/>
                <a:ext cx="6439782"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TÌM 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37" name="TextBox 36"/>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169369" y="1969572"/>
            <a:ext cx="5620454" cy="404871"/>
            <a:chOff x="2840539" y="3818711"/>
            <a:chExt cx="16323882" cy="107962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0" name="Group 39"/>
            <p:cNvGrpSpPr/>
            <p:nvPr/>
          </p:nvGrpSpPr>
          <p:grpSpPr>
            <a:xfrm>
              <a:off x="2840539" y="3886200"/>
              <a:ext cx="16323882" cy="1012139"/>
              <a:chOff x="2840539" y="3733800"/>
              <a:chExt cx="16323882" cy="1012139"/>
            </a:xfrm>
          </p:grpSpPr>
          <p:sp>
            <p:nvSpPr>
              <p:cNvPr id="41" name="Round Same Side Corner Rectangle 40"/>
              <p:cNvSpPr/>
              <p:nvPr/>
            </p:nvSpPr>
            <p:spPr>
              <a:xfrm rot="5400000">
                <a:off x="7270236" y="-625948"/>
                <a:ext cx="731519" cy="9581269"/>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3" name="Rectangle 42"/>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44" name="TextBox 43"/>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223563" y="3270382"/>
            <a:ext cx="3246380" cy="455055"/>
            <a:chOff x="2840539" y="3818711"/>
            <a:chExt cx="9428687" cy="1061390"/>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7" name="Group 46"/>
            <p:cNvGrpSpPr/>
            <p:nvPr/>
          </p:nvGrpSpPr>
          <p:grpSpPr>
            <a:xfrm>
              <a:off x="2840539" y="3951329"/>
              <a:ext cx="9428687" cy="928772"/>
              <a:chOff x="2840539" y="3798929"/>
              <a:chExt cx="9428687" cy="928772"/>
            </a:xfrm>
          </p:grpSpPr>
          <p:sp>
            <p:nvSpPr>
              <p:cNvPr id="48" name="Round Same Side Corner Rectangle 47"/>
              <p:cNvSpPr/>
              <p:nvPr/>
            </p:nvSpPr>
            <p:spPr>
              <a:xfrm rot="5400000">
                <a:off x="7191540" y="-547236"/>
                <a:ext cx="731522" cy="9423851"/>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50" name="Rectangle 49"/>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51" name="TextBox 50"/>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52" name="Rectangle 51"/>
          <p:cNvSpPr/>
          <p:nvPr/>
        </p:nvSpPr>
        <p:spPr>
          <a:xfrm>
            <a:off x="480718" y="1287242"/>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53" name="Rectangle 52"/>
          <p:cNvSpPr/>
          <p:nvPr/>
        </p:nvSpPr>
        <p:spPr>
          <a:xfrm>
            <a:off x="480718" y="3699090"/>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56" name="Rectangle 55"/>
          <p:cNvSpPr/>
          <p:nvPr/>
        </p:nvSpPr>
        <p:spPr>
          <a:xfrm>
            <a:off x="388110" y="2663376"/>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vùng</a:t>
            </a:r>
            <a:r>
              <a:rPr lang="en-US" b="1" i="1" dirty="0" smtClean="0">
                <a:latin typeface="Times New Roman" pitchFamily="18" charset="0"/>
                <a:cs typeface="Times New Roman" pitchFamily="18" charset="0"/>
              </a:rPr>
              <a:t> Ba </a:t>
            </a:r>
            <a:r>
              <a:rPr lang="en-US" b="1" i="1" dirty="0" err="1" smtClean="0">
                <a:latin typeface="Times New Roman" pitchFamily="18" charset="0"/>
                <a:cs typeface="Times New Roman" pitchFamily="18" charset="0"/>
              </a:rPr>
              <a:t>Hòn</a:t>
            </a:r>
            <a:endParaRPr lang="en-US" b="1" i="1" dirty="0">
              <a:latin typeface="Times New Roman" pitchFamily="18" charset="0"/>
              <a:cs typeface="Times New Roman" pitchFamily="18" charset="0"/>
            </a:endParaRPr>
          </a:p>
        </p:txBody>
      </p:sp>
      <p:sp>
        <p:nvSpPr>
          <p:cNvPr id="57" name="Rectangle 56"/>
          <p:cNvSpPr/>
          <p:nvPr/>
        </p:nvSpPr>
        <p:spPr>
          <a:xfrm>
            <a:off x="382491" y="236553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sử</a:t>
            </a:r>
            <a:r>
              <a:rPr lang="en-US" b="1" i="1" dirty="0" smtClean="0">
                <a:latin typeface="Times New Roman" pitchFamily="18" charset="0"/>
                <a:cs typeface="Times New Roman" pitchFamily="18" charset="0"/>
              </a:rPr>
              <a:t> M</a:t>
            </a:r>
            <a:r>
              <a:rPr lang="vi-VN" b="1" i="1" dirty="0">
                <a:latin typeface="Times New Roman" pitchFamily="18" charset="0"/>
                <a:cs typeface="Times New Roman" pitchFamily="18" charset="0"/>
              </a:rPr>
              <a:t>ỵ</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Trọng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Thủy</a:t>
            </a:r>
            <a:endParaRPr lang="en-US" b="1" i="1" dirty="0">
              <a:latin typeface="Times New Roman" pitchFamily="18" charset="0"/>
              <a:cs typeface="Times New Roman" pitchFamily="18" charset="0"/>
            </a:endParaRPr>
          </a:p>
        </p:txBody>
      </p:sp>
      <p:sp>
        <p:nvSpPr>
          <p:cNvPr id="84" name="Rectangle 83"/>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thờ</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Nguyễn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Tiên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Điền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322351"/>
            <a:ext cx="4878528" cy="1546577"/>
            <a:chOff x="9145586" y="9472942"/>
            <a:chExt cx="15130068" cy="4124753"/>
          </a:xfrm>
        </p:grpSpPr>
        <p:sp>
          <p:nvSpPr>
            <p:cNvPr id="22" name="TextBox 21"/>
            <p:cNvSpPr txBox="1"/>
            <p:nvPr/>
          </p:nvSpPr>
          <p:spPr>
            <a:xfrm>
              <a:off x="9755186" y="9472942"/>
              <a:ext cx="14520468" cy="4124753"/>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Việt</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với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nhiều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phẩm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tụ</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Hồ</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Chí</a:t>
              </a:r>
              <a:r>
                <a:rPr lang="en-US" sz="2100" i="1" dirty="0">
                  <a:solidFill>
                    <a:prstClr val="black"/>
                  </a:solidFill>
                  <a:latin typeface="Times New Roman" panose="02020603050405020304" pitchFamily="18" charset="0"/>
                  <a:cs typeface="Times New Roman" panose="02020603050405020304" pitchFamily="18" charset="0"/>
                </a:rPr>
                <a:t> Minh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hóa</a:t>
              </a:r>
              <a:r>
                <a:rPr lang="en-US" sz="2100" i="1" dirty="0">
                  <a:solidFill>
                    <a:prstClr val="black"/>
                  </a:solidFill>
                  <a:latin typeface="Times New Roman" panose="02020603050405020304" pitchFamily="18" charset="0"/>
                  <a:cs typeface="Times New Roman" panose="02020603050405020304" pitchFamily="18" charset="0"/>
                </a:rPr>
                <a:t>.</a:t>
              </a: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23244" y="169261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Diễn Châu, Nghệ An</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7"/>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thật</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Bùi</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Sơn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Tùng</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(1928-2021),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Búp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sen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khung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cửa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sổ</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Nhớ</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nguồn</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2" name="Picture 1"/>
          <p:cNvPicPr>
            <a:picLocks noChangeAspect="1"/>
          </p:cNvPicPr>
          <p:nvPr/>
        </p:nvPicPr>
        <p:blipFill>
          <a:blip r:embed="rId3"/>
          <a:stretch>
            <a:fillRect/>
          </a:stretch>
        </p:blipFill>
        <p:spPr>
          <a:xfrm>
            <a:off x="-11008" y="0"/>
            <a:ext cx="3574895" cy="5143500"/>
          </a:xfrm>
          <a:prstGeom prst="rect">
            <a:avLst/>
          </a:prstGeom>
        </p:spPr>
      </p:pic>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247" y="1874946"/>
            <a:ext cx="1910136" cy="29053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5225">
            <a:off x="575146" y="1449886"/>
            <a:ext cx="1910594" cy="29053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6898">
            <a:off x="4692523" y="1213485"/>
            <a:ext cx="1920608" cy="293794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1851670"/>
            <a:ext cx="2016224" cy="2905304"/>
          </a:xfrm>
          <a:prstGeom prst="rect">
            <a:avLst/>
          </a:prstGeom>
        </p:spPr>
      </p:pic>
      <p:pic>
        <p:nvPicPr>
          <p:cNvPr id="7" name="Picture 6"/>
          <p:cNvPicPr>
            <a:picLocks noChangeAspect="1"/>
          </p:cNvPicPr>
          <p:nvPr/>
        </p:nvPicPr>
        <p:blipFill>
          <a:blip r:embed="rId7"/>
          <a:stretch>
            <a:fillRect/>
          </a:stretch>
        </p:blipFill>
        <p:spPr>
          <a:xfrm>
            <a:off x="827031" y="126139"/>
            <a:ext cx="7370703" cy="1194920"/>
          </a:xfrm>
          <a:prstGeom prst="rect">
            <a:avLst/>
          </a:prstGeom>
        </p:spPr>
      </p:pic>
    </p:spTree>
    <p:extLst>
      <p:ext uri="{BB962C8B-B14F-4D97-AF65-F5344CB8AC3E}">
        <p14:creationId xmlns:p14="http://schemas.microsoft.com/office/powerpoint/2010/main" val="29230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p:cNvSpPr/>
          <p:nvPr/>
        </p:nvSpPr>
        <p:spPr>
          <a:xfrm>
            <a:off x="3059832" y="-1244674"/>
            <a:ext cx="7128792" cy="770485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31590"/>
            <a:ext cx="2304337" cy="3504880"/>
          </a:xfrm>
          <a:prstGeom prst="rect">
            <a:avLst/>
          </a:prstGeom>
        </p:spPr>
      </p:pic>
      <p:sp>
        <p:nvSpPr>
          <p:cNvPr id="29" name="TextBox 28"/>
          <p:cNvSpPr txBox="1"/>
          <p:nvPr/>
        </p:nvSpPr>
        <p:spPr>
          <a:xfrm>
            <a:off x="3743908" y="1271059"/>
            <a:ext cx="511256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1948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1980</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419872" y="1954350"/>
            <a:ext cx="511256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Gồm</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mươi</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63888" y="3016179"/>
            <a:ext cx="5472608" cy="2031325"/>
          </a:xfrm>
          <a:prstGeom prst="rect">
            <a:avLst/>
          </a:prstGeom>
          <a:noFill/>
        </p:spPr>
        <p:txBody>
          <a:bodyPr wrap="square" rtlCol="0">
            <a:spAutoFit/>
          </a:bodyPr>
          <a:lstStyle/>
          <a:p>
            <a:pPr algn="ctr"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Nội</a:t>
            </a:r>
            <a:r>
              <a:rPr lang="en-US" sz="2100" b="1" dirty="0">
                <a:solidFill>
                  <a:prstClr val="black"/>
                </a:solidFill>
                <a:latin typeface="Times New Roman" panose="02020603050405020304" pitchFamily="18" charset="0"/>
                <a:cs typeface="Times New Roman" panose="02020603050405020304" pitchFamily="18" charset="0"/>
              </a:rPr>
              <a:t> dung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Hồ</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580974" y="636432"/>
            <a:ext cx="8769596"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Tiểu</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thuyết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Búp</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sen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xanh</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1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a16="http://schemas.microsoft.com/office/drawing/2014/main" id="{9C48E7AE-E523-4C40-8567-849984E66578}"/>
              </a:ext>
            </a:extLst>
          </p:cNvPr>
          <p:cNvGrpSpPr/>
          <p:nvPr/>
        </p:nvGrpSpPr>
        <p:grpSpPr>
          <a:xfrm>
            <a:off x="1879793" y="1004446"/>
            <a:ext cx="5140479" cy="568054"/>
            <a:chOff x="0" y="3042001"/>
            <a:chExt cx="5472030" cy="533580"/>
          </a:xfrm>
          <a:solidFill>
            <a:schemeClr val="accent5">
              <a:lumMod val="20000"/>
              <a:lumOff val="80000"/>
            </a:schemeClr>
          </a:solidFill>
        </p:grpSpPr>
        <p:sp>
          <p:nvSpPr>
            <p:cNvPr id="18"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smtClean="0">
                  <a:solidFill>
                    <a:schemeClr val="tx1"/>
                  </a:solidFill>
                  <a:latin typeface="Times New Roman" panose="02020603050405020304" pitchFamily="18" charset="0"/>
                  <a:cs typeface="Times New Roman" panose="02020603050405020304" pitchFamily="18" charset="0"/>
                </a:rPr>
                <a:t>PHIẾU KHÁM PHÁ ĐOẠN TRÍCH</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224279-A30D-4C69-A8B7-E5E0D48501A8}"/>
              </a:ext>
            </a:extLst>
          </p:cNvPr>
          <p:cNvSpPr>
            <a:spLocks noChangeArrowheads="1"/>
          </p:cNvSpPr>
          <p:nvPr/>
        </p:nvSpPr>
        <p:spPr bwMode="auto">
          <a:xfrm>
            <a:off x="538913" y="1496828"/>
            <a:ext cx="5833288"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Vị</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đoạn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trích</a:t>
            </a:r>
            <a:r>
              <a:rPr lang="en-US" altLang="vi-VN" sz="2100" i="1" kern="0" dirty="0" smtClean="0">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Thể</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loại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Ngôi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kể</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Nhân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vật</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Nhan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đề</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cảnh</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cục</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i="1" kern="0" dirty="0">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300192" y="1620370"/>
            <a:ext cx="2338386" cy="3072073"/>
          </a:xfrm>
          <a:prstGeom prst="rect">
            <a:avLst/>
          </a:prstGeom>
        </p:spPr>
      </p:pic>
    </p:spTree>
    <p:extLst>
      <p:ext uri="{BB962C8B-B14F-4D97-AF65-F5344CB8AC3E}">
        <p14:creationId xmlns:p14="http://schemas.microsoft.com/office/powerpoint/2010/main" val="1208452495"/>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2304</TotalTime>
  <Words>2033</Words>
  <Application>Microsoft Office PowerPoint</Application>
  <PresentationFormat>On-screen Show (16:9)</PresentationFormat>
  <Paragraphs>342</Paragraphs>
  <Slides>40</Slides>
  <Notes>30</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40</vt:i4>
      </vt:variant>
    </vt:vector>
  </HeadingPairs>
  <TitlesOfParts>
    <vt:vector size="58" baseType="lpstr">
      <vt:lpstr>Arial Unicode MS</vt:lpstr>
      <vt:lpstr>Algerian</vt: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2_Default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cuongvnd</cp:lastModifiedBy>
  <cp:revision>605</cp:revision>
  <dcterms:created xsi:type="dcterms:W3CDTF">2021-11-12T03:08:25Z</dcterms:created>
  <dcterms:modified xsi:type="dcterms:W3CDTF">2023-10-08T22:07:33Z</dcterms:modified>
</cp:coreProperties>
</file>