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98" r:id="rId2"/>
    <p:sldId id="256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6" r:id="rId15"/>
    <p:sldId id="310" r:id="rId16"/>
    <p:sldId id="311" r:id="rId17"/>
    <p:sldId id="312" r:id="rId18"/>
    <p:sldId id="313" r:id="rId19"/>
    <p:sldId id="317" r:id="rId20"/>
    <p:sldId id="314" r:id="rId21"/>
    <p:sldId id="315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vo" panose="020B060402020202020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46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96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22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74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7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81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0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32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55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631064"/>
            <a:ext cx="5249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giờ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học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sử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nêu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kỉ</a:t>
            </a:r>
            <a:r>
              <a:rPr lang="en-US" sz="2000" dirty="0" smtClean="0">
                <a:solidFill>
                  <a:schemeClr val="tx1"/>
                </a:solidFill>
              </a:rPr>
              <a:t> XX </a:t>
            </a:r>
            <a:r>
              <a:rPr lang="en-US" sz="2000" dirty="0" err="1" smtClean="0">
                <a:solidFill>
                  <a:schemeClr val="tx1"/>
                </a:solidFill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dấu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mốc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nước</a:t>
            </a:r>
            <a:r>
              <a:rPr lang="en-US" sz="2000" dirty="0" smtClean="0">
                <a:solidFill>
                  <a:schemeClr val="tx1"/>
                </a:solidFill>
              </a:rPr>
              <a:t> ta. </a:t>
            </a:r>
            <a:r>
              <a:rPr lang="en-US" sz="2000" dirty="0" err="1" smtClean="0">
                <a:solidFill>
                  <a:schemeClr val="tx1"/>
                </a:solidFill>
              </a:rPr>
              <a:t>Năm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lẻ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còn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9 </a:t>
            </a:r>
            <a:r>
              <a:rPr lang="en-US" sz="2000" dirty="0" err="1" smtClean="0">
                <a:solidFill>
                  <a:schemeClr val="tx1"/>
                </a:solidFill>
              </a:rPr>
              <a:t>dư</a:t>
            </a:r>
            <a:r>
              <a:rPr lang="en-US" sz="2000" dirty="0" smtClean="0">
                <a:solidFill>
                  <a:schemeClr val="tx1"/>
                </a:solidFill>
              </a:rPr>
              <a:t> 4.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17033" y="2843486"/>
            <a:ext cx="3360286" cy="1645614"/>
          </a:xfrm>
          <a:prstGeom prst="cloudCallout">
            <a:avLst>
              <a:gd name="adj1" fmla="val -80793"/>
              <a:gd name="adj2" fmla="val 543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Hỏi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nào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21" y="3925977"/>
            <a:ext cx="890521" cy="1126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61" y="347731"/>
            <a:ext cx="3749539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70" y="0"/>
            <a:ext cx="2062305" cy="198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858" y="1515776"/>
            <a:ext cx="361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Trả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lời</a:t>
            </a:r>
            <a:r>
              <a:rPr lang="en-US" sz="2800" b="1" i="1" u="sng" dirty="0" smtClean="0"/>
              <a:t>:</a:t>
            </a:r>
            <a:endParaRPr lang="vi-VN" sz="2800" b="1" i="1" u="sng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62672" y="2337427"/>
            <a:ext cx="775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135 : 9 = 15 =&gt; 135 chia hết cho 9.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672" y="3488250"/>
            <a:ext cx="84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S = 1 + 3 + 5 = 9 =&gt; S chia hết cho 9.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2" y="737405"/>
            <a:ext cx="1131289" cy="4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668216" y="1461720"/>
            <a:ext cx="8194430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/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tổng các chữ số chia hết cho 9 thì chia hết cho 9 và chỉ những số đó mới chia hết cho 9.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729" y="888022"/>
              <a:ext cx="529004" cy="50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6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46206" y="1"/>
            <a:ext cx="8334025" cy="2545862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2: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9;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2, 5, 9.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9937" y="2191379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0478" y="2850418"/>
            <a:ext cx="8717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Số có hai chữ số chia hết cho 2 và 9 là: </a:t>
            </a:r>
            <a:r>
              <a:rPr lang="vi-VN" sz="2800" b="1" dirty="0"/>
              <a:t>36</a:t>
            </a:r>
            <a:r>
              <a:rPr lang="vi-VN" sz="2800" dirty="0"/>
              <a:t>.</a:t>
            </a:r>
            <a:endParaRPr lang="en-US" sz="2800" dirty="0"/>
          </a:p>
          <a:p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0478" y="3789102"/>
            <a:ext cx="896548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b) Số có hai chữ số chia hết cho cả ba số 2, 5, 9 là: </a:t>
            </a:r>
            <a:r>
              <a:rPr lang="vi-VN" sz="2800" b="1" dirty="0"/>
              <a:t>90.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24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08" y="2038847"/>
            <a:ext cx="812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1: </a:t>
            </a:r>
            <a:r>
              <a:rPr lang="en-US" sz="2000" dirty="0" smtClean="0"/>
              <a:t>Cho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smtClean="0"/>
              <a:t>104, 627, 3 114, 5 123, 6 831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 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8208" y="2961182"/>
            <a:ext cx="7696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a)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smtClean="0"/>
              <a:t>3?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8208" y="3504994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smtClean="0"/>
              <a:t>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smtClean="0"/>
              <a:t>3?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0042" y="4070747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c)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smtClean="0"/>
              <a:t>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smtClean="0"/>
              <a:t>9?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305318" y="1338331"/>
            <a:ext cx="3850783" cy="65610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216" y="4602721"/>
            <a:ext cx="8572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/>
              <a:t>d)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smtClean="0"/>
              <a:t>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smtClean="0"/>
              <a:t>3,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smtClean="0"/>
              <a:t>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smtClean="0"/>
              <a:t>9?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 </a:t>
            </a:r>
            <a:endParaRPr lang="vi-VN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4747" y="-57842"/>
            <a:ext cx="2663751" cy="1818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08" y="2661379"/>
            <a:ext cx="2782286" cy="16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" y="1298018"/>
            <a:ext cx="81213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1: </a:t>
            </a:r>
            <a:r>
              <a:rPr lang="en-US" sz="2000" dirty="0" smtClean="0"/>
              <a:t>104, 627, 3 114, 5 123, 6 831 </a:t>
            </a:r>
            <a:r>
              <a:rPr lang="en-US" sz="2000" dirty="0" err="1" smtClean="0"/>
              <a:t>và</a:t>
            </a:r>
            <a:r>
              <a:rPr lang="en-US" sz="2000" dirty="0" smtClean="0"/>
              <a:t> 72 102. </a:t>
            </a:r>
            <a:endParaRPr lang="vi-VN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2216" y="1772990"/>
            <a:ext cx="1181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i="1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4674" y="2277023"/>
            <a:ext cx="9003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3 </a:t>
            </a:r>
            <a:r>
              <a:rPr lang="en-US" sz="2000" i="1" dirty="0" err="1" smtClean="0"/>
              <a:t>là</a:t>
            </a:r>
            <a:r>
              <a:rPr lang="en-US" sz="2000" i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vi-VN" sz="2000" dirty="0" smtClean="0"/>
              <a:t>Số </a:t>
            </a:r>
            <a:r>
              <a:rPr lang="vi-VN" sz="2000" dirty="0"/>
              <a:t>627 chia hết cho 3 vì tổng các chữ số 6 + 2 + 7 = 15 chia hết cho 3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vi-VN" sz="2000" dirty="0" smtClean="0"/>
              <a:t>Số </a:t>
            </a:r>
            <a:r>
              <a:rPr lang="vi-VN" sz="2000" dirty="0"/>
              <a:t>3 114 chia hết cho 3 vì tổng các </a:t>
            </a:r>
            <a:r>
              <a:rPr lang="vi-VN" sz="2000" dirty="0" smtClean="0"/>
              <a:t>chữ </a:t>
            </a:r>
            <a:r>
              <a:rPr lang="vi-VN" sz="2000" dirty="0"/>
              <a:t>số 3 + 1 + 1 + 4 = 9 chia hết cho 3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vi-VN" sz="2000" dirty="0" smtClean="0"/>
              <a:t>Số </a:t>
            </a:r>
            <a:r>
              <a:rPr lang="vi-VN" sz="2000" dirty="0"/>
              <a:t>6 831 chia hết cho 3 vì tổng các chữ số 6 + 8 + 3 + 1 = 18 chia hết cho 3.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vi-VN" sz="2000" dirty="0" smtClean="0"/>
              <a:t>Số </a:t>
            </a:r>
            <a:r>
              <a:rPr lang="vi-VN" sz="2000" dirty="0"/>
              <a:t>72 102 chia hết cho 3 vì tổng các chữ số 7 + 2 + 1 + 0 + 2 = 12 chia hết cho 3.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4747" y="-57842"/>
            <a:ext cx="2663751" cy="1818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216" y="2345209"/>
            <a:ext cx="86479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3 </a:t>
            </a:r>
            <a:r>
              <a:rPr lang="en-US" sz="2000" i="1" dirty="0" err="1" smtClean="0"/>
              <a:t>là</a:t>
            </a:r>
            <a:r>
              <a:rPr lang="en-US" sz="2000" i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Số 104 không chia hết cho 3 vì tổng các chữ số 1 + 0 + 4 = 5 không chia hết cho 3.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5 123 không chia hết cho 3 vì tổng các chữ số 5 + 1 + 2 + 3 = 11 không chia hết cho 3.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7226" y="2607581"/>
            <a:ext cx="8946774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9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Số 3 114 chia hết cho 9 vì tổng các chữa số 3 + 1 + 1 + 4 = 9 chia hết cho 9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6 831 chia hết cho 9 vì tổng các chữ số 6 + 8 + 3 + 1 = 18 chia hết cho 9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2216" y="2179306"/>
            <a:ext cx="8335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d)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số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3 </a:t>
            </a:r>
            <a:r>
              <a:rPr lang="en-US" sz="2000" i="1" dirty="0" err="1" smtClean="0"/>
              <a:t>nhưng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chia </a:t>
            </a:r>
            <a:r>
              <a:rPr lang="en-US" sz="2000" i="1" dirty="0" err="1" smtClean="0"/>
              <a:t>hết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cho</a:t>
            </a:r>
            <a:r>
              <a:rPr lang="en-US" sz="2000" i="1" dirty="0" smtClean="0"/>
              <a:t> 9 </a:t>
            </a:r>
            <a:r>
              <a:rPr lang="en-US" sz="2000" i="1" dirty="0" err="1" smtClean="0"/>
              <a:t>là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627 chia hết cho 3 và không chia hết cho 9 vì tổng các chữ số 6 + 2 + 7 = 15 chia hết cho 3 nhưng không chia hết cho 9.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Số 72 102 chia hết cho 3 và không chia hết cho 9 vì tổng các chữ số 7 + 2 + 1 + 0 + 2 = 12 chia hết cho 3 nhưng không chia hết cho 9.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9369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1" grpId="1"/>
      <p:bldP spid="2" grpId="0"/>
      <p:bldP spid="2" grpId="1"/>
      <p:bldP spid="6" grpId="0"/>
      <p:bldP spid="6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389832"/>
            <a:ext cx="81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Bài 2: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2, 3, 5, 9,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endParaRPr lang="vi-VN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2070" y="2436716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en-US" sz="2400" dirty="0" smtClean="0"/>
              <a:t>n = 4 536</a:t>
            </a:r>
            <a:endParaRPr lang="vi-V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92070" y="3407516"/>
            <a:ext cx="275992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b) </a:t>
            </a:r>
            <a:r>
              <a:rPr lang="en-US" sz="2400" dirty="0" smtClean="0"/>
              <a:t>n = 3 240</a:t>
            </a:r>
            <a:endParaRPr lang="vi-VN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6466" y="4192683"/>
            <a:ext cx="418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c) </a:t>
            </a:r>
            <a:r>
              <a:rPr lang="en-US" sz="2400" dirty="0" smtClean="0"/>
              <a:t>n </a:t>
            </a:r>
            <a:r>
              <a:rPr lang="en-US" sz="2400" dirty="0" smtClean="0"/>
              <a:t>= 9 850.</a:t>
            </a:r>
            <a:endParaRPr lang="vi-V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38610" y="2563942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là 2, 3, 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6779" y="3537648"/>
            <a:ext cx="546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là 2, 5, 3 , 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8610" y="4296259"/>
            <a:ext cx="4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Các số là ước của n là </a:t>
            </a:r>
            <a:r>
              <a:rPr lang="vi-VN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vi-VN" sz="2400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12" grpId="0"/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6" y="1389832"/>
            <a:ext cx="81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ở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:</a:t>
            </a:r>
            <a:endParaRPr lang="vi-VN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8444" y="2184704"/>
                <a:ext cx="4312439" cy="57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acc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3</a:t>
                </a:r>
                <a:r>
                  <a:rPr lang="en-US" sz="2400" dirty="0"/>
                  <a:t>;</a:t>
                </a:r>
                <a:endParaRPr lang="vi-VN" sz="24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4" y="2184704"/>
                <a:ext cx="4312439" cy="578428"/>
              </a:xfrm>
              <a:prstGeom prst="rect">
                <a:avLst/>
              </a:prstGeom>
              <a:blipFill>
                <a:blip r:embed="rId3"/>
                <a:stretch>
                  <a:fillRect l="-22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8444" y="3591418"/>
                <a:ext cx="4153684" cy="57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smtClean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9.</a:t>
                </a:r>
                <a:endParaRPr lang="vi-VN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4" y="3591418"/>
                <a:ext cx="4153684" cy="578428"/>
              </a:xfrm>
              <a:prstGeom prst="rect">
                <a:avLst/>
              </a:prstGeom>
              <a:blipFill>
                <a:blip r:embed="rId4"/>
                <a:stretch>
                  <a:fillRect l="-2349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26888" y="2884786"/>
            <a:ext cx="747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Tổng (3 + * + 7) chia hết cho </a:t>
            </a:r>
            <a:r>
              <a:rPr lang="vi-VN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=&gt; </a:t>
            </a:r>
            <a:r>
              <a:rPr lang="vi-VN" sz="2400" b="1" dirty="0">
                <a:solidFill>
                  <a:srgbClr val="FF0000"/>
                </a:solidFill>
              </a:rPr>
              <a:t>* = {2; 5; 8</a:t>
            </a:r>
            <a:r>
              <a:rPr lang="vi-VN" sz="2400" b="1" dirty="0" smtClean="0">
                <a:solidFill>
                  <a:srgbClr val="FF0000"/>
                </a:solidFill>
              </a:rPr>
              <a:t>}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403" y="4319241"/>
            <a:ext cx="977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Tổng các chữ số (3 + 7 + *) chia hết cho </a:t>
            </a:r>
            <a:r>
              <a:rPr lang="vi-VN" sz="2400" dirty="0" smtClean="0">
                <a:solidFill>
                  <a:schemeClr val="tx1"/>
                </a:solidFill>
              </a:rPr>
              <a:t>9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</a:rPr>
              <a:t>=&gt; </a:t>
            </a:r>
            <a:r>
              <a:rPr lang="vi-VN" sz="2400" b="1" dirty="0">
                <a:solidFill>
                  <a:srgbClr val="FF0000"/>
                </a:solidFill>
              </a:rPr>
              <a:t>* = 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5326" y="2969663"/>
            <a:ext cx="384881" cy="364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8129" y="4456975"/>
            <a:ext cx="459274" cy="4021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16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1" grpId="0"/>
      <p:bldP spid="2" grpId="0"/>
      <p:bldP spid="16" grpId="0"/>
      <p:bldP spid="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80" y="1274890"/>
            <a:ext cx="854612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Bài</a:t>
            </a:r>
            <a:r>
              <a:rPr lang="en-US" sz="1800" b="1" dirty="0" smtClean="0"/>
              <a:t> </a:t>
            </a:r>
            <a:r>
              <a:rPr lang="en-US" sz="1800" b="1" dirty="0" smtClean="0"/>
              <a:t>5: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6A, 6B, 6C, 6D, 6E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40, 45, 39, 44, 42. </a:t>
            </a:r>
            <a:r>
              <a:rPr lang="en-US" sz="1800" dirty="0" err="1" smtClean="0"/>
              <a:t>Hỏi</a:t>
            </a:r>
            <a:r>
              <a:rPr lang="en-US" sz="1800" dirty="0" smtClean="0"/>
              <a:t>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80" y="2176643"/>
            <a:ext cx="81415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3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ở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?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6780" y="2662897"/>
            <a:ext cx="829980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xếp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smtClean="0"/>
              <a:t>9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ở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?</a:t>
            </a:r>
            <a:endParaRPr lang="vi-VN" sz="1800" dirty="0"/>
          </a:p>
        </p:txBody>
      </p:sp>
      <p:sp>
        <p:nvSpPr>
          <p:cNvPr id="16" name="Rectangle 15"/>
          <p:cNvSpPr/>
          <p:nvPr/>
        </p:nvSpPr>
        <p:spPr>
          <a:xfrm>
            <a:off x="96780" y="3182635"/>
            <a:ext cx="829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3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ở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</a:t>
            </a:r>
            <a:endParaRPr lang="vi-VN" sz="1800" dirty="0"/>
          </a:p>
        </p:txBody>
      </p:sp>
      <p:sp>
        <p:nvSpPr>
          <p:cNvPr id="17" name="Rectangle 16"/>
          <p:cNvSpPr/>
          <p:nvPr/>
        </p:nvSpPr>
        <p:spPr>
          <a:xfrm>
            <a:off x="96780" y="4105965"/>
            <a:ext cx="829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</a:t>
            </a:r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9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ở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3691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734" y="1640592"/>
            <a:ext cx="16880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376503"/>
            <a:ext cx="98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Bài 5</a:t>
            </a:r>
            <a:r>
              <a:rPr lang="vi-VN" sz="1800" dirty="0"/>
              <a:t>: Các lớp 6A, 6B, 6C, 6D, 6E có số học sinh tương ứng là  40, 45, 39, 44, 42.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1876059"/>
                <a:ext cx="323556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b="1" dirty="0"/>
                  <a:t>a) </a:t>
                </a:r>
                <a:endParaRPr lang="en-US" sz="1800" b="1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Có : 4 + 0 = 4 ⋮̸ 3 =&gt; 40 ⋮̸ 3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       4 + 5 = 9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 =&gt; 45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       3 + 9 =  12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 =&gt; 39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       4 + 4 = 8 ⋮̸ 3  =&gt; 44 ⋮̸ 3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       4 + 2 = 6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 =&gt; 42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</a:t>
                </a:r>
                <a:endParaRPr lang="en-US" sz="1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6059"/>
                <a:ext cx="3235569" cy="2585323"/>
              </a:xfrm>
              <a:prstGeom prst="rect">
                <a:avLst/>
              </a:prstGeom>
              <a:blipFill>
                <a:blip r:embed="rId3"/>
                <a:stretch>
                  <a:fillRect l="-1507" b="-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59581" y="2563332"/>
            <a:ext cx="5574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Lớp </a:t>
            </a:r>
            <a:r>
              <a:rPr lang="vi-VN" sz="2000" b="1" i="1" dirty="0"/>
              <a:t>6B; Lớp 6C; Lớp 6E có thể xếp thành 3 hàng với số học sinh ở mỗi hàng như nhau</a:t>
            </a:r>
            <a:r>
              <a:rPr lang="vi-VN" sz="2000" dirty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34814" y="4413087"/>
                <a:ext cx="38878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r>
                  <a:rPr lang="en-US" sz="2000" dirty="0"/>
                  <a:t> </a:t>
                </a:r>
                <a:r>
                  <a:rPr lang="vi-VN" sz="2000" dirty="0" smtClean="0"/>
                  <a:t>Có</a:t>
                </a:r>
                <a:r>
                  <a:rPr lang="vi-VN" sz="2000" dirty="0"/>
                  <a:t>: 4 + 5 = 9 </a:t>
                </a:r>
                <a14:m>
                  <m:oMath xmlns:m="http://schemas.openxmlformats.org/officeDocument/2006/math">
                    <m:r>
                      <a:rPr lang="vi-VN" sz="2000" i="1"/>
                      <m:t>⋮</m:t>
                    </m:r>
                  </m:oMath>
                </a14:m>
                <a:r>
                  <a:rPr lang="vi-VN" sz="2000" dirty="0"/>
                  <a:t> 9 =&gt; 45 </a:t>
                </a:r>
                <a14:m>
                  <m:oMath xmlns:m="http://schemas.openxmlformats.org/officeDocument/2006/math">
                    <m:r>
                      <a:rPr lang="vi-VN" sz="2000" i="1"/>
                      <m:t>⋮</m:t>
                    </m:r>
                  </m:oMath>
                </a14:m>
                <a:r>
                  <a:rPr lang="vi-VN" sz="2000" dirty="0"/>
                  <a:t> 9.</a:t>
                </a:r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14" y="4413087"/>
                <a:ext cx="3887825" cy="553998"/>
              </a:xfrm>
              <a:prstGeom prst="rect">
                <a:avLst/>
              </a:prstGeom>
              <a:blipFill>
                <a:blip r:embed="rId4"/>
                <a:stretch>
                  <a:fillRect l="-1567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114952" y="2980062"/>
            <a:ext cx="493359" cy="3257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ight Arrow 19"/>
          <p:cNvSpPr/>
          <p:nvPr/>
        </p:nvSpPr>
        <p:spPr>
          <a:xfrm>
            <a:off x="3466150" y="4613748"/>
            <a:ext cx="386862" cy="2776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887825" y="4182254"/>
            <a:ext cx="4851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latin typeface="+mn-lt"/>
                <a:ea typeface="Calibri" panose="020F0502020204030204" pitchFamily="34" charset="0"/>
              </a:rPr>
              <a:t>Lớp 6B có thể xếp thành 9 hàng với số học sinh ở mỗi hàng như nhau.</a:t>
            </a:r>
            <a:endParaRPr lang="vi-VN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0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  <p:bldP spid="15" grpId="0"/>
      <p:bldP spid="3" grpId="0"/>
      <p:bldP spid="5" grpId="0"/>
      <p:bldP spid="6" grpId="0" animBg="1"/>
      <p:bldP spid="20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1825" y="49368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VẬN DỤNG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734" y="1640592"/>
            <a:ext cx="168808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i="1" u="sng" dirty="0" err="1" smtClean="0"/>
              <a:t>Giải</a:t>
            </a:r>
            <a:endParaRPr lang="vi-VN" sz="1800" b="1" i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376503"/>
            <a:ext cx="98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Bài 5</a:t>
            </a:r>
            <a:r>
              <a:rPr lang="vi-VN" sz="1800" dirty="0"/>
              <a:t>: Các lớp 6A, 6B, 6C, 6D, 6E có số học sinh tương ứng là  40, 45, 39, 44, 42.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4871" y="1561169"/>
                <a:ext cx="7104185" cy="1703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c) </a:t>
                </a:r>
                <a:endParaRPr lang="en-US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Tất cả số học sinh của năm lớp đó là:</a:t>
                </a:r>
                <a:endParaRPr lang="en-US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40 + 45 + 39 + 44 + 42 = 210 ( học sinh)</a:t>
                </a:r>
                <a:endParaRPr lang="en-US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210 = 2 + 1 + 0 = 3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 =&gt; 210 </a:t>
                </a:r>
                <a14:m>
                  <m:oMath xmlns:m="http://schemas.openxmlformats.org/officeDocument/2006/math">
                    <m:r>
                      <a:rPr lang="vi-VN" sz="1800" i="1"/>
                      <m:t>⋮</m:t>
                    </m:r>
                  </m:oMath>
                </a14:m>
                <a:r>
                  <a:rPr lang="vi-VN" sz="1800" dirty="0"/>
                  <a:t> 3</a:t>
                </a:r>
                <a:endParaRPr lang="en-US" sz="1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1" y="1561169"/>
                <a:ext cx="7104185" cy="1703030"/>
              </a:xfrm>
              <a:prstGeom prst="rect">
                <a:avLst/>
              </a:prstGeom>
              <a:blipFill>
                <a:blip r:embed="rId3"/>
                <a:stretch>
                  <a:fillRect l="-686" b="-50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84192" y="3115785"/>
            <a:ext cx="8659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/>
              <a:t>Vậy Có thể xếp tất học sinh của lớp đó thành 3 hàng với số học </a:t>
            </a:r>
            <a:r>
              <a:rPr lang="en-US" sz="1800" b="1" dirty="0" smtClean="0"/>
              <a:t>s</a:t>
            </a:r>
            <a:r>
              <a:rPr lang="vi-VN" sz="1800" b="1" dirty="0" smtClean="0"/>
              <a:t>ính </a:t>
            </a:r>
            <a:r>
              <a:rPr lang="vi-VN" sz="1800" b="1" dirty="0"/>
              <a:t>ở mỗi hàng là như nhau.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582509" y="3891874"/>
            <a:ext cx="77475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d) Có 210 = 2 + 1 + 0 = 3 </a:t>
            </a:r>
            <a:r>
              <a:rPr lang="vi-VN" sz="1800" dirty="0">
                <a:latin typeface="+mn-lt"/>
                <a:ea typeface="Calibri" panose="020F0502020204030204" pitchFamily="34" charset="0"/>
                <a:cs typeface="Cambria Math" panose="02040503050406030204" pitchFamily="18" charset="0"/>
              </a:rPr>
              <a:t>⋮̸</a:t>
            </a:r>
            <a:r>
              <a:rPr lang="vi-VN" sz="1800" dirty="0">
                <a:latin typeface="+mn-lt"/>
                <a:ea typeface="Calibri" panose="020F0502020204030204" pitchFamily="34" charset="0"/>
              </a:rPr>
              <a:t> 9 =&gt;210 </a:t>
            </a:r>
            <a:r>
              <a:rPr lang="vi-VN" sz="1800" dirty="0">
                <a:latin typeface="+mn-lt"/>
                <a:ea typeface="Calibri" panose="020F0502020204030204" pitchFamily="34" charset="0"/>
                <a:cs typeface="Cambria Math" panose="02040503050406030204" pitchFamily="18" charset="0"/>
              </a:rPr>
              <a:t>⋮̸</a:t>
            </a:r>
            <a:r>
              <a:rPr lang="vi-VN" sz="1800" dirty="0">
                <a:latin typeface="+mn-lt"/>
                <a:ea typeface="Calibri" panose="020F0502020204030204" pitchFamily="34" charset="0"/>
              </a:rPr>
              <a:t> 9.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b="1" dirty="0">
                <a:latin typeface="+mn-lt"/>
                <a:ea typeface="Calibri" panose="020F0502020204030204" pitchFamily="34" charset="0"/>
              </a:rPr>
              <a:t>Vậy Không thể xếp tất học sinh của lớp đó thành 9 hàng với số học sinh ở mỗi hàng là như nhau.</a:t>
            </a:r>
            <a:endParaRPr lang="en-US" sz="1800" b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" grpId="0"/>
      <p:bldP spid="15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68192"/>
            <a:ext cx="686444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BÀI </a:t>
            </a:r>
            <a:r>
              <a:rPr lang="en-US" sz="4400" b="1" dirty="0">
                <a:solidFill>
                  <a:schemeClr val="bg1"/>
                </a:solidFill>
              </a:rPr>
              <a:t>9</a:t>
            </a:r>
            <a:r>
              <a:rPr lang="en-US" sz="4400" b="1" dirty="0" smtClean="0">
                <a:solidFill>
                  <a:schemeClr val="bg1"/>
                </a:solidFill>
              </a:rPr>
              <a:t>: </a:t>
            </a:r>
            <a:r>
              <a:rPr lang="en-US" sz="4400" b="1" dirty="0" smtClean="0">
                <a:solidFill>
                  <a:schemeClr val="bg1"/>
                </a:solidFill>
              </a:rPr>
              <a:t>DẤU HIỆU CHIA HẾT CHO </a:t>
            </a:r>
            <a:r>
              <a:rPr lang="en-US" sz="4400" b="1" dirty="0" smtClean="0">
                <a:solidFill>
                  <a:schemeClr val="bg1"/>
                </a:solidFill>
              </a:rPr>
              <a:t>3 </a:t>
            </a:r>
            <a:r>
              <a:rPr lang="en-US" sz="4400" b="1" dirty="0" smtClean="0">
                <a:solidFill>
                  <a:schemeClr val="bg1"/>
                </a:solidFill>
              </a:rPr>
              <a:t>VÀ </a:t>
            </a:r>
            <a:r>
              <a:rPr lang="en-US" sz="4400" b="1" dirty="0" smtClean="0">
                <a:solidFill>
                  <a:schemeClr val="bg1"/>
                </a:solidFill>
              </a:rPr>
              <a:t>9 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65916" y="49180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HƯỚNG DẪN VỀ NHÀ</a:t>
            </a:r>
            <a:endParaRPr lang="vi-VN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99379"/>
            <a:ext cx="7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3, </a:t>
            </a:r>
            <a:r>
              <a:rPr lang="en-US" sz="2400" dirty="0" err="1" smtClean="0"/>
              <a:t>cho</a:t>
            </a:r>
            <a:r>
              <a:rPr lang="en-US" sz="2400" dirty="0" smtClean="0"/>
              <a:t> 9.</a:t>
            </a:r>
            <a:endParaRPr lang="vi-VN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3447545"/>
            <a:ext cx="945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/>
              <a:t>Hoàn thành nốt các bài tập và làm thêm bài tập 4 ( SGK – tr39).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0" y="4349440"/>
            <a:ext cx="826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dirty="0"/>
              <a:t>Chuẩn bị và xem trước bài  “</a:t>
            </a:r>
            <a:r>
              <a:rPr lang="vi-VN" sz="2400" b="1" dirty="0"/>
              <a:t>Số nguyên tố - Hợp số</a:t>
            </a:r>
            <a:r>
              <a:rPr lang="vi-VN" sz="2400" dirty="0"/>
              <a:t>”.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789878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Tự</a:t>
            </a:r>
            <a:r>
              <a:rPr lang="en-US" sz="2400" dirty="0" smtClean="0"/>
              <a:t> đ</a:t>
            </a:r>
            <a:r>
              <a:rPr lang="vi-VN" sz="2400" dirty="0" smtClean="0"/>
              <a:t>ọc</a:t>
            </a:r>
            <a:r>
              <a:rPr lang="vi-VN" sz="2400" i="1" dirty="0"/>
              <a:t>, </a:t>
            </a:r>
            <a:r>
              <a:rPr lang="vi-VN" sz="2400" dirty="0"/>
              <a:t>tìm </a:t>
            </a:r>
            <a:r>
              <a:rPr lang="vi-VN" sz="2400" dirty="0" smtClean="0"/>
              <a:t>hiểu</a:t>
            </a:r>
            <a:r>
              <a:rPr lang="en-US" sz="2400" dirty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vi-VN" sz="2400" dirty="0" smtClean="0"/>
              <a:t>mục </a:t>
            </a:r>
            <a:r>
              <a:rPr lang="vi-VN" sz="2400" i="1" dirty="0"/>
              <a:t>“</a:t>
            </a:r>
            <a:r>
              <a:rPr lang="vi-VN" sz="2400" b="1" i="1" dirty="0"/>
              <a:t>TÌM TÒI – MỞ RỘNG</a:t>
            </a:r>
            <a:r>
              <a:rPr lang="vi-VN" sz="2400" i="1" dirty="0"/>
              <a:t>”</a:t>
            </a:r>
            <a:endParaRPr lang="en-US" sz="2400" dirty="0"/>
          </a:p>
          <a:p>
            <a:pPr algn="just"/>
            <a:endParaRPr lang="vi-V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7828" y="12700"/>
            <a:ext cx="2113868" cy="24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/>
      <p:bldP spid="15" grpId="0"/>
      <p:bldP spid="4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0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DẤU HIỆU CHIA HẾT CHO </a:t>
            </a:r>
            <a:r>
              <a:rPr lang="en-US" sz="3600" dirty="0" smtClean="0">
                <a:solidFill>
                  <a:schemeClr val="bg1"/>
                </a:solidFill>
              </a:rPr>
              <a:t>3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3" y="801382"/>
            <a:ext cx="1033561" cy="610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92" y="1768225"/>
            <a:ext cx="878968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: </a:t>
            </a:r>
            <a:r>
              <a:rPr lang="en-US" sz="2400" b="1" dirty="0" smtClean="0"/>
              <a:t>123 </a:t>
            </a:r>
            <a:r>
              <a:rPr lang="en-US" sz="2400" b="1" dirty="0" smtClean="0"/>
              <a:t>: </a:t>
            </a:r>
            <a:r>
              <a:rPr lang="en-US" sz="2400" b="1" dirty="0" smtClean="0"/>
              <a:t>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123 </a:t>
            </a:r>
            <a:r>
              <a:rPr lang="en-US" sz="2400" dirty="0" err="1" smtClean="0"/>
              <a:t>với</a:t>
            </a:r>
            <a:r>
              <a:rPr lang="en-US" sz="2400" dirty="0" smtClean="0"/>
              <a:t> 3.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753" y="3225189"/>
            <a:ext cx="873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S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123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S </a:t>
            </a:r>
            <a:r>
              <a:rPr lang="en-US" sz="2400" dirty="0" err="1" smtClean="0"/>
              <a:t>với</a:t>
            </a:r>
            <a:r>
              <a:rPr lang="en-US" sz="2400" dirty="0" smtClean="0"/>
              <a:t> 3.</a:t>
            </a:r>
            <a:endParaRPr lang="vi-VN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15" r="7273"/>
          <a:stretch/>
        </p:blipFill>
        <p:spPr>
          <a:xfrm>
            <a:off x="5997360" y="-44842"/>
            <a:ext cx="3197271" cy="18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1" y="710023"/>
            <a:ext cx="989625" cy="584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59" y="1349912"/>
            <a:ext cx="361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Trả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lời</a:t>
            </a:r>
            <a:r>
              <a:rPr lang="en-US" sz="2800" b="1" i="1" u="sng" dirty="0" smtClean="0"/>
              <a:t>:</a:t>
            </a:r>
            <a:endParaRPr lang="vi-VN" sz="2800" b="1" i="1" u="sng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61524" y="2141500"/>
            <a:ext cx="844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123 : 3 = 41 =&gt; Số 123 chia hết cho 3.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759" y="3012737"/>
            <a:ext cx="879606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b) Tổng các chữ số của số 123: S = 1 + 2 + 3 = 6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vi-VN" sz="2800" dirty="0" smtClean="0"/>
              <a:t>=&gt; </a:t>
            </a:r>
            <a:r>
              <a:rPr lang="vi-VN" sz="2800" dirty="0"/>
              <a:t>S chia hết cho 3 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4" b="-1"/>
          <a:stretch/>
        </p:blipFill>
        <p:spPr>
          <a:xfrm>
            <a:off x="6682613" y="29929"/>
            <a:ext cx="2457450" cy="17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668216" y="1461720"/>
            <a:ext cx="8194430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</a:rPr>
                <a:t>Các số có tổng các chữ số chia hết cho 3 thì chia hết cho 3 và chỉ những số đó mới chia hết cho 3.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729" y="888022"/>
              <a:ext cx="529004" cy="501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9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284665" y="175847"/>
            <a:ext cx="8683489" cy="2497016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</a:rPr>
              <a:t> 1: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5;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2, 3, 5.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Trả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lời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665" y="3086273"/>
            <a:ext cx="807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Số có hai chữ số chia hết cho 3 và 5 là: </a:t>
            </a:r>
            <a:r>
              <a:rPr lang="vi-VN" sz="2800" b="1" dirty="0"/>
              <a:t>15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665" y="4022903"/>
            <a:ext cx="66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Số chia hết cho cả ba số 2, 3, 5 là </a:t>
            </a:r>
            <a:r>
              <a:rPr lang="vi-VN" sz="2800" b="1" dirty="0" smtClean="0"/>
              <a:t>60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4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DẤU HIỆU CHIA HẾT CHO </a:t>
            </a:r>
            <a:r>
              <a:rPr lang="en-US" sz="3600" dirty="0" smtClean="0">
                <a:solidFill>
                  <a:schemeClr val="bg1"/>
                </a:solidFill>
              </a:rPr>
              <a:t>9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1" y="975816"/>
            <a:ext cx="961318" cy="40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15" y="1792738"/>
            <a:ext cx="72636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: </a:t>
            </a:r>
            <a:r>
              <a:rPr lang="en-US" sz="2400" b="1" dirty="0" smtClean="0"/>
              <a:t>135 </a:t>
            </a:r>
            <a:r>
              <a:rPr lang="en-US" sz="2400" b="1" dirty="0"/>
              <a:t>: </a:t>
            </a:r>
            <a:r>
              <a:rPr lang="en-US" sz="2400" b="1" dirty="0" smtClean="0"/>
              <a:t>9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135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smtClean="0"/>
              <a:t>9.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315" y="3176385"/>
            <a:ext cx="74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S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135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smtClean="0"/>
              <a:t>9.</a:t>
            </a:r>
            <a:endParaRPr lang="vi-VN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724" y="1"/>
            <a:ext cx="1990276" cy="1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1448</Words>
  <Application>Microsoft Office PowerPoint</Application>
  <PresentationFormat>On-screen Show (16:9)</PresentationFormat>
  <Paragraphs>124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 Condensed</vt:lpstr>
      <vt:lpstr>Calibri</vt:lpstr>
      <vt:lpstr>Wingdings</vt:lpstr>
      <vt:lpstr>Arvo</vt:lpstr>
      <vt:lpstr>Cambria Math</vt:lpstr>
      <vt:lpstr>Arial</vt:lpstr>
      <vt:lpstr>Roboto Condensed Light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ntd</cp:lastModifiedBy>
  <cp:revision>21</cp:revision>
  <dcterms:modified xsi:type="dcterms:W3CDTF">2021-08-04T09:13:30Z</dcterms:modified>
</cp:coreProperties>
</file>