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70" r:id="rId2"/>
    <p:sldId id="256" r:id="rId3"/>
    <p:sldId id="259" r:id="rId4"/>
    <p:sldId id="295" r:id="rId5"/>
    <p:sldId id="310" r:id="rId6"/>
    <p:sldId id="296" r:id="rId7"/>
    <p:sldId id="297" r:id="rId8"/>
    <p:sldId id="298" r:id="rId9"/>
    <p:sldId id="299" r:id="rId10"/>
    <p:sldId id="300" r:id="rId11"/>
    <p:sldId id="311" r:id="rId12"/>
    <p:sldId id="301" r:id="rId13"/>
    <p:sldId id="302" r:id="rId14"/>
    <p:sldId id="261" r:id="rId15"/>
    <p:sldId id="304" r:id="rId16"/>
    <p:sldId id="305" r:id="rId17"/>
    <p:sldId id="306" r:id="rId18"/>
    <p:sldId id="265" r:id="rId19"/>
    <p:sldId id="308" r:id="rId20"/>
    <p:sldId id="280" r:id="rId21"/>
    <p:sldId id="309" r:id="rId22"/>
  </p:sldIdLst>
  <p:sldSz cx="9144000" cy="5143500" type="screen16x9"/>
  <p:notesSz cx="6858000" cy="9144000"/>
  <p:embeddedFontLst>
    <p:embeddedFont>
      <p:font typeface="Roboto Condensed" panose="020B0604020202020204" charset="0"/>
      <p:regular r:id="rId24"/>
      <p:bold r:id="rId25"/>
      <p:italic r:id="rId26"/>
      <p:boldItalic r:id="rId27"/>
    </p:embeddedFont>
    <p:embeddedFont>
      <p:font typeface="Arvo" panose="020B060402020202020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Roboto Condensed Light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461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68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848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42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92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0456" y="618186"/>
            <a:ext cx="4803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Khối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lớp</a:t>
            </a:r>
            <a:r>
              <a:rPr lang="en-US" sz="2000" dirty="0" smtClean="0">
                <a:solidFill>
                  <a:schemeClr val="tx1"/>
                </a:solidFill>
              </a:rPr>
              <a:t> 6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một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trường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trung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học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cơ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lớp</a:t>
            </a:r>
            <a:r>
              <a:rPr lang="en-US" sz="2000" dirty="0" smtClean="0">
                <a:solidFill>
                  <a:schemeClr val="tx1"/>
                </a:solidFill>
              </a:rPr>
              <a:t> 6A, 6B, 6C, 6D, 6E </a:t>
            </a:r>
            <a:r>
              <a:rPr lang="en-US" sz="2000" dirty="0" err="1" smtClean="0">
                <a:solidFill>
                  <a:schemeClr val="tx1"/>
                </a:solidFill>
              </a:rPr>
              <a:t>với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học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lần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lượt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40, 45, 39, 44, 42. </a:t>
            </a:r>
            <a:endParaRPr lang="vi-VN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148" y="0"/>
            <a:ext cx="3856252" cy="212564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287886" y="2365343"/>
            <a:ext cx="8448541" cy="2241030"/>
          </a:xfrm>
          <a:prstGeom prst="cloudCallout">
            <a:avLst>
              <a:gd name="adj1" fmla="val -55563"/>
              <a:gd name="adj2" fmla="val 447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AutoNum type="alphaLcParenR"/>
            </a:pPr>
            <a:r>
              <a:rPr lang="en-US" sz="2000" i="1" dirty="0" err="1" smtClean="0">
                <a:solidFill>
                  <a:srgbClr val="002060"/>
                </a:solidFill>
              </a:rPr>
              <a:t>Lớp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nào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có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thể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xếp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thành</a:t>
            </a:r>
            <a:r>
              <a:rPr lang="en-US" sz="2000" i="1" dirty="0" smtClean="0">
                <a:solidFill>
                  <a:srgbClr val="002060"/>
                </a:solidFill>
              </a:rPr>
              <a:t> 2 </a:t>
            </a:r>
            <a:r>
              <a:rPr lang="en-US" sz="2000" i="1" dirty="0" err="1" smtClean="0">
                <a:solidFill>
                  <a:srgbClr val="002060"/>
                </a:solidFill>
              </a:rPr>
              <a:t>hàng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với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số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lượng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học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sinh</a:t>
            </a:r>
            <a:r>
              <a:rPr lang="en-US" sz="2000" i="1" dirty="0" smtClean="0">
                <a:solidFill>
                  <a:srgbClr val="002060"/>
                </a:solidFill>
              </a:rPr>
              <a:t> ở </a:t>
            </a:r>
            <a:r>
              <a:rPr lang="en-US" sz="2000" i="1" dirty="0" err="1" smtClean="0">
                <a:solidFill>
                  <a:srgbClr val="002060"/>
                </a:solidFill>
              </a:rPr>
              <a:t>mỗi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hàng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là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như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nhau</a:t>
            </a:r>
            <a:r>
              <a:rPr lang="en-US" sz="2000" i="1" dirty="0" smtClean="0">
                <a:solidFill>
                  <a:srgbClr val="002060"/>
                </a:solidFill>
              </a:rPr>
              <a:t>?</a:t>
            </a:r>
          </a:p>
          <a:p>
            <a:pPr marL="457200" indent="-457200" algn="ctr">
              <a:lnSpc>
                <a:spcPct val="150000"/>
              </a:lnSpc>
              <a:buAutoNum type="alphaLcParenR"/>
            </a:pPr>
            <a:r>
              <a:rPr lang="en-US" sz="2000" i="1" dirty="0" err="1" smtClean="0">
                <a:solidFill>
                  <a:srgbClr val="002060"/>
                </a:solidFill>
              </a:rPr>
              <a:t>Lớp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nào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có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thể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xếp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thành</a:t>
            </a:r>
            <a:r>
              <a:rPr lang="en-US" sz="2000" i="1" dirty="0" smtClean="0">
                <a:solidFill>
                  <a:srgbClr val="002060"/>
                </a:solidFill>
              </a:rPr>
              <a:t> 5 </a:t>
            </a:r>
            <a:r>
              <a:rPr lang="en-US" sz="2000" i="1" dirty="0" err="1" smtClean="0">
                <a:solidFill>
                  <a:srgbClr val="002060"/>
                </a:solidFill>
              </a:rPr>
              <a:t>hàng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với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số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lượng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học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sinh</a:t>
            </a:r>
            <a:r>
              <a:rPr lang="en-US" sz="2000" i="1" dirty="0" smtClean="0">
                <a:solidFill>
                  <a:srgbClr val="002060"/>
                </a:solidFill>
              </a:rPr>
              <a:t> ở </a:t>
            </a:r>
            <a:r>
              <a:rPr lang="en-US" sz="2000" i="1" dirty="0" err="1" smtClean="0">
                <a:solidFill>
                  <a:srgbClr val="002060"/>
                </a:solidFill>
              </a:rPr>
              <a:t>mỗi</a:t>
            </a:r>
            <a:r>
              <a:rPr lang="en-US" sz="2000" i="1" dirty="0" smtClean="0">
                <a:solidFill>
                  <a:srgbClr val="002060"/>
                </a:solidFill>
              </a:rPr>
              <a:t> hang </a:t>
            </a:r>
            <a:r>
              <a:rPr lang="en-US" sz="2000" i="1" dirty="0" err="1" smtClean="0">
                <a:solidFill>
                  <a:srgbClr val="002060"/>
                </a:solidFill>
              </a:rPr>
              <a:t>là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như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nhau</a:t>
            </a:r>
            <a:r>
              <a:rPr lang="en-US" sz="2000" i="1" dirty="0">
                <a:solidFill>
                  <a:srgbClr val="002060"/>
                </a:solidFill>
              </a:rPr>
              <a:t>?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67" y="3965843"/>
            <a:ext cx="890521" cy="1126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51" y="802782"/>
            <a:ext cx="961318" cy="407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794" y="1352547"/>
            <a:ext cx="7263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50 : 5 </a:t>
            </a:r>
            <a:r>
              <a:rPr lang="en-US" sz="2400" dirty="0" smtClean="0"/>
              <a:t>; </a:t>
            </a:r>
            <a:r>
              <a:rPr lang="en-US" sz="2400" b="1" dirty="0" smtClean="0"/>
              <a:t>65 : 5</a:t>
            </a:r>
            <a:endParaRPr lang="vi-V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951" y="2563353"/>
            <a:ext cx="878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/>
              <a:t> </a:t>
            </a:r>
            <a:r>
              <a:rPr lang="en-US" sz="2400" dirty="0" smtClean="0"/>
              <a:t>50, 65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5</a:t>
            </a:r>
            <a:endParaRPr lang="vi-V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0794" y="3513968"/>
            <a:ext cx="878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c)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tận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: 50, 65.</a:t>
            </a:r>
            <a:endParaRPr lang="vi-VN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3724" y="1"/>
            <a:ext cx="1990276" cy="19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070" y="0"/>
            <a:ext cx="2062305" cy="1986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1821" y="679235"/>
            <a:ext cx="361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Trả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lời</a:t>
            </a:r>
            <a:r>
              <a:rPr lang="en-US" sz="2400" b="1" i="1" u="sng" dirty="0" smtClean="0"/>
              <a:t>:</a:t>
            </a:r>
            <a:endParaRPr lang="vi-VN" sz="2400" b="1" i="1" u="sng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61524" y="1410365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50 </a:t>
            </a:r>
            <a:r>
              <a:rPr lang="en-US" sz="2400" b="1" dirty="0"/>
              <a:t>: </a:t>
            </a:r>
            <a:r>
              <a:rPr lang="en-US" sz="2400" b="1" dirty="0" smtClean="0"/>
              <a:t>5 </a:t>
            </a:r>
            <a:r>
              <a:rPr lang="en-US" sz="2400" b="1" dirty="0"/>
              <a:t>= </a:t>
            </a:r>
            <a:r>
              <a:rPr lang="en-US" sz="2400" b="1" dirty="0" smtClean="0"/>
              <a:t>10</a:t>
            </a:r>
            <a:endParaRPr lang="vi-VN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21675" y="1410364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65 </a:t>
            </a:r>
            <a:r>
              <a:rPr lang="en-US" sz="2400" b="1" dirty="0"/>
              <a:t>: </a:t>
            </a:r>
            <a:r>
              <a:rPr lang="en-US" sz="2400" b="1" dirty="0" smtClean="0"/>
              <a:t>5 = 13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8617" y="1410364"/>
            <a:ext cx="60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</a:t>
            </a:r>
            <a:endParaRPr lang="vi-VN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88617" y="2215722"/>
            <a:ext cx="775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b) Các số </a:t>
            </a:r>
            <a:r>
              <a:rPr lang="en-US" sz="2400" dirty="0" smtClean="0"/>
              <a:t>50 </a:t>
            </a:r>
            <a:r>
              <a:rPr lang="en-US" sz="2400" dirty="0" err="1" smtClean="0"/>
              <a:t>và</a:t>
            </a:r>
            <a:r>
              <a:rPr lang="en-US" sz="2400" dirty="0" smtClean="0"/>
              <a:t> 65</a:t>
            </a:r>
            <a:r>
              <a:rPr lang="vi-VN" sz="2400" dirty="0" smtClean="0"/>
              <a:t> </a:t>
            </a:r>
            <a:r>
              <a:rPr lang="vi-VN" sz="2400" dirty="0"/>
              <a:t>đều chia hết cho </a:t>
            </a:r>
            <a:r>
              <a:rPr lang="en-US" sz="2400" dirty="0" smtClean="0"/>
              <a:t>5</a:t>
            </a:r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2673" y="3357551"/>
            <a:ext cx="849161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</a:t>
            </a:r>
            <a:r>
              <a:rPr lang="vi-VN" sz="2400" dirty="0" smtClean="0"/>
              <a:t>) </a:t>
            </a:r>
            <a:r>
              <a:rPr lang="vi-VN" sz="2400" dirty="0"/>
              <a:t>Chữ số tận cùng của các số 50; 65 lần lượt là 0; 5.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" y="723969"/>
            <a:ext cx="961318" cy="4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140677" y="2321169"/>
            <a:ext cx="527539" cy="47478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668216" y="1461720"/>
            <a:ext cx="8194430" cy="2301387"/>
            <a:chOff x="861645" y="819883"/>
            <a:chExt cx="8018585" cy="2193680"/>
          </a:xfrm>
        </p:grpSpPr>
        <p:sp>
          <p:nvSpPr>
            <p:cNvPr id="5" name="Rounded Rectangle 4"/>
            <p:cNvSpPr/>
            <p:nvPr/>
          </p:nvSpPr>
          <p:spPr>
            <a:xfrm>
              <a:off x="861645" y="819883"/>
              <a:ext cx="8018585" cy="2193680"/>
            </a:xfrm>
            <a:prstGeom prst="roundRect">
              <a:avLst/>
            </a:prstGeom>
            <a:solidFill>
              <a:srgbClr val="BFFE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dirty="0" smtClean="0">
                  <a:solidFill>
                    <a:schemeClr val="tx1">
                      <a:lumMod val="50000"/>
                    </a:schemeClr>
                  </a:solidFill>
                </a:rPr>
                <a:t>	</a:t>
              </a:r>
              <a:r>
                <a:rPr lang="vi-VN" sz="2800" b="1" dirty="0">
                  <a:solidFill>
                    <a:schemeClr val="tx1"/>
                  </a:solidFill>
                </a:rPr>
                <a:t>Các số có chữ số tận cùng là 0 hoặc 5 thì chia hết cho 5 và chỉ những số đó mới chia hết cho 5.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endParaRPr lang="vi-VN" sz="28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729" y="888022"/>
              <a:ext cx="529004" cy="501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425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371506" y="381987"/>
            <a:ext cx="8360370" cy="2040225"/>
          </a:xfrm>
          <a:prstGeom prst="horizontalScroll">
            <a:avLst>
              <a:gd name="adj" fmla="val 1460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</a:rPr>
              <a:t>Luyện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</a:rPr>
              <a:t>tập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</a:rPr>
              <a:t> 3: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chia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2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5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thì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tận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9937" y="2191379"/>
            <a:ext cx="195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Trả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lời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87696" y="2775033"/>
            <a:ext cx="871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- Một số chia </a:t>
            </a:r>
            <a:r>
              <a:rPr lang="vi-VN" sz="2400" dirty="0" smtClean="0"/>
              <a:t>h</a:t>
            </a:r>
            <a:r>
              <a:rPr lang="en-US" sz="2400" dirty="0" smtClean="0"/>
              <a:t>ế</a:t>
            </a:r>
            <a:r>
              <a:rPr lang="vi-VN" sz="2400" dirty="0" smtClean="0"/>
              <a:t>t </a:t>
            </a:r>
            <a:r>
              <a:rPr lang="vi-VN" sz="2400" dirty="0"/>
              <a:t>cho 2 thì có chữ số tận cùng là: 0, 2, 4, 6, 8.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4513" y="3945665"/>
            <a:ext cx="853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=&gt; Một số </a:t>
            </a:r>
            <a:r>
              <a:rPr lang="vi-VN" sz="2400" b="1" dirty="0"/>
              <a:t>chia hết cho cả 2 và 5 </a:t>
            </a:r>
            <a:r>
              <a:rPr lang="vi-VN" sz="2400" dirty="0"/>
              <a:t>thì có chữ số tận cùng là </a:t>
            </a:r>
            <a:r>
              <a:rPr lang="vi-VN" sz="2400" b="1" dirty="0" smtClean="0"/>
              <a:t>0</a:t>
            </a:r>
            <a:r>
              <a:rPr lang="en-US" sz="2400" dirty="0" smtClean="0"/>
              <a:t>.</a:t>
            </a:r>
            <a:endParaRPr lang="vi-VN" sz="2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8628" y="3360349"/>
            <a:ext cx="871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- Một số chia </a:t>
            </a:r>
            <a:r>
              <a:rPr lang="vi-VN" sz="2400" dirty="0" smtClean="0"/>
              <a:t>h</a:t>
            </a:r>
            <a:r>
              <a:rPr lang="en-US" sz="2400" dirty="0" smtClean="0"/>
              <a:t>ế</a:t>
            </a:r>
            <a:r>
              <a:rPr lang="vi-VN" sz="2400" dirty="0" smtClean="0"/>
              <a:t>t </a:t>
            </a:r>
            <a:r>
              <a:rPr lang="vi-VN" sz="2400" dirty="0"/>
              <a:t>cho </a:t>
            </a:r>
            <a:r>
              <a:rPr lang="en-US" sz="2400" dirty="0" smtClean="0"/>
              <a:t>5</a:t>
            </a:r>
            <a:r>
              <a:rPr lang="vi-VN" sz="2400" dirty="0" smtClean="0"/>
              <a:t> </a:t>
            </a:r>
            <a:r>
              <a:rPr lang="vi-VN" sz="2400" dirty="0"/>
              <a:t>thì có chữ số tận cùng là: 0, </a:t>
            </a:r>
            <a:r>
              <a:rPr lang="en-US" sz="2400" dirty="0" smtClean="0"/>
              <a:t>5</a:t>
            </a:r>
            <a:r>
              <a:rPr lang="vi-VN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42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LUYỆN TẬP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318" y="2224734"/>
            <a:ext cx="8121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1: </a:t>
            </a:r>
            <a:r>
              <a:rPr lang="en-US" sz="2000" dirty="0" smtClean="0"/>
              <a:t>Cho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82, 980, 5 975, 49 173, 756 598.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  </a:t>
            </a:r>
            <a:endParaRPr lang="vi-VN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33731" y="2883702"/>
            <a:ext cx="769637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a)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5, </a:t>
            </a:r>
            <a:r>
              <a:rPr lang="en-US" sz="2000" dirty="0" err="1" smtClean="0"/>
              <a:t>nhưng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2? </a:t>
            </a:r>
            <a:endParaRPr lang="vi-VN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40040" y="3527980"/>
            <a:ext cx="857213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b)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2, </a:t>
            </a:r>
            <a:r>
              <a:rPr lang="en-US" sz="2000" dirty="0" err="1" smtClean="0"/>
              <a:t>nhưng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5? </a:t>
            </a:r>
            <a:endParaRPr lang="vi-VN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40041" y="4266391"/>
            <a:ext cx="857213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c)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2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5? </a:t>
            </a:r>
            <a:endParaRPr lang="vi-VN" sz="20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2305318" y="1338331"/>
            <a:ext cx="3850783" cy="6561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9884" y="7543"/>
            <a:ext cx="2464116" cy="1653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1" grpId="0"/>
      <p:bldP spid="1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LUYỆN TẬP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318" y="2224734"/>
            <a:ext cx="8121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1: </a:t>
            </a:r>
            <a:r>
              <a:rPr lang="en-US" sz="2000" dirty="0" smtClean="0"/>
              <a:t>Cho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82, 980, 5 975, 49 173, 756 598.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  </a:t>
            </a:r>
            <a:endParaRPr lang="vi-VN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40319" y="2853275"/>
            <a:ext cx="6439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a)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5, </a:t>
            </a:r>
            <a:r>
              <a:rPr lang="en-US" sz="2000" dirty="0" err="1" smtClean="0"/>
              <a:t>nhưng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2:</a:t>
            </a:r>
            <a:endParaRPr lang="vi-VN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40319" y="3528884"/>
            <a:ext cx="6439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b)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2, </a:t>
            </a:r>
            <a:r>
              <a:rPr lang="en-US" sz="2000" dirty="0" err="1" smtClean="0"/>
              <a:t>nhưng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5: </a:t>
            </a:r>
            <a:endParaRPr lang="vi-VN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40041" y="4266391"/>
            <a:ext cx="8572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c)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2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5: </a:t>
            </a:r>
            <a:endParaRPr lang="vi-VN" sz="20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2305318" y="1338331"/>
            <a:ext cx="3850783" cy="6561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9884" y="7543"/>
            <a:ext cx="2464116" cy="16536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73656" y="2962241"/>
            <a:ext cx="128939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5 </a:t>
            </a:r>
            <a:r>
              <a:rPr lang="vi-VN" sz="2000" dirty="0" smtClean="0">
                <a:solidFill>
                  <a:srgbClr val="FF0000"/>
                </a:solidFill>
              </a:rPr>
              <a:t>975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3656" y="3590782"/>
            <a:ext cx="75683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82  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9311" y="3572389"/>
            <a:ext cx="1106812" cy="4141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756 598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6977" y="4334775"/>
            <a:ext cx="122204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49 173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1" grpId="0"/>
      <p:bldP spid="12" grpId="0"/>
      <p:bldP spid="3" grpId="0" animBg="1"/>
      <p:bldP spid="2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LUYỆN TẬP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2216" y="1389832"/>
                <a:ext cx="8121382" cy="1201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 smtClean="0"/>
                  <a:t>Bài 2: </a:t>
                </a:r>
                <a:r>
                  <a:rPr lang="en-US" sz="2400" dirty="0" err="1" smtClean="0"/>
                  <a:t>Tìm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chữ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thích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hợp</a:t>
                </a:r>
                <a:r>
                  <a:rPr lang="en-US" sz="2400" dirty="0" smtClean="0"/>
                  <a:t> ở </a:t>
                </a:r>
                <a:r>
                  <a:rPr lang="en-US" sz="2400" dirty="0" err="1" smtClean="0"/>
                  <a:t>dấu</a:t>
                </a:r>
                <a:r>
                  <a:rPr lang="en-US" sz="2400" dirty="0" smtClean="0"/>
                  <a:t> * </a:t>
                </a:r>
                <a:r>
                  <a:rPr lang="en-US" sz="2400" dirty="0" err="1" smtClean="0"/>
                  <a:t>để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212∗</m:t>
                        </m:r>
                      </m:e>
                    </m:acc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 err="1" smtClean="0"/>
                  <a:t>thỏa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mãn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mỗi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điều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sau</a:t>
                </a:r>
                <a:r>
                  <a:rPr lang="en-US" sz="2400" dirty="0" smtClean="0"/>
                  <a:t>: </a:t>
                </a:r>
                <a:endParaRPr lang="vi-VN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6" y="1389832"/>
                <a:ext cx="8121382" cy="1201483"/>
              </a:xfrm>
              <a:prstGeom prst="rect">
                <a:avLst/>
              </a:prstGeom>
              <a:blipFill>
                <a:blip r:embed="rId3"/>
                <a:stretch>
                  <a:fillRect l="-1125" r="-1125" b="-55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89223" y="2697558"/>
            <a:ext cx="285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a) </a:t>
            </a:r>
            <a:r>
              <a:rPr lang="en-US" sz="2400" dirty="0" smtClean="0"/>
              <a:t>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2;</a:t>
            </a:r>
            <a:endParaRPr lang="vi-VN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89223" y="3468930"/>
            <a:ext cx="275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b) </a:t>
            </a:r>
            <a:r>
              <a:rPr lang="en-US" sz="2400" dirty="0" smtClean="0"/>
              <a:t>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5;</a:t>
            </a:r>
            <a:endParaRPr lang="vi-VN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53561" y="4240302"/>
            <a:ext cx="418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c) </a:t>
            </a:r>
            <a:r>
              <a:rPr lang="en-US" sz="2400" dirty="0" smtClean="0"/>
              <a:t>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2 </a:t>
            </a:r>
            <a:r>
              <a:rPr lang="en-US" sz="2400" dirty="0" err="1" smtClean="0"/>
              <a:t>và</a:t>
            </a:r>
            <a:r>
              <a:rPr lang="en-US" sz="2400" dirty="0" smtClean="0"/>
              <a:t> 5.</a:t>
            </a:r>
            <a:endParaRPr lang="vi-VN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993688" y="2896174"/>
            <a:ext cx="49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>
                <a:solidFill>
                  <a:srgbClr val="FF0000"/>
                </a:solidFill>
              </a:rPr>
              <a:t> = {0;  2;  4; 6; 8}</a:t>
            </a:r>
            <a:endParaRPr lang="vi-VN" sz="24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3688" y="3580062"/>
            <a:ext cx="49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>
                <a:solidFill>
                  <a:srgbClr val="FF0000"/>
                </a:solidFill>
              </a:rPr>
              <a:t> = {0;  5}</a:t>
            </a:r>
            <a:endParaRPr lang="vi-VN" sz="2400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3688" y="4363034"/>
            <a:ext cx="49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>
                <a:solidFill>
                  <a:srgbClr val="FF0000"/>
                </a:solidFill>
              </a:rPr>
              <a:t> = {0}</a:t>
            </a:r>
            <a:endParaRPr lang="vi-VN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1" grpId="0"/>
      <p:bldP spid="12" grpId="0"/>
      <p:bldP spid="2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LUYỆN TẬP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16" y="1389832"/>
            <a:ext cx="8121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Bài</a:t>
            </a:r>
            <a:r>
              <a:rPr lang="en-US" sz="2400" b="1" dirty="0" smtClean="0"/>
              <a:t> 3: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0, 2, 5,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tất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khác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:</a:t>
            </a:r>
            <a:endParaRPr lang="vi-VN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89222" y="2697558"/>
            <a:ext cx="431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a)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2.</a:t>
            </a:r>
            <a:endParaRPr lang="vi-VN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89223" y="3468930"/>
            <a:ext cx="415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b)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5.</a:t>
            </a:r>
            <a:endParaRPr lang="vi-VN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53560" y="4240302"/>
            <a:ext cx="5732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c)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2 </a:t>
            </a:r>
            <a:r>
              <a:rPr lang="en-US" sz="2400" dirty="0" err="1" smtClean="0"/>
              <a:t>và</a:t>
            </a:r>
            <a:r>
              <a:rPr lang="en-US" sz="2400" dirty="0" smtClean="0"/>
              <a:t> 5</a:t>
            </a:r>
            <a:endParaRPr lang="vi-VN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32397" y="2828617"/>
            <a:ext cx="207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20, 50, 52</a:t>
            </a:r>
            <a:endParaRPr lang="vi-VN" sz="24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2397" y="3567280"/>
            <a:ext cx="49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20, 25, 50</a:t>
            </a:r>
            <a:endParaRPr lang="vi-VN" sz="2400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1768" y="4332635"/>
            <a:ext cx="49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20, 50</a:t>
            </a:r>
            <a:endParaRPr lang="vi-VN" sz="2400" dirty="0" smtClean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342907" y="2963090"/>
            <a:ext cx="615955" cy="2676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ight Arrow 17"/>
          <p:cNvSpPr/>
          <p:nvPr/>
        </p:nvSpPr>
        <p:spPr>
          <a:xfrm>
            <a:off x="5134707" y="4429627"/>
            <a:ext cx="615955" cy="2676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ight Arrow 18"/>
          <p:cNvSpPr/>
          <p:nvPr/>
        </p:nvSpPr>
        <p:spPr>
          <a:xfrm>
            <a:off x="4399919" y="3696240"/>
            <a:ext cx="615955" cy="2676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886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1" grpId="0"/>
      <p:bldP spid="12" grpId="0"/>
      <p:bldP spid="2" grpId="0"/>
      <p:bldP spid="16" grpId="0"/>
      <p:bldP spid="3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VẬN DỤNG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77" y="1581692"/>
            <a:ext cx="900332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6: </a:t>
            </a:r>
            <a:r>
              <a:rPr lang="en-US" sz="2000" dirty="0" smtClean="0"/>
              <a:t>Ở </a:t>
            </a:r>
            <a:r>
              <a:rPr lang="en-US" sz="2000" dirty="0" err="1" smtClean="0"/>
              <a:t>tiết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</a:t>
            </a:r>
            <a:r>
              <a:rPr lang="en-US" sz="2000" dirty="0" err="1" smtClean="0"/>
              <a:t>múa</a:t>
            </a:r>
            <a:r>
              <a:rPr lang="en-US" sz="2000" dirty="0" smtClean="0"/>
              <a:t> </a:t>
            </a:r>
            <a:r>
              <a:rPr lang="en-US" sz="2000" dirty="0" err="1" smtClean="0"/>
              <a:t>đôi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đội</a:t>
            </a:r>
            <a:r>
              <a:rPr lang="en-US" sz="2000" dirty="0" smtClean="0"/>
              <a:t> </a:t>
            </a:r>
            <a:r>
              <a:rPr lang="en-US" sz="2000" dirty="0" err="1" smtClean="0"/>
              <a:t>văn</a:t>
            </a:r>
            <a:r>
              <a:rPr lang="en-US" sz="2000" dirty="0" smtClean="0"/>
              <a:t> </a:t>
            </a:r>
            <a:r>
              <a:rPr lang="en-US" sz="2000" dirty="0" err="1" smtClean="0"/>
              <a:t>nghệ</a:t>
            </a:r>
            <a:r>
              <a:rPr lang="en-US" sz="2000" dirty="0" smtClean="0"/>
              <a:t>,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đội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vừa</a:t>
            </a:r>
            <a:r>
              <a:rPr lang="en-US" sz="2000" dirty="0" smtClean="0"/>
              <a:t> </a:t>
            </a:r>
            <a:r>
              <a:rPr lang="en-US" sz="2000" dirty="0" err="1" smtClean="0"/>
              <a:t>hết</a:t>
            </a:r>
            <a:r>
              <a:rPr lang="en-US" sz="2000" dirty="0" smtClean="0"/>
              <a:t>.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hát</a:t>
            </a:r>
            <a:r>
              <a:rPr lang="en-US" sz="2000" dirty="0" smtClean="0"/>
              <a:t> </a:t>
            </a:r>
            <a:r>
              <a:rPr lang="en-US" sz="2000" dirty="0" err="1" smtClean="0"/>
              <a:t>tốp</a:t>
            </a:r>
            <a:r>
              <a:rPr lang="en-US" sz="2000" dirty="0" smtClean="0"/>
              <a:t> ca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gồm</a:t>
            </a:r>
            <a:r>
              <a:rPr lang="en-US" sz="2000" dirty="0" smtClean="0"/>
              <a:t> 5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, </a:t>
            </a:r>
            <a:r>
              <a:rPr lang="en-US" sz="2000" dirty="0" err="1" smtClean="0"/>
              <a:t>đội</a:t>
            </a:r>
            <a:r>
              <a:rPr lang="en-US" sz="2000" dirty="0" smtClean="0"/>
              <a:t> </a:t>
            </a:r>
            <a:r>
              <a:rPr lang="en-US" sz="2000" dirty="0" err="1" smtClean="0"/>
              <a:t>văn</a:t>
            </a:r>
            <a:r>
              <a:rPr lang="en-US" sz="2000" dirty="0" smtClean="0"/>
              <a:t> </a:t>
            </a:r>
            <a:r>
              <a:rPr lang="en-US" sz="2000" dirty="0" err="1" smtClean="0"/>
              <a:t>nghệ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thừa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3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. </a:t>
            </a:r>
            <a:r>
              <a:rPr lang="en-US" sz="2000" dirty="0" err="1" smtClean="0"/>
              <a:t>Đội</a:t>
            </a:r>
            <a:r>
              <a:rPr lang="en-US" sz="2000" dirty="0" smtClean="0"/>
              <a:t> </a:t>
            </a:r>
            <a:r>
              <a:rPr lang="en-US" sz="2000" dirty="0" err="1" smtClean="0"/>
              <a:t>văn</a:t>
            </a:r>
            <a:r>
              <a:rPr lang="en-US" sz="2000" dirty="0" smtClean="0"/>
              <a:t> </a:t>
            </a:r>
            <a:r>
              <a:rPr lang="en-US" sz="2000" dirty="0" err="1" smtClean="0"/>
              <a:t>nghệ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?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đội</a:t>
            </a:r>
            <a:r>
              <a:rPr lang="en-US" sz="2000" dirty="0" smtClean="0"/>
              <a:t> </a:t>
            </a:r>
            <a:r>
              <a:rPr lang="en-US" sz="2000" dirty="0" err="1" smtClean="0"/>
              <a:t>văn</a:t>
            </a:r>
            <a:r>
              <a:rPr lang="en-US" sz="2000" dirty="0" smtClean="0"/>
              <a:t> </a:t>
            </a:r>
            <a:r>
              <a:rPr lang="en-US" sz="2000" dirty="0" err="1" smtClean="0"/>
              <a:t>nghệ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15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20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.</a:t>
            </a:r>
            <a:endParaRPr lang="vi-VN" sz="2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7" y="3480786"/>
            <a:ext cx="2816969" cy="15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621" y="32815"/>
            <a:ext cx="1967779" cy="1548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304" y="3559216"/>
            <a:ext cx="2295696" cy="1488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VẬN DỤNG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3734" y="1123933"/>
            <a:ext cx="168808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 u="sng" dirty="0" err="1" smtClean="0"/>
              <a:t>Giải</a:t>
            </a:r>
            <a:endParaRPr lang="vi-VN" sz="2000" b="1" i="1" u="sng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704" y="31467"/>
            <a:ext cx="2295696" cy="1488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2153" y="1606014"/>
                <a:ext cx="797078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- </a:t>
                </a:r>
                <a:r>
                  <a:rPr lang="vi-VN" sz="2000" dirty="0" smtClean="0"/>
                  <a:t>Gọi </a:t>
                </a:r>
                <a:r>
                  <a:rPr lang="vi-VN" sz="2000" dirty="0"/>
                  <a:t>số người của đội văn nghệ là x ( người, </a:t>
                </a:r>
                <a:r>
                  <a:rPr lang="vi-VN" sz="2000" b="1" dirty="0"/>
                  <a:t>x </a:t>
                </a:r>
                <a14:m>
                  <m:oMath xmlns:m="http://schemas.openxmlformats.org/officeDocument/2006/math">
                    <m:r>
                      <a:rPr lang="vi-VN" sz="20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000" b="1" dirty="0"/>
                  <a:t> N</a:t>
                </a:r>
                <a:r>
                  <a:rPr lang="vi-VN" sz="2000" b="1" baseline="30000" dirty="0"/>
                  <a:t>*</a:t>
                </a:r>
                <a:r>
                  <a:rPr lang="vi-VN" sz="2000" dirty="0"/>
                  <a:t>, </a:t>
                </a:r>
                <a:r>
                  <a:rPr lang="vi-VN" sz="2000" b="1" dirty="0"/>
                  <a:t>15 </a:t>
                </a:r>
                <a14:m>
                  <m:oMath xmlns:m="http://schemas.openxmlformats.org/officeDocument/2006/math">
                    <m:r>
                      <a:rPr lang="vi-VN" sz="2000" b="1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vi-VN" sz="2000" b="1" dirty="0"/>
                  <a:t> x </a:t>
                </a:r>
                <a14:m>
                  <m:oMath xmlns:m="http://schemas.openxmlformats.org/officeDocument/2006/math">
                    <m:r>
                      <a:rPr lang="vi-VN" sz="2000" b="1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vi-VN" sz="2000" b="1" dirty="0"/>
                  <a:t> 20</a:t>
                </a:r>
                <a:r>
                  <a:rPr lang="vi-VN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53" y="1606014"/>
                <a:ext cx="7970782" cy="553998"/>
              </a:xfrm>
              <a:prstGeom prst="rect">
                <a:avLst/>
              </a:prstGeom>
              <a:blipFill>
                <a:blip r:embed="rId4"/>
                <a:stretch>
                  <a:fillRect l="-842" b="-87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82509" y="2119532"/>
            <a:ext cx="7705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- </a:t>
            </a:r>
            <a:r>
              <a:rPr lang="vi-VN" sz="2000" dirty="0" smtClean="0"/>
              <a:t>Vì </a:t>
            </a:r>
            <a:r>
              <a:rPr lang="en-US" sz="2000" dirty="0" smtClean="0"/>
              <a:t>ở</a:t>
            </a:r>
            <a:r>
              <a:rPr lang="vi-VN" sz="2000" dirty="0" smtClean="0"/>
              <a:t> </a:t>
            </a:r>
            <a:r>
              <a:rPr lang="vi-VN" sz="2000" dirty="0"/>
              <a:t>tiết mục múa </a:t>
            </a:r>
            <a:r>
              <a:rPr lang="vi-VN" sz="2000" dirty="0" smtClean="0"/>
              <a:t>đ</a:t>
            </a:r>
            <a:r>
              <a:rPr lang="en-US" sz="2000" dirty="0"/>
              <a:t>ộ</a:t>
            </a:r>
            <a:r>
              <a:rPr lang="vi-VN" sz="2000" dirty="0" smtClean="0"/>
              <a:t>i </a:t>
            </a:r>
            <a:r>
              <a:rPr lang="vi-VN" sz="2000" dirty="0"/>
              <a:t>của một đội văn nghệ, số người của đội được xếp vừa hết </a:t>
            </a:r>
            <a:r>
              <a:rPr lang="vi-VN" sz="2000" dirty="0" smtClean="0"/>
              <a:t>=&gt; </a:t>
            </a:r>
            <a:r>
              <a:rPr lang="vi-VN" sz="2000" dirty="0"/>
              <a:t>Số người của đội là số chia hết cho 2</a:t>
            </a:r>
            <a:r>
              <a:rPr lang="vi-VN" sz="2000" dirty="0" smtClean="0"/>
              <a:t>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92777" y="3060137"/>
                <a:ext cx="792015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- </a:t>
                </a:r>
                <a:r>
                  <a:rPr lang="vi-VN" sz="2000" dirty="0" smtClean="0"/>
                  <a:t>Vì </a:t>
                </a:r>
                <a:r>
                  <a:rPr lang="vi-VN" sz="2000" b="1" dirty="0"/>
                  <a:t>15 </a:t>
                </a:r>
                <a14:m>
                  <m:oMath xmlns:m="http://schemas.openxmlformats.org/officeDocument/2006/math">
                    <m:r>
                      <a:rPr lang="vi-VN" sz="2000" b="1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vi-VN" sz="2000" b="1" dirty="0"/>
                  <a:t> x </a:t>
                </a:r>
                <a14:m>
                  <m:oMath xmlns:m="http://schemas.openxmlformats.org/officeDocument/2006/math">
                    <m:r>
                      <a:rPr lang="vi-VN" sz="2000" b="1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vi-VN" sz="2000" b="1" dirty="0"/>
                  <a:t> 20 </a:t>
                </a:r>
                <a:r>
                  <a:rPr lang="vi-VN" sz="2000" dirty="0" smtClean="0"/>
                  <a:t>=&gt; </a:t>
                </a:r>
                <a:r>
                  <a:rPr lang="vi-VN" sz="2000" dirty="0"/>
                  <a:t>Số người của đội có thể là 16, 18 hoặc 20</a:t>
                </a:r>
                <a:r>
                  <a:rPr lang="vi-VN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77" y="3060137"/>
                <a:ext cx="7920158" cy="553998"/>
              </a:xfrm>
              <a:prstGeom prst="rect">
                <a:avLst/>
              </a:prstGeom>
              <a:blipFill>
                <a:blip r:embed="rId5"/>
                <a:stretch>
                  <a:fillRect l="-770" b="-87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34871" y="3585455"/>
            <a:ext cx="7652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Mà khi hát tốp ca theo nhóm, mỗi nhóm gồm 5 người, đội văn nghệ còn thừa ra 3 người.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b="1" dirty="0"/>
              <a:t>=&gt; Đội văn nghệ có 18 người.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94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2" grpId="0"/>
      <p:bldP spid="15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68192"/>
            <a:ext cx="686444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BÀI 8: DẤU HIỆU CHIA HẾT CHO 2 VÀ 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65916" y="49180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HƯỚNG DẪN VỀ NHÀ</a:t>
            </a:r>
            <a:endParaRPr lang="vi-VN" sz="28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844" y="1478196"/>
            <a:ext cx="777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/>
              <a:t>Ôn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dung </a:t>
            </a:r>
            <a:r>
              <a:rPr lang="en-US" sz="2400" dirty="0" err="1" smtClean="0"/>
              <a:t>kiến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.</a:t>
            </a:r>
            <a:endParaRPr lang="vi-VN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37760" y="2882174"/>
            <a:ext cx="8551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vi-VN" sz="2400" dirty="0"/>
              <a:t>thành nốt các bài tập và làm thêm bài tập 4+ 5 + 9 </a:t>
            </a:r>
            <a:r>
              <a:rPr lang="vi-VN" sz="2400" dirty="0" smtClean="0"/>
              <a:t>(SGK </a:t>
            </a:r>
            <a:r>
              <a:rPr lang="vi-VN" sz="2400" dirty="0"/>
              <a:t>– tr37).</a:t>
            </a:r>
            <a:endParaRPr lang="en-US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vi-VN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56442" y="4081172"/>
            <a:ext cx="8265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vi-VN" sz="2400" dirty="0"/>
              <a:t>Chuẩn bị và xem trước bài  “</a:t>
            </a:r>
            <a:r>
              <a:rPr lang="vi-VN" sz="2400" b="1" dirty="0"/>
              <a:t>Dấu hiệu chia hết cho 3 cho 9</a:t>
            </a:r>
            <a:r>
              <a:rPr lang="vi-VN" sz="2400" dirty="0"/>
              <a:t>”</a:t>
            </a:r>
            <a:endParaRPr lang="vi-VN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37760" y="2164906"/>
            <a:ext cx="8265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/>
              <a:t>Tự</a:t>
            </a:r>
            <a:r>
              <a:rPr lang="en-US" sz="2400" dirty="0" smtClean="0"/>
              <a:t> đ</a:t>
            </a:r>
            <a:r>
              <a:rPr lang="vi-VN" sz="2400" dirty="0" smtClean="0"/>
              <a:t>ọc</a:t>
            </a:r>
            <a:r>
              <a:rPr lang="vi-VN" sz="2400" i="1" dirty="0"/>
              <a:t>, </a:t>
            </a:r>
            <a:r>
              <a:rPr lang="vi-VN" sz="2400" dirty="0"/>
              <a:t>tìm </a:t>
            </a:r>
            <a:r>
              <a:rPr lang="vi-VN" sz="2400" dirty="0" smtClean="0"/>
              <a:t>hiểu</a:t>
            </a:r>
            <a:r>
              <a:rPr lang="en-US" sz="2400" dirty="0"/>
              <a:t> </a:t>
            </a:r>
            <a:r>
              <a:rPr lang="en-US" sz="2400" dirty="0" err="1" smtClean="0"/>
              <a:t>thêm</a:t>
            </a:r>
            <a:r>
              <a:rPr lang="en-US" sz="2400" dirty="0" smtClean="0"/>
              <a:t> </a:t>
            </a:r>
            <a:r>
              <a:rPr lang="vi-VN" sz="2400" dirty="0" smtClean="0"/>
              <a:t>mục </a:t>
            </a:r>
            <a:r>
              <a:rPr lang="vi-VN" sz="2400" i="1" dirty="0"/>
              <a:t>“</a:t>
            </a:r>
            <a:r>
              <a:rPr lang="vi-VN" sz="2400" b="1" i="1" dirty="0"/>
              <a:t>TÌM TÒI – MỞ RỘNG</a:t>
            </a:r>
            <a:r>
              <a:rPr lang="vi-VN" sz="2400" i="1" dirty="0"/>
              <a:t>”</a:t>
            </a:r>
            <a:endParaRPr lang="en-US" sz="2400" dirty="0"/>
          </a:p>
          <a:p>
            <a:pPr algn="just"/>
            <a:endParaRPr lang="vi-V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2100099" y="2702514"/>
            <a:ext cx="52732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GOOD BYE !!!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5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093" y="3136200"/>
            <a:ext cx="499700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DẤU HIỆU CHIA HẾT CHO 2</a:t>
            </a:r>
            <a:endParaRPr lang="vi-VN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3" y="665973"/>
            <a:ext cx="803723" cy="474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193" y="1494215"/>
            <a:ext cx="726368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10 : 2 </a:t>
            </a:r>
            <a:r>
              <a:rPr lang="en-US" sz="2400" dirty="0" smtClean="0"/>
              <a:t>; </a:t>
            </a:r>
            <a:r>
              <a:rPr lang="en-US" sz="2400" b="1" dirty="0" smtClean="0"/>
              <a:t>22 : 2 </a:t>
            </a:r>
            <a:r>
              <a:rPr lang="en-US" sz="2400" dirty="0" smtClean="0"/>
              <a:t>; </a:t>
            </a:r>
            <a:r>
              <a:rPr lang="en-US" sz="2400" b="1" dirty="0" smtClean="0"/>
              <a:t>54 : 2 </a:t>
            </a:r>
            <a:r>
              <a:rPr lang="en-US" sz="2400" dirty="0" smtClean="0"/>
              <a:t>; </a:t>
            </a:r>
            <a:r>
              <a:rPr lang="en-US" sz="2400" b="1" dirty="0" smtClean="0"/>
              <a:t>76 : 2 </a:t>
            </a:r>
            <a:r>
              <a:rPr lang="en-US" sz="2400" dirty="0" smtClean="0"/>
              <a:t>; </a:t>
            </a:r>
            <a:r>
              <a:rPr lang="en-US" sz="2400" b="1" dirty="0" smtClean="0"/>
              <a:t>98 : 2 </a:t>
            </a:r>
            <a:endParaRPr lang="vi-V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2193" y="2728602"/>
            <a:ext cx="878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/>
              <a:t> </a:t>
            </a:r>
            <a:r>
              <a:rPr lang="en-US" sz="2400" dirty="0" smtClean="0"/>
              <a:t>10, 22, 54, 76, 98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2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2192" y="3564464"/>
            <a:ext cx="878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c)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tận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: 10, 22, 54, 76, 98</a:t>
            </a:r>
            <a:endParaRPr lang="vi-VN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95" y="105043"/>
            <a:ext cx="2138104" cy="14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5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070" y="0"/>
            <a:ext cx="2062305" cy="1986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3" y="665973"/>
            <a:ext cx="803723" cy="4749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1821" y="679235"/>
            <a:ext cx="361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Trả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lời</a:t>
            </a:r>
            <a:r>
              <a:rPr lang="en-US" sz="2400" b="1" i="1" u="sng" dirty="0" smtClean="0"/>
              <a:t>:</a:t>
            </a:r>
            <a:endParaRPr lang="vi-VN" sz="2400" b="1" i="1" u="sng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61524" y="1410365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10 : 2 = </a:t>
            </a:r>
            <a:r>
              <a:rPr lang="en-US" sz="2400" b="1" dirty="0" smtClean="0"/>
              <a:t>5</a:t>
            </a:r>
            <a:endParaRPr lang="vi-VN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21675" y="1410364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22 : 2 = 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3373" y="1386533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54 : 2 =  27</a:t>
            </a:r>
            <a:endParaRPr lang="vi-V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5397" y="1989213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76 : 2 = 38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21675" y="1989213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/>
              <a:t>98 : 2 = 49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8617" y="1410364"/>
            <a:ext cx="60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</a:t>
            </a:r>
            <a:endParaRPr lang="vi-VN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88617" y="2505096"/>
            <a:ext cx="775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b) Các số 12, 22, 54, 76, 98 đều chia hết cho 2.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88617" y="3293799"/>
            <a:ext cx="8491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</a:t>
            </a:r>
            <a:r>
              <a:rPr lang="vi-VN" sz="2400" dirty="0" smtClean="0"/>
              <a:t>) </a:t>
            </a:r>
            <a:r>
              <a:rPr lang="vi-VN" sz="2400" dirty="0"/>
              <a:t>Các chữ số tận cùng của các số 10; 22; 54; 76; 98 lần lượt là 0; 2; 4; 6; 8.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87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140677" y="2321169"/>
            <a:ext cx="527539" cy="47478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668216" y="1461720"/>
            <a:ext cx="8194430" cy="2301387"/>
            <a:chOff x="861645" y="819883"/>
            <a:chExt cx="8018585" cy="2193680"/>
          </a:xfrm>
        </p:grpSpPr>
        <p:sp>
          <p:nvSpPr>
            <p:cNvPr id="5" name="Rounded Rectangle 4"/>
            <p:cNvSpPr/>
            <p:nvPr/>
          </p:nvSpPr>
          <p:spPr>
            <a:xfrm>
              <a:off x="861645" y="819883"/>
              <a:ext cx="8018585" cy="2193680"/>
            </a:xfrm>
            <a:prstGeom prst="roundRect">
              <a:avLst/>
            </a:prstGeom>
            <a:solidFill>
              <a:srgbClr val="BFFE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dirty="0" smtClean="0">
                  <a:solidFill>
                    <a:schemeClr val="tx1">
                      <a:lumMod val="50000"/>
                    </a:schemeClr>
                  </a:solidFill>
                </a:rPr>
                <a:t>	</a:t>
              </a:r>
              <a:r>
                <a:rPr lang="vi-VN" sz="2800" b="1" dirty="0">
                  <a:solidFill>
                    <a:schemeClr val="tx1"/>
                  </a:solidFill>
                </a:rPr>
                <a:t>Các số có chữ số tận cùng là 0, 2, 4, 6, 8 thì chia hết cho 2 và chỉ những số đó mới chia hết cho 2.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endParaRPr lang="vi-VN" sz="28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729" y="888022"/>
              <a:ext cx="529004" cy="501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77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371506" y="381987"/>
            <a:ext cx="8360370" cy="2040225"/>
          </a:xfrm>
          <a:prstGeom prst="horizontalScroll">
            <a:avLst>
              <a:gd name="adj" fmla="val 1460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</a:rPr>
              <a:t>Luyện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</a:rPr>
              <a:t>tập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</a:rPr>
              <a:t> 1: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từ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7 210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đến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7 220 chia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2?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6754" y="2477198"/>
            <a:ext cx="195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Trả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lời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4665" y="3086273"/>
            <a:ext cx="807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Từ số 7 210 đến số 7 220 có 6 số chia hết cho 2 là</a:t>
            </a:r>
            <a:r>
              <a:rPr lang="vi-VN" sz="2400" dirty="0" smtClean="0"/>
              <a:t>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9388" y="3979382"/>
            <a:ext cx="662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7 210; 7 212; 7 214; 7 216; 7 218; 7 220.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9794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371506" y="381987"/>
            <a:ext cx="8360370" cy="2040225"/>
          </a:xfrm>
          <a:prstGeom prst="horizontalScroll">
            <a:avLst>
              <a:gd name="adj" fmla="val 1460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</a:rPr>
              <a:t>Luyện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</a:rPr>
              <a:t>tập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</a:rPr>
              <a:t> 2: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Từ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1, 4, 8,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hãy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tất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khác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nhau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chia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6754" y="2477198"/>
            <a:ext cx="195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Trả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lời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84665" y="3086273"/>
            <a:ext cx="83441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Các số có 2 chữ số khác nhau và chia hết cho 2 được viết từ các chữ số 1, 4, 8 là</a:t>
            </a:r>
            <a:r>
              <a:rPr lang="vi-VN" sz="2400" dirty="0" smtClean="0"/>
              <a:t>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83631" y="4282017"/>
            <a:ext cx="662172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/>
              <a:t>14; 18; 48; </a:t>
            </a:r>
            <a:r>
              <a:rPr lang="vi-VN" sz="2400" b="1" dirty="0" smtClean="0"/>
              <a:t>84.</a:t>
            </a:r>
          </a:p>
        </p:txBody>
      </p:sp>
    </p:spTree>
    <p:extLst>
      <p:ext uri="{BB962C8B-B14F-4D97-AF65-F5344CB8AC3E}">
        <p14:creationId xmlns:p14="http://schemas.microsoft.com/office/powerpoint/2010/main" val="345296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093" y="3136200"/>
            <a:ext cx="49970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DẤU HIỆU CHIA HẾT CHO 5</a:t>
            </a:r>
            <a:endParaRPr lang="vi-V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1140</Words>
  <Application>Microsoft Office PowerPoint</Application>
  <PresentationFormat>On-screen Show (16:9)</PresentationFormat>
  <Paragraphs>114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Roboto Condensed</vt:lpstr>
      <vt:lpstr>Wingdings</vt:lpstr>
      <vt:lpstr>Arvo</vt:lpstr>
      <vt:lpstr>Cambria Math</vt:lpstr>
      <vt:lpstr>Arial</vt:lpstr>
      <vt:lpstr>Roboto Condensed Light</vt:lpstr>
      <vt:lpstr>Salerio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ntd</cp:lastModifiedBy>
  <cp:revision>34</cp:revision>
  <dcterms:modified xsi:type="dcterms:W3CDTF">2021-08-04T04:25:28Z</dcterms:modified>
</cp:coreProperties>
</file>