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58" r:id="rId2"/>
  </p:sldMasterIdLst>
  <p:notesMasterIdLst>
    <p:notesMasterId r:id="rId35"/>
  </p:notesMasterIdLst>
  <p:sldIdLst>
    <p:sldId id="256" r:id="rId3"/>
    <p:sldId id="296" r:id="rId4"/>
    <p:sldId id="259" r:id="rId5"/>
    <p:sldId id="257" r:id="rId6"/>
    <p:sldId id="258" r:id="rId7"/>
    <p:sldId id="262" r:id="rId8"/>
    <p:sldId id="261" r:id="rId9"/>
    <p:sldId id="297" r:id="rId10"/>
    <p:sldId id="303" r:id="rId11"/>
    <p:sldId id="304" r:id="rId12"/>
    <p:sldId id="299" r:id="rId13"/>
    <p:sldId id="263" r:id="rId14"/>
    <p:sldId id="264" r:id="rId15"/>
    <p:sldId id="300" r:id="rId16"/>
    <p:sldId id="301" r:id="rId17"/>
    <p:sldId id="298" r:id="rId18"/>
    <p:sldId id="265" r:id="rId19"/>
    <p:sldId id="302" r:id="rId20"/>
    <p:sldId id="305" r:id="rId21"/>
    <p:sldId id="307" r:id="rId22"/>
    <p:sldId id="306" r:id="rId23"/>
    <p:sldId id="308" r:id="rId24"/>
    <p:sldId id="309" r:id="rId25"/>
    <p:sldId id="310" r:id="rId26"/>
    <p:sldId id="267" r:id="rId27"/>
    <p:sldId id="311" r:id="rId28"/>
    <p:sldId id="312" r:id="rId29"/>
    <p:sldId id="313" r:id="rId30"/>
    <p:sldId id="314" r:id="rId31"/>
    <p:sldId id="315" r:id="rId32"/>
    <p:sldId id="319" r:id="rId33"/>
    <p:sldId id="317" r:id="rId34"/>
  </p:sldIdLst>
  <p:sldSz cx="9144000" cy="5143500" type="screen16x9"/>
  <p:notesSz cx="6858000" cy="9144000"/>
  <p:embeddedFontLst>
    <p:embeddedFont>
      <p:font typeface="Amatic SC" panose="020B0604020202020204" pitchFamily="2" charset="-79"/>
      <p:regular r:id="rId36"/>
      <p:bold r:id="rId37"/>
    </p:embeddedFont>
    <p:embeddedFont>
      <p:font typeface="Arvo" panose="020B0604020202020204" charset="0"/>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
      <p:font typeface="Nunito" panose="020B0604020202020204" pitchFamily="2" charset="0"/>
      <p:regular r:id="rId47"/>
      <p:bold r:id="rId48"/>
      <p:italic r:id="rId49"/>
      <p:boldItalic r:id="rId50"/>
    </p:embeddedFont>
    <p:embeddedFont>
      <p:font typeface="Nunito SemiBold" panose="020B0604020202020204" pitchFamily="2" charset="0"/>
      <p:regular r:id="rId51"/>
      <p:bold r:id="rId52"/>
      <p:italic r:id="rId53"/>
      <p:boldItalic r:id="rId54"/>
    </p:embeddedFont>
    <p:embeddedFont>
      <p:font typeface="Roboto Condensed" panose="02000000000000000000" pitchFamily="2" charset="0"/>
      <p:regular r:id="rId55"/>
      <p:bold r:id="rId56"/>
      <p:italic r:id="rId57"/>
      <p:boldItalic r:id="rId58"/>
    </p:embeddedFont>
    <p:embeddedFont>
      <p:font typeface="Roboto Condensed Light" panose="02000000000000000000"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CC"/>
    <a:srgbClr val="CCFF99"/>
    <a:srgbClr val="00359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7665BA-8202-44FC-AD62-C9F0E3EA811A}">
  <a:tblStyle styleId="{E27665BA-8202-44FC-AD62-C9F0E3EA811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15DE48A-E3B5-44D0-98CB-AE0B3FDC03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98" y="5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2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font" Target="fonts/font27.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font" Target="fonts/font25.fntdata"/><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509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7679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027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642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544483" y="65777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1" name="Google Shape;11;p2"/>
          <p:cNvGrpSpPr/>
          <p:nvPr/>
        </p:nvGrpSpPr>
        <p:grpSpPr>
          <a:xfrm>
            <a:off x="0" y="-7088"/>
            <a:ext cx="8661398" cy="5150588"/>
            <a:chOff x="0" y="-7088"/>
            <a:chExt cx="8661398" cy="5150588"/>
          </a:xfrm>
        </p:grpSpPr>
        <p:sp>
          <p:nvSpPr>
            <p:cNvPr id="12" name="Google Shape;12;p2"/>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14;p2"/>
          <p:cNvGrpSpPr/>
          <p:nvPr/>
        </p:nvGrpSpPr>
        <p:grpSpPr>
          <a:xfrm rot="10800000" flipH="1">
            <a:off x="1" y="1090763"/>
            <a:ext cx="8847502" cy="2961975"/>
            <a:chOff x="-8178042" y="-4493254"/>
            <a:chExt cx="19483598" cy="6522736"/>
          </a:xfrm>
        </p:grpSpPr>
        <p:sp>
          <p:nvSpPr>
            <p:cNvPr id="15" name="Google Shape;15;p2"/>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6" name="Google Shape;16;p2"/>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7" name="Google Shape;17;p2"/>
          <p:cNvGrpSpPr/>
          <p:nvPr/>
        </p:nvGrpSpPr>
        <p:grpSpPr>
          <a:xfrm>
            <a:off x="3677236" y="4278349"/>
            <a:ext cx="5480829" cy="432996"/>
            <a:chOff x="5582265" y="4646738"/>
            <a:chExt cx="5480829" cy="432996"/>
          </a:xfrm>
        </p:grpSpPr>
        <p:sp>
          <p:nvSpPr>
            <p:cNvPr id="18" name="Google Shape;18;p2"/>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flipH="1">
              <a:off x="5585232" y="4646738"/>
              <a:ext cx="5477861" cy="304551"/>
              <a:chOff x="-24158748" y="330075"/>
              <a:chExt cx="30568423" cy="1699506"/>
            </a:xfrm>
          </p:grpSpPr>
          <p:sp>
            <p:nvSpPr>
              <p:cNvPr id="20" name="Google Shape;20;p2"/>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txBox="1">
            <a:spLocks noGrp="1"/>
          </p:cNvSpPr>
          <p:nvPr>
            <p:ph type="ctrTitle"/>
          </p:nvPr>
        </p:nvSpPr>
        <p:spPr>
          <a:xfrm>
            <a:off x="685800" y="1090750"/>
            <a:ext cx="5367900" cy="29619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500" b="1" i="0" u="none" strike="noStrike" kern="0" cap="none" spc="0" normalizeH="0" baseline="0" noProof="0">
              <a:ln>
                <a:noFill/>
              </a:ln>
              <a:solidFill>
                <a:srgbClr val="7F8B91"/>
              </a:solidFill>
              <a:effectLst/>
              <a:uLnTx/>
              <a:uFillTx/>
              <a:latin typeface="Amatic SC"/>
              <a:cs typeface="Amatic SC"/>
              <a:sym typeface="Amatic SC"/>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08588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500" b="1" i="0" u="none" strike="noStrike" kern="0" cap="none" spc="0" normalizeH="0" baseline="0" noProof="0">
              <a:ln>
                <a:noFill/>
              </a:ln>
              <a:solidFill>
                <a:srgbClr val="7F8B91"/>
              </a:solidFill>
              <a:effectLst/>
              <a:uLnTx/>
              <a:uFillTx/>
              <a:latin typeface="Amatic SC"/>
              <a:cs typeface="Amatic SC"/>
              <a:sym typeface="Amatic SC"/>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5628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half">
  <p:cSld name="Title + 1 column half">
    <p:spTree>
      <p:nvGrpSpPr>
        <p:cNvPr id="1" name="Shape 68"/>
        <p:cNvGrpSpPr/>
        <p:nvPr/>
      </p:nvGrpSpPr>
      <p:grpSpPr>
        <a:xfrm>
          <a:off x="0" y="0"/>
          <a:ext cx="0" cy="0"/>
          <a:chOff x="0" y="0"/>
          <a:chExt cx="0" cy="0"/>
        </a:xfrm>
      </p:grpSpPr>
      <p:sp>
        <p:nvSpPr>
          <p:cNvPr id="69" name="Google Shape;69;p6"/>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6"/>
          <p:cNvSpPr/>
          <p:nvPr/>
        </p:nvSpPr>
        <p:spPr>
          <a:xfrm rot="10800000">
            <a:off x="478120" y="499499"/>
            <a:ext cx="3891580" cy="4389451"/>
          </a:xfrm>
          <a:custGeom>
            <a:avLst/>
            <a:gdLst/>
            <a:ahLst/>
            <a:cxnLst/>
            <a:rect l="l" t="t" r="r" b="b"/>
            <a:pathLst>
              <a:path w="873041" h="513236" extrusionOk="0">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1" name="Google Shape;71;p6"/>
          <p:cNvSpPr/>
          <p:nvPr/>
        </p:nvSpPr>
        <p:spPr>
          <a:xfrm>
            <a:off x="359638" y="371200"/>
            <a:ext cx="3869146" cy="4400299"/>
          </a:xfrm>
          <a:custGeom>
            <a:avLst/>
            <a:gdLst/>
            <a:ahLst/>
            <a:cxnLst/>
            <a:rect l="l" t="t" r="r" b="b"/>
            <a:pathLst>
              <a:path w="1717712" h="1953518" extrusionOk="0">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 name="Google Shape;72;p6"/>
          <p:cNvSpPr txBox="1">
            <a:spLocks noGrp="1"/>
          </p:cNvSpPr>
          <p:nvPr>
            <p:ph type="title"/>
          </p:nvPr>
        </p:nvSpPr>
        <p:spPr>
          <a:xfrm>
            <a:off x="883375" y="1004988"/>
            <a:ext cx="2879400" cy="9519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73" name="Google Shape;73;p6"/>
          <p:cNvSpPr txBox="1">
            <a:spLocks noGrp="1"/>
          </p:cNvSpPr>
          <p:nvPr>
            <p:ph type="body" idx="1"/>
          </p:nvPr>
        </p:nvSpPr>
        <p:spPr>
          <a:xfrm>
            <a:off x="883525" y="2078413"/>
            <a:ext cx="2879400" cy="2060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74" name="Google Shape;74;p6"/>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500" b="1" i="0" u="none" strike="noStrike" kern="0" cap="none" spc="0" normalizeH="0" baseline="0" noProof="0">
              <a:ln>
                <a:noFill/>
              </a:ln>
              <a:solidFill>
                <a:srgbClr val="7F8B91"/>
              </a:solidFill>
              <a:effectLst/>
              <a:uLnTx/>
              <a:uFillTx/>
              <a:latin typeface="Amatic SC"/>
              <a:cs typeface="Amatic SC"/>
              <a:sym typeface="Amatic SC"/>
            </a:endParaRPr>
          </a:p>
        </p:txBody>
      </p:sp>
      <p:sp>
        <p:nvSpPr>
          <p:cNvPr id="75" name="Google Shape;75;p6"/>
          <p:cNvSpPr/>
          <p:nvPr/>
        </p:nvSpPr>
        <p:spPr>
          <a:xfrm rot="5400000">
            <a:off x="3614542" y="2581686"/>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76;p6"/>
          <p:cNvSpPr/>
          <p:nvPr/>
        </p:nvSpPr>
        <p:spPr>
          <a:xfrm rot="5400000">
            <a:off x="4155556" y="35228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 name="Google Shape;77;p6"/>
          <p:cNvSpPr/>
          <p:nvPr/>
        </p:nvSpPr>
        <p:spPr>
          <a:xfrm rot="10800000">
            <a:off x="542537" y="4490175"/>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78;p6"/>
          <p:cNvSpPr/>
          <p:nvPr/>
        </p:nvSpPr>
        <p:spPr>
          <a:xfrm rot="5130764">
            <a:off x="247642" y="411835"/>
            <a:ext cx="745888" cy="775329"/>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79;p6"/>
          <p:cNvSpPr/>
          <p:nvPr/>
        </p:nvSpPr>
        <p:spPr>
          <a:xfrm>
            <a:off x="2994774" y="30055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80;p6"/>
          <p:cNvSpPr/>
          <p:nvPr/>
        </p:nvSpPr>
        <p:spPr>
          <a:xfrm>
            <a:off x="1495696" y="462807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 name="Google Shape;81;p6"/>
          <p:cNvSpPr/>
          <p:nvPr/>
        </p:nvSpPr>
        <p:spPr>
          <a:xfrm rot="10800000">
            <a:off x="545766" y="4680253"/>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45057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500" b="1" i="0" u="none" strike="noStrike" kern="0" cap="none" spc="0" normalizeH="0" baseline="0" noProof="0">
              <a:ln>
                <a:noFill/>
              </a:ln>
              <a:solidFill>
                <a:srgbClr val="7F8B91"/>
              </a:solidFill>
              <a:effectLst/>
              <a:uLnTx/>
              <a:uFillTx/>
              <a:latin typeface="Amatic SC"/>
              <a:cs typeface="Amatic SC"/>
              <a:sym typeface="Amatic SC"/>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17076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500" b="1" i="0" u="none" strike="noStrike" kern="0" cap="none" spc="0" normalizeH="0" baseline="0" noProof="0">
              <a:ln>
                <a:noFill/>
              </a:ln>
              <a:solidFill>
                <a:srgbClr val="7F8B91"/>
              </a:solidFill>
              <a:effectLst/>
              <a:uLnTx/>
              <a:uFillTx/>
              <a:latin typeface="Amatic SC"/>
              <a:cs typeface="Amatic SC"/>
              <a:sym typeface="Amatic SC"/>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480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500" b="1" i="0" u="none" strike="noStrike" kern="0" cap="none" spc="0" normalizeH="0" baseline="0" noProof="0">
              <a:ln>
                <a:noFill/>
              </a:ln>
              <a:solidFill>
                <a:srgbClr val="7F8B91"/>
              </a:solidFill>
              <a:effectLst/>
              <a:uLnTx/>
              <a:uFillTx/>
              <a:latin typeface="Amatic SC"/>
              <a:cs typeface="Amatic SC"/>
              <a:sym typeface="Amatic SC"/>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79451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9"/>
        <p:cNvGrpSpPr/>
        <p:nvPr/>
      </p:nvGrpSpPr>
      <p:grpSpPr>
        <a:xfrm>
          <a:off x="0" y="0"/>
          <a:ext cx="0" cy="0"/>
          <a:chOff x="0" y="0"/>
          <a:chExt cx="0" cy="0"/>
        </a:xfrm>
      </p:grpSpPr>
      <p:sp>
        <p:nvSpPr>
          <p:cNvPr id="130" name="Google Shape;130;p10"/>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1" name="Google Shape;131;p10"/>
          <p:cNvSpPr/>
          <p:nvPr/>
        </p:nvSpPr>
        <p:spPr>
          <a:xfrm>
            <a:off x="642525" y="4216625"/>
            <a:ext cx="5890324" cy="562639"/>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2" name="Google Shape;132;p10"/>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10"/>
          <p:cNvSpPr txBox="1">
            <a:spLocks noGrp="1"/>
          </p:cNvSpPr>
          <p:nvPr>
            <p:ph type="body" idx="1"/>
          </p:nvPr>
        </p:nvSpPr>
        <p:spPr>
          <a:xfrm>
            <a:off x="823076" y="4261808"/>
            <a:ext cx="5522700" cy="391200"/>
          </a:xfrm>
          <a:prstGeom prst="rect">
            <a:avLst/>
          </a:prstGeom>
        </p:spPr>
        <p:txBody>
          <a:bodyPr spcFirstLastPara="1" wrap="square" lIns="0" tIns="0" rIns="0" bIns="0" anchor="ctr" anchorCtr="0">
            <a:noAutofit/>
          </a:bodyPr>
          <a:lstStyle>
            <a:lvl1pPr marL="457200" lvl="0" indent="-228600" rtl="0">
              <a:spcBef>
                <a:spcPts val="0"/>
              </a:spcBef>
              <a:spcAft>
                <a:spcPts val="0"/>
              </a:spcAft>
              <a:buSzPts val="1600"/>
              <a:buNone/>
              <a:defRPr sz="1600"/>
            </a:lvl1pPr>
          </a:lstStyle>
          <a:p>
            <a:endParaRPr/>
          </a:p>
        </p:txBody>
      </p:sp>
      <p:sp>
        <p:nvSpPr>
          <p:cNvPr id="134" name="Google Shape;134;p1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500" b="1" i="0" u="none" strike="noStrike" kern="0" cap="none" spc="0" normalizeH="0" baseline="0" noProof="0">
              <a:ln>
                <a:noFill/>
              </a:ln>
              <a:solidFill>
                <a:srgbClr val="7F8B91"/>
              </a:solidFill>
              <a:effectLst/>
              <a:uLnTx/>
              <a:uFillTx/>
              <a:latin typeface="Amatic SC"/>
              <a:cs typeface="Amatic SC"/>
              <a:sym typeface="Amatic SC"/>
            </a:endParaRPr>
          </a:p>
        </p:txBody>
      </p:sp>
      <p:sp>
        <p:nvSpPr>
          <p:cNvPr id="135" name="Google Shape;135;p10"/>
          <p:cNvSpPr/>
          <p:nvPr/>
        </p:nvSpPr>
        <p:spPr>
          <a:xfrm rot="5400000">
            <a:off x="31216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 name="Google Shape;136;p10"/>
          <p:cNvSpPr/>
          <p:nvPr/>
        </p:nvSpPr>
        <p:spPr>
          <a:xfrm rot="-9525180">
            <a:off x="252849" y="4358394"/>
            <a:ext cx="290510" cy="231333"/>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7" name="Google Shape;137;p10"/>
          <p:cNvSpPr/>
          <p:nvPr/>
        </p:nvSpPr>
        <p:spPr>
          <a:xfrm rot="-9525180">
            <a:off x="217769" y="4512917"/>
            <a:ext cx="132490" cy="91286"/>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8" name="Google Shape;138;p10"/>
          <p:cNvSpPr/>
          <p:nvPr/>
        </p:nvSpPr>
        <p:spPr>
          <a:xfrm rot="-167066">
            <a:off x="4934240" y="363639"/>
            <a:ext cx="888144" cy="61489"/>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 name="Google Shape;139;p10"/>
          <p:cNvSpPr/>
          <p:nvPr/>
        </p:nvSpPr>
        <p:spPr>
          <a:xfrm rot="-167066">
            <a:off x="5876367" y="368207"/>
            <a:ext cx="86889"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 name="Google Shape;140;p10"/>
          <p:cNvSpPr/>
          <p:nvPr/>
        </p:nvSpPr>
        <p:spPr>
          <a:xfrm rot="-167066">
            <a:off x="6046138" y="354459"/>
            <a:ext cx="299726"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1" name="Google Shape;141;p10"/>
          <p:cNvSpPr/>
          <p:nvPr/>
        </p:nvSpPr>
        <p:spPr>
          <a:xfrm rot="5400000">
            <a:off x="8280263" y="2495763"/>
            <a:ext cx="850640" cy="154977"/>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8654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 Light" type="blank">
  <p:cSld name="Blank - Light">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500" b="1" i="0" u="none" strike="noStrike" kern="0" cap="none" spc="0" normalizeH="0" baseline="0" noProof="0">
              <a:ln>
                <a:noFill/>
              </a:ln>
              <a:solidFill>
                <a:srgbClr val="7F8B91"/>
              </a:solidFill>
              <a:effectLst/>
              <a:uLnTx/>
              <a:uFillTx/>
              <a:latin typeface="Amatic SC"/>
              <a:cs typeface="Amatic SC"/>
              <a:sym typeface="Amatic SC"/>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9540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Half">
  <p:cSld name="Blank - Half">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500" b="1" i="0" u="none" strike="noStrike" kern="0" cap="none" spc="0" normalizeH="0" baseline="0" noProof="0">
              <a:ln>
                <a:noFill/>
              </a:ln>
              <a:solidFill>
                <a:srgbClr val="7F8B91"/>
              </a:solidFill>
              <a:effectLst/>
              <a:uLnTx/>
              <a:uFillTx/>
              <a:latin typeface="Amatic SC"/>
              <a:cs typeface="Amatic SC"/>
              <a:sym typeface="Amatic SC"/>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70045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77"/>
        <p:cNvGrpSpPr/>
        <p:nvPr/>
      </p:nvGrpSpPr>
      <p:grpSpPr>
        <a:xfrm>
          <a:off x="0" y="0"/>
          <a:ext cx="0" cy="0"/>
          <a:chOff x="0" y="0"/>
          <a:chExt cx="0" cy="0"/>
        </a:xfrm>
      </p:grpSpPr>
      <p:sp>
        <p:nvSpPr>
          <p:cNvPr id="178" name="Google Shape;178;p1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500" b="1" i="0" u="none" strike="noStrike" kern="0" cap="none" spc="0" normalizeH="0" baseline="0" noProof="0">
              <a:ln>
                <a:noFill/>
              </a:ln>
              <a:solidFill>
                <a:srgbClr val="7F8B91"/>
              </a:solidFill>
              <a:effectLst/>
              <a:uLnTx/>
              <a:uFillTx/>
              <a:latin typeface="Amatic SC"/>
              <a:cs typeface="Amatic SC"/>
              <a:sym typeface="Amatic SC"/>
            </a:endParaRPr>
          </a:p>
        </p:txBody>
      </p:sp>
    </p:spTree>
    <p:extLst>
      <p:ext uri="{BB962C8B-B14F-4D97-AF65-F5344CB8AC3E}">
        <p14:creationId xmlns:p14="http://schemas.microsoft.com/office/powerpoint/2010/main" val="219378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3"/>
        <p:cNvGrpSpPr/>
        <p:nvPr/>
      </p:nvGrpSpPr>
      <p:grpSpPr>
        <a:xfrm>
          <a:off x="0" y="0"/>
          <a:ext cx="0" cy="0"/>
          <a:chOff x="0" y="0"/>
          <a:chExt cx="0" cy="0"/>
        </a:xfrm>
      </p:grpSpPr>
      <p:sp>
        <p:nvSpPr>
          <p:cNvPr id="24" name="Google Shape;24;p3"/>
          <p:cNvSpPr/>
          <p:nvPr/>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25" name="Google Shape;25;p3"/>
          <p:cNvGrpSpPr/>
          <p:nvPr/>
        </p:nvGrpSpPr>
        <p:grpSpPr>
          <a:xfrm>
            <a:off x="0" y="-7088"/>
            <a:ext cx="8661398" cy="5150588"/>
            <a:chOff x="0" y="-7088"/>
            <a:chExt cx="8661398" cy="5150588"/>
          </a:xfrm>
        </p:grpSpPr>
        <p:sp>
          <p:nvSpPr>
            <p:cNvPr id="26" name="Google Shape;26;p3"/>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28" name="Google Shape;28;p3"/>
          <p:cNvGrpSpPr/>
          <p:nvPr/>
        </p:nvGrpSpPr>
        <p:grpSpPr>
          <a:xfrm rot="10800000" flipH="1">
            <a:off x="-2" y="2924826"/>
            <a:ext cx="6589087" cy="2027268"/>
            <a:chOff x="-9894852" y="-4493254"/>
            <a:chExt cx="21200407" cy="6522740"/>
          </a:xfrm>
        </p:grpSpPr>
        <p:sp>
          <p:nvSpPr>
            <p:cNvPr id="29" name="Google Shape;29;p3"/>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0" name="Google Shape;30;p3"/>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31" name="Google Shape;31;p3"/>
          <p:cNvGrpSpPr/>
          <p:nvPr/>
        </p:nvGrpSpPr>
        <p:grpSpPr>
          <a:xfrm>
            <a:off x="6946842" y="4472723"/>
            <a:ext cx="2202830" cy="670795"/>
            <a:chOff x="5575242" y="4472723"/>
            <a:chExt cx="2202830" cy="670795"/>
          </a:xfrm>
        </p:grpSpPr>
        <p:sp>
          <p:nvSpPr>
            <p:cNvPr id="32" name="Google Shape;32;p3"/>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3"/>
            <p:cNvGrpSpPr/>
            <p:nvPr/>
          </p:nvGrpSpPr>
          <p:grpSpPr>
            <a:xfrm flipH="1">
              <a:off x="5734850" y="4472723"/>
              <a:ext cx="2040837" cy="670795"/>
              <a:chOff x="1297954" y="330075"/>
              <a:chExt cx="5169293" cy="1699506"/>
            </a:xfrm>
          </p:grpSpPr>
          <p:sp>
            <p:nvSpPr>
              <p:cNvPr id="34" name="Google Shape;34;p3"/>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 name="Google Shape;36;p3"/>
            <p:cNvGrpSpPr/>
            <p:nvPr/>
          </p:nvGrpSpPr>
          <p:grpSpPr>
            <a:xfrm flipH="1">
              <a:off x="5578209" y="4646738"/>
              <a:ext cx="2199863" cy="304563"/>
              <a:chOff x="-5827153" y="330075"/>
              <a:chExt cx="12276019" cy="1699569"/>
            </a:xfrm>
          </p:grpSpPr>
          <p:sp>
            <p:nvSpPr>
              <p:cNvPr id="37" name="Google Shape;37;p3"/>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5"/>
              </a:buClr>
              <a:buSzPts val="2000"/>
              <a:buNone/>
              <a:defRPr sz="2000">
                <a:solidFill>
                  <a:schemeClr val="accent5"/>
                </a:solidFill>
              </a:defRPr>
            </a:lvl1pPr>
            <a:lvl2pPr lvl="1" rtl="0">
              <a:spcBef>
                <a:spcPts val="1000"/>
              </a:spcBef>
              <a:spcAft>
                <a:spcPts val="0"/>
              </a:spcAft>
              <a:buClr>
                <a:schemeClr val="accent5"/>
              </a:buClr>
              <a:buSzPts val="2000"/>
              <a:buNone/>
              <a:defRPr sz="2000">
                <a:solidFill>
                  <a:schemeClr val="accent5"/>
                </a:solidFill>
              </a:defRPr>
            </a:lvl2pPr>
            <a:lvl3pPr lvl="2" rtl="0">
              <a:spcBef>
                <a:spcPts val="1000"/>
              </a:spcBef>
              <a:spcAft>
                <a:spcPts val="0"/>
              </a:spcAft>
              <a:buClr>
                <a:schemeClr val="accent5"/>
              </a:buClr>
              <a:buSzPts val="2000"/>
              <a:buNone/>
              <a:defRPr sz="2000">
                <a:solidFill>
                  <a:schemeClr val="accent5"/>
                </a:solidFill>
              </a:defRPr>
            </a:lvl3pPr>
            <a:lvl4pPr lvl="3" rtl="0">
              <a:spcBef>
                <a:spcPts val="1000"/>
              </a:spcBef>
              <a:spcAft>
                <a:spcPts val="0"/>
              </a:spcAft>
              <a:buClr>
                <a:schemeClr val="accent5"/>
              </a:buClr>
              <a:buSzPts val="2000"/>
              <a:buNone/>
              <a:defRPr sz="2000">
                <a:solidFill>
                  <a:schemeClr val="accent5"/>
                </a:solidFill>
              </a:defRPr>
            </a:lvl4pPr>
            <a:lvl5pPr lvl="4" rtl="0">
              <a:spcBef>
                <a:spcPts val="1000"/>
              </a:spcBef>
              <a:spcAft>
                <a:spcPts val="0"/>
              </a:spcAft>
              <a:buClr>
                <a:schemeClr val="accent5"/>
              </a:buClr>
              <a:buSzPts val="2000"/>
              <a:buNone/>
              <a:defRPr sz="2000">
                <a:solidFill>
                  <a:schemeClr val="accent5"/>
                </a:solidFill>
              </a:defRPr>
            </a:lvl5pPr>
            <a:lvl6pPr lvl="5" rtl="0">
              <a:spcBef>
                <a:spcPts val="1000"/>
              </a:spcBef>
              <a:spcAft>
                <a:spcPts val="0"/>
              </a:spcAft>
              <a:buClr>
                <a:schemeClr val="accent5"/>
              </a:buClr>
              <a:buSzPts val="2000"/>
              <a:buNone/>
              <a:defRPr sz="2000">
                <a:solidFill>
                  <a:schemeClr val="accent5"/>
                </a:solidFill>
              </a:defRPr>
            </a:lvl6pPr>
            <a:lvl7pPr lvl="6" rtl="0">
              <a:spcBef>
                <a:spcPts val="1000"/>
              </a:spcBef>
              <a:spcAft>
                <a:spcPts val="0"/>
              </a:spcAft>
              <a:buClr>
                <a:schemeClr val="accent5"/>
              </a:buClr>
              <a:buSzPts val="2000"/>
              <a:buNone/>
              <a:defRPr sz="2000">
                <a:solidFill>
                  <a:schemeClr val="accent5"/>
                </a:solidFill>
              </a:defRPr>
            </a:lvl7pPr>
            <a:lvl8pPr lvl="7" rtl="0">
              <a:spcBef>
                <a:spcPts val="1000"/>
              </a:spcBef>
              <a:spcAft>
                <a:spcPts val="0"/>
              </a:spcAft>
              <a:buClr>
                <a:schemeClr val="accent5"/>
              </a:buClr>
              <a:buSzPts val="2000"/>
              <a:buNone/>
              <a:defRPr sz="2000">
                <a:solidFill>
                  <a:schemeClr val="accent5"/>
                </a:solidFill>
              </a:defRPr>
            </a:lvl8pPr>
            <a:lvl9pPr lvl="8" rtl="0">
              <a:spcBef>
                <a:spcPts val="1000"/>
              </a:spcBef>
              <a:spcAft>
                <a:spcPts val="1000"/>
              </a:spcAft>
              <a:buClr>
                <a:schemeClr val="accent5"/>
              </a:buClr>
              <a:buSzPts val="2000"/>
              <a:buNone/>
              <a:defRPr sz="2000">
                <a:solidFill>
                  <a:schemeClr val="accent5"/>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1"/>
        <p:cNvGrpSpPr/>
        <p:nvPr/>
      </p:nvGrpSpPr>
      <p:grpSpPr>
        <a:xfrm>
          <a:off x="0" y="0"/>
          <a:ext cx="0" cy="0"/>
          <a:chOff x="0" y="0"/>
          <a:chExt cx="0" cy="0"/>
        </a:xfrm>
      </p:grpSpPr>
      <p:grpSp>
        <p:nvGrpSpPr>
          <p:cNvPr id="62" name="Google Shape;62;p5"/>
          <p:cNvGrpSpPr/>
          <p:nvPr/>
        </p:nvGrpSpPr>
        <p:grpSpPr>
          <a:xfrm>
            <a:off x="6946842" y="4472723"/>
            <a:ext cx="2202830" cy="670795"/>
            <a:chOff x="5575242" y="4472723"/>
            <a:chExt cx="2202830" cy="670795"/>
          </a:xfrm>
        </p:grpSpPr>
        <p:sp>
          <p:nvSpPr>
            <p:cNvPr id="63" name="Google Shape;63;p5"/>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5"/>
            <p:cNvGrpSpPr/>
            <p:nvPr/>
          </p:nvGrpSpPr>
          <p:grpSpPr>
            <a:xfrm flipH="1">
              <a:off x="5734850" y="4472723"/>
              <a:ext cx="2040837" cy="670795"/>
              <a:chOff x="1297954" y="330075"/>
              <a:chExt cx="5169293" cy="1699506"/>
            </a:xfrm>
          </p:grpSpPr>
          <p:sp>
            <p:nvSpPr>
              <p:cNvPr id="65" name="Google Shape;65;p5"/>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5"/>
            <p:cNvGrpSpPr/>
            <p:nvPr/>
          </p:nvGrpSpPr>
          <p:grpSpPr>
            <a:xfrm flipH="1">
              <a:off x="5578209" y="4646738"/>
              <a:ext cx="2199863" cy="304563"/>
              <a:chOff x="-5827153" y="330075"/>
              <a:chExt cx="12276019" cy="1699569"/>
            </a:xfrm>
          </p:grpSpPr>
          <p:sp>
            <p:nvSpPr>
              <p:cNvPr id="68" name="Google Shape;68;p5"/>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 name="Google Shape;70;p5"/>
          <p:cNvGrpSpPr/>
          <p:nvPr/>
        </p:nvGrpSpPr>
        <p:grpSpPr>
          <a:xfrm>
            <a:off x="-4" y="40"/>
            <a:ext cx="7072430" cy="1327315"/>
            <a:chOff x="-4" y="40"/>
            <a:chExt cx="7072430" cy="1327315"/>
          </a:xfrm>
        </p:grpSpPr>
        <p:sp>
          <p:nvSpPr>
            <p:cNvPr id="71" name="Google Shape;71;p5"/>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72" name="Google Shape;72;p5"/>
            <p:cNvGrpSpPr/>
            <p:nvPr/>
          </p:nvGrpSpPr>
          <p:grpSpPr>
            <a:xfrm rot="10800000" flipH="1">
              <a:off x="3" y="40"/>
              <a:ext cx="6756168" cy="1327315"/>
              <a:chOff x="-2168138" y="330075"/>
              <a:chExt cx="8650663" cy="1699506"/>
            </a:xfrm>
          </p:grpSpPr>
          <p:sp>
            <p:nvSpPr>
              <p:cNvPr id="73" name="Google Shape;73;p5"/>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4" name="Google Shape;74;p5"/>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75" name="Google Shape;75;p5"/>
            <p:cNvGrpSpPr/>
            <p:nvPr/>
          </p:nvGrpSpPr>
          <p:grpSpPr>
            <a:xfrm rot="10800000" flipH="1">
              <a:off x="-4" y="381007"/>
              <a:ext cx="7072430" cy="771744"/>
              <a:chOff x="-9092084" y="330075"/>
              <a:chExt cx="15574609" cy="1699501"/>
            </a:xfrm>
          </p:grpSpPr>
          <p:sp>
            <p:nvSpPr>
              <p:cNvPr id="76" name="Google Shape;76;p5"/>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77" name="Google Shape;77;p5"/>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noAutofit/>
          </a:bodyPr>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1"/>
        <p:cNvGrpSpPr/>
        <p:nvPr/>
      </p:nvGrpSpPr>
      <p:grpSpPr>
        <a:xfrm>
          <a:off x="0" y="0"/>
          <a:ext cx="0" cy="0"/>
          <a:chOff x="0" y="0"/>
          <a:chExt cx="0" cy="0"/>
        </a:xfrm>
      </p:grpSpPr>
      <p:grpSp>
        <p:nvGrpSpPr>
          <p:cNvPr id="82" name="Google Shape;82;p6"/>
          <p:cNvGrpSpPr/>
          <p:nvPr/>
        </p:nvGrpSpPr>
        <p:grpSpPr>
          <a:xfrm>
            <a:off x="-4" y="40"/>
            <a:ext cx="7072430" cy="1327315"/>
            <a:chOff x="-4" y="40"/>
            <a:chExt cx="7072430" cy="1327315"/>
          </a:xfrm>
        </p:grpSpPr>
        <p:sp>
          <p:nvSpPr>
            <p:cNvPr id="83" name="Google Shape;83;p6"/>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90" name="Google Shape;90;p6"/>
          <p:cNvGrpSpPr/>
          <p:nvPr/>
        </p:nvGrpSpPr>
        <p:grpSpPr>
          <a:xfrm>
            <a:off x="6946842" y="4472723"/>
            <a:ext cx="2202830" cy="670795"/>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02"/>
        <p:cNvGrpSpPr/>
        <p:nvPr/>
      </p:nvGrpSpPr>
      <p:grpSpPr>
        <a:xfrm>
          <a:off x="0" y="0"/>
          <a:ext cx="0" cy="0"/>
          <a:chOff x="0" y="0"/>
          <a:chExt cx="0" cy="0"/>
        </a:xfrm>
      </p:grpSpPr>
      <p:grpSp>
        <p:nvGrpSpPr>
          <p:cNvPr id="103" name="Google Shape;103;p7"/>
          <p:cNvGrpSpPr/>
          <p:nvPr/>
        </p:nvGrpSpPr>
        <p:grpSpPr>
          <a:xfrm>
            <a:off x="-4" y="40"/>
            <a:ext cx="7072430" cy="1327315"/>
            <a:chOff x="-4" y="40"/>
            <a:chExt cx="7072430" cy="1327315"/>
          </a:xfrm>
        </p:grpSpPr>
        <p:sp>
          <p:nvSpPr>
            <p:cNvPr id="104" name="Google Shape;104;p7"/>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05" name="Google Shape;105;p7"/>
            <p:cNvGrpSpPr/>
            <p:nvPr/>
          </p:nvGrpSpPr>
          <p:grpSpPr>
            <a:xfrm rot="10800000" flipH="1">
              <a:off x="3" y="40"/>
              <a:ext cx="6756168" cy="1327315"/>
              <a:chOff x="-2168138" y="330075"/>
              <a:chExt cx="8650663" cy="1699506"/>
            </a:xfrm>
          </p:grpSpPr>
          <p:sp>
            <p:nvSpPr>
              <p:cNvPr id="106" name="Google Shape;106;p7"/>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7" name="Google Shape;107;p7"/>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08" name="Google Shape;108;p7"/>
            <p:cNvGrpSpPr/>
            <p:nvPr/>
          </p:nvGrpSpPr>
          <p:grpSpPr>
            <a:xfrm rot="10800000" flipH="1">
              <a:off x="-4" y="381007"/>
              <a:ext cx="7072430" cy="771744"/>
              <a:chOff x="-9092084" y="330075"/>
              <a:chExt cx="15574609" cy="1699501"/>
            </a:xfrm>
          </p:grpSpPr>
          <p:sp>
            <p:nvSpPr>
              <p:cNvPr id="109" name="Google Shape;109;p7"/>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0" name="Google Shape;110;p7"/>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11" name="Google Shape;111;p7"/>
          <p:cNvGrpSpPr/>
          <p:nvPr/>
        </p:nvGrpSpPr>
        <p:grpSpPr>
          <a:xfrm>
            <a:off x="6946842" y="4472723"/>
            <a:ext cx="2202830" cy="670795"/>
            <a:chOff x="5575242" y="4472723"/>
            <a:chExt cx="2202830" cy="670795"/>
          </a:xfrm>
        </p:grpSpPr>
        <p:sp>
          <p:nvSpPr>
            <p:cNvPr id="112" name="Google Shape;112;p7"/>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7"/>
            <p:cNvGrpSpPr/>
            <p:nvPr/>
          </p:nvGrpSpPr>
          <p:grpSpPr>
            <a:xfrm flipH="1">
              <a:off x="5734850" y="4472723"/>
              <a:ext cx="2040837" cy="670795"/>
              <a:chOff x="1297954" y="330075"/>
              <a:chExt cx="5169293" cy="1699506"/>
            </a:xfrm>
          </p:grpSpPr>
          <p:sp>
            <p:nvSpPr>
              <p:cNvPr id="114" name="Google Shape;114;p7"/>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7"/>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116;p7"/>
            <p:cNvGrpSpPr/>
            <p:nvPr/>
          </p:nvGrpSpPr>
          <p:grpSpPr>
            <a:xfrm flipH="1">
              <a:off x="5578209" y="4646738"/>
              <a:ext cx="2199863" cy="304563"/>
              <a:chOff x="-5827153" y="330075"/>
              <a:chExt cx="12276019" cy="1699569"/>
            </a:xfrm>
          </p:grpSpPr>
          <p:sp>
            <p:nvSpPr>
              <p:cNvPr id="117" name="Google Shape;117;p7"/>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9" name="Google Shape;119;p7"/>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20" name="Google Shape;120;p7"/>
          <p:cNvSpPr txBox="1">
            <a:spLocks noGrp="1"/>
          </p:cNvSpPr>
          <p:nvPr>
            <p:ph type="body" idx="1"/>
          </p:nvPr>
        </p:nvSpPr>
        <p:spPr>
          <a:xfrm>
            <a:off x="8704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1" name="Google Shape;121;p7"/>
          <p:cNvSpPr txBox="1">
            <a:spLocks noGrp="1"/>
          </p:cNvSpPr>
          <p:nvPr>
            <p:ph type="body" idx="2"/>
          </p:nvPr>
        </p:nvSpPr>
        <p:spPr>
          <a:xfrm>
            <a:off x="3233637"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2" name="Google Shape;122;p7"/>
          <p:cNvSpPr txBox="1">
            <a:spLocks noGrp="1"/>
          </p:cNvSpPr>
          <p:nvPr>
            <p:ph type="body" idx="3"/>
          </p:nvPr>
        </p:nvSpPr>
        <p:spPr>
          <a:xfrm>
            <a:off x="5540650" y="1545076"/>
            <a:ext cx="2247900" cy="27099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23" name="Google Shape;123;p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grpSp>
        <p:nvGrpSpPr>
          <p:cNvPr id="125" name="Google Shape;125;p8"/>
          <p:cNvGrpSpPr/>
          <p:nvPr/>
        </p:nvGrpSpPr>
        <p:grpSpPr>
          <a:xfrm>
            <a:off x="-4" y="40"/>
            <a:ext cx="7072430" cy="1327315"/>
            <a:chOff x="-4" y="40"/>
            <a:chExt cx="7072430" cy="1327315"/>
          </a:xfrm>
        </p:grpSpPr>
        <p:sp>
          <p:nvSpPr>
            <p:cNvPr id="126" name="Google Shape;126;p8"/>
            <p:cNvSpPr/>
            <p:nvPr/>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127" name="Google Shape;127;p8"/>
            <p:cNvGrpSpPr/>
            <p:nvPr/>
          </p:nvGrpSpPr>
          <p:grpSpPr>
            <a:xfrm rot="10800000" flipH="1">
              <a:off x="3" y="40"/>
              <a:ext cx="6756168" cy="1327315"/>
              <a:chOff x="-2168138" y="330075"/>
              <a:chExt cx="8650663" cy="1699506"/>
            </a:xfrm>
          </p:grpSpPr>
          <p:sp>
            <p:nvSpPr>
              <p:cNvPr id="128" name="Google Shape;128;p8"/>
              <p:cNvSpPr/>
              <p:nvPr/>
            </p:nvSpPr>
            <p:spPr>
              <a:xfrm>
                <a:off x="-2168138" y="330081"/>
                <a:ext cx="69582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29" name="Google Shape;129;p8"/>
              <p:cNvSpPr/>
              <p:nvPr/>
            </p:nvSpPr>
            <p:spPr>
              <a:xfrm>
                <a:off x="4783025"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30" name="Google Shape;130;p8"/>
            <p:cNvGrpSpPr/>
            <p:nvPr/>
          </p:nvGrpSpPr>
          <p:grpSpPr>
            <a:xfrm rot="10800000" flipH="1">
              <a:off x="-4" y="381007"/>
              <a:ext cx="7072430" cy="771744"/>
              <a:chOff x="-9092084" y="330075"/>
              <a:chExt cx="15574609" cy="1699501"/>
            </a:xfrm>
          </p:grpSpPr>
          <p:sp>
            <p:nvSpPr>
              <p:cNvPr id="131" name="Google Shape;131;p8"/>
              <p:cNvSpPr/>
              <p:nvPr/>
            </p:nvSpPr>
            <p:spPr>
              <a:xfrm>
                <a:off x="-9092084" y="330076"/>
                <a:ext cx="1388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32" name="Google Shape;132;p8"/>
              <p:cNvSpPr/>
              <p:nvPr/>
            </p:nvSpPr>
            <p:spPr>
              <a:xfrm>
                <a:off x="4783025"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grpSp>
        <p:nvGrpSpPr>
          <p:cNvPr id="133" name="Google Shape;133;p8"/>
          <p:cNvGrpSpPr/>
          <p:nvPr/>
        </p:nvGrpSpPr>
        <p:grpSpPr>
          <a:xfrm>
            <a:off x="6946842" y="4472723"/>
            <a:ext cx="2202830" cy="670795"/>
            <a:chOff x="5575242" y="4472723"/>
            <a:chExt cx="2202830" cy="670795"/>
          </a:xfrm>
        </p:grpSpPr>
        <p:sp>
          <p:nvSpPr>
            <p:cNvPr id="134" name="Google Shape;134;p8"/>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8"/>
            <p:cNvGrpSpPr/>
            <p:nvPr/>
          </p:nvGrpSpPr>
          <p:grpSpPr>
            <a:xfrm flipH="1">
              <a:off x="5734850" y="4472723"/>
              <a:ext cx="2040837" cy="670795"/>
              <a:chOff x="1297954" y="330075"/>
              <a:chExt cx="5169293" cy="1699506"/>
            </a:xfrm>
          </p:grpSpPr>
          <p:sp>
            <p:nvSpPr>
              <p:cNvPr id="136" name="Google Shape;136;p8"/>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8"/>
            <p:cNvGrpSpPr/>
            <p:nvPr/>
          </p:nvGrpSpPr>
          <p:grpSpPr>
            <a:xfrm flipH="1">
              <a:off x="5578209" y="4646738"/>
              <a:ext cx="2199863" cy="304563"/>
              <a:chOff x="-5827153" y="330075"/>
              <a:chExt cx="12276019" cy="1699569"/>
            </a:xfrm>
          </p:grpSpPr>
          <p:sp>
            <p:nvSpPr>
              <p:cNvPr id="139" name="Google Shape;139;p8"/>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8"/>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 name="Google Shape;141;p8"/>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42" name="Google Shape;142;p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2"/>
        <p:cNvGrpSpPr/>
        <p:nvPr/>
      </p:nvGrpSpPr>
      <p:grpSpPr>
        <a:xfrm>
          <a:off x="0" y="0"/>
          <a:ext cx="0" cy="0"/>
          <a:chOff x="0" y="0"/>
          <a:chExt cx="0" cy="0"/>
        </a:xfrm>
      </p:grpSpPr>
      <p:grpSp>
        <p:nvGrpSpPr>
          <p:cNvPr id="163" name="Google Shape;163;p10"/>
          <p:cNvGrpSpPr/>
          <p:nvPr/>
        </p:nvGrpSpPr>
        <p:grpSpPr>
          <a:xfrm rot="10800000">
            <a:off x="-8" y="-2"/>
            <a:ext cx="2202830" cy="670795"/>
            <a:chOff x="5575242" y="4472723"/>
            <a:chExt cx="2202830" cy="670795"/>
          </a:xfrm>
        </p:grpSpPr>
        <p:sp>
          <p:nvSpPr>
            <p:cNvPr id="164" name="Google Shape;164;p10"/>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5" name="Google Shape;165;p10"/>
            <p:cNvGrpSpPr/>
            <p:nvPr/>
          </p:nvGrpSpPr>
          <p:grpSpPr>
            <a:xfrm flipH="1">
              <a:off x="5734850" y="4472723"/>
              <a:ext cx="2040837" cy="670795"/>
              <a:chOff x="1297954" y="330075"/>
              <a:chExt cx="5169293" cy="1699506"/>
            </a:xfrm>
          </p:grpSpPr>
          <p:sp>
            <p:nvSpPr>
              <p:cNvPr id="166" name="Google Shape;166;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10"/>
            <p:cNvGrpSpPr/>
            <p:nvPr/>
          </p:nvGrpSpPr>
          <p:grpSpPr>
            <a:xfrm flipH="1">
              <a:off x="5578209" y="4646738"/>
              <a:ext cx="2199863" cy="304563"/>
              <a:chOff x="-5827153" y="330075"/>
              <a:chExt cx="12276019" cy="1699569"/>
            </a:xfrm>
          </p:grpSpPr>
          <p:sp>
            <p:nvSpPr>
              <p:cNvPr id="169" name="Google Shape;169;p10"/>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0"/>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 name="Google Shape;171;p10"/>
          <p:cNvGrpSpPr/>
          <p:nvPr/>
        </p:nvGrpSpPr>
        <p:grpSpPr>
          <a:xfrm>
            <a:off x="6946842" y="4472723"/>
            <a:ext cx="2202830" cy="670795"/>
            <a:chOff x="5575242" y="4472723"/>
            <a:chExt cx="2202830" cy="670795"/>
          </a:xfrm>
        </p:grpSpPr>
        <p:sp>
          <p:nvSpPr>
            <p:cNvPr id="172" name="Google Shape;172;p10"/>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0"/>
            <p:cNvGrpSpPr/>
            <p:nvPr/>
          </p:nvGrpSpPr>
          <p:grpSpPr>
            <a:xfrm flipH="1">
              <a:off x="5734850" y="4472723"/>
              <a:ext cx="2040837" cy="670795"/>
              <a:chOff x="1297954" y="330075"/>
              <a:chExt cx="5169293" cy="1699506"/>
            </a:xfrm>
          </p:grpSpPr>
          <p:sp>
            <p:nvSpPr>
              <p:cNvPr id="174" name="Google Shape;174;p10"/>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0"/>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10"/>
            <p:cNvGrpSpPr/>
            <p:nvPr/>
          </p:nvGrpSpPr>
          <p:grpSpPr>
            <a:xfrm flipH="1">
              <a:off x="5578209" y="4646738"/>
              <a:ext cx="2199863" cy="304563"/>
              <a:chOff x="-5827153" y="330075"/>
              <a:chExt cx="12276019" cy="1699569"/>
            </a:xfrm>
          </p:grpSpPr>
          <p:sp>
            <p:nvSpPr>
              <p:cNvPr id="177" name="Google Shape;177;p10"/>
              <p:cNvSpPr/>
              <p:nvPr/>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0"/>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9" name="Google Shape;179;p1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098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2"/>
        <p:cNvGrpSpPr/>
        <p:nvPr/>
      </p:nvGrpSpPr>
      <p:grpSpPr>
        <a:xfrm>
          <a:off x="0" y="0"/>
          <a:ext cx="0" cy="0"/>
          <a:chOff x="0" y="0"/>
          <a:chExt cx="0" cy="0"/>
        </a:xfrm>
      </p:grpSpPr>
      <p:sp>
        <p:nvSpPr>
          <p:cNvPr id="23" name="Google Shape;23;p3"/>
          <p:cNvSpPr/>
          <p:nvPr/>
        </p:nvSpPr>
        <p:spPr>
          <a:xfrm rot="-898861">
            <a:off x="739797" y="433628"/>
            <a:ext cx="1461825" cy="1605908"/>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 name="Google Shape;24;p3"/>
          <p:cNvSpPr txBox="1">
            <a:spLocks noGrp="1"/>
          </p:cNvSpPr>
          <p:nvPr>
            <p:ph type="ctrTitle"/>
          </p:nvPr>
        </p:nvSpPr>
        <p:spPr>
          <a:xfrm>
            <a:off x="1773500" y="1980025"/>
            <a:ext cx="5597100" cy="6711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2664426"/>
            <a:ext cx="5597100" cy="3864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 name="Google Shape;27;p3"/>
          <p:cNvSpPr/>
          <p:nvPr/>
        </p:nvSpPr>
        <p:spPr>
          <a:xfrm rot="4673461">
            <a:off x="7546626" y="3625444"/>
            <a:ext cx="814039"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p3"/>
          <p:cNvSpPr/>
          <p:nvPr/>
        </p:nvSpPr>
        <p:spPr>
          <a:xfrm rot="4673461">
            <a:off x="7996900" y="4294821"/>
            <a:ext cx="18567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p3"/>
          <p:cNvSpPr/>
          <p:nvPr/>
        </p:nvSpPr>
        <p:spPr>
          <a:xfrm rot="-5167633">
            <a:off x="338201" y="3492220"/>
            <a:ext cx="831049"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 name="Google Shape;30;p3"/>
          <p:cNvSpPr/>
          <p:nvPr/>
        </p:nvSpPr>
        <p:spPr>
          <a:xfrm rot="-5167633">
            <a:off x="614037" y="2873277"/>
            <a:ext cx="27834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 name="Google Shape;31;p3"/>
          <p:cNvSpPr/>
          <p:nvPr/>
        </p:nvSpPr>
        <p:spPr>
          <a:xfrm>
            <a:off x="5262249" y="46224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32;p3"/>
          <p:cNvSpPr/>
          <p:nvPr/>
        </p:nvSpPr>
        <p:spPr>
          <a:xfrm>
            <a:off x="2829661" y="4511611"/>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33;p3"/>
          <p:cNvSpPr/>
          <p:nvPr/>
        </p:nvSpPr>
        <p:spPr>
          <a:xfrm>
            <a:off x="4309554" y="454497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 name="Google Shape;34;p3"/>
          <p:cNvSpPr/>
          <p:nvPr/>
        </p:nvSpPr>
        <p:spPr>
          <a:xfrm>
            <a:off x="7710737" y="66712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 name="Google Shape;35;p3"/>
          <p:cNvSpPr/>
          <p:nvPr/>
        </p:nvSpPr>
        <p:spPr>
          <a:xfrm>
            <a:off x="7865454" y="61702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599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4275" y="392575"/>
            <a:ext cx="5258400" cy="766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1pPr>
            <a:lvl2pPr lvl="1">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2pPr>
            <a:lvl3pPr lvl="2">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3pPr>
            <a:lvl4pPr lvl="3">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4pPr>
            <a:lvl5pPr lvl="4">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5pPr>
            <a:lvl6pPr lvl="5">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6pPr>
            <a:lvl7pPr lvl="6">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7pPr>
            <a:lvl8pPr lvl="7">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8pPr>
            <a:lvl9pPr lvl="8">
              <a:spcBef>
                <a:spcPts val="0"/>
              </a:spcBef>
              <a:spcAft>
                <a:spcPts val="0"/>
              </a:spcAft>
              <a:buClr>
                <a:schemeClr val="lt1"/>
              </a:buClr>
              <a:buSzPts val="2000"/>
              <a:buFont typeface="Roboto Condensed"/>
              <a:buNone/>
              <a:defRPr sz="2000" b="1">
                <a:solidFill>
                  <a:schemeClr val="lt1"/>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814275" y="1327350"/>
            <a:ext cx="6132600" cy="3145500"/>
          </a:xfrm>
          <a:prstGeom prst="rect">
            <a:avLst/>
          </a:prstGeom>
          <a:noFill/>
          <a:ln>
            <a:noFill/>
          </a:ln>
        </p:spPr>
        <p:txBody>
          <a:bodyPr spcFirstLastPara="1" wrap="square" lIns="91425" tIns="91425" rIns="91425" bIns="91425" anchor="ctr" anchorCtr="0">
            <a:noAutofit/>
          </a:bodyPr>
          <a:lstStyle>
            <a:lvl1pPr marL="457200" lvl="0" indent="-381000">
              <a:spcBef>
                <a:spcPts val="6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1pPr>
            <a:lvl2pPr marL="914400" lvl="1"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2pPr>
            <a:lvl3pPr marL="1371600" lvl="2"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3pPr>
            <a:lvl4pPr marL="1828800" lvl="3"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4pPr>
            <a:lvl5pPr marL="2286000" lvl="4"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5pPr>
            <a:lvl6pPr marL="2743200" lvl="5"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6pPr>
            <a:lvl7pPr marL="3200400" lvl="6"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7pPr>
            <a:lvl8pPr marL="3657600" lvl="7" indent="-381000">
              <a:spcBef>
                <a:spcPts val="1000"/>
              </a:spcBef>
              <a:spcAft>
                <a:spcPts val="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8pPr>
            <a:lvl9pPr marL="4114800" lvl="8" indent="-381000">
              <a:spcBef>
                <a:spcPts val="1000"/>
              </a:spcBef>
              <a:spcAft>
                <a:spcPts val="1000"/>
              </a:spcAft>
              <a:buClr>
                <a:schemeClr val="accent4"/>
              </a:buClr>
              <a:buSzPts val="2400"/>
              <a:buFont typeface="Roboto Condensed Light"/>
              <a:buChar char="▻"/>
              <a:defRPr sz="2400">
                <a:solidFill>
                  <a:schemeClr val="dk1"/>
                </a:solidFill>
                <a:latin typeface="Roboto Condensed Light"/>
                <a:ea typeface="Roboto Condensed Light"/>
                <a:cs typeface="Roboto Condensed Light"/>
                <a:sym typeface="Roboto Condensed Light"/>
              </a:defRPr>
            </a:lvl9pPr>
          </a:lstStyle>
          <a:p>
            <a:endParaRPr/>
          </a:p>
        </p:txBody>
      </p:sp>
      <p:sp>
        <p:nvSpPr>
          <p:cNvPr id="8" name="Google Shape;8;p1"/>
          <p:cNvSpPr txBox="1">
            <a:spLocks noGrp="1"/>
          </p:cNvSpPr>
          <p:nvPr>
            <p:ph type="sldNum" idx="12"/>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lvl1pPr lvl="0" algn="r">
              <a:buNone/>
              <a:defRPr sz="1200" b="1">
                <a:solidFill>
                  <a:schemeClr val="lt1"/>
                </a:solidFill>
                <a:latin typeface="Roboto Condensed"/>
                <a:ea typeface="Roboto Condensed"/>
                <a:cs typeface="Roboto Condensed"/>
                <a:sym typeface="Roboto Condensed"/>
              </a:defRPr>
            </a:lvl1pPr>
            <a:lvl2pPr lvl="1" algn="r">
              <a:buNone/>
              <a:defRPr sz="1200" b="1">
                <a:solidFill>
                  <a:schemeClr val="lt1"/>
                </a:solidFill>
                <a:latin typeface="Roboto Condensed"/>
                <a:ea typeface="Roboto Condensed"/>
                <a:cs typeface="Roboto Condensed"/>
                <a:sym typeface="Roboto Condensed"/>
              </a:defRPr>
            </a:lvl2pPr>
            <a:lvl3pPr lvl="2" algn="r">
              <a:buNone/>
              <a:defRPr sz="1200" b="1">
                <a:solidFill>
                  <a:schemeClr val="lt1"/>
                </a:solidFill>
                <a:latin typeface="Roboto Condensed"/>
                <a:ea typeface="Roboto Condensed"/>
                <a:cs typeface="Roboto Condensed"/>
                <a:sym typeface="Roboto Condensed"/>
              </a:defRPr>
            </a:lvl3pPr>
            <a:lvl4pPr lvl="3" algn="r">
              <a:buNone/>
              <a:defRPr sz="1200" b="1">
                <a:solidFill>
                  <a:schemeClr val="lt1"/>
                </a:solidFill>
                <a:latin typeface="Roboto Condensed"/>
                <a:ea typeface="Roboto Condensed"/>
                <a:cs typeface="Roboto Condensed"/>
                <a:sym typeface="Roboto Condensed"/>
              </a:defRPr>
            </a:lvl4pPr>
            <a:lvl5pPr lvl="4" algn="r">
              <a:buNone/>
              <a:defRPr sz="1200" b="1">
                <a:solidFill>
                  <a:schemeClr val="lt1"/>
                </a:solidFill>
                <a:latin typeface="Roboto Condensed"/>
                <a:ea typeface="Roboto Condensed"/>
                <a:cs typeface="Roboto Condensed"/>
                <a:sym typeface="Roboto Condensed"/>
              </a:defRPr>
            </a:lvl5pPr>
            <a:lvl6pPr lvl="5" algn="r">
              <a:buNone/>
              <a:defRPr sz="1200" b="1">
                <a:solidFill>
                  <a:schemeClr val="lt1"/>
                </a:solidFill>
                <a:latin typeface="Roboto Condensed"/>
                <a:ea typeface="Roboto Condensed"/>
                <a:cs typeface="Roboto Condensed"/>
                <a:sym typeface="Roboto Condensed"/>
              </a:defRPr>
            </a:lvl6pPr>
            <a:lvl7pPr lvl="6" algn="r">
              <a:buNone/>
              <a:defRPr sz="1200" b="1">
                <a:solidFill>
                  <a:schemeClr val="lt1"/>
                </a:solidFill>
                <a:latin typeface="Roboto Condensed"/>
                <a:ea typeface="Roboto Condensed"/>
                <a:cs typeface="Roboto Condensed"/>
                <a:sym typeface="Roboto Condensed"/>
              </a:defRPr>
            </a:lvl7pPr>
            <a:lvl8pPr lvl="7" algn="r">
              <a:buNone/>
              <a:defRPr sz="1200" b="1">
                <a:solidFill>
                  <a:schemeClr val="lt1"/>
                </a:solidFill>
                <a:latin typeface="Roboto Condensed"/>
                <a:ea typeface="Roboto Condensed"/>
                <a:cs typeface="Roboto Condensed"/>
                <a:sym typeface="Roboto Condensed"/>
              </a:defRPr>
            </a:lvl8pPr>
            <a:lvl9pPr lvl="8" algn="r">
              <a:buNone/>
              <a:defRPr sz="1200" b="1">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500" b="1" i="0" u="none" strike="noStrike" kern="0" cap="none" spc="0" normalizeH="0" baseline="0" noProof="0">
              <a:ln>
                <a:noFill/>
              </a:ln>
              <a:solidFill>
                <a:srgbClr val="7F8B91"/>
              </a:solidFill>
              <a:effectLst/>
              <a:uLnTx/>
              <a:uFillTx/>
              <a:latin typeface="Amatic SC"/>
              <a:cs typeface="Amatic SC"/>
              <a:sym typeface="Amatic SC"/>
            </a:endParaRPr>
          </a:p>
        </p:txBody>
      </p:sp>
    </p:spTree>
    <p:extLst>
      <p:ext uri="{BB962C8B-B14F-4D97-AF65-F5344CB8AC3E}">
        <p14:creationId xmlns:p14="http://schemas.microsoft.com/office/powerpoint/2010/main" val="4191941276"/>
      </p:ext>
    </p:extLst>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5" name="TextBox 4"/>
          <p:cNvSpPr txBox="1"/>
          <p:nvPr/>
        </p:nvSpPr>
        <p:spPr>
          <a:xfrm>
            <a:off x="141667" y="1037058"/>
            <a:ext cx="6581104" cy="3139321"/>
          </a:xfrm>
          <a:prstGeom prst="rect">
            <a:avLst/>
          </a:prstGeom>
          <a:noFill/>
        </p:spPr>
        <p:txBody>
          <a:bodyPr wrap="square" rtlCol="0">
            <a:spAutoFit/>
          </a:bodyPr>
          <a:lstStyle/>
          <a:p>
            <a:pPr algn="ctr">
              <a:lnSpc>
                <a:spcPct val="150000"/>
              </a:lnSpc>
            </a:pPr>
            <a:r>
              <a:rPr lang="en-US" sz="4400" dirty="0">
                <a:solidFill>
                  <a:schemeClr val="bg1"/>
                </a:solidFill>
              </a:rPr>
              <a:t>BÀI 2: TẬP HỢP CÁC SỐ TỰ NHIÊN</a:t>
            </a:r>
          </a:p>
          <a:p>
            <a:pPr algn="ctr">
              <a:lnSpc>
                <a:spcPct val="150000"/>
              </a:lnSpc>
            </a:pPr>
            <a:r>
              <a:rPr lang="en-US" sz="4400" dirty="0">
                <a:solidFill>
                  <a:schemeClr val="bg1"/>
                </a:solidFill>
              </a:rPr>
              <a:t>( 3 </a:t>
            </a:r>
            <a:r>
              <a:rPr lang="en-US" sz="4400" dirty="0" err="1">
                <a:solidFill>
                  <a:schemeClr val="bg1"/>
                </a:solidFill>
              </a:rPr>
              <a:t>Tiết</a:t>
            </a:r>
            <a:r>
              <a:rPr lang="en-US" sz="4400" dirty="0">
                <a:solidFill>
                  <a:schemeClr val="bg1"/>
                </a:solidFill>
              </a:rPr>
              <a:t>)</a:t>
            </a:r>
            <a:endParaRPr lang="vi-VN" sz="4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4" name="Horizontal Scroll 3"/>
          <p:cNvSpPr/>
          <p:nvPr/>
        </p:nvSpPr>
        <p:spPr>
          <a:xfrm>
            <a:off x="129199" y="-413153"/>
            <a:ext cx="8660404" cy="2838447"/>
          </a:xfrm>
          <a:prstGeom prst="horizontalScroll">
            <a:avLst>
              <a:gd name="adj" fmla="val 1456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u="sng" dirty="0" err="1">
                <a:solidFill>
                  <a:schemeClr val="tx1"/>
                </a:solidFill>
              </a:rPr>
              <a:t>Luyện</a:t>
            </a:r>
            <a:r>
              <a:rPr lang="en-US" sz="2400" b="1" i="1" u="sng" dirty="0">
                <a:solidFill>
                  <a:schemeClr val="tx1"/>
                </a:solidFill>
              </a:rPr>
              <a:t> </a:t>
            </a:r>
            <a:r>
              <a:rPr lang="en-US" sz="2400" b="1" i="1" u="sng" dirty="0" err="1">
                <a:solidFill>
                  <a:schemeClr val="tx1"/>
                </a:solidFill>
              </a:rPr>
              <a:t>tập</a:t>
            </a:r>
            <a:r>
              <a:rPr lang="en-US" sz="2400" b="1" i="1" u="sng" dirty="0">
                <a:solidFill>
                  <a:schemeClr val="tx1"/>
                </a:solidFill>
              </a:rPr>
              <a:t> 3: </a:t>
            </a:r>
            <a:r>
              <a:rPr lang="en-US" sz="2400" dirty="0" err="1">
                <a:solidFill>
                  <a:schemeClr val="tx1"/>
                </a:solidFill>
              </a:rPr>
              <a:t>Viết</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sau</a:t>
            </a:r>
            <a:r>
              <a:rPr lang="en-US" sz="2400" dirty="0">
                <a:solidFill>
                  <a:schemeClr val="tx1"/>
                </a:solidFill>
              </a:rPr>
              <a:t>:</a:t>
            </a:r>
          </a:p>
          <a:p>
            <a:pPr algn="ctr">
              <a:lnSpc>
                <a:spcPct val="150000"/>
              </a:lnSpc>
            </a:pPr>
            <a:r>
              <a:rPr lang="en-US" sz="2400" b="1" dirty="0">
                <a:solidFill>
                  <a:schemeClr val="tx1"/>
                </a:solidFill>
              </a:rPr>
              <a:t>Ba </a:t>
            </a:r>
            <a:r>
              <a:rPr lang="en-US" sz="2400" b="1" dirty="0" err="1">
                <a:solidFill>
                  <a:schemeClr val="tx1"/>
                </a:solidFill>
              </a:rPr>
              <a:t>tỉ</a:t>
            </a:r>
            <a:r>
              <a:rPr lang="en-US" sz="2400" b="1" dirty="0">
                <a:solidFill>
                  <a:schemeClr val="tx1"/>
                </a:solidFill>
              </a:rPr>
              <a:t> </a:t>
            </a:r>
            <a:r>
              <a:rPr lang="en-US" sz="2400" b="1" dirty="0" err="1">
                <a:solidFill>
                  <a:schemeClr val="tx1"/>
                </a:solidFill>
              </a:rPr>
              <a:t>hai</a:t>
            </a:r>
            <a:r>
              <a:rPr lang="en-US" sz="2400" b="1" dirty="0">
                <a:solidFill>
                  <a:schemeClr val="tx1"/>
                </a:solidFill>
              </a:rPr>
              <a:t> </a:t>
            </a:r>
            <a:r>
              <a:rPr lang="en-US" sz="2400" b="1" dirty="0" err="1">
                <a:solidFill>
                  <a:schemeClr val="tx1"/>
                </a:solidFill>
              </a:rPr>
              <a:t>trăm</a:t>
            </a:r>
            <a:r>
              <a:rPr lang="en-US" sz="2400" b="1" dirty="0">
                <a:solidFill>
                  <a:schemeClr val="tx1"/>
                </a:solidFill>
              </a:rPr>
              <a:t> </a:t>
            </a:r>
            <a:r>
              <a:rPr lang="en-US" sz="2400" b="1" dirty="0" err="1">
                <a:solidFill>
                  <a:schemeClr val="tx1"/>
                </a:solidFill>
              </a:rPr>
              <a:t>năm</a:t>
            </a:r>
            <a:r>
              <a:rPr lang="en-US" sz="2400" b="1" dirty="0">
                <a:solidFill>
                  <a:schemeClr val="tx1"/>
                </a:solidFill>
              </a:rPr>
              <a:t> </a:t>
            </a:r>
            <a:r>
              <a:rPr lang="en-US" sz="2400" b="1" dirty="0" err="1">
                <a:solidFill>
                  <a:schemeClr val="tx1"/>
                </a:solidFill>
              </a:rPr>
              <a:t>mươi</a:t>
            </a:r>
            <a:r>
              <a:rPr lang="en-US" sz="2400" b="1" dirty="0">
                <a:solidFill>
                  <a:schemeClr val="tx1"/>
                </a:solidFill>
              </a:rPr>
              <a:t> </a:t>
            </a:r>
            <a:r>
              <a:rPr lang="en-US" sz="2400" b="1" dirty="0" err="1">
                <a:solidFill>
                  <a:schemeClr val="tx1"/>
                </a:solidFill>
              </a:rPr>
              <a:t>chín</a:t>
            </a:r>
            <a:r>
              <a:rPr lang="en-US" sz="2400" b="1" dirty="0">
                <a:solidFill>
                  <a:schemeClr val="tx1"/>
                </a:solidFill>
              </a:rPr>
              <a:t> </a:t>
            </a:r>
            <a:r>
              <a:rPr lang="en-US" sz="2400" b="1" dirty="0" err="1">
                <a:solidFill>
                  <a:schemeClr val="tx1"/>
                </a:solidFill>
              </a:rPr>
              <a:t>triệu</a:t>
            </a:r>
            <a:r>
              <a:rPr lang="en-US" sz="2400" b="1" dirty="0">
                <a:solidFill>
                  <a:schemeClr val="tx1"/>
                </a:solidFill>
              </a:rPr>
              <a:t> </a:t>
            </a:r>
            <a:r>
              <a:rPr lang="en-US" sz="2400" b="1" dirty="0" err="1">
                <a:solidFill>
                  <a:schemeClr val="tx1"/>
                </a:solidFill>
              </a:rPr>
              <a:t>sáu</a:t>
            </a:r>
            <a:r>
              <a:rPr lang="en-US" sz="2400" b="1" dirty="0">
                <a:solidFill>
                  <a:schemeClr val="tx1"/>
                </a:solidFill>
              </a:rPr>
              <a:t> </a:t>
            </a:r>
            <a:r>
              <a:rPr lang="en-US" sz="2400" b="1" dirty="0" err="1">
                <a:solidFill>
                  <a:schemeClr val="tx1"/>
                </a:solidFill>
              </a:rPr>
              <a:t>trăm</a:t>
            </a:r>
            <a:r>
              <a:rPr lang="en-US" sz="2400" b="1" dirty="0">
                <a:solidFill>
                  <a:schemeClr val="tx1"/>
                </a:solidFill>
              </a:rPr>
              <a:t> </a:t>
            </a:r>
            <a:r>
              <a:rPr lang="en-US" sz="2400" b="1" dirty="0" err="1">
                <a:solidFill>
                  <a:schemeClr val="tx1"/>
                </a:solidFill>
              </a:rPr>
              <a:t>ba</a:t>
            </a:r>
            <a:r>
              <a:rPr lang="en-US" sz="2400" b="1" dirty="0">
                <a:solidFill>
                  <a:schemeClr val="tx1"/>
                </a:solidFill>
              </a:rPr>
              <a:t> </a:t>
            </a:r>
            <a:r>
              <a:rPr lang="en-US" sz="2400" b="1" dirty="0" err="1">
                <a:solidFill>
                  <a:schemeClr val="tx1"/>
                </a:solidFill>
              </a:rPr>
              <a:t>mươi</a:t>
            </a:r>
            <a:r>
              <a:rPr lang="en-US" sz="2400" b="1" dirty="0">
                <a:solidFill>
                  <a:schemeClr val="tx1"/>
                </a:solidFill>
              </a:rPr>
              <a:t> </a:t>
            </a:r>
            <a:r>
              <a:rPr lang="en-US" sz="2400" b="1" dirty="0" err="1">
                <a:solidFill>
                  <a:schemeClr val="tx1"/>
                </a:solidFill>
              </a:rPr>
              <a:t>ba</a:t>
            </a:r>
            <a:r>
              <a:rPr lang="en-US" sz="2400" b="1" dirty="0">
                <a:solidFill>
                  <a:schemeClr val="tx1"/>
                </a:solidFill>
              </a:rPr>
              <a:t> </a:t>
            </a:r>
            <a:r>
              <a:rPr lang="en-US" sz="2400" b="1" dirty="0" err="1">
                <a:solidFill>
                  <a:schemeClr val="tx1"/>
                </a:solidFill>
              </a:rPr>
              <a:t>nghìn</a:t>
            </a:r>
            <a:r>
              <a:rPr lang="en-US" sz="2400" b="1" dirty="0">
                <a:solidFill>
                  <a:schemeClr val="tx1"/>
                </a:solidFill>
              </a:rPr>
              <a:t> </a:t>
            </a:r>
            <a:r>
              <a:rPr lang="en-US" sz="2400" b="1" dirty="0" err="1">
                <a:solidFill>
                  <a:schemeClr val="tx1"/>
                </a:solidFill>
              </a:rPr>
              <a:t>hai</a:t>
            </a:r>
            <a:r>
              <a:rPr lang="en-US" sz="2400" b="1" dirty="0">
                <a:solidFill>
                  <a:schemeClr val="tx1"/>
                </a:solidFill>
              </a:rPr>
              <a:t> </a:t>
            </a:r>
            <a:r>
              <a:rPr lang="en-US" sz="2400" b="1" dirty="0" err="1">
                <a:solidFill>
                  <a:schemeClr val="tx1"/>
                </a:solidFill>
              </a:rPr>
              <a:t>trăm</a:t>
            </a:r>
            <a:r>
              <a:rPr lang="en-US" sz="2400" b="1" dirty="0">
                <a:solidFill>
                  <a:schemeClr val="tx1"/>
                </a:solidFill>
              </a:rPr>
              <a:t> </a:t>
            </a:r>
            <a:r>
              <a:rPr lang="en-US" sz="2400" b="1" dirty="0" err="1">
                <a:solidFill>
                  <a:schemeClr val="tx1"/>
                </a:solidFill>
              </a:rPr>
              <a:t>mười</a:t>
            </a:r>
            <a:r>
              <a:rPr lang="en-US" sz="2400" b="1" dirty="0">
                <a:solidFill>
                  <a:schemeClr val="tx1"/>
                </a:solidFill>
              </a:rPr>
              <a:t> </a:t>
            </a:r>
            <a:r>
              <a:rPr lang="en-US" sz="2400" b="1" dirty="0" err="1">
                <a:solidFill>
                  <a:schemeClr val="tx1"/>
                </a:solidFill>
              </a:rPr>
              <a:t>bảy</a:t>
            </a:r>
            <a:endParaRPr lang="en-US" sz="2400" b="1" dirty="0">
              <a:solidFill>
                <a:schemeClr val="tx1"/>
              </a:solidFill>
            </a:endParaRPr>
          </a:p>
        </p:txBody>
      </p:sp>
      <p:sp>
        <p:nvSpPr>
          <p:cNvPr id="5" name="TextBox 4"/>
          <p:cNvSpPr txBox="1"/>
          <p:nvPr/>
        </p:nvSpPr>
        <p:spPr>
          <a:xfrm>
            <a:off x="0" y="2489911"/>
            <a:ext cx="1867437" cy="461665"/>
          </a:xfrm>
          <a:prstGeom prst="rect">
            <a:avLst/>
          </a:prstGeom>
          <a:noFill/>
        </p:spPr>
        <p:txBody>
          <a:bodyPr wrap="square" rtlCol="0">
            <a:spAutoFit/>
          </a:bodyPr>
          <a:lstStyle/>
          <a:p>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p:sp>
        <p:nvSpPr>
          <p:cNvPr id="6" name="Rectangle 5"/>
          <p:cNvSpPr/>
          <p:nvPr/>
        </p:nvSpPr>
        <p:spPr>
          <a:xfrm>
            <a:off x="453616" y="3260669"/>
            <a:ext cx="8335987" cy="1131848"/>
          </a:xfrm>
          <a:prstGeom prst="rect">
            <a:avLst/>
          </a:prstGeom>
        </p:spPr>
        <p:txBody>
          <a:bodyPr wrap="square">
            <a:spAutoFit/>
          </a:bodyPr>
          <a:lstStyle/>
          <a:p>
            <a:pPr algn="ctr">
              <a:lnSpc>
                <a:spcPct val="150000"/>
              </a:lnSpc>
            </a:pPr>
            <a:r>
              <a:rPr lang="en-US" sz="2400" b="1" dirty="0">
                <a:solidFill>
                  <a:schemeClr val="tx1"/>
                </a:solidFill>
              </a:rPr>
              <a:t>Ba </a:t>
            </a:r>
            <a:r>
              <a:rPr lang="en-US" sz="2400" b="1" dirty="0" err="1">
                <a:solidFill>
                  <a:schemeClr val="tx1"/>
                </a:solidFill>
              </a:rPr>
              <a:t>tỉ</a:t>
            </a:r>
            <a:r>
              <a:rPr lang="en-US" sz="2400" b="1" dirty="0">
                <a:solidFill>
                  <a:schemeClr val="tx1"/>
                </a:solidFill>
              </a:rPr>
              <a:t> </a:t>
            </a:r>
            <a:r>
              <a:rPr lang="en-US" sz="2400" b="1" dirty="0" err="1">
                <a:solidFill>
                  <a:schemeClr val="tx1"/>
                </a:solidFill>
              </a:rPr>
              <a:t>hai</a:t>
            </a:r>
            <a:r>
              <a:rPr lang="en-US" sz="2400" b="1" dirty="0">
                <a:solidFill>
                  <a:schemeClr val="tx1"/>
                </a:solidFill>
              </a:rPr>
              <a:t> </a:t>
            </a:r>
            <a:r>
              <a:rPr lang="en-US" sz="2400" b="1" dirty="0" err="1">
                <a:solidFill>
                  <a:schemeClr val="tx1"/>
                </a:solidFill>
              </a:rPr>
              <a:t>trăm</a:t>
            </a:r>
            <a:r>
              <a:rPr lang="en-US" sz="2400" b="1" dirty="0">
                <a:solidFill>
                  <a:schemeClr val="tx1"/>
                </a:solidFill>
              </a:rPr>
              <a:t> </a:t>
            </a:r>
            <a:r>
              <a:rPr lang="en-US" sz="2400" b="1" dirty="0" err="1">
                <a:solidFill>
                  <a:schemeClr val="tx1"/>
                </a:solidFill>
              </a:rPr>
              <a:t>năm</a:t>
            </a:r>
            <a:r>
              <a:rPr lang="en-US" sz="2400" b="1" dirty="0">
                <a:solidFill>
                  <a:schemeClr val="tx1"/>
                </a:solidFill>
              </a:rPr>
              <a:t> </a:t>
            </a:r>
            <a:r>
              <a:rPr lang="en-US" sz="2400" b="1" dirty="0" err="1">
                <a:solidFill>
                  <a:schemeClr val="tx1"/>
                </a:solidFill>
              </a:rPr>
              <a:t>mươi</a:t>
            </a:r>
            <a:r>
              <a:rPr lang="en-US" sz="2400" b="1" dirty="0">
                <a:solidFill>
                  <a:schemeClr val="tx1"/>
                </a:solidFill>
              </a:rPr>
              <a:t> chin </a:t>
            </a:r>
            <a:r>
              <a:rPr lang="en-US" sz="2400" b="1" dirty="0" err="1">
                <a:solidFill>
                  <a:schemeClr val="tx1"/>
                </a:solidFill>
              </a:rPr>
              <a:t>triệu</a:t>
            </a:r>
            <a:r>
              <a:rPr lang="en-US" sz="2400" b="1" dirty="0">
                <a:solidFill>
                  <a:schemeClr val="tx1"/>
                </a:solidFill>
              </a:rPr>
              <a:t> </a:t>
            </a:r>
            <a:r>
              <a:rPr lang="en-US" sz="2400" b="1" dirty="0" err="1">
                <a:solidFill>
                  <a:schemeClr val="tx1"/>
                </a:solidFill>
              </a:rPr>
              <a:t>sáu</a:t>
            </a:r>
            <a:r>
              <a:rPr lang="en-US" sz="2400" b="1" dirty="0">
                <a:solidFill>
                  <a:schemeClr val="tx1"/>
                </a:solidFill>
              </a:rPr>
              <a:t> </a:t>
            </a:r>
            <a:r>
              <a:rPr lang="en-US" sz="2400" b="1" dirty="0" err="1">
                <a:solidFill>
                  <a:schemeClr val="tx1"/>
                </a:solidFill>
              </a:rPr>
              <a:t>trăm</a:t>
            </a:r>
            <a:r>
              <a:rPr lang="en-US" sz="2400" b="1" dirty="0">
                <a:solidFill>
                  <a:schemeClr val="tx1"/>
                </a:solidFill>
              </a:rPr>
              <a:t> </a:t>
            </a:r>
            <a:r>
              <a:rPr lang="en-US" sz="2400" b="1" dirty="0" err="1">
                <a:solidFill>
                  <a:schemeClr val="tx1"/>
                </a:solidFill>
              </a:rPr>
              <a:t>ba</a:t>
            </a:r>
            <a:r>
              <a:rPr lang="en-US" sz="2400" b="1" dirty="0">
                <a:solidFill>
                  <a:schemeClr val="tx1"/>
                </a:solidFill>
              </a:rPr>
              <a:t> </a:t>
            </a:r>
            <a:r>
              <a:rPr lang="en-US" sz="2400" b="1" dirty="0" err="1">
                <a:solidFill>
                  <a:schemeClr val="tx1"/>
                </a:solidFill>
              </a:rPr>
              <a:t>mươi</a:t>
            </a:r>
            <a:r>
              <a:rPr lang="en-US" sz="2400" b="1" dirty="0">
                <a:solidFill>
                  <a:schemeClr val="tx1"/>
                </a:solidFill>
              </a:rPr>
              <a:t> </a:t>
            </a:r>
            <a:r>
              <a:rPr lang="en-US" sz="2400" b="1" dirty="0" err="1">
                <a:solidFill>
                  <a:schemeClr val="tx1"/>
                </a:solidFill>
              </a:rPr>
              <a:t>ba</a:t>
            </a:r>
            <a:r>
              <a:rPr lang="en-US" sz="2400" b="1" dirty="0">
                <a:solidFill>
                  <a:schemeClr val="tx1"/>
                </a:solidFill>
              </a:rPr>
              <a:t> </a:t>
            </a:r>
            <a:r>
              <a:rPr lang="en-US" sz="2400" b="1" dirty="0" err="1">
                <a:solidFill>
                  <a:schemeClr val="tx1"/>
                </a:solidFill>
              </a:rPr>
              <a:t>nghìn</a:t>
            </a:r>
            <a:r>
              <a:rPr lang="en-US" sz="2400" b="1" dirty="0">
                <a:solidFill>
                  <a:schemeClr val="tx1"/>
                </a:solidFill>
              </a:rPr>
              <a:t> </a:t>
            </a:r>
            <a:r>
              <a:rPr lang="en-US" sz="2400" b="1" dirty="0" err="1">
                <a:solidFill>
                  <a:schemeClr val="tx1"/>
                </a:solidFill>
              </a:rPr>
              <a:t>hai</a:t>
            </a:r>
            <a:r>
              <a:rPr lang="en-US" sz="2400" b="1" dirty="0">
                <a:solidFill>
                  <a:schemeClr val="tx1"/>
                </a:solidFill>
              </a:rPr>
              <a:t> </a:t>
            </a:r>
            <a:r>
              <a:rPr lang="en-US" sz="2400" b="1" dirty="0" err="1">
                <a:solidFill>
                  <a:schemeClr val="tx1"/>
                </a:solidFill>
              </a:rPr>
              <a:t>trăm</a:t>
            </a:r>
            <a:r>
              <a:rPr lang="en-US" sz="2400" b="1" dirty="0">
                <a:solidFill>
                  <a:schemeClr val="tx1"/>
                </a:solidFill>
              </a:rPr>
              <a:t> </a:t>
            </a:r>
            <a:r>
              <a:rPr lang="en-US" sz="2400" b="1" dirty="0" err="1">
                <a:solidFill>
                  <a:schemeClr val="tx1"/>
                </a:solidFill>
              </a:rPr>
              <a:t>mười</a:t>
            </a:r>
            <a:r>
              <a:rPr lang="en-US" sz="2400" b="1" dirty="0">
                <a:solidFill>
                  <a:schemeClr val="tx1"/>
                </a:solidFill>
              </a:rPr>
              <a:t> </a:t>
            </a:r>
            <a:r>
              <a:rPr lang="en-US" sz="2400" b="1" dirty="0" err="1">
                <a:solidFill>
                  <a:schemeClr val="tx1"/>
                </a:solidFill>
              </a:rPr>
              <a:t>bảy</a:t>
            </a:r>
            <a:r>
              <a:rPr lang="en-US" sz="2400" b="1" dirty="0">
                <a:solidFill>
                  <a:schemeClr val="tx1"/>
                </a:solidFill>
              </a:rPr>
              <a:t>: </a:t>
            </a:r>
            <a:r>
              <a:rPr lang="en-US" sz="2400" b="1" dirty="0">
                <a:solidFill>
                  <a:srgbClr val="FF0000"/>
                </a:solidFill>
              </a:rPr>
              <a:t>3 259 633 217</a:t>
            </a:r>
            <a:endParaRPr lang="en-US" sz="2400" b="1" dirty="0">
              <a:solidFill>
                <a:schemeClr val="tx1"/>
              </a:solidFill>
            </a:endParaRPr>
          </a:p>
        </p:txBody>
      </p:sp>
    </p:spTree>
    <p:extLst>
      <p:ext uri="{BB962C8B-B14F-4D97-AF65-F5344CB8AC3E}">
        <p14:creationId xmlns:p14="http://schemas.microsoft.com/office/powerpoint/2010/main" val="29138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a:solidFill>
                  <a:srgbClr val="3F5378"/>
                </a:solidFill>
                <a:latin typeface="+mn-lt"/>
                <a:ea typeface="Roboto Condensed"/>
                <a:cs typeface="Roboto Condensed"/>
                <a:sym typeface="Roboto Condensed"/>
              </a:rPr>
              <a:t>II</a:t>
            </a:r>
            <a:endParaRPr sz="3000" b="1" dirty="0">
              <a:solidFill>
                <a:srgbClr val="3F5378"/>
              </a:solidFill>
              <a:latin typeface="+mn-lt"/>
              <a:ea typeface="Roboto Condensed"/>
              <a:cs typeface="Roboto Condensed"/>
              <a:sym typeface="Roboto Condensed"/>
            </a:endParaRPr>
          </a:p>
        </p:txBody>
      </p:sp>
      <p:sp>
        <p:nvSpPr>
          <p:cNvPr id="6" name="TextBox 5"/>
          <p:cNvSpPr txBox="1"/>
          <p:nvPr/>
        </p:nvSpPr>
        <p:spPr>
          <a:xfrm>
            <a:off x="463525" y="2815637"/>
            <a:ext cx="3966694" cy="1998176"/>
          </a:xfrm>
          <a:prstGeom prst="rect">
            <a:avLst/>
          </a:prstGeom>
          <a:noFill/>
        </p:spPr>
        <p:txBody>
          <a:bodyPr wrap="square" rtlCol="0">
            <a:spAutoFit/>
          </a:bodyPr>
          <a:lstStyle/>
          <a:p>
            <a:pPr algn="ctr">
              <a:lnSpc>
                <a:spcPct val="150000"/>
              </a:lnSpc>
            </a:pPr>
            <a:r>
              <a:rPr lang="en-US" sz="4400" b="1" dirty="0">
                <a:solidFill>
                  <a:schemeClr val="bg1"/>
                </a:solidFill>
              </a:rPr>
              <a:t>BIỂU DIỄN SỐ TỰ NHIÊN</a:t>
            </a:r>
            <a:endParaRPr lang="vi-VN" sz="4400" b="1" dirty="0">
              <a:solidFill>
                <a:schemeClr val="bg1"/>
              </a:solidFill>
            </a:endParaRPr>
          </a:p>
        </p:txBody>
      </p:sp>
    </p:spTree>
    <p:extLst>
      <p:ext uri="{BB962C8B-B14F-4D97-AF65-F5344CB8AC3E}">
        <p14:creationId xmlns:p14="http://schemas.microsoft.com/office/powerpoint/2010/main" val="2397453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70" name="Google Shape;270;p18"/>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grpSp>
        <p:nvGrpSpPr>
          <p:cNvPr id="271" name="Google Shape;271;p18"/>
          <p:cNvGrpSpPr/>
          <p:nvPr/>
        </p:nvGrpSpPr>
        <p:grpSpPr>
          <a:xfrm>
            <a:off x="312466" y="587260"/>
            <a:ext cx="309022" cy="376837"/>
            <a:chOff x="596350" y="929175"/>
            <a:chExt cx="407950" cy="497475"/>
          </a:xfrm>
        </p:grpSpPr>
        <p:sp>
          <p:nvSpPr>
            <p:cNvPr id="272" name="Google Shape;272;p18"/>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8"/>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8"/>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8"/>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8"/>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8"/>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8"/>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extBox 11"/>
          <p:cNvSpPr txBox="1"/>
          <p:nvPr/>
        </p:nvSpPr>
        <p:spPr>
          <a:xfrm>
            <a:off x="718625" y="500926"/>
            <a:ext cx="7469747" cy="523220"/>
          </a:xfrm>
          <a:prstGeom prst="rect">
            <a:avLst/>
          </a:prstGeom>
          <a:noFill/>
        </p:spPr>
        <p:txBody>
          <a:bodyPr wrap="square" rtlCol="0">
            <a:spAutoFit/>
          </a:bodyPr>
          <a:lstStyle/>
          <a:p>
            <a:r>
              <a:rPr lang="en-US" sz="2800" dirty="0">
                <a:solidFill>
                  <a:schemeClr val="bg1"/>
                </a:solidFill>
                <a:latin typeface="+mn-lt"/>
              </a:rPr>
              <a:t>1. </a:t>
            </a:r>
            <a:r>
              <a:rPr lang="en-US" sz="2800" dirty="0" err="1">
                <a:solidFill>
                  <a:schemeClr val="bg1"/>
                </a:solidFill>
                <a:latin typeface="+mn-lt"/>
              </a:rPr>
              <a:t>Biểu</a:t>
            </a:r>
            <a:r>
              <a:rPr lang="en-US" sz="2800" dirty="0">
                <a:solidFill>
                  <a:schemeClr val="bg1"/>
                </a:solidFill>
                <a:latin typeface="+mn-lt"/>
              </a:rPr>
              <a:t> </a:t>
            </a:r>
            <a:r>
              <a:rPr lang="en-US" sz="2800" dirty="0" err="1">
                <a:solidFill>
                  <a:schemeClr val="bg1"/>
                </a:solidFill>
                <a:latin typeface="+mn-lt"/>
              </a:rPr>
              <a:t>diễn</a:t>
            </a:r>
            <a:r>
              <a:rPr lang="en-US" sz="2800" dirty="0">
                <a:solidFill>
                  <a:schemeClr val="bg1"/>
                </a:solidFill>
                <a:latin typeface="+mn-lt"/>
              </a:rPr>
              <a:t> </a:t>
            </a:r>
            <a:r>
              <a:rPr lang="en-US" sz="2800" dirty="0" err="1">
                <a:solidFill>
                  <a:schemeClr val="bg1"/>
                </a:solidFill>
                <a:latin typeface="+mn-lt"/>
              </a:rPr>
              <a:t>số</a:t>
            </a:r>
            <a:r>
              <a:rPr lang="en-US" sz="2800" dirty="0">
                <a:solidFill>
                  <a:schemeClr val="bg1"/>
                </a:solidFill>
                <a:latin typeface="+mn-lt"/>
              </a:rPr>
              <a:t> </a:t>
            </a:r>
            <a:r>
              <a:rPr lang="en-US" sz="2800" dirty="0" err="1">
                <a:solidFill>
                  <a:schemeClr val="bg1"/>
                </a:solidFill>
                <a:latin typeface="+mn-lt"/>
              </a:rPr>
              <a:t>tự</a:t>
            </a:r>
            <a:r>
              <a:rPr lang="en-US" sz="2800" dirty="0">
                <a:solidFill>
                  <a:schemeClr val="bg1"/>
                </a:solidFill>
                <a:latin typeface="+mn-lt"/>
              </a:rPr>
              <a:t> </a:t>
            </a:r>
            <a:r>
              <a:rPr lang="en-US" sz="2800" dirty="0" err="1">
                <a:solidFill>
                  <a:schemeClr val="bg1"/>
                </a:solidFill>
                <a:latin typeface="+mn-lt"/>
              </a:rPr>
              <a:t>nhiên</a:t>
            </a:r>
            <a:r>
              <a:rPr lang="en-US" sz="2800" dirty="0">
                <a:solidFill>
                  <a:schemeClr val="bg1"/>
                </a:solidFill>
                <a:latin typeface="+mn-lt"/>
              </a:rPr>
              <a:t> </a:t>
            </a:r>
            <a:r>
              <a:rPr lang="en-US" sz="2800" dirty="0" err="1">
                <a:solidFill>
                  <a:schemeClr val="bg1"/>
                </a:solidFill>
                <a:latin typeface="+mn-lt"/>
              </a:rPr>
              <a:t>trên</a:t>
            </a:r>
            <a:r>
              <a:rPr lang="en-US" sz="2800" dirty="0">
                <a:solidFill>
                  <a:schemeClr val="bg1"/>
                </a:solidFill>
                <a:latin typeface="+mn-lt"/>
              </a:rPr>
              <a:t> </a:t>
            </a:r>
            <a:r>
              <a:rPr lang="en-US" sz="2800" dirty="0" err="1">
                <a:solidFill>
                  <a:schemeClr val="bg1"/>
                </a:solidFill>
                <a:latin typeface="+mn-lt"/>
              </a:rPr>
              <a:t>tia</a:t>
            </a:r>
            <a:r>
              <a:rPr lang="en-US" sz="2800" dirty="0">
                <a:solidFill>
                  <a:schemeClr val="bg1"/>
                </a:solidFill>
                <a:latin typeface="+mn-lt"/>
              </a:rPr>
              <a:t> </a:t>
            </a:r>
            <a:r>
              <a:rPr lang="en-US" sz="2800" dirty="0" err="1">
                <a:solidFill>
                  <a:schemeClr val="bg1"/>
                </a:solidFill>
                <a:latin typeface="+mn-lt"/>
              </a:rPr>
              <a:t>số</a:t>
            </a:r>
            <a:endParaRPr lang="vi-VN" sz="2800" dirty="0">
              <a:solidFill>
                <a:schemeClr val="bg1"/>
              </a:solidFill>
              <a:latin typeface="+mn-lt"/>
            </a:endParaRPr>
          </a:p>
        </p:txBody>
      </p:sp>
      <p:grpSp>
        <p:nvGrpSpPr>
          <p:cNvPr id="22" name="Group 21"/>
          <p:cNvGrpSpPr/>
          <p:nvPr/>
        </p:nvGrpSpPr>
        <p:grpSpPr>
          <a:xfrm>
            <a:off x="103693" y="1354401"/>
            <a:ext cx="8769887" cy="2316077"/>
            <a:chOff x="293683" y="1470312"/>
            <a:chExt cx="8438193" cy="1951496"/>
          </a:xfrm>
        </p:grpSpPr>
        <p:grpSp>
          <p:nvGrpSpPr>
            <p:cNvPr id="16" name="Group 15"/>
            <p:cNvGrpSpPr/>
            <p:nvPr/>
          </p:nvGrpSpPr>
          <p:grpSpPr>
            <a:xfrm>
              <a:off x="293683" y="1470312"/>
              <a:ext cx="8438193" cy="1951496"/>
              <a:chOff x="432476" y="1527606"/>
              <a:chExt cx="8564152" cy="2048758"/>
            </a:xfrm>
          </p:grpSpPr>
          <p:sp>
            <p:nvSpPr>
              <p:cNvPr id="17" name="TextBox 16"/>
              <p:cNvSpPr txBox="1"/>
              <p:nvPr/>
            </p:nvSpPr>
            <p:spPr>
              <a:xfrm>
                <a:off x="455404" y="1527606"/>
                <a:ext cx="8541224" cy="2048758"/>
              </a:xfrm>
              <a:prstGeom prst="rect">
                <a:avLst/>
              </a:prstGeom>
              <a:solidFill>
                <a:srgbClr val="CCFF99"/>
              </a:solidFill>
            </p:spPr>
            <p:txBody>
              <a:bodyPr wrap="square" rtlCol="0">
                <a:spAutoFit/>
              </a:bodyPr>
              <a:lstStyle/>
              <a:p>
                <a:pPr>
                  <a:lnSpc>
                    <a:spcPct val="150000"/>
                  </a:lnSpc>
                </a:pPr>
                <a:r>
                  <a:rPr lang="en-US" sz="2800" dirty="0"/>
                  <a:t>   </a:t>
                </a:r>
                <a:r>
                  <a:rPr lang="en-US" sz="2800" dirty="0" err="1"/>
                  <a:t>Các</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được</a:t>
                </a:r>
                <a:r>
                  <a:rPr lang="en-US" sz="2800" dirty="0"/>
                  <a:t> </a:t>
                </a:r>
                <a:r>
                  <a:rPr lang="en-US" sz="2800" dirty="0" err="1"/>
                  <a:t>biểu</a:t>
                </a:r>
                <a:r>
                  <a:rPr lang="en-US" sz="2800" dirty="0"/>
                  <a:t> </a:t>
                </a:r>
                <a:r>
                  <a:rPr lang="en-US" sz="2800" dirty="0" err="1"/>
                  <a:t>diễn</a:t>
                </a:r>
                <a:r>
                  <a:rPr lang="en-US" sz="2800" dirty="0"/>
                  <a:t> </a:t>
                </a:r>
                <a:r>
                  <a:rPr lang="en-US" sz="2800" dirty="0" err="1"/>
                  <a:t>trên</a:t>
                </a:r>
                <a:r>
                  <a:rPr lang="en-US" sz="2800" dirty="0"/>
                  <a:t> </a:t>
                </a:r>
                <a:r>
                  <a:rPr lang="en-US" sz="2800" dirty="0" err="1"/>
                  <a:t>tia</a:t>
                </a:r>
                <a:r>
                  <a:rPr lang="en-US" sz="2800" dirty="0"/>
                  <a:t> </a:t>
                </a:r>
                <a:r>
                  <a:rPr lang="en-US" sz="2800" dirty="0" err="1"/>
                  <a:t>số</a:t>
                </a:r>
                <a:r>
                  <a:rPr lang="en-US" sz="2800" dirty="0"/>
                  <a:t>. </a:t>
                </a:r>
                <a:r>
                  <a:rPr lang="en-US" sz="2800" dirty="0" err="1"/>
                  <a:t>Mỗi</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ứng</a:t>
                </a:r>
                <a:r>
                  <a:rPr lang="en-US" sz="2800" dirty="0"/>
                  <a:t> </a:t>
                </a:r>
                <a:r>
                  <a:rPr lang="en-US" sz="2800" dirty="0" err="1"/>
                  <a:t>với</a:t>
                </a:r>
                <a:r>
                  <a:rPr lang="en-US" sz="2800" dirty="0"/>
                  <a:t> </a:t>
                </a:r>
                <a:r>
                  <a:rPr lang="en-US" sz="2800" dirty="0" err="1"/>
                  <a:t>một</a:t>
                </a:r>
                <a:r>
                  <a:rPr lang="en-US" sz="2800" dirty="0"/>
                  <a:t> </a:t>
                </a:r>
                <a:r>
                  <a:rPr lang="en-US" sz="2800" dirty="0" err="1"/>
                  <a:t>điểm</a:t>
                </a:r>
                <a:r>
                  <a:rPr lang="en-US" sz="2800" dirty="0"/>
                  <a:t> </a:t>
                </a:r>
                <a:r>
                  <a:rPr lang="en-US" sz="2800" dirty="0" err="1"/>
                  <a:t>trên</a:t>
                </a:r>
                <a:r>
                  <a:rPr lang="en-US" sz="2800" dirty="0"/>
                  <a:t> </a:t>
                </a:r>
                <a:r>
                  <a:rPr lang="en-US" sz="2800" dirty="0" err="1"/>
                  <a:t>tia</a:t>
                </a:r>
                <a:r>
                  <a:rPr lang="en-US" sz="2800" dirty="0"/>
                  <a:t> </a:t>
                </a:r>
                <a:r>
                  <a:rPr lang="en-US" sz="2800" dirty="0" err="1"/>
                  <a:t>số</a:t>
                </a:r>
                <a:r>
                  <a:rPr lang="en-US" sz="2800" dirty="0"/>
                  <a:t>.</a:t>
                </a:r>
              </a:p>
              <a:p>
                <a:pPr>
                  <a:lnSpc>
                    <a:spcPct val="150000"/>
                  </a:lnSpc>
                </a:pPr>
                <a:endParaRPr lang="en-US" sz="2800" dirty="0"/>
              </a:p>
            </p:txBody>
          </p:sp>
          <p:pic>
            <p:nvPicPr>
              <p:cNvPr id="18" name="Picture 17"/>
              <p:cNvPicPr>
                <a:picLocks noChangeAspect="1"/>
              </p:cNvPicPr>
              <p:nvPr/>
            </p:nvPicPr>
            <p:blipFill>
              <a:blip r:embed="rId3"/>
              <a:stretch>
                <a:fillRect/>
              </a:stretch>
            </p:blipFill>
            <p:spPr>
              <a:xfrm>
                <a:off x="432476" y="1560804"/>
                <a:ext cx="426878" cy="404411"/>
              </a:xfrm>
              <a:prstGeom prst="rect">
                <a:avLst/>
              </a:prstGeom>
            </p:spPr>
          </p:pic>
        </p:grpSp>
        <p:grpSp>
          <p:nvGrpSpPr>
            <p:cNvPr id="21" name="Group 20"/>
            <p:cNvGrpSpPr/>
            <p:nvPr/>
          </p:nvGrpSpPr>
          <p:grpSpPr>
            <a:xfrm>
              <a:off x="1410424" y="2919928"/>
              <a:ext cx="5252460" cy="501880"/>
              <a:chOff x="1680881" y="4312020"/>
              <a:chExt cx="5252460" cy="501880"/>
            </a:xfrm>
          </p:grpSpPr>
          <p:cxnSp>
            <p:nvCxnSpPr>
              <p:cNvPr id="6" name="Straight Arrow Connector 5"/>
              <p:cNvCxnSpPr/>
              <p:nvPr/>
            </p:nvCxnSpPr>
            <p:spPr>
              <a:xfrm flipV="1">
                <a:off x="1812701" y="4397188"/>
                <a:ext cx="5120640" cy="0"/>
              </a:xfrm>
              <a:prstGeom prst="straightConnector1">
                <a:avLst/>
              </a:prstGeom>
              <a:ln w="28575">
                <a:solidFill>
                  <a:schemeClr val="tx1"/>
                </a:solidFill>
                <a:tailEnd type="triangle"/>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V="1">
                <a:off x="2272553" y="4316505"/>
                <a:ext cx="0"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819838" y="4334435"/>
                <a:ext cx="0"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2743200" y="4329952"/>
                <a:ext cx="0"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191435" y="4316505"/>
                <a:ext cx="0"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648635" y="4327426"/>
                <a:ext cx="0"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4096870" y="4316505"/>
                <a:ext cx="0"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558552" y="4312022"/>
                <a:ext cx="0"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5015752" y="4316504"/>
                <a:ext cx="0"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499846" y="4312020"/>
                <a:ext cx="0"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939117" y="4320986"/>
                <a:ext cx="0" cy="1344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400798" y="4325469"/>
                <a:ext cx="0" cy="134471"/>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680881" y="4446491"/>
                <a:ext cx="286873" cy="338554"/>
              </a:xfrm>
              <a:prstGeom prst="rect">
                <a:avLst/>
              </a:prstGeom>
              <a:noFill/>
            </p:spPr>
            <p:txBody>
              <a:bodyPr wrap="square" rtlCol="0">
                <a:spAutoFit/>
              </a:bodyPr>
              <a:lstStyle/>
              <a:p>
                <a:r>
                  <a:rPr lang="en-US" sz="1600" dirty="0"/>
                  <a:t>0</a:t>
                </a:r>
                <a:endParaRPr lang="vi-VN" sz="1600" dirty="0"/>
              </a:p>
            </p:txBody>
          </p:sp>
          <p:sp>
            <p:nvSpPr>
              <p:cNvPr id="42" name="TextBox 41"/>
              <p:cNvSpPr txBox="1"/>
              <p:nvPr/>
            </p:nvSpPr>
            <p:spPr>
              <a:xfrm>
                <a:off x="3043515" y="4446491"/>
                <a:ext cx="286873" cy="338554"/>
              </a:xfrm>
              <a:prstGeom prst="rect">
                <a:avLst/>
              </a:prstGeom>
              <a:noFill/>
            </p:spPr>
            <p:txBody>
              <a:bodyPr wrap="square" rtlCol="0">
                <a:spAutoFit/>
              </a:bodyPr>
              <a:lstStyle/>
              <a:p>
                <a:r>
                  <a:rPr lang="en-US" sz="1600" dirty="0"/>
                  <a:t>3</a:t>
                </a:r>
                <a:endParaRPr lang="vi-VN" sz="1600" dirty="0"/>
              </a:p>
            </p:txBody>
          </p:sp>
          <p:sp>
            <p:nvSpPr>
              <p:cNvPr id="43" name="TextBox 42"/>
              <p:cNvSpPr txBox="1"/>
              <p:nvPr/>
            </p:nvSpPr>
            <p:spPr>
              <a:xfrm>
                <a:off x="2129116" y="4446491"/>
                <a:ext cx="286873" cy="338554"/>
              </a:xfrm>
              <a:prstGeom prst="rect">
                <a:avLst/>
              </a:prstGeom>
              <a:noFill/>
            </p:spPr>
            <p:txBody>
              <a:bodyPr wrap="square" rtlCol="0">
                <a:spAutoFit/>
              </a:bodyPr>
              <a:lstStyle/>
              <a:p>
                <a:r>
                  <a:rPr lang="en-US" sz="1600" dirty="0"/>
                  <a:t>1</a:t>
                </a:r>
                <a:endParaRPr lang="vi-VN" sz="1600" dirty="0"/>
              </a:p>
            </p:txBody>
          </p:sp>
          <p:sp>
            <p:nvSpPr>
              <p:cNvPr id="44" name="TextBox 43"/>
              <p:cNvSpPr txBox="1"/>
              <p:nvPr/>
            </p:nvSpPr>
            <p:spPr>
              <a:xfrm>
                <a:off x="2611207" y="4446491"/>
                <a:ext cx="286873" cy="338554"/>
              </a:xfrm>
              <a:prstGeom prst="rect">
                <a:avLst/>
              </a:prstGeom>
              <a:noFill/>
            </p:spPr>
            <p:txBody>
              <a:bodyPr wrap="square" rtlCol="0">
                <a:spAutoFit/>
              </a:bodyPr>
              <a:lstStyle/>
              <a:p>
                <a:r>
                  <a:rPr lang="en-US" sz="1600" dirty="0"/>
                  <a:t>2</a:t>
                </a:r>
                <a:endParaRPr lang="vi-VN" sz="1600" dirty="0"/>
              </a:p>
            </p:txBody>
          </p:sp>
          <p:sp>
            <p:nvSpPr>
              <p:cNvPr id="45" name="TextBox 44"/>
              <p:cNvSpPr txBox="1"/>
              <p:nvPr/>
            </p:nvSpPr>
            <p:spPr>
              <a:xfrm>
                <a:off x="3520648" y="4461897"/>
                <a:ext cx="286873" cy="338554"/>
              </a:xfrm>
              <a:prstGeom prst="rect">
                <a:avLst/>
              </a:prstGeom>
              <a:noFill/>
            </p:spPr>
            <p:txBody>
              <a:bodyPr wrap="square" rtlCol="0">
                <a:spAutoFit/>
              </a:bodyPr>
              <a:lstStyle/>
              <a:p>
                <a:r>
                  <a:rPr lang="en-US" sz="1600" dirty="0"/>
                  <a:t>4</a:t>
                </a:r>
                <a:endParaRPr lang="vi-VN" sz="1600" dirty="0"/>
              </a:p>
            </p:txBody>
          </p:sp>
          <p:sp>
            <p:nvSpPr>
              <p:cNvPr id="46" name="TextBox 45"/>
              <p:cNvSpPr txBox="1"/>
              <p:nvPr/>
            </p:nvSpPr>
            <p:spPr>
              <a:xfrm>
                <a:off x="3962398" y="4475346"/>
                <a:ext cx="286873" cy="338554"/>
              </a:xfrm>
              <a:prstGeom prst="rect">
                <a:avLst/>
              </a:prstGeom>
              <a:noFill/>
            </p:spPr>
            <p:txBody>
              <a:bodyPr wrap="square" rtlCol="0">
                <a:spAutoFit/>
              </a:bodyPr>
              <a:lstStyle/>
              <a:p>
                <a:r>
                  <a:rPr lang="en-US" sz="1600" dirty="0"/>
                  <a:t>5</a:t>
                </a:r>
                <a:endParaRPr lang="vi-VN" sz="1600" dirty="0"/>
              </a:p>
            </p:txBody>
          </p:sp>
          <p:sp>
            <p:nvSpPr>
              <p:cNvPr id="47" name="TextBox 46"/>
              <p:cNvSpPr txBox="1"/>
              <p:nvPr/>
            </p:nvSpPr>
            <p:spPr>
              <a:xfrm>
                <a:off x="4419597" y="4446491"/>
                <a:ext cx="286873" cy="338554"/>
              </a:xfrm>
              <a:prstGeom prst="rect">
                <a:avLst/>
              </a:prstGeom>
              <a:noFill/>
            </p:spPr>
            <p:txBody>
              <a:bodyPr wrap="square" rtlCol="0">
                <a:spAutoFit/>
              </a:bodyPr>
              <a:lstStyle/>
              <a:p>
                <a:r>
                  <a:rPr lang="en-US" sz="1600" dirty="0"/>
                  <a:t>6</a:t>
                </a:r>
                <a:endParaRPr lang="vi-VN" sz="1600" dirty="0"/>
              </a:p>
            </p:txBody>
          </p:sp>
          <p:sp>
            <p:nvSpPr>
              <p:cNvPr id="48" name="TextBox 47"/>
              <p:cNvSpPr txBox="1"/>
              <p:nvPr/>
            </p:nvSpPr>
            <p:spPr>
              <a:xfrm>
                <a:off x="4892483" y="4461897"/>
                <a:ext cx="286873" cy="338554"/>
              </a:xfrm>
              <a:prstGeom prst="rect">
                <a:avLst/>
              </a:prstGeom>
              <a:noFill/>
            </p:spPr>
            <p:txBody>
              <a:bodyPr wrap="square" rtlCol="0">
                <a:spAutoFit/>
              </a:bodyPr>
              <a:lstStyle/>
              <a:p>
                <a:r>
                  <a:rPr lang="en-US" sz="1600" dirty="0"/>
                  <a:t>7</a:t>
                </a:r>
                <a:endParaRPr lang="vi-VN" sz="1600" dirty="0"/>
              </a:p>
            </p:txBody>
          </p:sp>
          <p:sp>
            <p:nvSpPr>
              <p:cNvPr id="49" name="TextBox 48"/>
              <p:cNvSpPr txBox="1"/>
              <p:nvPr/>
            </p:nvSpPr>
            <p:spPr>
              <a:xfrm>
                <a:off x="5378932" y="4439483"/>
                <a:ext cx="286873" cy="338554"/>
              </a:xfrm>
              <a:prstGeom prst="rect">
                <a:avLst/>
              </a:prstGeom>
              <a:noFill/>
            </p:spPr>
            <p:txBody>
              <a:bodyPr wrap="square" rtlCol="0">
                <a:spAutoFit/>
              </a:bodyPr>
              <a:lstStyle/>
              <a:p>
                <a:r>
                  <a:rPr lang="en-US" sz="1600" dirty="0"/>
                  <a:t>8</a:t>
                </a:r>
                <a:endParaRPr lang="vi-VN" sz="1600" dirty="0"/>
              </a:p>
            </p:txBody>
          </p:sp>
          <p:sp>
            <p:nvSpPr>
              <p:cNvPr id="50" name="TextBox 49"/>
              <p:cNvSpPr txBox="1"/>
              <p:nvPr/>
            </p:nvSpPr>
            <p:spPr>
              <a:xfrm>
                <a:off x="5829408" y="4446491"/>
                <a:ext cx="286873" cy="338554"/>
              </a:xfrm>
              <a:prstGeom prst="rect">
                <a:avLst/>
              </a:prstGeom>
              <a:noFill/>
            </p:spPr>
            <p:txBody>
              <a:bodyPr wrap="square" rtlCol="0">
                <a:spAutoFit/>
              </a:bodyPr>
              <a:lstStyle/>
              <a:p>
                <a:r>
                  <a:rPr lang="en-US" sz="1600" dirty="0"/>
                  <a:t>9</a:t>
                </a:r>
                <a:endParaRPr lang="vi-VN" sz="1600" dirty="0"/>
              </a:p>
            </p:txBody>
          </p:sp>
          <p:sp>
            <p:nvSpPr>
              <p:cNvPr id="51" name="TextBox 50"/>
              <p:cNvSpPr txBox="1"/>
              <p:nvPr/>
            </p:nvSpPr>
            <p:spPr>
              <a:xfrm>
                <a:off x="6270930" y="4455455"/>
                <a:ext cx="495403" cy="338554"/>
              </a:xfrm>
              <a:prstGeom prst="rect">
                <a:avLst/>
              </a:prstGeom>
              <a:noFill/>
            </p:spPr>
            <p:txBody>
              <a:bodyPr wrap="square" rtlCol="0">
                <a:spAutoFit/>
              </a:bodyPr>
              <a:lstStyle/>
              <a:p>
                <a:r>
                  <a:rPr lang="en-US" sz="1600" dirty="0"/>
                  <a:t>10</a:t>
                </a:r>
                <a:endParaRPr lang="vi-VN" sz="1600" dirty="0"/>
              </a:p>
            </p:txBody>
          </p:sp>
        </p:grpSp>
      </p:grpSp>
      <p:sp>
        <p:nvSpPr>
          <p:cNvPr id="23" name="TextBox 22"/>
          <p:cNvSpPr txBox="1"/>
          <p:nvPr/>
        </p:nvSpPr>
        <p:spPr>
          <a:xfrm>
            <a:off x="540827" y="4069724"/>
            <a:ext cx="2293438" cy="523220"/>
          </a:xfrm>
          <a:prstGeom prst="rect">
            <a:avLst/>
          </a:prstGeom>
          <a:noFill/>
        </p:spPr>
        <p:txBody>
          <a:bodyPr wrap="square" rtlCol="0">
            <a:spAutoFit/>
          </a:bodyPr>
          <a:lstStyle/>
          <a:p>
            <a:r>
              <a:rPr lang="en-US" sz="2800" dirty="0"/>
              <a:t>VD: </a:t>
            </a:r>
            <a:r>
              <a:rPr lang="en-US" sz="2800" dirty="0" err="1"/>
              <a:t>Điểm</a:t>
            </a:r>
            <a:r>
              <a:rPr lang="en-US" sz="2800" dirty="0"/>
              <a:t> 6, </a:t>
            </a:r>
            <a:endParaRPr lang="vi-VN" sz="2800" dirty="0"/>
          </a:p>
        </p:txBody>
      </p:sp>
      <p:sp>
        <p:nvSpPr>
          <p:cNvPr id="24" name="TextBox 23"/>
          <p:cNvSpPr txBox="1"/>
          <p:nvPr/>
        </p:nvSpPr>
        <p:spPr>
          <a:xfrm>
            <a:off x="2643177" y="4069724"/>
            <a:ext cx="2308046" cy="523220"/>
          </a:xfrm>
          <a:prstGeom prst="rect">
            <a:avLst/>
          </a:prstGeom>
          <a:noFill/>
        </p:spPr>
        <p:txBody>
          <a:bodyPr wrap="square" rtlCol="0">
            <a:spAutoFit/>
          </a:bodyPr>
          <a:lstStyle/>
          <a:p>
            <a:r>
              <a:rPr lang="en-US" sz="2800" dirty="0" err="1"/>
              <a:t>Điểm</a:t>
            </a:r>
            <a:r>
              <a:rPr lang="en-US" sz="2800" dirty="0"/>
              <a:t> 10</a:t>
            </a:r>
            <a:endParaRPr lang="vi-VN" sz="2800" dirty="0"/>
          </a:p>
        </p:txBody>
      </p:sp>
      <p:sp>
        <p:nvSpPr>
          <p:cNvPr id="26" name="Oval 25"/>
          <p:cNvSpPr/>
          <p:nvPr/>
        </p:nvSpPr>
        <p:spPr>
          <a:xfrm>
            <a:off x="4229362" y="3128874"/>
            <a:ext cx="91440" cy="914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6142697" y="3124220"/>
            <a:ext cx="91440" cy="927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grpId="0" nodeType="afterEffect">
                                  <p:stCondLst>
                                    <p:cond delay="5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7" name="Google Shape;287;p19"/>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grpSp>
        <p:nvGrpSpPr>
          <p:cNvPr id="288" name="Google Shape;288;p19"/>
          <p:cNvGrpSpPr/>
          <p:nvPr/>
        </p:nvGrpSpPr>
        <p:grpSpPr>
          <a:xfrm>
            <a:off x="183678" y="605013"/>
            <a:ext cx="309022" cy="376837"/>
            <a:chOff x="596350" y="929175"/>
            <a:chExt cx="407950" cy="497475"/>
          </a:xfrm>
        </p:grpSpPr>
        <p:sp>
          <p:nvSpPr>
            <p:cNvPr id="289" name="Google Shape;289;p19"/>
            <p:cNvSpPr/>
            <p:nvPr/>
          </p:nvSpPr>
          <p:spPr>
            <a:xfrm>
              <a:off x="596350" y="953550"/>
              <a:ext cx="387250" cy="473100"/>
            </a:xfrm>
            <a:custGeom>
              <a:avLst/>
              <a:gdLst/>
              <a:ahLst/>
              <a:cxnLst/>
              <a:rect l="l" t="t" r="r" b="b"/>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626775" y="929175"/>
              <a:ext cx="377525" cy="462775"/>
            </a:xfrm>
            <a:custGeom>
              <a:avLst/>
              <a:gdLst/>
              <a:ahLst/>
              <a:cxnLst/>
              <a:rect l="l" t="t" r="r" b="b"/>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9"/>
            <p:cNvSpPr/>
            <p:nvPr/>
          </p:nvSpPr>
          <p:spPr>
            <a:xfrm>
              <a:off x="688900" y="12561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9"/>
            <p:cNvSpPr/>
            <p:nvPr/>
          </p:nvSpPr>
          <p:spPr>
            <a:xfrm>
              <a:off x="688900" y="1201350"/>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9"/>
            <p:cNvSpPr/>
            <p:nvPr/>
          </p:nvSpPr>
          <p:spPr>
            <a:xfrm>
              <a:off x="688900" y="1145950"/>
              <a:ext cx="255750" cy="25"/>
            </a:xfrm>
            <a:custGeom>
              <a:avLst/>
              <a:gdLst/>
              <a:ahLst/>
              <a:cxnLst/>
              <a:rect l="l" t="t" r="r" b="b"/>
              <a:pathLst>
                <a:path w="10230" h="1" fill="none" extrusionOk="0">
                  <a:moveTo>
                    <a:pt x="10229"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9"/>
            <p:cNvSpPr/>
            <p:nvPr/>
          </p:nvSpPr>
          <p:spPr>
            <a:xfrm>
              <a:off x="688900" y="10905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920250" y="929175"/>
              <a:ext cx="84050" cy="84050"/>
            </a:xfrm>
            <a:custGeom>
              <a:avLst/>
              <a:gdLst/>
              <a:ahLst/>
              <a:cxnLst/>
              <a:rect l="l" t="t" r="r" b="b"/>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TextBox 18"/>
          <p:cNvSpPr txBox="1"/>
          <p:nvPr/>
        </p:nvSpPr>
        <p:spPr>
          <a:xfrm>
            <a:off x="500067" y="518679"/>
            <a:ext cx="7469747" cy="523220"/>
          </a:xfrm>
          <a:prstGeom prst="rect">
            <a:avLst/>
          </a:prstGeom>
          <a:noFill/>
        </p:spPr>
        <p:txBody>
          <a:bodyPr wrap="square" rtlCol="0">
            <a:spAutoFit/>
          </a:bodyPr>
          <a:lstStyle/>
          <a:p>
            <a:r>
              <a:rPr lang="en-US" sz="2800" dirty="0">
                <a:solidFill>
                  <a:schemeClr val="bg1"/>
                </a:solidFill>
                <a:latin typeface="+mn-lt"/>
              </a:rPr>
              <a:t>2. </a:t>
            </a:r>
            <a:r>
              <a:rPr lang="en-US" sz="2800" dirty="0" err="1">
                <a:solidFill>
                  <a:schemeClr val="bg1"/>
                </a:solidFill>
                <a:latin typeface="+mn-lt"/>
              </a:rPr>
              <a:t>Cấu</a:t>
            </a:r>
            <a:r>
              <a:rPr lang="en-US" sz="2800" dirty="0">
                <a:solidFill>
                  <a:schemeClr val="bg1"/>
                </a:solidFill>
                <a:latin typeface="+mn-lt"/>
              </a:rPr>
              <a:t> </a:t>
            </a:r>
            <a:r>
              <a:rPr lang="en-US" sz="2800" dirty="0" err="1">
                <a:solidFill>
                  <a:schemeClr val="bg1"/>
                </a:solidFill>
                <a:latin typeface="+mn-lt"/>
              </a:rPr>
              <a:t>tạo</a:t>
            </a:r>
            <a:r>
              <a:rPr lang="en-US" sz="2800" dirty="0">
                <a:solidFill>
                  <a:schemeClr val="bg1"/>
                </a:solidFill>
                <a:latin typeface="+mn-lt"/>
              </a:rPr>
              <a:t> </a:t>
            </a:r>
            <a:r>
              <a:rPr lang="en-US" sz="2800" dirty="0" err="1">
                <a:solidFill>
                  <a:schemeClr val="bg1"/>
                </a:solidFill>
                <a:latin typeface="+mn-lt"/>
              </a:rPr>
              <a:t>thập</a:t>
            </a:r>
            <a:r>
              <a:rPr lang="en-US" sz="2800" dirty="0">
                <a:solidFill>
                  <a:schemeClr val="bg1"/>
                </a:solidFill>
                <a:latin typeface="+mn-lt"/>
              </a:rPr>
              <a:t> </a:t>
            </a:r>
            <a:r>
              <a:rPr lang="en-US" sz="2800" dirty="0" err="1">
                <a:solidFill>
                  <a:schemeClr val="bg1"/>
                </a:solidFill>
                <a:latin typeface="+mn-lt"/>
              </a:rPr>
              <a:t>phân</a:t>
            </a:r>
            <a:r>
              <a:rPr lang="en-US" sz="2800" dirty="0">
                <a:solidFill>
                  <a:schemeClr val="bg1"/>
                </a:solidFill>
                <a:latin typeface="+mn-lt"/>
              </a:rPr>
              <a:t> </a:t>
            </a:r>
            <a:r>
              <a:rPr lang="en-US" sz="2800" dirty="0" err="1">
                <a:solidFill>
                  <a:schemeClr val="bg1"/>
                </a:solidFill>
                <a:latin typeface="+mn-lt"/>
              </a:rPr>
              <a:t>của</a:t>
            </a:r>
            <a:r>
              <a:rPr lang="en-US" sz="2800" dirty="0">
                <a:solidFill>
                  <a:schemeClr val="bg1"/>
                </a:solidFill>
                <a:latin typeface="+mn-lt"/>
              </a:rPr>
              <a:t> </a:t>
            </a:r>
            <a:r>
              <a:rPr lang="en-US" sz="2800" dirty="0" err="1">
                <a:solidFill>
                  <a:schemeClr val="bg1"/>
                </a:solidFill>
                <a:latin typeface="+mn-lt"/>
              </a:rPr>
              <a:t>số</a:t>
            </a:r>
            <a:r>
              <a:rPr lang="en-US" sz="2800" dirty="0">
                <a:solidFill>
                  <a:schemeClr val="bg1"/>
                </a:solidFill>
                <a:latin typeface="+mn-lt"/>
              </a:rPr>
              <a:t> </a:t>
            </a:r>
            <a:r>
              <a:rPr lang="en-US" sz="2800" dirty="0" err="1">
                <a:solidFill>
                  <a:schemeClr val="bg1"/>
                </a:solidFill>
                <a:latin typeface="+mn-lt"/>
              </a:rPr>
              <a:t>tự</a:t>
            </a:r>
            <a:r>
              <a:rPr lang="en-US" sz="2800" dirty="0">
                <a:solidFill>
                  <a:schemeClr val="bg1"/>
                </a:solidFill>
                <a:latin typeface="+mn-lt"/>
              </a:rPr>
              <a:t> </a:t>
            </a:r>
            <a:r>
              <a:rPr lang="en-US" sz="2800" dirty="0" err="1">
                <a:solidFill>
                  <a:schemeClr val="bg1"/>
                </a:solidFill>
                <a:latin typeface="+mn-lt"/>
              </a:rPr>
              <a:t>nhiên</a:t>
            </a:r>
            <a:endParaRPr lang="vi-VN" sz="2800" dirty="0">
              <a:solidFill>
                <a:schemeClr val="bg1"/>
              </a:solidFill>
              <a:latin typeface="+mn-lt"/>
            </a:endParaRPr>
          </a:p>
        </p:txBody>
      </p:sp>
      <p:pic>
        <p:nvPicPr>
          <p:cNvPr id="7" name="Picture 6"/>
          <p:cNvPicPr>
            <a:picLocks noChangeAspect="1"/>
          </p:cNvPicPr>
          <p:nvPr/>
        </p:nvPicPr>
        <p:blipFill rotWithShape="1">
          <a:blip r:embed="rId3"/>
          <a:srcRect l="-1" r="5897" b="15734"/>
          <a:stretch/>
        </p:blipFill>
        <p:spPr>
          <a:xfrm>
            <a:off x="143281" y="1471076"/>
            <a:ext cx="745361" cy="344845"/>
          </a:xfrm>
          <a:prstGeom prst="rect">
            <a:avLst/>
          </a:prstGeom>
        </p:spPr>
      </p:pic>
      <p:sp>
        <p:nvSpPr>
          <p:cNvPr id="8" name="TextBox 7"/>
          <p:cNvSpPr txBox="1"/>
          <p:nvPr/>
        </p:nvSpPr>
        <p:spPr>
          <a:xfrm>
            <a:off x="1143300" y="1354573"/>
            <a:ext cx="8481595" cy="577850"/>
          </a:xfrm>
          <a:prstGeom prst="rect">
            <a:avLst/>
          </a:prstGeom>
          <a:noFill/>
        </p:spPr>
        <p:txBody>
          <a:bodyPr wrap="square" rtlCol="0">
            <a:spAutoFit/>
          </a:bodyPr>
          <a:lstStyle/>
          <a:p>
            <a:pPr algn="just">
              <a:lnSpc>
                <a:spcPct val="150000"/>
              </a:lnSpc>
            </a:pPr>
            <a:r>
              <a:rPr lang="en-US" sz="2400" dirty="0"/>
              <a:t>Cho </a:t>
            </a:r>
            <a:r>
              <a:rPr lang="en-US" sz="2400" dirty="0" err="1"/>
              <a:t>các</a:t>
            </a:r>
            <a:r>
              <a:rPr lang="en-US" sz="2400" dirty="0"/>
              <a:t> </a:t>
            </a:r>
            <a:r>
              <a:rPr lang="en-US" sz="2400" dirty="0" err="1"/>
              <a:t>số</a:t>
            </a:r>
            <a:r>
              <a:rPr lang="en-US" sz="2400" dirty="0"/>
              <a:t>: 966; 953.</a:t>
            </a:r>
          </a:p>
        </p:txBody>
      </p:sp>
      <p:sp>
        <p:nvSpPr>
          <p:cNvPr id="10" name="Rectangle 9"/>
          <p:cNvSpPr/>
          <p:nvPr/>
        </p:nvSpPr>
        <p:spPr>
          <a:xfrm>
            <a:off x="349712" y="3943171"/>
            <a:ext cx="8079555" cy="1200329"/>
          </a:xfrm>
          <a:prstGeom prst="rect">
            <a:avLst/>
          </a:prstGeom>
        </p:spPr>
        <p:txBody>
          <a:bodyPr wrap="square">
            <a:spAutoFit/>
          </a:bodyPr>
          <a:lstStyle/>
          <a:p>
            <a:pPr algn="just">
              <a:lnSpc>
                <a:spcPct val="150000"/>
              </a:lnSpc>
            </a:pPr>
            <a:r>
              <a:rPr lang="en-US" sz="2400" dirty="0"/>
              <a:t>b) </a:t>
            </a:r>
            <a:r>
              <a:rPr lang="en-US" sz="2400" dirty="0" err="1"/>
              <a:t>Viết</a:t>
            </a:r>
            <a:r>
              <a:rPr lang="en-US" sz="2400" dirty="0"/>
              <a:t> </a:t>
            </a:r>
            <a:r>
              <a:rPr lang="en-US" sz="2400" dirty="0" err="1"/>
              <a:t>số</a:t>
            </a:r>
            <a:r>
              <a:rPr lang="en-US" sz="2400" dirty="0"/>
              <a:t> 953 </a:t>
            </a:r>
            <a:r>
              <a:rPr lang="en-US" sz="2400" dirty="0" err="1"/>
              <a:t>thành</a:t>
            </a:r>
            <a:r>
              <a:rPr lang="en-US" sz="2400" dirty="0"/>
              <a:t> </a:t>
            </a:r>
            <a:r>
              <a:rPr lang="en-US" sz="2400" dirty="0" err="1"/>
              <a:t>tổng</a:t>
            </a:r>
            <a:r>
              <a:rPr lang="en-US" sz="2400" dirty="0"/>
              <a:t> </a:t>
            </a:r>
            <a:r>
              <a:rPr lang="en-US" sz="2400" dirty="0" err="1"/>
              <a:t>theo</a:t>
            </a:r>
            <a:r>
              <a:rPr lang="en-US" sz="2400" dirty="0"/>
              <a:t> </a:t>
            </a:r>
            <a:r>
              <a:rPr lang="en-US" sz="2400" dirty="0" err="1"/>
              <a:t>mẫu</a:t>
            </a:r>
            <a:r>
              <a:rPr lang="en-US" sz="2400" dirty="0"/>
              <a:t>:</a:t>
            </a:r>
          </a:p>
          <a:p>
            <a:pPr algn="just">
              <a:lnSpc>
                <a:spcPct val="150000"/>
              </a:lnSpc>
            </a:pPr>
            <a:r>
              <a:rPr lang="en-US" sz="2400" dirty="0"/>
              <a:t>966 = 900 + 60 = 6 = 9 × 100 +  6 × 10 + 6</a:t>
            </a:r>
            <a:endParaRPr lang="vi-VN" sz="2400" dirty="0"/>
          </a:p>
        </p:txBody>
      </p:sp>
      <p:sp>
        <p:nvSpPr>
          <p:cNvPr id="11" name="Rectangle 10"/>
          <p:cNvSpPr/>
          <p:nvPr/>
        </p:nvSpPr>
        <p:spPr>
          <a:xfrm>
            <a:off x="330349" y="2202204"/>
            <a:ext cx="8221286" cy="1200329"/>
          </a:xfrm>
          <a:prstGeom prst="rect">
            <a:avLst/>
          </a:prstGeom>
        </p:spPr>
        <p:txBody>
          <a:bodyPr wrap="square">
            <a:spAutoFit/>
          </a:bodyPr>
          <a:lstStyle/>
          <a:p>
            <a:pPr algn="just">
              <a:lnSpc>
                <a:spcPct val="150000"/>
              </a:lnSpc>
            </a:pPr>
            <a:r>
              <a:rPr lang="en-US" sz="2400" dirty="0"/>
              <a:t>a) </a:t>
            </a:r>
            <a:r>
              <a:rPr lang="en-US" sz="2400" dirty="0" err="1"/>
              <a:t>Xác</a:t>
            </a:r>
            <a:r>
              <a:rPr lang="en-US" sz="2400" dirty="0"/>
              <a:t> </a:t>
            </a:r>
            <a:r>
              <a:rPr lang="en-US" sz="2400" dirty="0" err="1"/>
              <a:t>định</a:t>
            </a:r>
            <a:r>
              <a:rPr lang="en-US" sz="2400" dirty="0"/>
              <a:t> </a:t>
            </a:r>
            <a:r>
              <a:rPr lang="en-US" sz="2400" dirty="0" err="1"/>
              <a:t>chữ</a:t>
            </a:r>
            <a:r>
              <a:rPr lang="en-US" sz="2400" dirty="0"/>
              <a:t> </a:t>
            </a:r>
            <a:r>
              <a:rPr lang="en-US" sz="2400" dirty="0" err="1"/>
              <a:t>số</a:t>
            </a:r>
            <a:r>
              <a:rPr lang="en-US" sz="2400" dirty="0"/>
              <a:t> </a:t>
            </a:r>
            <a:r>
              <a:rPr lang="en-US" sz="2400" dirty="0" err="1"/>
              <a:t>hàng</a:t>
            </a:r>
            <a:r>
              <a:rPr lang="en-US" sz="2400" dirty="0"/>
              <a:t> </a:t>
            </a:r>
            <a:r>
              <a:rPr lang="en-US" sz="2400" dirty="0" err="1"/>
              <a:t>đơn</a:t>
            </a:r>
            <a:r>
              <a:rPr lang="en-US" sz="2400" dirty="0"/>
              <a:t> </a:t>
            </a:r>
            <a:r>
              <a:rPr lang="en-US" sz="2400" dirty="0" err="1"/>
              <a:t>vị</a:t>
            </a:r>
            <a:r>
              <a:rPr lang="en-US" sz="2400" dirty="0"/>
              <a:t>, </a:t>
            </a:r>
            <a:r>
              <a:rPr lang="en-US" sz="2400" dirty="0" err="1"/>
              <a:t>hàng</a:t>
            </a:r>
            <a:r>
              <a:rPr lang="en-US" sz="2400" dirty="0"/>
              <a:t> </a:t>
            </a:r>
            <a:r>
              <a:rPr lang="en-US" sz="2400" dirty="0" err="1"/>
              <a:t>chục</a:t>
            </a:r>
            <a:r>
              <a:rPr lang="en-US" sz="2400" dirty="0"/>
              <a:t>, </a:t>
            </a:r>
            <a:r>
              <a:rPr lang="en-US" sz="2400" dirty="0" err="1"/>
              <a:t>hàng</a:t>
            </a:r>
            <a:r>
              <a:rPr lang="en-US" sz="2400" dirty="0"/>
              <a:t> </a:t>
            </a:r>
            <a:r>
              <a:rPr lang="en-US" sz="2400" dirty="0" err="1"/>
              <a:t>trăm</a:t>
            </a:r>
            <a:r>
              <a:rPr lang="en-US" sz="2400" dirty="0"/>
              <a:t> </a:t>
            </a:r>
            <a:r>
              <a:rPr lang="en-US" sz="2400" dirty="0" err="1"/>
              <a:t>của</a:t>
            </a:r>
            <a:r>
              <a:rPr lang="en-US" sz="2400" dirty="0"/>
              <a:t> </a:t>
            </a:r>
            <a:r>
              <a:rPr lang="en-US" sz="2400" dirty="0" err="1"/>
              <a:t>mỗi</a:t>
            </a:r>
            <a:r>
              <a:rPr lang="en-US" sz="2400" dirty="0"/>
              <a:t> </a:t>
            </a:r>
            <a:r>
              <a:rPr lang="en-US" sz="2400" dirty="0" err="1"/>
              <a:t>số</a:t>
            </a:r>
            <a:r>
              <a:rPr lang="en-US" sz="2400" dirty="0"/>
              <a:t> </a:t>
            </a:r>
            <a:r>
              <a:rPr lang="en-US" sz="2400" dirty="0" err="1"/>
              <a:t>trên</a:t>
            </a:r>
            <a:r>
              <a:rPr lang="en-US" sz="2400" dirty="0"/>
              <a:t>.</a:t>
            </a:r>
          </a:p>
        </p:txBody>
      </p:sp>
      <p:sp>
        <p:nvSpPr>
          <p:cNvPr id="12" name="TextBox 11"/>
          <p:cNvSpPr txBox="1"/>
          <p:nvPr/>
        </p:nvSpPr>
        <p:spPr>
          <a:xfrm>
            <a:off x="304528" y="1879829"/>
            <a:ext cx="8375769" cy="2862322"/>
          </a:xfrm>
          <a:prstGeom prst="rect">
            <a:avLst/>
          </a:prstGeom>
          <a:noFill/>
        </p:spPr>
        <p:txBody>
          <a:bodyPr wrap="square" rtlCol="0">
            <a:spAutoFit/>
          </a:bodyPr>
          <a:lstStyle/>
          <a:p>
            <a:pPr algn="just">
              <a:lnSpc>
                <a:spcPct val="150000"/>
              </a:lnSpc>
            </a:pPr>
            <a:r>
              <a:rPr lang="nl-NL" sz="2400" dirty="0">
                <a:solidFill>
                  <a:schemeClr val="tx1"/>
                </a:solidFill>
              </a:rPr>
              <a:t>a) + 966 có chữ số </a:t>
            </a:r>
            <a:r>
              <a:rPr lang="nl-NL" sz="2400" dirty="0">
                <a:solidFill>
                  <a:srgbClr val="FF0000"/>
                </a:solidFill>
              </a:rPr>
              <a:t>hàng trăm </a:t>
            </a:r>
            <a:r>
              <a:rPr lang="nl-NL" sz="2400" dirty="0">
                <a:solidFill>
                  <a:schemeClr val="tx1"/>
                </a:solidFill>
              </a:rPr>
              <a:t>là</a:t>
            </a:r>
            <a:r>
              <a:rPr lang="nl-NL" sz="2400" dirty="0">
                <a:solidFill>
                  <a:srgbClr val="FF0000"/>
                </a:solidFill>
              </a:rPr>
              <a:t> 9, </a:t>
            </a:r>
            <a:r>
              <a:rPr lang="nl-NL" sz="2400" dirty="0">
                <a:solidFill>
                  <a:schemeClr val="tx1"/>
                </a:solidFill>
              </a:rPr>
              <a:t>chữ số </a:t>
            </a:r>
            <a:r>
              <a:rPr lang="nl-NL" sz="2400" dirty="0">
                <a:solidFill>
                  <a:srgbClr val="FF0000"/>
                </a:solidFill>
              </a:rPr>
              <a:t>hàng chục </a:t>
            </a:r>
            <a:r>
              <a:rPr lang="nl-NL" sz="2400" dirty="0">
                <a:solidFill>
                  <a:schemeClr val="tx1"/>
                </a:solidFill>
              </a:rPr>
              <a:t>là</a:t>
            </a:r>
            <a:r>
              <a:rPr lang="nl-NL" sz="2400" dirty="0">
                <a:solidFill>
                  <a:srgbClr val="FF0000"/>
                </a:solidFill>
              </a:rPr>
              <a:t> 6 và </a:t>
            </a:r>
            <a:r>
              <a:rPr lang="nl-NL" sz="2400" dirty="0">
                <a:solidFill>
                  <a:schemeClr val="tx1"/>
                </a:solidFill>
              </a:rPr>
              <a:t>chữ số hàng</a:t>
            </a:r>
            <a:r>
              <a:rPr lang="nl-NL" sz="2400" dirty="0">
                <a:solidFill>
                  <a:srgbClr val="FF0000"/>
                </a:solidFill>
              </a:rPr>
              <a:t> đơn vị </a:t>
            </a:r>
            <a:r>
              <a:rPr lang="nl-NL" sz="2400" dirty="0">
                <a:solidFill>
                  <a:schemeClr val="tx1"/>
                </a:solidFill>
              </a:rPr>
              <a:t>là</a:t>
            </a:r>
            <a:r>
              <a:rPr lang="nl-NL" sz="2400" dirty="0">
                <a:solidFill>
                  <a:srgbClr val="FF0000"/>
                </a:solidFill>
              </a:rPr>
              <a:t> 6.</a:t>
            </a:r>
            <a:endParaRPr lang="en-US" sz="2400" dirty="0">
              <a:solidFill>
                <a:srgbClr val="FF0000"/>
              </a:solidFill>
            </a:endParaRPr>
          </a:p>
          <a:p>
            <a:pPr algn="just">
              <a:lnSpc>
                <a:spcPct val="150000"/>
              </a:lnSpc>
            </a:pPr>
            <a:r>
              <a:rPr lang="nl-NL" sz="2400" dirty="0">
                <a:solidFill>
                  <a:schemeClr val="tx1"/>
                </a:solidFill>
              </a:rPr>
              <a:t>+ 953 có chữ số</a:t>
            </a:r>
            <a:r>
              <a:rPr lang="nl-NL" sz="2400" dirty="0">
                <a:solidFill>
                  <a:srgbClr val="FF0000"/>
                </a:solidFill>
              </a:rPr>
              <a:t> hàng trăm </a:t>
            </a:r>
            <a:r>
              <a:rPr lang="nl-NL" sz="2400" dirty="0">
                <a:solidFill>
                  <a:schemeClr val="tx1"/>
                </a:solidFill>
              </a:rPr>
              <a:t>là</a:t>
            </a:r>
            <a:r>
              <a:rPr lang="nl-NL" sz="2400" dirty="0">
                <a:solidFill>
                  <a:srgbClr val="FF0000"/>
                </a:solidFill>
              </a:rPr>
              <a:t> 9, </a:t>
            </a:r>
            <a:r>
              <a:rPr lang="nl-NL" sz="2400" dirty="0">
                <a:solidFill>
                  <a:schemeClr val="tx1"/>
                </a:solidFill>
              </a:rPr>
              <a:t>chữ số </a:t>
            </a:r>
            <a:r>
              <a:rPr lang="nl-NL" sz="2400" dirty="0">
                <a:solidFill>
                  <a:srgbClr val="FF0000"/>
                </a:solidFill>
              </a:rPr>
              <a:t>hàng chục </a:t>
            </a:r>
            <a:r>
              <a:rPr lang="nl-NL" sz="2400" dirty="0">
                <a:solidFill>
                  <a:schemeClr val="tx1"/>
                </a:solidFill>
              </a:rPr>
              <a:t>là</a:t>
            </a:r>
            <a:r>
              <a:rPr lang="nl-NL" sz="2400" dirty="0">
                <a:solidFill>
                  <a:srgbClr val="FF0000"/>
                </a:solidFill>
              </a:rPr>
              <a:t> 5 </a:t>
            </a:r>
            <a:r>
              <a:rPr lang="nl-NL" sz="2400" dirty="0">
                <a:solidFill>
                  <a:schemeClr val="tx1"/>
                </a:solidFill>
              </a:rPr>
              <a:t>và chữ số</a:t>
            </a:r>
            <a:r>
              <a:rPr lang="nl-NL" sz="2400" dirty="0">
                <a:solidFill>
                  <a:srgbClr val="FF0000"/>
                </a:solidFill>
              </a:rPr>
              <a:t> hàng đơn vị </a:t>
            </a:r>
            <a:r>
              <a:rPr lang="nl-NL" sz="2400" dirty="0">
                <a:solidFill>
                  <a:schemeClr val="tx1"/>
                </a:solidFill>
              </a:rPr>
              <a:t>là</a:t>
            </a:r>
            <a:r>
              <a:rPr lang="nl-NL" sz="2400" dirty="0">
                <a:solidFill>
                  <a:srgbClr val="FF0000"/>
                </a:solidFill>
              </a:rPr>
              <a:t> 3.</a:t>
            </a:r>
            <a:endParaRPr lang="en-US" sz="2400" dirty="0">
              <a:solidFill>
                <a:srgbClr val="FF0000"/>
              </a:solidFill>
            </a:endParaRPr>
          </a:p>
          <a:p>
            <a:pPr algn="just">
              <a:lnSpc>
                <a:spcPct val="150000"/>
              </a:lnSpc>
            </a:pPr>
            <a:endParaRPr lang="vi-VN" sz="2400" dirty="0">
              <a:solidFill>
                <a:srgbClr val="FF0000"/>
              </a:solidFill>
            </a:endParaRPr>
          </a:p>
        </p:txBody>
      </p:sp>
      <p:sp>
        <p:nvSpPr>
          <p:cNvPr id="13" name="TextBox 12"/>
          <p:cNvSpPr txBox="1"/>
          <p:nvPr/>
        </p:nvSpPr>
        <p:spPr>
          <a:xfrm>
            <a:off x="330349" y="4313923"/>
            <a:ext cx="4531155" cy="830997"/>
          </a:xfrm>
          <a:prstGeom prst="rect">
            <a:avLst/>
          </a:prstGeom>
          <a:noFill/>
        </p:spPr>
        <p:txBody>
          <a:bodyPr wrap="square" rtlCol="0">
            <a:spAutoFit/>
          </a:bodyPr>
          <a:lstStyle/>
          <a:p>
            <a:r>
              <a:rPr lang="en-US" sz="2400" dirty="0">
                <a:solidFill>
                  <a:schemeClr val="tx1"/>
                </a:solidFill>
              </a:rPr>
              <a:t>b) </a:t>
            </a:r>
            <a:r>
              <a:rPr lang="en-US" sz="2400" dirty="0">
                <a:solidFill>
                  <a:srgbClr val="FF0000"/>
                </a:solidFill>
              </a:rPr>
              <a:t>953 = 900 + 50 + 3.</a:t>
            </a:r>
          </a:p>
          <a:p>
            <a:endParaRPr lang="vi-VN"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1" grpId="0"/>
      <p:bldP spid="11" grpId="1"/>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3" name="Group 2"/>
          <p:cNvGrpSpPr/>
          <p:nvPr/>
        </p:nvGrpSpPr>
        <p:grpSpPr>
          <a:xfrm>
            <a:off x="0" y="990710"/>
            <a:ext cx="8953349" cy="3347840"/>
            <a:chOff x="432476" y="1527606"/>
            <a:chExt cx="8564152" cy="3491623"/>
          </a:xfrm>
        </p:grpSpPr>
        <p:sp>
          <p:nvSpPr>
            <p:cNvPr id="4" name="TextBox 3"/>
            <p:cNvSpPr txBox="1"/>
            <p:nvPr/>
          </p:nvSpPr>
          <p:spPr>
            <a:xfrm>
              <a:off x="455404" y="1527606"/>
              <a:ext cx="8541224" cy="3491623"/>
            </a:xfrm>
            <a:prstGeom prst="rect">
              <a:avLst/>
            </a:prstGeom>
            <a:solidFill>
              <a:srgbClr val="CCFF99"/>
            </a:solidFill>
          </p:spPr>
          <p:txBody>
            <a:bodyPr wrap="square" rtlCol="0">
              <a:spAutoFit/>
            </a:bodyPr>
            <a:lstStyle/>
            <a:p>
              <a:pPr algn="just">
                <a:lnSpc>
                  <a:spcPct val="150000"/>
                </a:lnSpc>
              </a:pPr>
              <a:r>
                <a:rPr lang="en-US" sz="2400" dirty="0"/>
                <a:t> </a:t>
              </a:r>
              <a:r>
                <a:rPr lang="vi-VN"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được</a:t>
              </a:r>
              <a:r>
                <a:rPr lang="en-US" sz="2400" dirty="0"/>
                <a:t> </a:t>
              </a:r>
              <a:r>
                <a:rPr lang="en-US" sz="2400" dirty="0" err="1"/>
                <a:t>viết</a:t>
              </a:r>
              <a:r>
                <a:rPr lang="en-US" sz="2400" dirty="0"/>
                <a:t> </a:t>
              </a:r>
              <a:r>
                <a:rPr lang="en-US" sz="2400" dirty="0" err="1"/>
                <a:t>trong</a:t>
              </a:r>
              <a:r>
                <a:rPr lang="en-US" sz="2400" dirty="0"/>
                <a:t> </a:t>
              </a:r>
              <a:r>
                <a:rPr lang="en-US" sz="2400" dirty="0" err="1"/>
                <a:t>hệ</a:t>
              </a:r>
              <a:r>
                <a:rPr lang="en-US" sz="2400" dirty="0"/>
                <a:t> </a:t>
              </a:r>
              <a:r>
                <a:rPr lang="en-US" sz="2400" dirty="0" err="1"/>
                <a:t>thập</a:t>
              </a:r>
              <a:r>
                <a:rPr lang="en-US" sz="2400" dirty="0"/>
                <a:t> </a:t>
              </a:r>
              <a:r>
                <a:rPr lang="en-US" sz="2400" dirty="0" err="1"/>
                <a:t>phân</a:t>
              </a:r>
              <a:r>
                <a:rPr lang="en-US" sz="2400" dirty="0"/>
                <a:t> </a:t>
              </a:r>
              <a:r>
                <a:rPr lang="en-US" sz="2400" dirty="0" err="1"/>
                <a:t>bởi</a:t>
              </a:r>
              <a:r>
                <a:rPr lang="en-US" sz="2400" dirty="0"/>
                <a:t> </a:t>
              </a:r>
              <a:r>
                <a:rPr lang="en-US" sz="2400" dirty="0" err="1"/>
                <a:t>một</a:t>
              </a:r>
              <a:r>
                <a:rPr lang="en-US" sz="2400" dirty="0"/>
                <a:t>, </a:t>
              </a:r>
              <a:r>
                <a:rPr lang="en-US" sz="2400" dirty="0" err="1"/>
                <a:t>hai</a:t>
              </a:r>
              <a:r>
                <a:rPr lang="en-US" sz="2400" dirty="0"/>
                <a:t> hay </a:t>
              </a:r>
              <a:r>
                <a:rPr lang="en-US" sz="2400" dirty="0" err="1"/>
                <a:t>nhiều</a:t>
              </a:r>
              <a:r>
                <a:rPr lang="en-US" sz="2400" dirty="0"/>
                <a:t> </a:t>
              </a:r>
              <a:r>
                <a:rPr lang="en-US" sz="2400" dirty="0" err="1"/>
                <a:t>chữ</a:t>
              </a:r>
              <a:r>
                <a:rPr lang="en-US" sz="2400" dirty="0"/>
                <a:t> </a:t>
              </a:r>
              <a:r>
                <a:rPr lang="en-US" sz="2400" dirty="0" err="1"/>
                <a:t>số</a:t>
              </a:r>
              <a:r>
                <a:rPr lang="en-US" sz="2400" dirty="0"/>
                <a:t>.</a:t>
              </a:r>
              <a:r>
                <a:rPr lang="en-US" sz="2400" i="1" dirty="0"/>
                <a:t> </a:t>
              </a:r>
              <a:r>
                <a:rPr lang="en-US" sz="2400" dirty="0" err="1"/>
                <a:t>Các</a:t>
              </a:r>
              <a:r>
                <a:rPr lang="en-US" sz="2400" dirty="0"/>
                <a:t> </a:t>
              </a:r>
              <a:r>
                <a:rPr lang="en-US" sz="2400" dirty="0" err="1"/>
                <a:t>chữ</a:t>
              </a:r>
              <a:r>
                <a:rPr lang="en-US" sz="2400" dirty="0"/>
                <a:t> </a:t>
              </a:r>
              <a:r>
                <a:rPr lang="en-US" sz="2400" dirty="0" err="1"/>
                <a:t>số</a:t>
              </a:r>
              <a:r>
                <a:rPr lang="en-US" sz="2400" dirty="0"/>
                <a:t> </a:t>
              </a:r>
              <a:r>
                <a:rPr lang="en-US" sz="2400" dirty="0" err="1"/>
                <a:t>được</a:t>
              </a:r>
              <a:r>
                <a:rPr lang="en-US" sz="2400" dirty="0"/>
                <a:t> </a:t>
              </a:r>
              <a:r>
                <a:rPr lang="en-US" sz="2400" dirty="0" err="1"/>
                <a:t>dùng</a:t>
              </a:r>
              <a:r>
                <a:rPr lang="en-US" sz="2400" dirty="0"/>
                <a:t> </a:t>
              </a:r>
              <a:r>
                <a:rPr lang="en-US" sz="2400" dirty="0" err="1"/>
                <a:t>là</a:t>
              </a:r>
              <a:r>
                <a:rPr lang="en-US" sz="2400" dirty="0"/>
                <a:t> 0; 1; 2; 3; 4; 5; 6; 7; 8; 9. </a:t>
              </a:r>
              <a:r>
                <a:rPr lang="en-US" sz="2400" dirty="0" err="1"/>
                <a:t>Khi</a:t>
              </a:r>
              <a:r>
                <a:rPr lang="en-US" sz="2400" dirty="0"/>
                <a:t> </a:t>
              </a:r>
              <a:r>
                <a:rPr lang="en-US" sz="2400" dirty="0" err="1"/>
                <a:t>một</a:t>
              </a:r>
              <a:r>
                <a:rPr lang="en-US" sz="2400" dirty="0"/>
                <a:t> </a:t>
              </a:r>
              <a:r>
                <a:rPr lang="en-US" sz="2400" dirty="0" err="1"/>
                <a:t>số</a:t>
              </a:r>
              <a:r>
                <a:rPr lang="en-US" sz="2400" dirty="0"/>
                <a:t> </a:t>
              </a:r>
              <a:r>
                <a:rPr lang="en-US" sz="2400" dirty="0" err="1"/>
                <a:t>gồm</a:t>
              </a:r>
              <a:r>
                <a:rPr lang="en-US" sz="2400" dirty="0"/>
                <a:t> </a:t>
              </a:r>
              <a:r>
                <a:rPr lang="en-US" sz="2400" dirty="0" err="1"/>
                <a:t>hai</a:t>
              </a:r>
              <a:r>
                <a:rPr lang="en-US" sz="2400" dirty="0"/>
                <a:t> </a:t>
              </a:r>
              <a:r>
                <a:rPr lang="en-US" sz="2400" dirty="0" err="1"/>
                <a:t>chữ</a:t>
              </a:r>
              <a:r>
                <a:rPr lang="en-US" sz="2400" dirty="0"/>
                <a:t> </a:t>
              </a:r>
              <a:r>
                <a:rPr lang="en-US" sz="2400" dirty="0" err="1"/>
                <a:t>số</a:t>
              </a:r>
              <a:r>
                <a:rPr lang="en-US" sz="2400" dirty="0"/>
                <a:t> </a:t>
              </a:r>
              <a:r>
                <a:rPr lang="en-US" sz="2400" dirty="0" err="1"/>
                <a:t>trở</a:t>
              </a:r>
              <a:r>
                <a:rPr lang="en-US" sz="2400" dirty="0"/>
                <a:t> </a:t>
              </a:r>
              <a:r>
                <a:rPr lang="en-US" sz="2400" dirty="0" err="1"/>
                <a:t>lên</a:t>
              </a:r>
              <a:r>
                <a:rPr lang="en-US" sz="2400" dirty="0"/>
                <a:t> </a:t>
              </a:r>
              <a:r>
                <a:rPr lang="en-US" sz="2400" dirty="0" err="1"/>
                <a:t>thì</a:t>
              </a:r>
              <a:r>
                <a:rPr lang="en-US" sz="2400" dirty="0"/>
                <a:t> </a:t>
              </a:r>
              <a:r>
                <a:rPr lang="en-US" sz="2400" dirty="0" err="1"/>
                <a:t>chữ</a:t>
              </a:r>
              <a:r>
                <a:rPr lang="en-US" sz="2400" dirty="0"/>
                <a:t> </a:t>
              </a:r>
              <a:r>
                <a:rPr lang="en-US" sz="2400" dirty="0" err="1"/>
                <a:t>số</a:t>
              </a:r>
              <a:r>
                <a:rPr lang="en-US" sz="2400" dirty="0"/>
                <a:t> </a:t>
              </a:r>
              <a:r>
                <a:rPr lang="en-US" sz="2400" dirty="0" err="1"/>
                <a:t>đầu</a:t>
              </a:r>
              <a:r>
                <a:rPr lang="en-US" sz="2400" dirty="0"/>
                <a:t> </a:t>
              </a:r>
              <a:r>
                <a:rPr lang="en-US" sz="2400" dirty="0" err="1"/>
                <a:t>tiên</a:t>
              </a:r>
              <a:r>
                <a:rPr lang="en-US" sz="2400" dirty="0"/>
                <a:t> ( </a:t>
              </a:r>
              <a:r>
                <a:rPr lang="en-US" sz="2400" dirty="0" err="1"/>
                <a:t>tính</a:t>
              </a:r>
              <a:r>
                <a:rPr lang="en-US" sz="2400" dirty="0"/>
                <a:t> </a:t>
              </a:r>
              <a:r>
                <a:rPr lang="en-US" sz="2400" dirty="0" err="1"/>
                <a:t>từ</a:t>
              </a:r>
              <a:r>
                <a:rPr lang="en-US" sz="2400" dirty="0"/>
                <a:t> </a:t>
              </a:r>
              <a:r>
                <a:rPr lang="en-US" sz="2400" dirty="0" err="1"/>
                <a:t>trái</a:t>
              </a:r>
              <a:r>
                <a:rPr lang="en-US" sz="2400" dirty="0"/>
                <a:t> </a:t>
              </a:r>
              <a:r>
                <a:rPr lang="en-US" sz="2400" dirty="0" err="1"/>
                <a:t>sáng</a:t>
              </a:r>
              <a:r>
                <a:rPr lang="en-US" sz="2400" dirty="0"/>
                <a:t> </a:t>
              </a:r>
              <a:r>
                <a:rPr lang="en-US" sz="2400" dirty="0" err="1"/>
                <a:t>phải</a:t>
              </a:r>
              <a:r>
                <a:rPr lang="en-US" sz="2400" dirty="0"/>
                <a:t>) </a:t>
              </a:r>
              <a:r>
                <a:rPr lang="en-US" sz="2400" dirty="0" err="1"/>
                <a:t>khác</a:t>
              </a:r>
              <a:r>
                <a:rPr lang="en-US" sz="2400" dirty="0"/>
                <a:t> 0.</a:t>
              </a:r>
            </a:p>
            <a:p>
              <a:pPr algn="just">
                <a:lnSpc>
                  <a:spcPct val="150000"/>
                </a:lnSpc>
              </a:pPr>
              <a:r>
                <a:rPr lang="vi-VN" sz="2400" dirty="0"/>
                <a:t>-</a:t>
              </a:r>
              <a:r>
                <a:rPr lang="en-US" sz="2400" dirty="0"/>
                <a:t> </a:t>
              </a:r>
              <a:r>
                <a:rPr lang="en-US" sz="2400" dirty="0" err="1"/>
                <a:t>Trong</a:t>
              </a:r>
              <a:r>
                <a:rPr lang="en-US" sz="2400" dirty="0"/>
                <a:t> </a:t>
              </a:r>
              <a:r>
                <a:rPr lang="en-US" sz="2400" dirty="0" err="1"/>
                <a:t>cách</a:t>
              </a:r>
              <a:r>
                <a:rPr lang="en-US" sz="2400" dirty="0"/>
                <a:t> </a:t>
              </a:r>
              <a:r>
                <a:rPr lang="en-US" sz="2400" dirty="0" err="1"/>
                <a:t>viết</a:t>
              </a:r>
              <a:r>
                <a:rPr lang="en-US" sz="2400" dirty="0"/>
                <a:t> </a:t>
              </a:r>
              <a:r>
                <a:rPr lang="en-US" sz="2400" dirty="0" err="1"/>
                <a:t>một</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a:t>
              </a:r>
              <a:r>
                <a:rPr lang="en-US" sz="2400" dirty="0" err="1"/>
                <a:t>có</a:t>
              </a:r>
              <a:r>
                <a:rPr lang="en-US" sz="2400" dirty="0"/>
                <a:t> </a:t>
              </a:r>
              <a:r>
                <a:rPr lang="en-US" sz="2400" dirty="0" err="1"/>
                <a:t>nhiều</a:t>
              </a:r>
              <a:r>
                <a:rPr lang="en-US" sz="2400" dirty="0"/>
                <a:t> </a:t>
              </a:r>
              <a:r>
                <a:rPr lang="en-US" sz="2400" dirty="0" err="1"/>
                <a:t>chữ</a:t>
              </a:r>
              <a:r>
                <a:rPr lang="en-US" sz="2400" dirty="0"/>
                <a:t> </a:t>
              </a:r>
              <a:r>
                <a:rPr lang="en-US" sz="2400" dirty="0" err="1"/>
                <a:t>số</a:t>
              </a:r>
              <a:r>
                <a:rPr lang="en-US" sz="2400" dirty="0"/>
                <a:t>, </a:t>
              </a:r>
              <a:r>
                <a:rPr lang="en-US" sz="2400" dirty="0" err="1"/>
                <a:t>mỗi</a:t>
              </a:r>
              <a:r>
                <a:rPr lang="en-US" sz="2400" dirty="0"/>
                <a:t> </a:t>
              </a:r>
              <a:r>
                <a:rPr lang="en-US" sz="2400" dirty="0" err="1"/>
                <a:t>chữ</a:t>
              </a:r>
              <a:r>
                <a:rPr lang="en-US" sz="2400" dirty="0"/>
                <a:t> </a:t>
              </a:r>
              <a:r>
                <a:rPr lang="en-US" sz="2400" dirty="0" err="1"/>
                <a:t>số</a:t>
              </a:r>
              <a:r>
                <a:rPr lang="en-US" sz="2400" dirty="0"/>
                <a:t> ở </a:t>
              </a:r>
              <a:r>
                <a:rPr lang="en-US" sz="2400" dirty="0" err="1"/>
                <a:t>những</a:t>
              </a:r>
              <a:r>
                <a:rPr lang="en-US" sz="2400" dirty="0"/>
                <a:t> </a:t>
              </a:r>
              <a:r>
                <a:rPr lang="en-US" sz="2400" dirty="0" err="1"/>
                <a:t>vị</a:t>
              </a:r>
              <a:r>
                <a:rPr lang="en-US" sz="2400" dirty="0"/>
                <a:t> </a:t>
              </a:r>
              <a:r>
                <a:rPr lang="en-US" sz="2400" dirty="0" err="1"/>
                <a:t>trí</a:t>
              </a:r>
              <a:r>
                <a:rPr lang="en-US" sz="2400" dirty="0"/>
                <a:t> </a:t>
              </a:r>
              <a:r>
                <a:rPr lang="en-US" sz="2400" dirty="0" err="1"/>
                <a:t>khác</a:t>
              </a:r>
              <a:r>
                <a:rPr lang="en-US" sz="2400" dirty="0"/>
                <a:t> </a:t>
              </a:r>
              <a:r>
                <a:rPr lang="en-US" sz="2400" dirty="0" err="1"/>
                <a:t>nhau</a:t>
              </a:r>
              <a:r>
                <a:rPr lang="en-US" sz="2400" dirty="0"/>
                <a:t> </a:t>
              </a:r>
              <a:r>
                <a:rPr lang="en-US" sz="2400" dirty="0" err="1"/>
                <a:t>có</a:t>
              </a:r>
              <a:r>
                <a:rPr lang="en-US" sz="2400" dirty="0"/>
                <a:t>  </a:t>
              </a:r>
              <a:r>
                <a:rPr lang="en-US" sz="2400" dirty="0" err="1"/>
                <a:t>giá</a:t>
              </a:r>
              <a:r>
                <a:rPr lang="en-US" sz="2400" dirty="0"/>
                <a:t> </a:t>
              </a:r>
              <a:r>
                <a:rPr lang="en-US" sz="2400" dirty="0" err="1"/>
                <a:t>trị</a:t>
              </a:r>
              <a:r>
                <a:rPr lang="en-US" sz="2400" dirty="0"/>
                <a:t> </a:t>
              </a:r>
              <a:r>
                <a:rPr lang="en-US" sz="2400" dirty="0" err="1"/>
                <a:t>khác</a:t>
              </a:r>
              <a:r>
                <a:rPr lang="en-US" sz="2400" dirty="0"/>
                <a:t> </a:t>
              </a:r>
              <a:r>
                <a:rPr lang="en-US" sz="2400" dirty="0" err="1"/>
                <a:t>nhau</a:t>
              </a:r>
              <a:r>
                <a:rPr lang="en-US" sz="2400" dirty="0"/>
                <a:t>.</a:t>
              </a:r>
            </a:p>
          </p:txBody>
        </p:sp>
        <p:pic>
          <p:nvPicPr>
            <p:cNvPr id="5" name="Picture 4"/>
            <p:cNvPicPr>
              <a:picLocks noChangeAspect="1"/>
            </p:cNvPicPr>
            <p:nvPr/>
          </p:nvPicPr>
          <p:blipFill>
            <a:blip r:embed="rId2"/>
            <a:stretch>
              <a:fillRect/>
            </a:stretch>
          </p:blipFill>
          <p:spPr>
            <a:xfrm>
              <a:off x="432476" y="1560804"/>
              <a:ext cx="426878" cy="404411"/>
            </a:xfrm>
            <a:prstGeom prst="rect">
              <a:avLst/>
            </a:prstGeom>
          </p:spPr>
        </p:pic>
      </p:grpSp>
    </p:spTree>
    <p:extLst>
      <p:ext uri="{BB962C8B-B14F-4D97-AF65-F5344CB8AC3E}">
        <p14:creationId xmlns:p14="http://schemas.microsoft.com/office/powerpoint/2010/main" val="365715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mc:AlternateContent xmlns:mc="http://schemas.openxmlformats.org/markup-compatibility/2006" xmlns:a14="http://schemas.microsoft.com/office/drawing/2010/main">
        <mc:Choice Requires="a14">
          <p:sp>
            <p:nvSpPr>
              <p:cNvPr id="3" name="Rectangle 2"/>
              <p:cNvSpPr/>
              <p:nvPr/>
            </p:nvSpPr>
            <p:spPr>
              <a:xfrm>
                <a:off x="495909" y="3134138"/>
                <a:ext cx="8339072" cy="1212961"/>
              </a:xfrm>
              <a:prstGeom prst="rect">
                <a:avLst/>
              </a:prstGeom>
              <a:solidFill>
                <a:schemeClr val="accent5">
                  <a:lumMod val="20000"/>
                  <a:lumOff val="80000"/>
                </a:schemeClr>
              </a:solidFill>
            </p:spPr>
            <p:txBody>
              <a:bodyPr wrap="square">
                <a:spAutoFit/>
              </a:bodyPr>
              <a:lstStyle/>
              <a:p>
                <a:pPr algn="just">
                  <a:lnSpc>
                    <a:spcPct val="150000"/>
                  </a:lnSpc>
                  <a:spcBef>
                    <a:spcPts val="600"/>
                  </a:spcBef>
                  <a:spcAft>
                    <a:spcPts val="600"/>
                  </a:spcAft>
                </a:pP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Kí</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hiệu</a:t>
                </a:r>
                <a:r>
                  <a:rPr lang="en-US" sz="2400" b="1" i="1" dirty="0">
                    <a:latin typeface="Times New Roman" panose="02020603050405020304" pitchFamily="18" charset="0"/>
                    <a:ea typeface="Calibri" panose="020F0502020204030204" pitchFamily="34" charset="0"/>
                  </a:rPr>
                  <a:t> </a:t>
                </a:r>
                <a14:m>
                  <m:oMath xmlns:m="http://schemas.openxmlformats.org/officeDocument/2006/math">
                    <m:acc>
                      <m:accPr>
                        <m:chr m:val="̅"/>
                        <m:ctrlPr>
                          <a:rPr lang="en-US" sz="2400" b="1" i="1">
                            <a:latin typeface="Cambria Math" panose="02040503050406030204" pitchFamily="18" charset="0"/>
                            <a:ea typeface="Calibri" panose="020F0502020204030204" pitchFamily="34" charset="0"/>
                          </a:rPr>
                        </m:ctrlPr>
                      </m:accPr>
                      <m:e>
                        <m:r>
                          <a:rPr lang="en-US" sz="2400" b="1" i="1">
                            <a:latin typeface="Cambria Math" panose="02040503050406030204" pitchFamily="18" charset="0"/>
                            <a:ea typeface="Calibri" panose="020F0502020204030204" pitchFamily="34" charset="0"/>
                          </a:rPr>
                          <m:t>𝒂𝒃𝒄</m:t>
                        </m:r>
                      </m:e>
                    </m:acc>
                  </m:oMath>
                </a14:m>
                <a:r>
                  <a:rPr lang="en-US" sz="2400" b="1" i="1" dirty="0">
                    <a:latin typeface="Times New Roman" panose="02020603050405020304" pitchFamily="18" charset="0"/>
                    <a:ea typeface="Calibri" panose="020F0502020204030204" pitchFamily="34" charset="0"/>
                  </a:rPr>
                  <a:t> (a </a:t>
                </a:r>
                <a14:m>
                  <m:oMath xmlns:m="http://schemas.openxmlformats.org/officeDocument/2006/math">
                    <m:r>
                      <a:rPr lang="en-US" sz="2400" b="1" i="1">
                        <a:latin typeface="Cambria Math" panose="02040503050406030204" pitchFamily="18" charset="0"/>
                        <a:ea typeface="Calibri" panose="020F0502020204030204" pitchFamily="34" charset="0"/>
                      </a:rPr>
                      <m:t>≠</m:t>
                    </m:r>
                  </m:oMath>
                </a14:m>
                <a:r>
                  <a:rPr lang="en-US" sz="2400" b="1" i="1" dirty="0">
                    <a:latin typeface="Times New Roman" panose="02020603050405020304" pitchFamily="18" charset="0"/>
                    <a:ea typeface="Calibri" panose="020F0502020204030204" pitchFamily="34" charset="0"/>
                  </a:rPr>
                  <a:t> 0) </a:t>
                </a:r>
                <a:r>
                  <a:rPr lang="en-US" sz="2400" b="1" i="1" dirty="0" err="1">
                    <a:latin typeface="Times New Roman" panose="02020603050405020304" pitchFamily="18" charset="0"/>
                    <a:ea typeface="Calibri" panose="020F0502020204030204" pitchFamily="34" charset="0"/>
                  </a:rPr>
                  <a:t>chỉ</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số</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tự</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nhiên</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có</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ba</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chữ</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số,chữ</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số</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hàng</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trăm</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là</a:t>
                </a:r>
                <a:r>
                  <a:rPr lang="en-US" sz="2400" b="1" i="1" dirty="0">
                    <a:latin typeface="Times New Roman" panose="02020603050405020304" pitchFamily="18" charset="0"/>
                    <a:ea typeface="Calibri" panose="020F0502020204030204" pitchFamily="34" charset="0"/>
                  </a:rPr>
                  <a:t> a, </a:t>
                </a:r>
                <a:r>
                  <a:rPr lang="en-US" sz="2400" b="1" i="1" dirty="0" err="1">
                    <a:latin typeface="Times New Roman" panose="02020603050405020304" pitchFamily="18" charset="0"/>
                    <a:ea typeface="Calibri" panose="020F0502020204030204" pitchFamily="34" charset="0"/>
                  </a:rPr>
                  <a:t>chữ</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số</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hàng</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chục</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là</a:t>
                </a:r>
                <a:r>
                  <a:rPr lang="en-US" sz="2400" b="1" i="1" dirty="0">
                    <a:latin typeface="Times New Roman" panose="02020603050405020304" pitchFamily="18" charset="0"/>
                    <a:ea typeface="Calibri" panose="020F0502020204030204" pitchFamily="34" charset="0"/>
                  </a:rPr>
                  <a:t> b, </a:t>
                </a:r>
                <a:r>
                  <a:rPr lang="en-US" sz="2400" b="1" i="1" dirty="0" err="1">
                    <a:latin typeface="Times New Roman" panose="02020603050405020304" pitchFamily="18" charset="0"/>
                    <a:ea typeface="Calibri" panose="020F0502020204030204" pitchFamily="34" charset="0"/>
                  </a:rPr>
                  <a:t>chữ</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số</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hàng</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đơn</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vị</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là</a:t>
                </a:r>
                <a:r>
                  <a:rPr lang="en-US" sz="2400" b="1" i="1" dirty="0">
                    <a:latin typeface="Times New Roman" panose="02020603050405020304" pitchFamily="18" charset="0"/>
                    <a:ea typeface="Calibri" panose="020F0502020204030204" pitchFamily="34" charset="0"/>
                  </a:rPr>
                  <a:t> c.</a:t>
                </a:r>
                <a:endParaRPr lang="en-US" sz="2400" dirty="0">
                  <a:latin typeface="Times New Roman" panose="02020603050405020304" pitchFamily="18" charset="0"/>
                  <a:ea typeface="Calibri" panose="020F050202020403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5909" y="3134138"/>
                <a:ext cx="8339072" cy="1212961"/>
              </a:xfrm>
              <a:prstGeom prst="rect">
                <a:avLst/>
              </a:prstGeom>
              <a:blipFill>
                <a:blip r:embed="rId2"/>
                <a:stretch>
                  <a:fillRect l="-1096" r="-1170" b="-552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95909" y="1631777"/>
                <a:ext cx="8158731" cy="1212961"/>
              </a:xfrm>
              <a:prstGeom prst="rect">
                <a:avLst/>
              </a:prstGeom>
              <a:solidFill>
                <a:schemeClr val="accent5">
                  <a:lumMod val="20000"/>
                  <a:lumOff val="80000"/>
                </a:schemeClr>
              </a:solidFill>
            </p:spPr>
            <p:txBody>
              <a:bodyPr wrap="square">
                <a:spAutoFit/>
              </a:bodyPr>
              <a:lstStyle/>
              <a:p>
                <a:pPr algn="just">
                  <a:lnSpc>
                    <a:spcPct val="150000"/>
                  </a:lnSpc>
                  <a:spcBef>
                    <a:spcPts val="600"/>
                  </a:spcBef>
                  <a:spcAft>
                    <a:spcPts val="600"/>
                  </a:spcAft>
                </a:pP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Kí</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hiệu</a:t>
                </a:r>
                <a:r>
                  <a:rPr lang="en-US" sz="2400" b="1" i="1" dirty="0">
                    <a:latin typeface="Times New Roman" panose="02020603050405020304" pitchFamily="18" charset="0"/>
                    <a:ea typeface="Calibri" panose="020F0502020204030204" pitchFamily="34" charset="0"/>
                  </a:rPr>
                  <a:t> : </a:t>
                </a:r>
                <a14:m>
                  <m:oMath xmlns:m="http://schemas.openxmlformats.org/officeDocument/2006/math">
                    <m:acc>
                      <m:accPr>
                        <m:chr m:val="̅"/>
                        <m:ctrlPr>
                          <a:rPr lang="en-US" sz="2400" b="1" i="1">
                            <a:latin typeface="Cambria Math" panose="02040503050406030204" pitchFamily="18" charset="0"/>
                            <a:ea typeface="Calibri" panose="020F0502020204030204" pitchFamily="34" charset="0"/>
                          </a:rPr>
                        </m:ctrlPr>
                      </m:accPr>
                      <m:e>
                        <m:r>
                          <a:rPr lang="en-US" sz="2400" b="1" i="1">
                            <a:latin typeface="Cambria Math" panose="02040503050406030204" pitchFamily="18" charset="0"/>
                            <a:ea typeface="Calibri" panose="020F0502020204030204" pitchFamily="34" charset="0"/>
                          </a:rPr>
                          <m:t>𝒂𝒃</m:t>
                        </m:r>
                      </m:e>
                    </m:acc>
                  </m:oMath>
                </a14:m>
                <a:r>
                  <a:rPr lang="en-US" sz="2400" b="1" i="1" dirty="0">
                    <a:latin typeface="Times New Roman" panose="02020603050405020304" pitchFamily="18" charset="0"/>
                    <a:ea typeface="Calibri" panose="020F0502020204030204" pitchFamily="34" charset="0"/>
                  </a:rPr>
                  <a:t> ( a </a:t>
                </a:r>
                <a14:m>
                  <m:oMath xmlns:m="http://schemas.openxmlformats.org/officeDocument/2006/math">
                    <m:r>
                      <a:rPr lang="en-US" sz="2400" b="1" i="1">
                        <a:latin typeface="Cambria Math" panose="02040503050406030204" pitchFamily="18" charset="0"/>
                        <a:ea typeface="Calibri" panose="020F0502020204030204" pitchFamily="34" charset="0"/>
                      </a:rPr>
                      <m:t>≠</m:t>
                    </m:r>
                  </m:oMath>
                </a14:m>
                <a:r>
                  <a:rPr lang="en-US" sz="2400" b="1" i="1" dirty="0">
                    <a:latin typeface="Times New Roman" panose="02020603050405020304" pitchFamily="18" charset="0"/>
                    <a:ea typeface="Calibri" panose="020F0502020204030204" pitchFamily="34" charset="0"/>
                  </a:rPr>
                  <a:t> 0) </a:t>
                </a:r>
                <a:r>
                  <a:rPr lang="en-US" sz="2400" b="1" i="1" dirty="0" err="1">
                    <a:latin typeface="Times New Roman" panose="02020603050405020304" pitchFamily="18" charset="0"/>
                    <a:ea typeface="Calibri" panose="020F0502020204030204" pitchFamily="34" charset="0"/>
                  </a:rPr>
                  <a:t>chỉ</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số</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tự</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nhiên</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có</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hai</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chữ</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số</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chữ</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số</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hàng</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chục</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là</a:t>
                </a:r>
                <a:r>
                  <a:rPr lang="en-US" sz="2400" b="1" i="1" dirty="0">
                    <a:latin typeface="Times New Roman" panose="02020603050405020304" pitchFamily="18" charset="0"/>
                    <a:ea typeface="Calibri" panose="020F0502020204030204" pitchFamily="34" charset="0"/>
                  </a:rPr>
                  <a:t> a, </a:t>
                </a:r>
                <a:r>
                  <a:rPr lang="en-US" sz="2400" b="1" i="1" dirty="0" err="1">
                    <a:latin typeface="Times New Roman" panose="02020603050405020304" pitchFamily="18" charset="0"/>
                    <a:ea typeface="Calibri" panose="020F0502020204030204" pitchFamily="34" charset="0"/>
                  </a:rPr>
                  <a:t>chữ</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số</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hàng</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đơn</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vị</a:t>
                </a:r>
                <a:r>
                  <a:rPr lang="en-US" sz="2400" b="1" i="1" dirty="0">
                    <a:latin typeface="Times New Roman" panose="02020603050405020304" pitchFamily="18" charset="0"/>
                    <a:ea typeface="Calibri" panose="020F0502020204030204" pitchFamily="34" charset="0"/>
                  </a:rPr>
                  <a:t> </a:t>
                </a:r>
                <a:r>
                  <a:rPr lang="en-US" sz="2400" b="1" i="1" dirty="0" err="1">
                    <a:latin typeface="Times New Roman" panose="02020603050405020304" pitchFamily="18" charset="0"/>
                    <a:ea typeface="Calibri" panose="020F0502020204030204" pitchFamily="34" charset="0"/>
                  </a:rPr>
                  <a:t>là</a:t>
                </a:r>
                <a:r>
                  <a:rPr lang="en-US" sz="2400" b="1" i="1" dirty="0">
                    <a:latin typeface="Times New Roman" panose="02020603050405020304" pitchFamily="18" charset="0"/>
                    <a:ea typeface="Calibri" panose="020F0502020204030204" pitchFamily="34" charset="0"/>
                  </a:rPr>
                  <a:t> b.</a:t>
                </a:r>
                <a:endParaRPr lang="en-US" sz="2400" dirty="0">
                  <a:latin typeface="Times New Roman" panose="02020603050405020304" pitchFamily="18" charset="0"/>
                  <a:ea typeface="Calibri" panose="020F050202020403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495909" y="1631777"/>
                <a:ext cx="8158731" cy="1212961"/>
              </a:xfrm>
              <a:prstGeom prst="rect">
                <a:avLst/>
              </a:prstGeom>
              <a:blipFill>
                <a:blip r:embed="rId3"/>
                <a:stretch>
                  <a:fillRect l="-1120" r="-1120" b="-5528"/>
                </a:stretch>
              </a:blipFill>
            </p:spPr>
            <p:txBody>
              <a:bodyPr/>
              <a:lstStyle/>
              <a:p>
                <a:r>
                  <a:rPr lang="vi-VN">
                    <a:noFill/>
                  </a:rPr>
                  <a:t> </a:t>
                </a:r>
              </a:p>
            </p:txBody>
          </p:sp>
        </mc:Fallback>
      </mc:AlternateContent>
      <p:sp>
        <p:nvSpPr>
          <p:cNvPr id="5" name="TextBox 4"/>
          <p:cNvSpPr txBox="1"/>
          <p:nvPr/>
        </p:nvSpPr>
        <p:spPr>
          <a:xfrm>
            <a:off x="128790" y="702247"/>
            <a:ext cx="1648495" cy="523220"/>
          </a:xfrm>
          <a:prstGeom prst="rect">
            <a:avLst/>
          </a:prstGeom>
          <a:noFill/>
        </p:spPr>
        <p:txBody>
          <a:bodyPr wrap="square" rtlCol="0">
            <a:spAutoFit/>
          </a:bodyPr>
          <a:lstStyle/>
          <a:p>
            <a:r>
              <a:rPr lang="en-US" sz="2800" i="1" u="sng" dirty="0" err="1"/>
              <a:t>Lưu</a:t>
            </a:r>
            <a:r>
              <a:rPr lang="en-US" sz="2800" i="1" u="sng" dirty="0"/>
              <a:t> ý:</a:t>
            </a:r>
            <a:endParaRPr lang="vi-VN" sz="2800" i="1" u="sng" dirty="0"/>
          </a:p>
        </p:txBody>
      </p:sp>
    </p:spTree>
    <p:extLst>
      <p:ext uri="{BB962C8B-B14F-4D97-AF65-F5344CB8AC3E}">
        <p14:creationId xmlns:p14="http://schemas.microsoft.com/office/powerpoint/2010/main" val="120800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mc:AlternateContent xmlns:mc="http://schemas.openxmlformats.org/markup-compatibility/2006" xmlns:a14="http://schemas.microsoft.com/office/drawing/2010/main">
        <mc:Choice Requires="a14">
          <p:sp>
            <p:nvSpPr>
              <p:cNvPr id="3" name="Horizontal Scroll 2"/>
              <p:cNvSpPr/>
              <p:nvPr/>
            </p:nvSpPr>
            <p:spPr>
              <a:xfrm>
                <a:off x="226019" y="324382"/>
                <a:ext cx="8660404" cy="2838447"/>
              </a:xfrm>
              <a:prstGeom prst="horizontalScroll">
                <a:avLst>
                  <a:gd name="adj" fmla="val 14566"/>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u="sng" dirty="0">
                    <a:solidFill>
                      <a:schemeClr val="tx1"/>
                    </a:solidFill>
                  </a:rPr>
                  <a:t>Luyện </a:t>
                </a:r>
                <a:r>
                  <a:rPr lang="en-US" sz="2400" b="1" i="1" u="sng" dirty="0" err="1">
                    <a:solidFill>
                      <a:schemeClr val="tx1"/>
                    </a:solidFill>
                  </a:rPr>
                  <a:t>tập</a:t>
                </a:r>
                <a:r>
                  <a:rPr lang="en-US" sz="2400" b="1" i="1" u="sng" dirty="0">
                    <a:solidFill>
                      <a:schemeClr val="tx1"/>
                    </a:solidFill>
                  </a:rPr>
                  <a:t> 4: </a:t>
                </a:r>
                <a:r>
                  <a:rPr lang="en-US" sz="2400" dirty="0" err="1">
                    <a:solidFill>
                      <a:schemeClr val="tx1"/>
                    </a:solidFill>
                  </a:rPr>
                  <a:t>Viết</a:t>
                </a:r>
                <a:r>
                  <a:rPr lang="en-US" sz="2400" dirty="0">
                    <a:solidFill>
                      <a:schemeClr val="tx1"/>
                    </a:solidFill>
                  </a:rPr>
                  <a:t> </a:t>
                </a:r>
                <a:r>
                  <a:rPr lang="en-US" sz="2400" dirty="0" err="1">
                    <a:solidFill>
                      <a:schemeClr val="tx1"/>
                    </a:solidFill>
                  </a:rPr>
                  <a:t>mỗi</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thành</a:t>
                </a:r>
                <a:r>
                  <a:rPr lang="en-US" sz="2400" dirty="0">
                    <a:solidFill>
                      <a:schemeClr val="tx1"/>
                    </a:solidFill>
                  </a:rPr>
                  <a:t> </a:t>
                </a:r>
                <a:r>
                  <a:rPr lang="en-US" sz="2400" dirty="0" err="1">
                    <a:solidFill>
                      <a:schemeClr val="tx1"/>
                    </a:solidFill>
                  </a:rPr>
                  <a:t>tổng</a:t>
                </a:r>
                <a:r>
                  <a:rPr lang="en-US" sz="2400" dirty="0">
                    <a:solidFill>
                      <a:schemeClr val="tx1"/>
                    </a:solidFill>
                  </a:rPr>
                  <a:t> </a:t>
                </a:r>
                <a:r>
                  <a:rPr lang="en-US" sz="2400" dirty="0" err="1">
                    <a:solidFill>
                      <a:schemeClr val="tx1"/>
                    </a:solidFill>
                  </a:rPr>
                  <a:t>theo</a:t>
                </a:r>
                <a:r>
                  <a:rPr lang="en-US" sz="2400" dirty="0">
                    <a:solidFill>
                      <a:schemeClr val="tx1"/>
                    </a:solidFill>
                  </a:rPr>
                  <a:t> </a:t>
                </a:r>
                <a:r>
                  <a:rPr lang="en-US" sz="2400" dirty="0" err="1">
                    <a:solidFill>
                      <a:schemeClr val="tx1"/>
                    </a:solidFill>
                  </a:rPr>
                  <a:t>mẫu</a:t>
                </a:r>
                <a:r>
                  <a:rPr lang="en-US" sz="2400" dirty="0">
                    <a:solidFill>
                      <a:schemeClr val="tx1"/>
                    </a:solidFill>
                  </a:rPr>
                  <a:t> ở </a:t>
                </a:r>
                <a:r>
                  <a:rPr lang="en-US" sz="2400" i="1" dirty="0" err="1">
                    <a:solidFill>
                      <a:schemeClr val="tx1"/>
                    </a:solidFill>
                  </a:rPr>
                  <a:t>Ví</a:t>
                </a:r>
                <a:r>
                  <a:rPr lang="en-US" sz="2400" i="1" dirty="0">
                    <a:solidFill>
                      <a:schemeClr val="tx1"/>
                    </a:solidFill>
                  </a:rPr>
                  <a:t> </a:t>
                </a:r>
                <a:r>
                  <a:rPr lang="en-US" sz="2400" i="1" dirty="0" err="1">
                    <a:solidFill>
                      <a:schemeClr val="tx1"/>
                    </a:solidFill>
                  </a:rPr>
                  <a:t>dụ</a:t>
                </a:r>
                <a:r>
                  <a:rPr lang="en-US" sz="2400" i="1" dirty="0">
                    <a:solidFill>
                      <a:schemeClr val="tx1"/>
                    </a:solidFill>
                  </a:rPr>
                  <a:t> 3</a:t>
                </a:r>
                <a:r>
                  <a:rPr lang="en-US" sz="2400" dirty="0">
                    <a:solidFill>
                      <a:schemeClr val="tx1"/>
                    </a:solidFill>
                  </a:rPr>
                  <a:t>:</a:t>
                </a:r>
              </a:p>
              <a:p>
                <a:pPr algn="ctr">
                  <a:lnSpc>
                    <a:spcPct val="150000"/>
                  </a:lnSpc>
                </a:pPr>
                <a14:m>
                  <m:oMath xmlns:m="http://schemas.openxmlformats.org/officeDocument/2006/math">
                    <m:acc>
                      <m:accPr>
                        <m:chr m:val="̅"/>
                        <m:ctrlPr>
                          <a:rPr lang="en-US" sz="240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𝑎𝑏</m:t>
                        </m:r>
                        <m:r>
                          <a:rPr lang="en-US" sz="2400" b="0" i="1" smtClean="0">
                            <a:solidFill>
                              <a:schemeClr val="tx1"/>
                            </a:solidFill>
                            <a:latin typeface="Cambria Math" panose="02040503050406030204" pitchFamily="18" charset="0"/>
                          </a:rPr>
                          <m:t>0</m:t>
                        </m:r>
                      </m:e>
                    </m:acc>
                  </m:oMath>
                </a14:m>
                <a:r>
                  <a:rPr lang="en-US" sz="2400" dirty="0">
                    <a:solidFill>
                      <a:schemeClr val="tx1"/>
                    </a:solidFill>
                  </a:rPr>
                  <a:t> , </a:t>
                </a:r>
                <a14:m>
                  <m:oMath xmlns:m="http://schemas.openxmlformats.org/officeDocument/2006/math">
                    <m:acc>
                      <m:accPr>
                        <m:chr m:val="̅"/>
                        <m:ctrlPr>
                          <a:rPr lang="en-US" sz="240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0</m:t>
                        </m:r>
                        <m:r>
                          <a:rPr lang="en-US" sz="2400" b="0" i="1" smtClean="0">
                            <a:solidFill>
                              <a:schemeClr val="tx1"/>
                            </a:solidFill>
                            <a:latin typeface="Cambria Math" panose="02040503050406030204" pitchFamily="18" charset="0"/>
                          </a:rPr>
                          <m:t>𝑐</m:t>
                        </m:r>
                      </m:e>
                    </m:acc>
                  </m:oMath>
                </a14:m>
                <a:r>
                  <a:rPr lang="en-US" sz="2400" dirty="0">
                    <a:solidFill>
                      <a:schemeClr val="tx1"/>
                    </a:solidFill>
                  </a:rPr>
                  <a:t>, </a:t>
                </a:r>
                <a14:m>
                  <m:oMath xmlns:m="http://schemas.openxmlformats.org/officeDocument/2006/math">
                    <m:acc>
                      <m:accPr>
                        <m:chr m:val="̅"/>
                        <m:ctrlPr>
                          <a:rPr lang="en-US" sz="2400" i="1" smtClean="0">
                            <a:solidFill>
                              <a:schemeClr val="tx1"/>
                            </a:solidFill>
                            <a:latin typeface="Cambria Math" panose="02040503050406030204" pitchFamily="18" charset="0"/>
                          </a:rPr>
                        </m:ctrlPr>
                      </m:accPr>
                      <m:e>
                        <m:r>
                          <a:rPr lang="en-US" sz="2400" b="0" i="1" smtClean="0">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001</m:t>
                        </m:r>
                      </m:e>
                    </m:acc>
                  </m:oMath>
                </a14:m>
                <a:r>
                  <a:rPr lang="en-US" sz="2400" dirty="0">
                    <a:solidFill>
                      <a:schemeClr val="tx1"/>
                    </a:solidFill>
                  </a:rPr>
                  <a:t> ( a ≠ 0)</a:t>
                </a:r>
              </a:p>
            </p:txBody>
          </p:sp>
        </mc:Choice>
        <mc:Fallback xmlns="">
          <p:sp>
            <p:nvSpPr>
              <p:cNvPr id="3" name="Horizontal Scroll 2"/>
              <p:cNvSpPr>
                <a:spLocks noRot="1" noChangeAspect="1" noMove="1" noResize="1" noEditPoints="1" noAdjustHandles="1" noChangeArrowheads="1" noChangeShapeType="1" noTextEdit="1"/>
              </p:cNvSpPr>
              <p:nvPr/>
            </p:nvSpPr>
            <p:spPr>
              <a:xfrm>
                <a:off x="226019" y="324382"/>
                <a:ext cx="8660404" cy="2838447"/>
              </a:xfrm>
              <a:prstGeom prst="horizontalScroll">
                <a:avLst>
                  <a:gd name="adj" fmla="val 14566"/>
                </a:avLst>
              </a:prstGeom>
              <a:blipFill>
                <a:blip r:embed="rId2"/>
                <a:stretch>
                  <a:fillRect/>
                </a:stretch>
              </a:blipFill>
            </p:spPr>
            <p:txBody>
              <a:bodyPr/>
              <a:lstStyle/>
              <a:p>
                <a:r>
                  <a:rPr lang="vi-VN">
                    <a:noFill/>
                  </a:rPr>
                  <a:t> </a:t>
                </a:r>
              </a:p>
            </p:txBody>
          </p:sp>
        </mc:Fallback>
      </mc:AlternateContent>
      <p:sp>
        <p:nvSpPr>
          <p:cNvPr id="4" name="TextBox 3"/>
          <p:cNvSpPr txBox="1"/>
          <p:nvPr/>
        </p:nvSpPr>
        <p:spPr>
          <a:xfrm>
            <a:off x="226019" y="2940450"/>
            <a:ext cx="1867437" cy="461665"/>
          </a:xfrm>
          <a:prstGeom prst="rect">
            <a:avLst/>
          </a:prstGeom>
          <a:noFill/>
        </p:spPr>
        <p:txBody>
          <a:bodyPr wrap="square" rtlCol="0">
            <a:spAutoFit/>
          </a:bodyPr>
          <a:lstStyle/>
          <a:p>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mc:AlternateContent xmlns:mc="http://schemas.openxmlformats.org/markup-compatibility/2006" xmlns:a14="http://schemas.microsoft.com/office/drawing/2010/main">
        <mc:Choice Requires="a14">
          <p:sp>
            <p:nvSpPr>
              <p:cNvPr id="5" name="Rectangle 4"/>
              <p:cNvSpPr/>
              <p:nvPr/>
            </p:nvSpPr>
            <p:spPr>
              <a:xfrm>
                <a:off x="1857477" y="3385209"/>
                <a:ext cx="4865295" cy="469809"/>
              </a:xfrm>
              <a:prstGeom prst="rect">
                <a:avLst/>
              </a:prstGeom>
            </p:spPr>
            <p:txBody>
              <a:bodyPr wrap="square">
                <a:spAutoFit/>
              </a:bodyPr>
              <a:lstStyle/>
              <a:p>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𝑎𝑏</m:t>
                        </m:r>
                        <m:r>
                          <a:rPr lang="en-US" sz="2400" i="1">
                            <a:latin typeface="Cambria Math" panose="02040503050406030204" pitchFamily="18" charset="0"/>
                          </a:rPr>
                          <m:t>0</m:t>
                        </m:r>
                      </m:e>
                    </m:acc>
                  </m:oMath>
                </a14:m>
                <a:r>
                  <a:rPr lang="en-US" sz="2400" dirty="0"/>
                  <a:t> = a x 100 + b x 10</a:t>
                </a:r>
              </a:p>
            </p:txBody>
          </p:sp>
        </mc:Choice>
        <mc:Fallback xmlns="">
          <p:sp>
            <p:nvSpPr>
              <p:cNvPr id="5" name="Rectangle 4"/>
              <p:cNvSpPr>
                <a:spLocks noRot="1" noChangeAspect="1" noMove="1" noResize="1" noEditPoints="1" noAdjustHandles="1" noChangeArrowheads="1" noChangeShapeType="1" noTextEdit="1"/>
              </p:cNvSpPr>
              <p:nvPr/>
            </p:nvSpPr>
            <p:spPr>
              <a:xfrm>
                <a:off x="1857477" y="3385209"/>
                <a:ext cx="4865295" cy="469809"/>
              </a:xfrm>
              <a:prstGeom prst="rect">
                <a:avLst/>
              </a:prstGeom>
              <a:blipFill>
                <a:blip r:embed="rId3"/>
                <a:stretch>
                  <a:fillRect l="-376" t="-7792" b="-298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857477" y="3899091"/>
                <a:ext cx="3770591" cy="462434"/>
              </a:xfrm>
              <a:prstGeom prst="rect">
                <a:avLst/>
              </a:prstGeom>
            </p:spPr>
            <p:txBody>
              <a:bodyPr wrap="square">
                <a:spAutoFit/>
              </a:bodyPr>
              <a:lstStyle/>
              <a:p>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𝑎</m:t>
                        </m:r>
                        <m:r>
                          <a:rPr lang="en-US" sz="2400" i="1">
                            <a:latin typeface="Cambria Math" panose="02040503050406030204" pitchFamily="18" charset="0"/>
                          </a:rPr>
                          <m:t>0</m:t>
                        </m:r>
                        <m:r>
                          <a:rPr lang="en-US" sz="2400" i="1">
                            <a:latin typeface="Cambria Math" panose="02040503050406030204" pitchFamily="18" charset="0"/>
                          </a:rPr>
                          <m:t>𝑐</m:t>
                        </m:r>
                      </m:e>
                    </m:acc>
                  </m:oMath>
                </a14:m>
                <a:r>
                  <a:rPr lang="en-US" sz="2400" dirty="0"/>
                  <a:t> = a x 100 + c</a:t>
                </a:r>
              </a:p>
            </p:txBody>
          </p:sp>
        </mc:Choice>
        <mc:Fallback xmlns="">
          <p:sp>
            <p:nvSpPr>
              <p:cNvPr id="6" name="Rectangle 5"/>
              <p:cNvSpPr>
                <a:spLocks noRot="1" noChangeAspect="1" noMove="1" noResize="1" noEditPoints="1" noAdjustHandles="1" noChangeArrowheads="1" noChangeShapeType="1" noTextEdit="1"/>
              </p:cNvSpPr>
              <p:nvPr/>
            </p:nvSpPr>
            <p:spPr>
              <a:xfrm>
                <a:off x="1857477" y="3899091"/>
                <a:ext cx="3770591" cy="462434"/>
              </a:xfrm>
              <a:prstGeom prst="rect">
                <a:avLst/>
              </a:prstGeom>
              <a:blipFill>
                <a:blip r:embed="rId4"/>
                <a:stretch>
                  <a:fillRect l="-485" t="-9333" b="-3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857477" y="4405283"/>
                <a:ext cx="3770591" cy="462434"/>
              </a:xfrm>
              <a:prstGeom prst="rect">
                <a:avLst/>
              </a:prstGeom>
            </p:spPr>
            <p:txBody>
              <a:bodyPr wrap="square">
                <a:spAutoFit/>
              </a:bodyPr>
              <a:lstStyle/>
              <a:p>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𝑎</m:t>
                        </m:r>
                        <m:r>
                          <a:rPr lang="en-US" sz="2400" i="1">
                            <a:latin typeface="Cambria Math" panose="02040503050406030204" pitchFamily="18" charset="0"/>
                          </a:rPr>
                          <m:t>001</m:t>
                        </m:r>
                      </m:e>
                    </m:acc>
                  </m:oMath>
                </a14:m>
                <a:r>
                  <a:rPr lang="en-US" sz="2400" dirty="0"/>
                  <a:t>= a x 1000 + 1</a:t>
                </a:r>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857477" y="4405283"/>
                <a:ext cx="3770591" cy="462434"/>
              </a:xfrm>
              <a:prstGeom prst="rect">
                <a:avLst/>
              </a:prstGeom>
              <a:blipFill>
                <a:blip r:embed="rId5"/>
                <a:stretch>
                  <a:fillRect l="-485" t="-9211" b="-30263"/>
                </a:stretch>
              </a:blipFill>
            </p:spPr>
            <p:txBody>
              <a:bodyPr/>
              <a:lstStyle/>
              <a:p>
                <a:r>
                  <a:rPr lang="vi-VN">
                    <a:noFill/>
                  </a:rPr>
                  <a:t> </a:t>
                </a:r>
              </a:p>
            </p:txBody>
          </p:sp>
        </mc:Fallback>
      </mc:AlternateContent>
    </p:spTree>
    <p:extLst>
      <p:ext uri="{BB962C8B-B14F-4D97-AF65-F5344CB8AC3E}">
        <p14:creationId xmlns:p14="http://schemas.microsoft.com/office/powerpoint/2010/main" val="412197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75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75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3" name="Google Shape;303;p20"/>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grpSp>
        <p:nvGrpSpPr>
          <p:cNvPr id="14" name="Google Shape;194;p12"/>
          <p:cNvGrpSpPr/>
          <p:nvPr/>
        </p:nvGrpSpPr>
        <p:grpSpPr>
          <a:xfrm>
            <a:off x="293683" y="574116"/>
            <a:ext cx="309041" cy="403123"/>
            <a:chOff x="590250" y="244200"/>
            <a:chExt cx="407975" cy="532175"/>
          </a:xfrm>
        </p:grpSpPr>
        <p:sp>
          <p:nvSpPr>
            <p:cNvPr id="1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TextBox 28"/>
          <p:cNvSpPr txBox="1"/>
          <p:nvPr/>
        </p:nvSpPr>
        <p:spPr>
          <a:xfrm>
            <a:off x="948761" y="460214"/>
            <a:ext cx="6466433" cy="584775"/>
          </a:xfrm>
          <a:prstGeom prst="rect">
            <a:avLst/>
          </a:prstGeom>
          <a:noFill/>
        </p:spPr>
        <p:txBody>
          <a:bodyPr wrap="square" rtlCol="0">
            <a:spAutoFit/>
          </a:bodyPr>
          <a:lstStyle/>
          <a:p>
            <a:r>
              <a:rPr lang="en-US" sz="3200" dirty="0">
                <a:solidFill>
                  <a:schemeClr val="bg1"/>
                </a:solidFill>
                <a:latin typeface="+mn-lt"/>
              </a:rPr>
              <a:t>3. </a:t>
            </a:r>
            <a:r>
              <a:rPr lang="en-US" sz="3200" dirty="0" err="1">
                <a:solidFill>
                  <a:schemeClr val="bg1"/>
                </a:solidFill>
                <a:latin typeface="+mn-lt"/>
              </a:rPr>
              <a:t>Số</a:t>
            </a:r>
            <a:r>
              <a:rPr lang="en-US" sz="3200" dirty="0">
                <a:solidFill>
                  <a:schemeClr val="bg1"/>
                </a:solidFill>
                <a:latin typeface="+mn-lt"/>
              </a:rPr>
              <a:t> La </a:t>
            </a:r>
            <a:r>
              <a:rPr lang="en-US" sz="3200" dirty="0" err="1">
                <a:solidFill>
                  <a:schemeClr val="bg1"/>
                </a:solidFill>
                <a:latin typeface="+mn-lt"/>
              </a:rPr>
              <a:t>Mã</a:t>
            </a:r>
            <a:endParaRPr lang="vi-VN" sz="3200" dirty="0">
              <a:solidFill>
                <a:schemeClr val="bg1"/>
              </a:solidFill>
              <a:latin typeface="+mn-lt"/>
            </a:endParaRPr>
          </a:p>
        </p:txBody>
      </p:sp>
      <p:pic>
        <p:nvPicPr>
          <p:cNvPr id="4" name="Picture 3"/>
          <p:cNvPicPr>
            <a:picLocks noChangeAspect="1"/>
          </p:cNvPicPr>
          <p:nvPr/>
        </p:nvPicPr>
        <p:blipFill>
          <a:blip r:embed="rId3"/>
          <a:stretch>
            <a:fillRect/>
          </a:stretch>
        </p:blipFill>
        <p:spPr>
          <a:xfrm>
            <a:off x="651033" y="1377568"/>
            <a:ext cx="832361" cy="464202"/>
          </a:xfrm>
          <a:prstGeom prst="rect">
            <a:avLst/>
          </a:prstGeom>
        </p:spPr>
      </p:pic>
      <p:sp>
        <p:nvSpPr>
          <p:cNvPr id="5" name="TextBox 4"/>
          <p:cNvSpPr txBox="1"/>
          <p:nvPr/>
        </p:nvSpPr>
        <p:spPr>
          <a:xfrm>
            <a:off x="1642706" y="1377568"/>
            <a:ext cx="5659620" cy="523220"/>
          </a:xfrm>
          <a:prstGeom prst="rect">
            <a:avLst/>
          </a:prstGeom>
          <a:noFill/>
        </p:spPr>
        <p:txBody>
          <a:bodyPr wrap="square" rtlCol="0">
            <a:spAutoFit/>
          </a:bodyPr>
          <a:lstStyle/>
          <a:p>
            <a:r>
              <a:rPr lang="en-US" sz="2800" dirty="0" err="1"/>
              <a:t>Quan</a:t>
            </a:r>
            <a:r>
              <a:rPr lang="en-US" sz="2800" dirty="0"/>
              <a:t> </a:t>
            </a:r>
            <a:r>
              <a:rPr lang="en-US" sz="2800" dirty="0" err="1"/>
              <a:t>sát</a:t>
            </a:r>
            <a:r>
              <a:rPr lang="en-US" sz="2800" dirty="0"/>
              <a:t> </a:t>
            </a:r>
            <a:r>
              <a:rPr lang="en-US" sz="2800" dirty="0" err="1"/>
              <a:t>đồng</a:t>
            </a:r>
            <a:r>
              <a:rPr lang="en-US" sz="2800" dirty="0"/>
              <a:t> </a:t>
            </a:r>
            <a:r>
              <a:rPr lang="en-US" sz="2800" dirty="0" err="1"/>
              <a:t>hồ</a:t>
            </a:r>
            <a:r>
              <a:rPr lang="en-US" sz="2800" dirty="0"/>
              <a:t> ở </a:t>
            </a:r>
            <a:r>
              <a:rPr lang="en-US" sz="2800" dirty="0" err="1"/>
              <a:t>hình</a:t>
            </a:r>
            <a:r>
              <a:rPr lang="en-US" sz="2800" dirty="0"/>
              <a:t> </a:t>
            </a:r>
            <a:r>
              <a:rPr lang="en-US" sz="2800" dirty="0" err="1"/>
              <a:t>bên</a:t>
            </a:r>
            <a:r>
              <a:rPr lang="en-US" sz="2800" dirty="0"/>
              <a:t>:</a:t>
            </a:r>
            <a:endParaRPr lang="vi-VN" sz="2800" dirty="0"/>
          </a:p>
        </p:txBody>
      </p:sp>
      <p:sp>
        <p:nvSpPr>
          <p:cNvPr id="7" name="TextBox 6"/>
          <p:cNvSpPr txBox="1"/>
          <p:nvPr/>
        </p:nvSpPr>
        <p:spPr>
          <a:xfrm>
            <a:off x="1067213" y="2448042"/>
            <a:ext cx="6441967" cy="523220"/>
          </a:xfrm>
          <a:prstGeom prst="rect">
            <a:avLst/>
          </a:prstGeom>
          <a:noFill/>
        </p:spPr>
        <p:txBody>
          <a:bodyPr wrap="square" rtlCol="0">
            <a:spAutoFit/>
          </a:bodyPr>
          <a:lstStyle/>
          <a:p>
            <a:r>
              <a:rPr lang="en-US" sz="2800" dirty="0"/>
              <a:t>a) </a:t>
            </a:r>
            <a:r>
              <a:rPr lang="en-US" sz="2800" dirty="0" err="1"/>
              <a:t>Đọc</a:t>
            </a:r>
            <a:r>
              <a:rPr lang="en-US" sz="2800" dirty="0"/>
              <a:t> </a:t>
            </a:r>
            <a:r>
              <a:rPr lang="en-US" sz="2800" dirty="0" err="1"/>
              <a:t>các</a:t>
            </a:r>
            <a:r>
              <a:rPr lang="en-US" sz="2800" dirty="0"/>
              <a:t> </a:t>
            </a:r>
            <a:r>
              <a:rPr lang="en-US" sz="2800" dirty="0" err="1"/>
              <a:t>số</a:t>
            </a:r>
            <a:r>
              <a:rPr lang="en-US" sz="2800" dirty="0"/>
              <a:t> </a:t>
            </a:r>
            <a:r>
              <a:rPr lang="en-US" sz="2800" dirty="0" err="1"/>
              <a:t>ghi</a:t>
            </a:r>
            <a:r>
              <a:rPr lang="en-US" sz="2800" dirty="0"/>
              <a:t> </a:t>
            </a:r>
            <a:r>
              <a:rPr lang="en-US" sz="2800" dirty="0" err="1"/>
              <a:t>trên</a:t>
            </a:r>
            <a:r>
              <a:rPr lang="en-US" sz="2800" dirty="0"/>
              <a:t> </a:t>
            </a:r>
            <a:r>
              <a:rPr lang="en-US" sz="2800" dirty="0" err="1"/>
              <a:t>mặt</a:t>
            </a:r>
            <a:r>
              <a:rPr lang="en-US" sz="2800" dirty="0"/>
              <a:t> </a:t>
            </a:r>
            <a:r>
              <a:rPr lang="en-US" sz="2800" dirty="0" err="1"/>
              <a:t>đồng</a:t>
            </a:r>
            <a:r>
              <a:rPr lang="en-US" sz="2800" dirty="0"/>
              <a:t> </a:t>
            </a:r>
            <a:r>
              <a:rPr lang="en-US" sz="2800" dirty="0" err="1"/>
              <a:t>hồ</a:t>
            </a:r>
            <a:endParaRPr lang="vi-VN" sz="2800" dirty="0"/>
          </a:p>
        </p:txBody>
      </p:sp>
      <p:sp>
        <p:nvSpPr>
          <p:cNvPr id="34" name="TextBox 33"/>
          <p:cNvSpPr txBox="1"/>
          <p:nvPr/>
        </p:nvSpPr>
        <p:spPr>
          <a:xfrm>
            <a:off x="1067213" y="3442000"/>
            <a:ext cx="6441967" cy="523220"/>
          </a:xfrm>
          <a:prstGeom prst="rect">
            <a:avLst/>
          </a:prstGeom>
          <a:noFill/>
        </p:spPr>
        <p:txBody>
          <a:bodyPr wrap="square" rtlCol="0">
            <a:spAutoFit/>
          </a:bodyPr>
          <a:lstStyle/>
          <a:p>
            <a:r>
              <a:rPr lang="en-US" sz="2800" dirty="0"/>
              <a:t>b) Cho </a:t>
            </a:r>
            <a:r>
              <a:rPr lang="en-US" sz="2800" dirty="0" err="1"/>
              <a:t>biết</a:t>
            </a:r>
            <a:r>
              <a:rPr lang="en-US" sz="2800" dirty="0"/>
              <a:t> </a:t>
            </a:r>
            <a:r>
              <a:rPr lang="en-US" sz="2800" dirty="0" err="1"/>
              <a:t>đồng</a:t>
            </a:r>
            <a:r>
              <a:rPr lang="en-US" sz="2800" dirty="0"/>
              <a:t> </a:t>
            </a:r>
            <a:r>
              <a:rPr lang="en-US" sz="2800" dirty="0" err="1"/>
              <a:t>hồ</a:t>
            </a:r>
            <a:r>
              <a:rPr lang="en-US" sz="2800" dirty="0"/>
              <a:t> </a:t>
            </a:r>
            <a:r>
              <a:rPr lang="en-US" sz="2800" dirty="0" err="1"/>
              <a:t>chỉ</a:t>
            </a:r>
            <a:r>
              <a:rPr lang="en-US" sz="2800" dirty="0"/>
              <a:t> </a:t>
            </a:r>
            <a:r>
              <a:rPr lang="en-US" sz="2800" dirty="0" err="1"/>
              <a:t>mấy</a:t>
            </a:r>
            <a:r>
              <a:rPr lang="en-US" sz="2800" dirty="0"/>
              <a:t> </a:t>
            </a:r>
            <a:r>
              <a:rPr lang="en-US" sz="2800" dirty="0" err="1"/>
              <a:t>giờ</a:t>
            </a:r>
            <a:endParaRPr lang="vi-VN" sz="2800" dirty="0"/>
          </a:p>
        </p:txBody>
      </p:sp>
      <p:pic>
        <p:nvPicPr>
          <p:cNvPr id="8" name="Picture 7"/>
          <p:cNvPicPr>
            <a:picLocks noChangeAspect="1"/>
          </p:cNvPicPr>
          <p:nvPr/>
        </p:nvPicPr>
        <p:blipFill>
          <a:blip r:embed="rId4"/>
          <a:stretch>
            <a:fillRect/>
          </a:stretch>
        </p:blipFill>
        <p:spPr>
          <a:xfrm>
            <a:off x="7445281" y="892990"/>
            <a:ext cx="1617973" cy="1607534"/>
          </a:xfrm>
          <a:prstGeom prst="rect">
            <a:avLst/>
          </a:prstGeom>
        </p:spPr>
      </p:pic>
      <p:pic>
        <p:nvPicPr>
          <p:cNvPr id="1026" name="Picture 2" descr="School Students Education - Free image on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5" y="3864272"/>
            <a:ext cx="1431737" cy="11979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36552" y="2306998"/>
            <a:ext cx="7217715" cy="954107"/>
          </a:xfrm>
          <a:prstGeom prst="rect">
            <a:avLst/>
          </a:prstGeom>
          <a:noFill/>
        </p:spPr>
        <p:txBody>
          <a:bodyPr wrap="square" rtlCol="0">
            <a:spAutoFit/>
          </a:bodyPr>
          <a:lstStyle/>
          <a:p>
            <a:pPr marL="514350" indent="-514350">
              <a:buAutoNum type="alphaLcParenR"/>
            </a:pPr>
            <a:r>
              <a:rPr lang="en-US" sz="2800" dirty="0" err="1">
                <a:solidFill>
                  <a:srgbClr val="FF0000"/>
                </a:solidFill>
              </a:rPr>
              <a:t>Các</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ghi</a:t>
            </a:r>
            <a:r>
              <a:rPr lang="en-US" sz="2800" dirty="0">
                <a:solidFill>
                  <a:srgbClr val="FF0000"/>
                </a:solidFill>
              </a:rPr>
              <a:t> </a:t>
            </a:r>
            <a:r>
              <a:rPr lang="en-US" sz="2800" dirty="0" err="1">
                <a:solidFill>
                  <a:srgbClr val="FF0000"/>
                </a:solidFill>
              </a:rPr>
              <a:t>trên</a:t>
            </a:r>
            <a:r>
              <a:rPr lang="en-US" sz="2800" dirty="0">
                <a:solidFill>
                  <a:srgbClr val="FF0000"/>
                </a:solidFill>
              </a:rPr>
              <a:t> </a:t>
            </a:r>
            <a:r>
              <a:rPr lang="en-US" sz="2800" dirty="0" err="1">
                <a:solidFill>
                  <a:srgbClr val="FF0000"/>
                </a:solidFill>
              </a:rPr>
              <a:t>mặt</a:t>
            </a:r>
            <a:r>
              <a:rPr lang="en-US" sz="2800" dirty="0">
                <a:solidFill>
                  <a:srgbClr val="FF0000"/>
                </a:solidFill>
              </a:rPr>
              <a:t> </a:t>
            </a:r>
            <a:r>
              <a:rPr lang="en-US" sz="2800" dirty="0" err="1">
                <a:solidFill>
                  <a:srgbClr val="FF0000"/>
                </a:solidFill>
              </a:rPr>
              <a:t>đồng</a:t>
            </a:r>
            <a:r>
              <a:rPr lang="en-US" sz="2800" dirty="0">
                <a:solidFill>
                  <a:srgbClr val="FF0000"/>
                </a:solidFill>
              </a:rPr>
              <a:t> </a:t>
            </a:r>
            <a:r>
              <a:rPr lang="en-US" sz="2800" dirty="0" err="1">
                <a:solidFill>
                  <a:srgbClr val="FF0000"/>
                </a:solidFill>
              </a:rPr>
              <a:t>hồ</a:t>
            </a:r>
            <a:r>
              <a:rPr lang="en-US" sz="2800" dirty="0">
                <a:solidFill>
                  <a:srgbClr val="FF0000"/>
                </a:solidFill>
              </a:rPr>
              <a:t>:</a:t>
            </a:r>
          </a:p>
          <a:p>
            <a:r>
              <a:rPr lang="en-US" sz="2800" dirty="0">
                <a:solidFill>
                  <a:srgbClr val="FF0000"/>
                </a:solidFill>
              </a:rPr>
              <a:t> 1; 2; 3; 4; 5; 6; 7; 8; 9; 10; 11; 12.</a:t>
            </a:r>
          </a:p>
        </p:txBody>
      </p:sp>
      <p:sp>
        <p:nvSpPr>
          <p:cNvPr id="38" name="TextBox 37"/>
          <p:cNvSpPr txBox="1"/>
          <p:nvPr/>
        </p:nvSpPr>
        <p:spPr>
          <a:xfrm>
            <a:off x="1067213" y="3435558"/>
            <a:ext cx="7217715" cy="523220"/>
          </a:xfrm>
          <a:prstGeom prst="rect">
            <a:avLst/>
          </a:prstGeom>
          <a:noFill/>
        </p:spPr>
        <p:txBody>
          <a:bodyPr wrap="square" rtlCol="0">
            <a:spAutoFit/>
          </a:bodyPr>
          <a:lstStyle/>
          <a:p>
            <a:r>
              <a:rPr lang="en-US" sz="2800" dirty="0">
                <a:solidFill>
                  <a:schemeClr val="tx1"/>
                </a:solidFill>
              </a:rPr>
              <a:t>b) </a:t>
            </a:r>
            <a:r>
              <a:rPr lang="en-US" sz="2800" dirty="0" err="1">
                <a:solidFill>
                  <a:srgbClr val="FF0000"/>
                </a:solidFill>
              </a:rPr>
              <a:t>Đồng</a:t>
            </a:r>
            <a:r>
              <a:rPr lang="en-US" sz="2800" dirty="0">
                <a:solidFill>
                  <a:srgbClr val="FF0000"/>
                </a:solidFill>
              </a:rPr>
              <a:t> </a:t>
            </a:r>
            <a:r>
              <a:rPr lang="en-US" sz="2800" dirty="0" err="1">
                <a:solidFill>
                  <a:srgbClr val="FF0000"/>
                </a:solidFill>
              </a:rPr>
              <a:t>hồ</a:t>
            </a:r>
            <a:r>
              <a:rPr lang="en-US" sz="2800" dirty="0">
                <a:solidFill>
                  <a:srgbClr val="FF0000"/>
                </a:solidFill>
              </a:rPr>
              <a:t> </a:t>
            </a:r>
            <a:r>
              <a:rPr lang="en-US" sz="2800" dirty="0" err="1">
                <a:solidFill>
                  <a:srgbClr val="FF0000"/>
                </a:solidFill>
              </a:rPr>
              <a:t>chỉ</a:t>
            </a:r>
            <a:r>
              <a:rPr lang="en-US" sz="2800" dirty="0">
                <a:solidFill>
                  <a:srgbClr val="FF0000"/>
                </a:solidFill>
              </a:rPr>
              <a:t> 7 </a:t>
            </a:r>
            <a:r>
              <a:rPr lang="en-US" sz="2800" dirty="0" err="1">
                <a:solidFill>
                  <a:srgbClr val="FF0000"/>
                </a:solidFill>
              </a:rPr>
              <a:t>giờ</a:t>
            </a:r>
            <a:r>
              <a:rPr lang="en-US" sz="2800"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 presetClass="entr" presetSubtype="0" fill="hold" grpId="0" nodeType="withEffect">
                                  <p:stCondLst>
                                    <p:cond delay="50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34"/>
                                        </p:tgtEl>
                                      </p:cBhvr>
                                    </p:animEffect>
                                    <p:set>
                                      <p:cBhvr>
                                        <p:cTn id="24" dur="1" fill="hold">
                                          <p:stCondLst>
                                            <p:cond delay="499"/>
                                          </p:stCondLst>
                                        </p:cTn>
                                        <p:tgtEl>
                                          <p:spTgt spid="34"/>
                                        </p:tgtEl>
                                        <p:attrNameLst>
                                          <p:attrName>style.visibility</p:attrName>
                                        </p:attrNameLst>
                                      </p:cBhvr>
                                      <p:to>
                                        <p:strVal val="hidden"/>
                                      </p:to>
                                    </p:set>
                                  </p:childTnLst>
                                </p:cTn>
                              </p:par>
                              <p:par>
                                <p:cTn id="25" presetID="1" presetClass="entr" presetSubtype="0" fill="hold" grpId="0" nodeType="withEffect">
                                  <p:stCondLst>
                                    <p:cond delay="50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34" grpId="0"/>
      <p:bldP spid="34" grpId="1"/>
      <p:bldP spid="9"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Parallelogram 2"/>
          <p:cNvSpPr/>
          <p:nvPr/>
        </p:nvSpPr>
        <p:spPr>
          <a:xfrm>
            <a:off x="1" y="0"/>
            <a:ext cx="4004441" cy="567557"/>
          </a:xfrm>
          <a:prstGeom prst="parallelogram">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359E"/>
                </a:solidFill>
              </a:rPr>
              <a:t>Cách</a:t>
            </a:r>
            <a:r>
              <a:rPr lang="en-US" sz="2400" b="1" dirty="0">
                <a:solidFill>
                  <a:srgbClr val="00359E"/>
                </a:solidFill>
              </a:rPr>
              <a:t> </a:t>
            </a:r>
            <a:r>
              <a:rPr lang="en-US" sz="2400" b="1" dirty="0" err="1">
                <a:solidFill>
                  <a:srgbClr val="00359E"/>
                </a:solidFill>
              </a:rPr>
              <a:t>ghi</a:t>
            </a:r>
            <a:r>
              <a:rPr lang="en-US" sz="2400" b="1" dirty="0">
                <a:solidFill>
                  <a:srgbClr val="00359E"/>
                </a:solidFill>
              </a:rPr>
              <a:t> </a:t>
            </a:r>
            <a:r>
              <a:rPr lang="en-US" sz="2400" b="1" dirty="0" err="1">
                <a:solidFill>
                  <a:srgbClr val="00359E"/>
                </a:solidFill>
              </a:rPr>
              <a:t>số</a:t>
            </a:r>
            <a:r>
              <a:rPr lang="en-US" sz="2400" b="1" dirty="0">
                <a:solidFill>
                  <a:srgbClr val="00359E"/>
                </a:solidFill>
              </a:rPr>
              <a:t> La </a:t>
            </a:r>
            <a:r>
              <a:rPr lang="en-US" sz="2400" b="1" dirty="0" err="1">
                <a:solidFill>
                  <a:srgbClr val="00359E"/>
                </a:solidFill>
              </a:rPr>
              <a:t>Mã</a:t>
            </a:r>
            <a:endParaRPr lang="vi-VN" sz="2400" b="1" dirty="0">
              <a:solidFill>
                <a:srgbClr val="00359E"/>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676424346"/>
              </p:ext>
            </p:extLst>
          </p:nvPr>
        </p:nvGraphicFramePr>
        <p:xfrm>
          <a:off x="268009" y="968918"/>
          <a:ext cx="8213840" cy="914400"/>
        </p:xfrm>
        <a:graphic>
          <a:graphicData uri="http://schemas.openxmlformats.org/drawingml/2006/table">
            <a:tbl>
              <a:tblPr firstRow="1" bandRow="1">
                <a:tableStyleId>{E27665BA-8202-44FC-AD62-C9F0E3EA811A}</a:tableStyleId>
              </a:tblPr>
              <a:tblGrid>
                <a:gridCol w="821384">
                  <a:extLst>
                    <a:ext uri="{9D8B030D-6E8A-4147-A177-3AD203B41FA5}">
                      <a16:colId xmlns:a16="http://schemas.microsoft.com/office/drawing/2014/main" val="3252309030"/>
                    </a:ext>
                  </a:extLst>
                </a:gridCol>
                <a:gridCol w="821384">
                  <a:extLst>
                    <a:ext uri="{9D8B030D-6E8A-4147-A177-3AD203B41FA5}">
                      <a16:colId xmlns:a16="http://schemas.microsoft.com/office/drawing/2014/main" val="3573442795"/>
                    </a:ext>
                  </a:extLst>
                </a:gridCol>
                <a:gridCol w="821384">
                  <a:extLst>
                    <a:ext uri="{9D8B030D-6E8A-4147-A177-3AD203B41FA5}">
                      <a16:colId xmlns:a16="http://schemas.microsoft.com/office/drawing/2014/main" val="676576049"/>
                    </a:ext>
                  </a:extLst>
                </a:gridCol>
                <a:gridCol w="821384">
                  <a:extLst>
                    <a:ext uri="{9D8B030D-6E8A-4147-A177-3AD203B41FA5}">
                      <a16:colId xmlns:a16="http://schemas.microsoft.com/office/drawing/2014/main" val="177969524"/>
                    </a:ext>
                  </a:extLst>
                </a:gridCol>
                <a:gridCol w="821384">
                  <a:extLst>
                    <a:ext uri="{9D8B030D-6E8A-4147-A177-3AD203B41FA5}">
                      <a16:colId xmlns:a16="http://schemas.microsoft.com/office/drawing/2014/main" val="2224295678"/>
                    </a:ext>
                  </a:extLst>
                </a:gridCol>
                <a:gridCol w="821384">
                  <a:extLst>
                    <a:ext uri="{9D8B030D-6E8A-4147-A177-3AD203B41FA5}">
                      <a16:colId xmlns:a16="http://schemas.microsoft.com/office/drawing/2014/main" val="3585633068"/>
                    </a:ext>
                  </a:extLst>
                </a:gridCol>
                <a:gridCol w="821384">
                  <a:extLst>
                    <a:ext uri="{9D8B030D-6E8A-4147-A177-3AD203B41FA5}">
                      <a16:colId xmlns:a16="http://schemas.microsoft.com/office/drawing/2014/main" val="788137252"/>
                    </a:ext>
                  </a:extLst>
                </a:gridCol>
                <a:gridCol w="821384">
                  <a:extLst>
                    <a:ext uri="{9D8B030D-6E8A-4147-A177-3AD203B41FA5}">
                      <a16:colId xmlns:a16="http://schemas.microsoft.com/office/drawing/2014/main" val="4248327349"/>
                    </a:ext>
                  </a:extLst>
                </a:gridCol>
                <a:gridCol w="821384">
                  <a:extLst>
                    <a:ext uri="{9D8B030D-6E8A-4147-A177-3AD203B41FA5}">
                      <a16:colId xmlns:a16="http://schemas.microsoft.com/office/drawing/2014/main" val="1851220827"/>
                    </a:ext>
                  </a:extLst>
                </a:gridCol>
                <a:gridCol w="821384">
                  <a:extLst>
                    <a:ext uri="{9D8B030D-6E8A-4147-A177-3AD203B41FA5}">
                      <a16:colId xmlns:a16="http://schemas.microsoft.com/office/drawing/2014/main" val="421250279"/>
                    </a:ext>
                  </a:extLst>
                </a:gridCol>
              </a:tblGrid>
              <a:tr h="433552">
                <a:tc>
                  <a:txBody>
                    <a:bodyPr/>
                    <a:lstStyle/>
                    <a:p>
                      <a:pPr algn="ctr"/>
                      <a:r>
                        <a:rPr lang="en-US" sz="2400" dirty="0"/>
                        <a:t>I</a:t>
                      </a:r>
                      <a:endParaRPr lang="vi-VN" sz="2400" dirty="0"/>
                    </a:p>
                  </a:txBody>
                  <a:tcPr>
                    <a:solidFill>
                      <a:srgbClr val="92D050"/>
                    </a:solidFill>
                  </a:tcPr>
                </a:tc>
                <a:tc>
                  <a:txBody>
                    <a:bodyPr/>
                    <a:lstStyle/>
                    <a:p>
                      <a:pPr algn="ctr"/>
                      <a:r>
                        <a:rPr lang="en-US" sz="2400" dirty="0"/>
                        <a:t>II</a:t>
                      </a:r>
                      <a:endParaRPr lang="vi-VN" sz="2400" dirty="0"/>
                    </a:p>
                  </a:txBody>
                  <a:tcPr>
                    <a:solidFill>
                      <a:srgbClr val="92D050"/>
                    </a:solidFill>
                  </a:tcPr>
                </a:tc>
                <a:tc>
                  <a:txBody>
                    <a:bodyPr/>
                    <a:lstStyle/>
                    <a:p>
                      <a:pPr algn="ctr"/>
                      <a:r>
                        <a:rPr lang="en-US" sz="2400" dirty="0"/>
                        <a:t>III</a:t>
                      </a:r>
                      <a:endParaRPr lang="vi-VN" sz="2400" dirty="0"/>
                    </a:p>
                  </a:txBody>
                  <a:tcPr>
                    <a:solidFill>
                      <a:srgbClr val="92D050"/>
                    </a:solidFill>
                  </a:tcPr>
                </a:tc>
                <a:tc>
                  <a:txBody>
                    <a:bodyPr/>
                    <a:lstStyle/>
                    <a:p>
                      <a:pPr algn="ctr"/>
                      <a:r>
                        <a:rPr lang="en-US" sz="2400" dirty="0"/>
                        <a:t>IV</a:t>
                      </a:r>
                      <a:endParaRPr lang="vi-VN" sz="2400" dirty="0"/>
                    </a:p>
                  </a:txBody>
                  <a:tcPr>
                    <a:solidFill>
                      <a:srgbClr val="92D050"/>
                    </a:solidFill>
                  </a:tcPr>
                </a:tc>
                <a:tc>
                  <a:txBody>
                    <a:bodyPr/>
                    <a:lstStyle/>
                    <a:p>
                      <a:pPr algn="ctr"/>
                      <a:r>
                        <a:rPr lang="en-US" sz="2400" dirty="0"/>
                        <a:t>V</a:t>
                      </a:r>
                      <a:endParaRPr lang="vi-VN" sz="2400" dirty="0"/>
                    </a:p>
                  </a:txBody>
                  <a:tcPr>
                    <a:solidFill>
                      <a:srgbClr val="92D050"/>
                    </a:solidFill>
                  </a:tcPr>
                </a:tc>
                <a:tc>
                  <a:txBody>
                    <a:bodyPr/>
                    <a:lstStyle/>
                    <a:p>
                      <a:pPr algn="ctr"/>
                      <a:r>
                        <a:rPr lang="en-US" sz="2400" dirty="0"/>
                        <a:t>VI</a:t>
                      </a:r>
                      <a:endParaRPr lang="vi-VN" sz="2400" dirty="0"/>
                    </a:p>
                  </a:txBody>
                  <a:tcPr>
                    <a:solidFill>
                      <a:srgbClr val="92D050"/>
                    </a:solidFill>
                  </a:tcPr>
                </a:tc>
                <a:tc>
                  <a:txBody>
                    <a:bodyPr/>
                    <a:lstStyle/>
                    <a:p>
                      <a:pPr algn="ctr"/>
                      <a:r>
                        <a:rPr lang="en-US" sz="2400" dirty="0"/>
                        <a:t>VII</a:t>
                      </a:r>
                      <a:endParaRPr lang="vi-VN" sz="2400" dirty="0"/>
                    </a:p>
                  </a:txBody>
                  <a:tcPr>
                    <a:solidFill>
                      <a:srgbClr val="92D050"/>
                    </a:solidFill>
                  </a:tcPr>
                </a:tc>
                <a:tc>
                  <a:txBody>
                    <a:bodyPr/>
                    <a:lstStyle/>
                    <a:p>
                      <a:pPr algn="ctr"/>
                      <a:r>
                        <a:rPr lang="en-US" sz="2400" dirty="0"/>
                        <a:t>VIII</a:t>
                      </a:r>
                      <a:endParaRPr lang="vi-VN" sz="2400" dirty="0"/>
                    </a:p>
                  </a:txBody>
                  <a:tcPr>
                    <a:solidFill>
                      <a:srgbClr val="92D050"/>
                    </a:solidFill>
                  </a:tcPr>
                </a:tc>
                <a:tc>
                  <a:txBody>
                    <a:bodyPr/>
                    <a:lstStyle/>
                    <a:p>
                      <a:pPr algn="ctr"/>
                      <a:r>
                        <a:rPr lang="en-US" sz="2400" dirty="0"/>
                        <a:t>IX</a:t>
                      </a:r>
                      <a:endParaRPr lang="vi-VN" sz="2400" dirty="0"/>
                    </a:p>
                  </a:txBody>
                  <a:tcPr>
                    <a:solidFill>
                      <a:srgbClr val="92D050"/>
                    </a:solidFill>
                  </a:tcPr>
                </a:tc>
                <a:tc>
                  <a:txBody>
                    <a:bodyPr/>
                    <a:lstStyle/>
                    <a:p>
                      <a:pPr algn="ctr"/>
                      <a:r>
                        <a:rPr lang="en-US" sz="2400" dirty="0"/>
                        <a:t>X</a:t>
                      </a:r>
                      <a:endParaRPr lang="vi-VN" sz="2400" dirty="0"/>
                    </a:p>
                  </a:txBody>
                  <a:tcPr>
                    <a:solidFill>
                      <a:srgbClr val="92D050"/>
                    </a:solidFill>
                  </a:tcPr>
                </a:tc>
                <a:extLst>
                  <a:ext uri="{0D108BD9-81ED-4DB2-BD59-A6C34878D82A}">
                    <a16:rowId xmlns:a16="http://schemas.microsoft.com/office/drawing/2014/main" val="2255711557"/>
                  </a:ext>
                </a:extLst>
              </a:tr>
              <a:tr h="433552">
                <a:tc>
                  <a:txBody>
                    <a:bodyPr/>
                    <a:lstStyle/>
                    <a:p>
                      <a:pPr algn="ctr"/>
                      <a:r>
                        <a:rPr lang="en-US" sz="2400" dirty="0"/>
                        <a:t>1</a:t>
                      </a:r>
                      <a:endParaRPr lang="vi-VN" sz="2400" dirty="0"/>
                    </a:p>
                  </a:txBody>
                  <a:tcPr>
                    <a:solidFill>
                      <a:srgbClr val="CCFF99"/>
                    </a:solidFill>
                  </a:tcPr>
                </a:tc>
                <a:tc>
                  <a:txBody>
                    <a:bodyPr/>
                    <a:lstStyle/>
                    <a:p>
                      <a:pPr algn="ctr"/>
                      <a:r>
                        <a:rPr lang="en-US" sz="2400" dirty="0"/>
                        <a:t>2</a:t>
                      </a:r>
                      <a:endParaRPr lang="vi-VN" sz="2400" dirty="0"/>
                    </a:p>
                  </a:txBody>
                  <a:tcPr>
                    <a:solidFill>
                      <a:srgbClr val="CCFF99"/>
                    </a:solidFill>
                  </a:tcPr>
                </a:tc>
                <a:tc>
                  <a:txBody>
                    <a:bodyPr/>
                    <a:lstStyle/>
                    <a:p>
                      <a:pPr algn="ctr"/>
                      <a:r>
                        <a:rPr lang="en-US" sz="2400" dirty="0"/>
                        <a:t>3</a:t>
                      </a:r>
                      <a:endParaRPr lang="vi-VN" sz="2400" dirty="0"/>
                    </a:p>
                  </a:txBody>
                  <a:tcPr>
                    <a:solidFill>
                      <a:srgbClr val="CCFF99"/>
                    </a:solidFill>
                  </a:tcPr>
                </a:tc>
                <a:tc>
                  <a:txBody>
                    <a:bodyPr/>
                    <a:lstStyle/>
                    <a:p>
                      <a:pPr algn="ctr"/>
                      <a:r>
                        <a:rPr lang="en-US" sz="2400" dirty="0"/>
                        <a:t>4</a:t>
                      </a:r>
                      <a:endParaRPr lang="vi-VN" sz="2400" dirty="0"/>
                    </a:p>
                  </a:txBody>
                  <a:tcPr>
                    <a:solidFill>
                      <a:srgbClr val="CCFF99"/>
                    </a:solidFill>
                  </a:tcPr>
                </a:tc>
                <a:tc>
                  <a:txBody>
                    <a:bodyPr/>
                    <a:lstStyle/>
                    <a:p>
                      <a:pPr algn="ctr"/>
                      <a:r>
                        <a:rPr lang="en-US" sz="2400" dirty="0"/>
                        <a:t>5</a:t>
                      </a:r>
                      <a:endParaRPr lang="vi-VN" sz="2400" dirty="0"/>
                    </a:p>
                  </a:txBody>
                  <a:tcPr>
                    <a:solidFill>
                      <a:srgbClr val="CCFF99"/>
                    </a:solidFill>
                  </a:tcPr>
                </a:tc>
                <a:tc>
                  <a:txBody>
                    <a:bodyPr/>
                    <a:lstStyle/>
                    <a:p>
                      <a:pPr algn="ctr"/>
                      <a:r>
                        <a:rPr lang="en-US" sz="2400" dirty="0"/>
                        <a:t>6</a:t>
                      </a:r>
                      <a:endParaRPr lang="vi-VN" sz="2400" dirty="0"/>
                    </a:p>
                  </a:txBody>
                  <a:tcPr>
                    <a:solidFill>
                      <a:srgbClr val="CCFF99"/>
                    </a:solidFill>
                  </a:tcPr>
                </a:tc>
                <a:tc>
                  <a:txBody>
                    <a:bodyPr/>
                    <a:lstStyle/>
                    <a:p>
                      <a:pPr algn="ctr"/>
                      <a:r>
                        <a:rPr lang="en-US" sz="2400" dirty="0"/>
                        <a:t>7</a:t>
                      </a:r>
                      <a:endParaRPr lang="vi-VN" sz="2400" dirty="0"/>
                    </a:p>
                  </a:txBody>
                  <a:tcPr>
                    <a:solidFill>
                      <a:srgbClr val="CCFF99"/>
                    </a:solidFill>
                  </a:tcPr>
                </a:tc>
                <a:tc>
                  <a:txBody>
                    <a:bodyPr/>
                    <a:lstStyle/>
                    <a:p>
                      <a:pPr algn="ctr"/>
                      <a:r>
                        <a:rPr lang="en-US" sz="2400" dirty="0"/>
                        <a:t>8</a:t>
                      </a:r>
                      <a:endParaRPr lang="vi-VN" sz="2400" dirty="0"/>
                    </a:p>
                  </a:txBody>
                  <a:tcPr>
                    <a:solidFill>
                      <a:srgbClr val="CCFF99"/>
                    </a:solidFill>
                  </a:tcPr>
                </a:tc>
                <a:tc>
                  <a:txBody>
                    <a:bodyPr/>
                    <a:lstStyle/>
                    <a:p>
                      <a:pPr algn="ctr"/>
                      <a:r>
                        <a:rPr lang="en-US" sz="2400" dirty="0"/>
                        <a:t>9</a:t>
                      </a:r>
                      <a:endParaRPr lang="vi-VN" sz="2400" dirty="0"/>
                    </a:p>
                  </a:txBody>
                  <a:tcPr>
                    <a:solidFill>
                      <a:srgbClr val="CCFF99"/>
                    </a:solidFill>
                  </a:tcPr>
                </a:tc>
                <a:tc>
                  <a:txBody>
                    <a:bodyPr/>
                    <a:lstStyle/>
                    <a:p>
                      <a:pPr algn="ctr"/>
                      <a:r>
                        <a:rPr lang="en-US" sz="2400" dirty="0"/>
                        <a:t>10</a:t>
                      </a:r>
                      <a:endParaRPr lang="vi-VN" sz="2400" dirty="0"/>
                    </a:p>
                  </a:txBody>
                  <a:tcPr>
                    <a:solidFill>
                      <a:srgbClr val="CCFF99"/>
                    </a:solidFill>
                  </a:tcPr>
                </a:tc>
                <a:extLst>
                  <a:ext uri="{0D108BD9-81ED-4DB2-BD59-A6C34878D82A}">
                    <a16:rowId xmlns:a16="http://schemas.microsoft.com/office/drawing/2014/main" val="152649880"/>
                  </a:ext>
                </a:extLst>
              </a:tr>
            </a:tbl>
          </a:graphicData>
        </a:graphic>
      </p:graphicFrame>
      <p:sp>
        <p:nvSpPr>
          <p:cNvPr id="10" name="TextBox 9"/>
          <p:cNvSpPr txBox="1"/>
          <p:nvPr/>
        </p:nvSpPr>
        <p:spPr>
          <a:xfrm>
            <a:off x="8481849" y="1195285"/>
            <a:ext cx="662153" cy="461665"/>
          </a:xfrm>
          <a:prstGeom prst="rect">
            <a:avLst/>
          </a:prstGeom>
          <a:noFill/>
        </p:spPr>
        <p:txBody>
          <a:bodyPr wrap="square" rtlCol="0">
            <a:spAutoFit/>
          </a:bodyPr>
          <a:lstStyle/>
          <a:p>
            <a:r>
              <a:rPr lang="en-US" sz="2400" b="1" dirty="0"/>
              <a:t>(1)</a:t>
            </a:r>
            <a:endParaRPr lang="vi-VN" sz="2400" b="1" dirty="0"/>
          </a:p>
        </p:txBody>
      </p:sp>
      <p:graphicFrame>
        <p:nvGraphicFramePr>
          <p:cNvPr id="13" name="Table 12"/>
          <p:cNvGraphicFramePr>
            <a:graphicFrameLocks noGrp="1"/>
          </p:cNvGraphicFramePr>
          <p:nvPr>
            <p:extLst>
              <p:ext uri="{D42A27DB-BD31-4B8C-83A1-F6EECF244321}">
                <p14:modId xmlns:p14="http://schemas.microsoft.com/office/powerpoint/2010/main" val="4251616865"/>
              </p:ext>
            </p:extLst>
          </p:nvPr>
        </p:nvGraphicFramePr>
        <p:xfrm>
          <a:off x="268009" y="2406339"/>
          <a:ext cx="8213840" cy="914400"/>
        </p:xfrm>
        <a:graphic>
          <a:graphicData uri="http://schemas.openxmlformats.org/drawingml/2006/table">
            <a:tbl>
              <a:tblPr firstRow="1" bandRow="1">
                <a:tableStyleId>{E27665BA-8202-44FC-AD62-C9F0E3EA811A}</a:tableStyleId>
              </a:tblPr>
              <a:tblGrid>
                <a:gridCol w="821384">
                  <a:extLst>
                    <a:ext uri="{9D8B030D-6E8A-4147-A177-3AD203B41FA5}">
                      <a16:colId xmlns:a16="http://schemas.microsoft.com/office/drawing/2014/main" val="3252309030"/>
                    </a:ext>
                  </a:extLst>
                </a:gridCol>
                <a:gridCol w="821384">
                  <a:extLst>
                    <a:ext uri="{9D8B030D-6E8A-4147-A177-3AD203B41FA5}">
                      <a16:colId xmlns:a16="http://schemas.microsoft.com/office/drawing/2014/main" val="3573442795"/>
                    </a:ext>
                  </a:extLst>
                </a:gridCol>
                <a:gridCol w="821384">
                  <a:extLst>
                    <a:ext uri="{9D8B030D-6E8A-4147-A177-3AD203B41FA5}">
                      <a16:colId xmlns:a16="http://schemas.microsoft.com/office/drawing/2014/main" val="676576049"/>
                    </a:ext>
                  </a:extLst>
                </a:gridCol>
                <a:gridCol w="821384">
                  <a:extLst>
                    <a:ext uri="{9D8B030D-6E8A-4147-A177-3AD203B41FA5}">
                      <a16:colId xmlns:a16="http://schemas.microsoft.com/office/drawing/2014/main" val="177969524"/>
                    </a:ext>
                  </a:extLst>
                </a:gridCol>
                <a:gridCol w="821384">
                  <a:extLst>
                    <a:ext uri="{9D8B030D-6E8A-4147-A177-3AD203B41FA5}">
                      <a16:colId xmlns:a16="http://schemas.microsoft.com/office/drawing/2014/main" val="2224295678"/>
                    </a:ext>
                  </a:extLst>
                </a:gridCol>
                <a:gridCol w="821384">
                  <a:extLst>
                    <a:ext uri="{9D8B030D-6E8A-4147-A177-3AD203B41FA5}">
                      <a16:colId xmlns:a16="http://schemas.microsoft.com/office/drawing/2014/main" val="3585633068"/>
                    </a:ext>
                  </a:extLst>
                </a:gridCol>
                <a:gridCol w="821384">
                  <a:extLst>
                    <a:ext uri="{9D8B030D-6E8A-4147-A177-3AD203B41FA5}">
                      <a16:colId xmlns:a16="http://schemas.microsoft.com/office/drawing/2014/main" val="788137252"/>
                    </a:ext>
                  </a:extLst>
                </a:gridCol>
                <a:gridCol w="950662">
                  <a:extLst>
                    <a:ext uri="{9D8B030D-6E8A-4147-A177-3AD203B41FA5}">
                      <a16:colId xmlns:a16="http://schemas.microsoft.com/office/drawing/2014/main" val="4248327349"/>
                    </a:ext>
                  </a:extLst>
                </a:gridCol>
                <a:gridCol w="692106">
                  <a:extLst>
                    <a:ext uri="{9D8B030D-6E8A-4147-A177-3AD203B41FA5}">
                      <a16:colId xmlns:a16="http://schemas.microsoft.com/office/drawing/2014/main" val="1851220827"/>
                    </a:ext>
                  </a:extLst>
                </a:gridCol>
                <a:gridCol w="821384">
                  <a:extLst>
                    <a:ext uri="{9D8B030D-6E8A-4147-A177-3AD203B41FA5}">
                      <a16:colId xmlns:a16="http://schemas.microsoft.com/office/drawing/2014/main" val="421250279"/>
                    </a:ext>
                  </a:extLst>
                </a:gridCol>
              </a:tblGrid>
              <a:tr h="433552">
                <a:tc>
                  <a:txBody>
                    <a:bodyPr/>
                    <a:lstStyle/>
                    <a:p>
                      <a:pPr algn="ctr"/>
                      <a:r>
                        <a:rPr lang="en-US" sz="2400" dirty="0"/>
                        <a:t>XI</a:t>
                      </a:r>
                      <a:endParaRPr lang="vi-VN" sz="2400" dirty="0"/>
                    </a:p>
                  </a:txBody>
                  <a:tcPr>
                    <a:solidFill>
                      <a:srgbClr val="92D050"/>
                    </a:solidFill>
                  </a:tcPr>
                </a:tc>
                <a:tc>
                  <a:txBody>
                    <a:bodyPr/>
                    <a:lstStyle/>
                    <a:p>
                      <a:pPr algn="ctr"/>
                      <a:r>
                        <a:rPr lang="en-US" sz="2400" dirty="0"/>
                        <a:t>XII</a:t>
                      </a:r>
                      <a:endParaRPr lang="vi-VN" sz="2400" dirty="0"/>
                    </a:p>
                  </a:txBody>
                  <a:tcPr>
                    <a:solidFill>
                      <a:srgbClr val="92D050"/>
                    </a:solidFill>
                  </a:tcPr>
                </a:tc>
                <a:tc>
                  <a:txBody>
                    <a:bodyPr/>
                    <a:lstStyle/>
                    <a:p>
                      <a:pPr algn="ctr"/>
                      <a:r>
                        <a:rPr lang="en-US" sz="2400" dirty="0"/>
                        <a:t>XIII</a:t>
                      </a:r>
                      <a:endParaRPr lang="vi-VN" sz="2400" dirty="0"/>
                    </a:p>
                  </a:txBody>
                  <a:tcPr>
                    <a:solidFill>
                      <a:srgbClr val="92D050"/>
                    </a:solidFill>
                  </a:tcPr>
                </a:tc>
                <a:tc>
                  <a:txBody>
                    <a:bodyPr/>
                    <a:lstStyle/>
                    <a:p>
                      <a:pPr algn="ctr"/>
                      <a:r>
                        <a:rPr lang="en-US" sz="2400" dirty="0"/>
                        <a:t>XIV</a:t>
                      </a:r>
                      <a:endParaRPr lang="vi-VN" sz="2400" dirty="0"/>
                    </a:p>
                  </a:txBody>
                  <a:tcPr>
                    <a:solidFill>
                      <a:srgbClr val="92D050"/>
                    </a:solidFill>
                  </a:tcPr>
                </a:tc>
                <a:tc>
                  <a:txBody>
                    <a:bodyPr/>
                    <a:lstStyle/>
                    <a:p>
                      <a:pPr algn="ctr"/>
                      <a:r>
                        <a:rPr lang="en-US" sz="2400" dirty="0"/>
                        <a:t>XV</a:t>
                      </a:r>
                      <a:endParaRPr lang="vi-VN" sz="2400" dirty="0"/>
                    </a:p>
                  </a:txBody>
                  <a:tcPr>
                    <a:solidFill>
                      <a:srgbClr val="92D050"/>
                    </a:solidFill>
                  </a:tcPr>
                </a:tc>
                <a:tc>
                  <a:txBody>
                    <a:bodyPr/>
                    <a:lstStyle/>
                    <a:p>
                      <a:pPr algn="ctr"/>
                      <a:r>
                        <a:rPr lang="en-US" sz="2400" dirty="0"/>
                        <a:t>XVI</a:t>
                      </a:r>
                      <a:endParaRPr lang="vi-VN" sz="2400" dirty="0"/>
                    </a:p>
                  </a:txBody>
                  <a:tcPr>
                    <a:solidFill>
                      <a:srgbClr val="92D050"/>
                    </a:solidFill>
                  </a:tcPr>
                </a:tc>
                <a:tc>
                  <a:txBody>
                    <a:bodyPr/>
                    <a:lstStyle/>
                    <a:p>
                      <a:pPr algn="ctr"/>
                      <a:r>
                        <a:rPr lang="en-US" sz="2400" dirty="0"/>
                        <a:t>XVII</a:t>
                      </a:r>
                      <a:endParaRPr lang="vi-VN" sz="2400" dirty="0"/>
                    </a:p>
                  </a:txBody>
                  <a:tcPr>
                    <a:solidFill>
                      <a:srgbClr val="92D050"/>
                    </a:solidFill>
                  </a:tcPr>
                </a:tc>
                <a:tc>
                  <a:txBody>
                    <a:bodyPr/>
                    <a:lstStyle/>
                    <a:p>
                      <a:pPr algn="ctr"/>
                      <a:r>
                        <a:rPr lang="en-US" sz="2400" dirty="0"/>
                        <a:t>XVIII</a:t>
                      </a:r>
                      <a:endParaRPr lang="vi-VN" sz="2400" dirty="0"/>
                    </a:p>
                  </a:txBody>
                  <a:tcPr>
                    <a:solidFill>
                      <a:srgbClr val="92D050"/>
                    </a:solidFill>
                  </a:tcPr>
                </a:tc>
                <a:tc>
                  <a:txBody>
                    <a:bodyPr/>
                    <a:lstStyle/>
                    <a:p>
                      <a:pPr algn="ctr"/>
                      <a:r>
                        <a:rPr lang="en-US" sz="2400" dirty="0"/>
                        <a:t>XIX</a:t>
                      </a:r>
                      <a:endParaRPr lang="vi-VN" sz="2400" dirty="0"/>
                    </a:p>
                  </a:txBody>
                  <a:tcPr>
                    <a:solidFill>
                      <a:srgbClr val="92D050"/>
                    </a:solidFill>
                  </a:tcPr>
                </a:tc>
                <a:tc>
                  <a:txBody>
                    <a:bodyPr/>
                    <a:lstStyle/>
                    <a:p>
                      <a:pPr algn="ctr"/>
                      <a:r>
                        <a:rPr lang="en-US" sz="2400" dirty="0"/>
                        <a:t>XX</a:t>
                      </a:r>
                      <a:endParaRPr lang="vi-VN" sz="2400" dirty="0"/>
                    </a:p>
                  </a:txBody>
                  <a:tcPr>
                    <a:solidFill>
                      <a:srgbClr val="92D050"/>
                    </a:solidFill>
                  </a:tcPr>
                </a:tc>
                <a:extLst>
                  <a:ext uri="{0D108BD9-81ED-4DB2-BD59-A6C34878D82A}">
                    <a16:rowId xmlns:a16="http://schemas.microsoft.com/office/drawing/2014/main" val="2255711557"/>
                  </a:ext>
                </a:extLst>
              </a:tr>
              <a:tr h="433552">
                <a:tc>
                  <a:txBody>
                    <a:bodyPr/>
                    <a:lstStyle/>
                    <a:p>
                      <a:pPr algn="ctr"/>
                      <a:r>
                        <a:rPr lang="en-US" sz="2400" dirty="0"/>
                        <a:t>11</a:t>
                      </a:r>
                      <a:endParaRPr lang="vi-VN" sz="2400" dirty="0"/>
                    </a:p>
                  </a:txBody>
                  <a:tcPr>
                    <a:solidFill>
                      <a:srgbClr val="CCFF99"/>
                    </a:solidFill>
                  </a:tcPr>
                </a:tc>
                <a:tc>
                  <a:txBody>
                    <a:bodyPr/>
                    <a:lstStyle/>
                    <a:p>
                      <a:pPr algn="ctr"/>
                      <a:r>
                        <a:rPr lang="en-US" sz="2400" dirty="0"/>
                        <a:t>12</a:t>
                      </a:r>
                      <a:endParaRPr lang="vi-VN" sz="2400" dirty="0"/>
                    </a:p>
                  </a:txBody>
                  <a:tcPr>
                    <a:solidFill>
                      <a:srgbClr val="CCFF99"/>
                    </a:solidFill>
                  </a:tcPr>
                </a:tc>
                <a:tc>
                  <a:txBody>
                    <a:bodyPr/>
                    <a:lstStyle/>
                    <a:p>
                      <a:pPr algn="ctr"/>
                      <a:r>
                        <a:rPr lang="en-US" sz="2400" dirty="0"/>
                        <a:t>13</a:t>
                      </a:r>
                      <a:endParaRPr lang="vi-VN" sz="2400" dirty="0"/>
                    </a:p>
                  </a:txBody>
                  <a:tcPr>
                    <a:solidFill>
                      <a:srgbClr val="CCFF99"/>
                    </a:solidFill>
                  </a:tcPr>
                </a:tc>
                <a:tc>
                  <a:txBody>
                    <a:bodyPr/>
                    <a:lstStyle/>
                    <a:p>
                      <a:pPr algn="ctr"/>
                      <a:r>
                        <a:rPr lang="en-US" sz="2400" dirty="0"/>
                        <a:t>14</a:t>
                      </a:r>
                      <a:endParaRPr lang="vi-VN" sz="2400" dirty="0"/>
                    </a:p>
                  </a:txBody>
                  <a:tcPr>
                    <a:solidFill>
                      <a:srgbClr val="CCFF99"/>
                    </a:solidFill>
                  </a:tcPr>
                </a:tc>
                <a:tc>
                  <a:txBody>
                    <a:bodyPr/>
                    <a:lstStyle/>
                    <a:p>
                      <a:pPr algn="ctr"/>
                      <a:r>
                        <a:rPr lang="en-US" sz="2400" dirty="0"/>
                        <a:t>15</a:t>
                      </a:r>
                      <a:endParaRPr lang="vi-VN" sz="2400" dirty="0"/>
                    </a:p>
                  </a:txBody>
                  <a:tcPr>
                    <a:solidFill>
                      <a:srgbClr val="CCFF99"/>
                    </a:solidFill>
                  </a:tcPr>
                </a:tc>
                <a:tc>
                  <a:txBody>
                    <a:bodyPr/>
                    <a:lstStyle/>
                    <a:p>
                      <a:pPr algn="ctr"/>
                      <a:r>
                        <a:rPr lang="en-US" sz="2400" dirty="0"/>
                        <a:t>16</a:t>
                      </a:r>
                      <a:endParaRPr lang="vi-VN" sz="2400" dirty="0"/>
                    </a:p>
                  </a:txBody>
                  <a:tcPr>
                    <a:solidFill>
                      <a:srgbClr val="CCFF99"/>
                    </a:solidFill>
                  </a:tcPr>
                </a:tc>
                <a:tc>
                  <a:txBody>
                    <a:bodyPr/>
                    <a:lstStyle/>
                    <a:p>
                      <a:pPr algn="ctr"/>
                      <a:r>
                        <a:rPr lang="en-US" sz="2400" dirty="0"/>
                        <a:t>17</a:t>
                      </a:r>
                      <a:endParaRPr lang="vi-VN" sz="2400" dirty="0"/>
                    </a:p>
                  </a:txBody>
                  <a:tcPr>
                    <a:solidFill>
                      <a:srgbClr val="CCFF99"/>
                    </a:solidFill>
                  </a:tcPr>
                </a:tc>
                <a:tc>
                  <a:txBody>
                    <a:bodyPr/>
                    <a:lstStyle/>
                    <a:p>
                      <a:pPr algn="ctr"/>
                      <a:r>
                        <a:rPr lang="en-US" sz="2400" dirty="0"/>
                        <a:t>18</a:t>
                      </a:r>
                      <a:endParaRPr lang="vi-VN" sz="2400" dirty="0"/>
                    </a:p>
                  </a:txBody>
                  <a:tcPr>
                    <a:solidFill>
                      <a:srgbClr val="CCFF99"/>
                    </a:solidFill>
                  </a:tcPr>
                </a:tc>
                <a:tc>
                  <a:txBody>
                    <a:bodyPr/>
                    <a:lstStyle/>
                    <a:p>
                      <a:pPr algn="ctr"/>
                      <a:r>
                        <a:rPr lang="en-US" sz="2400" dirty="0"/>
                        <a:t>19</a:t>
                      </a:r>
                      <a:endParaRPr lang="vi-VN" sz="2400" dirty="0"/>
                    </a:p>
                  </a:txBody>
                  <a:tcPr>
                    <a:solidFill>
                      <a:srgbClr val="CCFF99"/>
                    </a:solidFill>
                  </a:tcPr>
                </a:tc>
                <a:tc>
                  <a:txBody>
                    <a:bodyPr/>
                    <a:lstStyle/>
                    <a:p>
                      <a:pPr algn="ctr"/>
                      <a:r>
                        <a:rPr lang="en-US" sz="2400" dirty="0"/>
                        <a:t>20</a:t>
                      </a:r>
                      <a:endParaRPr lang="vi-VN" sz="2400" dirty="0"/>
                    </a:p>
                  </a:txBody>
                  <a:tcPr>
                    <a:solidFill>
                      <a:srgbClr val="CCFF99"/>
                    </a:solidFill>
                  </a:tcPr>
                </a:tc>
                <a:extLst>
                  <a:ext uri="{0D108BD9-81ED-4DB2-BD59-A6C34878D82A}">
                    <a16:rowId xmlns:a16="http://schemas.microsoft.com/office/drawing/2014/main" val="152649880"/>
                  </a:ext>
                </a:extLst>
              </a:tr>
            </a:tbl>
          </a:graphicData>
        </a:graphic>
      </p:graphicFrame>
      <p:sp>
        <p:nvSpPr>
          <p:cNvPr id="14" name="TextBox 13"/>
          <p:cNvSpPr txBox="1"/>
          <p:nvPr/>
        </p:nvSpPr>
        <p:spPr>
          <a:xfrm>
            <a:off x="8623738" y="2798244"/>
            <a:ext cx="662153" cy="461665"/>
          </a:xfrm>
          <a:prstGeom prst="rect">
            <a:avLst/>
          </a:prstGeom>
          <a:noFill/>
        </p:spPr>
        <p:txBody>
          <a:bodyPr wrap="square" rtlCol="0">
            <a:spAutoFit/>
          </a:bodyPr>
          <a:lstStyle/>
          <a:p>
            <a:r>
              <a:rPr lang="en-US" sz="2400" b="1" dirty="0"/>
              <a:t>(2)</a:t>
            </a:r>
            <a:endParaRPr lang="vi-VN" sz="2400" b="1" dirty="0"/>
          </a:p>
        </p:txBody>
      </p:sp>
      <p:graphicFrame>
        <p:nvGraphicFramePr>
          <p:cNvPr id="15" name="Table 14"/>
          <p:cNvGraphicFramePr>
            <a:graphicFrameLocks noGrp="1"/>
          </p:cNvGraphicFramePr>
          <p:nvPr>
            <p:extLst>
              <p:ext uri="{D42A27DB-BD31-4B8C-83A1-F6EECF244321}">
                <p14:modId xmlns:p14="http://schemas.microsoft.com/office/powerpoint/2010/main" val="2998117415"/>
              </p:ext>
            </p:extLst>
          </p:nvPr>
        </p:nvGraphicFramePr>
        <p:xfrm>
          <a:off x="1" y="3721451"/>
          <a:ext cx="9119749" cy="1072849"/>
        </p:xfrm>
        <a:graphic>
          <a:graphicData uri="http://schemas.openxmlformats.org/drawingml/2006/table">
            <a:tbl>
              <a:tblPr firstRow="1" bandRow="1">
                <a:tableStyleId>{E27665BA-8202-44FC-AD62-C9F0E3EA811A}</a:tableStyleId>
              </a:tblPr>
              <a:tblGrid>
                <a:gridCol w="766540">
                  <a:extLst>
                    <a:ext uri="{9D8B030D-6E8A-4147-A177-3AD203B41FA5}">
                      <a16:colId xmlns:a16="http://schemas.microsoft.com/office/drawing/2014/main" val="3252309030"/>
                    </a:ext>
                  </a:extLst>
                </a:gridCol>
                <a:gridCol w="835572">
                  <a:extLst>
                    <a:ext uri="{9D8B030D-6E8A-4147-A177-3AD203B41FA5}">
                      <a16:colId xmlns:a16="http://schemas.microsoft.com/office/drawing/2014/main" val="3573442795"/>
                    </a:ext>
                  </a:extLst>
                </a:gridCol>
                <a:gridCol w="914400">
                  <a:extLst>
                    <a:ext uri="{9D8B030D-6E8A-4147-A177-3AD203B41FA5}">
                      <a16:colId xmlns:a16="http://schemas.microsoft.com/office/drawing/2014/main" val="676576049"/>
                    </a:ext>
                  </a:extLst>
                </a:gridCol>
                <a:gridCol w="977462">
                  <a:extLst>
                    <a:ext uri="{9D8B030D-6E8A-4147-A177-3AD203B41FA5}">
                      <a16:colId xmlns:a16="http://schemas.microsoft.com/office/drawing/2014/main" val="177969524"/>
                    </a:ext>
                  </a:extLst>
                </a:gridCol>
                <a:gridCol w="835573">
                  <a:extLst>
                    <a:ext uri="{9D8B030D-6E8A-4147-A177-3AD203B41FA5}">
                      <a16:colId xmlns:a16="http://schemas.microsoft.com/office/drawing/2014/main" val="2224295678"/>
                    </a:ext>
                  </a:extLst>
                </a:gridCol>
                <a:gridCol w="945931">
                  <a:extLst>
                    <a:ext uri="{9D8B030D-6E8A-4147-A177-3AD203B41FA5}">
                      <a16:colId xmlns:a16="http://schemas.microsoft.com/office/drawing/2014/main" val="3585633068"/>
                    </a:ext>
                  </a:extLst>
                </a:gridCol>
                <a:gridCol w="977462">
                  <a:extLst>
                    <a:ext uri="{9D8B030D-6E8A-4147-A177-3AD203B41FA5}">
                      <a16:colId xmlns:a16="http://schemas.microsoft.com/office/drawing/2014/main" val="788137252"/>
                    </a:ext>
                  </a:extLst>
                </a:gridCol>
                <a:gridCol w="1072055">
                  <a:extLst>
                    <a:ext uri="{9D8B030D-6E8A-4147-A177-3AD203B41FA5}">
                      <a16:colId xmlns:a16="http://schemas.microsoft.com/office/drawing/2014/main" val="4248327349"/>
                    </a:ext>
                  </a:extLst>
                </a:gridCol>
                <a:gridCol w="960755">
                  <a:extLst>
                    <a:ext uri="{9D8B030D-6E8A-4147-A177-3AD203B41FA5}">
                      <a16:colId xmlns:a16="http://schemas.microsoft.com/office/drawing/2014/main" val="1851220827"/>
                    </a:ext>
                  </a:extLst>
                </a:gridCol>
                <a:gridCol w="833999">
                  <a:extLst>
                    <a:ext uri="{9D8B030D-6E8A-4147-A177-3AD203B41FA5}">
                      <a16:colId xmlns:a16="http://schemas.microsoft.com/office/drawing/2014/main" val="421250279"/>
                    </a:ext>
                  </a:extLst>
                </a:gridCol>
              </a:tblGrid>
              <a:tr h="615649">
                <a:tc>
                  <a:txBody>
                    <a:bodyPr/>
                    <a:lstStyle/>
                    <a:p>
                      <a:pPr algn="ctr"/>
                      <a:r>
                        <a:rPr lang="en-US" sz="2400" dirty="0"/>
                        <a:t>XXI</a:t>
                      </a:r>
                      <a:endParaRPr lang="vi-VN" sz="2400" dirty="0"/>
                    </a:p>
                  </a:txBody>
                  <a:tcPr>
                    <a:solidFill>
                      <a:srgbClr val="92D050"/>
                    </a:solidFill>
                  </a:tcPr>
                </a:tc>
                <a:tc>
                  <a:txBody>
                    <a:bodyPr/>
                    <a:lstStyle/>
                    <a:p>
                      <a:pPr algn="ctr"/>
                      <a:r>
                        <a:rPr lang="en-US" sz="2400" dirty="0"/>
                        <a:t>XXII</a:t>
                      </a:r>
                      <a:endParaRPr lang="vi-VN" sz="2400" dirty="0"/>
                    </a:p>
                  </a:txBody>
                  <a:tcPr>
                    <a:solidFill>
                      <a:srgbClr val="92D050"/>
                    </a:solidFill>
                  </a:tcPr>
                </a:tc>
                <a:tc>
                  <a:txBody>
                    <a:bodyPr/>
                    <a:lstStyle/>
                    <a:p>
                      <a:pPr algn="ctr"/>
                      <a:r>
                        <a:rPr lang="en-US" sz="2400" dirty="0"/>
                        <a:t>XXIII</a:t>
                      </a:r>
                      <a:endParaRPr lang="vi-VN" sz="2400" dirty="0"/>
                    </a:p>
                  </a:txBody>
                  <a:tcPr>
                    <a:solidFill>
                      <a:srgbClr val="92D050"/>
                    </a:solidFill>
                  </a:tcPr>
                </a:tc>
                <a:tc>
                  <a:txBody>
                    <a:bodyPr/>
                    <a:lstStyle/>
                    <a:p>
                      <a:pPr algn="ctr"/>
                      <a:r>
                        <a:rPr lang="en-US" sz="2400" dirty="0"/>
                        <a:t>XXIV</a:t>
                      </a:r>
                      <a:endParaRPr lang="vi-VN" sz="2400" dirty="0"/>
                    </a:p>
                  </a:txBody>
                  <a:tcPr>
                    <a:solidFill>
                      <a:srgbClr val="92D050"/>
                    </a:solidFill>
                  </a:tcPr>
                </a:tc>
                <a:tc>
                  <a:txBody>
                    <a:bodyPr/>
                    <a:lstStyle/>
                    <a:p>
                      <a:pPr algn="ctr"/>
                      <a:r>
                        <a:rPr lang="en-US" sz="2400" dirty="0"/>
                        <a:t>XXV</a:t>
                      </a:r>
                      <a:endParaRPr lang="vi-VN" sz="2400" dirty="0"/>
                    </a:p>
                  </a:txBody>
                  <a:tcPr>
                    <a:solidFill>
                      <a:srgbClr val="92D050"/>
                    </a:solidFill>
                  </a:tcPr>
                </a:tc>
                <a:tc>
                  <a:txBody>
                    <a:bodyPr/>
                    <a:lstStyle/>
                    <a:p>
                      <a:pPr algn="ctr"/>
                      <a:r>
                        <a:rPr lang="en-US" sz="2400" dirty="0"/>
                        <a:t>XXVI</a:t>
                      </a:r>
                      <a:endParaRPr lang="vi-VN" sz="2400" dirty="0"/>
                    </a:p>
                  </a:txBody>
                  <a:tcPr>
                    <a:solidFill>
                      <a:srgbClr val="92D050"/>
                    </a:solidFill>
                  </a:tcPr>
                </a:tc>
                <a:tc>
                  <a:txBody>
                    <a:bodyPr/>
                    <a:lstStyle/>
                    <a:p>
                      <a:pPr algn="ctr"/>
                      <a:r>
                        <a:rPr lang="en-US" sz="2400" dirty="0"/>
                        <a:t>XXVII</a:t>
                      </a:r>
                      <a:endParaRPr lang="vi-VN" sz="2400" dirty="0"/>
                    </a:p>
                  </a:txBody>
                  <a:tcPr>
                    <a:solidFill>
                      <a:srgbClr val="92D050"/>
                    </a:solidFill>
                  </a:tcPr>
                </a:tc>
                <a:tc>
                  <a:txBody>
                    <a:bodyPr/>
                    <a:lstStyle/>
                    <a:p>
                      <a:pPr algn="ctr"/>
                      <a:r>
                        <a:rPr lang="en-US" sz="2400" dirty="0"/>
                        <a:t>XXVIII</a:t>
                      </a:r>
                      <a:endParaRPr lang="vi-VN" sz="2400" dirty="0"/>
                    </a:p>
                  </a:txBody>
                  <a:tcPr>
                    <a:solidFill>
                      <a:srgbClr val="92D050"/>
                    </a:solidFill>
                  </a:tcPr>
                </a:tc>
                <a:tc>
                  <a:txBody>
                    <a:bodyPr/>
                    <a:lstStyle/>
                    <a:p>
                      <a:pPr algn="ctr"/>
                      <a:r>
                        <a:rPr lang="en-US" sz="2400" dirty="0"/>
                        <a:t>XXIX</a:t>
                      </a:r>
                      <a:endParaRPr lang="vi-VN" sz="2400" dirty="0"/>
                    </a:p>
                  </a:txBody>
                  <a:tcPr>
                    <a:solidFill>
                      <a:srgbClr val="92D050"/>
                    </a:solidFill>
                  </a:tcPr>
                </a:tc>
                <a:tc>
                  <a:txBody>
                    <a:bodyPr/>
                    <a:lstStyle/>
                    <a:p>
                      <a:pPr algn="ctr"/>
                      <a:r>
                        <a:rPr lang="en-US" sz="2400" dirty="0"/>
                        <a:t>XXX</a:t>
                      </a:r>
                      <a:endParaRPr lang="vi-VN" sz="2400" dirty="0"/>
                    </a:p>
                  </a:txBody>
                  <a:tcPr>
                    <a:solidFill>
                      <a:srgbClr val="92D050"/>
                    </a:solidFill>
                  </a:tcPr>
                </a:tc>
                <a:extLst>
                  <a:ext uri="{0D108BD9-81ED-4DB2-BD59-A6C34878D82A}">
                    <a16:rowId xmlns:a16="http://schemas.microsoft.com/office/drawing/2014/main" val="2255711557"/>
                  </a:ext>
                </a:extLst>
              </a:tr>
              <a:tr h="340965">
                <a:tc>
                  <a:txBody>
                    <a:bodyPr/>
                    <a:lstStyle/>
                    <a:p>
                      <a:pPr algn="ctr"/>
                      <a:r>
                        <a:rPr lang="en-US" sz="2400" dirty="0"/>
                        <a:t>21</a:t>
                      </a:r>
                      <a:endParaRPr lang="vi-VN" sz="2400" dirty="0"/>
                    </a:p>
                  </a:txBody>
                  <a:tcPr>
                    <a:solidFill>
                      <a:srgbClr val="CCFF99"/>
                    </a:solidFill>
                  </a:tcPr>
                </a:tc>
                <a:tc>
                  <a:txBody>
                    <a:bodyPr/>
                    <a:lstStyle/>
                    <a:p>
                      <a:pPr algn="ctr"/>
                      <a:r>
                        <a:rPr lang="en-US" sz="2400" dirty="0"/>
                        <a:t>22</a:t>
                      </a:r>
                      <a:endParaRPr lang="vi-VN" sz="2400" dirty="0"/>
                    </a:p>
                  </a:txBody>
                  <a:tcPr>
                    <a:solidFill>
                      <a:srgbClr val="CCFF99"/>
                    </a:solidFill>
                  </a:tcPr>
                </a:tc>
                <a:tc>
                  <a:txBody>
                    <a:bodyPr/>
                    <a:lstStyle/>
                    <a:p>
                      <a:pPr algn="ctr"/>
                      <a:r>
                        <a:rPr lang="en-US" sz="2400" dirty="0"/>
                        <a:t>23</a:t>
                      </a:r>
                      <a:endParaRPr lang="vi-VN" sz="2400" dirty="0"/>
                    </a:p>
                  </a:txBody>
                  <a:tcPr>
                    <a:solidFill>
                      <a:srgbClr val="CCFF99"/>
                    </a:solidFill>
                  </a:tcPr>
                </a:tc>
                <a:tc>
                  <a:txBody>
                    <a:bodyPr/>
                    <a:lstStyle/>
                    <a:p>
                      <a:pPr algn="ctr"/>
                      <a:r>
                        <a:rPr lang="en-US" sz="2400" dirty="0"/>
                        <a:t>24</a:t>
                      </a:r>
                      <a:endParaRPr lang="vi-VN" sz="2400" dirty="0"/>
                    </a:p>
                  </a:txBody>
                  <a:tcPr>
                    <a:solidFill>
                      <a:srgbClr val="CCFF99"/>
                    </a:solidFill>
                  </a:tcPr>
                </a:tc>
                <a:tc>
                  <a:txBody>
                    <a:bodyPr/>
                    <a:lstStyle/>
                    <a:p>
                      <a:pPr algn="ctr"/>
                      <a:r>
                        <a:rPr lang="en-US" sz="2400" dirty="0"/>
                        <a:t>25</a:t>
                      </a:r>
                      <a:endParaRPr lang="vi-VN" sz="2400" dirty="0"/>
                    </a:p>
                  </a:txBody>
                  <a:tcPr>
                    <a:solidFill>
                      <a:srgbClr val="CCFF99"/>
                    </a:solidFill>
                  </a:tcPr>
                </a:tc>
                <a:tc>
                  <a:txBody>
                    <a:bodyPr/>
                    <a:lstStyle/>
                    <a:p>
                      <a:pPr algn="ctr"/>
                      <a:r>
                        <a:rPr lang="en-US" sz="2400" dirty="0"/>
                        <a:t>26</a:t>
                      </a:r>
                      <a:endParaRPr lang="vi-VN" sz="2400" dirty="0"/>
                    </a:p>
                  </a:txBody>
                  <a:tcPr>
                    <a:solidFill>
                      <a:srgbClr val="CCFF99"/>
                    </a:solidFill>
                  </a:tcPr>
                </a:tc>
                <a:tc>
                  <a:txBody>
                    <a:bodyPr/>
                    <a:lstStyle/>
                    <a:p>
                      <a:pPr algn="ctr"/>
                      <a:r>
                        <a:rPr lang="en-US" sz="2400" dirty="0"/>
                        <a:t>27</a:t>
                      </a:r>
                      <a:endParaRPr lang="vi-VN" sz="2400" dirty="0"/>
                    </a:p>
                  </a:txBody>
                  <a:tcPr>
                    <a:solidFill>
                      <a:srgbClr val="CCFF99"/>
                    </a:solidFill>
                  </a:tcPr>
                </a:tc>
                <a:tc>
                  <a:txBody>
                    <a:bodyPr/>
                    <a:lstStyle/>
                    <a:p>
                      <a:pPr algn="ctr"/>
                      <a:r>
                        <a:rPr lang="en-US" sz="2400" dirty="0"/>
                        <a:t>28</a:t>
                      </a:r>
                      <a:endParaRPr lang="vi-VN" sz="2400" dirty="0"/>
                    </a:p>
                  </a:txBody>
                  <a:tcPr>
                    <a:solidFill>
                      <a:srgbClr val="CCFF99"/>
                    </a:solidFill>
                  </a:tcPr>
                </a:tc>
                <a:tc>
                  <a:txBody>
                    <a:bodyPr/>
                    <a:lstStyle/>
                    <a:p>
                      <a:pPr algn="ctr"/>
                      <a:r>
                        <a:rPr lang="en-US" sz="2400" dirty="0"/>
                        <a:t>29</a:t>
                      </a:r>
                      <a:endParaRPr lang="vi-VN" sz="2400" dirty="0"/>
                    </a:p>
                  </a:txBody>
                  <a:tcPr>
                    <a:solidFill>
                      <a:srgbClr val="CCFF99"/>
                    </a:solidFill>
                  </a:tcPr>
                </a:tc>
                <a:tc>
                  <a:txBody>
                    <a:bodyPr/>
                    <a:lstStyle/>
                    <a:p>
                      <a:pPr algn="ctr"/>
                      <a:r>
                        <a:rPr lang="en-US" sz="2400" dirty="0"/>
                        <a:t>30</a:t>
                      </a:r>
                      <a:endParaRPr lang="vi-VN" sz="2400" dirty="0"/>
                    </a:p>
                  </a:txBody>
                  <a:tcPr>
                    <a:solidFill>
                      <a:srgbClr val="CCFF99"/>
                    </a:solidFill>
                  </a:tcPr>
                </a:tc>
                <a:extLst>
                  <a:ext uri="{0D108BD9-81ED-4DB2-BD59-A6C34878D82A}">
                    <a16:rowId xmlns:a16="http://schemas.microsoft.com/office/drawing/2014/main" val="152649880"/>
                  </a:ext>
                </a:extLst>
              </a:tr>
            </a:tbl>
          </a:graphicData>
        </a:graphic>
      </p:graphicFrame>
    </p:spTree>
    <p:extLst>
      <p:ext uri="{BB962C8B-B14F-4D97-AF65-F5344CB8AC3E}">
        <p14:creationId xmlns:p14="http://schemas.microsoft.com/office/powerpoint/2010/main" val="320326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500"/>
                            </p:stCondLst>
                            <p:childTnLst>
                              <p:par>
                                <p:cTn id="13" presetID="22" presetClass="entr" presetSubtype="4" fill="hold" nodeType="afterEffect">
                                  <p:stCondLst>
                                    <p:cond delay="225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par>
                          <p:cTn id="19" fill="hold">
                            <p:stCondLst>
                              <p:cond delay="3250"/>
                            </p:stCondLst>
                            <p:childTnLst>
                              <p:par>
                                <p:cTn id="20" presetID="22" presetClass="entr" presetSubtype="4" fill="hold" grpId="0" nodeType="afterEffect">
                                  <p:stCondLst>
                                    <p:cond delay="225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3" name="Horizontal Scroll 2"/>
          <p:cNvSpPr/>
          <p:nvPr/>
        </p:nvSpPr>
        <p:spPr>
          <a:xfrm>
            <a:off x="226019" y="-524543"/>
            <a:ext cx="8760327" cy="3695825"/>
          </a:xfrm>
          <a:prstGeom prst="horizontalScroll">
            <a:avLst>
              <a:gd name="adj" fmla="val 103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u="sng" dirty="0">
                <a:solidFill>
                  <a:schemeClr val="tx1"/>
                </a:solidFill>
              </a:rPr>
              <a:t>Luyện </a:t>
            </a:r>
            <a:r>
              <a:rPr lang="en-US" sz="2400" b="1" i="1" u="sng" dirty="0" err="1">
                <a:solidFill>
                  <a:schemeClr val="tx1"/>
                </a:solidFill>
              </a:rPr>
              <a:t>tập</a:t>
            </a:r>
            <a:r>
              <a:rPr lang="en-US" sz="2400" b="1" i="1" u="sng" dirty="0">
                <a:solidFill>
                  <a:schemeClr val="tx1"/>
                </a:solidFill>
              </a:rPr>
              <a:t> 5: </a:t>
            </a:r>
          </a:p>
          <a:p>
            <a:pPr algn="just">
              <a:lnSpc>
                <a:spcPct val="150000"/>
              </a:lnSpc>
            </a:pPr>
            <a:r>
              <a:rPr lang="en-US" sz="2400" dirty="0">
                <a:solidFill>
                  <a:schemeClr val="tx1"/>
                </a:solidFill>
              </a:rPr>
              <a:t>a) </a:t>
            </a:r>
            <a:r>
              <a:rPr lang="en-US" sz="2400" dirty="0" err="1">
                <a:solidFill>
                  <a:schemeClr val="tx1"/>
                </a:solidFill>
              </a:rPr>
              <a:t>Đọc</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số</a:t>
            </a:r>
            <a:r>
              <a:rPr lang="en-US" sz="2400" dirty="0">
                <a:solidFill>
                  <a:schemeClr val="tx1"/>
                </a:solidFill>
              </a:rPr>
              <a:t> La </a:t>
            </a:r>
            <a:r>
              <a:rPr lang="en-US" sz="2400" dirty="0" err="1">
                <a:solidFill>
                  <a:schemeClr val="tx1"/>
                </a:solidFill>
              </a:rPr>
              <a:t>Mã</a:t>
            </a:r>
            <a:r>
              <a:rPr lang="en-US" sz="2400" dirty="0">
                <a:solidFill>
                  <a:schemeClr val="tx1"/>
                </a:solidFill>
              </a:rPr>
              <a:t> </a:t>
            </a:r>
            <a:r>
              <a:rPr lang="en-US" sz="2400" dirty="0" err="1">
                <a:solidFill>
                  <a:schemeClr val="tx1"/>
                </a:solidFill>
              </a:rPr>
              <a:t>sau</a:t>
            </a:r>
            <a:r>
              <a:rPr lang="en-US" sz="2400" dirty="0">
                <a:solidFill>
                  <a:schemeClr val="tx1"/>
                </a:solidFill>
              </a:rPr>
              <a:t>:</a:t>
            </a:r>
          </a:p>
          <a:p>
            <a:pPr algn="ctr">
              <a:lnSpc>
                <a:spcPct val="150000"/>
              </a:lnSpc>
            </a:pPr>
            <a:r>
              <a:rPr lang="en-US" sz="2400" dirty="0">
                <a:solidFill>
                  <a:schemeClr val="tx1"/>
                </a:solidFill>
              </a:rPr>
              <a:t>XVI, XVIII, XXII, XXVI, XXVIII.</a:t>
            </a:r>
          </a:p>
          <a:p>
            <a:pPr algn="just">
              <a:lnSpc>
                <a:spcPct val="150000"/>
              </a:lnSpc>
            </a:pPr>
            <a:r>
              <a:rPr lang="en-US" sz="2400" dirty="0">
                <a:solidFill>
                  <a:schemeClr val="tx1"/>
                </a:solidFill>
              </a:rPr>
              <a:t>b) </a:t>
            </a:r>
            <a:r>
              <a:rPr lang="en-US" sz="2400" dirty="0" err="1">
                <a:solidFill>
                  <a:schemeClr val="tx1"/>
                </a:solidFill>
              </a:rPr>
              <a:t>Viết</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sau</a:t>
            </a:r>
            <a:r>
              <a:rPr lang="en-US" sz="2400" dirty="0">
                <a:solidFill>
                  <a:schemeClr val="tx1"/>
                </a:solidFill>
              </a:rPr>
              <a:t> </a:t>
            </a:r>
            <a:r>
              <a:rPr lang="en-US" sz="2400" dirty="0" err="1">
                <a:solidFill>
                  <a:schemeClr val="tx1"/>
                </a:solidFill>
              </a:rPr>
              <a:t>bằng</a:t>
            </a:r>
            <a:r>
              <a:rPr lang="en-US" sz="2400" dirty="0">
                <a:solidFill>
                  <a:schemeClr val="tx1"/>
                </a:solidFill>
              </a:rPr>
              <a:t> </a:t>
            </a:r>
            <a:r>
              <a:rPr lang="en-US" sz="2400" dirty="0" err="1">
                <a:solidFill>
                  <a:schemeClr val="tx1"/>
                </a:solidFill>
              </a:rPr>
              <a:t>số</a:t>
            </a:r>
            <a:r>
              <a:rPr lang="en-US" sz="2400" dirty="0">
                <a:solidFill>
                  <a:schemeClr val="tx1"/>
                </a:solidFill>
              </a:rPr>
              <a:t> La </a:t>
            </a:r>
            <a:r>
              <a:rPr lang="en-US" sz="2400" dirty="0" err="1">
                <a:solidFill>
                  <a:schemeClr val="tx1"/>
                </a:solidFill>
              </a:rPr>
              <a:t>Mã</a:t>
            </a:r>
            <a:r>
              <a:rPr lang="en-US" sz="2400" dirty="0">
                <a:solidFill>
                  <a:schemeClr val="tx1"/>
                </a:solidFill>
              </a:rPr>
              <a:t>:</a:t>
            </a:r>
          </a:p>
          <a:p>
            <a:pPr algn="ctr">
              <a:lnSpc>
                <a:spcPct val="150000"/>
              </a:lnSpc>
            </a:pPr>
            <a:r>
              <a:rPr lang="en-US" sz="2400" dirty="0">
                <a:solidFill>
                  <a:schemeClr val="tx1"/>
                </a:solidFill>
              </a:rPr>
              <a:t>12, 15, 17, 24, 25, 29.</a:t>
            </a:r>
          </a:p>
        </p:txBody>
      </p:sp>
      <p:sp>
        <p:nvSpPr>
          <p:cNvPr id="4" name="TextBox 3"/>
          <p:cNvSpPr txBox="1"/>
          <p:nvPr/>
        </p:nvSpPr>
        <p:spPr>
          <a:xfrm>
            <a:off x="635922" y="2852662"/>
            <a:ext cx="1867437" cy="461665"/>
          </a:xfrm>
          <a:prstGeom prst="rect">
            <a:avLst/>
          </a:prstGeom>
          <a:noFill/>
        </p:spPr>
        <p:txBody>
          <a:bodyPr wrap="square" rtlCol="0">
            <a:spAutoFit/>
          </a:bodyPr>
          <a:lstStyle/>
          <a:p>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p:sp>
        <p:nvSpPr>
          <p:cNvPr id="5" name="Rectangle 4"/>
          <p:cNvSpPr/>
          <p:nvPr/>
        </p:nvSpPr>
        <p:spPr>
          <a:xfrm>
            <a:off x="433620" y="3359543"/>
            <a:ext cx="8917981" cy="830997"/>
          </a:xfrm>
          <a:prstGeom prst="rect">
            <a:avLst/>
          </a:prstGeom>
        </p:spPr>
        <p:txBody>
          <a:bodyPr wrap="square">
            <a:spAutoFit/>
          </a:bodyPr>
          <a:lstStyle/>
          <a:p>
            <a:pPr algn="just"/>
            <a:r>
              <a:rPr lang="en-US" sz="2400" dirty="0"/>
              <a:t>a) XVI: </a:t>
            </a:r>
            <a:r>
              <a:rPr lang="en-US" sz="2400" dirty="0" err="1"/>
              <a:t>mười</a:t>
            </a:r>
            <a:r>
              <a:rPr lang="en-US" sz="2400" dirty="0"/>
              <a:t> </a:t>
            </a:r>
            <a:r>
              <a:rPr lang="en-US" sz="2400" dirty="0" err="1"/>
              <a:t>sáu</a:t>
            </a:r>
            <a:r>
              <a:rPr lang="en-US" sz="2400" dirty="0"/>
              <a:t>; XVIII: </a:t>
            </a:r>
            <a:r>
              <a:rPr lang="en-US" sz="2400" dirty="0" err="1"/>
              <a:t>Mười</a:t>
            </a:r>
            <a:r>
              <a:rPr lang="en-US" sz="2400" dirty="0"/>
              <a:t> </a:t>
            </a:r>
            <a:r>
              <a:rPr lang="en-US" sz="2400" dirty="0" err="1"/>
              <a:t>tám</a:t>
            </a:r>
            <a:r>
              <a:rPr lang="en-US" sz="2400" dirty="0"/>
              <a:t>; XXII: </a:t>
            </a:r>
            <a:r>
              <a:rPr lang="en-US" sz="2400" dirty="0" err="1"/>
              <a:t>hai</a:t>
            </a:r>
            <a:r>
              <a:rPr lang="en-US" sz="2400" dirty="0"/>
              <a:t> </a:t>
            </a:r>
            <a:r>
              <a:rPr lang="en-US" sz="2400" dirty="0" err="1"/>
              <a:t>mươi</a:t>
            </a:r>
            <a:r>
              <a:rPr lang="en-US" sz="2400" dirty="0"/>
              <a:t> </a:t>
            </a:r>
            <a:r>
              <a:rPr lang="en-US" sz="2400" dirty="0" err="1"/>
              <a:t>hai</a:t>
            </a:r>
            <a:r>
              <a:rPr lang="en-US" sz="2400" dirty="0"/>
              <a:t>; XXVI: </a:t>
            </a:r>
            <a:r>
              <a:rPr lang="en-US" sz="2400" dirty="0" err="1"/>
              <a:t>hai</a:t>
            </a:r>
            <a:r>
              <a:rPr lang="en-US" sz="2400" dirty="0"/>
              <a:t> </a:t>
            </a:r>
            <a:r>
              <a:rPr lang="en-US" sz="2400" dirty="0" err="1"/>
              <a:t>mươi</a:t>
            </a:r>
            <a:r>
              <a:rPr lang="en-US" sz="2400" dirty="0"/>
              <a:t> </a:t>
            </a:r>
            <a:r>
              <a:rPr lang="en-US" sz="2400" dirty="0" err="1"/>
              <a:t>sáu</a:t>
            </a:r>
            <a:r>
              <a:rPr lang="en-US" sz="2400" dirty="0"/>
              <a:t>; XXVIII: </a:t>
            </a:r>
            <a:r>
              <a:rPr lang="en-US" sz="2400" dirty="0" err="1"/>
              <a:t>hai</a:t>
            </a:r>
            <a:r>
              <a:rPr lang="en-US" sz="2400" dirty="0"/>
              <a:t> </a:t>
            </a:r>
            <a:r>
              <a:rPr lang="en-US" sz="2400" dirty="0" err="1"/>
              <a:t>mươi</a:t>
            </a:r>
            <a:r>
              <a:rPr lang="en-US" sz="2400" dirty="0"/>
              <a:t> </a:t>
            </a:r>
            <a:r>
              <a:rPr lang="en-US" sz="2400" dirty="0" err="1"/>
              <a:t>tám</a:t>
            </a:r>
            <a:endParaRPr lang="en-US" sz="4000" dirty="0"/>
          </a:p>
        </p:txBody>
      </p:sp>
      <p:sp>
        <p:nvSpPr>
          <p:cNvPr id="8" name="TextBox 7"/>
          <p:cNvSpPr txBox="1"/>
          <p:nvPr/>
        </p:nvSpPr>
        <p:spPr>
          <a:xfrm>
            <a:off x="433620" y="4235756"/>
            <a:ext cx="6963058" cy="830997"/>
          </a:xfrm>
          <a:prstGeom prst="rect">
            <a:avLst/>
          </a:prstGeom>
          <a:noFill/>
        </p:spPr>
        <p:txBody>
          <a:bodyPr wrap="square" rtlCol="0">
            <a:spAutoFit/>
          </a:bodyPr>
          <a:lstStyle/>
          <a:p>
            <a:r>
              <a:rPr lang="en-US" sz="2400" dirty="0"/>
              <a:t>b) </a:t>
            </a:r>
            <a:r>
              <a:rPr lang="en-US" sz="2400" dirty="0" err="1"/>
              <a:t>Viết</a:t>
            </a:r>
            <a:r>
              <a:rPr lang="en-US" sz="2400" dirty="0"/>
              <a:t> </a:t>
            </a:r>
            <a:r>
              <a:rPr lang="en-US" sz="2400" dirty="0" err="1"/>
              <a:t>số</a:t>
            </a:r>
            <a:r>
              <a:rPr lang="en-US" sz="2400" dirty="0"/>
              <a:t> La </a:t>
            </a:r>
            <a:r>
              <a:rPr lang="en-US" sz="2400" dirty="0" err="1"/>
              <a:t>Mã</a:t>
            </a:r>
            <a:r>
              <a:rPr lang="en-US" sz="2400" dirty="0"/>
              <a:t>:</a:t>
            </a:r>
          </a:p>
          <a:p>
            <a:r>
              <a:rPr lang="en-US" sz="2400" dirty="0"/>
              <a:t>12: XII; 15: XV; 24: XXIV; 25: XX; 29: XXIX.</a:t>
            </a:r>
            <a:endParaRPr lang="vi-VN" sz="2400" dirty="0"/>
          </a:p>
        </p:txBody>
      </p:sp>
    </p:spTree>
    <p:extLst>
      <p:ext uri="{BB962C8B-B14F-4D97-AF65-F5344CB8AC3E}">
        <p14:creationId xmlns:p14="http://schemas.microsoft.com/office/powerpoint/2010/main" val="422329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1354939543"/>
              </p:ext>
            </p:extLst>
          </p:nvPr>
        </p:nvGraphicFramePr>
        <p:xfrm>
          <a:off x="541057" y="90154"/>
          <a:ext cx="8087788" cy="2743200"/>
        </p:xfrm>
        <a:graphic>
          <a:graphicData uri="http://schemas.openxmlformats.org/drawingml/2006/table">
            <a:tbl>
              <a:tblPr firstRow="1" bandRow="1">
                <a:tableStyleId>{E27665BA-8202-44FC-AD62-C9F0E3EA811A}</a:tableStyleId>
              </a:tblPr>
              <a:tblGrid>
                <a:gridCol w="4043894">
                  <a:extLst>
                    <a:ext uri="{9D8B030D-6E8A-4147-A177-3AD203B41FA5}">
                      <a16:colId xmlns:a16="http://schemas.microsoft.com/office/drawing/2014/main" val="3485903774"/>
                    </a:ext>
                  </a:extLst>
                </a:gridCol>
                <a:gridCol w="4043894">
                  <a:extLst>
                    <a:ext uri="{9D8B030D-6E8A-4147-A177-3AD203B41FA5}">
                      <a16:colId xmlns:a16="http://schemas.microsoft.com/office/drawing/2014/main" val="4282999583"/>
                    </a:ext>
                  </a:extLst>
                </a:gridCol>
              </a:tblGrid>
              <a:tr h="406866">
                <a:tc>
                  <a:txBody>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Tỉnh</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thành</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phố</a:t>
                      </a:r>
                      <a:endParaRPr lang="vi-VN" sz="2400" b="1" dirty="0">
                        <a:solidFill>
                          <a:srgbClr val="002060"/>
                        </a:solidFill>
                        <a:latin typeface="Times New Roman" panose="02020603050405020304" pitchFamily="18" charset="0"/>
                        <a:cs typeface="Times New Roman" panose="02020603050405020304" pitchFamily="18" charset="0"/>
                      </a:endParaRPr>
                    </a:p>
                  </a:txBody>
                  <a:tcPr>
                    <a:solidFill>
                      <a:schemeClr val="accent4"/>
                    </a:solidFill>
                  </a:tcPr>
                </a:tc>
                <a:tc>
                  <a:txBody>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Dân</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số</a:t>
                      </a:r>
                      <a:r>
                        <a:rPr lang="en-US" sz="2400" b="1" baseline="0" dirty="0">
                          <a:solidFill>
                            <a:srgbClr val="002060"/>
                          </a:solidFill>
                          <a:latin typeface="Times New Roman" panose="02020603050405020304" pitchFamily="18" charset="0"/>
                          <a:cs typeface="Times New Roman" panose="02020603050405020304" pitchFamily="18" charset="0"/>
                        </a:rPr>
                        <a:t> ( </a:t>
                      </a:r>
                      <a:r>
                        <a:rPr lang="en-US" sz="2400" b="1" baseline="0" dirty="0" err="1">
                          <a:solidFill>
                            <a:srgbClr val="002060"/>
                          </a:solidFill>
                          <a:latin typeface="Times New Roman" panose="02020603050405020304" pitchFamily="18" charset="0"/>
                          <a:cs typeface="Times New Roman" panose="02020603050405020304" pitchFamily="18" charset="0"/>
                        </a:rPr>
                        <a:t>đơn</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vị</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tính</a:t>
                      </a:r>
                      <a:r>
                        <a:rPr lang="en-US" sz="2400" b="1" baseline="0" dirty="0">
                          <a:solidFill>
                            <a:srgbClr val="002060"/>
                          </a:solidFill>
                          <a:latin typeface="Times New Roman" panose="02020603050405020304" pitchFamily="18" charset="0"/>
                          <a:cs typeface="Times New Roman" panose="02020603050405020304" pitchFamily="18" charset="0"/>
                        </a:rPr>
                        <a:t>: </a:t>
                      </a:r>
                      <a:r>
                        <a:rPr lang="en-US" sz="2400" b="1" baseline="0" dirty="0" err="1">
                          <a:solidFill>
                            <a:srgbClr val="002060"/>
                          </a:solidFill>
                          <a:latin typeface="Times New Roman" panose="02020603050405020304" pitchFamily="18" charset="0"/>
                          <a:cs typeface="Times New Roman" panose="02020603050405020304" pitchFamily="18" charset="0"/>
                        </a:rPr>
                        <a:t>người</a:t>
                      </a:r>
                      <a:r>
                        <a:rPr lang="en-US" sz="2400" b="1" baseline="0" dirty="0">
                          <a:solidFill>
                            <a:srgbClr val="002060"/>
                          </a:solidFill>
                          <a:latin typeface="Times New Roman" panose="02020603050405020304" pitchFamily="18" charset="0"/>
                          <a:cs typeface="Times New Roman" panose="02020603050405020304" pitchFamily="18" charset="0"/>
                        </a:rPr>
                        <a:t>)</a:t>
                      </a:r>
                      <a:endParaRPr lang="vi-VN" sz="2400" b="1" dirty="0">
                        <a:solidFill>
                          <a:srgbClr val="002060"/>
                        </a:solidFill>
                        <a:latin typeface="Times New Roman" panose="02020603050405020304" pitchFamily="18" charset="0"/>
                        <a:cs typeface="Times New Roman" panose="02020603050405020304" pitchFamily="18" charset="0"/>
                      </a:endParaRPr>
                    </a:p>
                  </a:txBody>
                  <a:tcPr>
                    <a:solidFill>
                      <a:schemeClr val="accent4"/>
                    </a:solidFill>
                  </a:tcPr>
                </a:tc>
                <a:extLst>
                  <a:ext uri="{0D108BD9-81ED-4DB2-BD59-A6C34878D82A}">
                    <a16:rowId xmlns:a16="http://schemas.microsoft.com/office/drawing/2014/main" val="1578853732"/>
                  </a:ext>
                </a:extLst>
              </a:tr>
              <a:tr h="335902">
                <a:tc>
                  <a:txBody>
                    <a:bodyPr/>
                    <a:lstStyle/>
                    <a:p>
                      <a:pPr algn="ctr"/>
                      <a:r>
                        <a:rPr lang="en-US" sz="2400" dirty="0" err="1"/>
                        <a:t>Cà</a:t>
                      </a:r>
                      <a:r>
                        <a:rPr lang="en-US" sz="2400" baseline="0" dirty="0"/>
                        <a:t> Mau</a:t>
                      </a:r>
                      <a:endParaRPr lang="vi-VN" sz="2400" dirty="0"/>
                    </a:p>
                  </a:txBody>
                  <a:tcPr/>
                </a:tc>
                <a:tc>
                  <a:txBody>
                    <a:bodyPr/>
                    <a:lstStyle/>
                    <a:p>
                      <a:pPr algn="ctr"/>
                      <a:r>
                        <a:rPr lang="en-US" sz="2400" dirty="0"/>
                        <a:t>1 194 300</a:t>
                      </a:r>
                      <a:endParaRPr lang="vi-VN" sz="2400" dirty="0"/>
                    </a:p>
                  </a:txBody>
                  <a:tcPr/>
                </a:tc>
                <a:extLst>
                  <a:ext uri="{0D108BD9-81ED-4DB2-BD59-A6C34878D82A}">
                    <a16:rowId xmlns:a16="http://schemas.microsoft.com/office/drawing/2014/main" val="601339929"/>
                  </a:ext>
                </a:extLst>
              </a:tr>
              <a:tr h="335902">
                <a:tc>
                  <a:txBody>
                    <a:bodyPr/>
                    <a:lstStyle/>
                    <a:p>
                      <a:pPr algn="ctr"/>
                      <a:r>
                        <a:rPr lang="en-US" sz="2400" dirty="0" err="1"/>
                        <a:t>Gia</a:t>
                      </a:r>
                      <a:r>
                        <a:rPr lang="en-US" sz="2400" dirty="0"/>
                        <a:t>  Lai</a:t>
                      </a:r>
                      <a:endParaRPr lang="vi-VN" sz="2400" dirty="0"/>
                    </a:p>
                  </a:txBody>
                  <a:tcPr/>
                </a:tc>
                <a:tc>
                  <a:txBody>
                    <a:bodyPr/>
                    <a:lstStyle/>
                    <a:p>
                      <a:pPr algn="ctr"/>
                      <a:r>
                        <a:rPr lang="en-US" sz="2400" dirty="0"/>
                        <a:t>1 520 200</a:t>
                      </a:r>
                      <a:endParaRPr lang="vi-VN" sz="2400" dirty="0"/>
                    </a:p>
                  </a:txBody>
                  <a:tcPr/>
                </a:tc>
                <a:extLst>
                  <a:ext uri="{0D108BD9-81ED-4DB2-BD59-A6C34878D82A}">
                    <a16:rowId xmlns:a16="http://schemas.microsoft.com/office/drawing/2014/main" val="1716976464"/>
                  </a:ext>
                </a:extLst>
              </a:tr>
              <a:tr h="335902">
                <a:tc>
                  <a:txBody>
                    <a:bodyPr/>
                    <a:lstStyle/>
                    <a:p>
                      <a:pPr algn="ctr"/>
                      <a:r>
                        <a:rPr lang="en-US" sz="2400" dirty="0" err="1"/>
                        <a:t>Hà</a:t>
                      </a:r>
                      <a:r>
                        <a:rPr lang="en-US" sz="2400" baseline="0" dirty="0"/>
                        <a:t> </a:t>
                      </a:r>
                      <a:r>
                        <a:rPr lang="en-US" sz="2400" baseline="0" dirty="0" err="1"/>
                        <a:t>Nội</a:t>
                      </a:r>
                      <a:endParaRPr lang="vi-VN" sz="2400" dirty="0"/>
                    </a:p>
                  </a:txBody>
                  <a:tcPr/>
                </a:tc>
                <a:tc>
                  <a:txBody>
                    <a:bodyPr/>
                    <a:lstStyle/>
                    <a:p>
                      <a:pPr algn="ctr"/>
                      <a:r>
                        <a:rPr lang="en-US" sz="2400" dirty="0"/>
                        <a:t>8 093 900</a:t>
                      </a:r>
                      <a:endParaRPr lang="vi-VN" sz="2400" dirty="0"/>
                    </a:p>
                  </a:txBody>
                  <a:tcPr/>
                </a:tc>
                <a:extLst>
                  <a:ext uri="{0D108BD9-81ED-4DB2-BD59-A6C34878D82A}">
                    <a16:rowId xmlns:a16="http://schemas.microsoft.com/office/drawing/2014/main" val="4190750832"/>
                  </a:ext>
                </a:extLst>
              </a:tr>
              <a:tr h="335902">
                <a:tc>
                  <a:txBody>
                    <a:bodyPr/>
                    <a:lstStyle/>
                    <a:p>
                      <a:pPr algn="ctr"/>
                      <a:r>
                        <a:rPr lang="en-US" sz="2400" dirty="0" err="1"/>
                        <a:t>Nghệ</a:t>
                      </a:r>
                      <a:r>
                        <a:rPr lang="en-US" sz="2400" baseline="0" dirty="0"/>
                        <a:t> An</a:t>
                      </a:r>
                      <a:endParaRPr lang="vi-VN" sz="2400" dirty="0"/>
                    </a:p>
                  </a:txBody>
                  <a:tcPr/>
                </a:tc>
                <a:tc>
                  <a:txBody>
                    <a:bodyPr/>
                    <a:lstStyle/>
                    <a:p>
                      <a:pPr algn="ctr"/>
                      <a:r>
                        <a:rPr lang="en-US" sz="2400" dirty="0"/>
                        <a:t>3 337 200</a:t>
                      </a:r>
                      <a:endParaRPr lang="vi-VN" sz="2400" dirty="0"/>
                    </a:p>
                  </a:txBody>
                  <a:tcPr/>
                </a:tc>
                <a:extLst>
                  <a:ext uri="{0D108BD9-81ED-4DB2-BD59-A6C34878D82A}">
                    <a16:rowId xmlns:a16="http://schemas.microsoft.com/office/drawing/2014/main" val="1522173811"/>
                  </a:ext>
                </a:extLst>
              </a:tr>
              <a:tr h="335902">
                <a:tc>
                  <a:txBody>
                    <a:bodyPr/>
                    <a:lstStyle/>
                    <a:p>
                      <a:pPr algn="ctr"/>
                      <a:r>
                        <a:rPr lang="en-US" sz="2400" dirty="0"/>
                        <a:t>TP. </a:t>
                      </a:r>
                      <a:r>
                        <a:rPr lang="en-US" sz="2400" dirty="0" err="1"/>
                        <a:t>Hồ</a:t>
                      </a:r>
                      <a:r>
                        <a:rPr lang="en-US" sz="2400" baseline="0" dirty="0"/>
                        <a:t> </a:t>
                      </a:r>
                      <a:r>
                        <a:rPr lang="en-US" sz="2400" baseline="0" dirty="0" err="1"/>
                        <a:t>Chí</a:t>
                      </a:r>
                      <a:r>
                        <a:rPr lang="en-US" sz="2400" baseline="0" dirty="0"/>
                        <a:t> Minh</a:t>
                      </a:r>
                      <a:endParaRPr lang="vi-VN" sz="2400" dirty="0"/>
                    </a:p>
                  </a:txBody>
                  <a:tcPr/>
                </a:tc>
                <a:tc>
                  <a:txBody>
                    <a:bodyPr/>
                    <a:lstStyle/>
                    <a:p>
                      <a:pPr algn="ctr"/>
                      <a:r>
                        <a:rPr lang="en-US" sz="2400" dirty="0"/>
                        <a:t>9 038 600</a:t>
                      </a:r>
                      <a:endParaRPr lang="vi-VN" sz="2400" dirty="0"/>
                    </a:p>
                  </a:txBody>
                  <a:tcPr/>
                </a:tc>
                <a:extLst>
                  <a:ext uri="{0D108BD9-81ED-4DB2-BD59-A6C34878D82A}">
                    <a16:rowId xmlns:a16="http://schemas.microsoft.com/office/drawing/2014/main" val="3241422066"/>
                  </a:ext>
                </a:extLst>
              </a:tr>
            </a:tbl>
          </a:graphicData>
        </a:graphic>
      </p:graphicFrame>
      <p:pic>
        <p:nvPicPr>
          <p:cNvPr id="4" name="Picture 3"/>
          <p:cNvPicPr>
            <a:picLocks noChangeAspect="1"/>
          </p:cNvPicPr>
          <p:nvPr/>
        </p:nvPicPr>
        <p:blipFill>
          <a:blip r:embed="rId2"/>
          <a:stretch>
            <a:fillRect/>
          </a:stretch>
        </p:blipFill>
        <p:spPr>
          <a:xfrm>
            <a:off x="8056034" y="3766486"/>
            <a:ext cx="917439" cy="1185614"/>
          </a:xfrm>
          <a:prstGeom prst="rect">
            <a:avLst/>
          </a:prstGeom>
        </p:spPr>
      </p:pic>
      <p:sp>
        <p:nvSpPr>
          <p:cNvPr id="5" name="Cloud Callout 4"/>
          <p:cNvSpPr/>
          <p:nvPr/>
        </p:nvSpPr>
        <p:spPr>
          <a:xfrm>
            <a:off x="206062" y="3351518"/>
            <a:ext cx="6619741" cy="1569078"/>
          </a:xfrm>
          <a:prstGeom prst="cloudCallout">
            <a:avLst>
              <a:gd name="adj1" fmla="val 64748"/>
              <a:gd name="adj2" fmla="val 226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i="1" dirty="0" err="1">
                <a:solidFill>
                  <a:srgbClr val="002060"/>
                </a:solidFill>
              </a:rPr>
              <a:t>Hãy</a:t>
            </a:r>
            <a:r>
              <a:rPr lang="en-US" sz="2000" i="1" dirty="0">
                <a:solidFill>
                  <a:srgbClr val="002060"/>
                </a:solidFill>
              </a:rPr>
              <a:t> </a:t>
            </a:r>
            <a:r>
              <a:rPr lang="en-US" sz="2000" i="1" dirty="0" err="1">
                <a:solidFill>
                  <a:srgbClr val="002060"/>
                </a:solidFill>
              </a:rPr>
              <a:t>cho</a:t>
            </a:r>
            <a:r>
              <a:rPr lang="en-US" sz="2000" i="1" dirty="0">
                <a:solidFill>
                  <a:srgbClr val="002060"/>
                </a:solidFill>
              </a:rPr>
              <a:t> </a:t>
            </a:r>
            <a:r>
              <a:rPr lang="en-US" sz="2000" i="1" dirty="0" err="1">
                <a:solidFill>
                  <a:srgbClr val="002060"/>
                </a:solidFill>
              </a:rPr>
              <a:t>biết</a:t>
            </a:r>
            <a:r>
              <a:rPr lang="en-US" sz="2000" i="1" dirty="0">
                <a:solidFill>
                  <a:srgbClr val="002060"/>
                </a:solidFill>
              </a:rPr>
              <a:t> </a:t>
            </a:r>
            <a:r>
              <a:rPr lang="en-US" sz="2000" i="1" dirty="0" err="1">
                <a:solidFill>
                  <a:srgbClr val="002060"/>
                </a:solidFill>
              </a:rPr>
              <a:t>tỉnh</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phố</a:t>
            </a:r>
            <a:r>
              <a:rPr lang="en-US" sz="2000" i="1" dirty="0">
                <a:solidFill>
                  <a:srgbClr val="002060"/>
                </a:solidFill>
              </a:rPr>
              <a:t> </a:t>
            </a:r>
            <a:r>
              <a:rPr lang="en-US" sz="2000" i="1" dirty="0" err="1">
                <a:solidFill>
                  <a:srgbClr val="002060"/>
                </a:solidFill>
              </a:rPr>
              <a:t>nào</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dân</a:t>
            </a:r>
            <a:r>
              <a:rPr lang="en-US" sz="2000" i="1" dirty="0">
                <a:solidFill>
                  <a:srgbClr val="002060"/>
                </a:solidFill>
              </a:rPr>
              <a:t> </a:t>
            </a:r>
            <a:r>
              <a:rPr lang="en-US" sz="2000" i="1" dirty="0" err="1">
                <a:solidFill>
                  <a:srgbClr val="002060"/>
                </a:solidFill>
              </a:rPr>
              <a:t>số</a:t>
            </a:r>
            <a:r>
              <a:rPr lang="en-US" sz="2000" i="1" dirty="0">
                <a:solidFill>
                  <a:srgbClr val="002060"/>
                </a:solidFill>
              </a:rPr>
              <a:t> </a:t>
            </a:r>
            <a:r>
              <a:rPr lang="en-US" sz="2000" i="1" dirty="0" err="1">
                <a:solidFill>
                  <a:srgbClr val="002060"/>
                </a:solidFill>
              </a:rPr>
              <a:t>nhiều</a:t>
            </a:r>
            <a:r>
              <a:rPr lang="en-US" sz="2000" i="1" dirty="0">
                <a:solidFill>
                  <a:srgbClr val="002060"/>
                </a:solidFill>
              </a:rPr>
              <a:t> </a:t>
            </a:r>
            <a:r>
              <a:rPr lang="en-US" sz="2000" i="1" dirty="0" err="1">
                <a:solidFill>
                  <a:srgbClr val="002060"/>
                </a:solidFill>
              </a:rPr>
              <a:t>nhất</a:t>
            </a:r>
            <a:r>
              <a:rPr lang="en-US" sz="2000" i="1" dirty="0">
                <a:solidFill>
                  <a:srgbClr val="002060"/>
                </a:solidFill>
              </a:rPr>
              <a:t>.</a:t>
            </a:r>
            <a:endParaRPr lang="vi-VN" sz="2000" i="1" dirty="0">
              <a:solidFill>
                <a:srgbClr val="002060"/>
              </a:solidFill>
            </a:endParaRPr>
          </a:p>
        </p:txBody>
      </p:sp>
      <p:sp>
        <p:nvSpPr>
          <p:cNvPr id="10" name="TextBox 9"/>
          <p:cNvSpPr txBox="1"/>
          <p:nvPr/>
        </p:nvSpPr>
        <p:spPr>
          <a:xfrm>
            <a:off x="837308" y="2951408"/>
            <a:ext cx="7575907" cy="400110"/>
          </a:xfrm>
          <a:prstGeom prst="rect">
            <a:avLst/>
          </a:prstGeom>
          <a:noFill/>
        </p:spPr>
        <p:txBody>
          <a:bodyPr wrap="square" rtlCol="0">
            <a:spAutoFit/>
          </a:bodyPr>
          <a:lstStyle/>
          <a:p>
            <a:pPr algn="ctr"/>
            <a:r>
              <a:rPr lang="en-US" sz="2000" b="1" i="1" dirty="0" err="1"/>
              <a:t>Bảng</a:t>
            </a:r>
            <a:r>
              <a:rPr lang="en-US" sz="2000" b="1" i="1" dirty="0"/>
              <a:t>: </a:t>
            </a:r>
            <a:r>
              <a:rPr lang="en-US" sz="2000" b="1" i="1" dirty="0" err="1"/>
              <a:t>Dân</a:t>
            </a:r>
            <a:r>
              <a:rPr lang="en-US" sz="2000" b="1" i="1" dirty="0"/>
              <a:t> </a:t>
            </a:r>
            <a:r>
              <a:rPr lang="en-US" sz="2000" b="1" i="1" dirty="0" err="1"/>
              <a:t>số</a:t>
            </a:r>
            <a:r>
              <a:rPr lang="en-US" sz="2000" b="1" i="1" dirty="0"/>
              <a:t> </a:t>
            </a:r>
            <a:r>
              <a:rPr lang="en-US" sz="2000" b="1" i="1" dirty="0" err="1"/>
              <a:t>của</a:t>
            </a:r>
            <a:r>
              <a:rPr lang="en-US" sz="2000" b="1" i="1" dirty="0"/>
              <a:t> </a:t>
            </a:r>
            <a:r>
              <a:rPr lang="en-US" sz="2000" b="1" i="1" dirty="0" err="1"/>
              <a:t>một</a:t>
            </a:r>
            <a:r>
              <a:rPr lang="en-US" sz="2000" b="1" i="1" dirty="0"/>
              <a:t> </a:t>
            </a:r>
            <a:r>
              <a:rPr lang="en-US" sz="2000" b="1" i="1" dirty="0" err="1"/>
              <a:t>số</a:t>
            </a:r>
            <a:r>
              <a:rPr lang="en-US" sz="2000" b="1" i="1" dirty="0"/>
              <a:t> </a:t>
            </a:r>
            <a:r>
              <a:rPr lang="en-US" sz="2000" b="1" i="1" dirty="0" err="1"/>
              <a:t>tỉnh</a:t>
            </a:r>
            <a:r>
              <a:rPr lang="en-US" sz="2000" b="1" i="1" dirty="0"/>
              <a:t>, </a:t>
            </a:r>
            <a:r>
              <a:rPr lang="en-US" sz="2000" b="1" i="1" dirty="0" err="1"/>
              <a:t>thành</a:t>
            </a:r>
            <a:r>
              <a:rPr lang="en-US" sz="2000" b="1" i="1" dirty="0"/>
              <a:t> </a:t>
            </a:r>
            <a:r>
              <a:rPr lang="en-US" sz="2000" b="1" i="1" dirty="0" err="1"/>
              <a:t>phố</a:t>
            </a:r>
            <a:r>
              <a:rPr lang="en-US" sz="2000" b="1" i="1" dirty="0"/>
              <a:t> </a:t>
            </a:r>
            <a:r>
              <a:rPr lang="en-US" sz="2000" b="1" i="1" dirty="0" err="1"/>
              <a:t>nước</a:t>
            </a:r>
            <a:r>
              <a:rPr lang="en-US" sz="2000" b="1" i="1" dirty="0"/>
              <a:t> ta </a:t>
            </a:r>
            <a:r>
              <a:rPr lang="en-US" sz="2000" b="1" i="1" dirty="0" err="1"/>
              <a:t>năm</a:t>
            </a:r>
            <a:r>
              <a:rPr lang="en-US" sz="2000" b="1" i="1" dirty="0"/>
              <a:t> 2019</a:t>
            </a:r>
            <a:endParaRPr lang="vi-VN" sz="2000" b="1" i="1" dirty="0"/>
          </a:p>
        </p:txBody>
      </p:sp>
    </p:spTree>
    <p:extLst>
      <p:ext uri="{BB962C8B-B14F-4D97-AF65-F5344CB8AC3E}">
        <p14:creationId xmlns:p14="http://schemas.microsoft.com/office/powerpoint/2010/main" val="220712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a:solidFill>
                  <a:srgbClr val="3F5378"/>
                </a:solidFill>
                <a:latin typeface="+mn-lt"/>
                <a:ea typeface="Roboto Condensed"/>
                <a:cs typeface="Roboto Condensed"/>
                <a:sym typeface="Roboto Condensed"/>
              </a:rPr>
              <a:t>III</a:t>
            </a:r>
            <a:endParaRPr sz="3000" b="1" dirty="0">
              <a:solidFill>
                <a:srgbClr val="3F5378"/>
              </a:solidFill>
              <a:latin typeface="+mn-lt"/>
              <a:ea typeface="Roboto Condensed"/>
              <a:cs typeface="Roboto Condensed"/>
              <a:sym typeface="Roboto Condensed"/>
            </a:endParaRPr>
          </a:p>
        </p:txBody>
      </p:sp>
      <p:sp>
        <p:nvSpPr>
          <p:cNvPr id="6" name="TextBox 5"/>
          <p:cNvSpPr txBox="1"/>
          <p:nvPr/>
        </p:nvSpPr>
        <p:spPr>
          <a:xfrm>
            <a:off x="0" y="2828442"/>
            <a:ext cx="5171090" cy="2123658"/>
          </a:xfrm>
          <a:prstGeom prst="rect">
            <a:avLst/>
          </a:prstGeom>
          <a:noFill/>
        </p:spPr>
        <p:txBody>
          <a:bodyPr wrap="square" rtlCol="0">
            <a:spAutoFit/>
          </a:bodyPr>
          <a:lstStyle/>
          <a:p>
            <a:pPr algn="ctr">
              <a:lnSpc>
                <a:spcPct val="150000"/>
              </a:lnSpc>
            </a:pPr>
            <a:r>
              <a:rPr lang="en-US" sz="4400" b="1" dirty="0">
                <a:solidFill>
                  <a:schemeClr val="bg1"/>
                </a:solidFill>
              </a:rPr>
              <a:t>SO SÁNH CÁC SỐ TỰ NHIÊN</a:t>
            </a:r>
            <a:endParaRPr lang="vi-VN" sz="4400" b="1" dirty="0">
              <a:solidFill>
                <a:schemeClr val="bg1"/>
              </a:solidFill>
            </a:endParaRPr>
          </a:p>
        </p:txBody>
      </p:sp>
    </p:spTree>
    <p:extLst>
      <p:ext uri="{BB962C8B-B14F-4D97-AF65-F5344CB8AC3E}">
        <p14:creationId xmlns:p14="http://schemas.microsoft.com/office/powerpoint/2010/main" val="2144650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4" name="Picture 3"/>
          <p:cNvPicPr>
            <a:picLocks noChangeAspect="1"/>
          </p:cNvPicPr>
          <p:nvPr/>
        </p:nvPicPr>
        <p:blipFill>
          <a:blip r:embed="rId2"/>
          <a:stretch>
            <a:fillRect/>
          </a:stretch>
        </p:blipFill>
        <p:spPr>
          <a:xfrm>
            <a:off x="0" y="2379673"/>
            <a:ext cx="2915964" cy="2763827"/>
          </a:xfrm>
          <a:prstGeom prst="rect">
            <a:avLst/>
          </a:prstGeom>
        </p:spPr>
      </p:pic>
      <p:sp>
        <p:nvSpPr>
          <p:cNvPr id="5" name="Cloud Callout 4"/>
          <p:cNvSpPr/>
          <p:nvPr/>
        </p:nvSpPr>
        <p:spPr>
          <a:xfrm>
            <a:off x="2263166" y="204032"/>
            <a:ext cx="6842234" cy="2175641"/>
          </a:xfrm>
          <a:prstGeom prst="cloudCallout">
            <a:avLst>
              <a:gd name="adj1" fmla="val -50477"/>
              <a:gd name="adj2" fmla="val 9629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Số</a:t>
            </a:r>
            <a:r>
              <a:rPr lang="en-US" sz="3200" dirty="0">
                <a:solidFill>
                  <a:schemeClr val="tx1"/>
                </a:solidFill>
              </a:rPr>
              <a:t> </a:t>
            </a:r>
            <a:r>
              <a:rPr lang="en-US" sz="3200" dirty="0" err="1">
                <a:solidFill>
                  <a:schemeClr val="tx1"/>
                </a:solidFill>
              </a:rPr>
              <a:t>nào</a:t>
            </a:r>
            <a:r>
              <a:rPr lang="en-US" sz="3200" dirty="0">
                <a:solidFill>
                  <a:schemeClr val="tx1"/>
                </a:solidFill>
              </a:rPr>
              <a:t> </a:t>
            </a:r>
            <a:r>
              <a:rPr lang="en-US" sz="3200" dirty="0" err="1">
                <a:solidFill>
                  <a:schemeClr val="tx1"/>
                </a:solidFill>
              </a:rPr>
              <a:t>nhỏ</a:t>
            </a:r>
            <a:r>
              <a:rPr lang="en-US" sz="3200" dirty="0">
                <a:solidFill>
                  <a:schemeClr val="tx1"/>
                </a:solidFill>
              </a:rPr>
              <a:t> </a:t>
            </a:r>
            <a:r>
              <a:rPr lang="en-US" sz="3200" dirty="0" err="1">
                <a:solidFill>
                  <a:schemeClr val="tx1"/>
                </a:solidFill>
              </a:rPr>
              <a:t>hơn</a:t>
            </a:r>
            <a:r>
              <a:rPr lang="en-US" sz="3200" dirty="0">
                <a:solidFill>
                  <a:schemeClr val="tx1"/>
                </a:solidFill>
              </a:rPr>
              <a:t> </a:t>
            </a:r>
            <a:r>
              <a:rPr lang="en-US" sz="3200" dirty="0" err="1">
                <a:solidFill>
                  <a:schemeClr val="tx1"/>
                </a:solidFill>
              </a:rPr>
              <a:t>trong</a:t>
            </a:r>
            <a:r>
              <a:rPr lang="en-US" sz="3200" dirty="0">
                <a:solidFill>
                  <a:schemeClr val="tx1"/>
                </a:solidFill>
              </a:rPr>
              <a:t> </a:t>
            </a:r>
            <a:r>
              <a:rPr lang="en-US" sz="3200" dirty="0" err="1">
                <a:solidFill>
                  <a:schemeClr val="tx1"/>
                </a:solidFill>
              </a:rPr>
              <a:t>hai</a:t>
            </a:r>
            <a:r>
              <a:rPr lang="en-US" sz="3200" dirty="0">
                <a:solidFill>
                  <a:schemeClr val="tx1"/>
                </a:solidFill>
              </a:rPr>
              <a:t> </a:t>
            </a:r>
            <a:r>
              <a:rPr lang="en-US" sz="3200" dirty="0" err="1">
                <a:solidFill>
                  <a:schemeClr val="tx1"/>
                </a:solidFill>
              </a:rPr>
              <a:t>số</a:t>
            </a:r>
            <a:r>
              <a:rPr lang="en-US" sz="3200" dirty="0">
                <a:solidFill>
                  <a:schemeClr val="tx1"/>
                </a:solidFill>
              </a:rPr>
              <a:t> 3 </a:t>
            </a:r>
            <a:r>
              <a:rPr lang="en-US" sz="3200" dirty="0" err="1">
                <a:solidFill>
                  <a:schemeClr val="tx1"/>
                </a:solidFill>
              </a:rPr>
              <a:t>và</a:t>
            </a:r>
            <a:r>
              <a:rPr lang="en-US" sz="3200" dirty="0">
                <a:solidFill>
                  <a:schemeClr val="tx1"/>
                </a:solidFill>
              </a:rPr>
              <a:t> 5?</a:t>
            </a:r>
            <a:endParaRPr lang="vi-VN" sz="3200" dirty="0">
              <a:solidFill>
                <a:schemeClr val="tx1"/>
              </a:solidFill>
            </a:endParaRPr>
          </a:p>
        </p:txBody>
      </p:sp>
      <p:sp>
        <p:nvSpPr>
          <p:cNvPr id="6" name="Rectangle 5"/>
          <p:cNvSpPr/>
          <p:nvPr/>
        </p:nvSpPr>
        <p:spPr>
          <a:xfrm>
            <a:off x="4066628" y="3195662"/>
            <a:ext cx="4802507" cy="1131848"/>
          </a:xfrm>
          <a:prstGeom prst="rect">
            <a:avLst/>
          </a:prstGeom>
          <a:solidFill>
            <a:srgbClr val="CCFFCC"/>
          </a:solidFill>
        </p:spPr>
        <p:txBody>
          <a:bodyPr wrap="square">
            <a:spAutoFit/>
          </a:bodyPr>
          <a:lstStyle/>
          <a:p>
            <a:pPr algn="just">
              <a:lnSpc>
                <a:spcPct val="150000"/>
              </a:lnSpc>
            </a:pPr>
            <a:r>
              <a:rPr lang="en-US" sz="2400" dirty="0">
                <a:solidFill>
                  <a:srgbClr val="C00000"/>
                </a:solidFill>
              </a:rPr>
              <a:t>=&gt; </a:t>
            </a:r>
            <a:r>
              <a:rPr lang="en-US" sz="2400" dirty="0" err="1">
                <a:solidFill>
                  <a:srgbClr val="C00000"/>
                </a:solidFill>
              </a:rPr>
              <a:t>Trong</a:t>
            </a:r>
            <a:r>
              <a:rPr lang="en-US" sz="2400" dirty="0">
                <a:solidFill>
                  <a:srgbClr val="C00000"/>
                </a:solidFill>
              </a:rPr>
              <a:t> </a:t>
            </a:r>
            <a:r>
              <a:rPr lang="en-US" sz="2400" dirty="0" err="1">
                <a:solidFill>
                  <a:srgbClr val="C00000"/>
                </a:solidFill>
              </a:rPr>
              <a:t>hai</a:t>
            </a:r>
            <a:r>
              <a:rPr lang="en-US" sz="2400" dirty="0">
                <a:solidFill>
                  <a:srgbClr val="C00000"/>
                </a:solidFill>
              </a:rPr>
              <a:t> </a:t>
            </a:r>
            <a:r>
              <a:rPr lang="en-US" sz="2400" dirty="0" err="1">
                <a:solidFill>
                  <a:srgbClr val="C00000"/>
                </a:solidFill>
              </a:rPr>
              <a:t>số</a:t>
            </a:r>
            <a:r>
              <a:rPr lang="en-US" sz="2400" dirty="0">
                <a:solidFill>
                  <a:srgbClr val="C00000"/>
                </a:solidFill>
              </a:rPr>
              <a:t> </a:t>
            </a:r>
            <a:r>
              <a:rPr lang="en-US" sz="2400" dirty="0" err="1">
                <a:solidFill>
                  <a:srgbClr val="C00000"/>
                </a:solidFill>
              </a:rPr>
              <a:t>tự</a:t>
            </a:r>
            <a:r>
              <a:rPr lang="en-US" sz="2400" dirty="0">
                <a:solidFill>
                  <a:srgbClr val="C00000"/>
                </a:solidFill>
              </a:rPr>
              <a:t> </a:t>
            </a:r>
            <a:r>
              <a:rPr lang="en-US" sz="2400" dirty="0" err="1">
                <a:solidFill>
                  <a:srgbClr val="C00000"/>
                </a:solidFill>
              </a:rPr>
              <a:t>nhiên</a:t>
            </a:r>
            <a:r>
              <a:rPr lang="en-US" sz="2400" dirty="0">
                <a:solidFill>
                  <a:srgbClr val="C00000"/>
                </a:solidFill>
              </a:rPr>
              <a:t> </a:t>
            </a:r>
            <a:r>
              <a:rPr lang="en-US" sz="2400" dirty="0" err="1">
                <a:solidFill>
                  <a:srgbClr val="C00000"/>
                </a:solidFill>
              </a:rPr>
              <a:t>khác</a:t>
            </a:r>
            <a:r>
              <a:rPr lang="en-US" sz="2400" dirty="0">
                <a:solidFill>
                  <a:srgbClr val="C00000"/>
                </a:solidFill>
              </a:rPr>
              <a:t> </a:t>
            </a:r>
            <a:r>
              <a:rPr lang="en-US" sz="2400" dirty="0" err="1">
                <a:solidFill>
                  <a:srgbClr val="C00000"/>
                </a:solidFill>
              </a:rPr>
              <a:t>nhau</a:t>
            </a:r>
            <a:r>
              <a:rPr lang="en-US" sz="2400" dirty="0">
                <a:solidFill>
                  <a:srgbClr val="C00000"/>
                </a:solidFill>
              </a:rPr>
              <a:t>, </a:t>
            </a:r>
            <a:r>
              <a:rPr lang="en-US" sz="2400" dirty="0" err="1">
                <a:solidFill>
                  <a:srgbClr val="C00000"/>
                </a:solidFill>
              </a:rPr>
              <a:t>có</a:t>
            </a:r>
            <a:r>
              <a:rPr lang="en-US" sz="2400" dirty="0">
                <a:solidFill>
                  <a:srgbClr val="C00000"/>
                </a:solidFill>
              </a:rPr>
              <a:t> </a:t>
            </a:r>
            <a:r>
              <a:rPr lang="en-US" sz="2400" dirty="0" err="1">
                <a:solidFill>
                  <a:srgbClr val="C00000"/>
                </a:solidFill>
              </a:rPr>
              <a:t>một</a:t>
            </a:r>
            <a:r>
              <a:rPr lang="en-US" sz="2400" dirty="0">
                <a:solidFill>
                  <a:srgbClr val="C00000"/>
                </a:solidFill>
              </a:rPr>
              <a:t> </a:t>
            </a:r>
            <a:r>
              <a:rPr lang="en-US" sz="2400" dirty="0" err="1">
                <a:solidFill>
                  <a:srgbClr val="C00000"/>
                </a:solidFill>
              </a:rPr>
              <a:t>số</a:t>
            </a:r>
            <a:r>
              <a:rPr lang="en-US" sz="2400" dirty="0">
                <a:solidFill>
                  <a:srgbClr val="C00000"/>
                </a:solidFill>
              </a:rPr>
              <a:t> </a:t>
            </a:r>
            <a:r>
              <a:rPr lang="en-US" sz="2400" dirty="0" err="1">
                <a:solidFill>
                  <a:srgbClr val="C00000"/>
                </a:solidFill>
              </a:rPr>
              <a:t>nhỏ</a:t>
            </a:r>
            <a:r>
              <a:rPr lang="en-US" sz="2400" dirty="0">
                <a:solidFill>
                  <a:srgbClr val="C00000"/>
                </a:solidFill>
              </a:rPr>
              <a:t> </a:t>
            </a:r>
            <a:r>
              <a:rPr lang="en-US" sz="2400" dirty="0" err="1">
                <a:solidFill>
                  <a:srgbClr val="C00000"/>
                </a:solidFill>
              </a:rPr>
              <a:t>hơn</a:t>
            </a:r>
            <a:r>
              <a:rPr lang="en-US" sz="2400" dirty="0">
                <a:solidFill>
                  <a:srgbClr val="C00000"/>
                </a:solidFill>
              </a:rPr>
              <a:t> </a:t>
            </a:r>
            <a:r>
              <a:rPr lang="en-US" sz="2400" dirty="0" err="1">
                <a:solidFill>
                  <a:srgbClr val="C00000"/>
                </a:solidFill>
              </a:rPr>
              <a:t>số</a:t>
            </a:r>
            <a:r>
              <a:rPr lang="en-US" sz="2400" dirty="0">
                <a:solidFill>
                  <a:srgbClr val="C00000"/>
                </a:solidFill>
              </a:rPr>
              <a:t> </a:t>
            </a:r>
            <a:r>
              <a:rPr lang="en-US" sz="2400" dirty="0" err="1">
                <a:solidFill>
                  <a:srgbClr val="C00000"/>
                </a:solidFill>
              </a:rPr>
              <a:t>kia</a:t>
            </a:r>
            <a:r>
              <a:rPr lang="en-US" sz="2400" dirty="0">
                <a:solidFill>
                  <a:srgbClr val="C00000"/>
                </a:solidFill>
              </a:rPr>
              <a:t>.  </a:t>
            </a:r>
          </a:p>
        </p:txBody>
      </p:sp>
      <p:sp>
        <p:nvSpPr>
          <p:cNvPr id="7" name="Rectangle 6"/>
          <p:cNvSpPr/>
          <p:nvPr/>
        </p:nvSpPr>
        <p:spPr>
          <a:xfrm>
            <a:off x="2013767" y="1856453"/>
            <a:ext cx="4958960" cy="523220"/>
          </a:xfrm>
          <a:prstGeom prst="rect">
            <a:avLst/>
          </a:prstGeom>
          <a:solidFill>
            <a:schemeClr val="accent5">
              <a:lumMod val="20000"/>
              <a:lumOff val="80000"/>
            </a:schemeClr>
          </a:solidFill>
        </p:spPr>
        <p:txBody>
          <a:bodyPr wrap="square">
            <a:spAutoFit/>
          </a:bodyPr>
          <a:lstStyle/>
          <a:p>
            <a:r>
              <a:rPr lang="en-US" sz="2800" dirty="0" err="1"/>
              <a:t>Nếu</a:t>
            </a:r>
            <a:r>
              <a:rPr lang="en-US" sz="2800" dirty="0"/>
              <a:t> a &lt;  b </a:t>
            </a:r>
            <a:r>
              <a:rPr lang="en-US" sz="2800" dirty="0" err="1"/>
              <a:t>và</a:t>
            </a:r>
            <a:r>
              <a:rPr lang="en-US" sz="2800" dirty="0"/>
              <a:t> b &lt; c </a:t>
            </a:r>
            <a:r>
              <a:rPr lang="en-US" sz="2800" dirty="0" err="1"/>
              <a:t>thì</a:t>
            </a:r>
            <a:r>
              <a:rPr lang="en-US" sz="2800" dirty="0"/>
              <a:t> a &lt; c.</a:t>
            </a:r>
          </a:p>
        </p:txBody>
      </p:sp>
      <p:sp>
        <p:nvSpPr>
          <p:cNvPr id="8" name="TextBox 7"/>
          <p:cNvSpPr txBox="1"/>
          <p:nvPr/>
        </p:nvSpPr>
        <p:spPr>
          <a:xfrm>
            <a:off x="365272" y="667570"/>
            <a:ext cx="1648495" cy="523220"/>
          </a:xfrm>
          <a:prstGeom prst="rect">
            <a:avLst/>
          </a:prstGeom>
          <a:noFill/>
        </p:spPr>
        <p:txBody>
          <a:bodyPr wrap="square" rtlCol="0">
            <a:spAutoFit/>
          </a:bodyPr>
          <a:lstStyle/>
          <a:p>
            <a:r>
              <a:rPr lang="en-US" sz="2800" i="1" u="sng" dirty="0" err="1"/>
              <a:t>Lưu</a:t>
            </a:r>
            <a:r>
              <a:rPr lang="en-US" sz="2800" i="1" u="sng" dirty="0"/>
              <a:t> ý:</a:t>
            </a:r>
            <a:endParaRPr lang="vi-VN" sz="2800" i="1" u="sng" dirty="0"/>
          </a:p>
        </p:txBody>
      </p:sp>
    </p:spTree>
    <p:extLst>
      <p:ext uri="{BB962C8B-B14F-4D97-AF65-F5344CB8AC3E}">
        <p14:creationId xmlns:p14="http://schemas.microsoft.com/office/powerpoint/2010/main" val="137368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1000"/>
                            </p:stCondLst>
                            <p:childTnLst>
                              <p:par>
                                <p:cTn id="28" presetID="10" presetClass="entr" presetSubtype="0" fill="hold" grpId="0" nodeType="after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10" name="Group 9"/>
          <p:cNvGrpSpPr/>
          <p:nvPr/>
        </p:nvGrpSpPr>
        <p:grpSpPr>
          <a:xfrm>
            <a:off x="0" y="774973"/>
            <a:ext cx="5707117" cy="2022948"/>
            <a:chOff x="315320" y="711911"/>
            <a:chExt cx="5707117" cy="2022948"/>
          </a:xfrm>
        </p:grpSpPr>
        <p:pic>
          <p:nvPicPr>
            <p:cNvPr id="6" name="Picture 5"/>
            <p:cNvPicPr>
              <a:picLocks noChangeAspect="1"/>
            </p:cNvPicPr>
            <p:nvPr/>
          </p:nvPicPr>
          <p:blipFill>
            <a:blip r:embed="rId2"/>
            <a:stretch>
              <a:fillRect/>
            </a:stretch>
          </p:blipFill>
          <p:spPr>
            <a:xfrm>
              <a:off x="315320" y="711911"/>
              <a:ext cx="1067130" cy="533565"/>
            </a:xfrm>
            <a:prstGeom prst="rect">
              <a:avLst/>
            </a:prstGeom>
          </p:spPr>
        </p:pic>
        <p:sp>
          <p:nvSpPr>
            <p:cNvPr id="7" name="TextBox 6"/>
            <p:cNvSpPr txBox="1"/>
            <p:nvPr/>
          </p:nvSpPr>
          <p:spPr>
            <a:xfrm>
              <a:off x="1734218" y="722256"/>
              <a:ext cx="1891862" cy="523220"/>
            </a:xfrm>
            <a:prstGeom prst="rect">
              <a:avLst/>
            </a:prstGeom>
            <a:noFill/>
          </p:spPr>
          <p:txBody>
            <a:bodyPr wrap="square" rtlCol="0">
              <a:spAutoFit/>
            </a:bodyPr>
            <a:lstStyle/>
            <a:p>
              <a:r>
                <a:rPr lang="en-US" sz="2800" dirty="0"/>
                <a:t>So </a:t>
              </a:r>
              <a:r>
                <a:rPr lang="en-US" sz="2800" dirty="0" err="1"/>
                <a:t>sánh</a:t>
              </a:r>
              <a:r>
                <a:rPr lang="en-US" sz="2800" dirty="0"/>
                <a:t>:</a:t>
              </a:r>
              <a:endParaRPr lang="vi-VN" sz="2800" dirty="0"/>
            </a:p>
          </p:txBody>
        </p:sp>
        <p:sp>
          <p:nvSpPr>
            <p:cNvPr id="8" name="TextBox 7"/>
            <p:cNvSpPr txBox="1"/>
            <p:nvPr/>
          </p:nvSpPr>
          <p:spPr>
            <a:xfrm>
              <a:off x="848885" y="1497725"/>
              <a:ext cx="4302913" cy="523220"/>
            </a:xfrm>
            <a:prstGeom prst="rect">
              <a:avLst/>
            </a:prstGeom>
            <a:noFill/>
          </p:spPr>
          <p:txBody>
            <a:bodyPr wrap="square" rtlCol="0">
              <a:spAutoFit/>
            </a:bodyPr>
            <a:lstStyle/>
            <a:p>
              <a:r>
                <a:rPr lang="en-US" sz="2800" dirty="0"/>
                <a:t>a) 1 000 999 </a:t>
              </a:r>
              <a:r>
                <a:rPr lang="en-US" sz="2800" dirty="0" err="1"/>
                <a:t>và</a:t>
              </a:r>
              <a:r>
                <a:rPr lang="en-US" sz="2800" dirty="0"/>
                <a:t> 998 999</a:t>
              </a:r>
              <a:endParaRPr lang="vi-VN" sz="2800" dirty="0"/>
            </a:p>
          </p:txBody>
        </p:sp>
        <p:sp>
          <p:nvSpPr>
            <p:cNvPr id="9" name="TextBox 8"/>
            <p:cNvSpPr txBox="1"/>
            <p:nvPr/>
          </p:nvSpPr>
          <p:spPr>
            <a:xfrm>
              <a:off x="848885" y="2211639"/>
              <a:ext cx="5173552" cy="523220"/>
            </a:xfrm>
            <a:prstGeom prst="rect">
              <a:avLst/>
            </a:prstGeom>
            <a:noFill/>
          </p:spPr>
          <p:txBody>
            <a:bodyPr wrap="square" rtlCol="0">
              <a:spAutoFit/>
            </a:bodyPr>
            <a:lstStyle/>
            <a:p>
              <a:r>
                <a:rPr lang="en-US" sz="2800" dirty="0"/>
                <a:t>b) 1 035 946 </a:t>
              </a:r>
              <a:r>
                <a:rPr lang="en-US" sz="2800" dirty="0" err="1"/>
                <a:t>và</a:t>
              </a:r>
              <a:r>
                <a:rPr lang="en-US" sz="2800" dirty="0"/>
                <a:t> 1 039  457</a:t>
              </a:r>
              <a:endParaRPr lang="vi-VN" sz="2800" dirty="0"/>
            </a:p>
          </p:txBody>
        </p:sp>
      </p:grpSp>
      <p:sp>
        <p:nvSpPr>
          <p:cNvPr id="11" name="TextBox 10"/>
          <p:cNvSpPr txBox="1"/>
          <p:nvPr/>
        </p:nvSpPr>
        <p:spPr>
          <a:xfrm>
            <a:off x="0" y="2988615"/>
            <a:ext cx="1867437" cy="461665"/>
          </a:xfrm>
          <a:prstGeom prst="rect">
            <a:avLst/>
          </a:prstGeom>
          <a:noFill/>
        </p:spPr>
        <p:txBody>
          <a:bodyPr wrap="square" rtlCol="0">
            <a:spAutoFit/>
          </a:bodyPr>
          <a:lstStyle/>
          <a:p>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p:sp>
        <p:nvSpPr>
          <p:cNvPr id="12" name="Rectangle 11"/>
          <p:cNvSpPr/>
          <p:nvPr/>
        </p:nvSpPr>
        <p:spPr>
          <a:xfrm>
            <a:off x="1914733" y="3219447"/>
            <a:ext cx="4572000" cy="661207"/>
          </a:xfrm>
          <a:prstGeom prst="rect">
            <a:avLst/>
          </a:prstGeom>
        </p:spPr>
        <p:txBody>
          <a:bodyPr>
            <a:spAutoFit/>
          </a:bodyPr>
          <a:lstStyle/>
          <a:p>
            <a:pPr algn="ctr">
              <a:lnSpc>
                <a:spcPct val="150000"/>
              </a:lnSpc>
            </a:pPr>
            <a:r>
              <a:rPr lang="en-US" sz="2800" b="1" dirty="0">
                <a:solidFill>
                  <a:schemeClr val="tx1"/>
                </a:solidFill>
                <a:latin typeface="Times New Roman" panose="02020603050405020304" pitchFamily="18" charset="0"/>
                <a:ea typeface="Calibri" panose="020F0502020204030204" pitchFamily="34" charset="0"/>
              </a:rPr>
              <a:t>a) </a:t>
            </a:r>
            <a:r>
              <a:rPr lang="en-US" sz="2800" b="1" dirty="0">
                <a:solidFill>
                  <a:srgbClr val="FF0000"/>
                </a:solidFill>
                <a:latin typeface="Times New Roman" panose="02020603050405020304" pitchFamily="18" charset="0"/>
                <a:ea typeface="Calibri" panose="020F0502020204030204" pitchFamily="34" charset="0"/>
              </a:rPr>
              <a:t>9 998 &lt; 10 000</a:t>
            </a:r>
          </a:p>
        </p:txBody>
      </p:sp>
      <p:sp>
        <p:nvSpPr>
          <p:cNvPr id="13" name="Rectangle 12"/>
          <p:cNvSpPr/>
          <p:nvPr/>
        </p:nvSpPr>
        <p:spPr>
          <a:xfrm>
            <a:off x="1914733" y="4133093"/>
            <a:ext cx="4572000" cy="738664"/>
          </a:xfrm>
          <a:prstGeom prst="rect">
            <a:avLst/>
          </a:prstGeom>
        </p:spPr>
        <p:txBody>
          <a:bodyPr>
            <a:spAutoFit/>
          </a:bodyPr>
          <a:lstStyle/>
          <a:p>
            <a:pPr algn="ctr">
              <a:lnSpc>
                <a:spcPct val="150000"/>
              </a:lnSpc>
            </a:pPr>
            <a:r>
              <a:rPr lang="en-US" sz="2800" b="1" dirty="0">
                <a:solidFill>
                  <a:schemeClr val="tx1"/>
                </a:solidFill>
                <a:latin typeface="Times New Roman" panose="02020603050405020304" pitchFamily="18" charset="0"/>
                <a:ea typeface="Calibri" panose="020F0502020204030204" pitchFamily="34" charset="0"/>
              </a:rPr>
              <a:t>b) </a:t>
            </a:r>
            <a:r>
              <a:rPr lang="en-US" sz="2800" b="1" dirty="0">
                <a:solidFill>
                  <a:srgbClr val="FF0000"/>
                </a:solidFill>
                <a:latin typeface="Times New Roman" panose="02020603050405020304" pitchFamily="18" charset="0"/>
                <a:ea typeface="Calibri" panose="020F0502020204030204" pitchFamily="34" charset="0"/>
              </a:rPr>
              <a:t>9 998 &lt; 10 000</a:t>
            </a:r>
          </a:p>
        </p:txBody>
      </p:sp>
    </p:spTree>
    <p:extLst>
      <p:ext uri="{BB962C8B-B14F-4D97-AF65-F5344CB8AC3E}">
        <p14:creationId xmlns:p14="http://schemas.microsoft.com/office/powerpoint/2010/main" val="79100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grpSp>
        <p:nvGrpSpPr>
          <p:cNvPr id="3" name="Group 2"/>
          <p:cNvGrpSpPr/>
          <p:nvPr/>
        </p:nvGrpSpPr>
        <p:grpSpPr>
          <a:xfrm>
            <a:off x="0" y="249853"/>
            <a:ext cx="8953349" cy="4893647"/>
            <a:chOff x="432476" y="1527606"/>
            <a:chExt cx="8564152" cy="5103821"/>
          </a:xfrm>
        </p:grpSpPr>
        <p:sp>
          <p:nvSpPr>
            <p:cNvPr id="4" name="TextBox 3"/>
            <p:cNvSpPr txBox="1"/>
            <p:nvPr/>
          </p:nvSpPr>
          <p:spPr>
            <a:xfrm>
              <a:off x="455404" y="1527606"/>
              <a:ext cx="8541224" cy="5103821"/>
            </a:xfrm>
            <a:prstGeom prst="rect">
              <a:avLst/>
            </a:prstGeom>
            <a:solidFill>
              <a:srgbClr val="CCFF99"/>
            </a:solidFill>
          </p:spPr>
          <p:txBody>
            <a:bodyPr wrap="square" rtlCol="0">
              <a:spAutoFit/>
            </a:bodyPr>
            <a:lstStyle/>
            <a:p>
              <a:r>
                <a:rPr lang="en-US" sz="2400" dirty="0"/>
                <a:t> </a:t>
              </a:r>
              <a:r>
                <a:rPr lang="vi-VN" sz="2400" dirty="0"/>
                <a:t>- </a:t>
              </a:r>
              <a:r>
                <a:rPr lang="en-US" b="1" i="1" dirty="0"/>
                <a:t>- </a:t>
              </a:r>
            </a:p>
            <a:p>
              <a:pPr algn="just">
                <a:lnSpc>
                  <a:spcPct val="150000"/>
                </a:lnSpc>
              </a:pPr>
              <a:r>
                <a:rPr lang="en-US" sz="2400" b="1" i="1" dirty="0"/>
                <a:t>- </a:t>
              </a:r>
              <a:r>
                <a:rPr lang="en-US" sz="2400" b="1" i="1" dirty="0" err="1"/>
                <a:t>Trong</a:t>
              </a:r>
              <a:r>
                <a:rPr lang="en-US" sz="2400" b="1" i="1" dirty="0"/>
                <a:t> </a:t>
              </a:r>
              <a:r>
                <a:rPr lang="en-US" sz="2400" b="1" i="1" dirty="0" err="1"/>
                <a:t>hai</a:t>
              </a:r>
              <a:r>
                <a:rPr lang="en-US" sz="2400" b="1" i="1" dirty="0"/>
                <a:t> </a:t>
              </a:r>
              <a:r>
                <a:rPr lang="en-US" sz="2400" b="1" i="1" dirty="0" err="1"/>
                <a:t>số</a:t>
              </a:r>
              <a:r>
                <a:rPr lang="en-US" sz="2400" b="1" i="1" dirty="0"/>
                <a:t> </a:t>
              </a:r>
              <a:r>
                <a:rPr lang="en-US" sz="2400" b="1" i="1" dirty="0" err="1"/>
                <a:t>tự</a:t>
              </a:r>
              <a:r>
                <a:rPr lang="en-US" sz="2400" b="1" i="1" dirty="0"/>
                <a:t> </a:t>
              </a:r>
              <a:r>
                <a:rPr lang="en-US" sz="2400" b="1" i="1" dirty="0" err="1"/>
                <a:t>nhiên</a:t>
              </a:r>
              <a:r>
                <a:rPr lang="en-US" sz="2400" b="1" i="1" dirty="0"/>
                <a:t> </a:t>
              </a:r>
              <a:r>
                <a:rPr lang="en-US" sz="2400" b="1" i="1" dirty="0" err="1"/>
                <a:t>có</a:t>
              </a:r>
              <a:r>
                <a:rPr lang="en-US" sz="2400" b="1" i="1" dirty="0"/>
                <a:t> </a:t>
              </a:r>
              <a:r>
                <a:rPr lang="en-US" sz="2400" b="1" i="1" dirty="0" err="1"/>
                <a:t>số</a:t>
              </a:r>
              <a:r>
                <a:rPr lang="en-US" sz="2400" b="1" i="1" dirty="0"/>
                <a:t> </a:t>
              </a:r>
              <a:r>
                <a:rPr lang="en-US" sz="2400" b="1" i="1" dirty="0" err="1"/>
                <a:t>chữ</a:t>
              </a:r>
              <a:r>
                <a:rPr lang="en-US" sz="2400" b="1" i="1" dirty="0"/>
                <a:t> </a:t>
              </a:r>
              <a:r>
                <a:rPr lang="en-US" sz="2400" b="1" i="1" dirty="0" err="1"/>
                <a:t>số</a:t>
              </a:r>
              <a:r>
                <a:rPr lang="en-US" sz="2400" b="1" i="1" dirty="0"/>
                <a:t> </a:t>
              </a:r>
              <a:r>
                <a:rPr lang="en-US" sz="2400" b="1" i="1" dirty="0" err="1"/>
                <a:t>khác</a:t>
              </a:r>
              <a:r>
                <a:rPr lang="en-US" sz="2400" b="1" i="1" dirty="0"/>
                <a:t> </a:t>
              </a:r>
              <a:r>
                <a:rPr lang="en-US" sz="2400" b="1" i="1" dirty="0" err="1"/>
                <a:t>nhau</a:t>
              </a:r>
              <a:r>
                <a:rPr lang="en-US" sz="2400" b="1" i="1" dirty="0"/>
                <a:t>: </a:t>
              </a:r>
              <a:r>
                <a:rPr lang="en-US" sz="2400" b="1" i="1" dirty="0" err="1"/>
                <a:t>Số</a:t>
              </a:r>
              <a:r>
                <a:rPr lang="en-US" sz="2400" b="1" i="1" dirty="0"/>
                <a:t> </a:t>
              </a:r>
              <a:r>
                <a:rPr lang="en-US" sz="2400" b="1" i="1" dirty="0" err="1"/>
                <a:t>nào</a:t>
              </a:r>
              <a:r>
                <a:rPr lang="en-US" sz="2400" b="1" i="1" dirty="0"/>
                <a:t> </a:t>
              </a:r>
              <a:r>
                <a:rPr lang="en-US" sz="2400" b="1" i="1" dirty="0" err="1"/>
                <a:t>có</a:t>
              </a:r>
              <a:r>
                <a:rPr lang="en-US" sz="2400" b="1" i="1" dirty="0"/>
                <a:t> </a:t>
              </a:r>
              <a:r>
                <a:rPr lang="en-US" sz="2400" b="1" i="1" dirty="0" err="1"/>
                <a:t>nhiều</a:t>
              </a:r>
              <a:r>
                <a:rPr lang="en-US" sz="2400" b="1" i="1" dirty="0"/>
                <a:t> </a:t>
              </a:r>
              <a:r>
                <a:rPr lang="en-US" sz="2400" b="1" i="1" dirty="0" err="1"/>
                <a:t>chữ</a:t>
              </a:r>
              <a:r>
                <a:rPr lang="en-US" sz="2400" b="1" i="1" dirty="0"/>
                <a:t> </a:t>
              </a:r>
              <a:r>
                <a:rPr lang="en-US" sz="2400" b="1" i="1" dirty="0" err="1"/>
                <a:t>số</a:t>
              </a:r>
              <a:r>
                <a:rPr lang="en-US" sz="2400" b="1" i="1" dirty="0"/>
                <a:t> </a:t>
              </a:r>
              <a:r>
                <a:rPr lang="en-US" sz="2400" b="1" i="1" dirty="0" err="1"/>
                <a:t>hơn</a:t>
              </a:r>
              <a:r>
                <a:rPr lang="en-US" sz="2400" b="1" i="1" dirty="0"/>
                <a:t> </a:t>
              </a:r>
              <a:r>
                <a:rPr lang="en-US" sz="2400" b="1" i="1" dirty="0" err="1"/>
                <a:t>thì</a:t>
              </a:r>
              <a:r>
                <a:rPr lang="en-US" sz="2400" b="1" i="1" dirty="0"/>
                <a:t> </a:t>
              </a:r>
              <a:r>
                <a:rPr lang="en-US" sz="2400" b="1" i="1" dirty="0" err="1"/>
                <a:t>lớn</a:t>
              </a:r>
              <a:r>
                <a:rPr lang="en-US" sz="2400" b="1" i="1" dirty="0"/>
                <a:t> </a:t>
              </a:r>
              <a:r>
                <a:rPr lang="en-US" sz="2400" b="1" i="1" dirty="0" err="1"/>
                <a:t>hơn</a:t>
              </a:r>
              <a:r>
                <a:rPr lang="en-US" sz="2400" b="1" i="1" dirty="0"/>
                <a:t>, </a:t>
              </a:r>
              <a:r>
                <a:rPr lang="en-US" sz="2400" b="1" i="1" dirty="0" err="1"/>
                <a:t>số</a:t>
              </a:r>
              <a:r>
                <a:rPr lang="en-US" sz="2400" b="1" i="1" dirty="0"/>
                <a:t> </a:t>
              </a:r>
              <a:r>
                <a:rPr lang="en-US" sz="2400" b="1" i="1" dirty="0" err="1"/>
                <a:t>nào</a:t>
              </a:r>
              <a:r>
                <a:rPr lang="en-US" sz="2400" b="1" i="1" dirty="0"/>
                <a:t> </a:t>
              </a:r>
              <a:r>
                <a:rPr lang="en-US" sz="2400" b="1" i="1" dirty="0" err="1"/>
                <a:t>có</a:t>
              </a:r>
              <a:r>
                <a:rPr lang="en-US" sz="2400" b="1" i="1" dirty="0"/>
                <a:t> </a:t>
              </a:r>
              <a:r>
                <a:rPr lang="en-US" sz="2400" b="1" i="1" dirty="0" err="1"/>
                <a:t>ít</a:t>
              </a:r>
              <a:r>
                <a:rPr lang="en-US" sz="2400" b="1" i="1" dirty="0"/>
                <a:t> </a:t>
              </a:r>
              <a:r>
                <a:rPr lang="en-US" sz="2400" b="1" i="1" dirty="0" err="1"/>
                <a:t>chữ</a:t>
              </a:r>
              <a:r>
                <a:rPr lang="en-US" sz="2400" b="1" i="1" dirty="0"/>
                <a:t> </a:t>
              </a:r>
              <a:r>
                <a:rPr lang="en-US" sz="2400" b="1" i="1" dirty="0" err="1"/>
                <a:t>số</a:t>
              </a:r>
              <a:r>
                <a:rPr lang="en-US" sz="2400" b="1" i="1" dirty="0"/>
                <a:t> </a:t>
              </a:r>
              <a:r>
                <a:rPr lang="en-US" sz="2400" b="1" i="1" dirty="0" err="1"/>
                <a:t>hơn</a:t>
              </a:r>
              <a:r>
                <a:rPr lang="en-US" sz="2400" b="1" i="1" dirty="0"/>
                <a:t> </a:t>
              </a:r>
              <a:r>
                <a:rPr lang="en-US" sz="2400" b="1" i="1" dirty="0" err="1"/>
                <a:t>thì</a:t>
              </a:r>
              <a:r>
                <a:rPr lang="en-US" sz="2400" b="1" i="1" dirty="0"/>
                <a:t> </a:t>
              </a:r>
              <a:r>
                <a:rPr lang="en-US" sz="2400" b="1" i="1" dirty="0" err="1"/>
                <a:t>nhỏ</a:t>
              </a:r>
              <a:r>
                <a:rPr lang="en-US" sz="2400" b="1" i="1" dirty="0"/>
                <a:t> </a:t>
              </a:r>
              <a:r>
                <a:rPr lang="en-US" sz="2400" b="1" i="1" dirty="0" err="1"/>
                <a:t>hơn</a:t>
              </a:r>
              <a:r>
                <a:rPr lang="en-US" sz="2400" b="1" i="1" dirty="0"/>
                <a:t>.</a:t>
              </a:r>
              <a:endParaRPr lang="en-US" sz="2400" dirty="0"/>
            </a:p>
            <a:p>
              <a:pPr algn="just">
                <a:lnSpc>
                  <a:spcPct val="150000"/>
                </a:lnSpc>
              </a:pPr>
              <a:r>
                <a:rPr lang="en-US" sz="2400" b="1" i="1" dirty="0"/>
                <a:t>- </a:t>
              </a:r>
              <a:r>
                <a:rPr lang="en-US" sz="2400" b="1" i="1" dirty="0" err="1"/>
                <a:t>Để</a:t>
              </a:r>
              <a:r>
                <a:rPr lang="en-US" sz="2400" b="1" i="1" dirty="0"/>
                <a:t> so </a:t>
              </a:r>
              <a:r>
                <a:rPr lang="en-US" sz="2400" b="1" i="1" dirty="0" err="1"/>
                <a:t>sánh</a:t>
              </a:r>
              <a:r>
                <a:rPr lang="en-US" sz="2400" b="1" i="1" dirty="0"/>
                <a:t> </a:t>
              </a:r>
              <a:r>
                <a:rPr lang="en-US" sz="2400" b="1" i="1" dirty="0" err="1"/>
                <a:t>hai</a:t>
              </a:r>
              <a:r>
                <a:rPr lang="en-US" sz="2400" b="1" i="1" dirty="0"/>
                <a:t> </a:t>
              </a:r>
              <a:r>
                <a:rPr lang="en-US" sz="2400" b="1" i="1" dirty="0" err="1"/>
                <a:t>số</a:t>
              </a:r>
              <a:r>
                <a:rPr lang="en-US" sz="2400" b="1" i="1" dirty="0"/>
                <a:t> </a:t>
              </a:r>
              <a:r>
                <a:rPr lang="en-US" sz="2400" b="1" i="1" dirty="0" err="1"/>
                <a:t>tự</a:t>
              </a:r>
              <a:r>
                <a:rPr lang="en-US" sz="2400" b="1" i="1" dirty="0"/>
                <a:t> </a:t>
              </a:r>
              <a:r>
                <a:rPr lang="en-US" sz="2400" b="1" i="1" dirty="0" err="1"/>
                <a:t>nhiên</a:t>
              </a:r>
              <a:r>
                <a:rPr lang="en-US" sz="2400" b="1" i="1" dirty="0"/>
                <a:t> </a:t>
              </a:r>
              <a:r>
                <a:rPr lang="en-US" sz="2400" b="1" i="1" dirty="0" err="1"/>
                <a:t>có</a:t>
              </a:r>
              <a:r>
                <a:rPr lang="en-US" sz="2400" b="1" i="1" dirty="0"/>
                <a:t> </a:t>
              </a:r>
              <a:r>
                <a:rPr lang="en-US" sz="2400" b="1" i="1" dirty="0" err="1"/>
                <a:t>số</a:t>
              </a:r>
              <a:r>
                <a:rPr lang="en-US" sz="2400" b="1" i="1" dirty="0"/>
                <a:t> </a:t>
              </a:r>
              <a:r>
                <a:rPr lang="en-US" sz="2400" b="1" i="1" dirty="0" err="1"/>
                <a:t>chữ</a:t>
              </a:r>
              <a:r>
                <a:rPr lang="en-US" sz="2400" b="1" i="1" dirty="0"/>
                <a:t> </a:t>
              </a:r>
              <a:r>
                <a:rPr lang="en-US" sz="2400" b="1" i="1" dirty="0" err="1"/>
                <a:t>số</a:t>
              </a:r>
              <a:r>
                <a:rPr lang="en-US" sz="2400" b="1" i="1" dirty="0"/>
                <a:t> </a:t>
              </a:r>
              <a:r>
                <a:rPr lang="en-US" sz="2400" b="1" i="1" dirty="0" err="1"/>
                <a:t>bằng</a:t>
              </a:r>
              <a:r>
                <a:rPr lang="en-US" sz="2400" b="1" i="1" dirty="0"/>
                <a:t> </a:t>
              </a:r>
              <a:r>
                <a:rPr lang="en-US" sz="2400" b="1" i="1" dirty="0" err="1"/>
                <a:t>nhau</a:t>
              </a:r>
              <a:r>
                <a:rPr lang="en-US" sz="2400" b="1" i="1" dirty="0"/>
                <a:t>, ta </a:t>
              </a:r>
              <a:r>
                <a:rPr lang="en-US" sz="2400" b="1" i="1" dirty="0" err="1"/>
                <a:t>lần</a:t>
              </a:r>
              <a:r>
                <a:rPr lang="en-US" sz="2400" b="1" i="1" dirty="0"/>
                <a:t> </a:t>
              </a:r>
              <a:r>
                <a:rPr lang="en-US" sz="2400" b="1" i="1" dirty="0" err="1"/>
                <a:t>lượt</a:t>
              </a:r>
              <a:r>
                <a:rPr lang="en-US" sz="2400" b="1" i="1" dirty="0"/>
                <a:t> so </a:t>
              </a:r>
              <a:r>
                <a:rPr lang="en-US" sz="2400" b="1" i="1" dirty="0" err="1"/>
                <a:t>sánh</a:t>
              </a:r>
              <a:r>
                <a:rPr lang="en-US" sz="2400" b="1" i="1" dirty="0"/>
                <a:t> </a:t>
              </a:r>
              <a:r>
                <a:rPr lang="en-US" sz="2400" b="1" i="1" dirty="0" err="1"/>
                <a:t>từng</a:t>
              </a:r>
              <a:r>
                <a:rPr lang="en-US" sz="2400" b="1" i="1" dirty="0"/>
                <a:t> </a:t>
              </a:r>
              <a:r>
                <a:rPr lang="en-US" sz="2400" b="1" i="1" dirty="0" err="1"/>
                <a:t>cặp</a:t>
              </a:r>
              <a:r>
                <a:rPr lang="en-US" sz="2400" b="1" i="1" dirty="0"/>
                <a:t> </a:t>
              </a:r>
              <a:r>
                <a:rPr lang="en-US" sz="2400" b="1" i="1" dirty="0" err="1"/>
                <a:t>chữ</a:t>
              </a:r>
              <a:r>
                <a:rPr lang="en-US" sz="2400" b="1" i="1" dirty="0"/>
                <a:t> </a:t>
              </a:r>
              <a:r>
                <a:rPr lang="en-US" sz="2400" b="1" i="1" dirty="0" err="1"/>
                <a:t>số</a:t>
              </a:r>
              <a:r>
                <a:rPr lang="en-US" sz="2400" b="1" i="1" dirty="0"/>
                <a:t> </a:t>
              </a:r>
              <a:r>
                <a:rPr lang="en-US" sz="2400" b="1" i="1" dirty="0" err="1"/>
                <a:t>trên</a:t>
              </a:r>
              <a:r>
                <a:rPr lang="en-US" sz="2400" b="1" i="1" dirty="0"/>
                <a:t> </a:t>
              </a:r>
              <a:r>
                <a:rPr lang="en-US" sz="2400" b="1" i="1" dirty="0" err="1"/>
                <a:t>cùng</a:t>
              </a:r>
              <a:r>
                <a:rPr lang="en-US" sz="2400" b="1" i="1" dirty="0"/>
                <a:t> </a:t>
              </a:r>
              <a:r>
                <a:rPr lang="en-US" sz="2400" b="1" i="1" dirty="0" err="1"/>
                <a:t>một</a:t>
              </a:r>
              <a:r>
                <a:rPr lang="en-US" sz="2400" b="1" i="1" dirty="0"/>
                <a:t> </a:t>
              </a:r>
              <a:r>
                <a:rPr lang="en-US" sz="2400" b="1" i="1" dirty="0" err="1"/>
                <a:t>hàng</a:t>
              </a:r>
              <a:r>
                <a:rPr lang="en-US" sz="2400" b="1" i="1" dirty="0"/>
                <a:t> (</a:t>
              </a:r>
              <a:r>
                <a:rPr lang="en-US" sz="2400" b="1" i="1" dirty="0" err="1"/>
                <a:t>tính</a:t>
              </a:r>
              <a:r>
                <a:rPr lang="en-US" sz="2400" b="1" i="1" dirty="0"/>
                <a:t> </a:t>
              </a:r>
              <a:r>
                <a:rPr lang="en-US" sz="2400" b="1" i="1" dirty="0" err="1"/>
                <a:t>từ</a:t>
              </a:r>
              <a:r>
                <a:rPr lang="en-US" sz="2400" b="1" i="1" dirty="0"/>
                <a:t> </a:t>
              </a:r>
              <a:r>
                <a:rPr lang="en-US" sz="2400" b="1" i="1" dirty="0" err="1"/>
                <a:t>trái</a:t>
              </a:r>
              <a:r>
                <a:rPr lang="en-US" sz="2400" b="1" i="1" dirty="0"/>
                <a:t> sang </a:t>
              </a:r>
              <a:r>
                <a:rPr lang="en-US" sz="2400" b="1" i="1" dirty="0" err="1"/>
                <a:t>phải</a:t>
              </a:r>
              <a:r>
                <a:rPr lang="en-US" sz="2400" b="1" i="1" dirty="0"/>
                <a:t>), </a:t>
              </a:r>
              <a:r>
                <a:rPr lang="en-US" sz="2400" b="1" i="1" dirty="0" err="1"/>
                <a:t>cho</a:t>
              </a:r>
              <a:r>
                <a:rPr lang="en-US" sz="2400" b="1" i="1" dirty="0"/>
                <a:t> </a:t>
              </a:r>
              <a:r>
                <a:rPr lang="en-US" sz="2400" b="1" i="1" dirty="0" err="1"/>
                <a:t>đến</a:t>
              </a:r>
              <a:r>
                <a:rPr lang="en-US" sz="2400" b="1" i="1" dirty="0"/>
                <a:t> </a:t>
              </a:r>
              <a:r>
                <a:rPr lang="en-US" sz="2400" b="1" i="1" dirty="0" err="1"/>
                <a:t>khi</a:t>
              </a:r>
              <a:r>
                <a:rPr lang="en-US" sz="2400" b="1" i="1" dirty="0"/>
                <a:t> </a:t>
              </a:r>
              <a:r>
                <a:rPr lang="en-US" sz="2400" b="1" i="1" dirty="0" err="1"/>
                <a:t>xuất</a:t>
              </a:r>
              <a:r>
                <a:rPr lang="en-US" sz="2400" b="1" i="1" dirty="0"/>
                <a:t> </a:t>
              </a:r>
              <a:r>
                <a:rPr lang="en-US" sz="2400" b="1" i="1" dirty="0" err="1"/>
                <a:t>hiện</a:t>
              </a:r>
              <a:r>
                <a:rPr lang="en-US" sz="2400" b="1" i="1" dirty="0"/>
                <a:t> </a:t>
              </a:r>
              <a:r>
                <a:rPr lang="en-US" sz="2400" b="1" i="1" dirty="0" err="1"/>
                <a:t>cặp</a:t>
              </a:r>
              <a:r>
                <a:rPr lang="en-US" sz="2400" b="1" i="1" dirty="0"/>
                <a:t> </a:t>
              </a:r>
              <a:r>
                <a:rPr lang="en-US" sz="2400" b="1" i="1" dirty="0" err="1"/>
                <a:t>chữ</a:t>
              </a:r>
              <a:r>
                <a:rPr lang="en-US" sz="2400" b="1" i="1" dirty="0"/>
                <a:t> </a:t>
              </a:r>
              <a:r>
                <a:rPr lang="en-US" sz="2400" b="1" i="1" dirty="0" err="1"/>
                <a:t>số</a:t>
              </a:r>
              <a:r>
                <a:rPr lang="en-US" sz="2400" b="1" i="1" dirty="0"/>
                <a:t> </a:t>
              </a:r>
              <a:r>
                <a:rPr lang="en-US" sz="2400" b="1" i="1" dirty="0" err="1"/>
                <a:t>đầu</a:t>
              </a:r>
              <a:r>
                <a:rPr lang="en-US" sz="2400" b="1" i="1" dirty="0"/>
                <a:t> </a:t>
              </a:r>
              <a:r>
                <a:rPr lang="en-US" sz="2400" b="1" i="1" dirty="0" err="1"/>
                <a:t>tiên</a:t>
              </a:r>
              <a:r>
                <a:rPr lang="en-US" sz="2400" b="1" i="1" dirty="0"/>
                <a:t> </a:t>
              </a:r>
              <a:r>
                <a:rPr lang="en-US" sz="2400" b="1" i="1" dirty="0" err="1"/>
                <a:t>khác</a:t>
              </a:r>
              <a:r>
                <a:rPr lang="en-US" sz="2400" b="1" i="1" dirty="0"/>
                <a:t> </a:t>
              </a:r>
              <a:r>
                <a:rPr lang="en-US" sz="2400" b="1" i="1" dirty="0" err="1"/>
                <a:t>nhau</a:t>
              </a:r>
              <a:r>
                <a:rPr lang="en-US" sz="2400" b="1" i="1" dirty="0"/>
                <a:t>. Ở </a:t>
              </a:r>
              <a:r>
                <a:rPr lang="en-US" sz="2400" b="1" i="1" dirty="0" err="1"/>
                <a:t>cặp</a:t>
              </a:r>
              <a:r>
                <a:rPr lang="en-US" sz="2400" b="1" i="1" dirty="0"/>
                <a:t> </a:t>
              </a:r>
              <a:r>
                <a:rPr lang="en-US" sz="2400" b="1" i="1" dirty="0" err="1"/>
                <a:t>chữ</a:t>
              </a:r>
              <a:r>
                <a:rPr lang="en-US" sz="2400" b="1" i="1" dirty="0"/>
                <a:t> </a:t>
              </a:r>
              <a:r>
                <a:rPr lang="en-US" sz="2400" b="1" i="1" dirty="0" err="1"/>
                <a:t>số</a:t>
              </a:r>
              <a:r>
                <a:rPr lang="en-US" sz="2400" b="1" i="1" dirty="0"/>
                <a:t> </a:t>
              </a:r>
              <a:r>
                <a:rPr lang="en-US" sz="2400" b="1" i="1" dirty="0" err="1"/>
                <a:t>khác</a:t>
              </a:r>
              <a:r>
                <a:rPr lang="en-US" sz="2400" b="1" i="1" dirty="0"/>
                <a:t> </a:t>
              </a:r>
              <a:r>
                <a:rPr lang="en-US" sz="2400" b="1" i="1" dirty="0" err="1"/>
                <a:t>nhau</a:t>
              </a:r>
              <a:r>
                <a:rPr lang="en-US" sz="2400" b="1" i="1" dirty="0"/>
                <a:t> </a:t>
              </a:r>
              <a:r>
                <a:rPr lang="en-US" sz="2400" b="1" i="1" dirty="0" err="1"/>
                <a:t>đó</a:t>
              </a:r>
              <a:r>
                <a:rPr lang="en-US" sz="2400" b="1" i="1" dirty="0"/>
                <a:t>, </a:t>
              </a:r>
              <a:r>
                <a:rPr lang="en-US" sz="2400" b="1" i="1" dirty="0" err="1"/>
                <a:t>chữ</a:t>
              </a:r>
              <a:r>
                <a:rPr lang="en-US" sz="2400" b="1" i="1" dirty="0"/>
                <a:t> </a:t>
              </a:r>
              <a:r>
                <a:rPr lang="en-US" sz="2400" b="1" i="1" dirty="0" err="1"/>
                <a:t>số</a:t>
              </a:r>
              <a:r>
                <a:rPr lang="en-US" sz="2400" b="1" i="1" dirty="0"/>
                <a:t> </a:t>
              </a:r>
              <a:r>
                <a:rPr lang="en-US" sz="2400" b="1" i="1" dirty="0" err="1"/>
                <a:t>nào</a:t>
              </a:r>
              <a:r>
                <a:rPr lang="en-US" sz="2400" b="1" i="1" dirty="0"/>
                <a:t> </a:t>
              </a:r>
              <a:r>
                <a:rPr lang="en-US" sz="2400" b="1" i="1" dirty="0" err="1"/>
                <a:t>lớn</a:t>
              </a:r>
              <a:r>
                <a:rPr lang="en-US" sz="2400" b="1" i="1" dirty="0"/>
                <a:t> </a:t>
              </a:r>
              <a:r>
                <a:rPr lang="en-US" sz="2400" b="1" i="1" dirty="0" err="1"/>
                <a:t>hơn</a:t>
              </a:r>
              <a:r>
                <a:rPr lang="en-US" sz="2400" b="1" i="1" dirty="0"/>
                <a:t> </a:t>
              </a:r>
              <a:r>
                <a:rPr lang="en-US" sz="2400" b="1" i="1" dirty="0" err="1"/>
                <a:t>thì</a:t>
              </a:r>
              <a:r>
                <a:rPr lang="en-US" sz="2400" b="1" i="1" dirty="0"/>
                <a:t> </a:t>
              </a:r>
              <a:r>
                <a:rPr lang="en-US" sz="2400" b="1" i="1" dirty="0" err="1"/>
                <a:t>số</a:t>
              </a:r>
              <a:r>
                <a:rPr lang="en-US" sz="2400" b="1" i="1" dirty="0"/>
                <a:t> </a:t>
              </a:r>
              <a:r>
                <a:rPr lang="en-US" sz="2400" b="1" i="1" dirty="0" err="1"/>
                <a:t>tự</a:t>
              </a:r>
              <a:r>
                <a:rPr lang="en-US" sz="2400" b="1" i="1" dirty="0"/>
                <a:t> </a:t>
              </a:r>
              <a:r>
                <a:rPr lang="en-US" sz="2400" b="1" i="1" dirty="0" err="1"/>
                <a:t>nhiên</a:t>
              </a:r>
              <a:r>
                <a:rPr lang="en-US" sz="2400" b="1" i="1" dirty="0"/>
                <a:t> </a:t>
              </a:r>
              <a:r>
                <a:rPr lang="en-US" sz="2400" b="1" i="1" dirty="0" err="1"/>
                <a:t>chứa</a:t>
              </a:r>
              <a:r>
                <a:rPr lang="en-US" sz="2400" b="1" i="1" dirty="0"/>
                <a:t> </a:t>
              </a:r>
              <a:r>
                <a:rPr lang="en-US" sz="2400" b="1" i="1" dirty="0" err="1"/>
                <a:t>chữ</a:t>
              </a:r>
              <a:r>
                <a:rPr lang="en-US" sz="2400" b="1" i="1" dirty="0"/>
                <a:t> </a:t>
              </a:r>
              <a:r>
                <a:rPr lang="en-US" sz="2400" b="1" i="1" dirty="0" err="1"/>
                <a:t>số</a:t>
              </a:r>
              <a:r>
                <a:rPr lang="en-US" sz="2400" b="1" i="1" dirty="0"/>
                <a:t> </a:t>
              </a:r>
              <a:r>
                <a:rPr lang="en-US" sz="2400" b="1" i="1" dirty="0" err="1"/>
                <a:t>đó</a:t>
              </a:r>
              <a:r>
                <a:rPr lang="en-US" sz="2400" b="1" i="1" dirty="0"/>
                <a:t> </a:t>
              </a:r>
              <a:r>
                <a:rPr lang="en-US" sz="2400" b="1" i="1" dirty="0" err="1"/>
                <a:t>lớn</a:t>
              </a:r>
              <a:r>
                <a:rPr lang="en-US" sz="2400" b="1" i="1" dirty="0"/>
                <a:t> </a:t>
              </a:r>
              <a:r>
                <a:rPr lang="en-US" sz="2400" b="1" i="1" dirty="0" err="1"/>
                <a:t>hơn</a:t>
              </a:r>
              <a:r>
                <a:rPr lang="en-US" sz="2400" b="1" i="1" dirty="0"/>
                <a:t>.</a:t>
              </a:r>
              <a:endParaRPr lang="en-US" sz="2400" dirty="0"/>
            </a:p>
          </p:txBody>
        </p:sp>
        <p:pic>
          <p:nvPicPr>
            <p:cNvPr id="5" name="Picture 4"/>
            <p:cNvPicPr>
              <a:picLocks noChangeAspect="1"/>
            </p:cNvPicPr>
            <p:nvPr/>
          </p:nvPicPr>
          <p:blipFill>
            <a:blip r:embed="rId2"/>
            <a:stretch>
              <a:fillRect/>
            </a:stretch>
          </p:blipFill>
          <p:spPr>
            <a:xfrm>
              <a:off x="432476" y="1560804"/>
              <a:ext cx="426878" cy="404411"/>
            </a:xfrm>
            <a:prstGeom prst="rect">
              <a:avLst/>
            </a:prstGeom>
          </p:spPr>
        </p:pic>
      </p:grpSp>
    </p:spTree>
    <p:extLst>
      <p:ext uri="{BB962C8B-B14F-4D97-AF65-F5344CB8AC3E}">
        <p14:creationId xmlns:p14="http://schemas.microsoft.com/office/powerpoint/2010/main" val="284211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4" name="Horizontal Scroll 3"/>
          <p:cNvSpPr/>
          <p:nvPr/>
        </p:nvSpPr>
        <p:spPr>
          <a:xfrm>
            <a:off x="392370" y="-315311"/>
            <a:ext cx="8713030" cy="3013627"/>
          </a:xfrm>
          <a:prstGeom prst="horizontalScroll">
            <a:avLst>
              <a:gd name="adj" fmla="val 1030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u="sng" dirty="0">
                <a:solidFill>
                  <a:schemeClr val="tx1"/>
                </a:solidFill>
              </a:rPr>
              <a:t>Luyện </a:t>
            </a:r>
            <a:r>
              <a:rPr lang="en-US" sz="2400" b="1" i="1" u="sng" dirty="0" err="1">
                <a:solidFill>
                  <a:schemeClr val="tx1"/>
                </a:solidFill>
              </a:rPr>
              <a:t>tập</a:t>
            </a:r>
            <a:r>
              <a:rPr lang="en-US" sz="2400" b="1" i="1" u="sng" dirty="0">
                <a:solidFill>
                  <a:schemeClr val="tx1"/>
                </a:solidFill>
              </a:rPr>
              <a:t> 6: </a:t>
            </a:r>
            <a:r>
              <a:rPr lang="en-US" sz="2400" dirty="0">
                <a:solidFill>
                  <a:schemeClr val="tx1"/>
                </a:solidFill>
              </a:rPr>
              <a:t>So </a:t>
            </a:r>
            <a:r>
              <a:rPr lang="en-US" sz="2400" dirty="0" err="1">
                <a:solidFill>
                  <a:schemeClr val="tx1"/>
                </a:solidFill>
              </a:rPr>
              <a:t>sánh</a:t>
            </a:r>
            <a:r>
              <a:rPr lang="en-US" sz="2400" b="1" i="1" u="sng" dirty="0">
                <a:solidFill>
                  <a:schemeClr val="tx1"/>
                </a:solidFill>
              </a:rPr>
              <a:t> </a:t>
            </a:r>
          </a:p>
          <a:p>
            <a:pPr marL="457200" indent="-457200" algn="just">
              <a:lnSpc>
                <a:spcPct val="150000"/>
              </a:lnSpc>
              <a:buAutoNum type="alphaLcParenR"/>
            </a:pPr>
            <a:r>
              <a:rPr lang="en-US" sz="2400" dirty="0">
                <a:solidFill>
                  <a:schemeClr val="tx1"/>
                </a:solidFill>
              </a:rPr>
              <a:t>35 216 098 </a:t>
            </a:r>
            <a:r>
              <a:rPr lang="en-US" sz="2400" dirty="0" err="1">
                <a:solidFill>
                  <a:schemeClr val="tx1"/>
                </a:solidFill>
              </a:rPr>
              <a:t>và</a:t>
            </a:r>
            <a:r>
              <a:rPr lang="en-US" sz="2400" dirty="0">
                <a:solidFill>
                  <a:schemeClr val="tx1"/>
                </a:solidFill>
              </a:rPr>
              <a:t> 8 935 789.</a:t>
            </a:r>
          </a:p>
          <a:p>
            <a:pPr marL="457200" indent="-457200" algn="just">
              <a:lnSpc>
                <a:spcPct val="150000"/>
              </a:lnSpc>
              <a:buAutoNum type="alphaLcParenR"/>
            </a:pPr>
            <a:r>
              <a:rPr lang="en-US" sz="2400" dirty="0">
                <a:solidFill>
                  <a:schemeClr val="tx1"/>
                </a:solidFill>
              </a:rPr>
              <a:t>69 098 327 </a:t>
            </a:r>
            <a:r>
              <a:rPr lang="en-US" sz="2400" dirty="0" err="1">
                <a:solidFill>
                  <a:schemeClr val="tx1"/>
                </a:solidFill>
              </a:rPr>
              <a:t>và</a:t>
            </a:r>
            <a:r>
              <a:rPr lang="en-US" sz="2400" dirty="0">
                <a:solidFill>
                  <a:schemeClr val="tx1"/>
                </a:solidFill>
              </a:rPr>
              <a:t> 69 098 357.</a:t>
            </a:r>
          </a:p>
        </p:txBody>
      </p:sp>
      <p:sp>
        <p:nvSpPr>
          <p:cNvPr id="5" name="TextBox 4"/>
          <p:cNvSpPr txBox="1"/>
          <p:nvPr/>
        </p:nvSpPr>
        <p:spPr>
          <a:xfrm>
            <a:off x="788276" y="2463314"/>
            <a:ext cx="1867437" cy="461665"/>
          </a:xfrm>
          <a:prstGeom prst="rect">
            <a:avLst/>
          </a:prstGeom>
          <a:noFill/>
        </p:spPr>
        <p:txBody>
          <a:bodyPr wrap="square" rtlCol="0">
            <a:spAutoFit/>
          </a:bodyPr>
          <a:lstStyle/>
          <a:p>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p:sp>
        <p:nvSpPr>
          <p:cNvPr id="6" name="TextBox 5"/>
          <p:cNvSpPr txBox="1"/>
          <p:nvPr/>
        </p:nvSpPr>
        <p:spPr>
          <a:xfrm>
            <a:off x="120822" y="2635188"/>
            <a:ext cx="9256126" cy="1754326"/>
          </a:xfrm>
          <a:prstGeom prst="rect">
            <a:avLst/>
          </a:prstGeom>
          <a:noFill/>
        </p:spPr>
        <p:txBody>
          <a:bodyPr wrap="square" rtlCol="0">
            <a:spAutoFit/>
          </a:bodyPr>
          <a:lstStyle/>
          <a:p>
            <a:pPr algn="just">
              <a:lnSpc>
                <a:spcPct val="150000"/>
              </a:lnSpc>
            </a:pPr>
            <a:r>
              <a:rPr lang="en-US" sz="2400" dirty="0"/>
              <a:t>a)</a:t>
            </a:r>
          </a:p>
          <a:p>
            <a:pPr algn="just">
              <a:lnSpc>
                <a:spcPct val="150000"/>
              </a:lnSpc>
            </a:pPr>
            <a:r>
              <a:rPr lang="en-US" sz="2400" dirty="0"/>
              <a:t> </a:t>
            </a:r>
            <a:r>
              <a:rPr lang="en-US" sz="2400" b="1" dirty="0" err="1">
                <a:solidFill>
                  <a:srgbClr val="FF0000"/>
                </a:solidFill>
              </a:rPr>
              <a:t>Số</a:t>
            </a:r>
            <a:r>
              <a:rPr lang="en-US" sz="2400" b="1" dirty="0">
                <a:solidFill>
                  <a:srgbClr val="FF0000"/>
                </a:solidFill>
              </a:rPr>
              <a:t> 35 216 098 </a:t>
            </a:r>
            <a:r>
              <a:rPr lang="en-US" sz="2400" b="1" dirty="0" err="1">
                <a:solidFill>
                  <a:srgbClr val="FF0000"/>
                </a:solidFill>
              </a:rPr>
              <a:t>có</a:t>
            </a:r>
            <a:r>
              <a:rPr lang="en-US" sz="2400" b="1" dirty="0">
                <a:solidFill>
                  <a:srgbClr val="FF0000"/>
                </a:solidFill>
              </a:rPr>
              <a:t> </a:t>
            </a:r>
            <a:r>
              <a:rPr lang="en-US" sz="2400" b="1" dirty="0" err="1">
                <a:solidFill>
                  <a:srgbClr val="FF0000"/>
                </a:solidFill>
              </a:rPr>
              <a:t>tám</a:t>
            </a:r>
            <a:r>
              <a:rPr lang="en-US" sz="2400" b="1" dirty="0">
                <a:solidFill>
                  <a:srgbClr val="FF0000"/>
                </a:solidFill>
              </a:rPr>
              <a:t> </a:t>
            </a:r>
            <a:r>
              <a:rPr lang="en-US" sz="2400" b="1" dirty="0" err="1">
                <a:solidFill>
                  <a:srgbClr val="FF0000"/>
                </a:solidFill>
              </a:rPr>
              <a:t>chữ</a:t>
            </a:r>
            <a:r>
              <a:rPr lang="en-US" sz="2400" b="1" dirty="0">
                <a:solidFill>
                  <a:srgbClr val="FF0000"/>
                </a:solidFill>
              </a:rPr>
              <a:t> </a:t>
            </a:r>
            <a:r>
              <a:rPr lang="en-US" sz="2400" b="1" dirty="0" err="1">
                <a:solidFill>
                  <a:srgbClr val="FF0000"/>
                </a:solidFill>
              </a:rPr>
              <a:t>số</a:t>
            </a:r>
            <a:r>
              <a:rPr lang="en-US" sz="2400" b="1" dirty="0">
                <a:solidFill>
                  <a:srgbClr val="FF0000"/>
                </a:solidFill>
              </a:rPr>
              <a:t> </a:t>
            </a:r>
            <a:r>
              <a:rPr lang="en-US" sz="2400" b="1" dirty="0" err="1">
                <a:solidFill>
                  <a:srgbClr val="FF0000"/>
                </a:solidFill>
              </a:rPr>
              <a:t>và</a:t>
            </a:r>
            <a:r>
              <a:rPr lang="en-US" sz="2400" b="1" dirty="0">
                <a:solidFill>
                  <a:srgbClr val="FF0000"/>
                </a:solidFill>
              </a:rPr>
              <a:t> </a:t>
            </a:r>
            <a:r>
              <a:rPr lang="en-US" sz="2400" b="1" dirty="0" err="1">
                <a:solidFill>
                  <a:srgbClr val="FF0000"/>
                </a:solidFill>
              </a:rPr>
              <a:t>số</a:t>
            </a:r>
            <a:r>
              <a:rPr lang="en-US" sz="2400" b="1" dirty="0">
                <a:solidFill>
                  <a:srgbClr val="FF0000"/>
                </a:solidFill>
              </a:rPr>
              <a:t> 8 935 789 </a:t>
            </a:r>
            <a:r>
              <a:rPr lang="en-US" sz="2400" b="1" dirty="0" err="1">
                <a:solidFill>
                  <a:srgbClr val="FF0000"/>
                </a:solidFill>
              </a:rPr>
              <a:t>có</a:t>
            </a:r>
            <a:r>
              <a:rPr lang="en-US" sz="2400" b="1" dirty="0">
                <a:solidFill>
                  <a:srgbClr val="FF0000"/>
                </a:solidFill>
              </a:rPr>
              <a:t> </a:t>
            </a:r>
            <a:r>
              <a:rPr lang="en-US" sz="2400" b="1" dirty="0" err="1">
                <a:solidFill>
                  <a:srgbClr val="FF0000"/>
                </a:solidFill>
              </a:rPr>
              <a:t>bảy</a:t>
            </a:r>
            <a:r>
              <a:rPr lang="en-US" sz="2400" b="1" dirty="0">
                <a:solidFill>
                  <a:srgbClr val="FF0000"/>
                </a:solidFill>
              </a:rPr>
              <a:t> </a:t>
            </a:r>
            <a:r>
              <a:rPr lang="en-US" sz="2400" b="1" dirty="0" err="1">
                <a:solidFill>
                  <a:srgbClr val="FF0000"/>
                </a:solidFill>
              </a:rPr>
              <a:t>chữ</a:t>
            </a:r>
            <a:r>
              <a:rPr lang="en-US" sz="2400" b="1" dirty="0">
                <a:solidFill>
                  <a:srgbClr val="FF0000"/>
                </a:solidFill>
              </a:rPr>
              <a:t> </a:t>
            </a:r>
            <a:r>
              <a:rPr lang="en-US" sz="2400" b="1" dirty="0" err="1">
                <a:solidFill>
                  <a:srgbClr val="FF0000"/>
                </a:solidFill>
              </a:rPr>
              <a:t>số</a:t>
            </a:r>
            <a:r>
              <a:rPr lang="en-US" sz="2400" b="1" dirty="0">
                <a:solidFill>
                  <a:srgbClr val="FF0000"/>
                </a:solidFill>
              </a:rPr>
              <a:t>.</a:t>
            </a:r>
          </a:p>
          <a:p>
            <a:pPr algn="just">
              <a:lnSpc>
                <a:spcPct val="150000"/>
              </a:lnSpc>
            </a:pPr>
            <a:r>
              <a:rPr lang="en-US" sz="2400" b="1" dirty="0" err="1">
                <a:solidFill>
                  <a:srgbClr val="FF0000"/>
                </a:solidFill>
              </a:rPr>
              <a:t>Vậy</a:t>
            </a:r>
            <a:r>
              <a:rPr lang="en-US" sz="2400" b="1" dirty="0">
                <a:solidFill>
                  <a:srgbClr val="FF0000"/>
                </a:solidFill>
              </a:rPr>
              <a:t> 35 216 098 &gt; 8 935 789.</a:t>
            </a:r>
          </a:p>
        </p:txBody>
      </p:sp>
      <p:sp>
        <p:nvSpPr>
          <p:cNvPr id="7" name="Rectangle 6"/>
          <p:cNvSpPr/>
          <p:nvPr/>
        </p:nvSpPr>
        <p:spPr>
          <a:xfrm>
            <a:off x="120822" y="4346709"/>
            <a:ext cx="8853222" cy="579582"/>
          </a:xfrm>
          <a:prstGeom prst="rect">
            <a:avLst/>
          </a:prstGeom>
        </p:spPr>
        <p:txBody>
          <a:bodyPr wrap="square">
            <a:spAutoFit/>
          </a:bodyPr>
          <a:lstStyle/>
          <a:p>
            <a:pPr>
              <a:lnSpc>
                <a:spcPct val="150000"/>
              </a:lnSpc>
            </a:pPr>
            <a:r>
              <a:rPr lang="en-US" sz="2400" b="1" dirty="0">
                <a:solidFill>
                  <a:schemeClr val="tx1"/>
                </a:solidFill>
                <a:latin typeface="+mn-lt"/>
                <a:ea typeface="Calibri" panose="020F0502020204030204" pitchFamily="34" charset="0"/>
              </a:rPr>
              <a:t>b) </a:t>
            </a:r>
            <a:r>
              <a:rPr lang="en-US" sz="2400" b="1" dirty="0">
                <a:solidFill>
                  <a:srgbClr val="FF0000"/>
                </a:solidFill>
                <a:latin typeface="+mn-lt"/>
                <a:ea typeface="Calibri" panose="020F0502020204030204" pitchFamily="34" charset="0"/>
              </a:rPr>
              <a:t>69 098 327 &lt;  69 098 357.</a:t>
            </a:r>
            <a:endParaRPr lang="vi-VN" sz="2400" b="1" dirty="0">
              <a:solidFill>
                <a:srgbClr val="FF0000"/>
              </a:solidFill>
              <a:latin typeface="+mn-lt"/>
            </a:endParaRPr>
          </a:p>
        </p:txBody>
      </p:sp>
    </p:spTree>
    <p:extLst>
      <p:ext uri="{BB962C8B-B14F-4D97-AF65-F5344CB8AC3E}">
        <p14:creationId xmlns:p14="http://schemas.microsoft.com/office/powerpoint/2010/main" val="188985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19"/>
        <p:cNvGrpSpPr/>
        <p:nvPr/>
      </p:nvGrpSpPr>
      <p:grpSpPr>
        <a:xfrm>
          <a:off x="0" y="0"/>
          <a:ext cx="0" cy="0"/>
          <a:chOff x="0" y="0"/>
          <a:chExt cx="0" cy="0"/>
        </a:xfrm>
      </p:grpSpPr>
      <p:sp>
        <p:nvSpPr>
          <p:cNvPr id="20" name="TextBox 19"/>
          <p:cNvSpPr txBox="1"/>
          <p:nvPr/>
        </p:nvSpPr>
        <p:spPr>
          <a:xfrm>
            <a:off x="948761" y="460214"/>
            <a:ext cx="6466433" cy="584775"/>
          </a:xfrm>
          <a:prstGeom prst="rect">
            <a:avLst/>
          </a:prstGeom>
          <a:noFill/>
        </p:spPr>
        <p:txBody>
          <a:bodyPr wrap="square" rtlCol="0">
            <a:spAutoFit/>
          </a:bodyPr>
          <a:lstStyle/>
          <a:p>
            <a:r>
              <a:rPr lang="en-US" sz="3200" dirty="0">
                <a:solidFill>
                  <a:schemeClr val="bg1"/>
                </a:solidFill>
                <a:latin typeface="+mn-lt"/>
              </a:rPr>
              <a:t>LUYỆN TẬP</a:t>
            </a:r>
            <a:endParaRPr lang="vi-VN" sz="3200" dirty="0">
              <a:solidFill>
                <a:schemeClr val="bg1"/>
              </a:solidFill>
              <a:latin typeface="+mn-lt"/>
            </a:endParaRPr>
          </a:p>
        </p:txBody>
      </p:sp>
      <p:graphicFrame>
        <p:nvGraphicFramePr>
          <p:cNvPr id="8" name="Table 7"/>
          <p:cNvGraphicFramePr>
            <a:graphicFrameLocks noGrp="1"/>
          </p:cNvGraphicFramePr>
          <p:nvPr>
            <p:extLst>
              <p:ext uri="{D42A27DB-BD31-4B8C-83A1-F6EECF244321}">
                <p14:modId xmlns:p14="http://schemas.microsoft.com/office/powerpoint/2010/main" val="4204289578"/>
              </p:ext>
            </p:extLst>
          </p:nvPr>
        </p:nvGraphicFramePr>
        <p:xfrm>
          <a:off x="130187" y="1769042"/>
          <a:ext cx="8666971" cy="3374457"/>
        </p:xfrm>
        <a:graphic>
          <a:graphicData uri="http://schemas.openxmlformats.org/drawingml/2006/table">
            <a:tbl>
              <a:tblPr firstRow="1" bandRow="1">
                <a:tableStyleId>{E27665BA-8202-44FC-AD62-C9F0E3EA811A}</a:tableStyleId>
              </a:tblPr>
              <a:tblGrid>
                <a:gridCol w="5939537">
                  <a:extLst>
                    <a:ext uri="{9D8B030D-6E8A-4147-A177-3AD203B41FA5}">
                      <a16:colId xmlns:a16="http://schemas.microsoft.com/office/drawing/2014/main" val="1562853731"/>
                    </a:ext>
                  </a:extLst>
                </a:gridCol>
                <a:gridCol w="2727434">
                  <a:extLst>
                    <a:ext uri="{9D8B030D-6E8A-4147-A177-3AD203B41FA5}">
                      <a16:colId xmlns:a16="http://schemas.microsoft.com/office/drawing/2014/main" val="675155235"/>
                    </a:ext>
                  </a:extLst>
                </a:gridCol>
              </a:tblGrid>
              <a:tr h="543492">
                <a:tc>
                  <a:txBody>
                    <a:bodyPr/>
                    <a:lstStyle/>
                    <a:p>
                      <a:pPr algn="ctr"/>
                      <a:r>
                        <a:rPr lang="en-US" sz="2400" b="1" dirty="0" err="1">
                          <a:solidFill>
                            <a:schemeClr val="accent4">
                              <a:lumMod val="50000"/>
                            </a:schemeClr>
                          </a:solidFill>
                        </a:rPr>
                        <a:t>Tổng</a:t>
                      </a:r>
                      <a:endParaRPr lang="vi-VN" sz="2400" b="1" dirty="0">
                        <a:solidFill>
                          <a:schemeClr val="accent4">
                            <a:lumMod val="50000"/>
                          </a:schemeClr>
                        </a:solidFill>
                      </a:endParaRPr>
                    </a:p>
                  </a:txBody>
                  <a:tcPr>
                    <a:solidFill>
                      <a:srgbClr val="CCECFF"/>
                    </a:solidFill>
                  </a:tcPr>
                </a:tc>
                <a:tc>
                  <a:txBody>
                    <a:bodyPr/>
                    <a:lstStyle/>
                    <a:p>
                      <a:pPr algn="ctr"/>
                      <a:r>
                        <a:rPr lang="en-US" sz="2400" b="1" dirty="0" err="1">
                          <a:solidFill>
                            <a:schemeClr val="accent4">
                              <a:lumMod val="50000"/>
                            </a:schemeClr>
                          </a:solidFill>
                        </a:rPr>
                        <a:t>Số</a:t>
                      </a:r>
                      <a:endParaRPr lang="vi-VN" sz="2400" b="1" dirty="0">
                        <a:solidFill>
                          <a:schemeClr val="accent4">
                            <a:lumMod val="50000"/>
                          </a:schemeClr>
                        </a:solidFill>
                      </a:endParaRPr>
                    </a:p>
                  </a:txBody>
                  <a:tcPr>
                    <a:solidFill>
                      <a:srgbClr val="CCECFF"/>
                    </a:solidFill>
                  </a:tcPr>
                </a:tc>
                <a:extLst>
                  <a:ext uri="{0D108BD9-81ED-4DB2-BD59-A6C34878D82A}">
                    <a16:rowId xmlns:a16="http://schemas.microsoft.com/office/drawing/2014/main" val="3196205340"/>
                  </a:ext>
                </a:extLst>
              </a:tr>
              <a:tr h="895098">
                <a:tc>
                  <a:txBody>
                    <a:bodyPr/>
                    <a:lstStyle/>
                    <a:p>
                      <a:pPr algn="ctr"/>
                      <a:r>
                        <a:rPr lang="en-US" sz="2400" dirty="0"/>
                        <a:t>2</a:t>
                      </a:r>
                      <a:r>
                        <a:rPr lang="en-US" sz="2400" baseline="0" dirty="0"/>
                        <a:t> 000 000 + 500 000 + 60 000 + 500 + 90</a:t>
                      </a:r>
                      <a:endParaRPr lang="vi-VN" sz="2400" dirty="0"/>
                    </a:p>
                  </a:txBody>
                  <a:tcPr/>
                </a:tc>
                <a:tc>
                  <a:txBody>
                    <a:bodyPr/>
                    <a:lstStyle/>
                    <a:p>
                      <a:pPr algn="ctr"/>
                      <a:r>
                        <a:rPr lang="en-US" sz="2400" dirty="0"/>
                        <a:t>2 560 590</a:t>
                      </a:r>
                      <a:endParaRPr lang="vi-VN" sz="2400" dirty="0"/>
                    </a:p>
                  </a:txBody>
                  <a:tcPr/>
                </a:tc>
                <a:extLst>
                  <a:ext uri="{0D108BD9-81ED-4DB2-BD59-A6C34878D82A}">
                    <a16:rowId xmlns:a16="http://schemas.microsoft.com/office/drawing/2014/main" val="2369698890"/>
                  </a:ext>
                </a:extLst>
              </a:tr>
              <a:tr h="895098">
                <a:tc>
                  <a:txBody>
                    <a:bodyPr/>
                    <a:lstStyle/>
                    <a:p>
                      <a:pPr algn="ctr"/>
                      <a:r>
                        <a:rPr lang="en-US" sz="2400" dirty="0"/>
                        <a:t>9 000</a:t>
                      </a:r>
                      <a:r>
                        <a:rPr lang="en-US" sz="2400" baseline="0" dirty="0"/>
                        <a:t> 000 000 + 50 000 000 + 8 000 000 + 500 000 + 400</a:t>
                      </a:r>
                      <a:endParaRPr lang="vi-VN" sz="2400" dirty="0"/>
                    </a:p>
                  </a:txBody>
                  <a:tcPr/>
                </a:tc>
                <a:tc>
                  <a:txBody>
                    <a:bodyPr/>
                    <a:lstStyle/>
                    <a:p>
                      <a:pPr algn="ctr"/>
                      <a:endParaRPr lang="vi-VN" sz="2400" dirty="0"/>
                    </a:p>
                  </a:txBody>
                  <a:tcPr/>
                </a:tc>
                <a:extLst>
                  <a:ext uri="{0D108BD9-81ED-4DB2-BD59-A6C34878D82A}">
                    <a16:rowId xmlns:a16="http://schemas.microsoft.com/office/drawing/2014/main" val="958408097"/>
                  </a:ext>
                </a:extLst>
              </a:tr>
              <a:tr h="543492">
                <a:tc>
                  <a:txBody>
                    <a:bodyPr/>
                    <a:lstStyle/>
                    <a:p>
                      <a:pPr algn="ctr"/>
                      <a:r>
                        <a:rPr lang="en-US" sz="2400" dirty="0"/>
                        <a:t>a</a:t>
                      </a:r>
                      <a:r>
                        <a:rPr lang="en-US" sz="2400" baseline="0" dirty="0"/>
                        <a:t> × 100 + b × 10 + 6</a:t>
                      </a:r>
                      <a:endParaRPr lang="vi-VN" sz="2400" dirty="0"/>
                    </a:p>
                  </a:txBody>
                  <a:tcPr/>
                </a:tc>
                <a:tc>
                  <a:txBody>
                    <a:bodyPr/>
                    <a:lstStyle/>
                    <a:p>
                      <a:pPr algn="ctr"/>
                      <a:endParaRPr lang="vi-VN" sz="2400" dirty="0"/>
                    </a:p>
                  </a:txBody>
                  <a:tcPr/>
                </a:tc>
                <a:extLst>
                  <a:ext uri="{0D108BD9-81ED-4DB2-BD59-A6C34878D82A}">
                    <a16:rowId xmlns:a16="http://schemas.microsoft.com/office/drawing/2014/main" val="2849657730"/>
                  </a:ext>
                </a:extLst>
              </a:tr>
              <a:tr h="497277">
                <a:tc>
                  <a:txBody>
                    <a:bodyPr/>
                    <a:lstStyle/>
                    <a:p>
                      <a:pPr algn="ctr"/>
                      <a:r>
                        <a:rPr lang="en-US" sz="2400" dirty="0"/>
                        <a:t>a</a:t>
                      </a:r>
                      <a:r>
                        <a:rPr lang="en-US" sz="2400" baseline="0" dirty="0"/>
                        <a:t> × 100 + 50 + c</a:t>
                      </a:r>
                      <a:endParaRPr lang="vi-VN" sz="2400" dirty="0"/>
                    </a:p>
                  </a:txBody>
                  <a:tcPr/>
                </a:tc>
                <a:tc>
                  <a:txBody>
                    <a:bodyPr/>
                    <a:lstStyle/>
                    <a:p>
                      <a:pPr algn="ctr"/>
                      <a:endParaRPr lang="vi-VN" sz="2400" dirty="0"/>
                    </a:p>
                  </a:txBody>
                  <a:tcPr/>
                </a:tc>
                <a:extLst>
                  <a:ext uri="{0D108BD9-81ED-4DB2-BD59-A6C34878D82A}">
                    <a16:rowId xmlns:a16="http://schemas.microsoft.com/office/drawing/2014/main" val="4086868741"/>
                  </a:ext>
                </a:extLst>
              </a:tr>
            </a:tbl>
          </a:graphicData>
        </a:graphic>
      </p:graphicFrame>
      <p:grpSp>
        <p:nvGrpSpPr>
          <p:cNvPr id="15" name="Group 14"/>
          <p:cNvGrpSpPr/>
          <p:nvPr/>
        </p:nvGrpSpPr>
        <p:grpSpPr>
          <a:xfrm>
            <a:off x="-1" y="1198947"/>
            <a:ext cx="9573187" cy="892599"/>
            <a:chOff x="-1" y="1198947"/>
            <a:chExt cx="9573187" cy="892599"/>
          </a:xfrm>
        </p:grpSpPr>
        <p:grpSp>
          <p:nvGrpSpPr>
            <p:cNvPr id="7" name="Group 6"/>
            <p:cNvGrpSpPr/>
            <p:nvPr/>
          </p:nvGrpSpPr>
          <p:grpSpPr>
            <a:xfrm>
              <a:off x="-1" y="1198947"/>
              <a:ext cx="9427779" cy="892599"/>
              <a:chOff x="254209" y="1543848"/>
              <a:chExt cx="9543382" cy="938634"/>
            </a:xfrm>
          </p:grpSpPr>
          <p:sp>
            <p:nvSpPr>
              <p:cNvPr id="3" name="TextBox 2"/>
              <p:cNvSpPr txBox="1"/>
              <p:nvPr/>
            </p:nvSpPr>
            <p:spPr>
              <a:xfrm>
                <a:off x="254209" y="1608627"/>
                <a:ext cx="4198954" cy="873855"/>
              </a:xfrm>
              <a:prstGeom prst="rect">
                <a:avLst/>
              </a:prstGeom>
              <a:noFill/>
            </p:spPr>
            <p:txBody>
              <a:bodyPr wrap="square" rtlCol="0">
                <a:spAutoFit/>
              </a:bodyPr>
              <a:lstStyle/>
              <a:p>
                <a:r>
                  <a:rPr lang="en-US" sz="2400" b="1" dirty="0" err="1"/>
                  <a:t>Bài</a:t>
                </a:r>
                <a:r>
                  <a:rPr lang="en-US" sz="2400" b="1" dirty="0"/>
                  <a:t> 1: </a:t>
                </a:r>
                <a:r>
                  <a:rPr lang="en-US" sz="2400" dirty="0" err="1"/>
                  <a:t>Xác</a:t>
                </a:r>
                <a:r>
                  <a:rPr lang="en-US" sz="2400" dirty="0"/>
                  <a:t> </a:t>
                </a:r>
                <a:r>
                  <a:rPr lang="en-US" sz="2400" dirty="0" err="1"/>
                  <a:t>định</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ở </a:t>
                </a:r>
                <a:endParaRPr lang="vi-VN" sz="2400" dirty="0"/>
              </a:p>
            </p:txBody>
          </p:sp>
          <p:sp>
            <p:nvSpPr>
              <p:cNvPr id="4" name="TextBox 3"/>
              <p:cNvSpPr txBox="1"/>
              <p:nvPr/>
            </p:nvSpPr>
            <p:spPr>
              <a:xfrm>
                <a:off x="4453163" y="1543848"/>
                <a:ext cx="595146" cy="485475"/>
              </a:xfrm>
              <a:prstGeom prst="rect">
                <a:avLst/>
              </a:prstGeom>
              <a:noFill/>
              <a:ln>
                <a:solidFill>
                  <a:schemeClr val="tx1"/>
                </a:solidFill>
              </a:ln>
            </p:spPr>
            <p:txBody>
              <a:bodyPr wrap="square" rtlCol="0">
                <a:spAutoFit/>
              </a:bodyPr>
              <a:lstStyle/>
              <a:p>
                <a:pPr algn="ctr"/>
                <a:r>
                  <a:rPr lang="en-US" sz="2400" dirty="0"/>
                  <a:t>?</a:t>
                </a:r>
                <a:endParaRPr lang="vi-VN" sz="2400" dirty="0"/>
              </a:p>
            </p:txBody>
          </p:sp>
          <p:sp>
            <p:nvSpPr>
              <p:cNvPr id="5" name="TextBox 4"/>
              <p:cNvSpPr txBox="1"/>
              <p:nvPr/>
            </p:nvSpPr>
            <p:spPr>
              <a:xfrm>
                <a:off x="5059949" y="1608627"/>
                <a:ext cx="4737642" cy="485475"/>
              </a:xfrm>
              <a:prstGeom prst="rect">
                <a:avLst/>
              </a:prstGeom>
              <a:noFill/>
            </p:spPr>
            <p:txBody>
              <a:bodyPr wrap="square" rtlCol="0">
                <a:spAutoFit/>
              </a:bodyPr>
              <a:lstStyle/>
              <a:p>
                <a:r>
                  <a:rPr lang="en-US" sz="2400" dirty="0"/>
                  <a:t> </a:t>
                </a:r>
                <a:r>
                  <a:rPr lang="en-US" sz="2400" dirty="0" err="1"/>
                  <a:t>biết</a:t>
                </a:r>
                <a:r>
                  <a:rPr lang="en-US" sz="2400" dirty="0"/>
                  <a:t> a, b, c </a:t>
                </a:r>
                <a:r>
                  <a:rPr lang="en-US" sz="2400" dirty="0" err="1"/>
                  <a:t>là</a:t>
                </a:r>
                <a:r>
                  <a:rPr lang="en-US" sz="2400" dirty="0"/>
                  <a:t> </a:t>
                </a:r>
                <a:r>
                  <a:rPr lang="en-US" sz="2400" dirty="0" err="1"/>
                  <a:t>các</a:t>
                </a:r>
                <a:r>
                  <a:rPr lang="en-US" sz="2400" dirty="0"/>
                  <a:t> </a:t>
                </a:r>
                <a:r>
                  <a:rPr lang="en-US" sz="2400" dirty="0" err="1"/>
                  <a:t>chữ</a:t>
                </a:r>
                <a:r>
                  <a:rPr lang="en-US" sz="2400" dirty="0"/>
                  <a:t> </a:t>
                </a:r>
                <a:r>
                  <a:rPr lang="en-US" sz="2400" dirty="0" err="1"/>
                  <a:t>số</a:t>
                </a:r>
                <a:r>
                  <a:rPr lang="en-US" sz="2400" dirty="0"/>
                  <a:t>,   </a:t>
                </a:r>
                <a:endParaRPr lang="vi-VN" sz="2400" dirty="0"/>
              </a:p>
            </p:txBody>
          </p:sp>
        </p:grpSp>
        <p:sp>
          <p:nvSpPr>
            <p:cNvPr id="27" name="TextBox 26"/>
            <p:cNvSpPr txBox="1"/>
            <p:nvPr/>
          </p:nvSpPr>
          <p:spPr>
            <a:xfrm>
              <a:off x="8296179" y="1247519"/>
              <a:ext cx="1277007" cy="461665"/>
            </a:xfrm>
            <a:prstGeom prst="rect">
              <a:avLst/>
            </a:prstGeom>
            <a:noFill/>
          </p:spPr>
          <p:txBody>
            <a:bodyPr wrap="square" rtlCol="0">
              <a:spAutoFit/>
            </a:bodyPr>
            <a:lstStyle/>
            <a:p>
              <a:r>
                <a:rPr lang="en-US" sz="2400" dirty="0"/>
                <a:t>a ≠ 0</a:t>
              </a:r>
              <a:endParaRPr lang="vi-VN" sz="2400" dirty="0"/>
            </a:p>
          </p:txBody>
        </p:sp>
      </p:grpSp>
      <p:sp>
        <p:nvSpPr>
          <p:cNvPr id="9" name="TextBox 8"/>
          <p:cNvSpPr txBox="1"/>
          <p:nvPr/>
        </p:nvSpPr>
        <p:spPr>
          <a:xfrm>
            <a:off x="6358672" y="3233265"/>
            <a:ext cx="1895925" cy="523220"/>
          </a:xfrm>
          <a:prstGeom prst="rect">
            <a:avLst/>
          </a:prstGeom>
          <a:noFill/>
        </p:spPr>
        <p:txBody>
          <a:bodyPr wrap="square" rtlCol="0">
            <a:spAutoFit/>
          </a:bodyPr>
          <a:lstStyle/>
          <a:p>
            <a:pPr algn="ctr"/>
            <a:r>
              <a:rPr lang="en-US" sz="2800" dirty="0"/>
              <a:t>?</a:t>
            </a:r>
            <a:endParaRPr lang="vi-VN" sz="2800" dirty="0"/>
          </a:p>
        </p:txBody>
      </p:sp>
      <p:sp>
        <p:nvSpPr>
          <p:cNvPr id="29" name="TextBox 28"/>
          <p:cNvSpPr txBox="1"/>
          <p:nvPr/>
        </p:nvSpPr>
        <p:spPr>
          <a:xfrm>
            <a:off x="6400254" y="4111807"/>
            <a:ext cx="1895925" cy="523220"/>
          </a:xfrm>
          <a:prstGeom prst="rect">
            <a:avLst/>
          </a:prstGeom>
          <a:noFill/>
        </p:spPr>
        <p:txBody>
          <a:bodyPr wrap="square" rtlCol="0">
            <a:spAutoFit/>
          </a:bodyPr>
          <a:lstStyle/>
          <a:p>
            <a:pPr algn="ctr"/>
            <a:r>
              <a:rPr lang="en-US" sz="2800" dirty="0"/>
              <a:t>?</a:t>
            </a:r>
            <a:endParaRPr lang="vi-VN" sz="2800" dirty="0"/>
          </a:p>
        </p:txBody>
      </p:sp>
      <p:sp>
        <p:nvSpPr>
          <p:cNvPr id="30" name="TextBox 29"/>
          <p:cNvSpPr txBox="1"/>
          <p:nvPr/>
        </p:nvSpPr>
        <p:spPr>
          <a:xfrm>
            <a:off x="6400254" y="4618806"/>
            <a:ext cx="1895925" cy="523220"/>
          </a:xfrm>
          <a:prstGeom prst="rect">
            <a:avLst/>
          </a:prstGeom>
          <a:noFill/>
        </p:spPr>
        <p:txBody>
          <a:bodyPr wrap="square" rtlCol="0">
            <a:spAutoFit/>
          </a:bodyPr>
          <a:lstStyle/>
          <a:p>
            <a:pPr algn="ctr"/>
            <a:r>
              <a:rPr lang="en-US" sz="2800" dirty="0"/>
              <a:t>?</a:t>
            </a:r>
            <a:endParaRPr lang="vi-VN" sz="2800" dirty="0"/>
          </a:p>
        </p:txBody>
      </p:sp>
      <p:sp>
        <p:nvSpPr>
          <p:cNvPr id="10" name="TextBox 9"/>
          <p:cNvSpPr txBox="1"/>
          <p:nvPr/>
        </p:nvSpPr>
        <p:spPr>
          <a:xfrm>
            <a:off x="6446731" y="3264042"/>
            <a:ext cx="2576010" cy="461665"/>
          </a:xfrm>
          <a:prstGeom prst="rect">
            <a:avLst/>
          </a:prstGeom>
          <a:noFill/>
        </p:spPr>
        <p:txBody>
          <a:bodyPr wrap="square" rtlCol="0">
            <a:spAutoFit/>
          </a:bodyPr>
          <a:lstStyle/>
          <a:p>
            <a:r>
              <a:rPr lang="en-US" sz="2400" b="1" dirty="0">
                <a:solidFill>
                  <a:srgbClr val="FF0000"/>
                </a:solidFill>
              </a:rPr>
              <a:t>9 058 500 400</a:t>
            </a:r>
            <a:endParaRPr lang="vi-VN" sz="2400" b="1" dirty="0">
              <a:solidFill>
                <a:srgbClr val="FF0000"/>
              </a:solidFill>
            </a:endParaRPr>
          </a:p>
        </p:txBody>
      </p:sp>
      <p:sp>
        <p:nvSpPr>
          <p:cNvPr id="11" name="TextBox 10"/>
          <p:cNvSpPr txBox="1"/>
          <p:nvPr/>
        </p:nvSpPr>
        <p:spPr>
          <a:xfrm>
            <a:off x="8361700" y="3572341"/>
            <a:ext cx="184731" cy="307777"/>
          </a:xfrm>
          <a:prstGeom prst="rect">
            <a:avLst/>
          </a:prstGeom>
          <a:noFill/>
        </p:spPr>
        <p:txBody>
          <a:bodyPr wrap="none" rtlCol="0">
            <a:spAutoFit/>
          </a:bodyPr>
          <a:lstStyle/>
          <a:p>
            <a:endParaRPr lang="vi-VN" dirty="0"/>
          </a:p>
        </p:txBody>
      </p:sp>
      <mc:AlternateContent xmlns:mc="http://schemas.openxmlformats.org/markup-compatibility/2006" xmlns:a14="http://schemas.microsoft.com/office/drawing/2010/main">
        <mc:Choice Requires="a14">
          <p:sp>
            <p:nvSpPr>
              <p:cNvPr id="33" name="TextBox 32"/>
              <p:cNvSpPr txBox="1"/>
              <p:nvPr/>
            </p:nvSpPr>
            <p:spPr>
              <a:xfrm>
                <a:off x="6060211" y="4147268"/>
                <a:ext cx="2576010" cy="4700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solidFill>
                                <a:srgbClr val="FF0000"/>
                              </a:solidFill>
                              <a:latin typeface="Cambria Math" panose="02040503050406030204" pitchFamily="18" charset="0"/>
                            </a:rPr>
                          </m:ctrlPr>
                        </m:accPr>
                        <m:e>
                          <m:r>
                            <a:rPr lang="en-US" sz="2400" b="1" i="1">
                              <a:solidFill>
                                <a:srgbClr val="FF0000"/>
                              </a:solidFill>
                              <a:latin typeface="Cambria Math" panose="02040503050406030204" pitchFamily="18" charset="0"/>
                            </a:rPr>
                            <m:t>𝒂𝒃</m:t>
                          </m:r>
                          <m:r>
                            <a:rPr lang="en-US" sz="2400" b="1" i="1">
                              <a:solidFill>
                                <a:srgbClr val="FF0000"/>
                              </a:solidFill>
                              <a:latin typeface="Cambria Math" panose="02040503050406030204" pitchFamily="18" charset="0"/>
                            </a:rPr>
                            <m:t>𝟔</m:t>
                          </m:r>
                        </m:e>
                      </m:acc>
                    </m:oMath>
                  </m:oMathPara>
                </a14:m>
                <a:endParaRPr lang="vi-VN" sz="4000" b="1" dirty="0">
                  <a:solidFill>
                    <a:srgbClr val="FF000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6060211" y="4147268"/>
                <a:ext cx="2576010" cy="470065"/>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082503" y="4720262"/>
                <a:ext cx="2576010" cy="4700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solidFill>
                                <a:srgbClr val="FF0000"/>
                              </a:solidFill>
                              <a:latin typeface="Cambria Math" panose="02040503050406030204" pitchFamily="18" charset="0"/>
                            </a:rPr>
                          </m:ctrlPr>
                        </m:accPr>
                        <m:e>
                          <m:r>
                            <a:rPr lang="en-US" sz="2400" b="1" i="1">
                              <a:solidFill>
                                <a:srgbClr val="FF0000"/>
                              </a:solidFill>
                              <a:latin typeface="Cambria Math" panose="02040503050406030204" pitchFamily="18" charset="0"/>
                            </a:rPr>
                            <m:t>𝒂</m:t>
                          </m:r>
                          <m:r>
                            <a:rPr lang="en-US" sz="2400" b="1" i="1" smtClean="0">
                              <a:solidFill>
                                <a:srgbClr val="FF0000"/>
                              </a:solidFill>
                              <a:latin typeface="Cambria Math" panose="02040503050406030204" pitchFamily="18" charset="0"/>
                            </a:rPr>
                            <m:t>𝟓</m:t>
                          </m:r>
                          <m:r>
                            <a:rPr lang="en-US" sz="2400" b="1" i="1" smtClean="0">
                              <a:solidFill>
                                <a:srgbClr val="FF0000"/>
                              </a:solidFill>
                              <a:latin typeface="Cambria Math" panose="02040503050406030204" pitchFamily="18" charset="0"/>
                            </a:rPr>
                            <m:t>𝒄</m:t>
                          </m:r>
                        </m:e>
                      </m:acc>
                    </m:oMath>
                  </m:oMathPara>
                </a14:m>
                <a:endParaRPr lang="vi-VN" sz="4000" b="1" dirty="0">
                  <a:solidFill>
                    <a:srgbClr val="FF000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082503" y="4720262"/>
                <a:ext cx="2576010" cy="470065"/>
              </a:xfrm>
              <a:prstGeom prst="rect">
                <a:avLst/>
              </a:prstGeom>
              <a:blipFill>
                <a:blip r:embed="rId4"/>
                <a:stretch>
                  <a:fillRect/>
                </a:stretch>
              </a:blipFill>
            </p:spPr>
            <p:txBody>
              <a:bodyPr/>
              <a:lstStyle/>
              <a:p>
                <a:r>
                  <a:rPr lang="vi-VN">
                    <a:noFill/>
                  </a:rPr>
                  <a:t> </a:t>
                </a:r>
              </a:p>
            </p:txBody>
          </p:sp>
        </mc:Fallback>
      </mc:AlternateContent>
      <p:sp>
        <p:nvSpPr>
          <p:cNvPr id="13" name="Pentagon 12"/>
          <p:cNvSpPr/>
          <p:nvPr/>
        </p:nvSpPr>
        <p:spPr>
          <a:xfrm>
            <a:off x="0" y="96253"/>
            <a:ext cx="4957011" cy="65961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25" name="Google Shape;325;p22"/>
          <p:cNvGrpSpPr/>
          <p:nvPr/>
        </p:nvGrpSpPr>
        <p:grpSpPr>
          <a:xfrm>
            <a:off x="270509" y="230491"/>
            <a:ext cx="407743" cy="391135"/>
            <a:chOff x="5233525" y="4954450"/>
            <a:chExt cx="538275" cy="516350"/>
          </a:xfrm>
        </p:grpSpPr>
        <p:sp>
          <p:nvSpPr>
            <p:cNvPr id="326" name="Google Shape;326;p22"/>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2"/>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2"/>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2"/>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p:cNvSpPr txBox="1"/>
          <p:nvPr/>
        </p:nvSpPr>
        <p:spPr>
          <a:xfrm>
            <a:off x="622424" y="168122"/>
            <a:ext cx="3233216" cy="523220"/>
          </a:xfrm>
          <a:prstGeom prst="rect">
            <a:avLst/>
          </a:prstGeom>
          <a:noFill/>
        </p:spPr>
        <p:txBody>
          <a:bodyPr wrap="square" rtlCol="0">
            <a:spAutoFit/>
          </a:bodyPr>
          <a:lstStyle/>
          <a:p>
            <a:pPr algn="ctr"/>
            <a:r>
              <a:rPr lang="en-US" sz="2800" b="1" dirty="0">
                <a:solidFill>
                  <a:schemeClr val="bg1"/>
                </a:solidFill>
              </a:rPr>
              <a:t>LUYỆN TẬP </a:t>
            </a:r>
            <a:endParaRPr lang="vi-VN"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par>
                                <p:cTn id="10" presetID="10"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2" presetClass="entr" presetSubtype="4"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1"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par>
                                <p:cTn id="19" presetID="53" presetClass="entr" presetSubtype="16" fill="hold" grpId="1"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grpId="0" nodeType="clickEffect">
                                  <p:stCondLst>
                                    <p:cond delay="0"/>
                                  </p:stCondLst>
                                  <p:childTnLst>
                                    <p:animEffect transition="out" filter="circle(out)">
                                      <p:cBhvr>
                                        <p:cTn id="27" dur="2000"/>
                                        <p:tgtEl>
                                          <p:spTgt spid="9"/>
                                        </p:tgtEl>
                                      </p:cBhvr>
                                    </p:animEffect>
                                    <p:set>
                                      <p:cBhvr>
                                        <p:cTn id="28" dur="1" fill="hold">
                                          <p:stCondLst>
                                            <p:cond delay="1999"/>
                                          </p:stCondLst>
                                        </p:cTn>
                                        <p:tgtEl>
                                          <p:spTgt spid="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xit" presetSubtype="10" fill="hold" grpId="0" nodeType="clickEffect">
                                  <p:stCondLst>
                                    <p:cond delay="0"/>
                                  </p:stCondLst>
                                  <p:childTnLst>
                                    <p:animEffect transition="out" filter="randombar(horizontal)">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4" fill="hold" grpId="0" nodeType="clickEffect">
                                  <p:stCondLst>
                                    <p:cond delay="0"/>
                                  </p:stCondLst>
                                  <p:childTnLst>
                                    <p:animEffect transition="out" filter="wipe(down)">
                                      <p:cBhvr>
                                        <p:cTn id="41" dur="500"/>
                                        <p:tgtEl>
                                          <p:spTgt spid="30"/>
                                        </p:tgtEl>
                                      </p:cBhvr>
                                    </p:animEffect>
                                    <p:set>
                                      <p:cBhvr>
                                        <p:cTn id="42" dur="1" fill="hold">
                                          <p:stCondLst>
                                            <p:cond delay="499"/>
                                          </p:stCondLst>
                                        </p:cTn>
                                        <p:tgtEl>
                                          <p:spTgt spid="3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9" grpId="0"/>
      <p:bldP spid="29" grpId="1"/>
      <p:bldP spid="30" grpId="0"/>
      <p:bldP spid="30" grpId="1"/>
      <p:bldP spid="10" grpId="0"/>
      <p:bldP spid="33" grpId="0"/>
      <p:bldP spid="34"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4" name="TextBox 3"/>
          <p:cNvSpPr txBox="1"/>
          <p:nvPr/>
        </p:nvSpPr>
        <p:spPr>
          <a:xfrm>
            <a:off x="179397" y="804041"/>
            <a:ext cx="8182303" cy="523220"/>
          </a:xfrm>
          <a:prstGeom prst="rect">
            <a:avLst/>
          </a:prstGeom>
          <a:noFill/>
        </p:spPr>
        <p:txBody>
          <a:bodyPr wrap="square" rtlCol="0">
            <a:spAutoFit/>
          </a:bodyPr>
          <a:lstStyle/>
          <a:p>
            <a:pPr algn="just"/>
            <a:r>
              <a:rPr lang="en-US" sz="2800" b="1" dirty="0" err="1"/>
              <a:t>Bài</a:t>
            </a:r>
            <a:r>
              <a:rPr lang="en-US" sz="2800" b="1" dirty="0"/>
              <a:t> 2: </a:t>
            </a:r>
            <a:r>
              <a:rPr lang="en-US" sz="2800" dirty="0" err="1"/>
              <a:t>Đọc</a:t>
            </a:r>
            <a:r>
              <a:rPr lang="en-US" sz="2800" dirty="0"/>
              <a:t> </a:t>
            </a:r>
            <a:r>
              <a:rPr lang="en-US" sz="2800" dirty="0" err="1"/>
              <a:t>và</a:t>
            </a:r>
            <a:r>
              <a:rPr lang="en-US" sz="2800" dirty="0"/>
              <a:t> </a:t>
            </a:r>
            <a:r>
              <a:rPr lang="en-US" sz="2800" dirty="0" err="1"/>
              <a:t>viết</a:t>
            </a:r>
            <a:r>
              <a:rPr lang="en-US" sz="2800" dirty="0"/>
              <a:t> :</a:t>
            </a:r>
            <a:endParaRPr lang="vi-VN" sz="2800" dirty="0"/>
          </a:p>
        </p:txBody>
      </p:sp>
      <p:sp>
        <p:nvSpPr>
          <p:cNvPr id="5" name="TextBox 4"/>
          <p:cNvSpPr txBox="1"/>
          <p:nvPr/>
        </p:nvSpPr>
        <p:spPr>
          <a:xfrm>
            <a:off x="220716" y="1545020"/>
            <a:ext cx="9648497" cy="523220"/>
          </a:xfrm>
          <a:prstGeom prst="rect">
            <a:avLst/>
          </a:prstGeom>
          <a:noFill/>
        </p:spPr>
        <p:txBody>
          <a:bodyPr wrap="square" rtlCol="0">
            <a:spAutoFit/>
          </a:bodyPr>
          <a:lstStyle/>
          <a:p>
            <a:pPr algn="just"/>
            <a:r>
              <a:rPr lang="en-US" sz="2800" dirty="0"/>
              <a:t>a)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lớn</a:t>
            </a:r>
            <a:r>
              <a:rPr lang="en-US" sz="2800" dirty="0"/>
              <a:t> </a:t>
            </a:r>
            <a:r>
              <a:rPr lang="en-US" sz="2800" dirty="0" err="1"/>
              <a:t>nhất</a:t>
            </a:r>
            <a:r>
              <a:rPr lang="en-US" sz="2800" dirty="0"/>
              <a:t> </a:t>
            </a:r>
            <a:r>
              <a:rPr lang="en-US" sz="2800" dirty="0" err="1"/>
              <a:t>có</a:t>
            </a:r>
            <a:r>
              <a:rPr lang="en-US" sz="2800" dirty="0"/>
              <a:t> </a:t>
            </a:r>
            <a:r>
              <a:rPr lang="en-US" sz="2800" dirty="0" err="1"/>
              <a:t>sáu</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a:t>
            </a:r>
            <a:endParaRPr lang="vi-VN" sz="2800" dirty="0"/>
          </a:p>
        </p:txBody>
      </p:sp>
      <p:sp>
        <p:nvSpPr>
          <p:cNvPr id="6" name="TextBox 5"/>
          <p:cNvSpPr txBox="1"/>
          <p:nvPr/>
        </p:nvSpPr>
        <p:spPr>
          <a:xfrm>
            <a:off x="220715" y="2285999"/>
            <a:ext cx="9648497" cy="523220"/>
          </a:xfrm>
          <a:prstGeom prst="rect">
            <a:avLst/>
          </a:prstGeom>
          <a:noFill/>
        </p:spPr>
        <p:txBody>
          <a:bodyPr wrap="square" rtlCol="0">
            <a:spAutoFit/>
          </a:bodyPr>
          <a:lstStyle/>
          <a:p>
            <a:pPr algn="just"/>
            <a:r>
              <a:rPr lang="en-US" sz="2800" dirty="0"/>
              <a:t>b)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nhỏ</a:t>
            </a:r>
            <a:r>
              <a:rPr lang="en-US" sz="2800" dirty="0"/>
              <a:t> </a:t>
            </a:r>
            <a:r>
              <a:rPr lang="en-US" sz="2800" dirty="0" err="1"/>
              <a:t>nhất</a:t>
            </a:r>
            <a:r>
              <a:rPr lang="en-US" sz="2800" dirty="0"/>
              <a:t> </a:t>
            </a:r>
            <a:r>
              <a:rPr lang="en-US" sz="2800" dirty="0" err="1"/>
              <a:t>có</a:t>
            </a:r>
            <a:r>
              <a:rPr lang="en-US" sz="2800" dirty="0"/>
              <a:t> </a:t>
            </a:r>
            <a:r>
              <a:rPr lang="en-US" sz="2800" dirty="0" err="1"/>
              <a:t>bảy</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a:t>
            </a:r>
            <a:endParaRPr lang="vi-VN" sz="2800" dirty="0"/>
          </a:p>
        </p:txBody>
      </p:sp>
      <p:sp>
        <p:nvSpPr>
          <p:cNvPr id="7" name="TextBox 6"/>
          <p:cNvSpPr txBox="1"/>
          <p:nvPr/>
        </p:nvSpPr>
        <p:spPr>
          <a:xfrm>
            <a:off x="220715" y="3123010"/>
            <a:ext cx="9648497" cy="523220"/>
          </a:xfrm>
          <a:prstGeom prst="rect">
            <a:avLst/>
          </a:prstGeom>
          <a:noFill/>
        </p:spPr>
        <p:txBody>
          <a:bodyPr wrap="square" rtlCol="0">
            <a:spAutoFit/>
          </a:bodyPr>
          <a:lstStyle/>
          <a:p>
            <a:pPr algn="just"/>
            <a:r>
              <a:rPr lang="en-US" sz="2800" dirty="0"/>
              <a:t>c)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chẵn</a:t>
            </a:r>
            <a:r>
              <a:rPr lang="en-US" sz="2800" dirty="0"/>
              <a:t> </a:t>
            </a:r>
            <a:r>
              <a:rPr lang="en-US" sz="2800" dirty="0" err="1"/>
              <a:t>lớn</a:t>
            </a:r>
            <a:r>
              <a:rPr lang="en-US" sz="2800" dirty="0"/>
              <a:t> </a:t>
            </a:r>
            <a:r>
              <a:rPr lang="en-US" sz="2800" dirty="0" err="1"/>
              <a:t>nhất</a:t>
            </a:r>
            <a:r>
              <a:rPr lang="en-US" sz="2800" dirty="0"/>
              <a:t> </a:t>
            </a:r>
            <a:r>
              <a:rPr lang="en-US" sz="2800" dirty="0" err="1"/>
              <a:t>có</a:t>
            </a:r>
            <a:r>
              <a:rPr lang="en-US" sz="2800" dirty="0"/>
              <a:t> </a:t>
            </a:r>
            <a:r>
              <a:rPr lang="en-US" sz="2800" dirty="0" err="1"/>
              <a:t>tám</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a:t>
            </a:r>
            <a:endParaRPr lang="vi-VN" sz="2800" dirty="0"/>
          </a:p>
        </p:txBody>
      </p:sp>
      <p:sp>
        <p:nvSpPr>
          <p:cNvPr id="8" name="TextBox 7"/>
          <p:cNvSpPr txBox="1"/>
          <p:nvPr/>
        </p:nvSpPr>
        <p:spPr>
          <a:xfrm>
            <a:off x="220715" y="3928490"/>
            <a:ext cx="9648497" cy="523220"/>
          </a:xfrm>
          <a:prstGeom prst="rect">
            <a:avLst/>
          </a:prstGeom>
          <a:noFill/>
        </p:spPr>
        <p:txBody>
          <a:bodyPr wrap="square" rtlCol="0">
            <a:spAutoFit/>
          </a:bodyPr>
          <a:lstStyle/>
          <a:p>
            <a:pPr algn="just"/>
            <a:r>
              <a:rPr lang="en-US" sz="2800" dirty="0"/>
              <a:t>d)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lẻ</a:t>
            </a:r>
            <a:r>
              <a:rPr lang="en-US" sz="2800" dirty="0"/>
              <a:t> </a:t>
            </a:r>
            <a:r>
              <a:rPr lang="en-US" sz="2800" dirty="0" err="1"/>
              <a:t>nhỏ</a:t>
            </a:r>
            <a:r>
              <a:rPr lang="en-US" sz="2800" dirty="0"/>
              <a:t> </a:t>
            </a:r>
            <a:r>
              <a:rPr lang="en-US" sz="2800" dirty="0" err="1"/>
              <a:t>nhất</a:t>
            </a:r>
            <a:r>
              <a:rPr lang="en-US" sz="2800" dirty="0"/>
              <a:t> </a:t>
            </a:r>
            <a:r>
              <a:rPr lang="en-US" sz="2800" dirty="0" err="1"/>
              <a:t>có</a:t>
            </a:r>
            <a:r>
              <a:rPr lang="en-US" sz="2800" dirty="0"/>
              <a:t> </a:t>
            </a:r>
            <a:r>
              <a:rPr lang="en-US" sz="2800" dirty="0" err="1"/>
              <a:t>tám</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a:t>
            </a:r>
            <a:endParaRPr lang="vi-VN" sz="2800" dirty="0"/>
          </a:p>
        </p:txBody>
      </p:sp>
      <p:sp>
        <p:nvSpPr>
          <p:cNvPr id="9" name="TextBox 8"/>
          <p:cNvSpPr txBox="1"/>
          <p:nvPr/>
        </p:nvSpPr>
        <p:spPr>
          <a:xfrm>
            <a:off x="179395" y="1530789"/>
            <a:ext cx="5685375" cy="584775"/>
          </a:xfrm>
          <a:prstGeom prst="rect">
            <a:avLst/>
          </a:prstGeom>
          <a:noFill/>
        </p:spPr>
        <p:txBody>
          <a:bodyPr wrap="square" rtlCol="0">
            <a:spAutoFit/>
          </a:bodyPr>
          <a:lstStyle/>
          <a:p>
            <a:r>
              <a:rPr lang="en-US" sz="3200" dirty="0">
                <a:solidFill>
                  <a:schemeClr val="tx1"/>
                </a:solidFill>
              </a:rPr>
              <a:t>a) 	</a:t>
            </a:r>
            <a:r>
              <a:rPr lang="en-US" sz="3200" b="1" dirty="0">
                <a:solidFill>
                  <a:srgbClr val="FF0000"/>
                </a:solidFill>
              </a:rPr>
              <a:t>987 654</a:t>
            </a:r>
            <a:endParaRPr lang="vi-VN" sz="3200" b="1" dirty="0">
              <a:solidFill>
                <a:srgbClr val="FF0000"/>
              </a:solidFill>
            </a:endParaRPr>
          </a:p>
        </p:txBody>
      </p:sp>
      <p:sp>
        <p:nvSpPr>
          <p:cNvPr id="10" name="TextBox 9"/>
          <p:cNvSpPr txBox="1"/>
          <p:nvPr/>
        </p:nvSpPr>
        <p:spPr>
          <a:xfrm>
            <a:off x="179396" y="2224444"/>
            <a:ext cx="5685375" cy="584775"/>
          </a:xfrm>
          <a:prstGeom prst="rect">
            <a:avLst/>
          </a:prstGeom>
          <a:noFill/>
        </p:spPr>
        <p:txBody>
          <a:bodyPr wrap="square" rtlCol="0">
            <a:spAutoFit/>
          </a:bodyPr>
          <a:lstStyle/>
          <a:p>
            <a:r>
              <a:rPr lang="en-US" sz="3200" dirty="0">
                <a:solidFill>
                  <a:schemeClr val="tx1"/>
                </a:solidFill>
              </a:rPr>
              <a:t>b) 	</a:t>
            </a:r>
            <a:r>
              <a:rPr lang="en-US" sz="3200" b="1" dirty="0">
                <a:solidFill>
                  <a:srgbClr val="FF0000"/>
                </a:solidFill>
              </a:rPr>
              <a:t>1 023 456 </a:t>
            </a:r>
            <a:endParaRPr lang="vi-VN" sz="3200" b="1" dirty="0">
              <a:solidFill>
                <a:srgbClr val="FF0000"/>
              </a:solidFill>
            </a:endParaRPr>
          </a:p>
        </p:txBody>
      </p:sp>
      <p:sp>
        <p:nvSpPr>
          <p:cNvPr id="11" name="TextBox 10"/>
          <p:cNvSpPr txBox="1"/>
          <p:nvPr/>
        </p:nvSpPr>
        <p:spPr>
          <a:xfrm>
            <a:off x="179395" y="3092232"/>
            <a:ext cx="5685375" cy="584775"/>
          </a:xfrm>
          <a:prstGeom prst="rect">
            <a:avLst/>
          </a:prstGeom>
          <a:noFill/>
        </p:spPr>
        <p:txBody>
          <a:bodyPr wrap="square" rtlCol="0">
            <a:spAutoFit/>
          </a:bodyPr>
          <a:lstStyle/>
          <a:p>
            <a:r>
              <a:rPr lang="en-US" sz="3200" dirty="0">
                <a:solidFill>
                  <a:schemeClr val="tx1"/>
                </a:solidFill>
              </a:rPr>
              <a:t>c) 	</a:t>
            </a:r>
            <a:r>
              <a:rPr lang="en-US" sz="3200" b="1" dirty="0">
                <a:solidFill>
                  <a:srgbClr val="FF0000"/>
                </a:solidFill>
              </a:rPr>
              <a:t>98 765 432 </a:t>
            </a:r>
            <a:endParaRPr lang="vi-VN" sz="3200" b="1" dirty="0">
              <a:solidFill>
                <a:srgbClr val="FF0000"/>
              </a:solidFill>
            </a:endParaRPr>
          </a:p>
        </p:txBody>
      </p:sp>
      <p:sp>
        <p:nvSpPr>
          <p:cNvPr id="12" name="TextBox 11"/>
          <p:cNvSpPr txBox="1"/>
          <p:nvPr/>
        </p:nvSpPr>
        <p:spPr>
          <a:xfrm>
            <a:off x="179394" y="3897712"/>
            <a:ext cx="5685375" cy="584775"/>
          </a:xfrm>
          <a:prstGeom prst="rect">
            <a:avLst/>
          </a:prstGeom>
          <a:noFill/>
        </p:spPr>
        <p:txBody>
          <a:bodyPr wrap="square" rtlCol="0">
            <a:spAutoFit/>
          </a:bodyPr>
          <a:lstStyle/>
          <a:p>
            <a:r>
              <a:rPr lang="en-US" sz="3200" dirty="0">
                <a:solidFill>
                  <a:schemeClr val="tx1"/>
                </a:solidFill>
              </a:rPr>
              <a:t>d) 	</a:t>
            </a:r>
            <a:r>
              <a:rPr lang="en-US" sz="3200" b="1" dirty="0">
                <a:solidFill>
                  <a:srgbClr val="FF0000"/>
                </a:solidFill>
              </a:rPr>
              <a:t>10 234 567</a:t>
            </a:r>
            <a:endParaRPr lang="vi-VN" sz="3200" b="1" dirty="0">
              <a:solidFill>
                <a:srgbClr val="FF0000"/>
              </a:solidFill>
            </a:endParaRPr>
          </a:p>
        </p:txBody>
      </p:sp>
    </p:spTree>
    <p:extLst>
      <p:ext uri="{BB962C8B-B14F-4D97-AF65-F5344CB8AC3E}">
        <p14:creationId xmlns:p14="http://schemas.microsoft.com/office/powerpoint/2010/main" val="292815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xit" presetSubtype="4" fill="hold" grpId="1" nodeType="clickEffect">
                                  <p:stCondLst>
                                    <p:cond delay="0"/>
                                  </p:stCondLst>
                                  <p:childTnLst>
                                    <p:animEffect transition="out" filter="wipe(down)">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grpId="1" nodeType="clickEffect">
                                  <p:stCondLst>
                                    <p:cond delay="0"/>
                                  </p:stCondLst>
                                  <p:childTnLst>
                                    <p:animEffect transition="out" filter="randombar(horizontal)">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P spid="6" grpId="0"/>
      <p:bldP spid="6" grpId="1"/>
      <p:bldP spid="7" grpId="0"/>
      <p:bldP spid="7" grpId="1"/>
      <p:bldP spid="8" grpId="0"/>
      <p:bldP spid="8" grpId="1"/>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TextBox 2"/>
          <p:cNvSpPr txBox="1"/>
          <p:nvPr/>
        </p:nvSpPr>
        <p:spPr>
          <a:xfrm>
            <a:off x="164724" y="677917"/>
            <a:ext cx="8979276" cy="3694409"/>
          </a:xfrm>
          <a:prstGeom prst="rect">
            <a:avLst/>
          </a:prstGeom>
          <a:noFill/>
        </p:spPr>
        <p:txBody>
          <a:bodyPr wrap="square" rtlCol="0">
            <a:spAutoFit/>
          </a:bodyPr>
          <a:lstStyle/>
          <a:p>
            <a:pPr algn="just">
              <a:lnSpc>
                <a:spcPct val="150000"/>
              </a:lnSpc>
            </a:pPr>
            <a:r>
              <a:rPr lang="en-US" sz="3200" b="1" dirty="0" err="1"/>
              <a:t>Bài</a:t>
            </a:r>
            <a:r>
              <a:rPr lang="en-US" sz="3200" b="1" dirty="0"/>
              <a:t> 4:</a:t>
            </a:r>
          </a:p>
          <a:p>
            <a:pPr algn="just">
              <a:lnSpc>
                <a:spcPct val="150000"/>
              </a:lnSpc>
            </a:pPr>
            <a:r>
              <a:rPr lang="en-US" sz="3200" dirty="0"/>
              <a:t>a)  </a:t>
            </a:r>
            <a:r>
              <a:rPr lang="en-US" sz="3200" dirty="0" err="1"/>
              <a:t>Đọc</a:t>
            </a:r>
            <a:r>
              <a:rPr lang="en-US" sz="3200" dirty="0"/>
              <a:t> </a:t>
            </a:r>
            <a:r>
              <a:rPr lang="en-US" sz="3200" dirty="0" err="1"/>
              <a:t>các</a:t>
            </a:r>
            <a:r>
              <a:rPr lang="en-US" sz="3200" dirty="0"/>
              <a:t> </a:t>
            </a:r>
            <a:r>
              <a:rPr lang="en-US" sz="3200" dirty="0" err="1"/>
              <a:t>số</a:t>
            </a:r>
            <a:r>
              <a:rPr lang="en-US" sz="3200" dirty="0"/>
              <a:t> La </a:t>
            </a:r>
            <a:r>
              <a:rPr lang="en-US" sz="3200" dirty="0" err="1"/>
              <a:t>Mã</a:t>
            </a:r>
            <a:r>
              <a:rPr lang="en-US" sz="3200" dirty="0"/>
              <a:t> </a:t>
            </a:r>
            <a:r>
              <a:rPr lang="en-US" sz="3200" dirty="0" err="1"/>
              <a:t>sau</a:t>
            </a:r>
            <a:r>
              <a:rPr lang="en-US" sz="3200" dirty="0"/>
              <a:t>: IV, VIII, XI, XXIII, XXIV, XXVII.</a:t>
            </a:r>
          </a:p>
          <a:p>
            <a:pPr algn="just">
              <a:lnSpc>
                <a:spcPct val="150000"/>
              </a:lnSpc>
            </a:pPr>
            <a:r>
              <a:rPr lang="en-US" sz="3200" dirty="0"/>
              <a:t>b) </a:t>
            </a:r>
            <a:r>
              <a:rPr lang="en-US" sz="3200" dirty="0" err="1"/>
              <a:t>Viết</a:t>
            </a:r>
            <a:r>
              <a:rPr lang="en-US" sz="3200" dirty="0"/>
              <a:t> </a:t>
            </a:r>
            <a:r>
              <a:rPr lang="en-US" sz="3200" dirty="0" err="1"/>
              <a:t>các</a:t>
            </a:r>
            <a:r>
              <a:rPr lang="en-US" sz="3200" dirty="0"/>
              <a:t> </a:t>
            </a:r>
            <a:r>
              <a:rPr lang="en-US" sz="3200" dirty="0" err="1"/>
              <a:t>số</a:t>
            </a:r>
            <a:r>
              <a:rPr lang="en-US" sz="3200" dirty="0"/>
              <a:t> </a:t>
            </a:r>
            <a:r>
              <a:rPr lang="en-US" sz="3200" dirty="0" err="1"/>
              <a:t>sau</a:t>
            </a:r>
            <a:r>
              <a:rPr lang="en-US" sz="3200" dirty="0"/>
              <a:t> </a:t>
            </a:r>
            <a:r>
              <a:rPr lang="en-US" sz="3200" dirty="0" err="1"/>
              <a:t>bằng</a:t>
            </a:r>
            <a:r>
              <a:rPr lang="en-US" sz="3200" dirty="0"/>
              <a:t> </a:t>
            </a:r>
            <a:r>
              <a:rPr lang="en-US" sz="3200" dirty="0" err="1"/>
              <a:t>số</a:t>
            </a:r>
            <a:r>
              <a:rPr lang="en-US" sz="3200" dirty="0"/>
              <a:t> La </a:t>
            </a:r>
            <a:r>
              <a:rPr lang="en-US" sz="3200" dirty="0" err="1"/>
              <a:t>Mã</a:t>
            </a:r>
            <a:r>
              <a:rPr lang="en-US" sz="3200" dirty="0"/>
              <a:t>: 6, 14, 18, 19, 22, 26, 30.</a:t>
            </a:r>
            <a:endParaRPr lang="vi-VN" sz="3200" dirty="0"/>
          </a:p>
        </p:txBody>
      </p:sp>
    </p:spTree>
    <p:extLst>
      <p:ext uri="{BB962C8B-B14F-4D97-AF65-F5344CB8AC3E}">
        <p14:creationId xmlns:p14="http://schemas.microsoft.com/office/powerpoint/2010/main" val="3774098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3" name="TextBox 2"/>
          <p:cNvSpPr txBox="1"/>
          <p:nvPr/>
        </p:nvSpPr>
        <p:spPr>
          <a:xfrm>
            <a:off x="0" y="661113"/>
            <a:ext cx="1867437" cy="461665"/>
          </a:xfrm>
          <a:prstGeom prst="rect">
            <a:avLst/>
          </a:prstGeom>
          <a:noFill/>
        </p:spPr>
        <p:txBody>
          <a:bodyPr wrap="square" rtlCol="0">
            <a:spAutoFit/>
          </a:bodyPr>
          <a:lstStyle/>
          <a:p>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p:sp>
        <p:nvSpPr>
          <p:cNvPr id="4" name="TextBox 3"/>
          <p:cNvSpPr txBox="1"/>
          <p:nvPr/>
        </p:nvSpPr>
        <p:spPr>
          <a:xfrm>
            <a:off x="1342754" y="528913"/>
            <a:ext cx="8786695" cy="1200329"/>
          </a:xfrm>
          <a:prstGeom prst="rect">
            <a:avLst/>
          </a:prstGeom>
          <a:noFill/>
        </p:spPr>
        <p:txBody>
          <a:bodyPr wrap="square" rtlCol="0">
            <a:spAutoFit/>
          </a:bodyPr>
          <a:lstStyle/>
          <a:p>
            <a:pPr marL="457200" indent="-457200" algn="just">
              <a:lnSpc>
                <a:spcPct val="150000"/>
              </a:lnSpc>
              <a:buAutoNum type="alphaLcParenR"/>
            </a:pPr>
            <a:r>
              <a:rPr lang="en-US" sz="2400" b="1" dirty="0" err="1">
                <a:solidFill>
                  <a:schemeClr val="tx1"/>
                </a:solidFill>
              </a:rPr>
              <a:t>Đọc</a:t>
            </a:r>
            <a:r>
              <a:rPr lang="en-US" sz="2400" b="1" dirty="0">
                <a:solidFill>
                  <a:schemeClr val="tx1"/>
                </a:solidFill>
              </a:rPr>
              <a:t> </a:t>
            </a:r>
            <a:r>
              <a:rPr lang="en-US" sz="2400" b="1" dirty="0" err="1">
                <a:solidFill>
                  <a:schemeClr val="tx1"/>
                </a:solidFill>
              </a:rPr>
              <a:t>số</a:t>
            </a:r>
            <a:r>
              <a:rPr lang="en-US" sz="2400" b="1" dirty="0">
                <a:solidFill>
                  <a:schemeClr val="tx1"/>
                </a:solidFill>
              </a:rPr>
              <a:t> La </a:t>
            </a:r>
            <a:r>
              <a:rPr lang="en-US" sz="2400" b="1" dirty="0" err="1">
                <a:solidFill>
                  <a:schemeClr val="tx1"/>
                </a:solidFill>
              </a:rPr>
              <a:t>Mã</a:t>
            </a:r>
            <a:r>
              <a:rPr lang="en-US" sz="2400" b="1" dirty="0">
                <a:solidFill>
                  <a:schemeClr val="tx1"/>
                </a:solidFill>
              </a:rPr>
              <a:t>: </a:t>
            </a:r>
          </a:p>
          <a:p>
            <a:pPr algn="just">
              <a:lnSpc>
                <a:spcPct val="150000"/>
              </a:lnSpc>
            </a:pPr>
            <a:endParaRPr lang="en-US" sz="2400" b="1" dirty="0">
              <a:solidFill>
                <a:schemeClr val="tx1"/>
              </a:solidFill>
            </a:endParaRPr>
          </a:p>
        </p:txBody>
      </p:sp>
      <p:sp>
        <p:nvSpPr>
          <p:cNvPr id="5" name="Rectangle 4"/>
          <p:cNvSpPr/>
          <p:nvPr/>
        </p:nvSpPr>
        <p:spPr>
          <a:xfrm>
            <a:off x="1342754" y="2936801"/>
            <a:ext cx="5648867" cy="646331"/>
          </a:xfrm>
          <a:prstGeom prst="rect">
            <a:avLst/>
          </a:prstGeom>
        </p:spPr>
        <p:txBody>
          <a:bodyPr wrap="square">
            <a:spAutoFit/>
          </a:bodyPr>
          <a:lstStyle/>
          <a:p>
            <a:pPr>
              <a:lnSpc>
                <a:spcPct val="150000"/>
              </a:lnSpc>
            </a:pPr>
            <a:r>
              <a:rPr lang="en-US" sz="2400" b="1" dirty="0">
                <a:solidFill>
                  <a:schemeClr val="tx1"/>
                </a:solidFill>
                <a:latin typeface="+mn-lt"/>
                <a:ea typeface="Calibri" panose="020F0502020204030204" pitchFamily="34" charset="0"/>
              </a:rPr>
              <a:t>b) </a:t>
            </a:r>
            <a:r>
              <a:rPr lang="en-US" sz="2400" b="1" dirty="0" err="1">
                <a:solidFill>
                  <a:schemeClr val="tx1"/>
                </a:solidFill>
                <a:latin typeface="+mn-lt"/>
                <a:ea typeface="Calibri" panose="020F0502020204030204" pitchFamily="34" charset="0"/>
              </a:rPr>
              <a:t>Viết</a:t>
            </a:r>
            <a:r>
              <a:rPr lang="en-US" sz="2400" b="1" dirty="0">
                <a:solidFill>
                  <a:schemeClr val="tx1"/>
                </a:solidFill>
                <a:latin typeface="+mn-lt"/>
                <a:ea typeface="Calibri" panose="020F0502020204030204" pitchFamily="34" charset="0"/>
              </a:rPr>
              <a:t> </a:t>
            </a:r>
            <a:r>
              <a:rPr lang="en-US" sz="2400" b="1" dirty="0" err="1">
                <a:solidFill>
                  <a:schemeClr val="tx1"/>
                </a:solidFill>
                <a:latin typeface="+mn-lt"/>
                <a:ea typeface="Calibri" panose="020F0502020204030204" pitchFamily="34" charset="0"/>
              </a:rPr>
              <a:t>số</a:t>
            </a:r>
            <a:r>
              <a:rPr lang="en-US" sz="2400" b="1" dirty="0">
                <a:solidFill>
                  <a:schemeClr val="tx1"/>
                </a:solidFill>
                <a:latin typeface="+mn-lt"/>
                <a:ea typeface="Calibri" panose="020F0502020204030204" pitchFamily="34" charset="0"/>
              </a:rPr>
              <a:t> La </a:t>
            </a:r>
            <a:r>
              <a:rPr lang="en-US" sz="2400" b="1" dirty="0" err="1">
                <a:solidFill>
                  <a:schemeClr val="tx1"/>
                </a:solidFill>
                <a:latin typeface="+mn-lt"/>
                <a:ea typeface="Calibri" panose="020F0502020204030204" pitchFamily="34" charset="0"/>
              </a:rPr>
              <a:t>Mã</a:t>
            </a:r>
            <a:r>
              <a:rPr lang="en-US" sz="2400" b="1" dirty="0">
                <a:solidFill>
                  <a:schemeClr val="tx1"/>
                </a:solidFill>
                <a:latin typeface="+mn-lt"/>
                <a:ea typeface="Calibri" panose="020F0502020204030204" pitchFamily="34" charset="0"/>
              </a:rPr>
              <a:t>:</a:t>
            </a:r>
            <a:endParaRPr lang="vi-VN" sz="4000" b="1" dirty="0">
              <a:solidFill>
                <a:srgbClr val="FF0000"/>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920785233"/>
              </p:ext>
            </p:extLst>
          </p:nvPr>
        </p:nvGraphicFramePr>
        <p:xfrm>
          <a:off x="500110" y="1330871"/>
          <a:ext cx="8478455" cy="1586001"/>
        </p:xfrm>
        <a:graphic>
          <a:graphicData uri="http://schemas.openxmlformats.org/drawingml/2006/table">
            <a:tbl>
              <a:tblPr firstRow="1" bandRow="1">
                <a:tableStyleId>{E27665BA-8202-44FC-AD62-C9F0E3EA811A}</a:tableStyleId>
              </a:tblPr>
              <a:tblGrid>
                <a:gridCol w="1047420">
                  <a:extLst>
                    <a:ext uri="{9D8B030D-6E8A-4147-A177-3AD203B41FA5}">
                      <a16:colId xmlns:a16="http://schemas.microsoft.com/office/drawing/2014/main" val="1624142930"/>
                    </a:ext>
                  </a:extLst>
                </a:gridCol>
                <a:gridCol w="1035472">
                  <a:extLst>
                    <a:ext uri="{9D8B030D-6E8A-4147-A177-3AD203B41FA5}">
                      <a16:colId xmlns:a16="http://schemas.microsoft.com/office/drawing/2014/main" val="3094545426"/>
                    </a:ext>
                  </a:extLst>
                </a:gridCol>
                <a:gridCol w="1690254">
                  <a:extLst>
                    <a:ext uri="{9D8B030D-6E8A-4147-A177-3AD203B41FA5}">
                      <a16:colId xmlns:a16="http://schemas.microsoft.com/office/drawing/2014/main" val="2139592552"/>
                    </a:ext>
                  </a:extLst>
                </a:gridCol>
                <a:gridCol w="1477069">
                  <a:extLst>
                    <a:ext uri="{9D8B030D-6E8A-4147-A177-3AD203B41FA5}">
                      <a16:colId xmlns:a16="http://schemas.microsoft.com/office/drawing/2014/main" val="3585681936"/>
                    </a:ext>
                  </a:extLst>
                </a:gridCol>
                <a:gridCol w="1477069">
                  <a:extLst>
                    <a:ext uri="{9D8B030D-6E8A-4147-A177-3AD203B41FA5}">
                      <a16:colId xmlns:a16="http://schemas.microsoft.com/office/drawing/2014/main" val="1549092025"/>
                    </a:ext>
                  </a:extLst>
                </a:gridCol>
                <a:gridCol w="1751171">
                  <a:extLst>
                    <a:ext uri="{9D8B030D-6E8A-4147-A177-3AD203B41FA5}">
                      <a16:colId xmlns:a16="http://schemas.microsoft.com/office/drawing/2014/main" val="2970450712"/>
                    </a:ext>
                  </a:extLst>
                </a:gridCol>
              </a:tblGrid>
              <a:tr h="434155">
                <a:tc>
                  <a:txBody>
                    <a:bodyPr/>
                    <a:lstStyle/>
                    <a:p>
                      <a:pPr algn="ctr"/>
                      <a:r>
                        <a:rPr lang="en-US" sz="2400" dirty="0"/>
                        <a:t>IV</a:t>
                      </a:r>
                      <a:endParaRPr lang="vi-VN" sz="2400" dirty="0"/>
                    </a:p>
                  </a:txBody>
                  <a:tcPr/>
                </a:tc>
                <a:tc>
                  <a:txBody>
                    <a:bodyPr/>
                    <a:lstStyle/>
                    <a:p>
                      <a:pPr algn="ctr"/>
                      <a:r>
                        <a:rPr lang="en-US" sz="2400" dirty="0"/>
                        <a:t>VIII</a:t>
                      </a:r>
                      <a:endParaRPr lang="vi-VN" sz="2400" dirty="0"/>
                    </a:p>
                  </a:txBody>
                  <a:tcPr/>
                </a:tc>
                <a:tc>
                  <a:txBody>
                    <a:bodyPr/>
                    <a:lstStyle/>
                    <a:p>
                      <a:pPr algn="ctr"/>
                      <a:r>
                        <a:rPr lang="en-US" sz="2400" dirty="0"/>
                        <a:t>XI</a:t>
                      </a:r>
                      <a:endParaRPr lang="vi-VN" sz="2400" dirty="0"/>
                    </a:p>
                  </a:txBody>
                  <a:tcPr/>
                </a:tc>
                <a:tc>
                  <a:txBody>
                    <a:bodyPr/>
                    <a:lstStyle/>
                    <a:p>
                      <a:pPr algn="ctr"/>
                      <a:r>
                        <a:rPr lang="en-US" sz="2400" dirty="0"/>
                        <a:t>XXIII</a:t>
                      </a:r>
                      <a:endParaRPr lang="vi-VN" sz="2400" dirty="0"/>
                    </a:p>
                  </a:txBody>
                  <a:tcPr/>
                </a:tc>
                <a:tc>
                  <a:txBody>
                    <a:bodyPr/>
                    <a:lstStyle/>
                    <a:p>
                      <a:pPr algn="ctr"/>
                      <a:r>
                        <a:rPr lang="en-US" sz="2400" dirty="0"/>
                        <a:t>XXIV</a:t>
                      </a:r>
                      <a:endParaRPr lang="vi-VN" sz="2400" dirty="0"/>
                    </a:p>
                  </a:txBody>
                  <a:tcPr/>
                </a:tc>
                <a:tc>
                  <a:txBody>
                    <a:bodyPr/>
                    <a:lstStyle/>
                    <a:p>
                      <a:pPr algn="ctr"/>
                      <a:r>
                        <a:rPr lang="en-US" sz="2400" dirty="0"/>
                        <a:t>XXVII</a:t>
                      </a:r>
                      <a:endParaRPr lang="vi-VN" sz="2400" dirty="0"/>
                    </a:p>
                  </a:txBody>
                  <a:tcPr/>
                </a:tc>
                <a:extLst>
                  <a:ext uri="{0D108BD9-81ED-4DB2-BD59-A6C34878D82A}">
                    <a16:rowId xmlns:a16="http://schemas.microsoft.com/office/drawing/2014/main" val="4272154346"/>
                  </a:ext>
                </a:extLst>
              </a:tr>
              <a:tr h="1128801">
                <a:tc>
                  <a:txBody>
                    <a:bodyPr/>
                    <a:lstStyle/>
                    <a:p>
                      <a:pPr algn="ctr"/>
                      <a:r>
                        <a:rPr lang="en-US" sz="2400" b="1" dirty="0" err="1">
                          <a:solidFill>
                            <a:srgbClr val="FF0000"/>
                          </a:solidFill>
                        </a:rPr>
                        <a:t>Bốn</a:t>
                      </a:r>
                      <a:endParaRPr lang="vi-VN" sz="2400" b="1" dirty="0">
                        <a:solidFill>
                          <a:srgbClr val="FF0000"/>
                        </a:solidFill>
                      </a:endParaRPr>
                    </a:p>
                  </a:txBody>
                  <a:tcPr/>
                </a:tc>
                <a:tc>
                  <a:txBody>
                    <a:bodyPr/>
                    <a:lstStyle/>
                    <a:p>
                      <a:pPr algn="ctr"/>
                      <a:r>
                        <a:rPr lang="en-US" sz="2400" b="1" dirty="0" err="1">
                          <a:solidFill>
                            <a:srgbClr val="FF0000"/>
                          </a:solidFill>
                        </a:rPr>
                        <a:t>Tám</a:t>
                      </a:r>
                      <a:endParaRPr lang="vi-VN" sz="2400" b="1" dirty="0">
                        <a:solidFill>
                          <a:srgbClr val="FF0000"/>
                        </a:solidFill>
                      </a:endParaRPr>
                    </a:p>
                  </a:txBody>
                  <a:tcPr/>
                </a:tc>
                <a:tc>
                  <a:txBody>
                    <a:bodyPr/>
                    <a:lstStyle/>
                    <a:p>
                      <a:pPr algn="ctr"/>
                      <a:r>
                        <a:rPr lang="en-US" sz="2400" b="1" dirty="0" err="1">
                          <a:solidFill>
                            <a:srgbClr val="FF0000"/>
                          </a:solidFill>
                        </a:rPr>
                        <a:t>Mười</a:t>
                      </a:r>
                      <a:r>
                        <a:rPr lang="en-US" sz="2400" b="1" baseline="0" dirty="0">
                          <a:solidFill>
                            <a:srgbClr val="FF0000"/>
                          </a:solidFill>
                        </a:rPr>
                        <a:t> </a:t>
                      </a:r>
                      <a:r>
                        <a:rPr lang="en-US" sz="2400" b="1" baseline="0" dirty="0" err="1">
                          <a:solidFill>
                            <a:srgbClr val="FF0000"/>
                          </a:solidFill>
                        </a:rPr>
                        <a:t>một</a:t>
                      </a:r>
                      <a:endParaRPr lang="vi-VN" sz="2400" b="1" dirty="0">
                        <a:solidFill>
                          <a:srgbClr val="FF0000"/>
                        </a:solidFill>
                      </a:endParaRPr>
                    </a:p>
                  </a:txBody>
                  <a:tcPr/>
                </a:tc>
                <a:tc>
                  <a:txBody>
                    <a:bodyPr/>
                    <a:lstStyle/>
                    <a:p>
                      <a:pPr algn="ctr"/>
                      <a:r>
                        <a:rPr lang="en-US" sz="2400" b="1" dirty="0">
                          <a:solidFill>
                            <a:srgbClr val="FF0000"/>
                          </a:solidFill>
                        </a:rPr>
                        <a:t>Hai </a:t>
                      </a:r>
                      <a:r>
                        <a:rPr lang="en-US" sz="2400" b="1" dirty="0" err="1">
                          <a:solidFill>
                            <a:srgbClr val="FF0000"/>
                          </a:solidFill>
                        </a:rPr>
                        <a:t>mươi</a:t>
                      </a:r>
                      <a:r>
                        <a:rPr lang="en-US" sz="2400" b="1" baseline="0" dirty="0">
                          <a:solidFill>
                            <a:srgbClr val="FF0000"/>
                          </a:solidFill>
                        </a:rPr>
                        <a:t> </a:t>
                      </a:r>
                      <a:r>
                        <a:rPr lang="en-US" sz="2400" b="1" baseline="0" dirty="0" err="1">
                          <a:solidFill>
                            <a:srgbClr val="FF0000"/>
                          </a:solidFill>
                        </a:rPr>
                        <a:t>ba</a:t>
                      </a:r>
                      <a:endParaRPr lang="vi-VN" sz="2400" b="1" dirty="0">
                        <a:solidFill>
                          <a:srgbClr val="FF0000"/>
                        </a:solidFill>
                      </a:endParaRPr>
                    </a:p>
                  </a:txBody>
                  <a:tcPr/>
                </a:tc>
                <a:tc>
                  <a:txBody>
                    <a:bodyPr/>
                    <a:lstStyle/>
                    <a:p>
                      <a:pPr algn="ctr"/>
                      <a:r>
                        <a:rPr lang="en-US" sz="2400" b="1" dirty="0">
                          <a:solidFill>
                            <a:srgbClr val="FF0000"/>
                          </a:solidFill>
                        </a:rPr>
                        <a:t>Hai </a:t>
                      </a:r>
                      <a:r>
                        <a:rPr lang="en-US" sz="2400" b="1" dirty="0" err="1">
                          <a:solidFill>
                            <a:srgbClr val="FF0000"/>
                          </a:solidFill>
                        </a:rPr>
                        <a:t>mươi</a:t>
                      </a:r>
                      <a:r>
                        <a:rPr lang="en-US" sz="2400" b="1" baseline="0" dirty="0">
                          <a:solidFill>
                            <a:srgbClr val="FF0000"/>
                          </a:solidFill>
                        </a:rPr>
                        <a:t> </a:t>
                      </a:r>
                      <a:r>
                        <a:rPr lang="en-US" sz="2400" b="1" baseline="0" dirty="0" err="1">
                          <a:solidFill>
                            <a:srgbClr val="FF0000"/>
                          </a:solidFill>
                        </a:rPr>
                        <a:t>tư</a:t>
                      </a:r>
                      <a:endParaRPr lang="vi-VN" sz="2400" b="1" dirty="0">
                        <a:solidFill>
                          <a:srgbClr val="FF0000"/>
                        </a:solidFill>
                      </a:endParaRPr>
                    </a:p>
                  </a:txBody>
                  <a:tcPr/>
                </a:tc>
                <a:tc>
                  <a:txBody>
                    <a:bodyPr/>
                    <a:lstStyle/>
                    <a:p>
                      <a:pPr algn="ctr"/>
                      <a:r>
                        <a:rPr lang="en-US" sz="2400" b="1" dirty="0">
                          <a:solidFill>
                            <a:srgbClr val="FF0000"/>
                          </a:solidFill>
                        </a:rPr>
                        <a:t>Hai</a:t>
                      </a:r>
                      <a:r>
                        <a:rPr lang="en-US" sz="2400" b="1" baseline="0" dirty="0">
                          <a:solidFill>
                            <a:srgbClr val="FF0000"/>
                          </a:solidFill>
                        </a:rPr>
                        <a:t> </a:t>
                      </a:r>
                      <a:r>
                        <a:rPr lang="en-US" sz="2400" b="1" baseline="0" dirty="0" err="1">
                          <a:solidFill>
                            <a:srgbClr val="FF0000"/>
                          </a:solidFill>
                        </a:rPr>
                        <a:t>mươi</a:t>
                      </a:r>
                      <a:r>
                        <a:rPr lang="en-US" sz="2400" b="1" baseline="0" dirty="0">
                          <a:solidFill>
                            <a:srgbClr val="FF0000"/>
                          </a:solidFill>
                        </a:rPr>
                        <a:t> </a:t>
                      </a:r>
                      <a:r>
                        <a:rPr lang="en-US" sz="2400" b="1" baseline="0" dirty="0" err="1">
                          <a:solidFill>
                            <a:srgbClr val="FF0000"/>
                          </a:solidFill>
                        </a:rPr>
                        <a:t>bảy</a:t>
                      </a:r>
                      <a:endParaRPr lang="vi-VN" sz="2400" b="1" dirty="0">
                        <a:solidFill>
                          <a:srgbClr val="FF0000"/>
                        </a:solidFill>
                      </a:endParaRPr>
                    </a:p>
                  </a:txBody>
                  <a:tcPr/>
                </a:tc>
                <a:extLst>
                  <a:ext uri="{0D108BD9-81ED-4DB2-BD59-A6C34878D82A}">
                    <a16:rowId xmlns:a16="http://schemas.microsoft.com/office/drawing/2014/main" val="300794396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05111946"/>
              </p:ext>
            </p:extLst>
          </p:nvPr>
        </p:nvGraphicFramePr>
        <p:xfrm>
          <a:off x="500110" y="3603061"/>
          <a:ext cx="7824082" cy="914400"/>
        </p:xfrm>
        <a:graphic>
          <a:graphicData uri="http://schemas.openxmlformats.org/drawingml/2006/table">
            <a:tbl>
              <a:tblPr firstRow="1" bandRow="1">
                <a:tableStyleId>{E27665BA-8202-44FC-AD62-C9F0E3EA811A}</a:tableStyleId>
              </a:tblPr>
              <a:tblGrid>
                <a:gridCol w="1117726">
                  <a:extLst>
                    <a:ext uri="{9D8B030D-6E8A-4147-A177-3AD203B41FA5}">
                      <a16:colId xmlns:a16="http://schemas.microsoft.com/office/drawing/2014/main" val="688118775"/>
                    </a:ext>
                  </a:extLst>
                </a:gridCol>
                <a:gridCol w="1117726">
                  <a:extLst>
                    <a:ext uri="{9D8B030D-6E8A-4147-A177-3AD203B41FA5}">
                      <a16:colId xmlns:a16="http://schemas.microsoft.com/office/drawing/2014/main" val="3179231936"/>
                    </a:ext>
                  </a:extLst>
                </a:gridCol>
                <a:gridCol w="1117726">
                  <a:extLst>
                    <a:ext uri="{9D8B030D-6E8A-4147-A177-3AD203B41FA5}">
                      <a16:colId xmlns:a16="http://schemas.microsoft.com/office/drawing/2014/main" val="483010310"/>
                    </a:ext>
                  </a:extLst>
                </a:gridCol>
                <a:gridCol w="1117726">
                  <a:extLst>
                    <a:ext uri="{9D8B030D-6E8A-4147-A177-3AD203B41FA5}">
                      <a16:colId xmlns:a16="http://schemas.microsoft.com/office/drawing/2014/main" val="797677668"/>
                    </a:ext>
                  </a:extLst>
                </a:gridCol>
                <a:gridCol w="1117726">
                  <a:extLst>
                    <a:ext uri="{9D8B030D-6E8A-4147-A177-3AD203B41FA5}">
                      <a16:colId xmlns:a16="http://schemas.microsoft.com/office/drawing/2014/main" val="2318959894"/>
                    </a:ext>
                  </a:extLst>
                </a:gridCol>
                <a:gridCol w="1117726">
                  <a:extLst>
                    <a:ext uri="{9D8B030D-6E8A-4147-A177-3AD203B41FA5}">
                      <a16:colId xmlns:a16="http://schemas.microsoft.com/office/drawing/2014/main" val="1416306734"/>
                    </a:ext>
                  </a:extLst>
                </a:gridCol>
                <a:gridCol w="1117726">
                  <a:extLst>
                    <a:ext uri="{9D8B030D-6E8A-4147-A177-3AD203B41FA5}">
                      <a16:colId xmlns:a16="http://schemas.microsoft.com/office/drawing/2014/main" val="214835392"/>
                    </a:ext>
                  </a:extLst>
                </a:gridCol>
              </a:tblGrid>
              <a:tr h="449740">
                <a:tc>
                  <a:txBody>
                    <a:bodyPr/>
                    <a:lstStyle/>
                    <a:p>
                      <a:pPr algn="ctr"/>
                      <a:r>
                        <a:rPr lang="en-US" sz="2400" dirty="0"/>
                        <a:t>6</a:t>
                      </a:r>
                      <a:endParaRPr lang="vi-VN" sz="2400" dirty="0"/>
                    </a:p>
                  </a:txBody>
                  <a:tcPr/>
                </a:tc>
                <a:tc>
                  <a:txBody>
                    <a:bodyPr/>
                    <a:lstStyle/>
                    <a:p>
                      <a:pPr algn="ctr"/>
                      <a:r>
                        <a:rPr lang="en-US" sz="2400" dirty="0"/>
                        <a:t>14</a:t>
                      </a:r>
                      <a:endParaRPr lang="vi-VN" sz="2400" dirty="0"/>
                    </a:p>
                  </a:txBody>
                  <a:tcPr/>
                </a:tc>
                <a:tc>
                  <a:txBody>
                    <a:bodyPr/>
                    <a:lstStyle/>
                    <a:p>
                      <a:pPr algn="ctr"/>
                      <a:r>
                        <a:rPr lang="en-US" sz="2400" dirty="0"/>
                        <a:t>18</a:t>
                      </a:r>
                      <a:endParaRPr lang="vi-VN" sz="2400" dirty="0"/>
                    </a:p>
                  </a:txBody>
                  <a:tcPr/>
                </a:tc>
                <a:tc>
                  <a:txBody>
                    <a:bodyPr/>
                    <a:lstStyle/>
                    <a:p>
                      <a:pPr algn="ctr"/>
                      <a:r>
                        <a:rPr lang="en-US" sz="2400" dirty="0"/>
                        <a:t>19</a:t>
                      </a:r>
                      <a:endParaRPr lang="vi-VN" sz="2400" dirty="0"/>
                    </a:p>
                  </a:txBody>
                  <a:tcPr/>
                </a:tc>
                <a:tc>
                  <a:txBody>
                    <a:bodyPr/>
                    <a:lstStyle/>
                    <a:p>
                      <a:pPr algn="ctr"/>
                      <a:r>
                        <a:rPr lang="en-US" sz="2400" dirty="0"/>
                        <a:t>22</a:t>
                      </a:r>
                      <a:endParaRPr lang="vi-VN" sz="2400" dirty="0"/>
                    </a:p>
                  </a:txBody>
                  <a:tcPr/>
                </a:tc>
                <a:tc>
                  <a:txBody>
                    <a:bodyPr/>
                    <a:lstStyle/>
                    <a:p>
                      <a:pPr algn="ctr"/>
                      <a:r>
                        <a:rPr lang="en-US" sz="2400" dirty="0"/>
                        <a:t>26</a:t>
                      </a:r>
                      <a:endParaRPr lang="vi-VN" sz="2400" dirty="0"/>
                    </a:p>
                  </a:txBody>
                  <a:tcPr/>
                </a:tc>
                <a:tc>
                  <a:txBody>
                    <a:bodyPr/>
                    <a:lstStyle/>
                    <a:p>
                      <a:pPr algn="ctr"/>
                      <a:r>
                        <a:rPr lang="en-US" sz="2400" dirty="0"/>
                        <a:t>30</a:t>
                      </a:r>
                      <a:endParaRPr lang="vi-VN" sz="2400" dirty="0"/>
                    </a:p>
                  </a:txBody>
                  <a:tcPr/>
                </a:tc>
                <a:extLst>
                  <a:ext uri="{0D108BD9-81ED-4DB2-BD59-A6C34878D82A}">
                    <a16:rowId xmlns:a16="http://schemas.microsoft.com/office/drawing/2014/main" val="1833185038"/>
                  </a:ext>
                </a:extLst>
              </a:tr>
              <a:tr h="449740">
                <a:tc>
                  <a:txBody>
                    <a:bodyPr/>
                    <a:lstStyle/>
                    <a:p>
                      <a:pPr algn="ctr"/>
                      <a:r>
                        <a:rPr lang="en-US" sz="2400" b="1" dirty="0">
                          <a:solidFill>
                            <a:srgbClr val="FF0000"/>
                          </a:solidFill>
                        </a:rPr>
                        <a:t>VI</a:t>
                      </a:r>
                      <a:endParaRPr lang="vi-VN" sz="2400" b="1" dirty="0">
                        <a:solidFill>
                          <a:srgbClr val="FF0000"/>
                        </a:solidFill>
                      </a:endParaRPr>
                    </a:p>
                  </a:txBody>
                  <a:tcPr/>
                </a:tc>
                <a:tc>
                  <a:txBody>
                    <a:bodyPr/>
                    <a:lstStyle/>
                    <a:p>
                      <a:pPr algn="ctr"/>
                      <a:r>
                        <a:rPr lang="en-US" sz="2400" b="1" dirty="0">
                          <a:solidFill>
                            <a:srgbClr val="FF0000"/>
                          </a:solidFill>
                        </a:rPr>
                        <a:t>XIV</a:t>
                      </a:r>
                      <a:endParaRPr lang="vi-VN" sz="2400" b="1" dirty="0">
                        <a:solidFill>
                          <a:srgbClr val="FF0000"/>
                        </a:solidFill>
                      </a:endParaRPr>
                    </a:p>
                  </a:txBody>
                  <a:tcPr/>
                </a:tc>
                <a:tc>
                  <a:txBody>
                    <a:bodyPr/>
                    <a:lstStyle/>
                    <a:p>
                      <a:pPr algn="ctr"/>
                      <a:r>
                        <a:rPr lang="en-US" sz="2400" b="1" dirty="0">
                          <a:solidFill>
                            <a:srgbClr val="FF0000"/>
                          </a:solidFill>
                        </a:rPr>
                        <a:t>XVIII</a:t>
                      </a:r>
                      <a:endParaRPr lang="vi-VN" sz="2400" b="1" dirty="0">
                        <a:solidFill>
                          <a:srgbClr val="FF0000"/>
                        </a:solidFill>
                      </a:endParaRPr>
                    </a:p>
                  </a:txBody>
                  <a:tcPr/>
                </a:tc>
                <a:tc>
                  <a:txBody>
                    <a:bodyPr/>
                    <a:lstStyle/>
                    <a:p>
                      <a:pPr algn="ctr"/>
                      <a:r>
                        <a:rPr lang="en-US" sz="2400" b="1" dirty="0">
                          <a:solidFill>
                            <a:srgbClr val="FF0000"/>
                          </a:solidFill>
                        </a:rPr>
                        <a:t>XIX</a:t>
                      </a:r>
                      <a:endParaRPr lang="vi-VN" sz="2400" b="1" dirty="0">
                        <a:solidFill>
                          <a:srgbClr val="FF0000"/>
                        </a:solidFill>
                      </a:endParaRPr>
                    </a:p>
                  </a:txBody>
                  <a:tcPr/>
                </a:tc>
                <a:tc>
                  <a:txBody>
                    <a:bodyPr/>
                    <a:lstStyle/>
                    <a:p>
                      <a:pPr algn="ctr"/>
                      <a:r>
                        <a:rPr lang="en-US" sz="2400" b="1" dirty="0">
                          <a:solidFill>
                            <a:srgbClr val="FF0000"/>
                          </a:solidFill>
                        </a:rPr>
                        <a:t>XXII</a:t>
                      </a:r>
                      <a:endParaRPr lang="vi-VN" sz="2400" b="1" dirty="0">
                        <a:solidFill>
                          <a:srgbClr val="FF0000"/>
                        </a:solidFill>
                      </a:endParaRPr>
                    </a:p>
                  </a:txBody>
                  <a:tcPr/>
                </a:tc>
                <a:tc>
                  <a:txBody>
                    <a:bodyPr/>
                    <a:lstStyle/>
                    <a:p>
                      <a:pPr algn="ctr"/>
                      <a:r>
                        <a:rPr lang="en-US" sz="2400" b="1" dirty="0">
                          <a:solidFill>
                            <a:srgbClr val="FF0000"/>
                          </a:solidFill>
                        </a:rPr>
                        <a:t>XXVI</a:t>
                      </a:r>
                      <a:endParaRPr lang="vi-VN" sz="2400" b="1" dirty="0">
                        <a:solidFill>
                          <a:srgbClr val="FF0000"/>
                        </a:solidFill>
                      </a:endParaRPr>
                    </a:p>
                  </a:txBody>
                  <a:tcPr/>
                </a:tc>
                <a:tc>
                  <a:txBody>
                    <a:bodyPr/>
                    <a:lstStyle/>
                    <a:p>
                      <a:pPr algn="ctr"/>
                      <a:r>
                        <a:rPr lang="en-US" sz="2400" b="1" dirty="0">
                          <a:solidFill>
                            <a:srgbClr val="FF0000"/>
                          </a:solidFill>
                        </a:rPr>
                        <a:t>XXX</a:t>
                      </a:r>
                      <a:endParaRPr lang="vi-VN" sz="2400" b="1" dirty="0">
                        <a:solidFill>
                          <a:srgbClr val="FF0000"/>
                        </a:solidFill>
                      </a:endParaRPr>
                    </a:p>
                  </a:txBody>
                  <a:tcPr/>
                </a:tc>
                <a:extLst>
                  <a:ext uri="{0D108BD9-81ED-4DB2-BD59-A6C34878D82A}">
                    <a16:rowId xmlns:a16="http://schemas.microsoft.com/office/drawing/2014/main" val="4265412679"/>
                  </a:ext>
                </a:extLst>
              </a:tr>
            </a:tbl>
          </a:graphicData>
        </a:graphic>
      </p:graphicFrame>
    </p:spTree>
    <p:extLst>
      <p:ext uri="{BB962C8B-B14F-4D97-AF65-F5344CB8AC3E}">
        <p14:creationId xmlns:p14="http://schemas.microsoft.com/office/powerpoint/2010/main" val="193381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3" name="TextBox 2"/>
          <p:cNvSpPr txBox="1"/>
          <p:nvPr/>
        </p:nvSpPr>
        <p:spPr>
          <a:xfrm>
            <a:off x="126123" y="646386"/>
            <a:ext cx="8734097" cy="1131848"/>
          </a:xfrm>
          <a:prstGeom prst="rect">
            <a:avLst/>
          </a:prstGeom>
          <a:noFill/>
        </p:spPr>
        <p:txBody>
          <a:bodyPr wrap="square" rtlCol="0">
            <a:spAutoFit/>
          </a:bodyPr>
          <a:lstStyle/>
          <a:p>
            <a:pPr algn="just">
              <a:lnSpc>
                <a:spcPct val="150000"/>
              </a:lnSpc>
            </a:pPr>
            <a:r>
              <a:rPr lang="en-US" sz="2400" b="1" dirty="0" err="1"/>
              <a:t>Bài</a:t>
            </a:r>
            <a:r>
              <a:rPr lang="en-US" sz="2400" b="1" dirty="0"/>
              <a:t> 6: </a:t>
            </a:r>
            <a:r>
              <a:rPr lang="en-US" sz="2400" dirty="0" err="1"/>
              <a:t>Viết</a:t>
            </a:r>
            <a:r>
              <a:rPr lang="en-US" sz="2400" dirty="0"/>
              <a:t> </a:t>
            </a: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số</a:t>
            </a:r>
            <a:r>
              <a:rPr lang="en-US" sz="2400" dirty="0"/>
              <a:t> </a:t>
            </a:r>
            <a:r>
              <a:rPr lang="en-US" sz="2400" dirty="0" err="1"/>
              <a:t>tự</a:t>
            </a:r>
            <a:r>
              <a:rPr lang="en-US" sz="2400" dirty="0"/>
              <a:t> </a:t>
            </a:r>
            <a:r>
              <a:rPr lang="en-US" sz="2400" dirty="0" err="1"/>
              <a:t>nhiên</a:t>
            </a:r>
            <a:r>
              <a:rPr lang="en-US" sz="2400" dirty="0"/>
              <a:t> x </a:t>
            </a:r>
            <a:r>
              <a:rPr lang="en-US" sz="2400" dirty="0" err="1"/>
              <a:t>thỏa</a:t>
            </a:r>
            <a:r>
              <a:rPr lang="en-US" sz="2400" dirty="0"/>
              <a:t> </a:t>
            </a:r>
            <a:r>
              <a:rPr lang="en-US" sz="2400" dirty="0" err="1"/>
              <a:t>mãn</a:t>
            </a:r>
            <a:r>
              <a:rPr lang="en-US" sz="2400" dirty="0"/>
              <a:t> </a:t>
            </a:r>
            <a:r>
              <a:rPr lang="en-US" sz="2400" dirty="0" err="1"/>
              <a:t>mỗi</a:t>
            </a:r>
            <a:r>
              <a:rPr lang="en-US" sz="2400" dirty="0"/>
              <a:t> </a:t>
            </a:r>
            <a:r>
              <a:rPr lang="en-US" sz="2400" dirty="0" err="1"/>
              <a:t>điều</a:t>
            </a:r>
            <a:r>
              <a:rPr lang="en-US" sz="2400" dirty="0"/>
              <a:t> </a:t>
            </a:r>
            <a:r>
              <a:rPr lang="en-US" sz="2400" dirty="0" err="1"/>
              <a:t>kiện</a:t>
            </a:r>
            <a:r>
              <a:rPr lang="en-US" sz="2400" dirty="0"/>
              <a:t> </a:t>
            </a:r>
            <a:r>
              <a:rPr lang="en-US" sz="2400" dirty="0" err="1"/>
              <a:t>sau</a:t>
            </a:r>
            <a:r>
              <a:rPr lang="en-US" sz="2400" dirty="0"/>
              <a:t>: </a:t>
            </a:r>
            <a:endParaRPr lang="vi-VN" sz="2400" dirty="0"/>
          </a:p>
        </p:txBody>
      </p:sp>
      <mc:AlternateContent xmlns:mc="http://schemas.openxmlformats.org/markup-compatibility/2006" xmlns:a14="http://schemas.microsoft.com/office/drawing/2010/main">
        <mc:Choice Requires="a14">
          <p:sp>
            <p:nvSpPr>
              <p:cNvPr id="4" name="TextBox 3"/>
              <p:cNvSpPr txBox="1"/>
              <p:nvPr/>
            </p:nvSpPr>
            <p:spPr>
              <a:xfrm>
                <a:off x="268014" y="2144110"/>
                <a:ext cx="6921062" cy="461665"/>
              </a:xfrm>
              <a:prstGeom prst="rect">
                <a:avLst/>
              </a:prstGeom>
              <a:noFill/>
            </p:spPr>
            <p:txBody>
              <a:bodyPr wrap="square" rtlCol="0">
                <a:spAutoFit/>
              </a:bodyPr>
              <a:lstStyle/>
              <a:p>
                <a:r>
                  <a:rPr lang="en-US" sz="2400" dirty="0"/>
                  <a:t>a) x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6; </a:t>
                </a:r>
                <a:endParaRPr lang="vi-VN"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68014" y="2144110"/>
                <a:ext cx="6921062" cy="461665"/>
              </a:xfrm>
              <a:prstGeom prst="rect">
                <a:avLst/>
              </a:prstGeom>
              <a:blipFill>
                <a:blip r:embed="rId2"/>
                <a:stretch>
                  <a:fillRect l="-1410" t="-9333" b="-32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68014" y="3238372"/>
                <a:ext cx="6921062" cy="461665"/>
              </a:xfrm>
              <a:prstGeom prst="rect">
                <a:avLst/>
              </a:prstGeom>
              <a:noFill/>
            </p:spPr>
            <p:txBody>
              <a:bodyPr wrap="square" rtlCol="0">
                <a:spAutoFit/>
              </a:bodyPr>
              <a:lstStyle/>
              <a:p>
                <a:r>
                  <a:rPr lang="en-US" sz="2400" dirty="0"/>
                  <a:t>b) 35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x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39; </a:t>
                </a:r>
                <a:endParaRPr lang="vi-VN"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268014" y="3238372"/>
                <a:ext cx="6921062" cy="461665"/>
              </a:xfrm>
              <a:prstGeom prst="rect">
                <a:avLst/>
              </a:prstGeom>
              <a:blipFill>
                <a:blip r:embed="rId3"/>
                <a:stretch>
                  <a:fillRect l="-1410" t="-9211" b="-3026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68014" y="4405667"/>
                <a:ext cx="6921062" cy="461665"/>
              </a:xfrm>
              <a:prstGeom prst="rect">
                <a:avLst/>
              </a:prstGeom>
              <a:noFill/>
            </p:spPr>
            <p:txBody>
              <a:bodyPr wrap="square" rtlCol="0">
                <a:spAutoFit/>
              </a:bodyPr>
              <a:lstStyle/>
              <a:p>
                <a:r>
                  <a:rPr lang="en-US" sz="2400" dirty="0"/>
                  <a:t>c) 216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x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oMath>
                </a14:m>
                <a:r>
                  <a:rPr lang="en-US" sz="2400" dirty="0"/>
                  <a:t> 219.</a:t>
                </a:r>
                <a:endParaRPr lang="vi-VN"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268014" y="4405667"/>
                <a:ext cx="6921062" cy="461665"/>
              </a:xfrm>
              <a:prstGeom prst="rect">
                <a:avLst/>
              </a:prstGeom>
              <a:blipFill>
                <a:blip r:embed="rId4"/>
                <a:stretch>
                  <a:fillRect l="-1410" t="-9333" b="-32000"/>
                </a:stretch>
              </a:blipFill>
            </p:spPr>
            <p:txBody>
              <a:bodyPr/>
              <a:lstStyle/>
              <a:p>
                <a:r>
                  <a:rPr lang="vi-VN">
                    <a:noFill/>
                  </a:rPr>
                  <a:t> </a:t>
                </a:r>
              </a:p>
            </p:txBody>
          </p:sp>
        </mc:Fallback>
      </mc:AlternateContent>
      <p:sp>
        <p:nvSpPr>
          <p:cNvPr id="8" name="TextBox 7"/>
          <p:cNvSpPr txBox="1"/>
          <p:nvPr/>
        </p:nvSpPr>
        <p:spPr>
          <a:xfrm>
            <a:off x="261624" y="2002731"/>
            <a:ext cx="8463094" cy="1200329"/>
          </a:xfrm>
          <a:prstGeom prst="rect">
            <a:avLst/>
          </a:prstGeom>
          <a:noFill/>
        </p:spPr>
        <p:txBody>
          <a:bodyPr wrap="square" rtlCol="0">
            <a:spAutoFit/>
          </a:bodyPr>
          <a:lstStyle/>
          <a:p>
            <a:pPr>
              <a:lnSpc>
                <a:spcPct val="150000"/>
              </a:lnSpc>
            </a:pPr>
            <a:r>
              <a:rPr lang="en-US" sz="2400" b="1" dirty="0">
                <a:solidFill>
                  <a:schemeClr val="tx1"/>
                </a:solidFill>
              </a:rPr>
              <a:t>a) </a:t>
            </a:r>
            <a:r>
              <a:rPr lang="en-US" sz="2400" b="1" dirty="0" err="1">
                <a:solidFill>
                  <a:schemeClr val="tx1"/>
                </a:solidFill>
              </a:rPr>
              <a:t>Gọi</a:t>
            </a:r>
            <a:r>
              <a:rPr lang="en-US" sz="2400" b="1" dirty="0">
                <a:solidFill>
                  <a:schemeClr val="tx1"/>
                </a:solidFill>
              </a:rPr>
              <a:t> A </a:t>
            </a:r>
            <a:r>
              <a:rPr lang="en-US" sz="2400" b="1" dirty="0" err="1">
                <a:solidFill>
                  <a:schemeClr val="tx1"/>
                </a:solidFill>
              </a:rPr>
              <a:t>là</a:t>
            </a:r>
            <a:r>
              <a:rPr lang="en-US" sz="2400" b="1" dirty="0">
                <a:solidFill>
                  <a:schemeClr val="tx1"/>
                </a:solidFill>
              </a:rPr>
              <a:t> </a:t>
            </a:r>
            <a:r>
              <a:rPr lang="en-US" sz="2400" b="1" dirty="0" err="1">
                <a:solidFill>
                  <a:schemeClr val="tx1"/>
                </a:solidFill>
              </a:rPr>
              <a:t>tập</a:t>
            </a:r>
            <a:r>
              <a:rPr lang="en-US" sz="2400" b="1" dirty="0">
                <a:solidFill>
                  <a:schemeClr val="tx1"/>
                </a:solidFill>
              </a:rPr>
              <a:t> </a:t>
            </a:r>
            <a:r>
              <a:rPr lang="en-US" sz="2400" b="1" dirty="0" err="1">
                <a:solidFill>
                  <a:schemeClr val="tx1"/>
                </a:solidFill>
              </a:rPr>
              <a:t>hợp</a:t>
            </a:r>
            <a:r>
              <a:rPr lang="en-US" sz="2400" b="1" dirty="0">
                <a:solidFill>
                  <a:schemeClr val="tx1"/>
                </a:solidFill>
              </a:rPr>
              <a:t> </a:t>
            </a:r>
            <a:r>
              <a:rPr lang="en-US" sz="2400" b="1" dirty="0" err="1">
                <a:solidFill>
                  <a:schemeClr val="tx1"/>
                </a:solidFill>
              </a:rPr>
              <a:t>các</a:t>
            </a:r>
            <a:r>
              <a:rPr lang="en-US" sz="2400" b="1" dirty="0">
                <a:solidFill>
                  <a:schemeClr val="tx1"/>
                </a:solidFill>
              </a:rPr>
              <a:t> </a:t>
            </a:r>
            <a:r>
              <a:rPr lang="en-US" sz="2400" b="1" dirty="0" err="1">
                <a:solidFill>
                  <a:schemeClr val="tx1"/>
                </a:solidFill>
              </a:rPr>
              <a:t>số</a:t>
            </a:r>
            <a:r>
              <a:rPr lang="en-US" sz="2400" b="1" dirty="0">
                <a:solidFill>
                  <a:schemeClr val="tx1"/>
                </a:solidFill>
              </a:rPr>
              <a:t> </a:t>
            </a:r>
            <a:r>
              <a:rPr lang="en-US" sz="2400" b="1" dirty="0" err="1">
                <a:solidFill>
                  <a:schemeClr val="tx1"/>
                </a:solidFill>
              </a:rPr>
              <a:t>tự</a:t>
            </a:r>
            <a:r>
              <a:rPr lang="en-US" sz="2400" b="1" dirty="0">
                <a:solidFill>
                  <a:schemeClr val="tx1"/>
                </a:solidFill>
              </a:rPr>
              <a:t> </a:t>
            </a:r>
            <a:r>
              <a:rPr lang="en-US" sz="2400" b="1" dirty="0" err="1">
                <a:solidFill>
                  <a:schemeClr val="tx1"/>
                </a:solidFill>
              </a:rPr>
              <a:t>nhiên</a:t>
            </a:r>
            <a:r>
              <a:rPr lang="en-US" sz="2400" b="1" dirty="0">
                <a:solidFill>
                  <a:schemeClr val="tx1"/>
                </a:solidFill>
              </a:rPr>
              <a:t> x </a:t>
            </a:r>
            <a:r>
              <a:rPr lang="en-US" sz="2400" b="1" dirty="0" err="1">
                <a:solidFill>
                  <a:schemeClr val="tx1"/>
                </a:solidFill>
              </a:rPr>
              <a:t>thỏa</a:t>
            </a:r>
            <a:r>
              <a:rPr lang="en-US" sz="2400" b="1" dirty="0">
                <a:solidFill>
                  <a:schemeClr val="tx1"/>
                </a:solidFill>
              </a:rPr>
              <a:t> </a:t>
            </a:r>
            <a:r>
              <a:rPr lang="en-US" sz="2400" b="1" dirty="0" err="1">
                <a:solidFill>
                  <a:schemeClr val="tx1"/>
                </a:solidFill>
              </a:rPr>
              <a:t>mãn</a:t>
            </a:r>
            <a:r>
              <a:rPr lang="en-US" sz="2400" b="1" dirty="0">
                <a:solidFill>
                  <a:schemeClr val="tx1"/>
                </a:solidFill>
              </a:rPr>
              <a:t> x ≤ 6 </a:t>
            </a:r>
          </a:p>
          <a:p>
            <a:pPr algn="ctr">
              <a:lnSpc>
                <a:spcPct val="150000"/>
              </a:lnSpc>
            </a:pPr>
            <a:r>
              <a:rPr lang="en-US" sz="2400" b="1" dirty="0">
                <a:solidFill>
                  <a:srgbClr val="FF0000"/>
                </a:solidFill>
              </a:rPr>
              <a:t>A = {0; 1; 2; 3; 4; 5; 6}</a:t>
            </a:r>
          </a:p>
        </p:txBody>
      </p:sp>
      <p:sp>
        <p:nvSpPr>
          <p:cNvPr id="9" name="TextBox 8"/>
          <p:cNvSpPr txBox="1"/>
          <p:nvPr/>
        </p:nvSpPr>
        <p:spPr>
          <a:xfrm>
            <a:off x="287035" y="3088783"/>
            <a:ext cx="8927363" cy="1200329"/>
          </a:xfrm>
          <a:prstGeom prst="rect">
            <a:avLst/>
          </a:prstGeom>
          <a:noFill/>
        </p:spPr>
        <p:txBody>
          <a:bodyPr wrap="square" rtlCol="0">
            <a:spAutoFit/>
          </a:bodyPr>
          <a:lstStyle/>
          <a:p>
            <a:pPr>
              <a:lnSpc>
                <a:spcPct val="150000"/>
              </a:lnSpc>
            </a:pPr>
            <a:r>
              <a:rPr lang="en-US" sz="2400" b="1" dirty="0">
                <a:solidFill>
                  <a:schemeClr val="tx1"/>
                </a:solidFill>
              </a:rPr>
              <a:t>b) </a:t>
            </a:r>
            <a:r>
              <a:rPr lang="en-US" sz="2400" b="1" dirty="0" err="1">
                <a:solidFill>
                  <a:schemeClr val="tx1"/>
                </a:solidFill>
              </a:rPr>
              <a:t>Gọi</a:t>
            </a:r>
            <a:r>
              <a:rPr lang="en-US" sz="2400" b="1" dirty="0">
                <a:solidFill>
                  <a:schemeClr val="tx1"/>
                </a:solidFill>
              </a:rPr>
              <a:t> B </a:t>
            </a:r>
            <a:r>
              <a:rPr lang="en-US" sz="2400" b="1" dirty="0" err="1">
                <a:solidFill>
                  <a:schemeClr val="tx1"/>
                </a:solidFill>
              </a:rPr>
              <a:t>là</a:t>
            </a:r>
            <a:r>
              <a:rPr lang="en-US" sz="2400" b="1" dirty="0">
                <a:solidFill>
                  <a:schemeClr val="tx1"/>
                </a:solidFill>
              </a:rPr>
              <a:t> </a:t>
            </a:r>
            <a:r>
              <a:rPr lang="en-US" sz="2400" b="1" dirty="0" err="1">
                <a:solidFill>
                  <a:schemeClr val="tx1"/>
                </a:solidFill>
              </a:rPr>
              <a:t>tập</a:t>
            </a:r>
            <a:r>
              <a:rPr lang="en-US" sz="2400" b="1" dirty="0">
                <a:solidFill>
                  <a:schemeClr val="tx1"/>
                </a:solidFill>
              </a:rPr>
              <a:t> </a:t>
            </a:r>
            <a:r>
              <a:rPr lang="en-US" sz="2400" b="1" dirty="0" err="1">
                <a:solidFill>
                  <a:schemeClr val="tx1"/>
                </a:solidFill>
              </a:rPr>
              <a:t>hợp</a:t>
            </a:r>
            <a:r>
              <a:rPr lang="en-US" sz="2400" b="1" dirty="0">
                <a:solidFill>
                  <a:schemeClr val="tx1"/>
                </a:solidFill>
              </a:rPr>
              <a:t> </a:t>
            </a:r>
            <a:r>
              <a:rPr lang="en-US" sz="2400" b="1" dirty="0" err="1">
                <a:solidFill>
                  <a:schemeClr val="tx1"/>
                </a:solidFill>
              </a:rPr>
              <a:t>các</a:t>
            </a:r>
            <a:r>
              <a:rPr lang="en-US" sz="2400" b="1" dirty="0">
                <a:solidFill>
                  <a:schemeClr val="tx1"/>
                </a:solidFill>
              </a:rPr>
              <a:t> </a:t>
            </a:r>
            <a:r>
              <a:rPr lang="en-US" sz="2400" b="1" dirty="0" err="1">
                <a:solidFill>
                  <a:schemeClr val="tx1"/>
                </a:solidFill>
              </a:rPr>
              <a:t>số</a:t>
            </a:r>
            <a:r>
              <a:rPr lang="en-US" sz="2400" b="1" dirty="0">
                <a:solidFill>
                  <a:schemeClr val="tx1"/>
                </a:solidFill>
              </a:rPr>
              <a:t> </a:t>
            </a:r>
            <a:r>
              <a:rPr lang="en-US" sz="2400" b="1" dirty="0" err="1">
                <a:solidFill>
                  <a:schemeClr val="tx1"/>
                </a:solidFill>
              </a:rPr>
              <a:t>tự</a:t>
            </a:r>
            <a:r>
              <a:rPr lang="en-US" sz="2400" b="1" dirty="0">
                <a:solidFill>
                  <a:schemeClr val="tx1"/>
                </a:solidFill>
              </a:rPr>
              <a:t> </a:t>
            </a:r>
            <a:r>
              <a:rPr lang="en-US" sz="2400" b="1" dirty="0" err="1">
                <a:solidFill>
                  <a:schemeClr val="tx1"/>
                </a:solidFill>
              </a:rPr>
              <a:t>nhiên</a:t>
            </a:r>
            <a:r>
              <a:rPr lang="en-US" sz="2400" b="1" dirty="0">
                <a:solidFill>
                  <a:schemeClr val="tx1"/>
                </a:solidFill>
              </a:rPr>
              <a:t> x </a:t>
            </a:r>
            <a:r>
              <a:rPr lang="en-US" sz="2400" b="1" dirty="0" err="1">
                <a:solidFill>
                  <a:schemeClr val="tx1"/>
                </a:solidFill>
              </a:rPr>
              <a:t>thỏa</a:t>
            </a:r>
            <a:r>
              <a:rPr lang="en-US" sz="2400" b="1" dirty="0">
                <a:solidFill>
                  <a:schemeClr val="tx1"/>
                </a:solidFill>
              </a:rPr>
              <a:t> </a:t>
            </a:r>
            <a:r>
              <a:rPr lang="en-US" sz="2400" b="1" dirty="0" err="1">
                <a:solidFill>
                  <a:schemeClr val="tx1"/>
                </a:solidFill>
              </a:rPr>
              <a:t>mãn</a:t>
            </a:r>
            <a:r>
              <a:rPr lang="en-US" sz="2400" b="1" dirty="0">
                <a:solidFill>
                  <a:schemeClr val="tx1"/>
                </a:solidFill>
              </a:rPr>
              <a:t> </a:t>
            </a:r>
            <a:r>
              <a:rPr lang="en-US" sz="2400" b="1" dirty="0"/>
              <a:t>35 ≤ x ≤ 39 </a:t>
            </a:r>
            <a:r>
              <a:rPr lang="en-US" sz="2400" b="1" dirty="0">
                <a:solidFill>
                  <a:schemeClr val="tx1"/>
                </a:solidFill>
              </a:rPr>
              <a:t> </a:t>
            </a:r>
          </a:p>
          <a:p>
            <a:pPr algn="ctr">
              <a:lnSpc>
                <a:spcPct val="150000"/>
              </a:lnSpc>
            </a:pPr>
            <a:r>
              <a:rPr lang="en-US" sz="2400" b="1" dirty="0">
                <a:solidFill>
                  <a:srgbClr val="FF0000"/>
                </a:solidFill>
              </a:rPr>
              <a:t>B = {35; 36; 37; 38; 39}</a:t>
            </a:r>
          </a:p>
        </p:txBody>
      </p:sp>
      <p:sp>
        <p:nvSpPr>
          <p:cNvPr id="10" name="TextBox 9"/>
          <p:cNvSpPr txBox="1"/>
          <p:nvPr/>
        </p:nvSpPr>
        <p:spPr>
          <a:xfrm>
            <a:off x="261624" y="4063204"/>
            <a:ext cx="9183425" cy="1200329"/>
          </a:xfrm>
          <a:prstGeom prst="rect">
            <a:avLst/>
          </a:prstGeom>
          <a:noFill/>
        </p:spPr>
        <p:txBody>
          <a:bodyPr wrap="square" rtlCol="0">
            <a:spAutoFit/>
          </a:bodyPr>
          <a:lstStyle/>
          <a:p>
            <a:pPr>
              <a:lnSpc>
                <a:spcPct val="150000"/>
              </a:lnSpc>
            </a:pPr>
            <a:r>
              <a:rPr lang="en-US" sz="2400" b="1" dirty="0">
                <a:solidFill>
                  <a:schemeClr val="tx1"/>
                </a:solidFill>
              </a:rPr>
              <a:t>c) </a:t>
            </a:r>
            <a:r>
              <a:rPr lang="en-US" sz="2400" b="1" dirty="0" err="1">
                <a:solidFill>
                  <a:schemeClr val="tx1"/>
                </a:solidFill>
              </a:rPr>
              <a:t>Gọi</a:t>
            </a:r>
            <a:r>
              <a:rPr lang="en-US" sz="2400" b="1" dirty="0">
                <a:solidFill>
                  <a:schemeClr val="tx1"/>
                </a:solidFill>
              </a:rPr>
              <a:t> C </a:t>
            </a:r>
            <a:r>
              <a:rPr lang="en-US" sz="2400" b="1" dirty="0" err="1">
                <a:solidFill>
                  <a:schemeClr val="tx1"/>
                </a:solidFill>
              </a:rPr>
              <a:t>là</a:t>
            </a:r>
            <a:r>
              <a:rPr lang="en-US" sz="2400" b="1" dirty="0">
                <a:solidFill>
                  <a:schemeClr val="tx1"/>
                </a:solidFill>
              </a:rPr>
              <a:t> </a:t>
            </a:r>
            <a:r>
              <a:rPr lang="en-US" sz="2400" b="1" dirty="0" err="1">
                <a:solidFill>
                  <a:schemeClr val="tx1"/>
                </a:solidFill>
              </a:rPr>
              <a:t>tập</a:t>
            </a:r>
            <a:r>
              <a:rPr lang="en-US" sz="2400" b="1" dirty="0">
                <a:solidFill>
                  <a:schemeClr val="tx1"/>
                </a:solidFill>
              </a:rPr>
              <a:t> </a:t>
            </a:r>
            <a:r>
              <a:rPr lang="en-US" sz="2400" b="1" dirty="0" err="1">
                <a:solidFill>
                  <a:schemeClr val="tx1"/>
                </a:solidFill>
              </a:rPr>
              <a:t>hợp</a:t>
            </a:r>
            <a:r>
              <a:rPr lang="en-US" sz="2400" b="1" dirty="0">
                <a:solidFill>
                  <a:schemeClr val="tx1"/>
                </a:solidFill>
              </a:rPr>
              <a:t> </a:t>
            </a:r>
            <a:r>
              <a:rPr lang="en-US" sz="2400" b="1" dirty="0" err="1">
                <a:solidFill>
                  <a:schemeClr val="tx1"/>
                </a:solidFill>
              </a:rPr>
              <a:t>các</a:t>
            </a:r>
            <a:r>
              <a:rPr lang="en-US" sz="2400" b="1" dirty="0">
                <a:solidFill>
                  <a:schemeClr val="tx1"/>
                </a:solidFill>
              </a:rPr>
              <a:t> </a:t>
            </a:r>
            <a:r>
              <a:rPr lang="en-US" sz="2400" b="1" dirty="0" err="1">
                <a:solidFill>
                  <a:schemeClr val="tx1"/>
                </a:solidFill>
              </a:rPr>
              <a:t>số</a:t>
            </a:r>
            <a:r>
              <a:rPr lang="en-US" sz="2400" b="1" dirty="0">
                <a:solidFill>
                  <a:schemeClr val="tx1"/>
                </a:solidFill>
              </a:rPr>
              <a:t> </a:t>
            </a:r>
            <a:r>
              <a:rPr lang="en-US" sz="2400" b="1" dirty="0" err="1">
                <a:solidFill>
                  <a:schemeClr val="tx1"/>
                </a:solidFill>
              </a:rPr>
              <a:t>tự</a:t>
            </a:r>
            <a:r>
              <a:rPr lang="en-US" sz="2400" b="1" dirty="0">
                <a:solidFill>
                  <a:schemeClr val="tx1"/>
                </a:solidFill>
              </a:rPr>
              <a:t> </a:t>
            </a:r>
            <a:r>
              <a:rPr lang="en-US" sz="2400" b="1" dirty="0" err="1">
                <a:solidFill>
                  <a:schemeClr val="tx1"/>
                </a:solidFill>
              </a:rPr>
              <a:t>nhiên</a:t>
            </a:r>
            <a:r>
              <a:rPr lang="en-US" sz="2400" b="1" dirty="0">
                <a:solidFill>
                  <a:schemeClr val="tx1"/>
                </a:solidFill>
              </a:rPr>
              <a:t> x </a:t>
            </a:r>
            <a:r>
              <a:rPr lang="en-US" sz="2400" b="1" dirty="0" err="1">
                <a:solidFill>
                  <a:schemeClr val="tx1"/>
                </a:solidFill>
              </a:rPr>
              <a:t>thỏa</a:t>
            </a:r>
            <a:r>
              <a:rPr lang="en-US" sz="2400" b="1" dirty="0">
                <a:solidFill>
                  <a:schemeClr val="tx1"/>
                </a:solidFill>
              </a:rPr>
              <a:t> </a:t>
            </a:r>
            <a:r>
              <a:rPr lang="en-US" sz="2400" b="1" dirty="0" err="1">
                <a:solidFill>
                  <a:schemeClr val="tx1"/>
                </a:solidFill>
              </a:rPr>
              <a:t>mãn</a:t>
            </a:r>
            <a:r>
              <a:rPr lang="en-US" sz="2400" b="1" dirty="0">
                <a:solidFill>
                  <a:schemeClr val="tx1"/>
                </a:solidFill>
              </a:rPr>
              <a:t> </a:t>
            </a:r>
            <a:r>
              <a:rPr lang="en-US" sz="2400" b="1" dirty="0"/>
              <a:t>216 &lt; x ≤ 219 </a:t>
            </a:r>
            <a:r>
              <a:rPr lang="en-US" sz="2400" b="1" dirty="0">
                <a:solidFill>
                  <a:schemeClr val="tx1"/>
                </a:solidFill>
              </a:rPr>
              <a:t> </a:t>
            </a:r>
          </a:p>
          <a:p>
            <a:pPr algn="ctr">
              <a:lnSpc>
                <a:spcPct val="150000"/>
              </a:lnSpc>
            </a:pPr>
            <a:r>
              <a:rPr lang="en-US" sz="2400" b="1" dirty="0">
                <a:solidFill>
                  <a:srgbClr val="FF0000"/>
                </a:solidFill>
              </a:rPr>
              <a:t>C = {217; 218; 219}</a:t>
            </a:r>
          </a:p>
        </p:txBody>
      </p:sp>
    </p:spTree>
    <p:extLst>
      <p:ext uri="{BB962C8B-B14F-4D97-AF65-F5344CB8AC3E}">
        <p14:creationId xmlns:p14="http://schemas.microsoft.com/office/powerpoint/2010/main" val="364001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P spid="6" grpId="0"/>
      <p:bldP spid="6" grpId="1"/>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3" name="Google Shape;223;p14"/>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2000" b="1" dirty="0">
                <a:solidFill>
                  <a:srgbClr val="3F5378"/>
                </a:solidFill>
                <a:latin typeface="+mn-lt"/>
                <a:ea typeface="Roboto Condensed"/>
                <a:cs typeface="Roboto Condensed"/>
                <a:sym typeface="Roboto Condensed"/>
              </a:rPr>
              <a:t>I</a:t>
            </a:r>
            <a:endParaRPr sz="3000" b="1" dirty="0">
              <a:solidFill>
                <a:srgbClr val="3F5378"/>
              </a:solidFill>
              <a:latin typeface="+mn-lt"/>
              <a:ea typeface="Roboto Condensed"/>
              <a:cs typeface="Roboto Condensed"/>
              <a:sym typeface="Roboto Condensed"/>
            </a:endParaRPr>
          </a:p>
        </p:txBody>
      </p:sp>
      <p:sp>
        <p:nvSpPr>
          <p:cNvPr id="6" name="TextBox 5"/>
          <p:cNvSpPr txBox="1"/>
          <p:nvPr/>
        </p:nvSpPr>
        <p:spPr>
          <a:xfrm>
            <a:off x="180303" y="2828516"/>
            <a:ext cx="5190187" cy="1998176"/>
          </a:xfrm>
          <a:prstGeom prst="rect">
            <a:avLst/>
          </a:prstGeom>
          <a:noFill/>
        </p:spPr>
        <p:txBody>
          <a:bodyPr wrap="square" rtlCol="0">
            <a:spAutoFit/>
          </a:bodyPr>
          <a:lstStyle/>
          <a:p>
            <a:pPr algn="ctr">
              <a:lnSpc>
                <a:spcPct val="150000"/>
              </a:lnSpc>
            </a:pPr>
            <a:r>
              <a:rPr lang="en-US" sz="4400" b="1" dirty="0">
                <a:solidFill>
                  <a:schemeClr val="bg1"/>
                </a:solidFill>
              </a:rPr>
              <a:t>TẬP HỢP CÁC SỐ TỰ NHIÊN</a:t>
            </a:r>
            <a:endParaRPr lang="vi-VN" sz="4400" b="1" dirty="0">
              <a:solidFill>
                <a:schemeClr val="bg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4" name="TextBox 3"/>
          <p:cNvSpPr txBox="1"/>
          <p:nvPr/>
        </p:nvSpPr>
        <p:spPr>
          <a:xfrm>
            <a:off x="1284576" y="467667"/>
            <a:ext cx="3233216" cy="584775"/>
          </a:xfrm>
          <a:prstGeom prst="rect">
            <a:avLst/>
          </a:prstGeom>
          <a:noFill/>
        </p:spPr>
        <p:txBody>
          <a:bodyPr wrap="square" rtlCol="0">
            <a:spAutoFit/>
          </a:bodyPr>
          <a:lstStyle/>
          <a:p>
            <a:pPr algn="ctr"/>
            <a:r>
              <a:rPr lang="en-US" sz="3200" b="1" dirty="0">
                <a:solidFill>
                  <a:schemeClr val="bg1"/>
                </a:solidFill>
              </a:rPr>
              <a:t>VẬN DỤNG</a:t>
            </a:r>
            <a:endParaRPr lang="vi-VN" sz="3200" b="1" dirty="0">
              <a:solidFill>
                <a:schemeClr val="bg1"/>
              </a:solidFill>
            </a:endParaRPr>
          </a:p>
        </p:txBody>
      </p:sp>
      <p:sp>
        <p:nvSpPr>
          <p:cNvPr id="5" name="TextBox 4"/>
          <p:cNvSpPr txBox="1"/>
          <p:nvPr/>
        </p:nvSpPr>
        <p:spPr>
          <a:xfrm>
            <a:off x="297059" y="1197462"/>
            <a:ext cx="8441463" cy="958660"/>
          </a:xfrm>
          <a:prstGeom prst="rect">
            <a:avLst/>
          </a:prstGeom>
          <a:noFill/>
        </p:spPr>
        <p:txBody>
          <a:bodyPr wrap="square" rtlCol="0">
            <a:spAutoFit/>
          </a:bodyPr>
          <a:lstStyle/>
          <a:p>
            <a:pPr algn="just">
              <a:lnSpc>
                <a:spcPct val="150000"/>
              </a:lnSpc>
            </a:pPr>
            <a:r>
              <a:rPr lang="en-US" sz="2000" b="1" dirty="0" err="1"/>
              <a:t>Bài</a:t>
            </a:r>
            <a:r>
              <a:rPr lang="en-US" sz="2000" b="1" dirty="0"/>
              <a:t> 8:  </a:t>
            </a:r>
            <a:r>
              <a:rPr lang="en-US" sz="2000" dirty="0" err="1"/>
              <a:t>Cô</a:t>
            </a:r>
            <a:r>
              <a:rPr lang="en-US" sz="2000" dirty="0"/>
              <a:t> </a:t>
            </a:r>
            <a:r>
              <a:rPr lang="en-US" sz="2000" dirty="0" err="1"/>
              <a:t>Ngọc</a:t>
            </a:r>
            <a:r>
              <a:rPr lang="en-US" sz="2000" dirty="0"/>
              <a:t> </a:t>
            </a:r>
            <a:r>
              <a:rPr lang="en-US" sz="2000" dirty="0" err="1"/>
              <a:t>cần</a:t>
            </a:r>
            <a:r>
              <a:rPr lang="en-US" sz="2000" dirty="0"/>
              <a:t> </a:t>
            </a:r>
            <a:r>
              <a:rPr lang="en-US" sz="2000" dirty="0" err="1"/>
              <a:t>mua</a:t>
            </a:r>
            <a:r>
              <a:rPr lang="en-US" sz="2000" dirty="0"/>
              <a:t> </a:t>
            </a:r>
            <a:r>
              <a:rPr lang="en-US" sz="2000" dirty="0" err="1"/>
              <a:t>một</a:t>
            </a:r>
            <a:r>
              <a:rPr lang="en-US" sz="2000" dirty="0"/>
              <a:t> </a:t>
            </a:r>
            <a:r>
              <a:rPr lang="en-US" sz="2000" dirty="0" err="1"/>
              <a:t>chiếc</a:t>
            </a:r>
            <a:r>
              <a:rPr lang="en-US" sz="2000" dirty="0"/>
              <a:t> </a:t>
            </a:r>
            <a:r>
              <a:rPr lang="en-US" sz="2000" dirty="0" err="1"/>
              <a:t>phích</a:t>
            </a:r>
            <a:r>
              <a:rPr lang="en-US" sz="2000" dirty="0"/>
              <a:t> </a:t>
            </a:r>
            <a:r>
              <a:rPr lang="en-US" sz="2000" dirty="0" err="1"/>
              <a:t>nước</a:t>
            </a:r>
            <a:r>
              <a:rPr lang="en-US" sz="2000" dirty="0"/>
              <a:t>. </a:t>
            </a:r>
            <a:r>
              <a:rPr lang="en-US" sz="2000" dirty="0" err="1"/>
              <a:t>Giá</a:t>
            </a:r>
            <a:r>
              <a:rPr lang="en-US" sz="2000" dirty="0"/>
              <a:t> </a:t>
            </a:r>
            <a:r>
              <a:rPr lang="en-US" sz="2000" dirty="0" err="1"/>
              <a:t>chiếc</a:t>
            </a:r>
            <a:r>
              <a:rPr lang="en-US" sz="2000" dirty="0"/>
              <a:t> </a:t>
            </a:r>
            <a:r>
              <a:rPr lang="en-US" sz="2000" dirty="0" err="1"/>
              <a:t>phích</a:t>
            </a:r>
            <a:r>
              <a:rPr lang="en-US" sz="2000" dirty="0"/>
              <a:t> </a:t>
            </a:r>
            <a:r>
              <a:rPr lang="en-US" sz="2000" dirty="0" err="1"/>
              <a:t>nước</a:t>
            </a:r>
            <a:r>
              <a:rPr lang="en-US" sz="2000" dirty="0"/>
              <a:t> </a:t>
            </a:r>
            <a:r>
              <a:rPr lang="en-US" sz="2000" dirty="0" err="1"/>
              <a:t>mà</a:t>
            </a:r>
            <a:r>
              <a:rPr lang="en-US" sz="2000" dirty="0"/>
              <a:t> </a:t>
            </a:r>
            <a:r>
              <a:rPr lang="en-US" sz="2000" dirty="0" err="1"/>
              <a:t>cô</a:t>
            </a:r>
            <a:r>
              <a:rPr lang="en-US" sz="2000" dirty="0"/>
              <a:t> </a:t>
            </a:r>
            <a:r>
              <a:rPr lang="en-US" sz="2000" dirty="0" err="1"/>
              <a:t>Ngọc</a:t>
            </a:r>
            <a:r>
              <a:rPr lang="en-US" sz="2000" dirty="0"/>
              <a:t> </a:t>
            </a:r>
            <a:r>
              <a:rPr lang="en-US" sz="2000" dirty="0" err="1"/>
              <a:t>định</a:t>
            </a:r>
            <a:r>
              <a:rPr lang="en-US" sz="2000" dirty="0"/>
              <a:t> </a:t>
            </a:r>
            <a:r>
              <a:rPr lang="en-US" sz="2000" dirty="0" err="1"/>
              <a:t>mua</a:t>
            </a:r>
            <a:r>
              <a:rPr lang="en-US" sz="2000" dirty="0"/>
              <a:t> ở </a:t>
            </a:r>
            <a:r>
              <a:rPr lang="en-US" sz="2000" dirty="0" err="1"/>
              <a:t>năm</a:t>
            </a:r>
            <a:r>
              <a:rPr lang="en-US" sz="2000" dirty="0"/>
              <a:t> </a:t>
            </a:r>
            <a:r>
              <a:rPr lang="en-US" sz="2000" dirty="0" err="1"/>
              <a:t>cửa</a:t>
            </a:r>
            <a:r>
              <a:rPr lang="en-US" sz="2000" dirty="0"/>
              <a:t> </a:t>
            </a:r>
            <a:r>
              <a:rPr lang="en-US" sz="2000" dirty="0" err="1"/>
              <a:t>hàng</a:t>
            </a:r>
            <a:r>
              <a:rPr lang="en-US" sz="2000" dirty="0"/>
              <a:t> </a:t>
            </a:r>
            <a:r>
              <a:rPr lang="en-US" sz="2000" dirty="0" err="1"/>
              <a:t>như</a:t>
            </a:r>
            <a:r>
              <a:rPr lang="en-US" sz="2000" dirty="0"/>
              <a:t> </a:t>
            </a:r>
            <a:r>
              <a:rPr lang="en-US" sz="2000" dirty="0" err="1"/>
              <a:t>sau</a:t>
            </a:r>
            <a:r>
              <a:rPr lang="en-US" sz="2000" dirty="0"/>
              <a:t>:</a:t>
            </a:r>
            <a:r>
              <a:rPr lang="en-US" sz="2000" b="1" dirty="0"/>
              <a:t> </a:t>
            </a:r>
            <a:endParaRPr lang="vi-VN" sz="2000" b="1" dirty="0"/>
          </a:p>
        </p:txBody>
      </p:sp>
      <p:graphicFrame>
        <p:nvGraphicFramePr>
          <p:cNvPr id="6" name="Table 5"/>
          <p:cNvGraphicFramePr>
            <a:graphicFrameLocks noGrp="1"/>
          </p:cNvGraphicFramePr>
          <p:nvPr>
            <p:extLst>
              <p:ext uri="{D42A27DB-BD31-4B8C-83A1-F6EECF244321}">
                <p14:modId xmlns:p14="http://schemas.microsoft.com/office/powerpoint/2010/main" val="1268969185"/>
              </p:ext>
            </p:extLst>
          </p:nvPr>
        </p:nvGraphicFramePr>
        <p:xfrm>
          <a:off x="222527" y="2215941"/>
          <a:ext cx="8921473" cy="1402080"/>
        </p:xfrm>
        <a:graphic>
          <a:graphicData uri="http://schemas.openxmlformats.org/drawingml/2006/table">
            <a:tbl>
              <a:tblPr firstRow="1" bandRow="1">
                <a:tableStyleId>{E27665BA-8202-44FC-AD62-C9F0E3EA811A}</a:tableStyleId>
              </a:tblPr>
              <a:tblGrid>
                <a:gridCol w="1108845">
                  <a:extLst>
                    <a:ext uri="{9D8B030D-6E8A-4147-A177-3AD203B41FA5}">
                      <a16:colId xmlns:a16="http://schemas.microsoft.com/office/drawing/2014/main" val="1349043886"/>
                    </a:ext>
                  </a:extLst>
                </a:gridCol>
                <a:gridCol w="1560787">
                  <a:extLst>
                    <a:ext uri="{9D8B030D-6E8A-4147-A177-3AD203B41FA5}">
                      <a16:colId xmlns:a16="http://schemas.microsoft.com/office/drawing/2014/main" val="3684527853"/>
                    </a:ext>
                  </a:extLst>
                </a:gridCol>
                <a:gridCol w="1718441">
                  <a:extLst>
                    <a:ext uri="{9D8B030D-6E8A-4147-A177-3AD203B41FA5}">
                      <a16:colId xmlns:a16="http://schemas.microsoft.com/office/drawing/2014/main" val="2033104360"/>
                    </a:ext>
                  </a:extLst>
                </a:gridCol>
                <a:gridCol w="1434662">
                  <a:extLst>
                    <a:ext uri="{9D8B030D-6E8A-4147-A177-3AD203B41FA5}">
                      <a16:colId xmlns:a16="http://schemas.microsoft.com/office/drawing/2014/main" val="1027894649"/>
                    </a:ext>
                  </a:extLst>
                </a:gridCol>
                <a:gridCol w="1418897">
                  <a:extLst>
                    <a:ext uri="{9D8B030D-6E8A-4147-A177-3AD203B41FA5}">
                      <a16:colId xmlns:a16="http://schemas.microsoft.com/office/drawing/2014/main" val="2725482712"/>
                    </a:ext>
                  </a:extLst>
                </a:gridCol>
                <a:gridCol w="1679841">
                  <a:extLst>
                    <a:ext uri="{9D8B030D-6E8A-4147-A177-3AD203B41FA5}">
                      <a16:colId xmlns:a16="http://schemas.microsoft.com/office/drawing/2014/main" val="1707158401"/>
                    </a:ext>
                  </a:extLst>
                </a:gridCol>
              </a:tblGrid>
              <a:tr h="668892">
                <a:tc>
                  <a:txBody>
                    <a:bodyPr/>
                    <a:lstStyle/>
                    <a:p>
                      <a:pPr algn="ctr"/>
                      <a:r>
                        <a:rPr lang="en-US" sz="2000" b="0" i="0" dirty="0" err="1">
                          <a:solidFill>
                            <a:srgbClr val="0070C0"/>
                          </a:solidFill>
                        </a:rPr>
                        <a:t>Cửa</a:t>
                      </a:r>
                      <a:r>
                        <a:rPr lang="en-US" sz="2000" b="0" i="0" baseline="0" dirty="0">
                          <a:solidFill>
                            <a:srgbClr val="0070C0"/>
                          </a:solidFill>
                        </a:rPr>
                        <a:t> </a:t>
                      </a:r>
                      <a:r>
                        <a:rPr lang="en-US" sz="2000" b="0" i="0" baseline="0" dirty="0" err="1">
                          <a:solidFill>
                            <a:srgbClr val="0070C0"/>
                          </a:solidFill>
                        </a:rPr>
                        <a:t>hàng</a:t>
                      </a:r>
                      <a:endParaRPr lang="vi-VN" sz="2000" b="0" i="0" dirty="0">
                        <a:solidFill>
                          <a:srgbClr val="0070C0"/>
                        </a:solidFill>
                      </a:endParaRPr>
                    </a:p>
                  </a:txBody>
                  <a:tcPr>
                    <a:solidFill>
                      <a:srgbClr val="CCECFF"/>
                    </a:solidFill>
                  </a:tcPr>
                </a:tc>
                <a:tc>
                  <a:txBody>
                    <a:bodyPr/>
                    <a:lstStyle/>
                    <a:p>
                      <a:pPr algn="ctr"/>
                      <a:r>
                        <a:rPr lang="en-US" sz="2000" dirty="0" err="1"/>
                        <a:t>Bình</a:t>
                      </a:r>
                      <a:r>
                        <a:rPr lang="en-US" sz="2000" baseline="0" dirty="0"/>
                        <a:t> Minh</a:t>
                      </a:r>
                      <a:endParaRPr lang="vi-VN" sz="2000" dirty="0"/>
                    </a:p>
                  </a:txBody>
                  <a:tcPr/>
                </a:tc>
                <a:tc>
                  <a:txBody>
                    <a:bodyPr/>
                    <a:lstStyle/>
                    <a:p>
                      <a:pPr algn="ctr"/>
                      <a:r>
                        <a:rPr lang="en-US" sz="2000" dirty="0" err="1"/>
                        <a:t>Hùng</a:t>
                      </a:r>
                      <a:r>
                        <a:rPr lang="en-US" sz="2000" baseline="0" dirty="0"/>
                        <a:t> </a:t>
                      </a:r>
                      <a:r>
                        <a:rPr lang="en-US" sz="2000" baseline="0" dirty="0" err="1"/>
                        <a:t>Phát</a:t>
                      </a:r>
                      <a:endParaRPr lang="vi-VN" sz="2000" dirty="0"/>
                    </a:p>
                  </a:txBody>
                  <a:tcPr/>
                </a:tc>
                <a:tc>
                  <a:txBody>
                    <a:bodyPr/>
                    <a:lstStyle/>
                    <a:p>
                      <a:pPr algn="ctr"/>
                      <a:r>
                        <a:rPr lang="en-US" sz="2000" dirty="0" err="1"/>
                        <a:t>Hải</a:t>
                      </a:r>
                      <a:r>
                        <a:rPr lang="en-US" sz="2000" baseline="0" dirty="0"/>
                        <a:t> </a:t>
                      </a:r>
                      <a:r>
                        <a:rPr lang="en-US" sz="2000" baseline="0" dirty="0" err="1"/>
                        <a:t>Âu</a:t>
                      </a:r>
                      <a:endParaRPr lang="vi-VN" sz="2000" dirty="0"/>
                    </a:p>
                  </a:txBody>
                  <a:tcPr/>
                </a:tc>
                <a:tc>
                  <a:txBody>
                    <a:bodyPr/>
                    <a:lstStyle/>
                    <a:p>
                      <a:pPr algn="ctr"/>
                      <a:r>
                        <a:rPr lang="en-US" sz="2000" dirty="0" err="1"/>
                        <a:t>Hoa</a:t>
                      </a:r>
                      <a:r>
                        <a:rPr lang="en-US" sz="2000" baseline="0" dirty="0"/>
                        <a:t> Sen</a:t>
                      </a:r>
                      <a:endParaRPr lang="vi-VN" sz="2000" dirty="0"/>
                    </a:p>
                  </a:txBody>
                  <a:tcPr/>
                </a:tc>
                <a:tc>
                  <a:txBody>
                    <a:bodyPr/>
                    <a:lstStyle/>
                    <a:p>
                      <a:pPr algn="ctr"/>
                      <a:r>
                        <a:rPr lang="en-US" sz="2000" dirty="0" err="1"/>
                        <a:t>Hồng</a:t>
                      </a:r>
                      <a:r>
                        <a:rPr lang="en-US" sz="2000" baseline="0" dirty="0"/>
                        <a:t> </a:t>
                      </a:r>
                      <a:r>
                        <a:rPr lang="en-US" sz="2000" baseline="0" dirty="0" err="1"/>
                        <a:t>Nhật</a:t>
                      </a:r>
                      <a:endParaRPr lang="vi-VN" sz="2000" dirty="0"/>
                    </a:p>
                  </a:txBody>
                  <a:tcPr/>
                </a:tc>
                <a:extLst>
                  <a:ext uri="{0D108BD9-81ED-4DB2-BD59-A6C34878D82A}">
                    <a16:rowId xmlns:a16="http://schemas.microsoft.com/office/drawing/2014/main" val="426915321"/>
                  </a:ext>
                </a:extLst>
              </a:tr>
              <a:tr h="668892">
                <a:tc>
                  <a:txBody>
                    <a:bodyPr/>
                    <a:lstStyle/>
                    <a:p>
                      <a:pPr algn="ctr"/>
                      <a:r>
                        <a:rPr lang="en-US" sz="2000" b="0" i="0" dirty="0" err="1">
                          <a:solidFill>
                            <a:srgbClr val="0070C0"/>
                          </a:solidFill>
                        </a:rPr>
                        <a:t>Giá</a:t>
                      </a:r>
                      <a:r>
                        <a:rPr lang="en-US" sz="2000" b="0" i="0" baseline="0" dirty="0">
                          <a:solidFill>
                            <a:srgbClr val="0070C0"/>
                          </a:solidFill>
                        </a:rPr>
                        <a:t> (</a:t>
                      </a:r>
                      <a:r>
                        <a:rPr lang="en-US" sz="2000" b="0" i="0" baseline="0" dirty="0" err="1">
                          <a:solidFill>
                            <a:srgbClr val="0070C0"/>
                          </a:solidFill>
                        </a:rPr>
                        <a:t>đồng</a:t>
                      </a:r>
                      <a:r>
                        <a:rPr lang="en-US" sz="2000" b="0" i="0" baseline="0" dirty="0">
                          <a:solidFill>
                            <a:srgbClr val="0070C0"/>
                          </a:solidFill>
                        </a:rPr>
                        <a:t>)</a:t>
                      </a:r>
                      <a:endParaRPr lang="vi-VN" sz="2000" b="0" i="0" dirty="0">
                        <a:solidFill>
                          <a:srgbClr val="0070C0"/>
                        </a:solidFill>
                      </a:endParaRPr>
                    </a:p>
                  </a:txBody>
                  <a:tcPr>
                    <a:solidFill>
                      <a:srgbClr val="CCECFF"/>
                    </a:solidFill>
                  </a:tcPr>
                </a:tc>
                <a:tc>
                  <a:txBody>
                    <a:bodyPr/>
                    <a:lstStyle/>
                    <a:p>
                      <a:pPr algn="ctr"/>
                      <a:r>
                        <a:rPr lang="en-US" sz="2000" dirty="0"/>
                        <a:t>105 000</a:t>
                      </a:r>
                      <a:endParaRPr lang="vi-VN" sz="2000" dirty="0"/>
                    </a:p>
                  </a:txBody>
                  <a:tcPr/>
                </a:tc>
                <a:tc>
                  <a:txBody>
                    <a:bodyPr/>
                    <a:lstStyle/>
                    <a:p>
                      <a:pPr algn="ctr"/>
                      <a:r>
                        <a:rPr lang="en-US" sz="2000" dirty="0"/>
                        <a:t>107 000</a:t>
                      </a:r>
                      <a:endParaRPr lang="vi-VN" sz="2000" dirty="0"/>
                    </a:p>
                  </a:txBody>
                  <a:tcPr/>
                </a:tc>
                <a:tc>
                  <a:txBody>
                    <a:bodyPr/>
                    <a:lstStyle/>
                    <a:p>
                      <a:pPr algn="ctr"/>
                      <a:r>
                        <a:rPr lang="en-US" sz="2000" dirty="0"/>
                        <a:t>110 000</a:t>
                      </a:r>
                      <a:endParaRPr lang="vi-VN" sz="2000" dirty="0"/>
                    </a:p>
                  </a:txBody>
                  <a:tcPr/>
                </a:tc>
                <a:tc>
                  <a:txBody>
                    <a:bodyPr/>
                    <a:lstStyle/>
                    <a:p>
                      <a:pPr algn="ctr"/>
                      <a:r>
                        <a:rPr lang="en-US" sz="2000" dirty="0"/>
                        <a:t>120 000</a:t>
                      </a:r>
                      <a:endParaRPr lang="vi-VN" sz="2000" dirty="0"/>
                    </a:p>
                  </a:txBody>
                  <a:tcPr/>
                </a:tc>
                <a:tc>
                  <a:txBody>
                    <a:bodyPr/>
                    <a:lstStyle/>
                    <a:p>
                      <a:pPr algn="ctr"/>
                      <a:r>
                        <a:rPr lang="en-US" sz="2000" dirty="0"/>
                        <a:t>115 000</a:t>
                      </a:r>
                      <a:endParaRPr lang="vi-VN" sz="2000" dirty="0"/>
                    </a:p>
                  </a:txBody>
                  <a:tcPr/>
                </a:tc>
                <a:extLst>
                  <a:ext uri="{0D108BD9-81ED-4DB2-BD59-A6C34878D82A}">
                    <a16:rowId xmlns:a16="http://schemas.microsoft.com/office/drawing/2014/main" val="155834614"/>
                  </a:ext>
                </a:extLst>
              </a:tr>
            </a:tbl>
          </a:graphicData>
        </a:graphic>
      </p:graphicFrame>
      <p:sp>
        <p:nvSpPr>
          <p:cNvPr id="7" name="TextBox 6"/>
          <p:cNvSpPr txBox="1"/>
          <p:nvPr/>
        </p:nvSpPr>
        <p:spPr>
          <a:xfrm>
            <a:off x="524832" y="3823842"/>
            <a:ext cx="8741009" cy="400110"/>
          </a:xfrm>
          <a:prstGeom prst="rect">
            <a:avLst/>
          </a:prstGeom>
          <a:noFill/>
        </p:spPr>
        <p:txBody>
          <a:bodyPr wrap="square" rtlCol="0">
            <a:spAutoFit/>
          </a:bodyPr>
          <a:lstStyle/>
          <a:p>
            <a:pPr algn="just"/>
            <a:r>
              <a:rPr lang="en-US" sz="2000" dirty="0" err="1"/>
              <a:t>Cô</a:t>
            </a:r>
            <a:r>
              <a:rPr lang="en-US" sz="2000" dirty="0"/>
              <a:t> </a:t>
            </a:r>
            <a:r>
              <a:rPr lang="en-US" sz="2000" dirty="0" err="1"/>
              <a:t>Ngọc</a:t>
            </a:r>
            <a:r>
              <a:rPr lang="en-US" sz="2000" dirty="0"/>
              <a:t> </a:t>
            </a:r>
            <a:r>
              <a:rPr lang="en-US" sz="2000" dirty="0" err="1"/>
              <a:t>nên</a:t>
            </a:r>
            <a:r>
              <a:rPr lang="en-US" sz="2000" dirty="0"/>
              <a:t> </a:t>
            </a:r>
            <a:r>
              <a:rPr lang="en-US" sz="2000" dirty="0" err="1"/>
              <a:t>mua</a:t>
            </a:r>
            <a:r>
              <a:rPr lang="en-US" sz="2000" dirty="0"/>
              <a:t> </a:t>
            </a:r>
            <a:r>
              <a:rPr lang="en-US" sz="2000" dirty="0" err="1"/>
              <a:t>phích</a:t>
            </a:r>
            <a:r>
              <a:rPr lang="en-US" sz="2000" dirty="0"/>
              <a:t> ở </a:t>
            </a:r>
            <a:r>
              <a:rPr lang="en-US" sz="2000" dirty="0" err="1"/>
              <a:t>cửa</a:t>
            </a:r>
            <a:r>
              <a:rPr lang="en-US" sz="2000" dirty="0"/>
              <a:t> </a:t>
            </a:r>
            <a:r>
              <a:rPr lang="en-US" sz="2000" dirty="0" err="1"/>
              <a:t>hàng</a:t>
            </a:r>
            <a:r>
              <a:rPr lang="en-US" sz="2000" dirty="0"/>
              <a:t> </a:t>
            </a:r>
            <a:r>
              <a:rPr lang="en-US" sz="2000" dirty="0" err="1"/>
              <a:t>nào</a:t>
            </a:r>
            <a:r>
              <a:rPr lang="en-US" sz="2000" dirty="0"/>
              <a:t> </a:t>
            </a:r>
            <a:r>
              <a:rPr lang="en-US" sz="2000" dirty="0" err="1"/>
              <a:t>thì</a:t>
            </a:r>
            <a:r>
              <a:rPr lang="en-US" sz="2000" dirty="0"/>
              <a:t> </a:t>
            </a:r>
            <a:r>
              <a:rPr lang="en-US" sz="2000" dirty="0" err="1"/>
              <a:t>có</a:t>
            </a:r>
            <a:r>
              <a:rPr lang="en-US" sz="2000" dirty="0"/>
              <a:t> </a:t>
            </a:r>
            <a:r>
              <a:rPr lang="en-US" sz="2000" dirty="0" err="1"/>
              <a:t>giá</a:t>
            </a:r>
            <a:r>
              <a:rPr lang="en-US" sz="2000" dirty="0"/>
              <a:t> </a:t>
            </a:r>
            <a:r>
              <a:rPr lang="en-US" sz="2000" dirty="0" err="1"/>
              <a:t>rẻ</a:t>
            </a:r>
            <a:r>
              <a:rPr lang="en-US" sz="2000" dirty="0"/>
              <a:t> </a:t>
            </a:r>
            <a:r>
              <a:rPr lang="en-US" sz="2000" dirty="0" err="1"/>
              <a:t>nhất</a:t>
            </a:r>
            <a:r>
              <a:rPr lang="en-US" sz="2000" dirty="0"/>
              <a:t>?</a:t>
            </a:r>
            <a:endParaRPr lang="vi-VN" sz="2000" dirty="0"/>
          </a:p>
        </p:txBody>
      </p:sp>
      <p:sp>
        <p:nvSpPr>
          <p:cNvPr id="9" name="TextBox 8"/>
          <p:cNvSpPr txBox="1"/>
          <p:nvPr/>
        </p:nvSpPr>
        <p:spPr>
          <a:xfrm>
            <a:off x="844287" y="3728272"/>
            <a:ext cx="6773713" cy="1477328"/>
          </a:xfrm>
          <a:prstGeom prst="rect">
            <a:avLst/>
          </a:prstGeom>
          <a:noFill/>
        </p:spPr>
        <p:txBody>
          <a:bodyPr wrap="square" rtlCol="0">
            <a:spAutoFit/>
          </a:bodyPr>
          <a:lstStyle/>
          <a:p>
            <a:pPr algn="just">
              <a:lnSpc>
                <a:spcPct val="150000"/>
              </a:lnSpc>
            </a:pPr>
            <a:r>
              <a:rPr lang="en-US" sz="2000" b="1" dirty="0">
                <a:solidFill>
                  <a:schemeClr val="tx1"/>
                </a:solidFill>
              </a:rPr>
              <a:t>Ta </a:t>
            </a:r>
            <a:r>
              <a:rPr lang="en-US" sz="2000" b="1" dirty="0" err="1">
                <a:solidFill>
                  <a:schemeClr val="tx1"/>
                </a:solidFill>
              </a:rPr>
              <a:t>có</a:t>
            </a:r>
            <a:r>
              <a:rPr lang="en-US" sz="2000" b="1" dirty="0">
                <a:solidFill>
                  <a:schemeClr val="tx1"/>
                </a:solidFill>
              </a:rPr>
              <a:t>: 105 000 &lt; 107 000 &lt; 110 000 &lt; 115 000 &lt; 120 000</a:t>
            </a:r>
          </a:p>
          <a:p>
            <a:pPr algn="just">
              <a:lnSpc>
                <a:spcPct val="150000"/>
              </a:lnSpc>
            </a:pPr>
            <a:r>
              <a:rPr lang="en-US" sz="2000" b="1" dirty="0" err="1">
                <a:solidFill>
                  <a:srgbClr val="FF0000"/>
                </a:solidFill>
              </a:rPr>
              <a:t>Vậy</a:t>
            </a:r>
            <a:r>
              <a:rPr lang="en-US" sz="2000" b="1" dirty="0">
                <a:solidFill>
                  <a:srgbClr val="FF0000"/>
                </a:solidFill>
              </a:rPr>
              <a:t> </a:t>
            </a:r>
            <a:r>
              <a:rPr lang="en-US" sz="2000" b="1" dirty="0" err="1">
                <a:solidFill>
                  <a:srgbClr val="FF0000"/>
                </a:solidFill>
              </a:rPr>
              <a:t>cô</a:t>
            </a:r>
            <a:r>
              <a:rPr lang="en-US" sz="2000" b="1" dirty="0">
                <a:solidFill>
                  <a:srgbClr val="FF0000"/>
                </a:solidFill>
              </a:rPr>
              <a:t> </a:t>
            </a:r>
            <a:r>
              <a:rPr lang="en-US" sz="2000" b="1" dirty="0" err="1">
                <a:solidFill>
                  <a:srgbClr val="FF0000"/>
                </a:solidFill>
              </a:rPr>
              <a:t>Ngọc</a:t>
            </a:r>
            <a:r>
              <a:rPr lang="en-US" sz="2000" b="1" dirty="0">
                <a:solidFill>
                  <a:srgbClr val="FF0000"/>
                </a:solidFill>
              </a:rPr>
              <a:t> </a:t>
            </a:r>
            <a:r>
              <a:rPr lang="en-US" sz="2000" b="1" dirty="0" err="1">
                <a:solidFill>
                  <a:srgbClr val="FF0000"/>
                </a:solidFill>
              </a:rPr>
              <a:t>nên</a:t>
            </a:r>
            <a:r>
              <a:rPr lang="en-US" sz="2000" b="1" dirty="0">
                <a:solidFill>
                  <a:srgbClr val="FF0000"/>
                </a:solidFill>
              </a:rPr>
              <a:t> </a:t>
            </a:r>
            <a:r>
              <a:rPr lang="en-US" sz="2000" b="1" dirty="0" err="1">
                <a:solidFill>
                  <a:srgbClr val="FF0000"/>
                </a:solidFill>
              </a:rPr>
              <a:t>mua</a:t>
            </a:r>
            <a:r>
              <a:rPr lang="en-US" sz="2000" b="1" dirty="0">
                <a:solidFill>
                  <a:srgbClr val="FF0000"/>
                </a:solidFill>
              </a:rPr>
              <a:t> </a:t>
            </a:r>
            <a:r>
              <a:rPr lang="en-US" sz="2000" b="1" dirty="0" err="1">
                <a:solidFill>
                  <a:srgbClr val="FF0000"/>
                </a:solidFill>
              </a:rPr>
              <a:t>phích</a:t>
            </a:r>
            <a:r>
              <a:rPr lang="en-US" sz="2000" b="1" dirty="0">
                <a:solidFill>
                  <a:srgbClr val="FF0000"/>
                </a:solidFill>
              </a:rPr>
              <a:t> ở </a:t>
            </a:r>
            <a:r>
              <a:rPr lang="en-US" sz="2000" b="1" dirty="0" err="1">
                <a:solidFill>
                  <a:srgbClr val="FF0000"/>
                </a:solidFill>
              </a:rPr>
              <a:t>cửa</a:t>
            </a:r>
            <a:r>
              <a:rPr lang="en-US" sz="2000" b="1" dirty="0">
                <a:solidFill>
                  <a:srgbClr val="FF0000"/>
                </a:solidFill>
              </a:rPr>
              <a:t> </a:t>
            </a:r>
            <a:r>
              <a:rPr lang="en-US" sz="2000" b="1" dirty="0" err="1">
                <a:solidFill>
                  <a:srgbClr val="FF0000"/>
                </a:solidFill>
              </a:rPr>
              <a:t>hàng</a:t>
            </a:r>
            <a:r>
              <a:rPr lang="en-US" sz="2000" b="1" dirty="0">
                <a:solidFill>
                  <a:srgbClr val="FF0000"/>
                </a:solidFill>
              </a:rPr>
              <a:t> </a:t>
            </a:r>
            <a:r>
              <a:rPr lang="en-US" sz="2000" b="1" dirty="0" err="1">
                <a:solidFill>
                  <a:srgbClr val="FF0000"/>
                </a:solidFill>
              </a:rPr>
              <a:t>Bình</a:t>
            </a:r>
            <a:r>
              <a:rPr lang="en-US" sz="2000" b="1" dirty="0">
                <a:solidFill>
                  <a:srgbClr val="FF0000"/>
                </a:solidFill>
              </a:rPr>
              <a:t> Minh </a:t>
            </a:r>
            <a:r>
              <a:rPr lang="en-US" sz="2000" b="1" dirty="0" err="1">
                <a:solidFill>
                  <a:srgbClr val="FF0000"/>
                </a:solidFill>
              </a:rPr>
              <a:t>thì</a:t>
            </a:r>
            <a:r>
              <a:rPr lang="en-US" sz="2000" b="1" dirty="0">
                <a:solidFill>
                  <a:srgbClr val="FF0000"/>
                </a:solidFill>
              </a:rPr>
              <a:t> </a:t>
            </a:r>
            <a:r>
              <a:rPr lang="en-US" sz="2000" b="1" dirty="0" err="1">
                <a:solidFill>
                  <a:srgbClr val="FF0000"/>
                </a:solidFill>
              </a:rPr>
              <a:t>sẽ</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giá</a:t>
            </a:r>
            <a:r>
              <a:rPr lang="en-US" sz="2000" b="1" dirty="0">
                <a:solidFill>
                  <a:srgbClr val="FF0000"/>
                </a:solidFill>
              </a:rPr>
              <a:t> </a:t>
            </a:r>
            <a:r>
              <a:rPr lang="en-US" sz="2000" b="1" dirty="0" err="1">
                <a:solidFill>
                  <a:srgbClr val="FF0000"/>
                </a:solidFill>
              </a:rPr>
              <a:t>rẻ</a:t>
            </a:r>
            <a:r>
              <a:rPr lang="en-US" sz="2000" b="1" dirty="0">
                <a:solidFill>
                  <a:srgbClr val="FF0000"/>
                </a:solidFill>
              </a:rPr>
              <a:t> </a:t>
            </a:r>
            <a:r>
              <a:rPr lang="en-US" sz="2000" b="1" dirty="0" err="1">
                <a:solidFill>
                  <a:srgbClr val="FF0000"/>
                </a:solidFill>
              </a:rPr>
              <a:t>nhất</a:t>
            </a:r>
            <a:r>
              <a:rPr lang="en-US" sz="2000" b="1" dirty="0">
                <a:solidFill>
                  <a:srgbClr val="FF0000"/>
                </a:solidFill>
              </a:rPr>
              <a:t>.</a:t>
            </a:r>
          </a:p>
        </p:txBody>
      </p:sp>
      <p:sp>
        <p:nvSpPr>
          <p:cNvPr id="10" name="TextBox 9"/>
          <p:cNvSpPr txBox="1"/>
          <p:nvPr/>
        </p:nvSpPr>
        <p:spPr>
          <a:xfrm>
            <a:off x="-43812" y="3803783"/>
            <a:ext cx="1137289" cy="400110"/>
          </a:xfrm>
          <a:prstGeom prst="rect">
            <a:avLst/>
          </a:prstGeom>
          <a:noFill/>
        </p:spPr>
        <p:txBody>
          <a:bodyPr wrap="square" rtlCol="0">
            <a:spAutoFit/>
          </a:bodyPr>
          <a:lstStyle/>
          <a:p>
            <a:r>
              <a:rPr lang="en-US" sz="2000" b="1" i="1" u="sng" dirty="0" err="1"/>
              <a:t>Trả</a:t>
            </a:r>
            <a:r>
              <a:rPr lang="en-US" sz="2000" b="1" i="1" u="sng" dirty="0"/>
              <a:t> </a:t>
            </a:r>
            <a:r>
              <a:rPr lang="en-US" sz="2000" b="1" i="1" u="sng" dirty="0" err="1"/>
              <a:t>lời</a:t>
            </a:r>
            <a:r>
              <a:rPr lang="en-US" sz="2000" b="1" i="1" u="sng" dirty="0"/>
              <a:t>:</a:t>
            </a:r>
            <a:endParaRPr lang="vi-VN" sz="2000" b="1" i="1" u="sng" dirty="0"/>
          </a:p>
        </p:txBody>
      </p:sp>
    </p:spTree>
    <p:extLst>
      <p:ext uri="{BB962C8B-B14F-4D97-AF65-F5344CB8AC3E}">
        <p14:creationId xmlns:p14="http://schemas.microsoft.com/office/powerpoint/2010/main" val="231871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7" grpId="1"/>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9" name="Google Shape;419;p2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grpSp>
        <p:nvGrpSpPr>
          <p:cNvPr id="435" name="Google Shape;435;p27"/>
          <p:cNvGrpSpPr/>
          <p:nvPr/>
        </p:nvGrpSpPr>
        <p:grpSpPr>
          <a:xfrm>
            <a:off x="270943" y="629920"/>
            <a:ext cx="392063" cy="291505"/>
            <a:chOff x="5247525" y="3007275"/>
            <a:chExt cx="517575" cy="384825"/>
          </a:xfrm>
        </p:grpSpPr>
        <p:sp>
          <p:nvSpPr>
            <p:cNvPr id="436" name="Google Shape;436;p27"/>
            <p:cNvSpPr/>
            <p:nvPr/>
          </p:nvSpPr>
          <p:spPr>
            <a:xfrm>
              <a:off x="5247525" y="3007275"/>
              <a:ext cx="348900" cy="348900"/>
            </a:xfrm>
            <a:custGeom>
              <a:avLst/>
              <a:gdLst/>
              <a:ahLst/>
              <a:cxnLst/>
              <a:rect l="l" t="t" r="r" b="b"/>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5566575" y="3193575"/>
              <a:ext cx="198525" cy="198525"/>
            </a:xfrm>
            <a:custGeom>
              <a:avLst/>
              <a:gdLst/>
              <a:ahLst/>
              <a:cxnLst/>
              <a:rect l="l" t="t" r="r" b="b"/>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1004552" y="500456"/>
            <a:ext cx="4752726" cy="523220"/>
          </a:xfrm>
          <a:prstGeom prst="rect">
            <a:avLst/>
          </a:prstGeom>
          <a:noFill/>
        </p:spPr>
        <p:txBody>
          <a:bodyPr wrap="square" rtlCol="0">
            <a:spAutoFit/>
          </a:bodyPr>
          <a:lstStyle/>
          <a:p>
            <a:r>
              <a:rPr lang="en-US" sz="2800" b="1" dirty="0">
                <a:solidFill>
                  <a:schemeClr val="bg1"/>
                </a:solidFill>
              </a:rPr>
              <a:t>HƯỚNG DẪN VỀ NHÀ</a:t>
            </a:r>
            <a:endParaRPr lang="vi-VN" sz="2800" b="1" dirty="0">
              <a:solidFill>
                <a:schemeClr val="bg1"/>
              </a:solidFill>
            </a:endParaRPr>
          </a:p>
        </p:txBody>
      </p:sp>
      <p:sp>
        <p:nvSpPr>
          <p:cNvPr id="6" name="TextBox 5"/>
          <p:cNvSpPr txBox="1"/>
          <p:nvPr/>
        </p:nvSpPr>
        <p:spPr>
          <a:xfrm>
            <a:off x="403089" y="1640827"/>
            <a:ext cx="8558686" cy="397031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800" dirty="0"/>
              <a:t> </a:t>
            </a:r>
            <a:r>
              <a:rPr lang="vi-VN" sz="2800" dirty="0"/>
              <a:t>Ghi nhớ kiến thức trong bài. </a:t>
            </a:r>
            <a:endParaRPr lang="en-US" sz="2800" dirty="0"/>
          </a:p>
          <a:p>
            <a:pPr marL="285750" indent="-285750">
              <a:lnSpc>
                <a:spcPct val="150000"/>
              </a:lnSpc>
              <a:buFont typeface="Wingdings" panose="05000000000000000000" pitchFamily="2" charset="2"/>
              <a:buChar char="Ø"/>
            </a:pPr>
            <a:r>
              <a:rPr lang="en-US" sz="2800" dirty="0"/>
              <a:t> </a:t>
            </a:r>
            <a:r>
              <a:rPr lang="vi-VN" sz="2800" dirty="0"/>
              <a:t>Hoàn thành các bài tập còn lại SGK  </a:t>
            </a:r>
            <a:r>
              <a:rPr lang="en-US" sz="2800" dirty="0" err="1"/>
              <a:t>và</a:t>
            </a:r>
            <a:r>
              <a:rPr lang="en-US" sz="2800" dirty="0"/>
              <a:t> </a:t>
            </a:r>
            <a:r>
              <a:rPr lang="en-US" sz="2800" dirty="0" err="1"/>
              <a:t>làm</a:t>
            </a:r>
            <a:r>
              <a:rPr lang="en-US" sz="2800" dirty="0"/>
              <a:t> them SBT</a:t>
            </a:r>
          </a:p>
          <a:p>
            <a:pPr marL="285750" indent="-285750">
              <a:lnSpc>
                <a:spcPct val="150000"/>
              </a:lnSpc>
              <a:buFont typeface="Wingdings" panose="05000000000000000000" pitchFamily="2" charset="2"/>
              <a:buChar char="Ø"/>
            </a:pPr>
            <a:r>
              <a:rPr lang="en-US" sz="2800" dirty="0"/>
              <a:t> </a:t>
            </a:r>
            <a:r>
              <a:rPr lang="en-US" sz="2800" dirty="0" err="1"/>
              <a:t>Xem</a:t>
            </a:r>
            <a:r>
              <a:rPr lang="en-US" sz="2800" dirty="0"/>
              <a:t> </a:t>
            </a:r>
            <a:r>
              <a:rPr lang="en-US" sz="2800" dirty="0" err="1"/>
              <a:t>trước</a:t>
            </a:r>
            <a:r>
              <a:rPr lang="en-US" sz="2800" dirty="0"/>
              <a:t> </a:t>
            </a:r>
            <a:r>
              <a:rPr lang="vi-VN" sz="2800" dirty="0"/>
              <a:t>bài mới “</a:t>
            </a:r>
            <a:r>
              <a:rPr lang="vi-VN" sz="2800" b="1" dirty="0"/>
              <a:t>Phép </a:t>
            </a:r>
            <a:r>
              <a:rPr lang="en-US" sz="2800" b="1" dirty="0" err="1"/>
              <a:t>cộng</a:t>
            </a:r>
            <a:r>
              <a:rPr lang="vi-VN" sz="2800" b="1" dirty="0"/>
              <a:t>, phép </a:t>
            </a:r>
            <a:r>
              <a:rPr lang="en-US" sz="2800" b="1" dirty="0" err="1"/>
              <a:t>trừ</a:t>
            </a:r>
            <a:r>
              <a:rPr lang="en-US" sz="2800" b="1"/>
              <a:t> </a:t>
            </a:r>
            <a:r>
              <a:rPr lang="vi-VN" sz="2800" b="1"/>
              <a:t>các </a:t>
            </a:r>
            <a:r>
              <a:rPr lang="vi-VN" sz="2800" b="1" dirty="0"/>
              <a:t>số tự nhiên</a:t>
            </a:r>
            <a:r>
              <a:rPr lang="vi-VN" sz="2800" dirty="0"/>
              <a:t>”.</a:t>
            </a:r>
            <a:endParaRPr lang="en-US" sz="2800" dirty="0"/>
          </a:p>
          <a:p>
            <a:pPr marL="285750" indent="-285750">
              <a:lnSpc>
                <a:spcPct val="150000"/>
              </a:lnSpc>
              <a:buFont typeface="Wingdings" panose="05000000000000000000" pitchFamily="2" charset="2"/>
              <a:buChar char="Ø"/>
            </a:pPr>
            <a:endParaRPr lang="vi-VN" sz="2800" dirty="0"/>
          </a:p>
        </p:txBody>
      </p:sp>
      <p:pic>
        <p:nvPicPr>
          <p:cNvPr id="7" name="Picture 6"/>
          <p:cNvPicPr>
            <a:picLocks noChangeAspect="1"/>
          </p:cNvPicPr>
          <p:nvPr/>
        </p:nvPicPr>
        <p:blipFill rotWithShape="1">
          <a:blip r:embed="rId3"/>
          <a:srcRect l="3625" t="-1" b="5483"/>
          <a:stretch/>
        </p:blipFill>
        <p:spPr>
          <a:xfrm>
            <a:off x="7266584" y="33981"/>
            <a:ext cx="1838816" cy="1774887"/>
          </a:xfrm>
          <a:prstGeom prst="rect">
            <a:avLst/>
          </a:prstGeom>
        </p:spPr>
      </p:pic>
    </p:spTree>
    <p:extLst>
      <p:ext uri="{BB962C8B-B14F-4D97-AF65-F5344CB8AC3E}">
        <p14:creationId xmlns:p14="http://schemas.microsoft.com/office/powerpoint/2010/main" val="1910535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32" name="Google Shape;332;p3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7F8B91"/>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500" b="1" i="0" u="none" strike="noStrike" kern="0" cap="none" spc="0" normalizeH="0" baseline="0" noProof="0">
              <a:ln>
                <a:noFill/>
              </a:ln>
              <a:solidFill>
                <a:srgbClr val="7F8B91"/>
              </a:solidFill>
              <a:effectLst/>
              <a:uLnTx/>
              <a:uFillTx/>
              <a:latin typeface="Amatic SC"/>
              <a:cs typeface="Amatic SC"/>
              <a:sym typeface="Amatic SC"/>
            </a:endParaRPr>
          </a:p>
        </p:txBody>
      </p:sp>
      <p:sp>
        <p:nvSpPr>
          <p:cNvPr id="2" name="Rectangle 1"/>
          <p:cNvSpPr/>
          <p:nvPr/>
        </p:nvSpPr>
        <p:spPr>
          <a:xfrm>
            <a:off x="1109639" y="3212191"/>
            <a:ext cx="6520871"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800" b="1" i="0" u="none" strike="noStrike" kern="0" cap="none" spc="0" normalizeH="0" baseline="0" noProof="0" dirty="0">
                <a:ln>
                  <a:noFill/>
                </a:ln>
                <a:solidFill>
                  <a:srgbClr val="C00000"/>
                </a:solidFill>
                <a:effectLst/>
                <a:uLnTx/>
                <a:uFillTx/>
                <a:latin typeface="Arial"/>
                <a:cs typeface="Arial"/>
                <a:sym typeface="Arial"/>
              </a:rPr>
              <a:t>THANK YOU!</a:t>
            </a:r>
            <a:endParaRPr kumimoji="0" lang="en-US" sz="4800" b="1" i="0" u="none" strike="noStrike" kern="0" cap="none" spc="0" normalizeH="0" baseline="0" noProof="0" dirty="0">
              <a:ln>
                <a:noFill/>
              </a:ln>
              <a:solidFill>
                <a:srgbClr val="C00000"/>
              </a:solidFill>
              <a:effectLst/>
              <a:uLnTx/>
              <a:uFillTx/>
              <a:latin typeface="Arial"/>
              <a:cs typeface="Arial"/>
              <a:sym typeface="Arial"/>
            </a:endParaRPr>
          </a:p>
        </p:txBody>
      </p:sp>
      <p:pic>
        <p:nvPicPr>
          <p:cNvPr id="3" name="Picture 2"/>
          <p:cNvPicPr>
            <a:picLocks noChangeAspect="1"/>
          </p:cNvPicPr>
          <p:nvPr/>
        </p:nvPicPr>
        <p:blipFill>
          <a:blip r:embed="rId3"/>
          <a:stretch>
            <a:fillRect/>
          </a:stretch>
        </p:blipFill>
        <p:spPr>
          <a:xfrm>
            <a:off x="3503395" y="816332"/>
            <a:ext cx="2140662" cy="2075198"/>
          </a:xfrm>
          <a:prstGeom prst="rect">
            <a:avLst/>
          </a:prstGeom>
        </p:spPr>
      </p:pic>
    </p:spTree>
    <p:extLst>
      <p:ext uri="{BB962C8B-B14F-4D97-AF65-F5344CB8AC3E}">
        <p14:creationId xmlns:p14="http://schemas.microsoft.com/office/powerpoint/2010/main" val="40684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2" name="Google Shape;192;p12"/>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94" name="Google Shape;194;p12"/>
          <p:cNvGrpSpPr/>
          <p:nvPr/>
        </p:nvGrpSpPr>
        <p:grpSpPr>
          <a:xfrm>
            <a:off x="293683" y="574116"/>
            <a:ext cx="309041" cy="403123"/>
            <a:chOff x="590250" y="244200"/>
            <a:chExt cx="407975" cy="532175"/>
          </a:xfrm>
        </p:grpSpPr>
        <p:sp>
          <p:nvSpPr>
            <p:cNvPr id="195"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6" name="TextBox 5"/>
              <p:cNvSpPr txBox="1"/>
              <p:nvPr/>
            </p:nvSpPr>
            <p:spPr>
              <a:xfrm>
                <a:off x="901521" y="450343"/>
                <a:ext cx="5447763" cy="584775"/>
              </a:xfrm>
              <a:prstGeom prst="rect">
                <a:avLst/>
              </a:prstGeom>
              <a:noFill/>
            </p:spPr>
            <p:txBody>
              <a:bodyPr wrap="square" rtlCol="0">
                <a:spAutoFit/>
              </a:bodyPr>
              <a:lstStyle/>
              <a:p>
                <a:r>
                  <a:rPr lang="en-US" sz="3200" dirty="0">
                    <a:solidFill>
                      <a:schemeClr val="bg1"/>
                    </a:solidFill>
                    <a:latin typeface="+mn-lt"/>
                  </a:rPr>
                  <a:t>1. </a:t>
                </a:r>
                <a:r>
                  <a:rPr lang="en-US" sz="3200" dirty="0" err="1">
                    <a:solidFill>
                      <a:schemeClr val="bg1"/>
                    </a:solidFill>
                    <a:latin typeface="+mn-lt"/>
                  </a:rPr>
                  <a:t>Tập</a:t>
                </a:r>
                <a:r>
                  <a:rPr lang="en-US" sz="3200" dirty="0">
                    <a:solidFill>
                      <a:schemeClr val="bg1"/>
                    </a:solidFill>
                    <a:latin typeface="+mn-lt"/>
                  </a:rPr>
                  <a:t> </a:t>
                </a:r>
                <a:r>
                  <a:rPr lang="en-US" sz="3200" dirty="0" err="1">
                    <a:solidFill>
                      <a:schemeClr val="bg1"/>
                    </a:solidFill>
                    <a:latin typeface="+mn-lt"/>
                  </a:rPr>
                  <a:t>hợp</a:t>
                </a:r>
                <a:r>
                  <a:rPr lang="en-US" sz="3200" dirty="0">
                    <a:solidFill>
                      <a:schemeClr val="bg1"/>
                    </a:solidFill>
                    <a:latin typeface="+mn-lt"/>
                  </a:rPr>
                  <a:t> </a:t>
                </a:r>
                <a14:m>
                  <m:oMath xmlns:m="http://schemas.openxmlformats.org/officeDocument/2006/math">
                    <m:r>
                      <a:rPr lang="en-US" sz="3200" i="1" smtClean="0">
                        <a:solidFill>
                          <a:schemeClr val="bg1"/>
                        </a:solidFill>
                        <a:latin typeface="Cambria Math" panose="02040503050406030204" pitchFamily="18" charset="0"/>
                        <a:ea typeface="Cambria Math" panose="02040503050406030204" pitchFamily="18" charset="0"/>
                      </a:rPr>
                      <m:t>ℕ</m:t>
                    </m:r>
                  </m:oMath>
                </a14:m>
                <a:r>
                  <a:rPr lang="en-US" sz="3200" dirty="0">
                    <a:solidFill>
                      <a:schemeClr val="bg1"/>
                    </a:solidFill>
                    <a:latin typeface="+mn-lt"/>
                  </a:rPr>
                  <a:t> </a:t>
                </a:r>
                <a:r>
                  <a:rPr lang="en-US" sz="3200" dirty="0" err="1">
                    <a:solidFill>
                      <a:schemeClr val="bg1"/>
                    </a:solidFill>
                    <a:latin typeface="+mn-lt"/>
                  </a:rPr>
                  <a:t>và</a:t>
                </a:r>
                <a:r>
                  <a:rPr lang="en-US" sz="3200" dirty="0">
                    <a:solidFill>
                      <a:schemeClr val="bg1"/>
                    </a:solidFill>
                    <a:latin typeface="+mn-lt"/>
                  </a:rPr>
                  <a:t> </a:t>
                </a:r>
                <a:r>
                  <a:rPr lang="en-US" sz="3200" dirty="0" err="1">
                    <a:solidFill>
                      <a:schemeClr val="bg1"/>
                    </a:solidFill>
                    <a:latin typeface="+mn-lt"/>
                  </a:rPr>
                  <a:t>tập</a:t>
                </a:r>
                <a:r>
                  <a:rPr lang="en-US" sz="3200" dirty="0">
                    <a:solidFill>
                      <a:schemeClr val="bg1"/>
                    </a:solidFill>
                    <a:latin typeface="+mn-lt"/>
                  </a:rPr>
                  <a:t> </a:t>
                </a:r>
                <a:r>
                  <a:rPr lang="en-US" sz="3200" dirty="0" err="1">
                    <a:solidFill>
                      <a:schemeClr val="bg1"/>
                    </a:solidFill>
                    <a:latin typeface="+mn-lt"/>
                  </a:rPr>
                  <a:t>hợp</a:t>
                </a:r>
                <a:r>
                  <a:rPr lang="en-US" sz="3200" dirty="0">
                    <a:solidFill>
                      <a:schemeClr val="bg1"/>
                    </a:solidFill>
                    <a:latin typeface="+mn-lt"/>
                  </a:rPr>
                  <a:t> </a:t>
                </a:r>
                <a14:m>
                  <m:oMath xmlns:m="http://schemas.openxmlformats.org/officeDocument/2006/math">
                    <m:sSup>
                      <m:sSupPr>
                        <m:ctrlPr>
                          <a:rPr lang="en-US" sz="3200" i="1" smtClean="0">
                            <a:solidFill>
                              <a:schemeClr val="bg1"/>
                            </a:solidFill>
                            <a:latin typeface="Cambria Math" panose="02040503050406030204" pitchFamily="18" charset="0"/>
                          </a:rPr>
                        </m:ctrlPr>
                      </m:sSupPr>
                      <m:e>
                        <m:r>
                          <a:rPr lang="en-US" sz="3200" i="1">
                            <a:solidFill>
                              <a:schemeClr val="bg1"/>
                            </a:solidFill>
                            <a:latin typeface="Cambria Math" panose="02040503050406030204" pitchFamily="18" charset="0"/>
                            <a:ea typeface="Cambria Math" panose="02040503050406030204" pitchFamily="18" charset="0"/>
                          </a:rPr>
                          <m:t>ℕ</m:t>
                        </m:r>
                      </m:e>
                      <m:sup>
                        <m:r>
                          <a:rPr lang="en-US" sz="3200" b="0" i="1" smtClean="0">
                            <a:solidFill>
                              <a:schemeClr val="bg1"/>
                            </a:solidFill>
                            <a:latin typeface="Cambria Math" panose="02040503050406030204" pitchFamily="18" charset="0"/>
                          </a:rPr>
                          <m:t>∗</m:t>
                        </m:r>
                      </m:sup>
                    </m:sSup>
                  </m:oMath>
                </a14:m>
                <a:endParaRPr lang="vi-VN" sz="3200" dirty="0">
                  <a:solidFill>
                    <a:schemeClr val="bg1"/>
                  </a:solidFill>
                  <a:latin typeface="+mn-lt"/>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01521" y="450343"/>
                <a:ext cx="5447763" cy="584775"/>
              </a:xfrm>
              <a:prstGeom prst="rect">
                <a:avLst/>
              </a:prstGeom>
              <a:blipFill>
                <a:blip r:embed="rId3"/>
                <a:stretch>
                  <a:fillRect l="-2908" t="-13542" b="-33333"/>
                </a:stretch>
              </a:blipFill>
            </p:spPr>
            <p:txBody>
              <a:bodyPr/>
              <a:lstStyle/>
              <a:p>
                <a:r>
                  <a:rPr lang="vi-VN">
                    <a:noFill/>
                  </a:rPr>
                  <a:t> </a:t>
                </a:r>
              </a:p>
            </p:txBody>
          </p:sp>
        </mc:Fallback>
      </mc:AlternateContent>
      <p:grpSp>
        <p:nvGrpSpPr>
          <p:cNvPr id="4" name="Group 3"/>
          <p:cNvGrpSpPr/>
          <p:nvPr/>
        </p:nvGrpSpPr>
        <p:grpSpPr>
          <a:xfrm>
            <a:off x="293683" y="1470313"/>
            <a:ext cx="8438193" cy="3166187"/>
            <a:chOff x="432476" y="1527606"/>
            <a:chExt cx="8564152" cy="3323987"/>
          </a:xfrm>
        </p:grpSpPr>
        <mc:AlternateContent xmlns:mc="http://schemas.openxmlformats.org/markup-compatibility/2006" xmlns:a14="http://schemas.microsoft.com/office/drawing/2010/main">
          <mc:Choice Requires="a14">
            <p:sp>
              <p:nvSpPr>
                <p:cNvPr id="3" name="TextBox 2"/>
                <p:cNvSpPr txBox="1"/>
                <p:nvPr/>
              </p:nvSpPr>
              <p:spPr>
                <a:xfrm>
                  <a:off x="455404" y="1527606"/>
                  <a:ext cx="8541224" cy="3323987"/>
                </a:xfrm>
                <a:prstGeom prst="rect">
                  <a:avLst/>
                </a:prstGeom>
                <a:solidFill>
                  <a:srgbClr val="CCFF99"/>
                </a:solidFill>
              </p:spPr>
              <p:txBody>
                <a:bodyPr wrap="square" rtlCol="0">
                  <a:spAutoFit/>
                </a:bodyPr>
                <a:lstStyle/>
                <a:p>
                  <a:pPr>
                    <a:lnSpc>
                      <a:spcPct val="150000"/>
                    </a:lnSpc>
                  </a:pPr>
                  <a:r>
                    <a:rPr lang="en-US" sz="2800" dirty="0"/>
                    <a:t> </a:t>
                  </a:r>
                  <a:r>
                    <a:rPr lang="vi-VN" sz="2800" dirty="0"/>
                    <a:t>- Các số 0, 1, 2, 3, 4,... là các số tự nhiên.</a:t>
                  </a:r>
                  <a:endParaRPr lang="en-US" sz="2800" dirty="0"/>
                </a:p>
                <a:p>
                  <a:pPr>
                    <a:lnSpc>
                      <a:spcPct val="150000"/>
                    </a:lnSpc>
                  </a:pPr>
                  <a:r>
                    <a:rPr lang="vi-VN" sz="2800" dirty="0"/>
                    <a:t>- Tập hợp các số tự nhiên  được kí hiệu là </a:t>
                  </a:r>
                  <a14:m>
                    <m:oMath xmlns:m="http://schemas.openxmlformats.org/officeDocument/2006/math">
                      <m:r>
                        <a:rPr lang="vi-VN" sz="2800" b="1" i="1">
                          <a:latin typeface="Cambria Math" panose="02040503050406030204" pitchFamily="18" charset="0"/>
                        </a:rPr>
                        <m:t>ℕ</m:t>
                      </m:r>
                    </m:oMath>
                  </a14:m>
                  <a:r>
                    <a:rPr lang="vi-VN" sz="2800" b="1" dirty="0"/>
                    <a:t>, </a:t>
                  </a:r>
                  <a:r>
                    <a:rPr lang="vi-VN" sz="2800" dirty="0"/>
                    <a:t>tức là </a:t>
                  </a:r>
                  <a14:m>
                    <m:oMath xmlns:m="http://schemas.openxmlformats.org/officeDocument/2006/math">
                      <m:r>
                        <a:rPr lang="vi-VN" sz="2800" b="1" i="1">
                          <a:latin typeface="Cambria Math" panose="02040503050406030204" pitchFamily="18" charset="0"/>
                        </a:rPr>
                        <m:t>ℕ</m:t>
                      </m:r>
                    </m:oMath>
                  </a14:m>
                  <a:r>
                    <a:rPr lang="vi-VN" sz="2800" b="1" dirty="0"/>
                    <a:t> = { 0; 1; 2; 3; 4; ...}</a:t>
                  </a:r>
                  <a:endParaRPr lang="en-US" sz="2800" dirty="0"/>
                </a:p>
                <a:p>
                  <a:pPr>
                    <a:lnSpc>
                      <a:spcPct val="150000"/>
                    </a:lnSpc>
                  </a:pPr>
                  <a:r>
                    <a:rPr lang="vi-VN" sz="2800" dirty="0"/>
                    <a:t>-  Tập hợp các số tự nhiên khác 0 được kí hiệu là </a:t>
                  </a:r>
                  <a14:m>
                    <m:oMath xmlns:m="http://schemas.openxmlformats.org/officeDocument/2006/math">
                      <m:r>
                        <a:rPr lang="vi-VN" sz="2800" b="1" i="1">
                          <a:latin typeface="Cambria Math" panose="02040503050406030204" pitchFamily="18" charset="0"/>
                        </a:rPr>
                        <m:t>ℕ</m:t>
                      </m:r>
                    </m:oMath>
                  </a14:m>
                  <a:r>
                    <a:rPr lang="vi-VN" sz="2800" b="1" baseline="30000" dirty="0"/>
                    <a:t>*</a:t>
                  </a:r>
                  <a:r>
                    <a:rPr lang="vi-VN" sz="2800" dirty="0"/>
                    <a:t>, tức </a:t>
                  </a:r>
                  <a:r>
                    <a:rPr lang="vi-VN" sz="2800" b="1" dirty="0"/>
                    <a:t>N</a:t>
                  </a:r>
                  <a:r>
                    <a:rPr lang="vi-VN" sz="2800" b="1" baseline="30000" dirty="0"/>
                    <a:t>*</a:t>
                  </a:r>
                  <a:r>
                    <a:rPr lang="vi-VN" sz="2800" b="1" dirty="0"/>
                    <a:t> = { 1; 2; 3; 4; ...}.</a:t>
                  </a:r>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455404" y="1527606"/>
                  <a:ext cx="8541224" cy="3323987"/>
                </a:xfrm>
                <a:prstGeom prst="rect">
                  <a:avLst/>
                </a:prstGeom>
                <a:blipFill>
                  <a:blip r:embed="rId4"/>
                  <a:stretch>
                    <a:fillRect l="-1522" r="-1159" b="-6731"/>
                  </a:stretch>
                </a:blipFill>
              </p:spPr>
              <p:txBody>
                <a:bodyPr/>
                <a:lstStyle/>
                <a:p>
                  <a:r>
                    <a:rPr lang="vi-VN">
                      <a:noFill/>
                    </a:rPr>
                    <a:t> </a:t>
                  </a:r>
                </a:p>
              </p:txBody>
            </p:sp>
          </mc:Fallback>
        </mc:AlternateContent>
        <p:pic>
          <p:nvPicPr>
            <p:cNvPr id="2" name="Picture 1"/>
            <p:cNvPicPr>
              <a:picLocks noChangeAspect="1"/>
            </p:cNvPicPr>
            <p:nvPr/>
          </p:nvPicPr>
          <p:blipFill>
            <a:blip r:embed="rId5"/>
            <a:stretch>
              <a:fillRect/>
            </a:stretch>
          </p:blipFill>
          <p:spPr>
            <a:xfrm>
              <a:off x="432476" y="1560804"/>
              <a:ext cx="426878" cy="404411"/>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1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TextBox 1"/>
          <p:cNvSpPr txBox="1"/>
          <p:nvPr/>
        </p:nvSpPr>
        <p:spPr>
          <a:xfrm>
            <a:off x="264200" y="1055407"/>
            <a:ext cx="9523743" cy="646331"/>
          </a:xfrm>
          <a:prstGeom prst="rect">
            <a:avLst/>
          </a:prstGeom>
          <a:noFill/>
        </p:spPr>
        <p:txBody>
          <a:bodyPr wrap="square" rtlCol="0">
            <a:spAutoFit/>
          </a:bodyPr>
          <a:lstStyle/>
          <a:p>
            <a:pPr>
              <a:lnSpc>
                <a:spcPct val="150000"/>
              </a:lnSpc>
            </a:pPr>
            <a:r>
              <a:rPr lang="en-US" sz="2400" b="1" i="1" u="sng" dirty="0" err="1">
                <a:solidFill>
                  <a:srgbClr val="002060"/>
                </a:solidFill>
              </a:rPr>
              <a:t>Ví</a:t>
            </a:r>
            <a:r>
              <a:rPr lang="en-US" sz="2400" b="1" i="1" u="sng" dirty="0">
                <a:solidFill>
                  <a:srgbClr val="002060"/>
                </a:solidFill>
              </a:rPr>
              <a:t> </a:t>
            </a:r>
            <a:r>
              <a:rPr lang="en-US" sz="2400" b="1" i="1" u="sng" dirty="0" err="1">
                <a:solidFill>
                  <a:srgbClr val="002060"/>
                </a:solidFill>
              </a:rPr>
              <a:t>dụ</a:t>
            </a:r>
            <a:r>
              <a:rPr lang="en-US" sz="2400" b="1" i="1" u="sng" dirty="0">
                <a:solidFill>
                  <a:srgbClr val="002060"/>
                </a:solidFill>
              </a:rPr>
              <a:t> 1:  </a:t>
            </a:r>
            <a:r>
              <a:rPr lang="en-US" sz="2400" dirty="0" err="1">
                <a:solidFill>
                  <a:srgbClr val="002060"/>
                </a:solidFill>
              </a:rPr>
              <a:t>Trường</a:t>
            </a:r>
            <a:r>
              <a:rPr lang="en-US" sz="2400" dirty="0">
                <a:solidFill>
                  <a:srgbClr val="002060"/>
                </a:solidFill>
              </a:rPr>
              <a:t> </a:t>
            </a:r>
            <a:r>
              <a:rPr lang="en-US" sz="2400" dirty="0" err="1">
                <a:solidFill>
                  <a:srgbClr val="002060"/>
                </a:solidFill>
              </a:rPr>
              <a:t>hợp</a:t>
            </a:r>
            <a:r>
              <a:rPr lang="en-US" sz="2400" dirty="0">
                <a:solidFill>
                  <a:srgbClr val="002060"/>
                </a:solidFill>
              </a:rPr>
              <a:t> </a:t>
            </a:r>
            <a:r>
              <a:rPr lang="en-US" sz="2400" dirty="0" err="1">
                <a:solidFill>
                  <a:srgbClr val="002060"/>
                </a:solidFill>
              </a:rPr>
              <a:t>nào</a:t>
            </a:r>
            <a:r>
              <a:rPr lang="en-US" sz="2400" dirty="0">
                <a:solidFill>
                  <a:srgbClr val="002060"/>
                </a:solidFill>
              </a:rPr>
              <a:t> </a:t>
            </a:r>
            <a:r>
              <a:rPr lang="en-US" sz="2400" dirty="0" err="1">
                <a:solidFill>
                  <a:srgbClr val="002060"/>
                </a:solidFill>
              </a:rPr>
              <a:t>sau</a:t>
            </a:r>
            <a:r>
              <a:rPr lang="en-US" sz="2400" dirty="0">
                <a:solidFill>
                  <a:srgbClr val="002060"/>
                </a:solidFill>
              </a:rPr>
              <a:t> </a:t>
            </a:r>
            <a:r>
              <a:rPr lang="en-US" sz="2400" dirty="0" err="1">
                <a:solidFill>
                  <a:srgbClr val="002060"/>
                </a:solidFill>
              </a:rPr>
              <a:t>đây</a:t>
            </a:r>
            <a:r>
              <a:rPr lang="en-US" sz="2400" dirty="0">
                <a:solidFill>
                  <a:srgbClr val="002060"/>
                </a:solidFill>
              </a:rPr>
              <a:t> </a:t>
            </a:r>
            <a:r>
              <a:rPr lang="en-US" sz="2400" dirty="0" err="1">
                <a:solidFill>
                  <a:srgbClr val="002060"/>
                </a:solidFill>
              </a:rPr>
              <a:t>chỉ</a:t>
            </a:r>
            <a:r>
              <a:rPr lang="en-US" sz="2400" dirty="0">
                <a:solidFill>
                  <a:srgbClr val="002060"/>
                </a:solidFill>
              </a:rPr>
              <a:t> </a:t>
            </a:r>
            <a:r>
              <a:rPr lang="en-US" sz="2400" dirty="0" err="1">
                <a:solidFill>
                  <a:srgbClr val="002060"/>
                </a:solidFill>
              </a:rPr>
              <a:t>tập</a:t>
            </a:r>
            <a:r>
              <a:rPr lang="en-US" sz="2400" dirty="0">
                <a:solidFill>
                  <a:srgbClr val="002060"/>
                </a:solidFill>
              </a:rPr>
              <a:t> </a:t>
            </a:r>
            <a:r>
              <a:rPr lang="en-US" sz="2400" dirty="0" err="1">
                <a:solidFill>
                  <a:srgbClr val="002060"/>
                </a:solidFill>
              </a:rPr>
              <a:t>hợp</a:t>
            </a:r>
            <a:r>
              <a:rPr lang="en-US" sz="2400" dirty="0">
                <a:solidFill>
                  <a:srgbClr val="002060"/>
                </a:solidFill>
              </a:rPr>
              <a:t> </a:t>
            </a:r>
            <a:r>
              <a:rPr lang="en-US" sz="2400" dirty="0" err="1">
                <a:solidFill>
                  <a:srgbClr val="002060"/>
                </a:solidFill>
              </a:rPr>
              <a:t>các</a:t>
            </a:r>
            <a:r>
              <a:rPr lang="en-US" sz="2400" dirty="0">
                <a:solidFill>
                  <a:srgbClr val="002060"/>
                </a:solidFill>
              </a:rPr>
              <a:t> </a:t>
            </a:r>
            <a:r>
              <a:rPr lang="en-US" sz="2400" dirty="0" err="1">
                <a:solidFill>
                  <a:srgbClr val="002060"/>
                </a:solidFill>
              </a:rPr>
              <a:t>số</a:t>
            </a:r>
            <a:r>
              <a:rPr lang="en-US" sz="2400" dirty="0">
                <a:solidFill>
                  <a:srgbClr val="002060"/>
                </a:solidFill>
              </a:rPr>
              <a:t> </a:t>
            </a:r>
            <a:r>
              <a:rPr lang="en-US" sz="2400" dirty="0" err="1">
                <a:solidFill>
                  <a:srgbClr val="002060"/>
                </a:solidFill>
              </a:rPr>
              <a:t>tự</a:t>
            </a:r>
            <a:r>
              <a:rPr lang="en-US" sz="2400" dirty="0">
                <a:solidFill>
                  <a:srgbClr val="002060"/>
                </a:solidFill>
              </a:rPr>
              <a:t> </a:t>
            </a:r>
            <a:r>
              <a:rPr lang="en-US" sz="2400" dirty="0" err="1">
                <a:solidFill>
                  <a:srgbClr val="002060"/>
                </a:solidFill>
              </a:rPr>
              <a:t>nhiên</a:t>
            </a:r>
            <a:r>
              <a:rPr lang="en-US" sz="2400" dirty="0">
                <a:solidFill>
                  <a:srgbClr val="002060"/>
                </a:solidFill>
              </a:rPr>
              <a:t>?</a:t>
            </a:r>
            <a:endParaRPr lang="vi-VN" sz="2400" b="1" i="1" u="sng" dirty="0">
              <a:solidFill>
                <a:srgbClr val="002060"/>
              </a:solidFill>
            </a:endParaRPr>
          </a:p>
        </p:txBody>
      </p:sp>
      <p:sp>
        <p:nvSpPr>
          <p:cNvPr id="3" name="TextBox 2"/>
          <p:cNvSpPr txBox="1"/>
          <p:nvPr/>
        </p:nvSpPr>
        <p:spPr>
          <a:xfrm>
            <a:off x="605306" y="2524255"/>
            <a:ext cx="2833352" cy="461665"/>
          </a:xfrm>
          <a:prstGeom prst="rect">
            <a:avLst/>
          </a:prstGeom>
          <a:noFill/>
        </p:spPr>
        <p:txBody>
          <a:bodyPr wrap="square" rtlCol="0">
            <a:spAutoFit/>
          </a:bodyPr>
          <a:lstStyle/>
          <a:p>
            <a:r>
              <a:rPr lang="en-US" sz="2400" dirty="0"/>
              <a:t>A. {1; 2; 3; 4}</a:t>
            </a:r>
            <a:endParaRPr lang="vi-VN" sz="2400" dirty="0"/>
          </a:p>
        </p:txBody>
      </p:sp>
      <p:sp>
        <p:nvSpPr>
          <p:cNvPr id="9" name="TextBox 8"/>
          <p:cNvSpPr txBox="1"/>
          <p:nvPr/>
        </p:nvSpPr>
        <p:spPr>
          <a:xfrm>
            <a:off x="605306" y="3567715"/>
            <a:ext cx="3142445" cy="461665"/>
          </a:xfrm>
          <a:prstGeom prst="rect">
            <a:avLst/>
          </a:prstGeom>
          <a:noFill/>
        </p:spPr>
        <p:txBody>
          <a:bodyPr wrap="square" rtlCol="0">
            <a:spAutoFit/>
          </a:bodyPr>
          <a:lstStyle/>
          <a:p>
            <a:r>
              <a:rPr lang="en-US" sz="2400" dirty="0"/>
              <a:t>C. {0; 1; 2; 3; 4}</a:t>
            </a:r>
            <a:endParaRPr lang="vi-VN" sz="2400" dirty="0"/>
          </a:p>
        </p:txBody>
      </p:sp>
      <p:sp>
        <p:nvSpPr>
          <p:cNvPr id="10" name="TextBox 9"/>
          <p:cNvSpPr txBox="1"/>
          <p:nvPr/>
        </p:nvSpPr>
        <p:spPr>
          <a:xfrm>
            <a:off x="4192256" y="2524255"/>
            <a:ext cx="3599498" cy="461665"/>
          </a:xfrm>
          <a:prstGeom prst="rect">
            <a:avLst/>
          </a:prstGeom>
          <a:noFill/>
        </p:spPr>
        <p:txBody>
          <a:bodyPr wrap="square" rtlCol="0">
            <a:spAutoFit/>
          </a:bodyPr>
          <a:lstStyle/>
          <a:p>
            <a:r>
              <a:rPr lang="en-US" sz="2400" dirty="0"/>
              <a:t>B. {0; 1; 2; 3; 4;…}</a:t>
            </a:r>
            <a:endParaRPr lang="vi-VN" sz="2400" dirty="0"/>
          </a:p>
        </p:txBody>
      </p:sp>
      <p:sp>
        <p:nvSpPr>
          <p:cNvPr id="11" name="TextBox 10"/>
          <p:cNvSpPr txBox="1"/>
          <p:nvPr/>
        </p:nvSpPr>
        <p:spPr>
          <a:xfrm>
            <a:off x="4192256" y="3451530"/>
            <a:ext cx="5260836" cy="577850"/>
          </a:xfrm>
          <a:prstGeom prst="rect">
            <a:avLst/>
          </a:prstGeom>
          <a:noFill/>
        </p:spPr>
        <p:txBody>
          <a:bodyPr wrap="square" rtlCol="0">
            <a:spAutoFit/>
          </a:bodyPr>
          <a:lstStyle/>
          <a:p>
            <a:pPr algn="just">
              <a:lnSpc>
                <a:spcPct val="150000"/>
              </a:lnSpc>
            </a:pPr>
            <a:r>
              <a:rPr lang="en-US" sz="2400" dirty="0"/>
              <a:t>D. {1; 2; 3; 4; 5; 6; 7; 8; 9; 10…}</a:t>
            </a:r>
            <a:endParaRPr lang="vi-VN" sz="2400" dirty="0"/>
          </a:p>
        </p:txBody>
      </p:sp>
      <p:grpSp>
        <p:nvGrpSpPr>
          <p:cNvPr id="24" name="Google Shape;250;p17"/>
          <p:cNvGrpSpPr/>
          <p:nvPr/>
        </p:nvGrpSpPr>
        <p:grpSpPr>
          <a:xfrm>
            <a:off x="8046752" y="59808"/>
            <a:ext cx="761508" cy="769757"/>
            <a:chOff x="6643075" y="3664250"/>
            <a:chExt cx="407950" cy="407975"/>
          </a:xfrm>
        </p:grpSpPr>
        <p:sp>
          <p:nvSpPr>
            <p:cNvPr id="25" name="Google Shape;251;p17"/>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2;p17"/>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53;p17"/>
          <p:cNvGrpSpPr/>
          <p:nvPr/>
        </p:nvGrpSpPr>
        <p:grpSpPr>
          <a:xfrm rot="-587363">
            <a:off x="7193404" y="484087"/>
            <a:ext cx="313074" cy="316465"/>
            <a:chOff x="576250" y="4319400"/>
            <a:chExt cx="442075" cy="442050"/>
          </a:xfrm>
        </p:grpSpPr>
        <p:sp>
          <p:nvSpPr>
            <p:cNvPr id="28" name="Google Shape;254;p17"/>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17"/>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17"/>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17"/>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58;p17"/>
          <p:cNvSpPr/>
          <p:nvPr/>
        </p:nvSpPr>
        <p:spPr>
          <a:xfrm>
            <a:off x="7804936" y="123065"/>
            <a:ext cx="119039" cy="11489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9;p17"/>
          <p:cNvSpPr/>
          <p:nvPr/>
        </p:nvSpPr>
        <p:spPr>
          <a:xfrm rot="2697322">
            <a:off x="8710924" y="834202"/>
            <a:ext cx="180696" cy="17440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p17"/>
          <p:cNvSpPr/>
          <p:nvPr/>
        </p:nvSpPr>
        <p:spPr>
          <a:xfrm>
            <a:off x="8926820" y="123065"/>
            <a:ext cx="72368" cy="6988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1;p17"/>
          <p:cNvSpPr/>
          <p:nvPr/>
        </p:nvSpPr>
        <p:spPr>
          <a:xfrm rot="1280149">
            <a:off x="7867095" y="622927"/>
            <a:ext cx="72369" cy="698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5">
            <a:clrChange>
              <a:clrFrom>
                <a:srgbClr val="F7F7F7"/>
              </a:clrFrom>
              <a:clrTo>
                <a:srgbClr val="F7F7F7">
                  <a:alpha val="0"/>
                </a:srgbClr>
              </a:clrTo>
            </a:clrChange>
          </a:blip>
          <a:stretch>
            <a:fillRect/>
          </a:stretch>
        </p:blipFill>
        <p:spPr>
          <a:xfrm>
            <a:off x="3895433" y="26884"/>
            <a:ext cx="1378832" cy="1075357"/>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10"/>
                                        </p:tgtEl>
                                        <p:attrNameLst>
                                          <p:attrName>style.color</p:attrName>
                                        </p:attrNameLst>
                                      </p:cBhvr>
                                      <p:to>
                                        <p:clrVal>
                                          <a:srgbClr val="FF0000"/>
                                        </p:clrVal>
                                      </p:to>
                                    </p:set>
                                    <p:set>
                                      <p:cBhvr>
                                        <p:cTn id="7" dur="500" fill="hold"/>
                                        <p:tgtEl>
                                          <p:spTgt spid="10"/>
                                        </p:tgtEl>
                                        <p:attrNameLst>
                                          <p:attrName>fillcolor</p:attrName>
                                        </p:attrNameLst>
                                      </p:cBhvr>
                                      <p:to>
                                        <p:clrVal>
                                          <a:srgbClr val="FF0000"/>
                                        </p:clrVal>
                                      </p:to>
                                    </p:set>
                                    <p:set>
                                      <p:cBhvr>
                                        <p:cTn id="8" dur="500" fill="hold"/>
                                        <p:tgtEl>
                                          <p:spTgt spid="10"/>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9" presetClass="emph" presetSubtype="0" grpId="0" nodeType="clickEffect">
                                  <p:stCondLst>
                                    <p:cond delay="0"/>
                                  </p:stCondLst>
                                  <p:childTnLst>
                                    <p:set>
                                      <p:cBhvr rctx="PPT">
                                        <p:cTn id="13" dur="indefinite"/>
                                        <p:tgtEl>
                                          <p:spTgt spid="3"/>
                                        </p:tgtEl>
                                        <p:attrNameLst>
                                          <p:attrName>style.opacity</p:attrName>
                                        </p:attrNameLst>
                                      </p:cBhvr>
                                      <p:to>
                                        <p:strVal val="0.5"/>
                                      </p:to>
                                    </p:set>
                                    <p:animEffect filter="image" prLst="opacity: 0.5">
                                      <p:cBhvr rctx="IE">
                                        <p:cTn id="14" dur="indefinite"/>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9" presetClass="emph" presetSubtype="0" grpId="0" nodeType="clickEffect">
                                  <p:stCondLst>
                                    <p:cond delay="0"/>
                                  </p:stCondLst>
                                  <p:childTnLst>
                                    <p:set>
                                      <p:cBhvr rctx="PPT">
                                        <p:cTn id="19" dur="indefinite"/>
                                        <p:tgtEl>
                                          <p:spTgt spid="9"/>
                                        </p:tgtEl>
                                        <p:attrNameLst>
                                          <p:attrName>style.opacity</p:attrName>
                                        </p:attrNameLst>
                                      </p:cBhvr>
                                      <p:to>
                                        <p:strVal val="0.5"/>
                                      </p:to>
                                    </p:set>
                                    <p:animEffect filter="image" prLst="opacity: 0.5">
                                      <p:cBhvr rctx="IE">
                                        <p:cTn id="20" dur="indefinite"/>
                                        <p:tgtEl>
                                          <p:spTgt spid="9"/>
                                        </p:tgtEl>
                                      </p:cBhvr>
                                    </p:animEffect>
                                  </p:childTnLst>
                                  <p:subTnLst>
                                    <p:audio>
                                      <p:cMediaNode>
                                        <p:cTn display="0" masterRel="sameClick">
                                          <p:stCondLst>
                                            <p:cond evt="begin" delay="0">
                                              <p:tn val="18"/>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9"/>
                  </p:tgtEl>
                </p:cond>
              </p:nextCondLst>
            </p:seq>
            <p:seq concurrent="1" nextAc="seek">
              <p:cTn id="21" restart="whenNotActive" fill="hold" evtFilter="cancelBubble" nodeType="interactiveSeq">
                <p:stCondLst>
                  <p:cond evt="onClick" delay="0">
                    <p:tgtEl>
                      <p:spTgt spid="11"/>
                    </p:tgtEl>
                  </p:cond>
                </p:stCondLst>
                <p:endSync evt="end" delay="0">
                  <p:rtn val="all"/>
                </p:endSync>
                <p:childTnLst>
                  <p:par>
                    <p:cTn id="22" fill="hold">
                      <p:stCondLst>
                        <p:cond delay="0"/>
                      </p:stCondLst>
                      <p:childTnLst>
                        <p:par>
                          <p:cTn id="23" fill="hold">
                            <p:stCondLst>
                              <p:cond delay="0"/>
                            </p:stCondLst>
                            <p:childTnLst>
                              <p:par>
                                <p:cTn id="24" presetID="9" presetClass="emph" presetSubtype="0" grpId="0" nodeType="clickEffect">
                                  <p:stCondLst>
                                    <p:cond delay="0"/>
                                  </p:stCondLst>
                                  <p:childTnLst>
                                    <p:set>
                                      <p:cBhvr rctx="PPT">
                                        <p:cTn id="25" dur="indefinite"/>
                                        <p:tgtEl>
                                          <p:spTgt spid="11"/>
                                        </p:tgtEl>
                                        <p:attrNameLst>
                                          <p:attrName>style.opacity</p:attrName>
                                        </p:attrNameLst>
                                      </p:cBhvr>
                                      <p:to>
                                        <p:strVal val="0.5"/>
                                      </p:to>
                                    </p:set>
                                    <p:animEffect filter="image" prLst="opacity: 0.5">
                                      <p:cBhvr rctx="IE">
                                        <p:cTn id="26" dur="indefinite"/>
                                        <p:tgtEl>
                                          <p:spTgt spid="11"/>
                                        </p:tgtEl>
                                      </p:cBhvr>
                                    </p:animEffect>
                                  </p:childTnLst>
                                  <p:subTnLst>
                                    <p:audio>
                                      <p:cMediaNode>
                                        <p:cTn display="0" masterRel="sameClick">
                                          <p:stCondLst>
                                            <p:cond evt="begin" delay="0">
                                              <p:tn val="24"/>
                                            </p:cond>
                                          </p:stCondLst>
                                          <p:endCondLst>
                                            <p:cond evt="onStopAudio" delay="0">
                                              <p:tgtEl>
                                                <p:sldTgt/>
                                              </p:tgtEl>
                                            </p:cond>
                                          </p:endCondLst>
                                        </p:cTn>
                                        <p:tgtEl>
                                          <p:sndTgt r:embed="rId4" name="camera.wav"/>
                                        </p:tgtEl>
                                      </p:cMediaNode>
                                    </p:audio>
                                  </p:subTnLst>
                                </p:cTn>
                              </p:par>
                            </p:childTnLst>
                          </p:cTn>
                        </p:par>
                      </p:childTnLst>
                    </p:cTn>
                  </p:par>
                </p:childTnLst>
              </p:cTn>
              <p:nextCondLst>
                <p:cond evt="onClick" delay="0">
                  <p:tgtEl>
                    <p:spTgt spid="11"/>
                  </p:tgtEl>
                </p:cond>
              </p:nextCondLst>
            </p:seq>
          </p:childTnLst>
        </p:cTn>
      </p:par>
    </p:tnLst>
    <p:bldLst>
      <p:bldP spid="3"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62" name="Google Shape;262;p17"/>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mc:AlternateContent xmlns:mc="http://schemas.openxmlformats.org/markup-compatibility/2006" xmlns:a14="http://schemas.microsoft.com/office/drawing/2010/main">
        <mc:Choice Requires="a14">
          <p:sp>
            <p:nvSpPr>
              <p:cNvPr id="2" name="Horizontal Scroll 1"/>
              <p:cNvSpPr/>
              <p:nvPr/>
            </p:nvSpPr>
            <p:spPr>
              <a:xfrm>
                <a:off x="824247" y="360609"/>
                <a:ext cx="7688688" cy="2601532"/>
              </a:xfrm>
              <a:prstGeom prst="horizontalScroll">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i="1" u="sng" dirty="0">
                    <a:solidFill>
                      <a:schemeClr val="tx1"/>
                    </a:solidFill>
                  </a:rPr>
                  <a:t>Luyện </a:t>
                </a:r>
                <a:r>
                  <a:rPr lang="en-US" sz="2800" b="1" i="1" u="sng" dirty="0" err="1">
                    <a:solidFill>
                      <a:schemeClr val="tx1"/>
                    </a:solidFill>
                  </a:rPr>
                  <a:t>tập</a:t>
                </a:r>
                <a:r>
                  <a:rPr lang="en-US" sz="2800" b="1" i="1" u="sng" dirty="0">
                    <a:solidFill>
                      <a:schemeClr val="tx1"/>
                    </a:solidFill>
                  </a:rPr>
                  <a:t> 1: </a:t>
                </a:r>
                <a:r>
                  <a:rPr lang="en-US" sz="2800" dirty="0" err="1">
                    <a:solidFill>
                      <a:schemeClr val="tx1"/>
                    </a:solidFill>
                  </a:rPr>
                  <a:t>Phát</a:t>
                </a:r>
                <a:r>
                  <a:rPr lang="en-US" sz="2800" dirty="0">
                    <a:solidFill>
                      <a:schemeClr val="tx1"/>
                    </a:solidFill>
                  </a:rPr>
                  <a:t> </a:t>
                </a:r>
                <a:r>
                  <a:rPr lang="en-US" sz="2800" dirty="0" err="1">
                    <a:solidFill>
                      <a:schemeClr val="tx1"/>
                    </a:solidFill>
                  </a:rPr>
                  <a:t>biểu</a:t>
                </a:r>
                <a:r>
                  <a:rPr lang="en-US" sz="2800" dirty="0">
                    <a:solidFill>
                      <a:schemeClr val="tx1"/>
                    </a:solidFill>
                  </a:rPr>
                  <a:t> </a:t>
                </a:r>
                <a:r>
                  <a:rPr lang="en-US" sz="2800" dirty="0" err="1">
                    <a:solidFill>
                      <a:schemeClr val="tx1"/>
                    </a:solidFill>
                  </a:rPr>
                  <a:t>nào</a:t>
                </a:r>
                <a:r>
                  <a:rPr lang="en-US" sz="2800" dirty="0">
                    <a:solidFill>
                      <a:schemeClr val="tx1"/>
                    </a:solidFill>
                  </a:rPr>
                  <a:t> </a:t>
                </a:r>
                <a:r>
                  <a:rPr lang="en-US" sz="2800" dirty="0" err="1">
                    <a:solidFill>
                      <a:schemeClr val="tx1"/>
                    </a:solidFill>
                  </a:rPr>
                  <a:t>sau</a:t>
                </a:r>
                <a:r>
                  <a:rPr lang="en-US" sz="2800" dirty="0">
                    <a:solidFill>
                      <a:schemeClr val="tx1"/>
                    </a:solidFill>
                  </a:rPr>
                  <a:t> </a:t>
                </a:r>
                <a:r>
                  <a:rPr lang="en-US" sz="2800" dirty="0" err="1">
                    <a:solidFill>
                      <a:schemeClr val="tx1"/>
                    </a:solidFill>
                  </a:rPr>
                  <a:t>đây</a:t>
                </a:r>
                <a:r>
                  <a:rPr lang="en-US" sz="2800" dirty="0">
                    <a:solidFill>
                      <a:schemeClr val="tx1"/>
                    </a:solidFill>
                  </a:rPr>
                  <a:t> </a:t>
                </a:r>
                <a:r>
                  <a:rPr lang="en-US" sz="2800" dirty="0" err="1">
                    <a:solidFill>
                      <a:schemeClr val="tx1"/>
                    </a:solidFill>
                  </a:rPr>
                  <a:t>đúng</a:t>
                </a:r>
                <a:r>
                  <a:rPr lang="en-US" sz="2800" dirty="0">
                    <a:solidFill>
                      <a:schemeClr val="tx1"/>
                    </a:solidFill>
                  </a:rPr>
                  <a:t>?</a:t>
                </a:r>
              </a:p>
              <a:p>
                <a:pPr marL="514350" indent="-514350" algn="just">
                  <a:buAutoNum type="alphaLcParenR"/>
                </a:pPr>
                <a:r>
                  <a:rPr lang="en-US" sz="2800" dirty="0">
                    <a:solidFill>
                      <a:schemeClr val="tx1"/>
                    </a:solidFill>
                  </a:rPr>
                  <a:t>Nếu x </a:t>
                </a:r>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rPr>
                  <a:t> </a:t>
                </a:r>
                <a14:m>
                  <m:oMath xmlns:m="http://schemas.openxmlformats.org/officeDocument/2006/math">
                    <m:r>
                      <a:rPr lang="en-US" sz="2800" i="1" dirty="0" smtClean="0">
                        <a:solidFill>
                          <a:schemeClr val="tx1"/>
                        </a:solidFill>
                        <a:latin typeface="Cambria Math" panose="02040503050406030204" pitchFamily="18" charset="0"/>
                        <a:ea typeface="Cambria Math" panose="02040503050406030204" pitchFamily="18" charset="0"/>
                      </a:rPr>
                      <m:t>ℕ</m:t>
                    </m:r>
                  </m:oMath>
                </a14:m>
                <a:r>
                  <a:rPr lang="en-US" sz="2800" dirty="0">
                    <a:solidFill>
                      <a:schemeClr val="tx1"/>
                    </a:solidFill>
                  </a:rPr>
                  <a:t> </a:t>
                </a:r>
                <a:r>
                  <a:rPr lang="en-US" sz="2800" dirty="0" err="1">
                    <a:solidFill>
                      <a:schemeClr val="tx1"/>
                    </a:solidFill>
                  </a:rPr>
                  <a:t>thì</a:t>
                </a:r>
                <a:r>
                  <a:rPr lang="en-US" sz="2800" dirty="0">
                    <a:solidFill>
                      <a:schemeClr val="tx1"/>
                    </a:solidFill>
                  </a:rPr>
                  <a:t> x </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rPr>
                  <a:t> </a:t>
                </a:r>
                <a14:m>
                  <m:oMath xmlns:m="http://schemas.openxmlformats.org/officeDocument/2006/math">
                    <m:sSup>
                      <m:sSupPr>
                        <m:ctrlPr>
                          <a:rPr lang="en-US" sz="2800" i="1" dirty="0" smtClean="0">
                            <a:solidFill>
                              <a:schemeClr val="tx1"/>
                            </a:solidFill>
                            <a:latin typeface="Cambria Math" panose="02040503050406030204" pitchFamily="18" charset="0"/>
                          </a:rPr>
                        </m:ctrlPr>
                      </m:sSupPr>
                      <m:e>
                        <m:r>
                          <a:rPr lang="en-US" sz="2800" i="1" dirty="0">
                            <a:solidFill>
                              <a:schemeClr val="tx1"/>
                            </a:solidFill>
                            <a:latin typeface="Cambria Math" panose="02040503050406030204" pitchFamily="18" charset="0"/>
                            <a:ea typeface="Cambria Math" panose="02040503050406030204" pitchFamily="18" charset="0"/>
                          </a:rPr>
                          <m:t>ℕ</m:t>
                        </m:r>
                      </m:e>
                      <m:sup>
                        <m:r>
                          <a:rPr lang="en-US" sz="2800" b="0" i="1" dirty="0" smtClean="0">
                            <a:solidFill>
                              <a:schemeClr val="tx1"/>
                            </a:solidFill>
                            <a:latin typeface="Cambria Math" panose="02040503050406030204" pitchFamily="18" charset="0"/>
                          </a:rPr>
                          <m:t>∗</m:t>
                        </m:r>
                      </m:sup>
                    </m:sSup>
                  </m:oMath>
                </a14:m>
                <a:r>
                  <a:rPr lang="en-US" sz="2800" dirty="0">
                    <a:solidFill>
                      <a:schemeClr val="tx1"/>
                    </a:solidFill>
                  </a:rPr>
                  <a:t>.</a:t>
                </a:r>
              </a:p>
              <a:p>
                <a:pPr marL="514350" indent="-514350" algn="just">
                  <a:buAutoNum type="alphaLcParenR"/>
                </a:pPr>
                <a:r>
                  <a:rPr lang="en-US" sz="2800" dirty="0">
                    <a:solidFill>
                      <a:schemeClr val="tx1"/>
                    </a:solidFill>
                  </a:rPr>
                  <a:t>Nếu x </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rPr>
                  <a:t> </a:t>
                </a:r>
                <a14:m>
                  <m:oMath xmlns:m="http://schemas.openxmlformats.org/officeDocument/2006/math">
                    <m:sSup>
                      <m:sSupPr>
                        <m:ctrlPr>
                          <a:rPr lang="en-US" sz="2800" i="1" dirty="0">
                            <a:solidFill>
                              <a:schemeClr val="tx1"/>
                            </a:solidFill>
                            <a:latin typeface="Cambria Math" panose="02040503050406030204" pitchFamily="18" charset="0"/>
                          </a:rPr>
                        </m:ctrlPr>
                      </m:sSupPr>
                      <m:e>
                        <m:r>
                          <a:rPr lang="en-US" sz="2800" i="1" dirty="0">
                            <a:solidFill>
                              <a:schemeClr val="tx1"/>
                            </a:solidFill>
                            <a:latin typeface="Cambria Math" panose="02040503050406030204" pitchFamily="18" charset="0"/>
                            <a:ea typeface="Cambria Math" panose="02040503050406030204" pitchFamily="18" charset="0"/>
                          </a:rPr>
                          <m:t>ℕ</m:t>
                        </m:r>
                      </m:e>
                      <m:sup>
                        <m:r>
                          <a:rPr lang="en-US" sz="2800" i="1" dirty="0">
                            <a:solidFill>
                              <a:schemeClr val="tx1"/>
                            </a:solidFill>
                            <a:latin typeface="Cambria Math" panose="02040503050406030204" pitchFamily="18" charset="0"/>
                          </a:rPr>
                          <m:t>∗</m:t>
                        </m:r>
                      </m:sup>
                    </m:sSup>
                  </m:oMath>
                </a14:m>
                <a:r>
                  <a:rPr lang="en-US" sz="2800" dirty="0">
                    <a:solidFill>
                      <a:schemeClr val="tx1"/>
                    </a:solidFill>
                  </a:rPr>
                  <a:t> thì x </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rPr>
                  <a:t> </a:t>
                </a:r>
                <a14:m>
                  <m:oMath xmlns:m="http://schemas.openxmlformats.org/officeDocument/2006/math">
                    <m:r>
                      <a:rPr lang="en-US" sz="2800" i="1" dirty="0">
                        <a:solidFill>
                          <a:schemeClr val="tx1"/>
                        </a:solidFill>
                        <a:latin typeface="Cambria Math" panose="02040503050406030204" pitchFamily="18" charset="0"/>
                        <a:ea typeface="Cambria Math" panose="02040503050406030204" pitchFamily="18" charset="0"/>
                      </a:rPr>
                      <m:t>ℕ</m:t>
                    </m:r>
                  </m:oMath>
                </a14:m>
                <a:r>
                  <a:rPr lang="en-US" sz="2800" dirty="0">
                    <a:solidFill>
                      <a:schemeClr val="tx1"/>
                    </a:solidFill>
                  </a:rPr>
                  <a:t> .</a:t>
                </a:r>
                <a:endParaRPr lang="vi-VN" sz="2800" dirty="0">
                  <a:solidFill>
                    <a:schemeClr val="tx1"/>
                  </a:solidFill>
                </a:endParaRPr>
              </a:p>
            </p:txBody>
          </p:sp>
        </mc:Choice>
        <mc:Fallback xmlns="">
          <p:sp>
            <p:nvSpPr>
              <p:cNvPr id="2" name="Horizontal Scroll 1"/>
              <p:cNvSpPr>
                <a:spLocks noRot="1" noChangeAspect="1" noMove="1" noResize="1" noEditPoints="1" noAdjustHandles="1" noChangeArrowheads="1" noChangeShapeType="1" noTextEdit="1"/>
              </p:cNvSpPr>
              <p:nvPr/>
            </p:nvSpPr>
            <p:spPr>
              <a:xfrm>
                <a:off x="824247" y="360609"/>
                <a:ext cx="7688688" cy="2601532"/>
              </a:xfrm>
              <a:prstGeom prst="horizontalScroll">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519706" y="3607416"/>
                <a:ext cx="5164429" cy="954107"/>
              </a:xfrm>
              <a:prstGeom prst="rect">
                <a:avLst/>
              </a:prstGeom>
              <a:noFill/>
            </p:spPr>
            <p:txBody>
              <a:bodyPr wrap="square" rtlCol="0">
                <a:spAutoFit/>
              </a:bodyPr>
              <a:lstStyle/>
              <a:p>
                <a:pPr algn="just"/>
                <a:r>
                  <a:rPr lang="en-US" sz="2800" dirty="0">
                    <a:solidFill>
                      <a:schemeClr val="tx1"/>
                    </a:solidFill>
                    <a:latin typeface="+mn-lt"/>
                  </a:rPr>
                  <a:t>a) </a:t>
                </a:r>
                <a:r>
                  <a:rPr lang="en-US" sz="2800" dirty="0" err="1">
                    <a:solidFill>
                      <a:schemeClr val="tx1"/>
                    </a:solidFill>
                    <a:latin typeface="+mn-lt"/>
                  </a:rPr>
                  <a:t>Nếu</a:t>
                </a:r>
                <a:r>
                  <a:rPr lang="en-US" sz="2800" dirty="0">
                    <a:solidFill>
                      <a:schemeClr val="tx1"/>
                    </a:solidFill>
                    <a:latin typeface="+mn-lt"/>
                  </a:rPr>
                  <a:t> x </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latin typeface="+mn-lt"/>
                  </a:rPr>
                  <a:t> </a:t>
                </a:r>
                <a14:m>
                  <m:oMath xmlns:m="http://schemas.openxmlformats.org/officeDocument/2006/math">
                    <m:r>
                      <a:rPr lang="en-US" sz="2800" i="1" dirty="0">
                        <a:solidFill>
                          <a:schemeClr val="tx1"/>
                        </a:solidFill>
                        <a:latin typeface="Cambria Math" panose="02040503050406030204" pitchFamily="18" charset="0"/>
                        <a:ea typeface="Cambria Math" panose="02040503050406030204" pitchFamily="18" charset="0"/>
                      </a:rPr>
                      <m:t>ℕ</m:t>
                    </m:r>
                  </m:oMath>
                </a14:m>
                <a:r>
                  <a:rPr lang="en-US" sz="2800" dirty="0">
                    <a:solidFill>
                      <a:schemeClr val="tx1"/>
                    </a:solidFill>
                    <a:latin typeface="+mn-lt"/>
                  </a:rPr>
                  <a:t> </a:t>
                </a:r>
                <a:r>
                  <a:rPr lang="en-US" sz="2800" dirty="0" err="1">
                    <a:solidFill>
                      <a:schemeClr val="tx1"/>
                    </a:solidFill>
                    <a:latin typeface="+mn-lt"/>
                  </a:rPr>
                  <a:t>thì</a:t>
                </a:r>
                <a:r>
                  <a:rPr lang="en-US" sz="2800" dirty="0">
                    <a:solidFill>
                      <a:schemeClr val="tx1"/>
                    </a:solidFill>
                    <a:latin typeface="+mn-lt"/>
                  </a:rPr>
                  <a:t> x </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latin typeface="+mn-lt"/>
                  </a:rPr>
                  <a:t> </a:t>
                </a:r>
                <a14:m>
                  <m:oMath xmlns:m="http://schemas.openxmlformats.org/officeDocument/2006/math">
                    <m:sSup>
                      <m:sSupPr>
                        <m:ctrlPr>
                          <a:rPr lang="en-US" sz="2800" i="1" dirty="0">
                            <a:solidFill>
                              <a:schemeClr val="tx1"/>
                            </a:solidFill>
                            <a:latin typeface="Cambria Math" panose="02040503050406030204" pitchFamily="18" charset="0"/>
                          </a:rPr>
                        </m:ctrlPr>
                      </m:sSupPr>
                      <m:e>
                        <m:r>
                          <a:rPr lang="en-US" sz="2800" i="1" dirty="0">
                            <a:solidFill>
                              <a:schemeClr val="tx1"/>
                            </a:solidFill>
                            <a:latin typeface="Cambria Math" panose="02040503050406030204" pitchFamily="18" charset="0"/>
                            <a:ea typeface="Cambria Math" panose="02040503050406030204" pitchFamily="18" charset="0"/>
                          </a:rPr>
                          <m:t>ℕ</m:t>
                        </m:r>
                      </m:e>
                      <m:sup>
                        <m:r>
                          <a:rPr lang="en-US" sz="2800" i="1" dirty="0">
                            <a:solidFill>
                              <a:schemeClr val="tx1"/>
                            </a:solidFill>
                            <a:latin typeface="Cambria Math" panose="02040503050406030204" pitchFamily="18" charset="0"/>
                          </a:rPr>
                          <m:t>∗</m:t>
                        </m:r>
                      </m:sup>
                    </m:sSup>
                  </m:oMath>
                </a14:m>
                <a:r>
                  <a:rPr lang="en-US" sz="2800" dirty="0">
                    <a:solidFill>
                      <a:schemeClr val="tx1"/>
                    </a:solidFill>
                    <a:latin typeface="+mn-lt"/>
                  </a:rPr>
                  <a:t>. </a:t>
                </a:r>
                <a:r>
                  <a:rPr lang="en-US" sz="2800" b="1" dirty="0">
                    <a:solidFill>
                      <a:srgbClr val="FF0000"/>
                    </a:solidFill>
                    <a:latin typeface="+mn-lt"/>
                  </a:rPr>
                  <a:t>Sai</a:t>
                </a:r>
              </a:p>
              <a:p>
                <a:endParaRPr lang="vi-VN" sz="2800" dirty="0">
                  <a:latin typeface="+mn-lt"/>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519706" y="3607416"/>
                <a:ext cx="5164429" cy="954107"/>
              </a:xfrm>
              <a:prstGeom prst="rect">
                <a:avLst/>
              </a:prstGeom>
              <a:blipFill>
                <a:blip r:embed="rId4"/>
                <a:stretch>
                  <a:fillRect l="-2361" t="-7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519706" y="4374890"/>
                <a:ext cx="4942828" cy="523220"/>
              </a:xfrm>
              <a:prstGeom prst="rect">
                <a:avLst/>
              </a:prstGeom>
            </p:spPr>
            <p:txBody>
              <a:bodyPr wrap="none">
                <a:spAutoFit/>
              </a:bodyPr>
              <a:lstStyle/>
              <a:p>
                <a:r>
                  <a:rPr lang="en-US" sz="2800" dirty="0">
                    <a:solidFill>
                      <a:schemeClr val="tx1"/>
                    </a:solidFill>
                  </a:rPr>
                  <a:t>b) </a:t>
                </a:r>
                <a:r>
                  <a:rPr lang="en-US" sz="2800" dirty="0" err="1">
                    <a:solidFill>
                      <a:schemeClr val="tx1"/>
                    </a:solidFill>
                  </a:rPr>
                  <a:t>Nếu</a:t>
                </a:r>
                <a:r>
                  <a:rPr lang="en-US" sz="2800" dirty="0">
                    <a:solidFill>
                      <a:schemeClr val="tx1"/>
                    </a:solidFill>
                  </a:rPr>
                  <a:t> x </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rPr>
                  <a:t> </a:t>
                </a:r>
                <a14:m>
                  <m:oMath xmlns:m="http://schemas.openxmlformats.org/officeDocument/2006/math">
                    <m:sSup>
                      <m:sSupPr>
                        <m:ctrlPr>
                          <a:rPr lang="en-US" sz="2800" i="1" dirty="0">
                            <a:solidFill>
                              <a:schemeClr val="tx1"/>
                            </a:solidFill>
                            <a:latin typeface="Cambria Math" panose="02040503050406030204" pitchFamily="18" charset="0"/>
                          </a:rPr>
                        </m:ctrlPr>
                      </m:sSupPr>
                      <m:e>
                        <m:r>
                          <a:rPr lang="en-US" sz="2800" i="1" dirty="0">
                            <a:solidFill>
                              <a:schemeClr val="tx1"/>
                            </a:solidFill>
                            <a:latin typeface="Cambria Math" panose="02040503050406030204" pitchFamily="18" charset="0"/>
                            <a:ea typeface="Cambria Math" panose="02040503050406030204" pitchFamily="18" charset="0"/>
                          </a:rPr>
                          <m:t>ℕ</m:t>
                        </m:r>
                      </m:e>
                      <m:sup>
                        <m:r>
                          <a:rPr lang="en-US" sz="2800" i="1" dirty="0">
                            <a:solidFill>
                              <a:schemeClr val="tx1"/>
                            </a:solidFill>
                            <a:latin typeface="Cambria Math" panose="02040503050406030204" pitchFamily="18" charset="0"/>
                          </a:rPr>
                          <m:t>∗</m:t>
                        </m:r>
                      </m:sup>
                    </m:sSup>
                  </m:oMath>
                </a14:m>
                <a:r>
                  <a:rPr lang="en-US" sz="2800" dirty="0">
                    <a:solidFill>
                      <a:schemeClr val="tx1"/>
                    </a:solidFill>
                  </a:rPr>
                  <a:t> thì x </a:t>
                </a:r>
                <a14:m>
                  <m:oMath xmlns:m="http://schemas.openxmlformats.org/officeDocument/2006/math">
                    <m:r>
                      <a:rPr lang="en-US" sz="2800" i="1">
                        <a:solidFill>
                          <a:schemeClr val="tx1"/>
                        </a:solidFill>
                        <a:latin typeface="Cambria Math" panose="02040503050406030204" pitchFamily="18" charset="0"/>
                        <a:ea typeface="Cambria Math" panose="02040503050406030204" pitchFamily="18" charset="0"/>
                      </a:rPr>
                      <m:t>∈</m:t>
                    </m:r>
                  </m:oMath>
                </a14:m>
                <a:r>
                  <a:rPr lang="en-US" sz="2800" dirty="0">
                    <a:solidFill>
                      <a:schemeClr val="tx1"/>
                    </a:solidFill>
                  </a:rPr>
                  <a:t> </a:t>
                </a:r>
                <a14:m>
                  <m:oMath xmlns:m="http://schemas.openxmlformats.org/officeDocument/2006/math">
                    <m:r>
                      <a:rPr lang="en-US" sz="2800" i="1" dirty="0">
                        <a:solidFill>
                          <a:schemeClr val="tx1"/>
                        </a:solidFill>
                        <a:latin typeface="Cambria Math" panose="02040503050406030204" pitchFamily="18" charset="0"/>
                        <a:ea typeface="Cambria Math" panose="02040503050406030204" pitchFamily="18" charset="0"/>
                      </a:rPr>
                      <m:t>ℕ</m:t>
                    </m:r>
                  </m:oMath>
                </a14:m>
                <a:r>
                  <a:rPr lang="en-US" sz="2800" dirty="0">
                    <a:solidFill>
                      <a:schemeClr val="tx1"/>
                    </a:solidFill>
                  </a:rPr>
                  <a:t>. </a:t>
                </a:r>
                <a:r>
                  <a:rPr lang="en-US" sz="2800" b="1" dirty="0" err="1">
                    <a:solidFill>
                      <a:srgbClr val="FF0000"/>
                    </a:solidFill>
                  </a:rPr>
                  <a:t>Đúng</a:t>
                </a:r>
                <a:endParaRPr lang="vi-VN" sz="2800" dirty="0"/>
              </a:p>
            </p:txBody>
          </p:sp>
        </mc:Choice>
        <mc:Fallback xmlns="">
          <p:sp>
            <p:nvSpPr>
              <p:cNvPr id="7" name="Rectangle 6"/>
              <p:cNvSpPr>
                <a:spLocks noRot="1" noChangeAspect="1" noMove="1" noResize="1" noEditPoints="1" noAdjustHandles="1" noChangeArrowheads="1" noChangeShapeType="1" noTextEdit="1"/>
              </p:cNvSpPr>
              <p:nvPr/>
            </p:nvSpPr>
            <p:spPr>
              <a:xfrm>
                <a:off x="1519706" y="4374890"/>
                <a:ext cx="4942828" cy="523220"/>
              </a:xfrm>
              <a:prstGeom prst="rect">
                <a:avLst/>
              </a:prstGeom>
              <a:blipFill>
                <a:blip r:embed="rId5"/>
                <a:stretch>
                  <a:fillRect l="-2466" t="-12941" r="-1233" b="-32941"/>
                </a:stretch>
              </a:blipFill>
            </p:spPr>
            <p:txBody>
              <a:bodyPr/>
              <a:lstStyle/>
              <a:p>
                <a:r>
                  <a:rPr lang="en-US">
                    <a:noFill/>
                  </a:rPr>
                  <a:t> </a:t>
                </a:r>
              </a:p>
            </p:txBody>
          </p:sp>
        </mc:Fallback>
      </mc:AlternateContent>
      <p:sp>
        <p:nvSpPr>
          <p:cNvPr id="8" name="TextBox 7"/>
          <p:cNvSpPr txBox="1"/>
          <p:nvPr/>
        </p:nvSpPr>
        <p:spPr>
          <a:xfrm>
            <a:off x="128788" y="3218797"/>
            <a:ext cx="1867437" cy="523220"/>
          </a:xfrm>
          <a:prstGeom prst="rect">
            <a:avLst/>
          </a:prstGeom>
          <a:noFill/>
        </p:spPr>
        <p:txBody>
          <a:bodyPr wrap="square" rtlCol="0">
            <a:spAutoFit/>
          </a:bodyPr>
          <a:lstStyle/>
          <a:p>
            <a:r>
              <a:rPr lang="en-US" sz="2800" b="1" i="1" u="sng" dirty="0" err="1"/>
              <a:t>Trả</a:t>
            </a:r>
            <a:r>
              <a:rPr lang="en-US" sz="2800" b="1" i="1" u="sng" dirty="0"/>
              <a:t> </a:t>
            </a:r>
            <a:r>
              <a:rPr lang="en-US" sz="2800" b="1" i="1" u="sng" dirty="0" err="1"/>
              <a:t>lời</a:t>
            </a:r>
            <a:r>
              <a:rPr lang="en-US" sz="2800" b="1" i="1" u="sng" dirty="0"/>
              <a:t>:</a:t>
            </a:r>
            <a:endParaRPr lang="vi-VN" sz="2800" b="1" i="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75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8" name="Google Shape;238;p1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grpSp>
        <p:nvGrpSpPr>
          <p:cNvPr id="28" name="Google Shape;194;p12"/>
          <p:cNvGrpSpPr/>
          <p:nvPr/>
        </p:nvGrpSpPr>
        <p:grpSpPr>
          <a:xfrm>
            <a:off x="293683" y="574116"/>
            <a:ext cx="309041" cy="403123"/>
            <a:chOff x="590250" y="244200"/>
            <a:chExt cx="407975" cy="532175"/>
          </a:xfrm>
        </p:grpSpPr>
        <p:sp>
          <p:nvSpPr>
            <p:cNvPr id="29" name="Google Shape;195;p12"/>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96;p12"/>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7;p12"/>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98;p12"/>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99;p12"/>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00;p12"/>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01;p12"/>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02;p12"/>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03;p12"/>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04;p12"/>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05;p12"/>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6;p12"/>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7;p12"/>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8;p12"/>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 name="TextBox 42"/>
          <p:cNvSpPr txBox="1"/>
          <p:nvPr/>
        </p:nvSpPr>
        <p:spPr>
          <a:xfrm>
            <a:off x="665426" y="441013"/>
            <a:ext cx="6466433" cy="584775"/>
          </a:xfrm>
          <a:prstGeom prst="rect">
            <a:avLst/>
          </a:prstGeom>
          <a:noFill/>
        </p:spPr>
        <p:txBody>
          <a:bodyPr wrap="square" rtlCol="0">
            <a:spAutoFit/>
          </a:bodyPr>
          <a:lstStyle/>
          <a:p>
            <a:r>
              <a:rPr lang="en-US" sz="3200" dirty="0">
                <a:solidFill>
                  <a:schemeClr val="bg1"/>
                </a:solidFill>
                <a:latin typeface="+mn-lt"/>
              </a:rPr>
              <a:t>2. </a:t>
            </a:r>
            <a:r>
              <a:rPr lang="en-US" sz="3200" dirty="0" err="1">
                <a:solidFill>
                  <a:schemeClr val="bg1"/>
                </a:solidFill>
                <a:latin typeface="+mn-lt"/>
              </a:rPr>
              <a:t>Cách</a:t>
            </a:r>
            <a:r>
              <a:rPr lang="en-US" sz="3200" dirty="0">
                <a:solidFill>
                  <a:schemeClr val="bg1"/>
                </a:solidFill>
                <a:latin typeface="+mn-lt"/>
              </a:rPr>
              <a:t> </a:t>
            </a:r>
            <a:r>
              <a:rPr lang="en-US" sz="3200" dirty="0" err="1">
                <a:solidFill>
                  <a:schemeClr val="bg1"/>
                </a:solidFill>
                <a:latin typeface="+mn-lt"/>
              </a:rPr>
              <a:t>đọc</a:t>
            </a:r>
            <a:r>
              <a:rPr lang="en-US" sz="3200" dirty="0">
                <a:solidFill>
                  <a:schemeClr val="bg1"/>
                </a:solidFill>
                <a:latin typeface="+mn-lt"/>
              </a:rPr>
              <a:t> </a:t>
            </a:r>
            <a:r>
              <a:rPr lang="en-US" sz="3200" dirty="0" err="1">
                <a:solidFill>
                  <a:schemeClr val="bg1"/>
                </a:solidFill>
                <a:latin typeface="+mn-lt"/>
              </a:rPr>
              <a:t>và</a:t>
            </a:r>
            <a:r>
              <a:rPr lang="en-US" sz="3200" dirty="0">
                <a:solidFill>
                  <a:schemeClr val="bg1"/>
                </a:solidFill>
                <a:latin typeface="+mn-lt"/>
              </a:rPr>
              <a:t> </a:t>
            </a:r>
            <a:r>
              <a:rPr lang="en-US" sz="3200" dirty="0" err="1">
                <a:solidFill>
                  <a:schemeClr val="bg1"/>
                </a:solidFill>
                <a:latin typeface="+mn-lt"/>
              </a:rPr>
              <a:t>viết</a:t>
            </a:r>
            <a:r>
              <a:rPr lang="en-US" sz="3200" dirty="0">
                <a:solidFill>
                  <a:schemeClr val="bg1"/>
                </a:solidFill>
                <a:latin typeface="+mn-lt"/>
              </a:rPr>
              <a:t> </a:t>
            </a:r>
            <a:r>
              <a:rPr lang="en-US" sz="3200" dirty="0" err="1">
                <a:solidFill>
                  <a:schemeClr val="bg1"/>
                </a:solidFill>
                <a:latin typeface="+mn-lt"/>
              </a:rPr>
              <a:t>số</a:t>
            </a:r>
            <a:r>
              <a:rPr lang="en-US" sz="3200" dirty="0">
                <a:solidFill>
                  <a:schemeClr val="bg1"/>
                </a:solidFill>
                <a:latin typeface="+mn-lt"/>
              </a:rPr>
              <a:t> </a:t>
            </a:r>
            <a:r>
              <a:rPr lang="en-US" sz="3200" dirty="0" err="1">
                <a:solidFill>
                  <a:schemeClr val="bg1"/>
                </a:solidFill>
                <a:latin typeface="+mn-lt"/>
              </a:rPr>
              <a:t>tự</a:t>
            </a:r>
            <a:r>
              <a:rPr lang="en-US" sz="3200" dirty="0">
                <a:solidFill>
                  <a:schemeClr val="bg1"/>
                </a:solidFill>
                <a:latin typeface="+mn-lt"/>
              </a:rPr>
              <a:t> </a:t>
            </a:r>
            <a:r>
              <a:rPr lang="en-US" sz="3200" dirty="0" err="1">
                <a:solidFill>
                  <a:schemeClr val="bg1"/>
                </a:solidFill>
                <a:latin typeface="+mn-lt"/>
              </a:rPr>
              <a:t>nhiên</a:t>
            </a:r>
            <a:endParaRPr lang="vi-VN" sz="3200" dirty="0">
              <a:solidFill>
                <a:schemeClr val="bg1"/>
              </a:solidFill>
              <a:latin typeface="+mn-lt"/>
            </a:endParaRPr>
          </a:p>
        </p:txBody>
      </p:sp>
      <p:pic>
        <p:nvPicPr>
          <p:cNvPr id="4" name="Picture 3"/>
          <p:cNvPicPr>
            <a:picLocks noChangeAspect="1"/>
          </p:cNvPicPr>
          <p:nvPr/>
        </p:nvPicPr>
        <p:blipFill>
          <a:blip r:embed="rId3"/>
          <a:stretch>
            <a:fillRect/>
          </a:stretch>
        </p:blipFill>
        <p:spPr>
          <a:xfrm>
            <a:off x="221930" y="1455710"/>
            <a:ext cx="886991" cy="478471"/>
          </a:xfrm>
          <a:prstGeom prst="rect">
            <a:avLst/>
          </a:prstGeom>
        </p:spPr>
      </p:pic>
      <p:sp>
        <p:nvSpPr>
          <p:cNvPr id="5" name="TextBox 4"/>
          <p:cNvSpPr txBox="1"/>
          <p:nvPr/>
        </p:nvSpPr>
        <p:spPr>
          <a:xfrm>
            <a:off x="681615" y="2186491"/>
            <a:ext cx="7825566" cy="658835"/>
          </a:xfrm>
          <a:prstGeom prst="rect">
            <a:avLst/>
          </a:prstGeom>
          <a:noFill/>
        </p:spPr>
        <p:txBody>
          <a:bodyPr wrap="square" rtlCol="0">
            <a:spAutoFit/>
          </a:bodyPr>
          <a:lstStyle/>
          <a:p>
            <a:pPr>
              <a:lnSpc>
                <a:spcPct val="150000"/>
              </a:lnSpc>
            </a:pPr>
            <a:r>
              <a:rPr lang="en-US" sz="2800" dirty="0"/>
              <a:t>a) </a:t>
            </a:r>
            <a:r>
              <a:rPr lang="en-US" sz="2800" dirty="0" err="1"/>
              <a:t>Đọc</a:t>
            </a:r>
            <a:r>
              <a:rPr lang="en-US" sz="2800" dirty="0"/>
              <a:t> </a:t>
            </a:r>
            <a:r>
              <a:rPr lang="en-US" sz="2800" dirty="0" err="1"/>
              <a:t>số</a:t>
            </a:r>
            <a:r>
              <a:rPr lang="en-US" sz="2800" dirty="0"/>
              <a:t> </a:t>
            </a:r>
            <a:r>
              <a:rPr lang="en-US" sz="2800" dirty="0" err="1"/>
              <a:t>sau</a:t>
            </a:r>
            <a:r>
              <a:rPr lang="en-US" sz="2800" dirty="0"/>
              <a:t>: 12 123 452.</a:t>
            </a:r>
          </a:p>
        </p:txBody>
      </p:sp>
      <p:sp>
        <p:nvSpPr>
          <p:cNvPr id="7" name="TextBox 6"/>
          <p:cNvSpPr txBox="1"/>
          <p:nvPr/>
        </p:nvSpPr>
        <p:spPr>
          <a:xfrm>
            <a:off x="421454" y="2209989"/>
            <a:ext cx="8119245" cy="1384995"/>
          </a:xfrm>
          <a:prstGeom prst="rect">
            <a:avLst/>
          </a:prstGeom>
          <a:noFill/>
        </p:spPr>
        <p:txBody>
          <a:bodyPr wrap="square" rtlCol="0">
            <a:spAutoFit/>
          </a:bodyPr>
          <a:lstStyle/>
          <a:p>
            <a:pPr algn="just">
              <a:lnSpc>
                <a:spcPct val="150000"/>
              </a:lnSpc>
            </a:pPr>
            <a:r>
              <a:rPr lang="en-US" sz="2800" dirty="0"/>
              <a:t>a) 12 123 452 : </a:t>
            </a:r>
            <a:r>
              <a:rPr lang="en-US" sz="2800" b="1" dirty="0" err="1">
                <a:solidFill>
                  <a:srgbClr val="FF0000"/>
                </a:solidFill>
              </a:rPr>
              <a:t>Mười</a:t>
            </a:r>
            <a:r>
              <a:rPr lang="en-US" sz="2800" b="1" dirty="0">
                <a:solidFill>
                  <a:srgbClr val="FF0000"/>
                </a:solidFill>
              </a:rPr>
              <a:t> </a:t>
            </a:r>
            <a:r>
              <a:rPr lang="en-US" sz="2800" b="1" dirty="0" err="1">
                <a:solidFill>
                  <a:srgbClr val="FF0000"/>
                </a:solidFill>
              </a:rPr>
              <a:t>hai</a:t>
            </a:r>
            <a:r>
              <a:rPr lang="en-US" sz="2800" b="1" dirty="0">
                <a:solidFill>
                  <a:srgbClr val="FF0000"/>
                </a:solidFill>
              </a:rPr>
              <a:t> </a:t>
            </a:r>
            <a:r>
              <a:rPr lang="en-US" sz="2800" b="1" dirty="0" err="1">
                <a:solidFill>
                  <a:srgbClr val="FF0000"/>
                </a:solidFill>
              </a:rPr>
              <a:t>triệu</a:t>
            </a:r>
            <a:r>
              <a:rPr lang="en-US" sz="2800" b="1" dirty="0">
                <a:solidFill>
                  <a:srgbClr val="FF0000"/>
                </a:solidFill>
              </a:rPr>
              <a:t> </a:t>
            </a:r>
            <a:r>
              <a:rPr lang="en-US" sz="2800" b="1" dirty="0" err="1">
                <a:solidFill>
                  <a:srgbClr val="FF0000"/>
                </a:solidFill>
              </a:rPr>
              <a:t>một</a:t>
            </a:r>
            <a:r>
              <a:rPr lang="en-US" sz="2800" b="1" dirty="0">
                <a:solidFill>
                  <a:srgbClr val="FF0000"/>
                </a:solidFill>
              </a:rPr>
              <a:t> </a:t>
            </a:r>
            <a:r>
              <a:rPr lang="en-US" sz="2800" b="1" dirty="0" err="1">
                <a:solidFill>
                  <a:srgbClr val="FF0000"/>
                </a:solidFill>
              </a:rPr>
              <a:t>trăm</a:t>
            </a:r>
            <a:r>
              <a:rPr lang="en-US" sz="2800" b="1" dirty="0">
                <a:solidFill>
                  <a:srgbClr val="FF0000"/>
                </a:solidFill>
              </a:rPr>
              <a:t> </a:t>
            </a:r>
            <a:r>
              <a:rPr lang="en-US" sz="2800" b="1" dirty="0" err="1">
                <a:solidFill>
                  <a:srgbClr val="FF0000"/>
                </a:solidFill>
              </a:rPr>
              <a:t>hai</a:t>
            </a:r>
            <a:r>
              <a:rPr lang="en-US" sz="2800" b="1" dirty="0">
                <a:solidFill>
                  <a:srgbClr val="FF0000"/>
                </a:solidFill>
              </a:rPr>
              <a:t> </a:t>
            </a:r>
            <a:r>
              <a:rPr lang="en-US" sz="2800" b="1" dirty="0" err="1">
                <a:solidFill>
                  <a:srgbClr val="FF0000"/>
                </a:solidFill>
              </a:rPr>
              <a:t>mươi</a:t>
            </a:r>
            <a:r>
              <a:rPr lang="en-US" sz="2800" b="1" dirty="0">
                <a:solidFill>
                  <a:srgbClr val="FF0000"/>
                </a:solidFill>
              </a:rPr>
              <a:t> </a:t>
            </a:r>
            <a:r>
              <a:rPr lang="en-US" sz="2800" b="1" dirty="0" err="1">
                <a:solidFill>
                  <a:srgbClr val="FF0000"/>
                </a:solidFill>
              </a:rPr>
              <a:t>ba</a:t>
            </a:r>
            <a:r>
              <a:rPr lang="en-US" sz="2800" b="1" dirty="0">
                <a:solidFill>
                  <a:srgbClr val="FF0000"/>
                </a:solidFill>
              </a:rPr>
              <a:t> </a:t>
            </a:r>
            <a:r>
              <a:rPr lang="en-US" sz="2800" b="1" dirty="0" err="1">
                <a:solidFill>
                  <a:srgbClr val="FF0000"/>
                </a:solidFill>
              </a:rPr>
              <a:t>nghìn</a:t>
            </a:r>
            <a:r>
              <a:rPr lang="en-US" sz="2800" b="1" dirty="0">
                <a:solidFill>
                  <a:srgbClr val="FF0000"/>
                </a:solidFill>
              </a:rPr>
              <a:t> </a:t>
            </a:r>
            <a:r>
              <a:rPr lang="en-US" sz="2800" b="1" dirty="0" err="1">
                <a:solidFill>
                  <a:srgbClr val="FF0000"/>
                </a:solidFill>
              </a:rPr>
              <a:t>bốn</a:t>
            </a:r>
            <a:r>
              <a:rPr lang="en-US" sz="2800" b="1" dirty="0">
                <a:solidFill>
                  <a:srgbClr val="FF0000"/>
                </a:solidFill>
              </a:rPr>
              <a:t> </a:t>
            </a:r>
            <a:r>
              <a:rPr lang="en-US" sz="2800" b="1" dirty="0" err="1">
                <a:solidFill>
                  <a:srgbClr val="FF0000"/>
                </a:solidFill>
              </a:rPr>
              <a:t>trăm</a:t>
            </a:r>
            <a:r>
              <a:rPr lang="en-US" sz="2800" b="1" dirty="0">
                <a:solidFill>
                  <a:srgbClr val="FF0000"/>
                </a:solidFill>
              </a:rPr>
              <a:t> </a:t>
            </a:r>
            <a:r>
              <a:rPr lang="en-US" sz="2800" b="1" dirty="0" err="1">
                <a:solidFill>
                  <a:srgbClr val="FF0000"/>
                </a:solidFill>
              </a:rPr>
              <a:t>năm</a:t>
            </a:r>
            <a:r>
              <a:rPr lang="en-US" sz="2800" b="1" dirty="0">
                <a:solidFill>
                  <a:srgbClr val="FF0000"/>
                </a:solidFill>
              </a:rPr>
              <a:t> </a:t>
            </a:r>
            <a:r>
              <a:rPr lang="en-US" sz="2800" b="1" dirty="0" err="1">
                <a:solidFill>
                  <a:srgbClr val="FF0000"/>
                </a:solidFill>
              </a:rPr>
              <a:t>mươi</a:t>
            </a:r>
            <a:r>
              <a:rPr lang="en-US" sz="2800" b="1" dirty="0">
                <a:solidFill>
                  <a:srgbClr val="FF0000"/>
                </a:solidFill>
              </a:rPr>
              <a:t> </a:t>
            </a:r>
            <a:r>
              <a:rPr lang="en-US" sz="2800" b="1" dirty="0" err="1">
                <a:solidFill>
                  <a:srgbClr val="FF0000"/>
                </a:solidFill>
              </a:rPr>
              <a:t>hai</a:t>
            </a:r>
            <a:r>
              <a:rPr lang="en-US" sz="2800" b="1" dirty="0">
                <a:solidFill>
                  <a:srgbClr val="FF0000"/>
                </a:solidFill>
              </a:rPr>
              <a:t>.</a:t>
            </a:r>
            <a:endParaRPr lang="vi-VN" sz="2800" b="1" dirty="0">
              <a:solidFill>
                <a:srgbClr val="FF0000"/>
              </a:solidFill>
            </a:endParaRPr>
          </a:p>
        </p:txBody>
      </p:sp>
      <p:sp>
        <p:nvSpPr>
          <p:cNvPr id="8" name="Rectangle 7"/>
          <p:cNvSpPr/>
          <p:nvPr/>
        </p:nvSpPr>
        <p:spPr>
          <a:xfrm>
            <a:off x="665426" y="3409397"/>
            <a:ext cx="8478574" cy="1384995"/>
          </a:xfrm>
          <a:prstGeom prst="rect">
            <a:avLst/>
          </a:prstGeom>
        </p:spPr>
        <p:txBody>
          <a:bodyPr wrap="square">
            <a:spAutoFit/>
          </a:bodyPr>
          <a:lstStyle/>
          <a:p>
            <a:pPr>
              <a:lnSpc>
                <a:spcPct val="150000"/>
              </a:lnSpc>
            </a:pPr>
            <a:r>
              <a:rPr lang="en-US" sz="2800" dirty="0"/>
              <a:t>b) </a:t>
            </a:r>
            <a:r>
              <a:rPr lang="en-US" sz="2800" dirty="0" err="1"/>
              <a:t>Viết</a:t>
            </a:r>
            <a:r>
              <a:rPr lang="en-US" sz="2800" dirty="0"/>
              <a:t> </a:t>
            </a:r>
            <a:r>
              <a:rPr lang="en-US" sz="2800" dirty="0" err="1"/>
              <a:t>số</a:t>
            </a:r>
            <a:r>
              <a:rPr lang="en-US" sz="2800" dirty="0"/>
              <a:t> </a:t>
            </a:r>
            <a:r>
              <a:rPr lang="en-US" sz="2800" dirty="0" err="1"/>
              <a:t>sau</a:t>
            </a:r>
            <a:r>
              <a:rPr lang="en-US" sz="2800" dirty="0"/>
              <a:t>: Ba </a:t>
            </a:r>
            <a:r>
              <a:rPr lang="en-US" sz="2800" dirty="0" err="1"/>
              <a:t>mươi</a:t>
            </a:r>
            <a:r>
              <a:rPr lang="en-US" sz="2800" dirty="0"/>
              <a:t> </a:t>
            </a:r>
            <a:r>
              <a:rPr lang="en-US" sz="2800" dirty="0" err="1"/>
              <a:t>tư</a:t>
            </a:r>
            <a:r>
              <a:rPr lang="en-US" sz="2800" dirty="0"/>
              <a:t> </a:t>
            </a:r>
            <a:r>
              <a:rPr lang="en-US" sz="2800" dirty="0" err="1"/>
              <a:t>nghìn</a:t>
            </a:r>
            <a:r>
              <a:rPr lang="en-US" sz="2800" dirty="0"/>
              <a:t> </a:t>
            </a:r>
            <a:r>
              <a:rPr lang="en-US" sz="2800" dirty="0" err="1"/>
              <a:t>sáu</a:t>
            </a:r>
            <a:r>
              <a:rPr lang="en-US" sz="2800" dirty="0"/>
              <a:t> </a:t>
            </a:r>
            <a:r>
              <a:rPr lang="en-US" sz="2800" dirty="0" err="1"/>
              <a:t>trăm</a:t>
            </a:r>
            <a:r>
              <a:rPr lang="en-US" sz="2800" dirty="0"/>
              <a:t> </a:t>
            </a:r>
            <a:r>
              <a:rPr lang="en-US" sz="2800" dirty="0" err="1"/>
              <a:t>năm</a:t>
            </a:r>
            <a:r>
              <a:rPr lang="en-US" sz="2800" dirty="0"/>
              <a:t> </a:t>
            </a:r>
            <a:r>
              <a:rPr lang="en-US" sz="2800" dirty="0" err="1"/>
              <a:t>mươi</a:t>
            </a:r>
            <a:r>
              <a:rPr lang="en-US" sz="2800" dirty="0"/>
              <a:t> </a:t>
            </a:r>
            <a:r>
              <a:rPr lang="en-US" sz="2800" dirty="0" err="1"/>
              <a:t>chín</a:t>
            </a:r>
            <a:r>
              <a:rPr lang="en-US" sz="2800" dirty="0"/>
              <a:t>.</a:t>
            </a:r>
          </a:p>
        </p:txBody>
      </p:sp>
      <p:sp>
        <p:nvSpPr>
          <p:cNvPr id="9" name="TextBox 8"/>
          <p:cNvSpPr txBox="1"/>
          <p:nvPr/>
        </p:nvSpPr>
        <p:spPr>
          <a:xfrm>
            <a:off x="404382" y="3609182"/>
            <a:ext cx="8904282" cy="523220"/>
          </a:xfrm>
          <a:prstGeom prst="rect">
            <a:avLst/>
          </a:prstGeom>
          <a:noFill/>
        </p:spPr>
        <p:txBody>
          <a:bodyPr wrap="square" rtlCol="0">
            <a:spAutoFit/>
          </a:bodyPr>
          <a:lstStyle/>
          <a:p>
            <a:r>
              <a:rPr lang="en-US" sz="2800" dirty="0"/>
              <a:t>b) Ba </a:t>
            </a:r>
            <a:r>
              <a:rPr lang="en-US" sz="2800" dirty="0" err="1"/>
              <a:t>mươi</a:t>
            </a:r>
            <a:r>
              <a:rPr lang="en-US" sz="2800" dirty="0"/>
              <a:t> </a:t>
            </a:r>
            <a:r>
              <a:rPr lang="en-US" sz="2800" dirty="0" err="1"/>
              <a:t>tư</a:t>
            </a:r>
            <a:r>
              <a:rPr lang="en-US" sz="2800" dirty="0"/>
              <a:t> </a:t>
            </a:r>
            <a:r>
              <a:rPr lang="en-US" sz="2800" dirty="0" err="1"/>
              <a:t>nghìn</a:t>
            </a:r>
            <a:r>
              <a:rPr lang="en-US" sz="2800" dirty="0"/>
              <a:t> </a:t>
            </a:r>
            <a:r>
              <a:rPr lang="en-US" sz="2800" dirty="0" err="1"/>
              <a:t>sáu</a:t>
            </a:r>
            <a:r>
              <a:rPr lang="en-US" sz="2800" dirty="0"/>
              <a:t> </a:t>
            </a:r>
            <a:r>
              <a:rPr lang="en-US" sz="2800" dirty="0" err="1"/>
              <a:t>trăm</a:t>
            </a:r>
            <a:r>
              <a:rPr lang="en-US" sz="2800" dirty="0"/>
              <a:t> </a:t>
            </a:r>
            <a:r>
              <a:rPr lang="en-US" sz="2800" dirty="0" err="1"/>
              <a:t>năm</a:t>
            </a:r>
            <a:r>
              <a:rPr lang="en-US" sz="2800" dirty="0"/>
              <a:t> </a:t>
            </a:r>
            <a:r>
              <a:rPr lang="en-US" sz="2800" dirty="0" err="1"/>
              <a:t>mươi</a:t>
            </a:r>
            <a:r>
              <a:rPr lang="en-US" sz="2800" dirty="0"/>
              <a:t> </a:t>
            </a:r>
            <a:r>
              <a:rPr lang="en-US" sz="2800" dirty="0" err="1"/>
              <a:t>chín</a:t>
            </a:r>
            <a:r>
              <a:rPr lang="en-US" sz="2800" dirty="0"/>
              <a:t>: </a:t>
            </a:r>
            <a:r>
              <a:rPr lang="en-US" sz="2800" b="1" dirty="0">
                <a:solidFill>
                  <a:srgbClr val="FF0000"/>
                </a:solidFill>
              </a:rPr>
              <a:t>34 659</a:t>
            </a:r>
            <a:endParaRPr lang="vi-VN"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grpId="1" nodeType="clickEffect">
                                  <p:stCondLst>
                                    <p:cond delay="0"/>
                                  </p:stCondLst>
                                  <p:childTnLst>
                                    <p:animEffect transition="out" filter="circle(out)">
                                      <p:cBhvr>
                                        <p:cTn id="22" dur="2000"/>
                                        <p:tgtEl>
                                          <p:spTgt spid="8"/>
                                        </p:tgtEl>
                                      </p:cBhvr>
                                    </p:animEffect>
                                    <p:set>
                                      <p:cBhvr>
                                        <p:cTn id="23" dur="1" fill="hold">
                                          <p:stCondLst>
                                            <p:cond delay="1999"/>
                                          </p:stCondLst>
                                        </p:cTn>
                                        <p:tgtEl>
                                          <p:spTgt spid="8"/>
                                        </p:tgtEl>
                                        <p:attrNameLst>
                                          <p:attrName>style.visibility</p:attrName>
                                        </p:attrNameLst>
                                      </p:cBhvr>
                                      <p:to>
                                        <p:strVal val="hidden"/>
                                      </p:to>
                                    </p:se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8" grpId="0"/>
      <p:bldP spid="8" grpId="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grpSp>
        <p:nvGrpSpPr>
          <p:cNvPr id="5" name="Group 4"/>
          <p:cNvGrpSpPr/>
          <p:nvPr/>
        </p:nvGrpSpPr>
        <p:grpSpPr>
          <a:xfrm>
            <a:off x="90153" y="811369"/>
            <a:ext cx="8615965" cy="2993743"/>
            <a:chOff x="154547" y="798490"/>
            <a:chExt cx="8615965" cy="2993743"/>
          </a:xfrm>
        </p:grpSpPr>
        <p:sp>
          <p:nvSpPr>
            <p:cNvPr id="3" name="TextBox 2"/>
            <p:cNvSpPr txBox="1"/>
            <p:nvPr/>
          </p:nvSpPr>
          <p:spPr>
            <a:xfrm>
              <a:off x="154547" y="798490"/>
              <a:ext cx="1648495" cy="523220"/>
            </a:xfrm>
            <a:prstGeom prst="rect">
              <a:avLst/>
            </a:prstGeom>
            <a:noFill/>
          </p:spPr>
          <p:txBody>
            <a:bodyPr wrap="square" rtlCol="0">
              <a:spAutoFit/>
            </a:bodyPr>
            <a:lstStyle/>
            <a:p>
              <a:r>
                <a:rPr lang="en-US" sz="2800" i="1" u="sng" dirty="0" err="1"/>
                <a:t>Lưu</a:t>
              </a:r>
              <a:r>
                <a:rPr lang="en-US" sz="2800" i="1" u="sng" dirty="0"/>
                <a:t> ý:</a:t>
              </a:r>
              <a:endParaRPr lang="vi-VN" sz="2800" i="1" u="sng" dirty="0"/>
            </a:p>
          </p:txBody>
        </p:sp>
        <p:sp>
          <p:nvSpPr>
            <p:cNvPr id="4" name="TextBox 3"/>
            <p:cNvSpPr txBox="1"/>
            <p:nvPr/>
          </p:nvSpPr>
          <p:spPr>
            <a:xfrm>
              <a:off x="463639" y="1545464"/>
              <a:ext cx="8306873" cy="2246769"/>
            </a:xfrm>
            <a:prstGeom prst="rect">
              <a:avLst/>
            </a:prstGeom>
            <a:solidFill>
              <a:schemeClr val="accent5">
                <a:lumMod val="20000"/>
                <a:lumOff val="80000"/>
              </a:schemeClr>
            </a:solidFill>
          </p:spPr>
          <p:txBody>
            <a:bodyPr wrap="square" rtlCol="0">
              <a:spAutoFit/>
            </a:bodyPr>
            <a:lstStyle/>
            <a:p>
              <a:pPr algn="just">
                <a:lnSpc>
                  <a:spcPct val="150000"/>
                </a:lnSpc>
              </a:pPr>
              <a:r>
                <a:rPr lang="vi-VN" sz="2800" dirty="0"/>
                <a:t>Khi viết các số tự nhiên có bốn chữ số trở lên, người ta thường viết tách riêng từng nhóm ba chữ số kể từ phải sang trái cho dễ đọc.</a:t>
              </a:r>
              <a:endParaRPr lang="en-US" sz="2800" dirty="0"/>
            </a:p>
            <a:p>
              <a:endParaRPr lang="vi-VN" dirty="0"/>
            </a:p>
          </p:txBody>
        </p:sp>
      </p:grpSp>
    </p:spTree>
    <p:extLst>
      <p:ext uri="{BB962C8B-B14F-4D97-AF65-F5344CB8AC3E}">
        <p14:creationId xmlns:p14="http://schemas.microsoft.com/office/powerpoint/2010/main" val="411013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Slide Number Placeholder 1"/>
          <p:cNvSpPr txBox="1">
            <a:spLocks/>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fld id="{00000000-1234-1234-1234-123412341234}" type="slidenum">
              <a:rPr lang="en" smtClean="0"/>
              <a:pPr/>
              <a:t>9</a:t>
            </a:fld>
            <a:endParaRPr lang="en"/>
          </a:p>
        </p:txBody>
      </p:sp>
      <p:sp>
        <p:nvSpPr>
          <p:cNvPr id="4" name="Horizontal Scroll 3"/>
          <p:cNvSpPr/>
          <p:nvPr/>
        </p:nvSpPr>
        <p:spPr>
          <a:xfrm>
            <a:off x="0" y="-241593"/>
            <a:ext cx="7431109" cy="2369000"/>
          </a:xfrm>
          <a:prstGeom prst="horizontalScroll">
            <a:avLst>
              <a:gd name="adj" fmla="val 11508"/>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i="1" u="sng" dirty="0" err="1">
                <a:solidFill>
                  <a:schemeClr val="tx1"/>
                </a:solidFill>
              </a:rPr>
              <a:t>Luyện</a:t>
            </a:r>
            <a:r>
              <a:rPr lang="en-US" sz="2400" b="1" i="1" u="sng" dirty="0">
                <a:solidFill>
                  <a:schemeClr val="tx1"/>
                </a:solidFill>
              </a:rPr>
              <a:t> </a:t>
            </a:r>
            <a:r>
              <a:rPr lang="en-US" sz="2400" b="1" i="1" u="sng" dirty="0" err="1">
                <a:solidFill>
                  <a:schemeClr val="tx1"/>
                </a:solidFill>
              </a:rPr>
              <a:t>tập</a:t>
            </a:r>
            <a:r>
              <a:rPr lang="en-US" sz="2400" b="1" i="1" u="sng" dirty="0">
                <a:solidFill>
                  <a:schemeClr val="tx1"/>
                </a:solidFill>
              </a:rPr>
              <a:t> 2: </a:t>
            </a:r>
            <a:r>
              <a:rPr lang="en-US" sz="2400" dirty="0" err="1">
                <a:solidFill>
                  <a:schemeClr val="tx1"/>
                </a:solidFill>
              </a:rPr>
              <a:t>Đọc</a:t>
            </a:r>
            <a:r>
              <a:rPr lang="en-US" sz="2400" dirty="0">
                <a:solidFill>
                  <a:schemeClr val="tx1"/>
                </a:solidFill>
              </a:rPr>
              <a:t> </a:t>
            </a:r>
            <a:r>
              <a:rPr lang="en-US" sz="2400" dirty="0" err="1">
                <a:solidFill>
                  <a:schemeClr val="tx1"/>
                </a:solidFill>
              </a:rPr>
              <a:t>các</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sau</a:t>
            </a:r>
            <a:r>
              <a:rPr lang="en-US" sz="2400" dirty="0">
                <a:solidFill>
                  <a:schemeClr val="tx1"/>
                </a:solidFill>
              </a:rPr>
              <a:t>:</a:t>
            </a:r>
          </a:p>
          <a:p>
            <a:pPr algn="ctr">
              <a:lnSpc>
                <a:spcPct val="150000"/>
              </a:lnSpc>
            </a:pPr>
            <a:r>
              <a:rPr lang="en-US" sz="2400" b="1" dirty="0">
                <a:solidFill>
                  <a:schemeClr val="tx1"/>
                </a:solidFill>
              </a:rPr>
              <a:t>71 219 367</a:t>
            </a:r>
          </a:p>
          <a:p>
            <a:pPr algn="ctr">
              <a:lnSpc>
                <a:spcPct val="150000"/>
              </a:lnSpc>
            </a:pPr>
            <a:r>
              <a:rPr lang="en-US" sz="2400" b="1" dirty="0">
                <a:solidFill>
                  <a:schemeClr val="tx1"/>
                </a:solidFill>
              </a:rPr>
              <a:t>1 153 692 305</a:t>
            </a:r>
          </a:p>
        </p:txBody>
      </p:sp>
      <p:sp>
        <p:nvSpPr>
          <p:cNvPr id="5" name="TextBox 4"/>
          <p:cNvSpPr txBox="1"/>
          <p:nvPr/>
        </p:nvSpPr>
        <p:spPr>
          <a:xfrm>
            <a:off x="0" y="2489911"/>
            <a:ext cx="1867437" cy="461665"/>
          </a:xfrm>
          <a:prstGeom prst="rect">
            <a:avLst/>
          </a:prstGeom>
          <a:noFill/>
        </p:spPr>
        <p:txBody>
          <a:bodyPr wrap="square" rtlCol="0">
            <a:spAutoFit/>
          </a:bodyPr>
          <a:lstStyle/>
          <a:p>
            <a:r>
              <a:rPr lang="en-US" sz="2400" b="1" i="1" u="sng" dirty="0" err="1"/>
              <a:t>Trả</a:t>
            </a:r>
            <a:r>
              <a:rPr lang="en-US" sz="2400" b="1" i="1" u="sng" dirty="0"/>
              <a:t> </a:t>
            </a:r>
            <a:r>
              <a:rPr lang="en-US" sz="2400" b="1" i="1" u="sng" dirty="0" err="1"/>
              <a:t>lời</a:t>
            </a:r>
            <a:r>
              <a:rPr lang="en-US" sz="2400" b="1" i="1" u="sng" dirty="0"/>
              <a:t>:</a:t>
            </a:r>
            <a:endParaRPr lang="vi-VN" sz="2400" b="1" i="1" u="sng" dirty="0"/>
          </a:p>
        </p:txBody>
      </p:sp>
      <p:sp>
        <p:nvSpPr>
          <p:cNvPr id="6" name="Rectangle 5"/>
          <p:cNvSpPr/>
          <p:nvPr/>
        </p:nvSpPr>
        <p:spPr>
          <a:xfrm>
            <a:off x="291407" y="2951576"/>
            <a:ext cx="8335987" cy="1200329"/>
          </a:xfrm>
          <a:prstGeom prst="rect">
            <a:avLst/>
          </a:prstGeom>
        </p:spPr>
        <p:txBody>
          <a:bodyPr wrap="square">
            <a:spAutoFit/>
          </a:bodyPr>
          <a:lstStyle/>
          <a:p>
            <a:pPr algn="ctr">
              <a:lnSpc>
                <a:spcPct val="150000"/>
              </a:lnSpc>
            </a:pPr>
            <a:r>
              <a:rPr lang="en-US" sz="2400" b="1" dirty="0">
                <a:solidFill>
                  <a:schemeClr val="tx1"/>
                </a:solidFill>
              </a:rPr>
              <a:t>71 219 367: </a:t>
            </a:r>
            <a:r>
              <a:rPr lang="en-US" sz="2400" b="1" i="1" dirty="0" err="1">
                <a:solidFill>
                  <a:srgbClr val="FF0000"/>
                </a:solidFill>
              </a:rPr>
              <a:t>Bảy</a:t>
            </a:r>
            <a:r>
              <a:rPr lang="en-US" sz="2400" b="1" i="1" dirty="0">
                <a:solidFill>
                  <a:srgbClr val="FF0000"/>
                </a:solidFill>
              </a:rPr>
              <a:t> </a:t>
            </a:r>
            <a:r>
              <a:rPr lang="en-US" sz="2400" b="1" i="1" dirty="0" err="1">
                <a:solidFill>
                  <a:srgbClr val="FF0000"/>
                </a:solidFill>
              </a:rPr>
              <a:t>một</a:t>
            </a:r>
            <a:r>
              <a:rPr lang="en-US" sz="2400" b="1" i="1" dirty="0">
                <a:solidFill>
                  <a:srgbClr val="FF0000"/>
                </a:solidFill>
              </a:rPr>
              <a:t> </a:t>
            </a:r>
            <a:r>
              <a:rPr lang="en-US" sz="2400" b="1" i="1" dirty="0" err="1">
                <a:solidFill>
                  <a:srgbClr val="FF0000"/>
                </a:solidFill>
              </a:rPr>
              <a:t>triệu</a:t>
            </a:r>
            <a:r>
              <a:rPr lang="en-US" sz="2400" b="1" i="1" dirty="0">
                <a:solidFill>
                  <a:srgbClr val="FF0000"/>
                </a:solidFill>
              </a:rPr>
              <a:t> </a:t>
            </a:r>
            <a:r>
              <a:rPr lang="en-US" sz="2400" b="1" i="1" dirty="0" err="1">
                <a:solidFill>
                  <a:srgbClr val="FF0000"/>
                </a:solidFill>
              </a:rPr>
              <a:t>hai</a:t>
            </a:r>
            <a:r>
              <a:rPr lang="en-US" sz="2400" b="1" i="1" dirty="0">
                <a:solidFill>
                  <a:srgbClr val="FF0000"/>
                </a:solidFill>
              </a:rPr>
              <a:t> </a:t>
            </a:r>
            <a:r>
              <a:rPr lang="en-US" sz="2400" b="1" i="1" dirty="0" err="1">
                <a:solidFill>
                  <a:srgbClr val="FF0000"/>
                </a:solidFill>
              </a:rPr>
              <a:t>trăm</a:t>
            </a:r>
            <a:r>
              <a:rPr lang="en-US" sz="2400" b="1" i="1" dirty="0">
                <a:solidFill>
                  <a:srgbClr val="FF0000"/>
                </a:solidFill>
              </a:rPr>
              <a:t> </a:t>
            </a:r>
            <a:r>
              <a:rPr lang="en-US" sz="2400" b="1" i="1" dirty="0" err="1">
                <a:solidFill>
                  <a:srgbClr val="FF0000"/>
                </a:solidFill>
              </a:rPr>
              <a:t>mười</a:t>
            </a:r>
            <a:r>
              <a:rPr lang="en-US" sz="2400" b="1" i="1" dirty="0">
                <a:solidFill>
                  <a:srgbClr val="FF0000"/>
                </a:solidFill>
              </a:rPr>
              <a:t> </a:t>
            </a:r>
            <a:r>
              <a:rPr lang="en-US" sz="2400" b="1" i="1" dirty="0" err="1">
                <a:solidFill>
                  <a:srgbClr val="FF0000"/>
                </a:solidFill>
              </a:rPr>
              <a:t>chín</a:t>
            </a:r>
            <a:r>
              <a:rPr lang="en-US" sz="2400" b="1" i="1" dirty="0">
                <a:solidFill>
                  <a:srgbClr val="FF0000"/>
                </a:solidFill>
              </a:rPr>
              <a:t> </a:t>
            </a:r>
            <a:r>
              <a:rPr lang="en-US" sz="2400" b="1" i="1" dirty="0" err="1">
                <a:solidFill>
                  <a:srgbClr val="FF0000"/>
                </a:solidFill>
              </a:rPr>
              <a:t>ba</a:t>
            </a:r>
            <a:r>
              <a:rPr lang="en-US" sz="2400" b="1" i="1" dirty="0">
                <a:solidFill>
                  <a:srgbClr val="FF0000"/>
                </a:solidFill>
              </a:rPr>
              <a:t> </a:t>
            </a:r>
            <a:r>
              <a:rPr lang="en-US" sz="2400" b="1" i="1" dirty="0" err="1">
                <a:solidFill>
                  <a:srgbClr val="FF0000"/>
                </a:solidFill>
              </a:rPr>
              <a:t>trăm</a:t>
            </a:r>
            <a:r>
              <a:rPr lang="en-US" sz="2400" b="1" i="1" dirty="0">
                <a:solidFill>
                  <a:srgbClr val="FF0000"/>
                </a:solidFill>
              </a:rPr>
              <a:t> </a:t>
            </a:r>
            <a:r>
              <a:rPr lang="en-US" sz="2400" b="1" i="1" dirty="0" err="1">
                <a:solidFill>
                  <a:srgbClr val="FF0000"/>
                </a:solidFill>
              </a:rPr>
              <a:t>sáu</a:t>
            </a:r>
            <a:r>
              <a:rPr lang="en-US" sz="2400" b="1" i="1" dirty="0">
                <a:solidFill>
                  <a:srgbClr val="FF0000"/>
                </a:solidFill>
              </a:rPr>
              <a:t> </a:t>
            </a:r>
            <a:r>
              <a:rPr lang="en-US" sz="2400" b="1" i="1" dirty="0" err="1">
                <a:solidFill>
                  <a:srgbClr val="FF0000"/>
                </a:solidFill>
              </a:rPr>
              <a:t>mươi</a:t>
            </a:r>
            <a:r>
              <a:rPr lang="en-US" sz="2400" b="1" i="1" dirty="0">
                <a:solidFill>
                  <a:srgbClr val="FF0000"/>
                </a:solidFill>
              </a:rPr>
              <a:t> </a:t>
            </a:r>
            <a:r>
              <a:rPr lang="en-US" sz="2400" b="1" i="1" dirty="0" err="1">
                <a:solidFill>
                  <a:srgbClr val="FF0000"/>
                </a:solidFill>
              </a:rPr>
              <a:t>bảy</a:t>
            </a:r>
            <a:r>
              <a:rPr lang="en-US" sz="2400" b="1" i="1" dirty="0">
                <a:solidFill>
                  <a:srgbClr val="FF0000"/>
                </a:solidFill>
              </a:rPr>
              <a:t>.</a:t>
            </a:r>
            <a:endParaRPr lang="en-US" sz="2400" b="1" dirty="0">
              <a:solidFill>
                <a:schemeClr val="tx1"/>
              </a:solidFill>
            </a:endParaRPr>
          </a:p>
        </p:txBody>
      </p:sp>
      <p:sp>
        <p:nvSpPr>
          <p:cNvPr id="7" name="Rectangle 6"/>
          <p:cNvSpPr/>
          <p:nvPr/>
        </p:nvSpPr>
        <p:spPr>
          <a:xfrm>
            <a:off x="124630" y="3943171"/>
            <a:ext cx="8980770" cy="1200329"/>
          </a:xfrm>
          <a:prstGeom prst="rect">
            <a:avLst/>
          </a:prstGeom>
        </p:spPr>
        <p:txBody>
          <a:bodyPr wrap="square">
            <a:spAutoFit/>
          </a:bodyPr>
          <a:lstStyle/>
          <a:p>
            <a:pPr algn="ctr">
              <a:lnSpc>
                <a:spcPct val="150000"/>
              </a:lnSpc>
            </a:pPr>
            <a:r>
              <a:rPr lang="en-US" sz="2400" b="1" dirty="0">
                <a:solidFill>
                  <a:schemeClr val="tx1"/>
                </a:solidFill>
              </a:rPr>
              <a:t>1 153 692 305: </a:t>
            </a:r>
            <a:r>
              <a:rPr lang="en-US" sz="2400" b="1" i="1" dirty="0" err="1">
                <a:solidFill>
                  <a:srgbClr val="FF0000"/>
                </a:solidFill>
              </a:rPr>
              <a:t>Một</a:t>
            </a:r>
            <a:r>
              <a:rPr lang="en-US" sz="2400" b="1" i="1" dirty="0">
                <a:solidFill>
                  <a:srgbClr val="FF0000"/>
                </a:solidFill>
              </a:rPr>
              <a:t> </a:t>
            </a:r>
            <a:r>
              <a:rPr lang="en-US" sz="2400" b="1" i="1" dirty="0" err="1">
                <a:solidFill>
                  <a:srgbClr val="FF0000"/>
                </a:solidFill>
              </a:rPr>
              <a:t>tỉ</a:t>
            </a:r>
            <a:r>
              <a:rPr lang="en-US" sz="2400" b="1" i="1" dirty="0">
                <a:solidFill>
                  <a:srgbClr val="FF0000"/>
                </a:solidFill>
              </a:rPr>
              <a:t> </a:t>
            </a:r>
            <a:r>
              <a:rPr lang="en-US" sz="2400" b="1" i="1" dirty="0" err="1">
                <a:solidFill>
                  <a:srgbClr val="FF0000"/>
                </a:solidFill>
              </a:rPr>
              <a:t>một</a:t>
            </a:r>
            <a:r>
              <a:rPr lang="en-US" sz="2400" b="1" i="1" dirty="0">
                <a:solidFill>
                  <a:srgbClr val="FF0000"/>
                </a:solidFill>
              </a:rPr>
              <a:t> </a:t>
            </a:r>
            <a:r>
              <a:rPr lang="en-US" sz="2400" b="1" i="1" dirty="0" err="1">
                <a:solidFill>
                  <a:srgbClr val="FF0000"/>
                </a:solidFill>
              </a:rPr>
              <a:t>trăm</a:t>
            </a:r>
            <a:r>
              <a:rPr lang="en-US" sz="2400" b="1" i="1" dirty="0">
                <a:solidFill>
                  <a:srgbClr val="FF0000"/>
                </a:solidFill>
              </a:rPr>
              <a:t> </a:t>
            </a:r>
            <a:r>
              <a:rPr lang="en-US" sz="2400" b="1" i="1" dirty="0" err="1">
                <a:solidFill>
                  <a:srgbClr val="FF0000"/>
                </a:solidFill>
              </a:rPr>
              <a:t>năm</a:t>
            </a:r>
            <a:r>
              <a:rPr lang="en-US" sz="2400" b="1" i="1" dirty="0">
                <a:solidFill>
                  <a:srgbClr val="FF0000"/>
                </a:solidFill>
              </a:rPr>
              <a:t> </a:t>
            </a:r>
            <a:r>
              <a:rPr lang="en-US" sz="2400" b="1" i="1" dirty="0" err="1">
                <a:solidFill>
                  <a:srgbClr val="FF0000"/>
                </a:solidFill>
              </a:rPr>
              <a:t>mươi</a:t>
            </a:r>
            <a:r>
              <a:rPr lang="en-US" sz="2400" b="1" i="1" dirty="0">
                <a:solidFill>
                  <a:srgbClr val="FF0000"/>
                </a:solidFill>
              </a:rPr>
              <a:t> </a:t>
            </a:r>
            <a:r>
              <a:rPr lang="en-US" sz="2400" b="1" i="1" dirty="0" err="1">
                <a:solidFill>
                  <a:srgbClr val="FF0000"/>
                </a:solidFill>
              </a:rPr>
              <a:t>ba</a:t>
            </a:r>
            <a:r>
              <a:rPr lang="en-US" sz="2400" b="1" i="1" dirty="0">
                <a:solidFill>
                  <a:srgbClr val="FF0000"/>
                </a:solidFill>
              </a:rPr>
              <a:t> </a:t>
            </a:r>
            <a:r>
              <a:rPr lang="en-US" sz="2400" b="1" i="1" dirty="0" err="1">
                <a:solidFill>
                  <a:srgbClr val="FF0000"/>
                </a:solidFill>
              </a:rPr>
              <a:t>triệu</a:t>
            </a:r>
            <a:r>
              <a:rPr lang="en-US" sz="2400" b="1" i="1" dirty="0">
                <a:solidFill>
                  <a:srgbClr val="FF0000"/>
                </a:solidFill>
              </a:rPr>
              <a:t> </a:t>
            </a:r>
            <a:r>
              <a:rPr lang="en-US" sz="2400" b="1" i="1" dirty="0" err="1">
                <a:solidFill>
                  <a:srgbClr val="FF0000"/>
                </a:solidFill>
              </a:rPr>
              <a:t>sáu</a:t>
            </a:r>
            <a:r>
              <a:rPr lang="en-US" sz="2400" b="1" i="1" dirty="0">
                <a:solidFill>
                  <a:srgbClr val="FF0000"/>
                </a:solidFill>
              </a:rPr>
              <a:t> </a:t>
            </a:r>
            <a:r>
              <a:rPr lang="en-US" sz="2400" b="1" i="1" dirty="0" err="1">
                <a:solidFill>
                  <a:srgbClr val="FF0000"/>
                </a:solidFill>
              </a:rPr>
              <a:t>trăm</a:t>
            </a:r>
            <a:r>
              <a:rPr lang="en-US" sz="2400" b="1" i="1" dirty="0">
                <a:solidFill>
                  <a:srgbClr val="FF0000"/>
                </a:solidFill>
              </a:rPr>
              <a:t> </a:t>
            </a:r>
            <a:r>
              <a:rPr lang="en-US" sz="2400" b="1" i="1" dirty="0" err="1">
                <a:solidFill>
                  <a:srgbClr val="FF0000"/>
                </a:solidFill>
              </a:rPr>
              <a:t>chín</a:t>
            </a:r>
            <a:r>
              <a:rPr lang="en-US" sz="2400" b="1" i="1" dirty="0">
                <a:solidFill>
                  <a:srgbClr val="FF0000"/>
                </a:solidFill>
              </a:rPr>
              <a:t> </a:t>
            </a:r>
            <a:r>
              <a:rPr lang="en-US" sz="2400" b="1" i="1" dirty="0" err="1">
                <a:solidFill>
                  <a:srgbClr val="FF0000"/>
                </a:solidFill>
              </a:rPr>
              <a:t>mươi</a:t>
            </a:r>
            <a:r>
              <a:rPr lang="en-US" sz="2400" b="1" i="1" dirty="0">
                <a:solidFill>
                  <a:srgbClr val="FF0000"/>
                </a:solidFill>
              </a:rPr>
              <a:t> </a:t>
            </a:r>
            <a:r>
              <a:rPr lang="en-US" sz="2400" b="1" i="1" dirty="0" err="1">
                <a:solidFill>
                  <a:srgbClr val="FF0000"/>
                </a:solidFill>
              </a:rPr>
              <a:t>hai</a:t>
            </a:r>
            <a:r>
              <a:rPr lang="en-US" sz="2400" b="1" i="1" dirty="0">
                <a:solidFill>
                  <a:srgbClr val="FF0000"/>
                </a:solidFill>
              </a:rPr>
              <a:t> </a:t>
            </a:r>
            <a:r>
              <a:rPr lang="en-US" sz="2400" b="1" i="1" dirty="0" err="1">
                <a:solidFill>
                  <a:srgbClr val="FF0000"/>
                </a:solidFill>
              </a:rPr>
              <a:t>ba</a:t>
            </a:r>
            <a:r>
              <a:rPr lang="en-US" sz="2400" b="1" i="1" dirty="0">
                <a:solidFill>
                  <a:srgbClr val="FF0000"/>
                </a:solidFill>
              </a:rPr>
              <a:t> </a:t>
            </a:r>
            <a:r>
              <a:rPr lang="en-US" sz="2400" b="1" i="1" dirty="0" err="1">
                <a:solidFill>
                  <a:srgbClr val="FF0000"/>
                </a:solidFill>
              </a:rPr>
              <a:t>trăm</a:t>
            </a:r>
            <a:r>
              <a:rPr lang="en-US" sz="2400" b="1" i="1" dirty="0">
                <a:solidFill>
                  <a:srgbClr val="FF0000"/>
                </a:solidFill>
              </a:rPr>
              <a:t> </a:t>
            </a:r>
            <a:r>
              <a:rPr lang="en-US" sz="2400" b="1" i="1" dirty="0" err="1">
                <a:solidFill>
                  <a:srgbClr val="FF0000"/>
                </a:solidFill>
              </a:rPr>
              <a:t>linh</a:t>
            </a:r>
            <a:r>
              <a:rPr lang="en-US" sz="2400" b="1" i="1" dirty="0">
                <a:solidFill>
                  <a:srgbClr val="FF0000"/>
                </a:solidFill>
              </a:rPr>
              <a:t> </a:t>
            </a:r>
            <a:r>
              <a:rPr lang="en-US" sz="2400" b="1" i="1" dirty="0" err="1">
                <a:solidFill>
                  <a:srgbClr val="FF0000"/>
                </a:solidFill>
              </a:rPr>
              <a:t>năm</a:t>
            </a:r>
            <a:r>
              <a:rPr lang="en-US" sz="2400" b="1" i="1" dirty="0">
                <a:solidFill>
                  <a:srgbClr val="FF0000"/>
                </a:solidFill>
              </a:rPr>
              <a:t>. </a:t>
            </a:r>
            <a:endParaRPr lang="en-US" sz="2400" b="1" dirty="0">
              <a:solidFill>
                <a:schemeClr val="tx1"/>
              </a:solidFill>
            </a:endParaRPr>
          </a:p>
        </p:txBody>
      </p:sp>
      <p:pic>
        <p:nvPicPr>
          <p:cNvPr id="9" name="Picture 2" descr="School Students Education - Free image on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5033" y="244699"/>
            <a:ext cx="1431737" cy="119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09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75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theme/theme1.xml><?xml version="1.0" encoding="utf-8"?>
<a:theme xmlns:a="http://schemas.openxmlformats.org/drawingml/2006/main"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2043</Words>
  <Application>Microsoft Office PowerPoint</Application>
  <PresentationFormat>Trình chiếu Trên màn hình (16:9)</PresentationFormat>
  <Paragraphs>312</Paragraphs>
  <Slides>32</Slides>
  <Notes>14</Notes>
  <HiddenSlides>0</HiddenSlides>
  <MMClips>0</MMClips>
  <ScaleCrop>false</ScaleCrop>
  <HeadingPairs>
    <vt:vector size="6" baseType="variant">
      <vt:variant>
        <vt:lpstr>Phông được Dùng</vt:lpstr>
      </vt:variant>
      <vt:variant>
        <vt:i4>11</vt:i4>
      </vt:variant>
      <vt:variant>
        <vt:lpstr>Chủ đề</vt:lpstr>
      </vt:variant>
      <vt:variant>
        <vt:i4>2</vt:i4>
      </vt:variant>
      <vt:variant>
        <vt:lpstr>Tiêu đề Bản chiếu</vt:lpstr>
      </vt:variant>
      <vt:variant>
        <vt:i4>32</vt:i4>
      </vt:variant>
    </vt:vector>
  </HeadingPairs>
  <TitlesOfParts>
    <vt:vector size="45" baseType="lpstr">
      <vt:lpstr>Wingdings</vt:lpstr>
      <vt:lpstr>Nunito</vt:lpstr>
      <vt:lpstr>Arial</vt:lpstr>
      <vt:lpstr>Nunito SemiBold</vt:lpstr>
      <vt:lpstr>Roboto Condensed</vt:lpstr>
      <vt:lpstr>Times New Roman</vt:lpstr>
      <vt:lpstr>Amatic SC</vt:lpstr>
      <vt:lpstr>Cambria Math</vt:lpstr>
      <vt:lpstr>Roboto Condensed Light</vt:lpstr>
      <vt:lpstr>Arvo</vt:lpstr>
      <vt:lpstr>Calibri</vt:lpstr>
      <vt:lpstr>Salerio template</vt:lpstr>
      <vt:lpstr>Curio template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LaptopAZ.vn</dc:creator>
  <cp:lastModifiedBy>Can To</cp:lastModifiedBy>
  <cp:revision>75</cp:revision>
  <dcterms:modified xsi:type="dcterms:W3CDTF">2023-09-15T01:07:03Z</dcterms:modified>
</cp:coreProperties>
</file>