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86" r:id="rId2"/>
    <p:sldId id="269" r:id="rId3"/>
    <p:sldId id="270" r:id="rId4"/>
    <p:sldId id="271" r:id="rId5"/>
    <p:sldId id="272" r:id="rId6"/>
    <p:sldId id="273" r:id="rId7"/>
    <p:sldId id="274" r:id="rId8"/>
    <p:sldId id="276" r:id="rId9"/>
    <p:sldId id="275" r:id="rId10"/>
    <p:sldId id="277" r:id="rId11"/>
    <p:sldId id="278" r:id="rId12"/>
    <p:sldId id="279" r:id="rId13"/>
    <p:sldId id="280" r:id="rId14"/>
    <p:sldId id="281" r:id="rId15"/>
    <p:sldId id="282" r:id="rId16"/>
    <p:sldId id="283" r:id="rId17"/>
    <p:sldId id="285" r:id="rId18"/>
    <p:sldId id="284" r:id="rId19"/>
    <p:sldId id="287" r:id="rId20"/>
  </p:sldIdLst>
  <p:sldSz cx="18288000" cy="10287000"/>
  <p:notesSz cx="6858000" cy="9144000"/>
  <p:embeddedFontLst>
    <p:embeddedFont>
      <p:font typeface="宋体" panose="02010600030101010101" pitchFamily="2" charset="-122"/>
      <p:regular r:id="rId22"/>
    </p:embeddedFont>
    <p:embeddedFont>
      <p:font typeface="Trebuchet MS" panose="020B0603020202020204" pitchFamily="34" charset="0"/>
      <p:regular r:id="rId23"/>
      <p:bold r:id="rId24"/>
      <p:italic r:id="rId25"/>
      <p:boldItalic r:id="rId26"/>
    </p:embeddedFont>
    <p:embeddedFont>
      <p:font typeface="#9Slide05 Dancing Script" panose="020B0604020202020204" charset="0"/>
      <p:bold r:id="rId27"/>
    </p:embeddedFont>
    <p:embeddedFont>
      <p:font typeface="#9Slide07 SVNBango" panose="02000000000000000000" charset="0"/>
      <p:regular r:id="rId28"/>
    </p:embeddedFont>
    <p:embeddedFont>
      <p:font typeface="Calibri" panose="020F0502020204030204" pitchFamily="34" charset="0"/>
      <p:regular r:id="rId29"/>
      <p:bold r:id="rId30"/>
      <p:italic r:id="rId31"/>
      <p:boldItalic r:id="rId32"/>
    </p:embeddedFont>
    <p:embeddedFont>
      <p:font typeface="#9Slide07 IcielBaliho Script" panose="020B0604020202020204" charset="0"/>
      <p:regular r:id="rId33"/>
    </p:embeddedFont>
    <p:embeddedFont>
      <p:font typeface="Wingdings 3" panose="05040102010807070707" pitchFamily="18" charset="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61" d="100"/>
          <a:sy n="61" d="100"/>
        </p:scale>
        <p:origin x="3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a:xfrm>
            <a:off x="381000" y="685800"/>
            <a:ext cx="6096000" cy="3429000"/>
          </a:xfrm>
          <a:ln/>
        </p:spPr>
      </p:sp>
      <p:sp>
        <p:nvSpPr>
          <p:cNvPr id="3399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pPr eaLnBrk="1" hangingPunct="1"/>
              <a:t>1</a:t>
            </a:fld>
            <a:endParaRPr lang="en-US" altLang="vi-VN"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286092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30031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292972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400182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143587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97339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16</a:t>
            </a:fld>
            <a:endParaRPr lang="en-US"/>
          </a:p>
        </p:txBody>
      </p:sp>
    </p:spTree>
    <p:extLst>
      <p:ext uri="{BB962C8B-B14F-4D97-AF65-F5344CB8AC3E}">
        <p14:creationId xmlns:p14="http://schemas.microsoft.com/office/powerpoint/2010/main" val="74321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17</a:t>
            </a:fld>
            <a:endParaRPr lang="en-US"/>
          </a:p>
        </p:txBody>
      </p:sp>
    </p:spTree>
    <p:extLst>
      <p:ext uri="{BB962C8B-B14F-4D97-AF65-F5344CB8AC3E}">
        <p14:creationId xmlns:p14="http://schemas.microsoft.com/office/powerpoint/2010/main" val="128057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18</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0920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latin typeface="+mn-lt"/>
                <a:ea typeface="+mn-ea"/>
                <a:cs typeface="+mn-cs"/>
              </a:rPr>
              <a:t>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vi-VN" sz="28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HS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thuyết</a:t>
            </a:r>
            <a:r>
              <a:rPr lang="en-US" baseline="0" dirty="0"/>
              <a:t> </a:t>
            </a:r>
            <a:r>
              <a:rPr lang="en-US" baseline="0" dirty="0" err="1"/>
              <a:t>trình</a:t>
            </a:r>
            <a:r>
              <a:rPr lang="en-US" baseline="0" dirty="0"/>
              <a:t> </a:t>
            </a:r>
            <a:r>
              <a:rPr lang="en-US" baseline="0" dirty="0" err="1"/>
              <a:t>đã</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từ</a:t>
            </a:r>
            <a:r>
              <a:rPr lang="en-US" baseline="0" dirty="0"/>
              <a:t> </a:t>
            </a:r>
            <a:r>
              <a:rPr lang="en-US" baseline="0" dirty="0" err="1"/>
              <a:t>nhà</a:t>
            </a:r>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38464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1.svg"/><Relationship Id="rId4" Type="http://schemas.openxmlformats.org/officeDocument/2006/relationships/image" Target="../media/image12.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3342384" y="619422"/>
            <a:ext cx="12582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dirty="0">
                <a:latin typeface="Times New Roman" panose="02020603050405020304" pitchFamily="18" charset="0"/>
                <a:ea typeface="宋体" panose="02010600030101010101" pitchFamily="2" charset="-122"/>
                <a:cs typeface="Times New Roman" panose="02020603050405020304" pitchFamily="18" charset="0"/>
              </a:rPr>
              <a:t>TRƯỜNG TRUNG HỌC CƠ SỞ ĐÔ THỊ VIỆT HƯNG</a:t>
            </a:r>
          </a:p>
        </p:txBody>
      </p:sp>
      <p:grpSp>
        <p:nvGrpSpPr>
          <p:cNvPr id="10" name="Group 2"/>
          <p:cNvGrpSpPr>
            <a:grpSpLocks noChangeAspect="1"/>
          </p:cNvGrpSpPr>
          <p:nvPr/>
        </p:nvGrpSpPr>
        <p:grpSpPr bwMode="auto">
          <a:xfrm>
            <a:off x="10294040" y="5065907"/>
            <a:ext cx="8471428" cy="5062538"/>
            <a:chOff x="0" y="0"/>
            <a:chExt cx="5460" cy="3810"/>
          </a:xfrm>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371600">
                <a:spcBef>
                  <a:spcPct val="0"/>
                </a:spcBef>
                <a:buClrTx/>
                <a:buSzTx/>
                <a:buNone/>
              </a:pPr>
              <a:endParaRPr lang="en-US" altLang="en-US" sz="210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10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35" name="Group 27"/>
          <p:cNvGrpSpPr>
            <a:grpSpLocks/>
          </p:cNvGrpSpPr>
          <p:nvPr/>
        </p:nvGrpSpPr>
        <p:grpSpPr bwMode="auto">
          <a:xfrm rot="-637170">
            <a:off x="12674378" y="6715542"/>
            <a:ext cx="3640932" cy="1493044"/>
            <a:chOff x="336" y="2040"/>
            <a:chExt cx="1200" cy="2016"/>
          </a:xfrm>
        </p:grpSpPr>
        <p:pic>
          <p:nvPicPr>
            <p:cNvPr id="36"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9937982" y="5492356"/>
            <a:ext cx="494440" cy="448864"/>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1" name="AutoShape 5"/>
          <p:cNvSpPr>
            <a:spLocks noChangeArrowheads="1"/>
          </p:cNvSpPr>
          <p:nvPr/>
        </p:nvSpPr>
        <p:spPr bwMode="auto">
          <a:xfrm>
            <a:off x="1858767" y="5999309"/>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2" name="AutoShape 8"/>
          <p:cNvSpPr>
            <a:spLocks noChangeArrowheads="1"/>
          </p:cNvSpPr>
          <p:nvPr/>
        </p:nvSpPr>
        <p:spPr bwMode="auto">
          <a:xfrm>
            <a:off x="7066559" y="1109413"/>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3" name="AutoShape 10"/>
          <p:cNvSpPr>
            <a:spLocks noChangeArrowheads="1"/>
          </p:cNvSpPr>
          <p:nvPr/>
        </p:nvSpPr>
        <p:spPr bwMode="auto">
          <a:xfrm>
            <a:off x="9953705" y="90777"/>
            <a:ext cx="425490" cy="439954"/>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4" name="AutoShape 14"/>
          <p:cNvSpPr>
            <a:spLocks noChangeArrowheads="1"/>
          </p:cNvSpPr>
          <p:nvPr/>
        </p:nvSpPr>
        <p:spPr bwMode="auto">
          <a:xfrm>
            <a:off x="11224473" y="2235242"/>
            <a:ext cx="444994" cy="481924"/>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5" name="AutoShape 19"/>
          <p:cNvSpPr>
            <a:spLocks noChangeArrowheads="1"/>
          </p:cNvSpPr>
          <p:nvPr/>
        </p:nvSpPr>
        <p:spPr bwMode="auto">
          <a:xfrm>
            <a:off x="10349043" y="6499636"/>
            <a:ext cx="615298" cy="584568"/>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6" name="AutoShape 20"/>
          <p:cNvSpPr>
            <a:spLocks noChangeArrowheads="1"/>
          </p:cNvSpPr>
          <p:nvPr/>
        </p:nvSpPr>
        <p:spPr bwMode="auto">
          <a:xfrm>
            <a:off x="3057624" y="6581885"/>
            <a:ext cx="569520" cy="591526"/>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7" name="AutoShape 21"/>
          <p:cNvSpPr>
            <a:spLocks noChangeArrowheads="1"/>
          </p:cNvSpPr>
          <p:nvPr/>
        </p:nvSpPr>
        <p:spPr bwMode="auto">
          <a:xfrm>
            <a:off x="9443947" y="6679357"/>
            <a:ext cx="552202" cy="60511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11138497" y="5835003"/>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9" name="AutoShape 4"/>
          <p:cNvSpPr>
            <a:spLocks noChangeArrowheads="1"/>
          </p:cNvSpPr>
          <p:nvPr/>
        </p:nvSpPr>
        <p:spPr bwMode="auto">
          <a:xfrm>
            <a:off x="1709267" y="3980064"/>
            <a:ext cx="423022" cy="473224"/>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0" name="AutoShape 7"/>
          <p:cNvSpPr>
            <a:spLocks noChangeArrowheads="1"/>
          </p:cNvSpPr>
          <p:nvPr/>
        </p:nvSpPr>
        <p:spPr bwMode="auto">
          <a:xfrm>
            <a:off x="3393903" y="126132"/>
            <a:ext cx="527398" cy="751588"/>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1" name="AutoShape 9"/>
          <p:cNvSpPr>
            <a:spLocks noChangeArrowheads="1"/>
          </p:cNvSpPr>
          <p:nvPr/>
        </p:nvSpPr>
        <p:spPr bwMode="auto">
          <a:xfrm>
            <a:off x="3921298" y="2999491"/>
            <a:ext cx="767040" cy="683422"/>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2" name="AutoShape 11"/>
          <p:cNvSpPr>
            <a:spLocks noChangeArrowheads="1"/>
          </p:cNvSpPr>
          <p:nvPr/>
        </p:nvSpPr>
        <p:spPr bwMode="auto">
          <a:xfrm>
            <a:off x="5975873" y="2847780"/>
            <a:ext cx="423018" cy="473224"/>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3" name="AutoShape 13"/>
          <p:cNvSpPr>
            <a:spLocks noChangeArrowheads="1"/>
          </p:cNvSpPr>
          <p:nvPr/>
        </p:nvSpPr>
        <p:spPr bwMode="auto">
          <a:xfrm>
            <a:off x="3107426" y="1347180"/>
            <a:ext cx="586000" cy="441904"/>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4" name="AutoShape 17"/>
          <p:cNvSpPr>
            <a:spLocks noChangeArrowheads="1"/>
          </p:cNvSpPr>
          <p:nvPr/>
        </p:nvSpPr>
        <p:spPr bwMode="auto">
          <a:xfrm>
            <a:off x="4288245" y="5861079"/>
            <a:ext cx="681814" cy="768846"/>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6">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2091335" y="2471968"/>
            <a:ext cx="13872810" cy="331470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defTabSz="1371600" eaLnBrk="0" fontAlgn="base" hangingPunct="0">
              <a:spcBef>
                <a:spcPct val="0"/>
              </a:spcBef>
              <a:spcAft>
                <a:spcPct val="0"/>
              </a:spcAft>
            </a:pPr>
            <a:r>
              <a:rPr lang="en-US" sz="5400"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57"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13619006" y="5716791"/>
            <a:ext cx="3886200" cy="386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691414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6" grpId="0" animBg="1"/>
      <p:bldP spid="47" grpId="0" animBg="1"/>
      <p:bldP spid="49" grpId="0" animBg="1"/>
      <p:bldP spid="50" grpId="0" animBg="1"/>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91BED458-6BB2-54B6-9A47-C9721B1D2A13}"/>
              </a:ext>
            </a:extLst>
          </p:cNvPr>
          <p:cNvSpPr/>
          <p:nvPr/>
        </p:nvSpPr>
        <p:spPr>
          <a:xfrm>
            <a:off x="9448802" y="26377"/>
            <a:ext cx="9143998" cy="1197512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TextBox 10">
            <a:extLst>
              <a:ext uri="{FF2B5EF4-FFF2-40B4-BE49-F238E27FC236}">
                <a16:creationId xmlns:a16="http://schemas.microsoft.com/office/drawing/2014/main" id="{1962891B-7082-957D-0FCC-8873B2E56EA3}"/>
              </a:ext>
            </a:extLst>
          </p:cNvPr>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BBD6BDC0-0C18-85E4-E2B0-B3A6B1A45E4C}"/>
              </a:ext>
            </a:extLst>
          </p:cNvPr>
          <p:cNvSpPr txBox="1"/>
          <p:nvPr/>
        </p:nvSpPr>
        <p:spPr>
          <a:xfrm>
            <a:off x="11982461" y="38717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7" name="TextBox 12">
            <a:extLst>
              <a:ext uri="{FF2B5EF4-FFF2-40B4-BE49-F238E27FC236}">
                <a16:creationId xmlns:a16="http://schemas.microsoft.com/office/drawing/2014/main" id="{111C6B9F-04FA-761D-AE32-1B513763B93B}"/>
              </a:ext>
            </a:extLst>
          </p:cNvPr>
          <p:cNvSpPr txBox="1"/>
          <p:nvPr/>
        </p:nvSpPr>
        <p:spPr>
          <a:xfrm>
            <a:off x="11973601" y="585176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2672D17-A60D-E0F9-42C3-A5E57A6E1178}"/>
              </a:ext>
            </a:extLst>
          </p:cNvPr>
          <p:cNvPicPr>
            <a:picLocks noChangeAspect="1"/>
          </p:cNvPicPr>
          <p:nvPr/>
        </p:nvPicPr>
        <p:blipFill>
          <a:blip r:embed="rId4"/>
          <a:stretch>
            <a:fillRect/>
          </a:stretch>
        </p:blipFill>
        <p:spPr>
          <a:xfrm>
            <a:off x="152400" y="935522"/>
            <a:ext cx="11207394" cy="2577207"/>
          </a:xfrm>
          <a:prstGeom prst="rect">
            <a:avLst/>
          </a:prstGeom>
        </p:spPr>
      </p:pic>
      <p:sp>
        <p:nvSpPr>
          <p:cNvPr id="10" name="TextBox 12">
            <a:extLst>
              <a:ext uri="{FF2B5EF4-FFF2-40B4-BE49-F238E27FC236}">
                <a16:creationId xmlns:a16="http://schemas.microsoft.com/office/drawing/2014/main" id="{19710314-AB75-C6BE-C665-2A46A620AF2C}"/>
              </a:ext>
            </a:extLst>
          </p:cNvPr>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D4DBCA-80AE-BA10-9469-E470AC03E117}"/>
              </a:ext>
            </a:extLst>
          </p:cNvPr>
          <p:cNvSpPr txBox="1"/>
          <p:nvPr/>
        </p:nvSpPr>
        <p:spPr>
          <a:xfrm>
            <a:off x="863115" y="3533244"/>
            <a:ext cx="7976085"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58D75F11-A411-C335-EEF0-6243F2FCA533}"/>
              </a:ext>
            </a:extLst>
          </p:cNvPr>
          <p:cNvSpPr/>
          <p:nvPr/>
        </p:nvSpPr>
        <p:spPr>
          <a:xfrm>
            <a:off x="10282480" y="1531742"/>
            <a:ext cx="926523" cy="92652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3">
            <a:extLst>
              <a:ext uri="{FF2B5EF4-FFF2-40B4-BE49-F238E27FC236}">
                <a16:creationId xmlns:a16="http://schemas.microsoft.com/office/drawing/2014/main" id="{06029165-DD2A-F6EC-D645-69C5648137DF}"/>
              </a:ext>
            </a:extLst>
          </p:cNvPr>
          <p:cNvSpPr/>
          <p:nvPr/>
        </p:nvSpPr>
        <p:spPr>
          <a:xfrm>
            <a:off x="10264895" y="372668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4">
            <a:extLst>
              <a:ext uri="{FF2B5EF4-FFF2-40B4-BE49-F238E27FC236}">
                <a16:creationId xmlns:a16="http://schemas.microsoft.com/office/drawing/2014/main" id="{3F8F3F0F-18B4-4081-C4B8-260570159284}"/>
              </a:ext>
            </a:extLst>
          </p:cNvPr>
          <p:cNvSpPr/>
          <p:nvPr/>
        </p:nvSpPr>
        <p:spPr>
          <a:xfrm>
            <a:off x="10282480" y="578985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5">
            <a:extLst>
              <a:ext uri="{FF2B5EF4-FFF2-40B4-BE49-F238E27FC236}">
                <a16:creationId xmlns:a16="http://schemas.microsoft.com/office/drawing/2014/main" id="{EB12747E-0015-3148-B212-EE8269361125}"/>
              </a:ext>
            </a:extLst>
          </p:cNvPr>
          <p:cNvSpPr/>
          <p:nvPr/>
        </p:nvSpPr>
        <p:spPr>
          <a:xfrm>
            <a:off x="10282481" y="7697347"/>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1394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1295400" y="2064173"/>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Freeform 2">
            <a:extLst>
              <a:ext uri="{FF2B5EF4-FFF2-40B4-BE49-F238E27FC236}">
                <a16:creationId xmlns:a16="http://schemas.microsoft.com/office/drawing/2014/main" id="{7616AA42-B22D-3AF3-9EB1-605393546773}"/>
              </a:ext>
            </a:extLst>
          </p:cNvPr>
          <p:cNvSpPr/>
          <p:nvPr/>
        </p:nvSpPr>
        <p:spPr>
          <a:xfrm>
            <a:off x="9179169" y="2064172"/>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5124218" cy="677108"/>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1828800" y="2705100"/>
            <a:ext cx="6096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Chuẩn bị (ở nhà) ý kiến của cá nhân về sự giống nhau và khác nhau giữa bài thơ Sông núi nước Nam và văn bản Nước Đại Việt ta.</a:t>
            </a:r>
          </a:p>
        </p:txBody>
      </p:sp>
      <p:sp>
        <p:nvSpPr>
          <p:cNvPr id="6" name="Rectangle 5">
            <a:extLst>
              <a:ext uri="{FF2B5EF4-FFF2-40B4-BE49-F238E27FC236}">
                <a16:creationId xmlns:a16="http://schemas.microsoft.com/office/drawing/2014/main" id="{1E652964-CD14-BB53-262B-DAFA1A182CEE}"/>
              </a:ext>
            </a:extLst>
          </p:cNvPr>
          <p:cNvSpPr/>
          <p:nvPr/>
        </p:nvSpPr>
        <p:spPr>
          <a:xfrm>
            <a:off x="9601200" y="2708031"/>
            <a:ext cx="6172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Xem lại các hướng dẫn trong mục 1. Định hướng để nắm được cách nghe và nhận biết tính thuyết phục của một ý kiến, những hạn chế trong khi trình bày ý kiến...</a:t>
            </a:r>
          </a:p>
        </p:txBody>
      </p:sp>
      <p:sp>
        <p:nvSpPr>
          <p:cNvPr id="7" name="Freeform 4">
            <a:extLst>
              <a:ext uri="{FF2B5EF4-FFF2-40B4-BE49-F238E27FC236}">
                <a16:creationId xmlns:a16="http://schemas.microsoft.com/office/drawing/2014/main" id="{E0B5BCDD-62AF-84DE-A671-DB7412D7DAC3}"/>
              </a:ext>
            </a:extLst>
          </p:cNvPr>
          <p:cNvSpPr/>
          <p:nvPr/>
        </p:nvSpPr>
        <p:spPr>
          <a:xfrm>
            <a:off x="14632198" y="6860084"/>
            <a:ext cx="3530912" cy="3530912"/>
          </a:xfrm>
          <a:custGeom>
            <a:avLst/>
            <a:gdLst/>
            <a:ahLst/>
            <a:cxnLst/>
            <a:rect l="l" t="t" r="r" b="b"/>
            <a:pathLst>
              <a:path w="3530912" h="3530912">
                <a:moveTo>
                  <a:pt x="0" y="0"/>
                </a:moveTo>
                <a:lnTo>
                  <a:pt x="3530912" y="0"/>
                </a:lnTo>
                <a:lnTo>
                  <a:pt x="3530912" y="3530912"/>
                </a:lnTo>
                <a:lnTo>
                  <a:pt x="0" y="353091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A97C9397-706B-DCBE-B586-F112647F13DA}"/>
              </a:ext>
            </a:extLst>
          </p:cNvPr>
          <p:cNvSpPr/>
          <p:nvPr/>
        </p:nvSpPr>
        <p:spPr>
          <a:xfrm>
            <a:off x="1066800" y="2064173"/>
            <a:ext cx="16764000" cy="62797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F8F57A4B-15FD-2888-9A59-1B9D36AE8805}"/>
              </a:ext>
            </a:extLst>
          </p:cNvPr>
          <p:cNvSpPr txBox="1"/>
          <p:nvPr/>
        </p:nvSpPr>
        <p:spPr>
          <a:xfrm>
            <a:off x="1343518" y="74629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8E663B21-B6A6-66F6-F3D9-4A00825E7079}"/>
              </a:ext>
            </a:extLst>
          </p:cNvPr>
          <p:cNvSpPr/>
          <p:nvPr/>
        </p:nvSpPr>
        <p:spPr>
          <a:xfrm>
            <a:off x="1343518" y="2781300"/>
            <a:ext cx="16030082" cy="4154984"/>
          </a:xfrm>
          <a:prstGeom prst="rect">
            <a:avLst/>
          </a:prstGeom>
        </p:spPr>
        <p:txBody>
          <a:bodyPr wrap="square">
            <a:spAutoFit/>
          </a:bodyPr>
          <a:lstStyle/>
          <a:p>
            <a:pPr algn="just"/>
            <a:r>
              <a:rPr lang="vi-VN" sz="4400" dirty="0">
                <a:solidFill>
                  <a:srgbClr val="000000"/>
                </a:solidFill>
                <a:latin typeface="+mj-lt"/>
              </a:rPr>
              <a:t>- Người nói: tập trung vào vấn đề đã nêu ở bài tập, dựa vào gợi ý trong mục 1. Định hướng để tìm ý và lập dàn ý cho bài trình bày.</a:t>
            </a:r>
          </a:p>
          <a:p>
            <a:pPr algn="just"/>
            <a:endParaRPr lang="en-US" sz="4400" dirty="0">
              <a:solidFill>
                <a:srgbClr val="000000"/>
              </a:solidFill>
              <a:latin typeface="+mj-lt"/>
            </a:endParaRPr>
          </a:p>
          <a:p>
            <a:pPr algn="just"/>
            <a:r>
              <a:rPr lang="en-US" sz="4400" dirty="0">
                <a:solidFill>
                  <a:srgbClr val="000000"/>
                </a:solidFill>
                <a:latin typeface="+mj-lt"/>
              </a:rPr>
              <a:t>-</a:t>
            </a:r>
            <a:r>
              <a:rPr lang="vi-VN" sz="4400" dirty="0">
                <a:solidFill>
                  <a:srgbClr val="000000"/>
                </a:solidFill>
                <a:latin typeface="+mj-lt"/>
              </a:rPr>
              <a:t> Người nghe: chú ý các điểm cần tập trung khi nghe để nhận biết tính thuyết phục của ý kiến được trình bày và chỉ ra được những hạn chế (nếu có). </a:t>
            </a:r>
          </a:p>
        </p:txBody>
      </p:sp>
      <p:sp>
        <p:nvSpPr>
          <p:cNvPr id="4" name="Freeform 4">
            <a:extLst>
              <a:ext uri="{FF2B5EF4-FFF2-40B4-BE49-F238E27FC236}">
                <a16:creationId xmlns:a16="http://schemas.microsoft.com/office/drawing/2014/main" id="{BBAC12DD-5716-7B57-565C-B1EE938D2744}"/>
              </a:ext>
            </a:extLst>
          </p:cNvPr>
          <p:cNvSpPr/>
          <p:nvPr/>
        </p:nvSpPr>
        <p:spPr>
          <a:xfrm>
            <a:off x="422031" y="7124700"/>
            <a:ext cx="4815191" cy="4114800"/>
          </a:xfrm>
          <a:custGeom>
            <a:avLst/>
            <a:gdLst/>
            <a:ahLst/>
            <a:cxnLst/>
            <a:rect l="l" t="t" r="r" b="b"/>
            <a:pathLst>
              <a:path w="4815191" h="4114800">
                <a:moveTo>
                  <a:pt x="0" y="0"/>
                </a:moveTo>
                <a:lnTo>
                  <a:pt x="4815192" y="0"/>
                </a:lnTo>
                <a:lnTo>
                  <a:pt x="481519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524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FEB7A-DE01-DA68-1243-9C1BC1385362}"/>
              </a:ext>
            </a:extLst>
          </p:cNvPr>
          <p:cNvSpPr/>
          <p:nvPr/>
        </p:nvSpPr>
        <p:spPr>
          <a:xfrm>
            <a:off x="609600" y="800100"/>
            <a:ext cx="16916400" cy="8894743"/>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Mở đầu</a:t>
            </a:r>
            <a:r>
              <a:rPr lang="vi-VN" sz="4400" dirty="0">
                <a:solidFill>
                  <a:srgbClr val="000000"/>
                </a:solidFill>
                <a:latin typeface="Times New Roman" panose="02020603050405020304" pitchFamily="18" charset="0"/>
                <a:cs typeface="Times New Roman" panose="02020603050405020304" pitchFamily="18" charset="0"/>
              </a:rPr>
              <a:t>: nêu vấn đề, mục đích bài nói</a:t>
            </a:r>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chỉ ra sự giống nhau và khác nhau của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nêu những điểm giống nhau và khác nhau của hai văn bản</a:t>
            </a:r>
            <a:r>
              <a:rPr lang="en-US" sz="4400" dirty="0">
                <a:solidFill>
                  <a:srgbClr val="000000"/>
                </a:solidFill>
                <a:latin typeface="Times New Roman" panose="02020603050405020304" pitchFamily="18" charset="0"/>
                <a:cs typeface="Times New Roman" panose="02020603050405020304" pitchFamily="18" charset="0"/>
              </a:rPr>
              <a: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bối cảnh ra đời</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i, nội dung chính</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tư tưởng và tình cảm của người viết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vai trò và sự tác động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thể loại, ngôn ngữ và biện pháp nghệ thuật đặc sắc...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Lưu</a:t>
            </a:r>
            <a:r>
              <a:rPr lang="en-US" sz="4400" dirty="0">
                <a:solidFill>
                  <a:srgbClr val="000000"/>
                </a:solidFill>
                <a:latin typeface="Times New Roman" panose="02020603050405020304" pitchFamily="18" charset="0"/>
                <a:cs typeface="Times New Roman" panose="02020603050405020304" pitchFamily="18" charset="0"/>
              </a:rPr>
              <a:t> ý: </a:t>
            </a:r>
            <a:r>
              <a:rPr lang="vi-VN" sz="4400" dirty="0">
                <a:solidFill>
                  <a:srgbClr val="000000"/>
                </a:solidFill>
                <a:latin typeface="Times New Roman" panose="02020603050405020304" pitchFamily="18" charset="0"/>
                <a:cs typeface="Times New Roman" panose="02020603050405020304" pitchFamily="18" charset="0"/>
              </a:rPr>
              <a:t>Mỗi điểm cần có các lí lẽ và bằng chứng cụ thể dẫn ra từ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Kết thúc</a:t>
            </a:r>
            <a:r>
              <a:rPr lang="vi-VN" sz="4400" dirty="0">
                <a:solidFill>
                  <a:srgbClr val="000000"/>
                </a:solidFill>
                <a:latin typeface="Times New Roman" panose="02020603050405020304" pitchFamily="18" charset="0"/>
                <a:cs typeface="Times New Roman" panose="02020603050405020304" pitchFamily="18" charset="0"/>
              </a:rPr>
              <a:t>: khẳng định ý nghĩa và vị trí của hai văn bản đối với lịch sử dân tộc nói chung và văn học nói riêng.</a:t>
            </a:r>
          </a:p>
        </p:txBody>
      </p:sp>
    </p:spTree>
    <p:extLst>
      <p:ext uri="{BB962C8B-B14F-4D97-AF65-F5344CB8AC3E}">
        <p14:creationId xmlns:p14="http://schemas.microsoft.com/office/powerpoint/2010/main" val="31793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78EC44F0-9A65-AC7D-0D8E-D1E43CD7AF28}"/>
              </a:ext>
            </a:extLst>
          </p:cNvPr>
          <p:cNvSpPr txBox="1"/>
          <p:nvPr/>
        </p:nvSpPr>
        <p:spPr>
          <a:xfrm>
            <a:off x="914400" y="2667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13BA66-0923-9C47-0DEB-DD9B857D5E87}"/>
              </a:ext>
            </a:extLst>
          </p:cNvPr>
          <p:cNvSpPr/>
          <p:nvPr/>
        </p:nvSpPr>
        <p:spPr>
          <a:xfrm>
            <a:off x="685800" y="1257300"/>
            <a:ext cx="169164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spTree>
    <p:extLst>
      <p:ext uri="{BB962C8B-B14F-4D97-AF65-F5344CB8AC3E}">
        <p14:creationId xmlns:p14="http://schemas.microsoft.com/office/powerpoint/2010/main" val="739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314D4-F180-A7CB-021B-F173852E5024}"/>
              </a:ext>
            </a:extLst>
          </p:cNvPr>
          <p:cNvPicPr>
            <a:picLocks noChangeAspect="1"/>
          </p:cNvPicPr>
          <p:nvPr/>
        </p:nvPicPr>
        <p:blipFill>
          <a:blip r:embed="rId3"/>
          <a:stretch>
            <a:fillRect/>
          </a:stretch>
        </p:blipFill>
        <p:spPr>
          <a:xfrm>
            <a:off x="5562600" y="-10632"/>
            <a:ext cx="7198282" cy="10287000"/>
          </a:xfrm>
          <a:prstGeom prst="rect">
            <a:avLst/>
          </a:prstGeom>
        </p:spPr>
      </p:pic>
    </p:spTree>
    <p:extLst>
      <p:ext uri="{BB962C8B-B14F-4D97-AF65-F5344CB8AC3E}">
        <p14:creationId xmlns:p14="http://schemas.microsoft.com/office/powerpoint/2010/main" val="1618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DD53452-CEAE-582C-D85F-2D8A2D7DC85D}"/>
              </a:ext>
            </a:extLst>
          </p:cNvPr>
          <p:cNvSpPr txBox="1"/>
          <p:nvPr/>
        </p:nvSpPr>
        <p:spPr>
          <a:xfrm>
            <a:off x="1143000" y="4191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3FF11C2-018F-FB49-07C4-58A0947C3620}"/>
              </a:ext>
            </a:extLst>
          </p:cNvPr>
          <p:cNvGraphicFramePr>
            <a:graphicFrameLocks noGrp="1"/>
          </p:cNvGraphicFramePr>
          <p:nvPr>
            <p:extLst>
              <p:ext uri="{D42A27DB-BD31-4B8C-83A1-F6EECF244321}">
                <p14:modId xmlns:p14="http://schemas.microsoft.com/office/powerpoint/2010/main" val="1334670769"/>
              </p:ext>
            </p:extLst>
          </p:nvPr>
        </p:nvGraphicFramePr>
        <p:xfrm>
          <a:off x="990600" y="1790700"/>
          <a:ext cx="7696200" cy="7924800"/>
        </p:xfrm>
        <a:graphic>
          <a:graphicData uri="http://schemas.openxmlformats.org/drawingml/2006/table">
            <a:tbl>
              <a:tblPr>
                <a:tableStyleId>{5940675A-B579-460E-94D1-54222C63F5DA}</a:tableStyleId>
              </a:tblPr>
              <a:tblGrid>
                <a:gridCol w="76962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rgbClr val="E9E0D6"/>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9E3A9829-3831-E50F-2B2A-17A4DC172642}"/>
              </a:ext>
            </a:extLst>
          </p:cNvPr>
          <p:cNvGraphicFramePr>
            <a:graphicFrameLocks noGrp="1"/>
          </p:cNvGraphicFramePr>
          <p:nvPr>
            <p:extLst>
              <p:ext uri="{D42A27DB-BD31-4B8C-83A1-F6EECF244321}">
                <p14:modId xmlns:p14="http://schemas.microsoft.com/office/powerpoint/2010/main" val="1856430327"/>
              </p:ext>
            </p:extLst>
          </p:nvPr>
        </p:nvGraphicFramePr>
        <p:xfrm>
          <a:off x="9372600" y="1790700"/>
          <a:ext cx="8001000" cy="7924800"/>
        </p:xfrm>
        <a:graphic>
          <a:graphicData uri="http://schemas.openxmlformats.org/drawingml/2006/table">
            <a:tbl>
              <a:tblPr>
                <a:tableStyleId>{5940675A-B579-460E-94D1-54222C63F5DA}</a:tableStyleId>
              </a:tblPr>
              <a:tblGrid>
                <a:gridCol w="8001000">
                  <a:extLst>
                    <a:ext uri="{9D8B030D-6E8A-4147-A177-3AD203B41FA5}">
                      <a16:colId xmlns:a16="http://schemas.microsoft.com/office/drawing/2014/main" val="20000"/>
                    </a:ext>
                  </a:extLst>
                </a:gridCol>
              </a:tblGrid>
              <a:tr h="720436">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7204364">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p>
                  </a:txBody>
                  <a:tcPr marL="0" marR="0" marT="0" marB="0">
                    <a:solidFill>
                      <a:srgbClr val="E9E0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9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682946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A1382-127F-4514-BCC2-4C6F706DBB9D}"/>
              </a:ext>
            </a:extLst>
          </p:cNvPr>
          <p:cNvSpPr/>
          <p:nvPr/>
        </p:nvSpPr>
        <p:spPr>
          <a:xfrm>
            <a:off x="1287336" y="2880361"/>
            <a:ext cx="15713328" cy="2631490"/>
          </a:xfrm>
          <a:prstGeom prst="rect">
            <a:avLst/>
          </a:prstGeom>
          <a:noFill/>
        </p:spPr>
        <p:txBody>
          <a:bodyPr wrap="square" lIns="137160" tIns="68580" rIns="137160" bIns="68580">
            <a:spAutoFit/>
          </a:bodyPr>
          <a:lstStyle/>
          <a:p>
            <a:pPr algn="ctr"/>
            <a:r>
              <a:rPr lang="en-US" sz="8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TRÂN TRỌNG CẢM ƠN THẦY CÔ VÀ </a:t>
            </a:r>
            <a:r>
              <a:rPr lang="en-US" sz="81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CÁC EM!</a:t>
            </a:r>
            <a:endParaRPr lang="en-US" sz="8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0875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DC76D9-BA65-A674-9B5D-FB1DF6D307E2}"/>
              </a:ext>
            </a:extLst>
          </p:cNvPr>
          <p:cNvGrpSpPr/>
          <p:nvPr/>
        </p:nvGrpSpPr>
        <p:grpSpPr>
          <a:xfrm>
            <a:off x="652988" y="435732"/>
            <a:ext cx="12301012" cy="4114800"/>
            <a:chOff x="652988" y="435732"/>
            <a:chExt cx="12301012" cy="4114800"/>
          </a:xfrm>
        </p:grpSpPr>
        <p:sp>
          <p:nvSpPr>
            <p:cNvPr id="2" name="Freeform 2">
              <a:extLst>
                <a:ext uri="{FF2B5EF4-FFF2-40B4-BE49-F238E27FC236}">
                  <a16:creationId xmlns:a16="http://schemas.microsoft.com/office/drawing/2014/main"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3">
              <a:extLst>
                <a:ext uri="{FF2B5EF4-FFF2-40B4-BE49-F238E27FC236}">
                  <a16:creationId xmlns:a16="http://schemas.microsoft.com/office/drawing/2014/main" id="{DBB41D54-7E46-93F0-23C3-A66CB763F966}"/>
                </a:ext>
              </a:extLst>
            </p:cNvPr>
            <p:cNvSpPr txBox="1"/>
            <p:nvPr/>
          </p:nvSpPr>
          <p:spPr>
            <a:xfrm>
              <a:off x="3276600" y="20193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Suy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nghĩ</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ngược</a:t>
              </a:r>
              <a:r>
                <a:rPr lang="en-US" sz="11500" dirty="0">
                  <a:solidFill>
                    <a:srgbClr val="C00000"/>
                  </a:solidFill>
                  <a:latin typeface="#9Slide05 Dancing Script" panose="03080800040507000D00" pitchFamily="66" charset="0"/>
                </a:rPr>
                <a:t>”</a:t>
              </a:r>
            </a:p>
          </p:txBody>
        </p:sp>
      </p:grpSp>
      <p:grpSp>
        <p:nvGrpSpPr>
          <p:cNvPr id="3" name="Group 2">
            <a:extLst>
              <a:ext uri="{FF2B5EF4-FFF2-40B4-BE49-F238E27FC236}">
                <a16:creationId xmlns:a16="http://schemas.microsoft.com/office/drawing/2014/main"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5E14749A-6F90-65D0-900D-706EF4968A3E}"/>
                </a:ext>
              </a:extLst>
            </p:cNvPr>
            <p:cNvSpPr txBox="1"/>
            <p:nvPr/>
          </p:nvSpPr>
          <p:spPr>
            <a:xfrm>
              <a:off x="6553200" y="5524500"/>
              <a:ext cx="9144000"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đưa ra các </a:t>
              </a:r>
              <a:r>
                <a:rPr lang="vi-VN" sz="4400" b="1" dirty="0">
                  <a:latin typeface="Times New Roman" panose="02020603050405020304" pitchFamily="18" charset="0"/>
                  <a:cs typeface="Times New Roman" panose="02020603050405020304" pitchFamily="18" charset="0"/>
                </a:rPr>
                <a:t>lập luận phản đối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D63418EF-5D29-5267-2D09-E284A3110666}"/>
                </a:ext>
              </a:extLst>
            </p:cNvPr>
            <p:cNvSpPr txBox="1"/>
            <p:nvPr/>
          </p:nvSpPr>
          <p:spPr>
            <a:xfrm>
              <a:off x="4114800" y="643979"/>
              <a:ext cx="91440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phạt</a:t>
              </a:r>
              <a:r>
                <a:rPr lang="en-US" sz="4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8589999" y="1348496"/>
            <a:ext cx="3968074" cy="923330"/>
          </a:xfrm>
          <a:prstGeom prst="rect">
            <a:avLst/>
          </a:prstGeom>
        </p:spPr>
        <p:txBody>
          <a:bodyPr wrap="none">
            <a:spAutoFit/>
          </a:bodyPr>
          <a:lstStyle/>
          <a:p>
            <a:pPr algn="ctr"/>
            <a:r>
              <a:rPr lang="en-US" sz="5400" dirty="0" smtClean="0">
                <a:solidFill>
                  <a:srgbClr val="222222"/>
                </a:solidFill>
                <a:latin typeface="Times New Roman" panose="02020603050405020304" pitchFamily="18" charset="0"/>
                <a:cs typeface="Times New Roman" panose="02020603050405020304" pitchFamily="18" charset="0"/>
              </a:rPr>
              <a:t>TIẾT 13 + 14</a:t>
            </a:r>
            <a:endParaRPr lang="en-US" sz="5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35102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1447800" y="2304987"/>
            <a:ext cx="6781800" cy="647629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5509200"/>
            </a:xfrm>
            <a:prstGeom prst="rect">
              <a:avLst/>
            </a:prstGeom>
            <a:noFill/>
          </p:spPr>
          <p:txBody>
            <a:bodyPr wrap="square" rtlCol="0">
              <a:spAutoFit/>
            </a:bodyPr>
            <a:lstStyle/>
            <a:p>
              <a:pPr algn="just"/>
              <a:r>
                <a:rPr lang="en-US" sz="4400" b="1" dirty="0">
                  <a:latin typeface="+mj-lt"/>
                </a:rPr>
                <a:t>- </a:t>
              </a:r>
              <a:r>
                <a:rPr lang="vi-VN" sz="4400" b="1" dirty="0">
                  <a:latin typeface="+mj-lt"/>
                </a:rPr>
                <a:t>Nghe và nhận biết tính thuyết phục của một ý kiến </a:t>
              </a:r>
              <a:r>
                <a:rPr lang="vi-VN" sz="4400" dirty="0">
                  <a:latin typeface="+mj-lt"/>
                </a:rPr>
                <a:t>là yêu cầu cần thiết trong giao tiếp, nhất là khi nghe trình bày một ý kiến nghị luận. Bởi vì mục đích của văn nghị luận là thuyết phục. </a:t>
              </a:r>
            </a:p>
          </p:txBody>
        </p:sp>
      </p:grpSp>
      <p:grpSp>
        <p:nvGrpSpPr>
          <p:cNvPr id="9" name="Group 8">
            <a:extLst>
              <a:ext uri="{FF2B5EF4-FFF2-40B4-BE49-F238E27FC236}">
                <a16:creationId xmlns:a16="http://schemas.microsoft.com/office/drawing/2014/main" id="{D3C59105-443F-2FCC-CE46-1CBCC7F6C554}"/>
              </a:ext>
            </a:extLst>
          </p:cNvPr>
          <p:cNvGrpSpPr/>
          <p:nvPr/>
        </p:nvGrpSpPr>
        <p:grpSpPr>
          <a:xfrm>
            <a:off x="9601200" y="2304987"/>
            <a:ext cx="6781800" cy="6476293"/>
            <a:chOff x="9601200" y="2304987"/>
            <a:chExt cx="6781800" cy="6476293"/>
          </a:xfrm>
        </p:grpSpPr>
        <p:sp>
          <p:nvSpPr>
            <p:cNvPr id="5" name="Freeform 2">
              <a:extLst>
                <a:ext uri="{FF2B5EF4-FFF2-40B4-BE49-F238E27FC236}">
                  <a16:creationId xmlns:a16="http://schemas.microsoft.com/office/drawing/2014/main" id="{8B042013-3065-57A4-25AC-29D903EB20EF}"/>
                </a:ext>
              </a:extLst>
            </p:cNvPr>
            <p:cNvSpPr/>
            <p:nvPr/>
          </p:nvSpPr>
          <p:spPr>
            <a:xfrm>
              <a:off x="96012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TextBox 5">
              <a:extLst>
                <a:ext uri="{FF2B5EF4-FFF2-40B4-BE49-F238E27FC236}">
                  <a16:creationId xmlns:a16="http://schemas.microsoft.com/office/drawing/2014/main" id="{0145BBFB-650E-AB51-41B5-75D9B589EC0E}"/>
                </a:ext>
              </a:extLst>
            </p:cNvPr>
            <p:cNvSpPr txBox="1"/>
            <p:nvPr/>
          </p:nvSpPr>
          <p:spPr>
            <a:xfrm>
              <a:off x="9906000" y="2933700"/>
              <a:ext cx="6096000" cy="2123658"/>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dirty="0">
                  <a:latin typeface="+mj-lt"/>
                </a:rPr>
                <a:t>: </a:t>
              </a:r>
              <a:r>
                <a:rPr lang="vi-VN" sz="4400" b="1" dirty="0">
                  <a:latin typeface="+mj-lt"/>
                </a:rPr>
                <a:t>sự chủ động trong giao tiếp </a:t>
              </a:r>
              <a:r>
                <a:rPr lang="vi-VN" sz="4400" dirty="0">
                  <a:latin typeface="+mj-lt"/>
                </a:rPr>
                <a:t>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67D94C8-003D-83FB-DD6B-399EA5F74F77}"/>
              </a:ext>
            </a:extLst>
          </p:cNvPr>
          <p:cNvSpPr/>
          <p:nvPr/>
        </p:nvSpPr>
        <p:spPr>
          <a:xfrm>
            <a:off x="803031" y="1556683"/>
            <a:ext cx="16986738" cy="92256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9386E226-B07E-37EE-CFF6-946F15C3E603}"/>
              </a:ext>
            </a:extLst>
          </p:cNvPr>
          <p:cNvSpPr/>
          <p:nvPr/>
        </p:nvSpPr>
        <p:spPr>
          <a:xfrm>
            <a:off x="1524000" y="2019300"/>
            <a:ext cx="15621000" cy="7540526"/>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Nghe kĩ nội dung ý kiến mà người nói đã trình bày (Người nói nêu ý kiến về vấn đề gì? Mục đích của người nói là gì?).</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Ghi lại cách trình bày ý kiến của người nói:</a:t>
            </a:r>
          </a:p>
          <a:p>
            <a:pPr algn="just"/>
            <a:r>
              <a:rPr lang="vi-VN" sz="4400" dirty="0">
                <a:solidFill>
                  <a:srgbClr val="000000"/>
                </a:solidFill>
                <a:latin typeface="Times New Roman" panose="02020603050405020304" pitchFamily="18" charset="0"/>
                <a:cs typeface="Times New Roman" panose="02020603050405020304" pitchFamily="18" charset="0"/>
              </a:rPr>
              <a:t>+ Mở đầu nêu lên vấn đề gì?</a:t>
            </a:r>
          </a:p>
          <a:p>
            <a:pPr algn="just"/>
            <a:r>
              <a:rPr lang="vi-VN" sz="4400" dirty="0">
                <a:solidFill>
                  <a:srgbClr val="000000"/>
                </a:solidFill>
                <a:latin typeface="Times New Roman" panose="02020603050405020304" pitchFamily="18" charset="0"/>
                <a:cs typeface="Times New Roman" panose="02020603050405020304" pitchFamily="18" charset="0"/>
              </a:rPr>
              <a:t>+ Triển khai vấn đề bằng các lí lẽ và bằng chứng ra sao?</a:t>
            </a:r>
          </a:p>
          <a:p>
            <a:pPr algn="just"/>
            <a:r>
              <a:rPr lang="vi-VN" sz="4400" dirty="0">
                <a:solidFill>
                  <a:srgbClr val="000000"/>
                </a:solidFill>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p>
          <a:p>
            <a:pPr algn="just"/>
            <a:r>
              <a:rPr lang="vi-VN" sz="4400" dirty="0">
                <a:solidFill>
                  <a:srgbClr val="000000"/>
                </a:solidFill>
                <a:latin typeface="Times New Roman" panose="02020603050405020304" pitchFamily="18" charset="0"/>
                <a:cs typeface="Times New Roman" panose="02020603050405020304" pitchFamily="18" charset="0"/>
              </a:rPr>
              <a:t>+ Nội dung trình bày có logic, chặt chẽ không?</a:t>
            </a:r>
          </a:p>
          <a:p>
            <a:pPr algn="just"/>
            <a:r>
              <a:rPr lang="vi-VN" sz="4400" dirty="0">
                <a:solidFill>
                  <a:srgbClr val="000000"/>
                </a:solidFill>
                <a:latin typeface="Times New Roman" panose="02020603050405020304" pitchFamily="18" charset="0"/>
                <a:cs typeface="Times New Roman" panose="02020603050405020304" pitchFamily="18" charset="0"/>
              </a:rPr>
              <a:t>+ Còn thiếu những bằng chứng gì?</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Đánh giá chung về tính thuyết phục trong ý kiến của người nói.</a:t>
            </a: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ên bài"/>
  <p:tag name="ISPRING_SLIDE_INDENT_LEVEL" val="0"/>
  <p:tag name="ISPRING_PRESENTER_ID" val="{C2888B76-A251-4C62-904B-D2132BF9B8EA}"/>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1320</Words>
  <Application>Microsoft Office PowerPoint</Application>
  <PresentationFormat>Custom</PresentationFormat>
  <Paragraphs>94</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宋体</vt:lpstr>
      <vt:lpstr>#9Slide03 Arima Madurai Black</vt:lpstr>
      <vt:lpstr>Trebuchet MS</vt:lpstr>
      <vt:lpstr>#9Slide05 Dancing Script</vt:lpstr>
      <vt:lpstr>#9Slide03 Aturdida</vt:lpstr>
      <vt:lpstr>#9Slide07 SVNBango</vt:lpstr>
      <vt:lpstr>Calibri</vt:lpstr>
      <vt:lpstr>#9Slide07 IcielBaliho Script</vt:lpstr>
      <vt:lpstr>Wingdings 3</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Dell</cp:lastModifiedBy>
  <cp:revision>8</cp:revision>
  <dcterms:created xsi:type="dcterms:W3CDTF">2006-08-16T00:00:00Z</dcterms:created>
  <dcterms:modified xsi:type="dcterms:W3CDTF">2024-09-18T23:15:28Z</dcterms:modified>
  <dc:identifier>DAGIwXzUk7U</dc:identifier>
</cp:coreProperties>
</file>