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2" r:id="rId1"/>
    <p:sldMasterId id="2147483745" r:id="rId2"/>
  </p:sldMasterIdLst>
  <p:notesMasterIdLst>
    <p:notesMasterId r:id="rId50"/>
  </p:notesMasterIdLst>
  <p:sldIdLst>
    <p:sldId id="535" r:id="rId3"/>
    <p:sldId id="469" r:id="rId4"/>
    <p:sldId id="427" r:id="rId5"/>
    <p:sldId id="472" r:id="rId6"/>
    <p:sldId id="473" r:id="rId7"/>
    <p:sldId id="474" r:id="rId8"/>
    <p:sldId id="500" r:id="rId9"/>
    <p:sldId id="476" r:id="rId10"/>
    <p:sldId id="477" r:id="rId11"/>
    <p:sldId id="501" r:id="rId12"/>
    <p:sldId id="534" r:id="rId13"/>
    <p:sldId id="478" r:id="rId14"/>
    <p:sldId id="504" r:id="rId15"/>
    <p:sldId id="505" r:id="rId16"/>
    <p:sldId id="503" r:id="rId17"/>
    <p:sldId id="480" r:id="rId18"/>
    <p:sldId id="372" r:id="rId19"/>
    <p:sldId id="481" r:id="rId20"/>
    <p:sldId id="507" r:id="rId21"/>
    <p:sldId id="506" r:id="rId22"/>
    <p:sldId id="485" r:id="rId23"/>
    <p:sldId id="508" r:id="rId24"/>
    <p:sldId id="509" r:id="rId25"/>
    <p:sldId id="522" r:id="rId26"/>
    <p:sldId id="528" r:id="rId27"/>
    <p:sldId id="529" r:id="rId28"/>
    <p:sldId id="525" r:id="rId29"/>
    <p:sldId id="526" r:id="rId30"/>
    <p:sldId id="530" r:id="rId31"/>
    <p:sldId id="531" r:id="rId32"/>
    <p:sldId id="532" r:id="rId33"/>
    <p:sldId id="490" r:id="rId34"/>
    <p:sldId id="491" r:id="rId35"/>
    <p:sldId id="521" r:id="rId36"/>
    <p:sldId id="492" r:id="rId37"/>
    <p:sldId id="493" r:id="rId38"/>
    <p:sldId id="449" r:id="rId39"/>
    <p:sldId id="450" r:id="rId40"/>
    <p:sldId id="451" r:id="rId41"/>
    <p:sldId id="452" r:id="rId42"/>
    <p:sldId id="453" r:id="rId43"/>
    <p:sldId id="454" r:id="rId44"/>
    <p:sldId id="455" r:id="rId45"/>
    <p:sldId id="456" r:id="rId46"/>
    <p:sldId id="457" r:id="rId47"/>
    <p:sldId id="458" r:id="rId48"/>
    <p:sldId id="536" r:id="rId49"/>
  </p:sldIdLst>
  <p:sldSz cx="18288000" cy="10287000"/>
  <p:notesSz cx="6858000" cy="9144000"/>
  <p:embeddedFontLst>
    <p:embeddedFont>
      <p:font typeface="#9Slide04 Rokkitt SemiBold" panose="020B0604020202020204" charset="0"/>
      <p:bold r:id="rId51"/>
    </p:embeddedFont>
    <p:embeddedFont>
      <p:font typeface="Wingdings 3" panose="05040102010807070707" pitchFamily="18" charset="2"/>
      <p:regular r:id="rId52"/>
    </p:embeddedFont>
    <p:embeddedFont>
      <p:font typeface="#9Slide04 Rokkitt Bold" panose="020B0604020202020204" charset="0"/>
      <p:bold r:id="rId53"/>
    </p:embeddedFont>
    <p:embeddedFont>
      <p:font typeface="微软雅黑" panose="020B0503020204020204" pitchFamily="34" charset="-122"/>
      <p:regular r:id="rId54"/>
      <p:bold r:id="rId55"/>
    </p:embeddedFont>
    <p:embeddedFont>
      <p:font typeface="新宋体" panose="02010609030101010101" pitchFamily="49" charset="-122"/>
      <p:regular r:id="rId56"/>
    </p:embeddedFont>
    <p:embeddedFont>
      <p:font typeface="Noto Serif" panose="020B0604020202020204" charset="0"/>
      <p:regular r:id="rId57"/>
      <p:bold r:id="rId58"/>
      <p:italic r:id="rId59"/>
      <p:boldItalic r:id="rId60"/>
    </p:embeddedFont>
    <p:embeddedFont>
      <p:font typeface="Calibri Light" panose="020F0302020204030204" pitchFamily="34" charset="0"/>
      <p:regular r:id="rId61"/>
      <p:italic r:id="rId62"/>
    </p:embeddedFont>
    <p:embeddedFont>
      <p:font typeface="宋体" panose="02010600030101010101" pitchFamily="2" charset="-122"/>
      <p:regular r:id="rId63"/>
    </p:embeddedFont>
    <p:embeddedFont>
      <p:font typeface="#9Slide05 SVNLifehack Script" panose="00000500000000000000" charset="0"/>
      <p:regular r:id="rId64"/>
    </p:embeddedFont>
    <p:embeddedFont>
      <p:font typeface="#9Slide05 SVNHollie Script Pro" panose="020B0604020202020204" charset="0"/>
      <p:regular r:id="rId65"/>
    </p:embeddedFont>
    <p:embeddedFont>
      <p:font typeface="#9Slide04 Vollkorn Bold" panose="020B0604020202020204" charset="0"/>
      <p:bold r:id="rId66"/>
    </p:embeddedFont>
    <p:embeddedFont>
      <p:font typeface="Trebuchet MS" panose="020B0603020202020204" pitchFamily="34" charset="0"/>
      <p:regular r:id="rId67"/>
      <p:bold r:id="rId68"/>
      <p:italic r:id="rId69"/>
      <p:boldItalic r:id="rId70"/>
    </p:embeddedFont>
    <p:embeddedFont>
      <p:font typeface="Calibri" panose="020F0502020204030204" pitchFamily="34" charset="0"/>
      <p:regular r:id="rId71"/>
      <p:bold r:id="rId72"/>
      <p:italic r:id="rId73"/>
      <p:boldItalic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3442D"/>
    <a:srgbClr val="232C37"/>
    <a:srgbClr val="5E4834"/>
    <a:srgbClr val="F9F6F1"/>
    <a:srgbClr val="CAA882"/>
    <a:srgbClr val="AE2746"/>
    <a:srgbClr val="9880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8" autoAdjust="0"/>
    <p:restoredTop sz="74720" autoAdjust="0"/>
  </p:normalViewPr>
  <p:slideViewPr>
    <p:cSldViewPr>
      <p:cViewPr varScale="1">
        <p:scale>
          <a:sx n="49" d="100"/>
          <a:sy n="49" d="100"/>
        </p:scale>
        <p:origin x="926"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5" Type="http://schemas.openxmlformats.org/officeDocument/2006/relationships/slide" Target="slides/slide3.xml"/><Relationship Id="rId61"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fntdata"/><Relationship Id="rId72" Type="http://schemas.openxmlformats.org/officeDocument/2006/relationships/font" Target="fonts/font2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21.fntdata"/><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E70960-3C00-4081-9920-C69A7922AA23}" type="doc">
      <dgm:prSet loTypeId="urn:microsoft.com/office/officeart/2005/8/layout/arrow2" loCatId="process" qsTypeId="urn:microsoft.com/office/officeart/2005/8/quickstyle/simple1" qsCatId="simple" csTypeId="urn:microsoft.com/office/officeart/2005/8/colors/colorful1" csCatId="colorful" phldr="1"/>
      <dgm:spPr/>
    </dgm:pt>
    <dgm:pt modelId="{55313E63-1041-42A4-A48B-ACC7D0A9C96D}">
      <dgm:prSet phldrT="[Text]" custT="1"/>
      <dgm:spPr/>
      <dgm:t>
        <a:bodyPr/>
        <a:lstStyle/>
        <a:p>
          <a:r>
            <a:rPr lang="en-US" sz="4800" dirty="0">
              <a:latin typeface="Times New Roman" panose="02020603050405020304" pitchFamily="18" charset="0"/>
              <a:cs typeface="Times New Roman" panose="02020603050405020304" pitchFamily="18" charset="0"/>
            </a:rPr>
            <a:t>Khi </a:t>
          </a:r>
          <a:r>
            <a:rPr lang="en-US" sz="4800" dirty="0" err="1">
              <a:latin typeface="Times New Roman" panose="02020603050405020304" pitchFamily="18" charset="0"/>
              <a:cs typeface="Times New Roman" panose="02020603050405020304" pitchFamily="18" charset="0"/>
            </a:rPr>
            <a:t>tuổi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trẻ</a:t>
          </a:r>
          <a:endParaRPr lang="en-US" sz="4800" dirty="0">
            <a:latin typeface="Times New Roman" panose="02020603050405020304" pitchFamily="18" charset="0"/>
            <a:cs typeface="Times New Roman" panose="02020603050405020304" pitchFamily="18" charset="0"/>
          </a:endParaRPr>
        </a:p>
      </dgm:t>
    </dgm:pt>
    <dgm:pt modelId="{1F0FA217-C700-4D01-8284-81CFCBCA6CE9}" type="parTrans" cxnId="{FF1037E6-864D-4FDE-9DF9-9C1003814356}">
      <dgm:prSet/>
      <dgm:spPr/>
      <dgm:t>
        <a:bodyPr/>
        <a:lstStyle/>
        <a:p>
          <a:endParaRPr lang="en-US" sz="4800">
            <a:latin typeface="Times New Roman" panose="02020603050405020304" pitchFamily="18" charset="0"/>
            <a:cs typeface="Times New Roman" panose="02020603050405020304" pitchFamily="18" charset="0"/>
          </a:endParaRPr>
        </a:p>
      </dgm:t>
    </dgm:pt>
    <dgm:pt modelId="{6CE218E9-3EC2-44C3-A7A1-C40D58D62FEF}" type="sibTrans" cxnId="{FF1037E6-864D-4FDE-9DF9-9C1003814356}">
      <dgm:prSet/>
      <dgm:spPr/>
      <dgm:t>
        <a:bodyPr/>
        <a:lstStyle/>
        <a:p>
          <a:endParaRPr lang="en-US" sz="4800">
            <a:latin typeface="Times New Roman" panose="02020603050405020304" pitchFamily="18" charset="0"/>
            <a:cs typeface="Times New Roman" panose="02020603050405020304" pitchFamily="18" charset="0"/>
          </a:endParaRPr>
        </a:p>
      </dgm:t>
    </dgm:pt>
    <dgm:pt modelId="{EB84B190-BF00-403C-B27C-2E15A3451F32}">
      <dgm:prSet phldrT="[Text]" custT="1"/>
      <dgm:spPr/>
      <dgm:t>
        <a:bodyPr/>
        <a:lstStyle/>
        <a:p>
          <a:r>
            <a:rPr lang="en-US" sz="4800" dirty="0" err="1">
              <a:latin typeface="Times New Roman" panose="02020603050405020304" pitchFamily="18" charset="0"/>
              <a:cs typeface="Times New Roman" panose="02020603050405020304" pitchFamily="18" charset="0"/>
            </a:rPr>
            <a:t>Lúc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già</a:t>
          </a:r>
          <a:endParaRPr lang="en-US" sz="4800" dirty="0">
            <a:latin typeface="Times New Roman" panose="02020603050405020304" pitchFamily="18" charset="0"/>
            <a:cs typeface="Times New Roman" panose="02020603050405020304" pitchFamily="18" charset="0"/>
          </a:endParaRPr>
        </a:p>
      </dgm:t>
    </dgm:pt>
    <dgm:pt modelId="{3D163BE3-0C06-4612-8046-65765A25EC2A}" type="parTrans" cxnId="{FBADBDAD-78AD-490C-BAF4-E4529CF7DA52}">
      <dgm:prSet/>
      <dgm:spPr/>
      <dgm:t>
        <a:bodyPr/>
        <a:lstStyle/>
        <a:p>
          <a:endParaRPr lang="en-US" sz="4800">
            <a:latin typeface="Times New Roman" panose="02020603050405020304" pitchFamily="18" charset="0"/>
            <a:cs typeface="Times New Roman" panose="02020603050405020304" pitchFamily="18" charset="0"/>
          </a:endParaRPr>
        </a:p>
      </dgm:t>
    </dgm:pt>
    <dgm:pt modelId="{36939A68-3E97-45C9-8533-5174A10F0CE8}" type="sibTrans" cxnId="{FBADBDAD-78AD-490C-BAF4-E4529CF7DA52}">
      <dgm:prSet/>
      <dgm:spPr/>
      <dgm:t>
        <a:bodyPr/>
        <a:lstStyle/>
        <a:p>
          <a:endParaRPr lang="en-US" sz="4800">
            <a:latin typeface="Times New Roman" panose="02020603050405020304" pitchFamily="18" charset="0"/>
            <a:cs typeface="Times New Roman" panose="02020603050405020304" pitchFamily="18" charset="0"/>
          </a:endParaRPr>
        </a:p>
      </dgm:t>
    </dgm:pt>
    <dgm:pt modelId="{16D311B4-2987-4CA5-B270-04DFCA9A6436}" type="pres">
      <dgm:prSet presAssocID="{A1E70960-3C00-4081-9920-C69A7922AA23}" presName="arrowDiagram" presStyleCnt="0">
        <dgm:presLayoutVars>
          <dgm:chMax val="5"/>
          <dgm:dir/>
          <dgm:resizeHandles val="exact"/>
        </dgm:presLayoutVars>
      </dgm:prSet>
      <dgm:spPr/>
    </dgm:pt>
    <dgm:pt modelId="{175AC742-9F1A-4B87-8E5C-16A5F76F6392}" type="pres">
      <dgm:prSet presAssocID="{A1E70960-3C00-4081-9920-C69A7922AA23}" presName="arrow" presStyleLbl="bgShp" presStyleIdx="0" presStyleCnt="1"/>
      <dgm:spPr/>
    </dgm:pt>
    <dgm:pt modelId="{9E30F6DE-B635-4444-A1F6-3F3E2C16583B}" type="pres">
      <dgm:prSet presAssocID="{A1E70960-3C00-4081-9920-C69A7922AA23}" presName="arrowDiagram2" presStyleCnt="0"/>
      <dgm:spPr/>
    </dgm:pt>
    <dgm:pt modelId="{DCA0E27B-0DA9-44B5-A6A5-598507018F1F}" type="pres">
      <dgm:prSet presAssocID="{55313E63-1041-42A4-A48B-ACC7D0A9C96D}" presName="bullet2a" presStyleLbl="node1" presStyleIdx="0" presStyleCnt="2"/>
      <dgm:spPr/>
    </dgm:pt>
    <dgm:pt modelId="{B312D70C-89C0-4E7E-9466-1A8371CE79FE}" type="pres">
      <dgm:prSet presAssocID="{55313E63-1041-42A4-A48B-ACC7D0A9C96D}" presName="textBox2a" presStyleLbl="revTx" presStyleIdx="0" presStyleCnt="2">
        <dgm:presLayoutVars>
          <dgm:bulletEnabled val="1"/>
        </dgm:presLayoutVars>
      </dgm:prSet>
      <dgm:spPr/>
      <dgm:t>
        <a:bodyPr/>
        <a:lstStyle/>
        <a:p>
          <a:endParaRPr lang="en-US"/>
        </a:p>
      </dgm:t>
    </dgm:pt>
    <dgm:pt modelId="{5EFD8472-DC99-4A7A-89BC-C3729BB52644}" type="pres">
      <dgm:prSet presAssocID="{EB84B190-BF00-403C-B27C-2E15A3451F32}" presName="bullet2b" presStyleLbl="node1" presStyleIdx="1" presStyleCnt="2"/>
      <dgm:spPr/>
    </dgm:pt>
    <dgm:pt modelId="{9AE15BB5-A2CD-4022-8ED2-F93A57830D93}" type="pres">
      <dgm:prSet presAssocID="{EB84B190-BF00-403C-B27C-2E15A3451F32}" presName="textBox2b" presStyleLbl="revTx" presStyleIdx="1" presStyleCnt="2">
        <dgm:presLayoutVars>
          <dgm:bulletEnabled val="1"/>
        </dgm:presLayoutVars>
      </dgm:prSet>
      <dgm:spPr/>
      <dgm:t>
        <a:bodyPr/>
        <a:lstStyle/>
        <a:p>
          <a:endParaRPr lang="en-US"/>
        </a:p>
      </dgm:t>
    </dgm:pt>
  </dgm:ptLst>
  <dgm:cxnLst>
    <dgm:cxn modelId="{FBADBDAD-78AD-490C-BAF4-E4529CF7DA52}" srcId="{A1E70960-3C00-4081-9920-C69A7922AA23}" destId="{EB84B190-BF00-403C-B27C-2E15A3451F32}" srcOrd="1" destOrd="0" parTransId="{3D163BE3-0C06-4612-8046-65765A25EC2A}" sibTransId="{36939A68-3E97-45C9-8533-5174A10F0CE8}"/>
    <dgm:cxn modelId="{E0CA6A06-57B4-419A-9C21-BCE5D1DFE704}" type="presOf" srcId="{A1E70960-3C00-4081-9920-C69A7922AA23}" destId="{16D311B4-2987-4CA5-B270-04DFCA9A6436}" srcOrd="0" destOrd="0" presId="urn:microsoft.com/office/officeart/2005/8/layout/arrow2"/>
    <dgm:cxn modelId="{4D52A703-7556-47E2-AA83-24A448B5E52F}" type="presOf" srcId="{55313E63-1041-42A4-A48B-ACC7D0A9C96D}" destId="{B312D70C-89C0-4E7E-9466-1A8371CE79FE}" srcOrd="0" destOrd="0" presId="urn:microsoft.com/office/officeart/2005/8/layout/arrow2"/>
    <dgm:cxn modelId="{FF1037E6-864D-4FDE-9DF9-9C1003814356}" srcId="{A1E70960-3C00-4081-9920-C69A7922AA23}" destId="{55313E63-1041-42A4-A48B-ACC7D0A9C96D}" srcOrd="0" destOrd="0" parTransId="{1F0FA217-C700-4D01-8284-81CFCBCA6CE9}" sibTransId="{6CE218E9-3EC2-44C3-A7A1-C40D58D62FEF}"/>
    <dgm:cxn modelId="{4101E2E6-B6B6-415E-B7F0-AB280EFA47E8}" type="presOf" srcId="{EB84B190-BF00-403C-B27C-2E15A3451F32}" destId="{9AE15BB5-A2CD-4022-8ED2-F93A57830D93}" srcOrd="0" destOrd="0" presId="urn:microsoft.com/office/officeart/2005/8/layout/arrow2"/>
    <dgm:cxn modelId="{991D572A-877F-456F-81E7-771FBCD6D9D5}" type="presParOf" srcId="{16D311B4-2987-4CA5-B270-04DFCA9A6436}" destId="{175AC742-9F1A-4B87-8E5C-16A5F76F6392}" srcOrd="0" destOrd="0" presId="urn:microsoft.com/office/officeart/2005/8/layout/arrow2"/>
    <dgm:cxn modelId="{CC22055F-2B5B-420E-9EB5-9A27405DB6FC}" type="presParOf" srcId="{16D311B4-2987-4CA5-B270-04DFCA9A6436}" destId="{9E30F6DE-B635-4444-A1F6-3F3E2C16583B}" srcOrd="1" destOrd="0" presId="urn:microsoft.com/office/officeart/2005/8/layout/arrow2"/>
    <dgm:cxn modelId="{589C1870-6EB9-4DC9-9E3E-DC86807609A7}" type="presParOf" srcId="{9E30F6DE-B635-4444-A1F6-3F3E2C16583B}" destId="{DCA0E27B-0DA9-44B5-A6A5-598507018F1F}" srcOrd="0" destOrd="0" presId="urn:microsoft.com/office/officeart/2005/8/layout/arrow2"/>
    <dgm:cxn modelId="{DE588F31-0E33-4F23-94E8-FB56B780311C}" type="presParOf" srcId="{9E30F6DE-B635-4444-A1F6-3F3E2C16583B}" destId="{B312D70C-89C0-4E7E-9466-1A8371CE79FE}" srcOrd="1" destOrd="0" presId="urn:microsoft.com/office/officeart/2005/8/layout/arrow2"/>
    <dgm:cxn modelId="{4CDBD832-A28C-4013-B487-DA2D0A62D393}" type="presParOf" srcId="{9E30F6DE-B635-4444-A1F6-3F3E2C16583B}" destId="{5EFD8472-DC99-4A7A-89BC-C3729BB52644}" srcOrd="2" destOrd="0" presId="urn:microsoft.com/office/officeart/2005/8/layout/arrow2"/>
    <dgm:cxn modelId="{AD3409C2-2756-4B0F-B427-DB948E67F5F6}" type="presParOf" srcId="{9E30F6DE-B635-4444-A1F6-3F3E2C16583B}" destId="{9AE15BB5-A2CD-4022-8ED2-F93A57830D93}"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AC742-9F1A-4B87-8E5C-16A5F76F6392}">
      <dsp:nvSpPr>
        <dsp:cNvPr id="0" name=""/>
        <dsp:cNvSpPr/>
      </dsp:nvSpPr>
      <dsp:spPr>
        <a:xfrm>
          <a:off x="0" y="253999"/>
          <a:ext cx="12192000" cy="7620000"/>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A0E27B-0DA9-44B5-A6A5-598507018F1F}">
      <dsp:nvSpPr>
        <dsp:cNvPr id="0" name=""/>
        <dsp:cNvSpPr/>
      </dsp:nvSpPr>
      <dsp:spPr>
        <a:xfrm>
          <a:off x="2834640" y="4406899"/>
          <a:ext cx="426720" cy="42672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12D70C-89C0-4E7E-9466-1A8371CE79FE}">
      <dsp:nvSpPr>
        <dsp:cNvPr id="0" name=""/>
        <dsp:cNvSpPr/>
      </dsp:nvSpPr>
      <dsp:spPr>
        <a:xfrm>
          <a:off x="3048000" y="4620259"/>
          <a:ext cx="3962400" cy="3253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110" tIns="0" rIns="0" bIns="0" numCol="1" spcCol="1270" anchor="t" anchorCtr="0">
          <a:noAutofit/>
        </a:bodyPr>
        <a:lstStyle/>
        <a:p>
          <a:pPr lvl="0" algn="l" defTabSz="2133600">
            <a:lnSpc>
              <a:spcPct val="90000"/>
            </a:lnSpc>
            <a:spcBef>
              <a:spcPct val="0"/>
            </a:spcBef>
            <a:spcAft>
              <a:spcPct val="35000"/>
            </a:spcAft>
          </a:pPr>
          <a:r>
            <a:rPr lang="en-US" sz="4800" kern="1200" dirty="0">
              <a:latin typeface="Times New Roman" panose="02020603050405020304" pitchFamily="18" charset="0"/>
              <a:cs typeface="Times New Roman" panose="02020603050405020304" pitchFamily="18" charset="0"/>
            </a:rPr>
            <a:t>Khi </a:t>
          </a:r>
          <a:r>
            <a:rPr lang="en-US" sz="4800" kern="1200" dirty="0" err="1">
              <a:latin typeface="Times New Roman" panose="02020603050405020304" pitchFamily="18" charset="0"/>
              <a:cs typeface="Times New Roman" panose="02020603050405020304" pitchFamily="18" charset="0"/>
            </a:rPr>
            <a:t>tuổi</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trẻ</a:t>
          </a:r>
          <a:endParaRPr lang="en-US" sz="4800" kern="1200" dirty="0">
            <a:latin typeface="Times New Roman" panose="02020603050405020304" pitchFamily="18" charset="0"/>
            <a:cs typeface="Times New Roman" panose="02020603050405020304" pitchFamily="18" charset="0"/>
          </a:endParaRPr>
        </a:p>
      </dsp:txBody>
      <dsp:txXfrm>
        <a:off x="3048000" y="4620259"/>
        <a:ext cx="3962400" cy="3253740"/>
      </dsp:txXfrm>
    </dsp:sp>
    <dsp:sp modelId="{5EFD8472-DC99-4A7A-89BC-C3729BB52644}">
      <dsp:nvSpPr>
        <dsp:cNvPr id="0" name=""/>
        <dsp:cNvSpPr/>
      </dsp:nvSpPr>
      <dsp:spPr>
        <a:xfrm>
          <a:off x="6766560" y="2463799"/>
          <a:ext cx="731520" cy="73152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E15BB5-A2CD-4022-8ED2-F93A57830D93}">
      <dsp:nvSpPr>
        <dsp:cNvPr id="0" name=""/>
        <dsp:cNvSpPr/>
      </dsp:nvSpPr>
      <dsp:spPr>
        <a:xfrm>
          <a:off x="7132320" y="2829559"/>
          <a:ext cx="3962400" cy="504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617" tIns="0" rIns="0" bIns="0" numCol="1" spcCol="1270" anchor="t" anchorCtr="0">
          <a:noAutofit/>
        </a:bodyPr>
        <a:lstStyle/>
        <a:p>
          <a:pPr lvl="0" algn="l" defTabSz="2133600">
            <a:lnSpc>
              <a:spcPct val="90000"/>
            </a:lnSpc>
            <a:spcBef>
              <a:spcPct val="0"/>
            </a:spcBef>
            <a:spcAft>
              <a:spcPct val="35000"/>
            </a:spcAft>
          </a:pPr>
          <a:r>
            <a:rPr lang="en-US" sz="4800" kern="1200" dirty="0" err="1">
              <a:latin typeface="Times New Roman" panose="02020603050405020304" pitchFamily="18" charset="0"/>
              <a:cs typeface="Times New Roman" panose="02020603050405020304" pitchFamily="18" charset="0"/>
            </a:rPr>
            <a:t>Lúc</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về</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già</a:t>
          </a:r>
          <a:endParaRPr lang="en-US" sz="4800" kern="1200" dirty="0">
            <a:latin typeface="Times New Roman" panose="02020603050405020304" pitchFamily="18" charset="0"/>
            <a:cs typeface="Times New Roman" panose="02020603050405020304" pitchFamily="18" charset="0"/>
          </a:endParaRPr>
        </a:p>
      </dsp:txBody>
      <dsp:txXfrm>
        <a:off x="7132320" y="2829559"/>
        <a:ext cx="3962400" cy="504444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254F2-167C-4992-B7A3-765BF12D9883}"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A976-A7B9-4D74-AF60-973F03DD68A4}" type="slidenum">
              <a:rPr lang="en-US" smtClean="0"/>
              <a:t>‹#›</a:t>
            </a:fld>
            <a:endParaRPr lang="en-US"/>
          </a:p>
        </p:txBody>
      </p:sp>
    </p:spTree>
    <p:extLst>
      <p:ext uri="{BB962C8B-B14F-4D97-AF65-F5344CB8AC3E}">
        <p14:creationId xmlns:p14="http://schemas.microsoft.com/office/powerpoint/2010/main" val="29007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xfrm>
            <a:off x="381000" y="685800"/>
            <a:ext cx="6096000" cy="3429000"/>
          </a:xfrm>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2284401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Dương</a:t>
            </a:r>
            <a:r>
              <a:rPr lang="en-US" dirty="0"/>
              <a:t> </a:t>
            </a:r>
            <a:r>
              <a:rPr lang="en-US" dirty="0" err="1"/>
              <a:t>Khuê</a:t>
            </a:r>
            <a:r>
              <a:rPr lang="en-US" dirty="0"/>
              <a:t> – </a:t>
            </a:r>
            <a:r>
              <a:rPr lang="en-US" dirty="0" err="1"/>
              <a:t>Nguyễn</a:t>
            </a:r>
            <a:r>
              <a:rPr lang="en-US" dirty="0"/>
              <a:t> </a:t>
            </a:r>
            <a:r>
              <a:rPr lang="en-US" dirty="0" err="1"/>
              <a:t>Khuyến</a:t>
            </a:r>
            <a:r>
              <a:rPr lang="en-US" dirty="0"/>
              <a:t> </a:t>
            </a:r>
            <a:r>
              <a:rPr lang="en-US" dirty="0" err="1"/>
              <a:t>là</a:t>
            </a:r>
            <a:r>
              <a:rPr lang="en-US" dirty="0"/>
              <a:t> </a:t>
            </a:r>
            <a:r>
              <a:rPr lang="en-US" dirty="0" err="1"/>
              <a:t>đôi</a:t>
            </a:r>
            <a:r>
              <a:rPr lang="en-US" dirty="0"/>
              <a:t> </a:t>
            </a:r>
            <a:r>
              <a:rPr lang="en-US" dirty="0" err="1"/>
              <a:t>bạn</a:t>
            </a:r>
            <a:r>
              <a:rPr lang="en-US" dirty="0"/>
              <a:t> tri </a:t>
            </a:r>
            <a:r>
              <a:rPr lang="en-US" dirty="0" err="1"/>
              <a:t>kỉ</a:t>
            </a:r>
            <a:r>
              <a:rPr lang="en-US" dirty="0"/>
              <a:t> </a:t>
            </a:r>
            <a:r>
              <a:rPr lang="en-US" dirty="0" err="1"/>
              <a:t>trong</a:t>
            </a:r>
            <a:r>
              <a:rPr lang="en-US" dirty="0"/>
              <a:t> </a:t>
            </a:r>
            <a:r>
              <a:rPr lang="en-US" dirty="0" err="1"/>
              <a:t>văn</a:t>
            </a:r>
            <a:r>
              <a:rPr lang="en-US" dirty="0"/>
              <a:t> </a:t>
            </a:r>
            <a:r>
              <a:rPr lang="en-US" dirty="0" err="1"/>
              <a:t>học</a:t>
            </a:r>
            <a:r>
              <a:rPr lang="en-US" dirty="0"/>
              <a:t> </a:t>
            </a:r>
            <a:r>
              <a:rPr lang="en-US" dirty="0" err="1"/>
              <a:t>trung</a:t>
            </a:r>
            <a:r>
              <a:rPr lang="en-US" dirty="0"/>
              <a:t> </a:t>
            </a:r>
            <a:r>
              <a:rPr lang="en-US" dirty="0" err="1"/>
              <a:t>đại</a:t>
            </a:r>
            <a:r>
              <a:rPr lang="en-US" dirty="0"/>
              <a:t> </a:t>
            </a:r>
            <a:r>
              <a:rPr lang="en-US" dirty="0" err="1"/>
              <a:t>Việt</a:t>
            </a:r>
            <a:r>
              <a:rPr lang="en-US" dirty="0"/>
              <a:t> Nam. </a:t>
            </a:r>
            <a:r>
              <a:rPr lang="en-US" dirty="0" err="1"/>
              <a:t>Họ</a:t>
            </a:r>
            <a:r>
              <a:rPr lang="en-US" dirty="0"/>
              <a:t> </a:t>
            </a:r>
            <a:r>
              <a:rPr lang="en-US" dirty="0" err="1"/>
              <a:t>có</a:t>
            </a:r>
            <a:r>
              <a:rPr lang="en-US" dirty="0"/>
              <a:t> 1 </a:t>
            </a:r>
            <a:r>
              <a:rPr lang="en-US" dirty="0" err="1"/>
              <a:t>thời</a:t>
            </a:r>
            <a:r>
              <a:rPr lang="en-US" dirty="0"/>
              <a:t> </a:t>
            </a:r>
            <a:r>
              <a:rPr lang="en-US" dirty="0" err="1"/>
              <a:t>gắn</a:t>
            </a:r>
            <a:r>
              <a:rPr lang="en-US" dirty="0"/>
              <a:t> </a:t>
            </a:r>
            <a:r>
              <a:rPr lang="en-US" dirty="0" err="1"/>
              <a:t>bó</a:t>
            </a:r>
            <a:r>
              <a:rPr lang="en-US" dirty="0"/>
              <a:t>, </a:t>
            </a:r>
            <a:r>
              <a:rPr lang="en-US" dirty="0" err="1"/>
              <a:t>đồng</a:t>
            </a:r>
            <a:r>
              <a:rPr lang="en-US" dirty="0"/>
              <a:t> </a:t>
            </a:r>
            <a:r>
              <a:rPr lang="en-US" dirty="0" err="1"/>
              <a:t>cảm</a:t>
            </a:r>
            <a:r>
              <a:rPr lang="en-US" dirty="0"/>
              <a:t> </a:t>
            </a:r>
            <a:r>
              <a:rPr lang="en-US" dirty="0" err="1"/>
              <a:t>rất</a:t>
            </a:r>
            <a:r>
              <a:rPr lang="en-US" dirty="0"/>
              <a:t> </a:t>
            </a:r>
            <a:r>
              <a:rPr lang="en-US" dirty="0" err="1"/>
              <a:t>chân</a:t>
            </a:r>
            <a:r>
              <a:rPr lang="en-US" dirty="0"/>
              <a:t> </a:t>
            </a:r>
            <a:r>
              <a:rPr lang="en-US" dirty="0" err="1"/>
              <a:t>tình</a:t>
            </a:r>
            <a:r>
              <a:rPr lang="en-US" dirty="0"/>
              <a:t> </a:t>
            </a:r>
            <a:r>
              <a:rPr lang="en-US" dirty="0" err="1"/>
              <a:t>suốt</a:t>
            </a:r>
            <a:r>
              <a:rPr lang="en-US" dirty="0"/>
              <a:t> </a:t>
            </a:r>
            <a:r>
              <a:rPr lang="en-US" dirty="0" err="1"/>
              <a:t>hơn</a:t>
            </a:r>
            <a:r>
              <a:rPr lang="en-US" dirty="0"/>
              <a:t> </a:t>
            </a:r>
            <a:r>
              <a:rPr lang="en-US" dirty="0" err="1"/>
              <a:t>nửa</a:t>
            </a:r>
            <a:r>
              <a:rPr lang="en-US" dirty="0"/>
              <a:t> </a:t>
            </a:r>
            <a:r>
              <a:rPr lang="en-US" dirty="0" err="1"/>
              <a:t>đời</a:t>
            </a:r>
            <a:r>
              <a:rPr lang="en-US" dirty="0"/>
              <a:t> </a:t>
            </a:r>
            <a:r>
              <a:rPr lang="en-US" dirty="0" err="1"/>
              <a:t>người</a:t>
            </a:r>
            <a:r>
              <a:rPr lang="en-US" dirty="0"/>
              <a:t>. </a:t>
            </a:r>
            <a:r>
              <a:rPr lang="en-US" b="0" i="0" dirty="0">
                <a:solidFill>
                  <a:srgbClr val="1D232E"/>
                </a:solidFill>
                <a:effectLst/>
                <a:latin typeface="Noto Serif" panose="02020600060500020200" pitchFamily="18" charset="0"/>
              </a:rPr>
              <a:t>L</a:t>
            </a:r>
            <a:r>
              <a:rPr lang="vi-VN" b="0" i="0" dirty="0">
                <a:solidFill>
                  <a:srgbClr val="1D232E"/>
                </a:solidFill>
                <a:effectLst/>
                <a:latin typeface="Noto Serif" panose="02020600060500020200" pitchFamily="18" charset="0"/>
              </a:rPr>
              <a:t>à hai người bạn chí thân, họ cùng nhau học hành, cùng nhau lớn lên và cùng nhau đỗ đạt làm quan. </a:t>
            </a:r>
            <a:r>
              <a:rPr lang="vi-VN" b="0" i="0" dirty="0">
                <a:effectLst/>
                <a:latin typeface="Times New Roman" panose="02020603050405020304" pitchFamily="18" charset="0"/>
              </a:rPr>
              <a:t>Tuy đỗ cử nhân cùng khoa thi với Nguyễn Khuyến, rồi đỗ tiến sĩ, cùng làm quan cho triều Nguyễn, nhưng sau năm 1884, năm đất nước thật sự mất vào tay thực dân Pháp, Dương Khuê lại không có được cái chí như Nguyễn Khuyến. Không cáo quan về làng, Dương Khuê tiếp tục làm quan cho triều đình tay sai thực dân cho đến tận lúc qua đời</a:t>
            </a:r>
            <a:r>
              <a:rPr lang="en-US" b="0" i="0" dirty="0">
                <a:effectLst/>
                <a:latin typeface="Times New Roman" panose="02020603050405020304" pitchFamily="18" charset="0"/>
              </a:rPr>
              <a:t> </a:t>
            </a:r>
            <a:r>
              <a:rPr lang="vi-VN" b="0" i="0" dirty="0">
                <a:effectLst/>
                <a:latin typeface="Times New Roman" panose="02020603050405020304" pitchFamily="18" charset="0"/>
              </a:rPr>
              <a:t>(1902).</a:t>
            </a:r>
            <a:r>
              <a:rPr lang="en-US" b="0" i="0" dirty="0">
                <a:effectLst/>
                <a:latin typeface="Times New Roman" panose="02020603050405020304" pitchFamily="18" charset="0"/>
              </a:rPr>
              <a:t> Nghe tin </a:t>
            </a:r>
            <a:r>
              <a:rPr lang="en-US" b="0" i="0" dirty="0" err="1">
                <a:effectLst/>
                <a:latin typeface="Times New Roman" panose="02020603050405020304" pitchFamily="18" charset="0"/>
              </a:rPr>
              <a:t>bạn</a:t>
            </a:r>
            <a:r>
              <a:rPr lang="en-US" b="0" i="0" dirty="0">
                <a:effectLst/>
                <a:latin typeface="Times New Roman" panose="02020603050405020304" pitchFamily="18" charset="0"/>
              </a:rPr>
              <a:t> </a:t>
            </a:r>
            <a:r>
              <a:rPr lang="en-US" b="0" i="0" dirty="0" err="1">
                <a:effectLst/>
                <a:latin typeface="Times New Roman" panose="02020603050405020304" pitchFamily="18" charset="0"/>
              </a:rPr>
              <a:t>mất</a:t>
            </a:r>
            <a:r>
              <a:rPr lang="en-US" b="0" i="0">
                <a:effectLst/>
                <a:latin typeface="Times New Roman" panose="02020603050405020304" pitchFamily="18" charset="0"/>
              </a:rPr>
              <a:t>, </a:t>
            </a:r>
            <a:r>
              <a:rPr lang="vi-VN" b="0" i="0">
                <a:solidFill>
                  <a:srgbClr val="1D232E"/>
                </a:solidFill>
                <a:effectLst/>
                <a:latin typeface="Noto Serif" panose="02020600060500020200" pitchFamily="18" charset="0"/>
              </a:rPr>
              <a:t> </a:t>
            </a:r>
            <a:r>
              <a:rPr lang="vi-VN" b="0" i="0" dirty="0">
                <a:solidFill>
                  <a:srgbClr val="1D232E"/>
                </a:solidFill>
                <a:effectLst/>
                <a:latin typeface="Noto Serif" panose="02020600060500020200" pitchFamily="18" charset="0"/>
              </a:rPr>
              <a:t>Nguyễn Khuyến đã sáng tác nên bài thơ </a:t>
            </a:r>
            <a:r>
              <a:rPr lang="vi-VN" b="0" i="1" dirty="0">
                <a:solidFill>
                  <a:srgbClr val="1D232E"/>
                </a:solidFill>
                <a:effectLst/>
                <a:latin typeface="Noto Serif" panose="02020600060500020200" pitchFamily="18" charset="0"/>
              </a:rPr>
              <a:t>Khóc Dương Khuê</a:t>
            </a:r>
            <a:r>
              <a:rPr lang="vi-VN" b="0" i="0" dirty="0">
                <a:solidFill>
                  <a:srgbClr val="1D232E"/>
                </a:solidFill>
                <a:effectLst/>
                <a:latin typeface="Noto Serif" panose="02020600060500020200" pitchFamily="18" charset="0"/>
              </a:rPr>
              <a:t>.</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10</a:t>
            </a:fld>
            <a:endParaRPr lang="en-US"/>
          </a:p>
        </p:txBody>
      </p:sp>
    </p:spTree>
    <p:extLst>
      <p:ext uri="{BB962C8B-B14F-4D97-AF65-F5344CB8AC3E}">
        <p14:creationId xmlns:p14="http://schemas.microsoft.com/office/powerpoint/2010/main" val="1786054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báo</a:t>
            </a:r>
            <a:r>
              <a:rPr lang="en-US" dirty="0"/>
              <a:t> </a:t>
            </a:r>
            <a:r>
              <a:rPr lang="en-US" dirty="0" err="1"/>
              <a:t>cáo</a:t>
            </a:r>
            <a:r>
              <a:rPr lang="en-US" dirty="0"/>
              <a:t> </a:t>
            </a:r>
            <a:r>
              <a:rPr lang="en-US" dirty="0" err="1"/>
              <a:t>sản</a:t>
            </a:r>
            <a:r>
              <a:rPr lang="en-US" dirty="0"/>
              <a:t> </a:t>
            </a:r>
            <a:r>
              <a:rPr lang="en-US" dirty="0" err="1"/>
              <a:t>phẩm</a:t>
            </a:r>
            <a:r>
              <a:rPr lang="en-US" dirty="0"/>
              <a:t> </a:t>
            </a:r>
            <a:r>
              <a:rPr lang="en-US" dirty="0" err="1"/>
              <a:t>đã</a:t>
            </a:r>
            <a:r>
              <a:rPr lang="en-US" dirty="0"/>
              <a:t> </a:t>
            </a:r>
            <a:r>
              <a:rPr lang="en-US" dirty="0" err="1"/>
              <a:t>giao</a:t>
            </a:r>
            <a:r>
              <a:rPr lang="en-US" dirty="0"/>
              <a:t> </a:t>
            </a:r>
            <a:r>
              <a:rPr lang="en-US" dirty="0" err="1"/>
              <a:t>từ</a:t>
            </a:r>
            <a:r>
              <a:rPr lang="en-US" dirty="0"/>
              <a:t> </a:t>
            </a:r>
            <a:r>
              <a:rPr lang="en-US" dirty="0" err="1"/>
              <a:t>tiết</a:t>
            </a:r>
            <a:r>
              <a:rPr lang="en-US" dirty="0"/>
              <a:t> </a:t>
            </a:r>
            <a:r>
              <a:rPr lang="en-US" dirty="0" err="1"/>
              <a:t>trước</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11</a:t>
            </a:fld>
            <a:endParaRPr lang="en-US"/>
          </a:p>
        </p:txBody>
      </p:sp>
    </p:spTree>
    <p:extLst>
      <p:ext uri="{BB962C8B-B14F-4D97-AF65-F5344CB8AC3E}">
        <p14:creationId xmlns:p14="http://schemas.microsoft.com/office/powerpoint/2010/main" val="1450105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Bài “Khóc Dương Khuê” được Nguyễn Khuyến diễn Nôm từ bài thơ chữ Hán “Vãn đồng niên Vân Đình Tiến sĩ Dương Thượng thư” (Viếng bạn đồng niên là Tiến sĩ Thượng thư họ Dương ở Vân Đình) của chính ông, viết khi Dương Khuê mất.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12</a:t>
            </a:fld>
            <a:endParaRPr lang="en-US"/>
          </a:p>
        </p:txBody>
      </p:sp>
    </p:spTree>
    <p:extLst>
      <p:ext uri="{BB962C8B-B14F-4D97-AF65-F5344CB8AC3E}">
        <p14:creationId xmlns:p14="http://schemas.microsoft.com/office/powerpoint/2010/main" val="160534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itchFamily="18" charset="0"/>
                <a:cs typeface="Times New Roman" pitchFamily="18" charset="0"/>
              </a:rPr>
              <a:t>Bài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thơ</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chữ</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Hán</a:t>
            </a:r>
            <a:r>
              <a:rPr lang="en-US" sz="1200" dirty="0">
                <a:latin typeface="Times New Roman" pitchFamily="18" charset="0"/>
                <a:cs typeface="Times New Roman" pitchFamily="18" charset="0"/>
              </a:rPr>
              <a:t> “</a:t>
            </a:r>
            <a:r>
              <a:rPr lang="vi-VN" sz="1200" dirty="0">
                <a:solidFill>
                  <a:srgbClr val="000000"/>
                </a:solidFill>
                <a:latin typeface="Times New Roman" panose="02020603050405020304" pitchFamily="18" charset="0"/>
                <a:cs typeface="Times New Roman" panose="02020603050405020304" pitchFamily="18" charset="0"/>
              </a:rPr>
              <a:t>Vãn </a:t>
            </a:r>
            <a:r>
              <a:rPr lang="en-US" sz="1200" dirty="0">
                <a:solidFill>
                  <a:srgbClr val="000000"/>
                </a:solidFill>
                <a:latin typeface="Times New Roman" panose="02020603050405020304" pitchFamily="18" charset="0"/>
                <a:cs typeface="Times New Roman" panose="02020603050405020304" pitchFamily="18" charset="0"/>
              </a:rPr>
              <a:t>đ</a:t>
            </a:r>
            <a:r>
              <a:rPr lang="vi-VN" sz="1200" dirty="0">
                <a:solidFill>
                  <a:srgbClr val="000000"/>
                </a:solidFill>
                <a:latin typeface="Times New Roman" panose="02020603050405020304" pitchFamily="18" charset="0"/>
                <a:cs typeface="Times New Roman" panose="02020603050405020304" pitchFamily="18" charset="0"/>
              </a:rPr>
              <a:t>ồng </a:t>
            </a:r>
            <a:r>
              <a:rPr lang="en-US" sz="1200" dirty="0">
                <a:solidFill>
                  <a:srgbClr val="000000"/>
                </a:solidFill>
                <a:latin typeface="Times New Roman" panose="02020603050405020304" pitchFamily="18" charset="0"/>
                <a:cs typeface="Times New Roman" panose="02020603050405020304" pitchFamily="18" charset="0"/>
              </a:rPr>
              <a:t>n</a:t>
            </a:r>
            <a:r>
              <a:rPr lang="vi-VN" sz="1200" dirty="0">
                <a:solidFill>
                  <a:srgbClr val="000000"/>
                </a:solidFill>
                <a:latin typeface="Times New Roman" panose="02020603050405020304" pitchFamily="18" charset="0"/>
                <a:cs typeface="Times New Roman" panose="02020603050405020304" pitchFamily="18" charset="0"/>
              </a:rPr>
              <a:t>iên Vân Đình Tiến sĩ Dương Thượng Thư” </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13</a:t>
            </a:fld>
            <a:endParaRPr lang="en-US"/>
          </a:p>
        </p:txBody>
      </p:sp>
    </p:spTree>
    <p:extLst>
      <p:ext uri="{BB962C8B-B14F-4D97-AF65-F5344CB8AC3E}">
        <p14:creationId xmlns:p14="http://schemas.microsoft.com/office/powerpoint/2010/main" val="3095615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Bài “Khóc Dương Khuê” được Nguyễn Khuyến diễn Nôm từ bài thơ chữ Hán “Vãn đồng niên Vân Đình Tiến sĩ Dương Thượng thư” (Viếng bạn đồng niên là Tiến sĩ Thượng thư họ Dương ở Vân Đình) của chính ông, viết khi Dương Khuê mất.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14</a:t>
            </a:fld>
            <a:endParaRPr lang="en-US"/>
          </a:p>
        </p:txBody>
      </p:sp>
    </p:spTree>
    <p:extLst>
      <p:ext uri="{BB962C8B-B14F-4D97-AF65-F5344CB8AC3E}">
        <p14:creationId xmlns:p14="http://schemas.microsoft.com/office/powerpoint/2010/main" val="2536734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Sự kiện tạo ra nguồn cảm xúc để Nguyễn Khuyến viết bài thơ là gì? Sự kiện ấy chi phối bố cục của bài thơ như thế nào? Cho biết ý chính của mỗi phần theo bố cục đó.</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Sự</a:t>
            </a:r>
            <a:r>
              <a:rPr lang="en-US" dirty="0"/>
              <a:t> </a:t>
            </a:r>
            <a:r>
              <a:rPr lang="en-US" dirty="0" err="1"/>
              <a:t>kiện</a:t>
            </a:r>
            <a:r>
              <a:rPr lang="en-US" dirty="0"/>
              <a:t>: </a:t>
            </a:r>
            <a:r>
              <a:rPr lang="en-US" dirty="0" err="1"/>
              <a:t>sự</a:t>
            </a:r>
            <a:r>
              <a:rPr lang="en-US" dirty="0"/>
              <a:t> </a:t>
            </a:r>
            <a:r>
              <a:rPr lang="en-US" dirty="0" err="1"/>
              <a:t>ra</a:t>
            </a:r>
            <a:r>
              <a:rPr lang="en-US" dirty="0"/>
              <a:t> </a:t>
            </a:r>
            <a:r>
              <a:rPr lang="en-US" dirty="0" err="1"/>
              <a:t>đi</a:t>
            </a:r>
            <a:r>
              <a:rPr lang="en-US" dirty="0"/>
              <a:t> </a:t>
            </a:r>
            <a:r>
              <a:rPr lang="en-US" dirty="0" err="1"/>
              <a:t>đột</a:t>
            </a:r>
            <a:r>
              <a:rPr lang="en-US" dirty="0"/>
              <a:t> </a:t>
            </a:r>
            <a:r>
              <a:rPr lang="en-US" dirty="0" err="1"/>
              <a:t>ngột</a:t>
            </a:r>
            <a:r>
              <a:rPr lang="en-US" dirty="0"/>
              <a:t> </a:t>
            </a:r>
            <a:r>
              <a:rPr lang="en-US" dirty="0" err="1"/>
              <a:t>của</a:t>
            </a:r>
            <a:r>
              <a:rPr lang="en-US" dirty="0"/>
              <a:t> </a:t>
            </a:r>
            <a:r>
              <a:rPr lang="en-US" dirty="0" err="1"/>
              <a:t>người</a:t>
            </a:r>
            <a:r>
              <a:rPr lang="en-US" dirty="0"/>
              <a:t> </a:t>
            </a:r>
            <a:r>
              <a:rPr lang="en-US" dirty="0" err="1"/>
              <a:t>bạn</a:t>
            </a:r>
            <a:r>
              <a:rPr lang="en-US" dirty="0"/>
              <a:t> </a:t>
            </a:r>
            <a:r>
              <a:rPr lang="en-US" dirty="0" err="1"/>
              <a:t>gắn</a:t>
            </a:r>
            <a:r>
              <a:rPr lang="en-US" dirty="0"/>
              <a:t> </a:t>
            </a:r>
            <a:r>
              <a:rPr lang="en-US" dirty="0" err="1"/>
              <a:t>bó</a:t>
            </a:r>
            <a:r>
              <a:rPr lang="en-US" dirty="0"/>
              <a:t> </a:t>
            </a:r>
            <a:r>
              <a:rPr lang="en-US" dirty="0" err="1"/>
              <a:t>keo</a:t>
            </a:r>
            <a:r>
              <a:rPr lang="en-US" dirty="0"/>
              <a:t> </a:t>
            </a:r>
            <a:r>
              <a:rPr lang="en-US" dirty="0" err="1"/>
              <a:t>sơn</a:t>
            </a:r>
            <a:r>
              <a:rPr lang="en-US" dirty="0"/>
              <a:t> </a:t>
            </a:r>
            <a:r>
              <a:rPr lang="en-US" dirty="0" err="1"/>
              <a:t>của</a:t>
            </a:r>
            <a:r>
              <a:rPr lang="en-US" dirty="0"/>
              <a:t> </a:t>
            </a:r>
            <a:r>
              <a:rPr lang="en-US" dirty="0" err="1"/>
              <a:t>ông</a:t>
            </a:r>
            <a:r>
              <a:rPr lang="en-US" dirty="0"/>
              <a:t>: </a:t>
            </a:r>
            <a:r>
              <a:rPr lang="en-US" dirty="0" err="1"/>
              <a:t>nhà</a:t>
            </a:r>
            <a:r>
              <a:rPr lang="en-US" dirty="0"/>
              <a:t> </a:t>
            </a:r>
            <a:r>
              <a:rPr lang="en-US" dirty="0" err="1"/>
              <a:t>thơ</a:t>
            </a:r>
            <a:r>
              <a:rPr lang="en-US" dirty="0"/>
              <a:t> </a:t>
            </a:r>
            <a:r>
              <a:rPr lang="en-US" dirty="0" err="1"/>
              <a:t>Dương</a:t>
            </a:r>
            <a:r>
              <a:rPr lang="en-US" dirty="0"/>
              <a:t> </a:t>
            </a:r>
            <a:r>
              <a:rPr lang="en-US" dirty="0" err="1"/>
              <a:t>Khuê</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Sự</a:t>
            </a:r>
            <a:r>
              <a:rPr lang="en-US" dirty="0"/>
              <a:t> </a:t>
            </a:r>
            <a:r>
              <a:rPr lang="en-US" dirty="0" err="1"/>
              <a:t>kiện</a:t>
            </a:r>
            <a:r>
              <a:rPr lang="en-US" dirty="0"/>
              <a:t> </a:t>
            </a:r>
            <a:r>
              <a:rPr lang="en-US" dirty="0" err="1"/>
              <a:t>trên</a:t>
            </a:r>
            <a:r>
              <a:rPr lang="en-US" dirty="0"/>
              <a:t> </a:t>
            </a:r>
            <a:r>
              <a:rPr lang="en-US" dirty="0" err="1"/>
              <a:t>đã</a:t>
            </a:r>
            <a:r>
              <a:rPr lang="en-US" dirty="0"/>
              <a:t> chi </a:t>
            </a:r>
            <a:r>
              <a:rPr lang="en-US" dirty="0" err="1"/>
              <a:t>phối</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phần</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đều</a:t>
            </a:r>
            <a:r>
              <a:rPr lang="en-US" dirty="0"/>
              <a:t> </a:t>
            </a:r>
            <a:r>
              <a:rPr lang="en-US" dirty="0" err="1"/>
              <a:t>hướng</a:t>
            </a:r>
            <a:r>
              <a:rPr lang="en-US" dirty="0"/>
              <a:t> </a:t>
            </a:r>
            <a:r>
              <a:rPr lang="en-US" dirty="0" err="1"/>
              <a:t>đến</a:t>
            </a:r>
            <a:r>
              <a:rPr lang="en-US" dirty="0"/>
              <a:t> </a:t>
            </a:r>
            <a:r>
              <a:rPr lang="en-US" dirty="0" err="1"/>
              <a:t>việc</a:t>
            </a:r>
            <a:r>
              <a:rPr lang="en-US" dirty="0"/>
              <a:t> </a:t>
            </a:r>
            <a:r>
              <a:rPr lang="en-US" dirty="0" err="1"/>
              <a:t>thể</a:t>
            </a:r>
            <a:r>
              <a:rPr lang="en-US" dirty="0"/>
              <a:t> </a:t>
            </a:r>
            <a:r>
              <a:rPr lang="en-US" dirty="0" err="1"/>
              <a:t>hiện</a:t>
            </a:r>
            <a:r>
              <a:rPr lang="en-US" dirty="0"/>
              <a:t> </a:t>
            </a:r>
            <a:r>
              <a:rPr lang="en-US" dirty="0" err="1"/>
              <a:t>nỗi</a:t>
            </a:r>
            <a:r>
              <a:rPr lang="en-US" dirty="0"/>
              <a:t> </a:t>
            </a:r>
            <a:r>
              <a:rPr lang="en-US" dirty="0" err="1"/>
              <a:t>đau</a:t>
            </a:r>
            <a:r>
              <a:rPr lang="en-US" dirty="0"/>
              <a:t> </a:t>
            </a:r>
            <a:r>
              <a:rPr lang="en-US" dirty="0" err="1"/>
              <a:t>mất</a:t>
            </a:r>
            <a:r>
              <a:rPr lang="en-US" dirty="0"/>
              <a:t> </a:t>
            </a:r>
            <a:r>
              <a:rPr lang="en-US" dirty="0" err="1"/>
              <a:t>bạn</a:t>
            </a:r>
            <a:r>
              <a:rPr lang="en-US" dirty="0"/>
              <a:t> </a:t>
            </a:r>
            <a:r>
              <a:rPr lang="en-US" dirty="0" err="1"/>
              <a:t>đó</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Bài</a:t>
            </a:r>
            <a:r>
              <a:rPr lang="en-US" dirty="0"/>
              <a:t> </a:t>
            </a:r>
            <a:r>
              <a:rPr lang="en-US" dirty="0" err="1"/>
              <a:t>thơ</a:t>
            </a:r>
            <a:r>
              <a:rPr lang="en-US" dirty="0"/>
              <a:t> </a:t>
            </a:r>
            <a:r>
              <a:rPr lang="en-US" dirty="0" err="1"/>
              <a:t>được</a:t>
            </a:r>
            <a:r>
              <a:rPr lang="en-US" dirty="0"/>
              <a:t> chia </a:t>
            </a:r>
            <a:r>
              <a:rPr lang="en-US" dirty="0" err="1"/>
              <a:t>làm</a:t>
            </a:r>
            <a:r>
              <a:rPr lang="en-US" dirty="0"/>
              <a:t> 4 </a:t>
            </a:r>
            <a:r>
              <a:rPr lang="en-US" dirty="0" err="1"/>
              <a:t>phần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15</a:t>
            </a:fld>
            <a:endParaRPr lang="en-US"/>
          </a:p>
        </p:txBody>
      </p:sp>
    </p:spTree>
    <p:extLst>
      <p:ext uri="{BB962C8B-B14F-4D97-AF65-F5344CB8AC3E}">
        <p14:creationId xmlns:p14="http://schemas.microsoft.com/office/powerpoint/2010/main" val="2743001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16</a:t>
            </a:fld>
            <a:endParaRPr lang="en-US"/>
          </a:p>
        </p:txBody>
      </p:sp>
    </p:spTree>
    <p:extLst>
      <p:ext uri="{BB962C8B-B14F-4D97-AF65-F5344CB8AC3E}">
        <p14:creationId xmlns:p14="http://schemas.microsoft.com/office/powerpoint/2010/main" val="3239587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17</a:t>
            </a:fld>
            <a:endParaRPr lang="en-US"/>
          </a:p>
        </p:txBody>
      </p:sp>
    </p:spTree>
    <p:extLst>
      <p:ext uri="{BB962C8B-B14F-4D97-AF65-F5344CB8AC3E}">
        <p14:creationId xmlns:p14="http://schemas.microsoft.com/office/powerpoint/2010/main" val="4199313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1. Chỉ ra đặc điểm của thể thơ song thất lục bát qua bài “Khóc Dương Khuê”</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18</a:t>
            </a:fld>
            <a:endParaRPr lang="en-US"/>
          </a:p>
        </p:txBody>
      </p:sp>
    </p:spTree>
    <p:extLst>
      <p:ext uri="{BB962C8B-B14F-4D97-AF65-F5344CB8AC3E}">
        <p14:creationId xmlns:p14="http://schemas.microsoft.com/office/powerpoint/2010/main" val="3534921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song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lục</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bát</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mở</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đầu</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bằng</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lục</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bát</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19</a:t>
            </a:fld>
            <a:endParaRPr lang="en-US"/>
          </a:p>
        </p:txBody>
      </p:sp>
    </p:spTree>
    <p:extLst>
      <p:ext uri="{BB962C8B-B14F-4D97-AF65-F5344CB8AC3E}">
        <p14:creationId xmlns:p14="http://schemas.microsoft.com/office/powerpoint/2010/main" val="3364649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a:t>
            </a:fld>
            <a:endParaRPr lang="en-US"/>
          </a:p>
        </p:txBody>
      </p:sp>
    </p:spTree>
    <p:extLst>
      <p:ext uri="{BB962C8B-B14F-4D97-AF65-F5344CB8AC3E}">
        <p14:creationId xmlns:p14="http://schemas.microsoft.com/office/powerpoint/2010/main" val="649968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20</a:t>
            </a:fld>
            <a:endParaRPr lang="en-US"/>
          </a:p>
        </p:txBody>
      </p:sp>
    </p:spTree>
    <p:extLst>
      <p:ext uri="{BB962C8B-B14F-4D97-AF65-F5344CB8AC3E}">
        <p14:creationId xmlns:p14="http://schemas.microsoft.com/office/powerpoint/2010/main" val="731860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21</a:t>
            </a:fld>
            <a:endParaRPr lang="en-US"/>
          </a:p>
        </p:txBody>
      </p:sp>
    </p:spTree>
    <p:extLst>
      <p:ext uri="{BB962C8B-B14F-4D97-AF65-F5344CB8AC3E}">
        <p14:creationId xmlns:p14="http://schemas.microsoft.com/office/powerpoint/2010/main" val="4069294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Hãy phân tích để thấy được việc thể hiện tình cảm của Nguyễn Khuyến trong hai dòng thơ đầu khi nghe tin bạn mất.</a:t>
            </a:r>
          </a:p>
          <a:p>
            <a:r>
              <a:rPr lang="en-US" dirty="0"/>
              <a:t>- </a:t>
            </a:r>
            <a:r>
              <a:rPr lang="en-US" dirty="0" err="1"/>
              <a:t>Nguyễn</a:t>
            </a:r>
            <a:r>
              <a:rPr lang="en-US" dirty="0"/>
              <a:t> </a:t>
            </a:r>
            <a:r>
              <a:rPr lang="en-US" dirty="0" err="1"/>
              <a:t>Khuyến</a:t>
            </a:r>
            <a:r>
              <a:rPr lang="en-US" dirty="0"/>
              <a:t> </a:t>
            </a:r>
            <a:r>
              <a:rPr lang="en-US" dirty="0" err="1"/>
              <a:t>mở</a:t>
            </a:r>
            <a:r>
              <a:rPr lang="en-US" dirty="0"/>
              <a:t> </a:t>
            </a:r>
            <a:r>
              <a:rPr lang="en-US" dirty="0" err="1"/>
              <a:t>đầu</a:t>
            </a:r>
            <a:r>
              <a:rPr lang="en-US" dirty="0"/>
              <a:t> </a:t>
            </a:r>
            <a:r>
              <a:rPr lang="en-US" dirty="0" err="1"/>
              <a:t>bài</a:t>
            </a:r>
            <a:r>
              <a:rPr lang="en-US" dirty="0"/>
              <a:t> </a:t>
            </a:r>
            <a:r>
              <a:rPr lang="en-US" dirty="0" err="1"/>
              <a:t>thơ</a:t>
            </a:r>
            <a:r>
              <a:rPr lang="en-US" dirty="0"/>
              <a:t> </a:t>
            </a:r>
            <a:r>
              <a:rPr lang="en-US" dirty="0" err="1"/>
              <a:t>bằng</a:t>
            </a:r>
            <a:r>
              <a:rPr lang="en-US" dirty="0"/>
              <a:t> </a:t>
            </a:r>
            <a:r>
              <a:rPr lang="en-US" dirty="0" err="1"/>
              <a:t>câu</a:t>
            </a:r>
            <a:r>
              <a:rPr lang="en-US" dirty="0"/>
              <a:t> </a:t>
            </a:r>
            <a:r>
              <a:rPr lang="en-US" dirty="0" err="1"/>
              <a:t>lục</a:t>
            </a:r>
            <a:r>
              <a:rPr lang="en-US" dirty="0"/>
              <a:t> </a:t>
            </a:r>
            <a:r>
              <a:rPr lang="en-US" dirty="0" err="1"/>
              <a:t>bát</a:t>
            </a:r>
            <a:r>
              <a:rPr lang="en-US" dirty="0"/>
              <a:t> (</a:t>
            </a:r>
            <a:r>
              <a:rPr lang="en-US" dirty="0" err="1"/>
              <a:t>trong</a:t>
            </a:r>
            <a:r>
              <a:rPr lang="en-US" dirty="0"/>
              <a:t> </a:t>
            </a:r>
            <a:r>
              <a:rPr lang="en-US" dirty="0" err="1"/>
              <a:t>khi</a:t>
            </a:r>
            <a:r>
              <a:rPr lang="en-US" dirty="0"/>
              <a:t> </a:t>
            </a:r>
            <a:r>
              <a:rPr lang="en-US" dirty="0" err="1"/>
              <a:t>các</a:t>
            </a:r>
            <a:r>
              <a:rPr lang="en-US" dirty="0"/>
              <a:t> </a:t>
            </a:r>
            <a:r>
              <a:rPr lang="en-US" dirty="0" err="1"/>
              <a:t>tác</a:t>
            </a:r>
            <a:r>
              <a:rPr lang="en-US" dirty="0"/>
              <a:t> </a:t>
            </a:r>
            <a:r>
              <a:rPr lang="en-US" dirty="0" err="1"/>
              <a:t>phẩm</a:t>
            </a:r>
            <a:r>
              <a:rPr lang="en-US" dirty="0"/>
              <a:t> </a:t>
            </a:r>
            <a:r>
              <a:rPr lang="en-US" dirty="0" err="1"/>
              <a:t>sử</a:t>
            </a:r>
            <a:r>
              <a:rPr lang="en-US" dirty="0"/>
              <a:t> </a:t>
            </a:r>
            <a:r>
              <a:rPr lang="en-US" dirty="0" err="1"/>
              <a:t>dụng</a:t>
            </a:r>
            <a:r>
              <a:rPr lang="en-US" dirty="0"/>
              <a:t> </a:t>
            </a:r>
            <a:r>
              <a:rPr lang="en-US" dirty="0" err="1"/>
              <a:t>thể</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thường</a:t>
            </a:r>
            <a:r>
              <a:rPr lang="en-US" dirty="0"/>
              <a:t> </a:t>
            </a:r>
            <a:r>
              <a:rPr lang="en-US" dirty="0" err="1"/>
              <a:t>bắt</a:t>
            </a:r>
            <a:r>
              <a:rPr lang="en-US" dirty="0"/>
              <a:t> </a:t>
            </a:r>
            <a:r>
              <a:rPr lang="en-US" dirty="0" err="1"/>
              <a:t>đầu</a:t>
            </a:r>
            <a:r>
              <a:rPr lang="en-US" dirty="0"/>
              <a:t> </a:t>
            </a:r>
            <a:r>
              <a:rPr lang="en-US" dirty="0" err="1"/>
              <a:t>bằng</a:t>
            </a:r>
            <a:r>
              <a:rPr lang="en-US" dirty="0"/>
              <a:t> </a:t>
            </a:r>
            <a:r>
              <a:rPr lang="en-US" dirty="0" err="1"/>
              <a:t>câu</a:t>
            </a:r>
            <a:r>
              <a:rPr lang="en-US" dirty="0"/>
              <a:t> song </a:t>
            </a:r>
            <a:r>
              <a:rPr lang="en-US" dirty="0" err="1"/>
              <a:t>thất</a:t>
            </a:r>
            <a:r>
              <a:rPr lang="en-US" dirty="0"/>
              <a:t>).</a:t>
            </a:r>
          </a:p>
          <a:p>
            <a:r>
              <a:rPr lang="en-US" dirty="0"/>
              <a:t>- </a:t>
            </a:r>
            <a:r>
              <a:rPr lang="en-US" dirty="0" err="1"/>
              <a:t>Tất</a:t>
            </a:r>
            <a:r>
              <a:rPr lang="en-US" dirty="0"/>
              <a:t> </a:t>
            </a:r>
            <a:r>
              <a:rPr lang="en-US" dirty="0" err="1"/>
              <a:t>cả</a:t>
            </a:r>
            <a:r>
              <a:rPr lang="en-US" dirty="0"/>
              <a:t> </a:t>
            </a:r>
            <a:r>
              <a:rPr lang="en-US" dirty="0" err="1"/>
              <a:t>nỗi</a:t>
            </a:r>
            <a:r>
              <a:rPr lang="en-US" dirty="0"/>
              <a:t> </a:t>
            </a:r>
            <a:r>
              <a:rPr lang="en-US" dirty="0" err="1"/>
              <a:t>đau</a:t>
            </a:r>
            <a:r>
              <a:rPr lang="en-US" dirty="0"/>
              <a:t> </a:t>
            </a:r>
            <a:r>
              <a:rPr lang="en-US" dirty="0" err="1"/>
              <a:t>mất</a:t>
            </a:r>
            <a:r>
              <a:rPr lang="en-US" dirty="0"/>
              <a:t> </a:t>
            </a:r>
            <a:r>
              <a:rPr lang="en-US" dirty="0" err="1"/>
              <a:t>bạn</a:t>
            </a:r>
            <a:r>
              <a:rPr lang="en-US" dirty="0"/>
              <a:t> </a:t>
            </a:r>
            <a:r>
              <a:rPr lang="en-US" dirty="0" err="1"/>
              <a:t>dường</a:t>
            </a:r>
            <a:r>
              <a:rPr lang="en-US" dirty="0"/>
              <a:t> </a:t>
            </a:r>
            <a:r>
              <a:rPr lang="en-US" dirty="0" err="1"/>
              <a:t>như</a:t>
            </a:r>
            <a:r>
              <a:rPr lang="en-US" dirty="0"/>
              <a:t> </a:t>
            </a:r>
            <a:r>
              <a:rPr lang="en-US" dirty="0" err="1"/>
              <a:t>dồn</a:t>
            </a:r>
            <a:r>
              <a:rPr lang="en-US" dirty="0"/>
              <a:t> </a:t>
            </a:r>
            <a:r>
              <a:rPr lang="en-US" dirty="0" err="1"/>
              <a:t>nén</a:t>
            </a:r>
            <a:r>
              <a:rPr lang="en-US" dirty="0"/>
              <a:t> </a:t>
            </a:r>
            <a:r>
              <a:rPr lang="en-US" dirty="0" err="1"/>
              <a:t>vào</a:t>
            </a:r>
            <a:r>
              <a:rPr lang="en-US" dirty="0"/>
              <a:t> </a:t>
            </a:r>
            <a:r>
              <a:rPr lang="en-US" dirty="0" err="1"/>
              <a:t>câu</a:t>
            </a:r>
            <a:r>
              <a:rPr lang="en-US" dirty="0"/>
              <a:t> </a:t>
            </a:r>
            <a:r>
              <a:rPr lang="en-US" dirty="0" err="1"/>
              <a:t>lục</a:t>
            </a:r>
            <a:r>
              <a:rPr lang="en-US" dirty="0"/>
              <a:t> </a:t>
            </a:r>
            <a:r>
              <a:rPr lang="en-US" dirty="0" err="1"/>
              <a:t>bát</a:t>
            </a:r>
            <a:r>
              <a:rPr lang="en-US" dirty="0"/>
              <a:t> </a:t>
            </a:r>
            <a:r>
              <a:rPr lang="en-US" dirty="0" err="1"/>
              <a:t>mở</a:t>
            </a:r>
            <a:r>
              <a:rPr lang="en-US" dirty="0"/>
              <a:t> </a:t>
            </a:r>
            <a:r>
              <a:rPr lang="en-US" dirty="0" err="1"/>
              <a:t>đầu</a:t>
            </a:r>
            <a:r>
              <a:rPr lang="en-US" dirty="0"/>
              <a:t> </a:t>
            </a:r>
            <a:r>
              <a:rPr lang="en-US" dirty="0" err="1"/>
              <a:t>này</a:t>
            </a:r>
            <a:r>
              <a:rPr lang="en-US" dirty="0"/>
              <a:t>:</a:t>
            </a:r>
          </a:p>
          <a:p>
            <a:r>
              <a:rPr lang="en-US" dirty="0"/>
              <a:t>+ </a:t>
            </a:r>
            <a:r>
              <a:rPr lang="en-US" dirty="0" err="1"/>
              <a:t>Dòng</a:t>
            </a:r>
            <a:r>
              <a:rPr lang="en-US" dirty="0"/>
              <a:t> </a:t>
            </a:r>
            <a:r>
              <a:rPr lang="en-US" dirty="0" err="1"/>
              <a:t>lục</a:t>
            </a:r>
            <a:r>
              <a:rPr lang="en-US" dirty="0"/>
              <a:t> </a:t>
            </a:r>
            <a:r>
              <a:rPr lang="en-US" dirty="0" err="1"/>
              <a:t>ngắn</a:t>
            </a:r>
            <a:r>
              <a:rPr lang="en-US" dirty="0"/>
              <a:t> </a:t>
            </a:r>
            <a:r>
              <a:rPr lang="en-US" dirty="0" err="1"/>
              <a:t>gọn</a:t>
            </a:r>
            <a:r>
              <a:rPr lang="en-US" dirty="0"/>
              <a:t> </a:t>
            </a:r>
            <a:r>
              <a:rPr lang="en-US" dirty="0" err="1"/>
              <a:t>cất</a:t>
            </a:r>
            <a:r>
              <a:rPr lang="en-US" dirty="0"/>
              <a:t> </a:t>
            </a:r>
            <a:r>
              <a:rPr lang="en-US" dirty="0" err="1"/>
              <a:t>lên</a:t>
            </a:r>
            <a:r>
              <a:rPr lang="en-US" dirty="0"/>
              <a:t> </a:t>
            </a:r>
            <a:r>
              <a:rPr lang="en-US" dirty="0" err="1"/>
              <a:t>tiếng</a:t>
            </a:r>
            <a:r>
              <a:rPr lang="en-US" dirty="0"/>
              <a:t> </a:t>
            </a:r>
            <a:r>
              <a:rPr lang="en-US" dirty="0" err="1"/>
              <a:t>kêu</a:t>
            </a:r>
            <a:r>
              <a:rPr lang="en-US" dirty="0"/>
              <a:t> </a:t>
            </a:r>
            <a:r>
              <a:rPr lang="en-US" dirty="0" err="1"/>
              <a:t>thương</a:t>
            </a:r>
            <a:r>
              <a:rPr lang="en-US" dirty="0"/>
              <a:t> </a:t>
            </a:r>
            <a:r>
              <a:rPr lang="en-US" dirty="0" err="1"/>
              <a:t>đột</a:t>
            </a:r>
            <a:r>
              <a:rPr lang="en-US" dirty="0"/>
              <a:t> </a:t>
            </a:r>
            <a:r>
              <a:rPr lang="en-US" dirty="0" err="1"/>
              <a:t>ngột</a:t>
            </a:r>
            <a:r>
              <a:rPr lang="en-US" dirty="0"/>
              <a:t>, </a:t>
            </a:r>
            <a:r>
              <a:rPr lang="en-US" dirty="0" err="1"/>
              <a:t>tạo</a:t>
            </a:r>
            <a:r>
              <a:rPr lang="en-US" dirty="0"/>
              <a:t> </a:t>
            </a:r>
            <a:r>
              <a:rPr lang="en-US" dirty="0" err="1"/>
              <a:t>sự</a:t>
            </a:r>
            <a:r>
              <a:rPr lang="en-US" dirty="0"/>
              <a:t> </a:t>
            </a:r>
            <a:r>
              <a:rPr lang="en-US" dirty="0" err="1"/>
              <a:t>bất</a:t>
            </a:r>
            <a:r>
              <a:rPr lang="en-US" dirty="0"/>
              <a:t> </a:t>
            </a:r>
            <a:r>
              <a:rPr lang="en-US" dirty="0" err="1"/>
              <a:t>ngờ</a:t>
            </a:r>
            <a:r>
              <a:rPr lang="en-US" dirty="0"/>
              <a:t> </a:t>
            </a:r>
            <a:r>
              <a:rPr lang="en-US" dirty="0" err="1"/>
              <a:t>cho</a:t>
            </a:r>
            <a:r>
              <a:rPr lang="en-US" dirty="0"/>
              <a:t> </a:t>
            </a:r>
            <a:r>
              <a:rPr lang="en-US" dirty="0" err="1"/>
              <a:t>người</a:t>
            </a:r>
            <a:r>
              <a:rPr lang="en-US" dirty="0"/>
              <a:t> </a:t>
            </a:r>
            <a:r>
              <a:rPr lang="en-US" dirty="0" err="1"/>
              <a:t>đọc</a:t>
            </a:r>
            <a:endParaRPr lang="en-US" dirty="0"/>
          </a:p>
          <a:p>
            <a:r>
              <a:rPr lang="en-US" dirty="0"/>
              <a:t>+ </a:t>
            </a:r>
            <a:r>
              <a:rPr lang="en-US" dirty="0" err="1"/>
              <a:t>Tuy</a:t>
            </a:r>
            <a:r>
              <a:rPr lang="en-US" dirty="0"/>
              <a:t> </a:t>
            </a:r>
            <a:r>
              <a:rPr lang="en-US" dirty="0" err="1"/>
              <a:t>hơn</a:t>
            </a:r>
            <a:r>
              <a:rPr lang="en-US" dirty="0"/>
              <a:t> </a:t>
            </a:r>
            <a:r>
              <a:rPr lang="en-US" dirty="0" err="1"/>
              <a:t>tuổi</a:t>
            </a:r>
            <a:r>
              <a:rPr lang="en-US" dirty="0"/>
              <a:t> </a:t>
            </a:r>
            <a:r>
              <a:rPr lang="en-US" dirty="0" err="1"/>
              <a:t>Dương</a:t>
            </a:r>
            <a:r>
              <a:rPr lang="en-US" dirty="0"/>
              <a:t> </a:t>
            </a:r>
            <a:r>
              <a:rPr lang="en-US" dirty="0" err="1"/>
              <a:t>Khuê</a:t>
            </a:r>
            <a:r>
              <a:rPr lang="en-US" dirty="0"/>
              <a:t> </a:t>
            </a:r>
            <a:r>
              <a:rPr lang="en-US" dirty="0" err="1"/>
              <a:t>nhưng</a:t>
            </a:r>
            <a:r>
              <a:rPr lang="en-US" dirty="0"/>
              <a:t> </a:t>
            </a:r>
            <a:r>
              <a:rPr lang="en-US" dirty="0" err="1"/>
              <a:t>nhà</a:t>
            </a:r>
            <a:r>
              <a:rPr lang="en-US" dirty="0"/>
              <a:t> </a:t>
            </a:r>
            <a:r>
              <a:rPr lang="en-US" dirty="0" err="1"/>
              <a:t>thơ</a:t>
            </a:r>
            <a:r>
              <a:rPr lang="en-US" dirty="0"/>
              <a:t> </a:t>
            </a:r>
            <a:r>
              <a:rPr lang="en-US" dirty="0" err="1"/>
              <a:t>vẫn</a:t>
            </a:r>
            <a:r>
              <a:rPr lang="en-US" dirty="0"/>
              <a:t> </a:t>
            </a:r>
            <a:r>
              <a:rPr lang="en-US" dirty="0" err="1"/>
              <a:t>gọi</a:t>
            </a:r>
            <a:r>
              <a:rPr lang="en-US" dirty="0"/>
              <a:t> </a:t>
            </a:r>
            <a:r>
              <a:rPr lang="en-US" dirty="0" err="1"/>
              <a:t>bạn</a:t>
            </a:r>
            <a:r>
              <a:rPr lang="en-US" dirty="0"/>
              <a:t> </a:t>
            </a:r>
            <a:r>
              <a:rPr lang="en-US" dirty="0" err="1"/>
              <a:t>là</a:t>
            </a:r>
            <a:r>
              <a:rPr lang="en-US" dirty="0"/>
              <a:t> “</a:t>
            </a:r>
            <a:r>
              <a:rPr lang="en-US" dirty="0" err="1"/>
              <a:t>bác</a:t>
            </a:r>
            <a:r>
              <a:rPr lang="en-US" dirty="0"/>
              <a:t>”, </a:t>
            </a:r>
            <a:r>
              <a:rPr lang="en-US" dirty="0" err="1"/>
              <a:t>một</a:t>
            </a:r>
            <a:r>
              <a:rPr lang="en-US" dirty="0"/>
              <a:t> </a:t>
            </a:r>
            <a:r>
              <a:rPr lang="en-US" dirty="0" err="1"/>
              <a:t>cách</a:t>
            </a:r>
            <a:r>
              <a:rPr lang="en-US" dirty="0"/>
              <a:t> </a:t>
            </a:r>
            <a:r>
              <a:rPr lang="en-US" dirty="0" err="1"/>
              <a:t>gọi</a:t>
            </a:r>
            <a:r>
              <a:rPr lang="en-US" dirty="0"/>
              <a:t> </a:t>
            </a:r>
            <a:r>
              <a:rPr lang="en-US" dirty="0" err="1"/>
              <a:t>chân</a:t>
            </a:r>
            <a:r>
              <a:rPr lang="en-US" dirty="0"/>
              <a:t> </a:t>
            </a:r>
            <a:r>
              <a:rPr lang="en-US" dirty="0" err="1"/>
              <a:t>tình</a:t>
            </a:r>
            <a:r>
              <a:rPr lang="en-US" dirty="0"/>
              <a:t>, </a:t>
            </a:r>
            <a:r>
              <a:rPr lang="en-US" dirty="0" err="1"/>
              <a:t>thân</a:t>
            </a:r>
            <a:r>
              <a:rPr lang="en-US" dirty="0"/>
              <a:t> </a:t>
            </a:r>
            <a:r>
              <a:rPr lang="en-US" dirty="0" err="1"/>
              <a:t>mật</a:t>
            </a:r>
            <a:r>
              <a:rPr lang="en-US" dirty="0"/>
              <a:t>, </a:t>
            </a:r>
            <a:r>
              <a:rPr lang="en-US" dirty="0" err="1"/>
              <a:t>xóa</a:t>
            </a:r>
            <a:r>
              <a:rPr lang="en-US" dirty="0"/>
              <a:t> </a:t>
            </a:r>
            <a:r>
              <a:rPr lang="en-US" dirty="0" err="1"/>
              <a:t>nhòa</a:t>
            </a:r>
            <a:r>
              <a:rPr lang="en-US" dirty="0"/>
              <a:t> </a:t>
            </a:r>
            <a:r>
              <a:rPr lang="en-US" dirty="0" err="1"/>
              <a:t>khoảng</a:t>
            </a:r>
            <a:r>
              <a:rPr lang="en-US" dirty="0"/>
              <a:t> </a:t>
            </a:r>
            <a:r>
              <a:rPr lang="en-US" dirty="0" err="1"/>
              <a:t>cách</a:t>
            </a:r>
            <a:r>
              <a:rPr lang="en-US" dirty="0"/>
              <a:t> </a:t>
            </a:r>
            <a:r>
              <a:rPr lang="en-US" dirty="0" err="1"/>
              <a:t>tuổi</a:t>
            </a:r>
            <a:r>
              <a:rPr lang="en-US" dirty="0"/>
              <a:t> </a:t>
            </a:r>
            <a:r>
              <a:rPr lang="en-US" dirty="0" err="1"/>
              <a:t>tác</a:t>
            </a:r>
            <a:r>
              <a:rPr lang="en-US" dirty="0"/>
              <a:t> </a:t>
            </a:r>
            <a:r>
              <a:rPr lang="en-US" dirty="0" err="1"/>
              <a:t>và</a:t>
            </a:r>
            <a:r>
              <a:rPr lang="en-US" dirty="0"/>
              <a:t> </a:t>
            </a:r>
            <a:r>
              <a:rPr lang="en-US" dirty="0" err="1"/>
              <a:t>tỏ</a:t>
            </a:r>
            <a:r>
              <a:rPr lang="en-US" dirty="0"/>
              <a:t> </a:t>
            </a:r>
            <a:r>
              <a:rPr lang="en-US" dirty="0" err="1"/>
              <a:t>lòng</a:t>
            </a:r>
            <a:r>
              <a:rPr lang="en-US" dirty="0"/>
              <a:t> </a:t>
            </a:r>
            <a:r>
              <a:rPr lang="en-US" dirty="0" err="1"/>
              <a:t>kính</a:t>
            </a:r>
            <a:r>
              <a:rPr lang="en-US" dirty="0"/>
              <a:t> </a:t>
            </a:r>
            <a:r>
              <a:rPr lang="en-US" dirty="0" err="1"/>
              <a:t>trọng</a:t>
            </a:r>
            <a:r>
              <a:rPr lang="en-US" dirty="0"/>
              <a:t> </a:t>
            </a:r>
            <a:r>
              <a:rPr lang="en-US" dirty="0" err="1"/>
              <a:t>bạn</a:t>
            </a:r>
            <a:r>
              <a:rPr lang="en-US" dirty="0"/>
              <a:t>. </a:t>
            </a:r>
            <a:r>
              <a:rPr lang="en-US" dirty="0" err="1"/>
              <a:t>Cách</a:t>
            </a:r>
            <a:r>
              <a:rPr lang="en-US" dirty="0"/>
              <a:t> </a:t>
            </a:r>
            <a:r>
              <a:rPr lang="en-US" dirty="0" err="1"/>
              <a:t>nói</a:t>
            </a:r>
            <a:r>
              <a:rPr lang="en-US" dirty="0"/>
              <a:t> </a:t>
            </a:r>
            <a:r>
              <a:rPr lang="en-US" dirty="0" err="1"/>
              <a:t>giảm</a:t>
            </a:r>
            <a:r>
              <a:rPr lang="en-US" dirty="0"/>
              <a:t> – </a:t>
            </a:r>
            <a:r>
              <a:rPr lang="en-US" dirty="0" err="1"/>
              <a:t>nói</a:t>
            </a:r>
            <a:r>
              <a:rPr lang="en-US" dirty="0"/>
              <a:t> </a:t>
            </a:r>
            <a:r>
              <a:rPr lang="en-US" dirty="0" err="1"/>
              <a:t>tránh</a:t>
            </a:r>
            <a:r>
              <a:rPr lang="en-US" dirty="0"/>
              <a:t> </a:t>
            </a:r>
            <a:r>
              <a:rPr lang="en-US" dirty="0" err="1"/>
              <a:t>của</a:t>
            </a:r>
            <a:r>
              <a:rPr lang="en-US" dirty="0"/>
              <a:t> </a:t>
            </a:r>
            <a:r>
              <a:rPr lang="en-US" dirty="0" err="1"/>
              <a:t>Nguyễn</a:t>
            </a:r>
            <a:r>
              <a:rPr lang="en-US" dirty="0"/>
              <a:t> </a:t>
            </a:r>
            <a:r>
              <a:rPr lang="en-US" dirty="0" err="1"/>
              <a:t>Khuyến</a:t>
            </a:r>
            <a:r>
              <a:rPr lang="en-US" dirty="0"/>
              <a:t> </a:t>
            </a:r>
            <a:r>
              <a:rPr lang="en-US" dirty="0" err="1"/>
              <a:t>khi</a:t>
            </a:r>
            <a:r>
              <a:rPr lang="en-US" dirty="0"/>
              <a:t> </a:t>
            </a:r>
            <a:r>
              <a:rPr lang="en-US" dirty="0" err="1"/>
              <a:t>bạn</a:t>
            </a:r>
            <a:r>
              <a:rPr lang="en-US" dirty="0"/>
              <a:t> qua </a:t>
            </a:r>
            <a:r>
              <a:rPr lang="en-US" dirty="0" err="1"/>
              <a:t>đời</a:t>
            </a:r>
            <a:r>
              <a:rPr lang="en-US" dirty="0"/>
              <a:t> </a:t>
            </a:r>
            <a:r>
              <a:rPr lang="en-US" dirty="0" err="1"/>
              <a:t>thể</a:t>
            </a:r>
            <a:r>
              <a:rPr lang="en-US" dirty="0"/>
              <a:t> </a:t>
            </a:r>
            <a:r>
              <a:rPr lang="en-US" dirty="0" err="1"/>
              <a:t>hiện</a:t>
            </a:r>
            <a:r>
              <a:rPr lang="en-US" dirty="0"/>
              <a:t> </a:t>
            </a:r>
            <a:r>
              <a:rPr lang="en-US" dirty="0" err="1"/>
              <a:t>tình</a:t>
            </a:r>
            <a:r>
              <a:rPr lang="en-US" dirty="0"/>
              <a:t> </a:t>
            </a:r>
            <a:r>
              <a:rPr lang="en-US" dirty="0" err="1"/>
              <a:t>yêu</a:t>
            </a:r>
            <a:r>
              <a:rPr lang="en-US" dirty="0"/>
              <a:t> </a:t>
            </a:r>
            <a:r>
              <a:rPr lang="en-US" dirty="0" err="1"/>
              <a:t>thương</a:t>
            </a:r>
            <a:r>
              <a:rPr lang="en-US" dirty="0"/>
              <a:t> </a:t>
            </a:r>
            <a:r>
              <a:rPr lang="en-US" dirty="0" err="1"/>
              <a:t>và</a:t>
            </a:r>
            <a:r>
              <a:rPr lang="en-US" dirty="0"/>
              <a:t> </a:t>
            </a:r>
            <a:r>
              <a:rPr lang="en-US" dirty="0" err="1"/>
              <a:t>nỗi</a:t>
            </a:r>
            <a:r>
              <a:rPr lang="en-US" dirty="0"/>
              <a:t> </a:t>
            </a:r>
            <a:r>
              <a:rPr lang="en-US" dirty="0" err="1"/>
              <a:t>xót</a:t>
            </a:r>
            <a:r>
              <a:rPr lang="en-US" dirty="0"/>
              <a:t> </a:t>
            </a:r>
            <a:r>
              <a:rPr lang="en-US" dirty="0" err="1"/>
              <a:t>xa</a:t>
            </a:r>
            <a:r>
              <a:rPr lang="en-US" dirty="0"/>
              <a:t> </a:t>
            </a:r>
            <a:r>
              <a:rPr lang="en-US" dirty="0" err="1"/>
              <a:t>vô</a:t>
            </a:r>
            <a:r>
              <a:rPr lang="en-US" dirty="0"/>
              <a:t> </a:t>
            </a:r>
            <a:r>
              <a:rPr lang="en-US" dirty="0" err="1"/>
              <a:t>hạn</a:t>
            </a:r>
            <a:r>
              <a:rPr lang="en-US" dirty="0"/>
              <a:t> </a:t>
            </a:r>
            <a:r>
              <a:rPr lang="en-US" dirty="0" err="1"/>
              <a:t>của</a:t>
            </a:r>
            <a:r>
              <a:rPr lang="en-US" dirty="0"/>
              <a:t> </a:t>
            </a:r>
            <a:r>
              <a:rPr lang="en-US" dirty="0" err="1"/>
              <a:t>nhà</a:t>
            </a:r>
            <a:r>
              <a:rPr lang="en-US" dirty="0"/>
              <a:t> </a:t>
            </a:r>
            <a:r>
              <a:rPr lang="en-US" dirty="0" err="1"/>
              <a:t>thơ</a:t>
            </a:r>
            <a:r>
              <a:rPr lang="en-US" dirty="0"/>
              <a:t> </a:t>
            </a:r>
            <a:r>
              <a:rPr lang="en-US" dirty="0" err="1"/>
              <a:t>trước</a:t>
            </a:r>
            <a:r>
              <a:rPr lang="en-US" dirty="0"/>
              <a:t> </a:t>
            </a:r>
            <a:r>
              <a:rPr lang="en-US" dirty="0" err="1"/>
              <a:t>nỗi</a:t>
            </a:r>
            <a:r>
              <a:rPr lang="en-US" dirty="0"/>
              <a:t> </a:t>
            </a:r>
            <a:r>
              <a:rPr lang="en-US" dirty="0" err="1"/>
              <a:t>đau</a:t>
            </a:r>
            <a:r>
              <a:rPr lang="en-US" dirty="0"/>
              <a:t> </a:t>
            </a:r>
            <a:r>
              <a:rPr lang="en-US" dirty="0" err="1"/>
              <a:t>mất</a:t>
            </a:r>
            <a:r>
              <a:rPr lang="en-US" dirty="0"/>
              <a:t> </a:t>
            </a:r>
            <a:r>
              <a:rPr lang="en-US" dirty="0" err="1"/>
              <a:t>bạn</a:t>
            </a:r>
            <a:r>
              <a:rPr lang="en-US" dirty="0"/>
              <a:t>. </a:t>
            </a:r>
            <a:r>
              <a:rPr lang="en-US" dirty="0" err="1"/>
              <a:t>Hư</a:t>
            </a:r>
            <a:r>
              <a:rPr lang="en-US" dirty="0"/>
              <a:t> </a:t>
            </a:r>
            <a:r>
              <a:rPr lang="en-US" dirty="0" err="1"/>
              <a:t>từ</a:t>
            </a:r>
            <a:r>
              <a:rPr lang="en-US" dirty="0"/>
              <a:t> “</a:t>
            </a:r>
            <a:r>
              <a:rPr lang="en-US" dirty="0" err="1"/>
              <a:t>thôi</a:t>
            </a:r>
            <a:r>
              <a:rPr lang="en-US" dirty="0"/>
              <a:t>” </a:t>
            </a:r>
            <a:r>
              <a:rPr lang="en-US" dirty="0" err="1"/>
              <a:t>được</a:t>
            </a:r>
            <a:r>
              <a:rPr lang="en-US" dirty="0"/>
              <a:t> </a:t>
            </a:r>
            <a:r>
              <a:rPr lang="en-US" dirty="0" err="1"/>
              <a:t>lặp</a:t>
            </a:r>
            <a:r>
              <a:rPr lang="en-US" dirty="0"/>
              <a:t> </a:t>
            </a:r>
            <a:r>
              <a:rPr lang="en-US" dirty="0" err="1"/>
              <a:t>ại</a:t>
            </a:r>
            <a:r>
              <a:rPr lang="en-US" dirty="0"/>
              <a:t>, </a:t>
            </a:r>
            <a:r>
              <a:rPr lang="en-US" dirty="0" err="1"/>
              <a:t>nhấn</a:t>
            </a:r>
            <a:r>
              <a:rPr lang="en-US" dirty="0"/>
              <a:t> </a:t>
            </a:r>
            <a:r>
              <a:rPr lang="en-US" dirty="0" err="1"/>
              <a:t>mạnh</a:t>
            </a:r>
            <a:r>
              <a:rPr lang="en-US" dirty="0"/>
              <a:t> </a:t>
            </a:r>
            <a:r>
              <a:rPr lang="en-US" dirty="0" err="1"/>
              <a:t>sự</a:t>
            </a:r>
            <a:r>
              <a:rPr lang="en-US" dirty="0"/>
              <a:t> </a:t>
            </a:r>
            <a:r>
              <a:rPr lang="en-US" dirty="0" err="1"/>
              <a:t>mất</a:t>
            </a:r>
            <a:r>
              <a:rPr lang="en-US" dirty="0"/>
              <a:t> </a:t>
            </a:r>
            <a:r>
              <a:rPr lang="en-US" dirty="0" err="1"/>
              <a:t>mát</a:t>
            </a:r>
            <a:r>
              <a:rPr lang="en-US" dirty="0"/>
              <a:t>, </a:t>
            </a:r>
            <a:r>
              <a:rPr lang="en-US" dirty="0" err="1"/>
              <a:t>trống</a:t>
            </a:r>
            <a:r>
              <a:rPr lang="en-US" dirty="0"/>
              <a:t> </a:t>
            </a:r>
            <a:r>
              <a:rPr lang="en-US" dirty="0" err="1"/>
              <a:t>vắng</a:t>
            </a:r>
            <a:r>
              <a:rPr lang="en-US" dirty="0"/>
              <a:t> </a:t>
            </a:r>
            <a:r>
              <a:rPr lang="en-US" dirty="0" err="1"/>
              <a:t>không</a:t>
            </a:r>
            <a:r>
              <a:rPr lang="en-US" dirty="0"/>
              <a:t> </a:t>
            </a:r>
            <a:r>
              <a:rPr lang="en-US" dirty="0" err="1"/>
              <a:t>thể</a:t>
            </a:r>
            <a:r>
              <a:rPr lang="en-US" dirty="0"/>
              <a:t> </a:t>
            </a:r>
            <a:r>
              <a:rPr lang="en-US" dirty="0" err="1"/>
              <a:t>bù</a:t>
            </a:r>
            <a:r>
              <a:rPr lang="en-US" dirty="0"/>
              <a:t> </a:t>
            </a:r>
            <a:r>
              <a:rPr lang="en-US" dirty="0" err="1"/>
              <a:t>đắp</a:t>
            </a:r>
            <a:r>
              <a:rPr lang="en-US" dirty="0"/>
              <a:t>.</a:t>
            </a:r>
          </a:p>
          <a:p>
            <a:r>
              <a:rPr lang="en-US" dirty="0"/>
              <a:t>- </a:t>
            </a:r>
            <a:r>
              <a:rPr lang="en-US" dirty="0" err="1"/>
              <a:t>Dòng</a:t>
            </a:r>
            <a:r>
              <a:rPr lang="en-US" dirty="0"/>
              <a:t> </a:t>
            </a:r>
            <a:r>
              <a:rPr lang="en-US" dirty="0" err="1"/>
              <a:t>bát</a:t>
            </a:r>
            <a:r>
              <a:rPr lang="en-US" dirty="0"/>
              <a:t> </a:t>
            </a:r>
            <a:r>
              <a:rPr lang="en-US" dirty="0" err="1"/>
              <a:t>dàn</a:t>
            </a:r>
            <a:r>
              <a:rPr lang="en-US" dirty="0"/>
              <a:t> </a:t>
            </a:r>
            <a:r>
              <a:rPr lang="en-US" dirty="0" err="1"/>
              <a:t>trải</a:t>
            </a:r>
            <a:r>
              <a:rPr lang="en-US" dirty="0"/>
              <a:t> </a:t>
            </a:r>
            <a:r>
              <a:rPr lang="en-US" dirty="0" err="1"/>
              <a:t>cho</a:t>
            </a:r>
            <a:r>
              <a:rPr lang="en-US" dirty="0"/>
              <a:t> </a:t>
            </a:r>
            <a:r>
              <a:rPr lang="en-US" dirty="0" err="1"/>
              <a:t>thấy</a:t>
            </a:r>
            <a:r>
              <a:rPr lang="en-US" dirty="0"/>
              <a:t> </a:t>
            </a:r>
            <a:r>
              <a:rPr lang="en-US" dirty="0" err="1"/>
              <a:t>nỗi</a:t>
            </a:r>
            <a:r>
              <a:rPr lang="en-US" dirty="0"/>
              <a:t> </a:t>
            </a:r>
            <a:r>
              <a:rPr lang="en-US" dirty="0" err="1"/>
              <a:t>tiếc</a:t>
            </a:r>
            <a:r>
              <a:rPr lang="en-US" dirty="0"/>
              <a:t> </a:t>
            </a:r>
            <a:r>
              <a:rPr lang="en-US" dirty="0" err="1"/>
              <a:t>thương</a:t>
            </a:r>
            <a:r>
              <a:rPr lang="en-US" dirty="0"/>
              <a:t> </a:t>
            </a:r>
            <a:r>
              <a:rPr lang="en-US" dirty="0" err="1"/>
              <a:t>là</a:t>
            </a:r>
            <a:r>
              <a:rPr lang="en-US" dirty="0"/>
              <a:t> </a:t>
            </a:r>
            <a:r>
              <a:rPr lang="en-US" dirty="0" err="1"/>
              <a:t>vô</a:t>
            </a:r>
            <a:r>
              <a:rPr lang="en-US" dirty="0"/>
              <a:t> </a:t>
            </a:r>
            <a:r>
              <a:rPr lang="en-US" dirty="0" err="1"/>
              <a:t>hạn</a:t>
            </a:r>
            <a:r>
              <a:rPr lang="en-US" dirty="0"/>
              <a:t>, </a:t>
            </a:r>
            <a:r>
              <a:rPr lang="en-US" dirty="0" err="1"/>
              <a:t>lớn</a:t>
            </a:r>
            <a:r>
              <a:rPr lang="en-US" dirty="0"/>
              <a:t> </a:t>
            </a:r>
            <a:r>
              <a:rPr lang="en-US" dirty="0" err="1"/>
              <a:t>lao</a:t>
            </a:r>
            <a:r>
              <a:rPr lang="en-US" dirty="0"/>
              <a:t>, </a:t>
            </a:r>
            <a:r>
              <a:rPr lang="en-US" dirty="0" err="1"/>
              <a:t>ngoài</a:t>
            </a:r>
            <a:r>
              <a:rPr lang="en-US" dirty="0"/>
              <a:t> </a:t>
            </a:r>
            <a:r>
              <a:rPr lang="en-US" dirty="0" err="1"/>
              <a:t>giới</a:t>
            </a:r>
            <a:r>
              <a:rPr lang="en-US" dirty="0"/>
              <a:t> </a:t>
            </a:r>
            <a:r>
              <a:rPr lang="en-US" dirty="0" err="1"/>
              <a:t>hạn</a:t>
            </a:r>
            <a:r>
              <a:rPr lang="en-US" dirty="0"/>
              <a:t> </a:t>
            </a:r>
            <a:r>
              <a:rPr lang="en-US" dirty="0" err="1"/>
              <a:t>chịu</a:t>
            </a:r>
            <a:r>
              <a:rPr lang="en-US" dirty="0"/>
              <a:t> </a:t>
            </a:r>
            <a:r>
              <a:rPr lang="en-US" dirty="0" err="1"/>
              <a:t>đựng</a:t>
            </a:r>
            <a:r>
              <a:rPr lang="en-US" dirty="0"/>
              <a:t> </a:t>
            </a:r>
            <a:r>
              <a:rPr lang="en-US" dirty="0" err="1"/>
              <a:t>của</a:t>
            </a:r>
            <a:r>
              <a:rPr lang="en-US" dirty="0"/>
              <a:t> con </a:t>
            </a:r>
            <a:r>
              <a:rPr lang="en-US" dirty="0" err="1"/>
              <a:t>người</a:t>
            </a:r>
            <a:r>
              <a:rPr lang="en-US" dirty="0"/>
              <a:t>. </a:t>
            </a:r>
            <a:r>
              <a:rPr lang="en-US" dirty="0" err="1"/>
              <a:t>Cả</a:t>
            </a:r>
            <a:r>
              <a:rPr lang="en-US" dirty="0"/>
              <a:t> </a:t>
            </a:r>
            <a:r>
              <a:rPr lang="en-US" dirty="0" err="1"/>
              <a:t>không</a:t>
            </a:r>
            <a:r>
              <a:rPr lang="en-US" dirty="0"/>
              <a:t> </a:t>
            </a:r>
            <a:r>
              <a:rPr lang="en-US" dirty="0" err="1"/>
              <a:t>gian</a:t>
            </a:r>
            <a:r>
              <a:rPr lang="en-US" dirty="0"/>
              <a:t> </a:t>
            </a:r>
            <a:r>
              <a:rPr lang="en-US" dirty="0" err="1"/>
              <a:t>như</a:t>
            </a:r>
            <a:r>
              <a:rPr lang="en-US" dirty="0"/>
              <a:t> </a:t>
            </a:r>
            <a:r>
              <a:rPr lang="en-US" dirty="0" err="1"/>
              <a:t>nhuốm</a:t>
            </a:r>
            <a:r>
              <a:rPr lang="en-US" dirty="0"/>
              <a:t> </a:t>
            </a:r>
            <a:r>
              <a:rPr lang="en-US" dirty="0" err="1"/>
              <a:t>màu</a:t>
            </a:r>
            <a:r>
              <a:rPr lang="en-US" dirty="0"/>
              <a:t> tang </a:t>
            </a:r>
            <a:r>
              <a:rPr lang="en-US" dirty="0" err="1"/>
              <a:t>tóc</a:t>
            </a:r>
            <a:r>
              <a:rPr lang="en-US" dirty="0"/>
              <a:t>, </a:t>
            </a:r>
            <a:r>
              <a:rPr lang="en-US" dirty="0" err="1"/>
              <a:t>khiến</a:t>
            </a:r>
            <a:r>
              <a:rPr lang="en-US" dirty="0"/>
              <a:t> </a:t>
            </a:r>
            <a:r>
              <a:rPr lang="en-US" dirty="0" err="1"/>
              <a:t>lòng</a:t>
            </a:r>
            <a:r>
              <a:rPr lang="en-US" dirty="0"/>
              <a:t> </a:t>
            </a:r>
            <a:r>
              <a:rPr lang="en-US" dirty="0" err="1"/>
              <a:t>người</a:t>
            </a:r>
            <a:r>
              <a:rPr lang="en-US" dirty="0"/>
              <a:t> </a:t>
            </a:r>
            <a:r>
              <a:rPr lang="en-US" dirty="0" err="1"/>
              <a:t>ngày</a:t>
            </a:r>
            <a:r>
              <a:rPr lang="en-US" dirty="0"/>
              <a:t> </a:t>
            </a:r>
            <a:r>
              <a:rPr lang="en-US" dirty="0" err="1"/>
              <a:t>càng</a:t>
            </a:r>
            <a:r>
              <a:rPr lang="en-US" dirty="0"/>
              <a:t> </a:t>
            </a:r>
            <a:r>
              <a:rPr lang="en-US" dirty="0" err="1"/>
              <a:t>thêm</a:t>
            </a:r>
            <a:r>
              <a:rPr lang="en-US" dirty="0"/>
              <a:t> </a:t>
            </a:r>
            <a:r>
              <a:rPr lang="en-US" dirty="0" err="1"/>
              <a:t>ngậm</a:t>
            </a:r>
            <a:r>
              <a:rPr lang="en-US" dirty="0"/>
              <a:t> </a:t>
            </a:r>
            <a:r>
              <a:rPr lang="en-US" dirty="0" err="1"/>
              <a:t>ngùi</a:t>
            </a:r>
            <a:r>
              <a:rPr lang="en-US" dirty="0"/>
              <a:t>. </a:t>
            </a:r>
          </a:p>
          <a:p>
            <a:r>
              <a:rPr lang="en-US" dirty="0"/>
              <a:t>- </a:t>
            </a:r>
            <a:r>
              <a:rPr lang="en-US" dirty="0" err="1"/>
              <a:t>Nhịp</a:t>
            </a:r>
            <a:r>
              <a:rPr lang="en-US" dirty="0"/>
              <a:t> </a:t>
            </a:r>
            <a:r>
              <a:rPr lang="en-US" dirty="0" err="1"/>
              <a:t>điệu</a:t>
            </a:r>
            <a:r>
              <a:rPr lang="en-US" dirty="0"/>
              <a:t> 2/1/3 ở </a:t>
            </a:r>
            <a:r>
              <a:rPr lang="en-US" dirty="0" err="1"/>
              <a:t>dòng</a:t>
            </a:r>
            <a:r>
              <a:rPr lang="en-US" dirty="0"/>
              <a:t> </a:t>
            </a:r>
            <a:r>
              <a:rPr lang="en-US" dirty="0" err="1"/>
              <a:t>lục</a:t>
            </a:r>
            <a:r>
              <a:rPr lang="en-US" dirty="0"/>
              <a:t> </a:t>
            </a:r>
            <a:r>
              <a:rPr lang="en-US" dirty="0" err="1"/>
              <a:t>tạo</a:t>
            </a:r>
            <a:r>
              <a:rPr lang="en-US" dirty="0"/>
              <a:t> </a:t>
            </a:r>
            <a:r>
              <a:rPr lang="en-US" dirty="0" err="1"/>
              <a:t>sự</a:t>
            </a:r>
            <a:r>
              <a:rPr lang="en-US" dirty="0"/>
              <a:t> </a:t>
            </a:r>
            <a:r>
              <a:rPr lang="en-US" dirty="0" err="1"/>
              <a:t>đột</a:t>
            </a:r>
            <a:r>
              <a:rPr lang="en-US" dirty="0"/>
              <a:t> </a:t>
            </a:r>
            <a:r>
              <a:rPr lang="en-US" dirty="0" err="1"/>
              <a:t>ngột</a:t>
            </a:r>
            <a:r>
              <a:rPr lang="en-US" dirty="0"/>
              <a:t>, </a:t>
            </a:r>
            <a:r>
              <a:rPr lang="en-US" dirty="0" err="1"/>
              <a:t>hụt</a:t>
            </a:r>
            <a:r>
              <a:rPr lang="en-US" dirty="0"/>
              <a:t> </a:t>
            </a:r>
            <a:r>
              <a:rPr lang="en-US" dirty="0" err="1"/>
              <a:t>hẫng</a:t>
            </a:r>
            <a:r>
              <a:rPr lang="en-US" dirty="0"/>
              <a:t>. </a:t>
            </a:r>
            <a:r>
              <a:rPr lang="en-US" dirty="0" err="1"/>
              <a:t>Nhịp</a:t>
            </a:r>
            <a:r>
              <a:rPr lang="en-US" dirty="0"/>
              <a:t> </a:t>
            </a:r>
            <a:r>
              <a:rPr lang="en-US" dirty="0" err="1"/>
              <a:t>điệu</a:t>
            </a:r>
            <a:r>
              <a:rPr lang="en-US" dirty="0"/>
              <a:t> 4/4 ở </a:t>
            </a:r>
            <a:r>
              <a:rPr lang="en-US" dirty="0" err="1"/>
              <a:t>dòng</a:t>
            </a:r>
            <a:r>
              <a:rPr lang="en-US" dirty="0"/>
              <a:t> </a:t>
            </a:r>
            <a:r>
              <a:rPr lang="en-US" dirty="0" err="1"/>
              <a:t>bát</a:t>
            </a:r>
            <a:r>
              <a:rPr lang="en-US" dirty="0"/>
              <a:t> </a:t>
            </a:r>
            <a:r>
              <a:rPr lang="en-US" dirty="0" err="1"/>
              <a:t>tạo</a:t>
            </a:r>
            <a:r>
              <a:rPr lang="en-US" dirty="0"/>
              <a:t> </a:t>
            </a:r>
            <a:r>
              <a:rPr lang="en-US" dirty="0" err="1"/>
              <a:t>sự</a:t>
            </a:r>
            <a:r>
              <a:rPr lang="en-US" dirty="0"/>
              <a:t> </a:t>
            </a:r>
            <a:r>
              <a:rPr lang="en-US" dirty="0" err="1"/>
              <a:t>dàn</a:t>
            </a:r>
            <a:r>
              <a:rPr lang="en-US" dirty="0"/>
              <a:t> </a:t>
            </a:r>
            <a:r>
              <a:rPr lang="en-US" dirty="0" err="1"/>
              <a:t>trải</a:t>
            </a:r>
            <a:r>
              <a:rPr lang="en-US" dirty="0"/>
              <a:t> </a:t>
            </a:r>
            <a:r>
              <a:rPr lang="en-US" dirty="0" err="1"/>
              <a:t>mênh</a:t>
            </a:r>
            <a:r>
              <a:rPr lang="en-US" dirty="0"/>
              <a:t> </a:t>
            </a:r>
            <a:r>
              <a:rPr lang="en-US" dirty="0" err="1"/>
              <a:t>mông</a:t>
            </a:r>
            <a:r>
              <a:rPr lang="en-US" dirty="0"/>
              <a:t>, </a:t>
            </a:r>
            <a:r>
              <a:rPr lang="en-US" dirty="0" err="1"/>
              <a:t>cho</a:t>
            </a:r>
            <a:r>
              <a:rPr lang="en-US" dirty="0"/>
              <a:t> </a:t>
            </a:r>
            <a:r>
              <a:rPr lang="en-US" dirty="0" err="1"/>
              <a:t>thấy</a:t>
            </a:r>
            <a:r>
              <a:rPr lang="en-US" dirty="0"/>
              <a:t> </a:t>
            </a:r>
            <a:r>
              <a:rPr lang="en-US" dirty="0" err="1"/>
              <a:t>nỗi</a:t>
            </a:r>
            <a:r>
              <a:rPr lang="en-US" dirty="0"/>
              <a:t> </a:t>
            </a:r>
            <a:r>
              <a:rPr lang="en-US" dirty="0" err="1"/>
              <a:t>đau</a:t>
            </a:r>
            <a:r>
              <a:rPr lang="en-US" dirty="0"/>
              <a:t> </a:t>
            </a:r>
            <a:r>
              <a:rPr lang="en-US" dirty="0" err="1"/>
              <a:t>của</a:t>
            </a:r>
            <a:r>
              <a:rPr lang="en-US" dirty="0"/>
              <a:t> </a:t>
            </a:r>
            <a:r>
              <a:rPr lang="en-US" dirty="0" err="1"/>
              <a:t>nhà</a:t>
            </a:r>
            <a:r>
              <a:rPr lang="en-US" dirty="0"/>
              <a:t> </a:t>
            </a:r>
            <a:r>
              <a:rPr lang="en-US" dirty="0" err="1"/>
              <a:t>thơ</a:t>
            </a:r>
            <a:r>
              <a:rPr lang="en-US" dirty="0"/>
              <a:t> </a:t>
            </a:r>
            <a:r>
              <a:rPr lang="en-US" dirty="0" err="1"/>
              <a:t>trước</a:t>
            </a:r>
            <a:r>
              <a:rPr lang="en-US" dirty="0"/>
              <a:t> </a:t>
            </a:r>
            <a:r>
              <a:rPr lang="en-US" dirty="0" err="1"/>
              <a:t>việc</a:t>
            </a:r>
            <a:r>
              <a:rPr lang="en-US" dirty="0"/>
              <a:t> </a:t>
            </a:r>
            <a:r>
              <a:rPr lang="en-US" dirty="0" err="1"/>
              <a:t>từ</a:t>
            </a:r>
            <a:r>
              <a:rPr lang="en-US" dirty="0"/>
              <a:t> </a:t>
            </a:r>
            <a:r>
              <a:rPr lang="en-US" dirty="0" err="1"/>
              <a:t>giã</a:t>
            </a:r>
            <a:r>
              <a:rPr lang="en-US" dirty="0"/>
              <a:t> </a:t>
            </a:r>
            <a:r>
              <a:rPr lang="en-US" dirty="0" err="1"/>
              <a:t>cõi</a:t>
            </a:r>
            <a:r>
              <a:rPr lang="en-US" dirty="0"/>
              <a:t> </a:t>
            </a:r>
            <a:r>
              <a:rPr lang="en-US" dirty="0" err="1"/>
              <a:t>đời</a:t>
            </a:r>
            <a:r>
              <a:rPr lang="en-US" dirty="0"/>
              <a:t> </a:t>
            </a:r>
            <a:r>
              <a:rPr lang="en-US" dirty="0" err="1"/>
              <a:t>của</a:t>
            </a:r>
            <a:r>
              <a:rPr lang="en-US" dirty="0"/>
              <a:t> </a:t>
            </a:r>
            <a:r>
              <a:rPr lang="en-US" dirty="0" err="1"/>
              <a:t>một</a:t>
            </a:r>
            <a:r>
              <a:rPr lang="en-US" dirty="0"/>
              <a:t> </a:t>
            </a:r>
            <a:r>
              <a:rPr lang="en-US" dirty="0" err="1"/>
              <a:t>người</a:t>
            </a:r>
            <a:r>
              <a:rPr lang="en-US" dirty="0"/>
              <a:t> </a:t>
            </a:r>
            <a:r>
              <a:rPr lang="en-US" dirty="0" err="1"/>
              <a:t>bạn</a:t>
            </a:r>
            <a:r>
              <a:rPr lang="en-US" dirty="0"/>
              <a:t> </a:t>
            </a:r>
            <a:r>
              <a:rPr lang="en-US" dirty="0" err="1"/>
              <a:t>thân</a:t>
            </a:r>
            <a:r>
              <a:rPr lang="en-US" dirty="0"/>
              <a:t> </a:t>
            </a:r>
            <a:r>
              <a:rPr lang="en-US" dirty="0" err="1"/>
              <a:t>thiết</a:t>
            </a:r>
            <a:r>
              <a:rPr lang="en-US" dirty="0"/>
              <a:t> </a:t>
            </a:r>
            <a:r>
              <a:rPr lang="en-US" dirty="0" err="1"/>
              <a:t>đã</a:t>
            </a:r>
            <a:r>
              <a:rPr lang="en-US" dirty="0"/>
              <a:t> </a:t>
            </a:r>
            <a:r>
              <a:rPr lang="en-US" dirty="0" err="1"/>
              <a:t>làm</a:t>
            </a:r>
            <a:r>
              <a:rPr lang="en-US" dirty="0"/>
              <a:t> </a:t>
            </a:r>
            <a:r>
              <a:rPr lang="en-US" dirty="0" err="1"/>
              <a:t>cảm</a:t>
            </a:r>
            <a:r>
              <a:rPr lang="en-US" dirty="0"/>
              <a:t> </a:t>
            </a:r>
            <a:r>
              <a:rPr lang="en-US" dirty="0" err="1"/>
              <a:t>động</a:t>
            </a:r>
            <a:r>
              <a:rPr lang="en-US" dirty="0"/>
              <a:t> </a:t>
            </a:r>
            <a:r>
              <a:rPr lang="en-US" dirty="0" err="1"/>
              <a:t>cả</a:t>
            </a:r>
            <a:r>
              <a:rPr lang="en-US" dirty="0"/>
              <a:t> </a:t>
            </a:r>
            <a:r>
              <a:rPr lang="en-US" dirty="0" err="1"/>
              <a:t>trời</a:t>
            </a:r>
            <a:r>
              <a:rPr lang="en-US" dirty="0"/>
              <a:t> </a:t>
            </a:r>
            <a:r>
              <a:rPr lang="en-US" dirty="0" err="1"/>
              <a:t>đất</a:t>
            </a:r>
            <a:r>
              <a:rPr lang="en-US" dirty="0"/>
              <a:t>. </a:t>
            </a:r>
          </a:p>
          <a:p>
            <a:r>
              <a:rPr lang="en-US" dirty="0"/>
              <a:t>- </a:t>
            </a:r>
            <a:r>
              <a:rPr lang="en-US" dirty="0" err="1"/>
              <a:t>Việc</a:t>
            </a:r>
            <a:r>
              <a:rPr lang="en-US" dirty="0"/>
              <a:t> </a:t>
            </a:r>
            <a:r>
              <a:rPr lang="en-US" dirty="0" err="1"/>
              <a:t>đưa</a:t>
            </a:r>
            <a:r>
              <a:rPr lang="en-US" dirty="0"/>
              <a:t> </a:t>
            </a:r>
            <a:r>
              <a:rPr lang="en-US" dirty="0" err="1"/>
              <a:t>câu</a:t>
            </a:r>
            <a:r>
              <a:rPr lang="en-US" dirty="0"/>
              <a:t> </a:t>
            </a:r>
            <a:r>
              <a:rPr lang="en-US" dirty="0" err="1"/>
              <a:t>bát</a:t>
            </a:r>
            <a:r>
              <a:rPr lang="en-US" dirty="0"/>
              <a:t> </a:t>
            </a:r>
            <a:r>
              <a:rPr lang="en-US" dirty="0" err="1"/>
              <a:t>lên</a:t>
            </a:r>
            <a:r>
              <a:rPr lang="en-US" dirty="0"/>
              <a:t> </a:t>
            </a:r>
            <a:r>
              <a:rPr lang="en-US" dirty="0" err="1"/>
              <a:t>đầu</a:t>
            </a:r>
            <a:r>
              <a:rPr lang="en-US" dirty="0"/>
              <a:t> </a:t>
            </a:r>
            <a:r>
              <a:rPr lang="en-US" dirty="0" err="1"/>
              <a:t>bài</a:t>
            </a:r>
            <a:r>
              <a:rPr lang="en-US" dirty="0"/>
              <a:t> </a:t>
            </a:r>
            <a:r>
              <a:rPr lang="en-US" dirty="0" err="1"/>
              <a:t>thơ</a:t>
            </a:r>
            <a:r>
              <a:rPr lang="en-US" dirty="0"/>
              <a:t> </a:t>
            </a:r>
            <a:r>
              <a:rPr lang="en-US" dirty="0" err="1"/>
              <a:t>rõ</a:t>
            </a:r>
            <a:r>
              <a:rPr lang="en-US" dirty="0"/>
              <a:t> </a:t>
            </a:r>
            <a:r>
              <a:rPr lang="en-US" dirty="0" err="1"/>
              <a:t>ràng</a:t>
            </a:r>
            <a:r>
              <a:rPr lang="en-US" dirty="0"/>
              <a:t> </a:t>
            </a:r>
            <a:r>
              <a:rPr lang="en-US" dirty="0" err="1"/>
              <a:t>là</a:t>
            </a:r>
            <a:r>
              <a:rPr lang="en-US" dirty="0"/>
              <a:t> </a:t>
            </a:r>
            <a:r>
              <a:rPr lang="en-US" dirty="0" err="1"/>
              <a:t>một</a:t>
            </a:r>
            <a:r>
              <a:rPr lang="en-US" dirty="0"/>
              <a:t> </a:t>
            </a:r>
            <a:r>
              <a:rPr lang="en-US" dirty="0" err="1"/>
              <a:t>việc</a:t>
            </a:r>
            <a:r>
              <a:rPr lang="en-US" dirty="0"/>
              <a:t> </a:t>
            </a:r>
            <a:r>
              <a:rPr lang="en-US" dirty="0" err="1"/>
              <a:t>làm</a:t>
            </a:r>
            <a:r>
              <a:rPr lang="en-US" dirty="0"/>
              <a:t> </a:t>
            </a:r>
            <a:r>
              <a:rPr lang="en-US" dirty="0" err="1"/>
              <a:t>có</a:t>
            </a:r>
            <a:r>
              <a:rPr lang="en-US" dirty="0"/>
              <a:t> ý </a:t>
            </a:r>
            <a:r>
              <a:rPr lang="en-US" dirty="0" err="1"/>
              <a:t>thức</a:t>
            </a:r>
            <a:r>
              <a:rPr lang="en-US" dirty="0"/>
              <a:t> </a:t>
            </a:r>
            <a:r>
              <a:rPr lang="en-US" dirty="0" err="1"/>
              <a:t>của</a:t>
            </a:r>
            <a:r>
              <a:rPr lang="en-US" dirty="0"/>
              <a:t> </a:t>
            </a:r>
            <a:r>
              <a:rPr lang="en-US" dirty="0" err="1"/>
              <a:t>Nguyễn</a:t>
            </a:r>
            <a:r>
              <a:rPr lang="en-US" dirty="0"/>
              <a:t> </a:t>
            </a:r>
            <a:r>
              <a:rPr lang="en-US" dirty="0" err="1"/>
              <a:t>Khuyến</a:t>
            </a:r>
            <a:r>
              <a:rPr lang="en-US" dirty="0"/>
              <a:t> </a:t>
            </a:r>
            <a:r>
              <a:rPr lang="en-US" dirty="0" err="1"/>
              <a:t>khi</a:t>
            </a:r>
            <a:r>
              <a:rPr lang="en-US" dirty="0"/>
              <a:t> </a:t>
            </a:r>
            <a:r>
              <a:rPr lang="en-US" dirty="0" err="1"/>
              <a:t>ông</a:t>
            </a:r>
            <a:r>
              <a:rPr lang="en-US" dirty="0"/>
              <a:t> </a:t>
            </a:r>
            <a:r>
              <a:rPr lang="en-US" dirty="0" err="1"/>
              <a:t>muốn</a:t>
            </a:r>
            <a:r>
              <a:rPr lang="en-US" dirty="0"/>
              <a:t> </a:t>
            </a:r>
            <a:r>
              <a:rPr lang="en-US" dirty="0" err="1"/>
              <a:t>thể</a:t>
            </a:r>
            <a:r>
              <a:rPr lang="en-US" dirty="0"/>
              <a:t> </a:t>
            </a:r>
            <a:r>
              <a:rPr lang="en-US" dirty="0" err="1"/>
              <a:t>hiện</a:t>
            </a:r>
            <a:r>
              <a:rPr lang="en-US" dirty="0"/>
              <a:t> </a:t>
            </a:r>
            <a:r>
              <a:rPr lang="en-US" dirty="0" err="1"/>
              <a:t>nỗi</a:t>
            </a:r>
            <a:r>
              <a:rPr lang="en-US" dirty="0"/>
              <a:t> </a:t>
            </a:r>
            <a:r>
              <a:rPr lang="en-US" dirty="0" err="1"/>
              <a:t>đau</a:t>
            </a:r>
            <a:r>
              <a:rPr lang="en-US" dirty="0"/>
              <a:t> </a:t>
            </a:r>
            <a:r>
              <a:rPr lang="en-US" dirty="0" err="1"/>
              <a:t>tột</a:t>
            </a:r>
            <a:r>
              <a:rPr lang="en-US" dirty="0"/>
              <a:t> </a:t>
            </a:r>
            <a:r>
              <a:rPr lang="en-US" dirty="0" err="1"/>
              <a:t>cùng</a:t>
            </a:r>
            <a:r>
              <a:rPr lang="en-US" dirty="0"/>
              <a:t> </a:t>
            </a:r>
            <a:r>
              <a:rPr lang="en-US" dirty="0" err="1"/>
              <a:t>và</a:t>
            </a:r>
            <a:r>
              <a:rPr lang="en-US" dirty="0"/>
              <a:t> </a:t>
            </a:r>
            <a:r>
              <a:rPr lang="en-US" dirty="0" err="1"/>
              <a:t>tình</a:t>
            </a:r>
            <a:r>
              <a:rPr lang="en-US" dirty="0"/>
              <a:t> </a:t>
            </a:r>
            <a:r>
              <a:rPr lang="en-US" dirty="0" err="1"/>
              <a:t>cảm</a:t>
            </a:r>
            <a:r>
              <a:rPr lang="en-US" dirty="0"/>
              <a:t> </a:t>
            </a:r>
            <a:r>
              <a:rPr lang="en-US" dirty="0" err="1"/>
              <a:t>tiếc</a:t>
            </a:r>
            <a:r>
              <a:rPr lang="en-US" dirty="0"/>
              <a:t> </a:t>
            </a:r>
            <a:r>
              <a:rPr lang="en-US" dirty="0" err="1"/>
              <a:t>thương</a:t>
            </a:r>
            <a:r>
              <a:rPr lang="en-US" dirty="0"/>
              <a:t> </a:t>
            </a:r>
            <a:r>
              <a:rPr lang="en-US" dirty="0" err="1"/>
              <a:t>vô</a:t>
            </a:r>
            <a:r>
              <a:rPr lang="en-US" dirty="0"/>
              <a:t> </a:t>
            </a:r>
            <a:r>
              <a:rPr lang="en-US" dirty="0" err="1"/>
              <a:t>hạn</a:t>
            </a:r>
            <a:r>
              <a:rPr lang="en-US" dirty="0"/>
              <a:t> </a:t>
            </a:r>
            <a:r>
              <a:rPr lang="en-US" dirty="0" err="1"/>
              <a:t>trước</a:t>
            </a:r>
            <a:r>
              <a:rPr lang="en-US" dirty="0"/>
              <a:t> </a:t>
            </a:r>
            <a:r>
              <a:rPr lang="en-US" dirty="0" err="1"/>
              <a:t>sự</a:t>
            </a:r>
            <a:r>
              <a:rPr lang="en-US" dirty="0"/>
              <a:t> </a:t>
            </a:r>
            <a:r>
              <a:rPr lang="en-US" dirty="0" err="1"/>
              <a:t>ra</a:t>
            </a:r>
            <a:r>
              <a:rPr lang="en-US" dirty="0"/>
              <a:t> </a:t>
            </a:r>
            <a:r>
              <a:rPr lang="en-US" dirty="0" err="1"/>
              <a:t>đi</a:t>
            </a:r>
            <a:r>
              <a:rPr lang="en-US" dirty="0"/>
              <a:t> </a:t>
            </a:r>
            <a:r>
              <a:rPr lang="en-US" dirty="0" err="1"/>
              <a:t>đột</a:t>
            </a:r>
            <a:r>
              <a:rPr lang="en-US" dirty="0"/>
              <a:t> </a:t>
            </a:r>
            <a:r>
              <a:rPr lang="en-US" dirty="0" err="1"/>
              <a:t>ngột</a:t>
            </a:r>
            <a:r>
              <a:rPr lang="en-US" dirty="0"/>
              <a:t> </a:t>
            </a:r>
            <a:r>
              <a:rPr lang="en-US" dirty="0" err="1"/>
              <a:t>của</a:t>
            </a:r>
            <a:r>
              <a:rPr lang="en-US" dirty="0"/>
              <a:t> </a:t>
            </a:r>
            <a:r>
              <a:rPr lang="en-US" dirty="0" err="1"/>
              <a:t>người</a:t>
            </a:r>
            <a:r>
              <a:rPr lang="en-US" dirty="0"/>
              <a:t> </a:t>
            </a:r>
            <a:r>
              <a:rPr lang="en-US" dirty="0" err="1"/>
              <a:t>bạn</a:t>
            </a:r>
            <a:r>
              <a:rPr lang="en-US" dirty="0"/>
              <a:t> </a:t>
            </a:r>
            <a:r>
              <a:rPr lang="en-US" dirty="0" err="1"/>
              <a:t>thân</a:t>
            </a:r>
            <a:r>
              <a:rPr lang="en-US" dirty="0"/>
              <a:t> </a:t>
            </a:r>
            <a:r>
              <a:rPr lang="en-US" dirty="0" err="1"/>
              <a:t>thiết</a:t>
            </a:r>
            <a:r>
              <a:rPr lang="en-US" dirty="0"/>
              <a:t> </a:t>
            </a:r>
            <a:r>
              <a:rPr lang="en-US" dirty="0" err="1"/>
              <a:t>từ</a:t>
            </a:r>
            <a:r>
              <a:rPr lang="en-US" dirty="0"/>
              <a:t> </a:t>
            </a:r>
            <a:r>
              <a:rPr lang="en-US" dirty="0" err="1"/>
              <a:t>thuở</a:t>
            </a:r>
            <a:r>
              <a:rPr lang="en-US" dirty="0"/>
              <a:t> </a:t>
            </a:r>
            <a:r>
              <a:rPr lang="en-US" dirty="0" err="1"/>
              <a:t>còn</a:t>
            </a:r>
            <a:r>
              <a:rPr lang="en-US" dirty="0"/>
              <a:t> </a:t>
            </a:r>
            <a:r>
              <a:rPr lang="en-US" dirty="0" err="1"/>
              <a:t>theo</a:t>
            </a:r>
            <a:r>
              <a:rPr lang="en-US" dirty="0"/>
              <a:t> </a:t>
            </a:r>
            <a:r>
              <a:rPr lang="en-US" dirty="0" err="1"/>
              <a:t>đòi</a:t>
            </a:r>
            <a:r>
              <a:rPr lang="en-US" dirty="0"/>
              <a:t> khoa </a:t>
            </a:r>
            <a:r>
              <a:rPr lang="en-US" dirty="0" err="1"/>
              <a:t>cử</a:t>
            </a:r>
            <a:r>
              <a:rPr lang="en-US" dirty="0"/>
              <a:t>, </a:t>
            </a:r>
            <a:r>
              <a:rPr lang="en-US" dirty="0" err="1"/>
              <a:t>trước</a:t>
            </a:r>
            <a:r>
              <a:rPr lang="en-US" dirty="0"/>
              <a:t> </a:t>
            </a:r>
            <a:r>
              <a:rPr lang="en-US" dirty="0" err="1"/>
              <a:t>khi</a:t>
            </a:r>
            <a:r>
              <a:rPr lang="en-US" dirty="0"/>
              <a:t> </a:t>
            </a:r>
            <a:r>
              <a:rPr lang="en-US" dirty="0" err="1"/>
              <a:t>tác</a:t>
            </a:r>
            <a:r>
              <a:rPr lang="en-US" dirty="0"/>
              <a:t> </a:t>
            </a:r>
            <a:r>
              <a:rPr lang="en-US" dirty="0" err="1"/>
              <a:t>giả</a:t>
            </a:r>
            <a:r>
              <a:rPr lang="en-US" dirty="0"/>
              <a:t> </a:t>
            </a:r>
            <a:r>
              <a:rPr lang="en-US" dirty="0" err="1"/>
              <a:t>kể</a:t>
            </a:r>
            <a:r>
              <a:rPr lang="en-US" dirty="0"/>
              <a:t> </a:t>
            </a:r>
            <a:r>
              <a:rPr lang="en-US" dirty="0" err="1"/>
              <a:t>các</a:t>
            </a:r>
            <a:r>
              <a:rPr lang="en-US" dirty="0"/>
              <a:t> </a:t>
            </a:r>
            <a:r>
              <a:rPr lang="en-US" dirty="0" err="1"/>
              <a:t>kỉ</a:t>
            </a:r>
            <a:r>
              <a:rPr lang="en-US" dirty="0"/>
              <a:t> </a:t>
            </a:r>
            <a:r>
              <a:rPr lang="en-US" dirty="0" err="1"/>
              <a:t>niệm</a:t>
            </a:r>
            <a:r>
              <a:rPr lang="en-US" dirty="0"/>
              <a:t> </a:t>
            </a:r>
            <a:r>
              <a:rPr lang="en-US" dirty="0" err="1"/>
              <a:t>về</a:t>
            </a:r>
            <a:r>
              <a:rPr lang="en-US" dirty="0"/>
              <a:t> </a:t>
            </a:r>
            <a:r>
              <a:rPr lang="en-US" dirty="0" err="1"/>
              <a:t>bạn</a:t>
            </a:r>
            <a:r>
              <a:rPr lang="en-US" dirty="0"/>
              <a:t>.</a:t>
            </a:r>
          </a:p>
        </p:txBody>
      </p:sp>
      <p:sp>
        <p:nvSpPr>
          <p:cNvPr id="4" name="Slide Number Placeholder 3"/>
          <p:cNvSpPr>
            <a:spLocks noGrp="1"/>
          </p:cNvSpPr>
          <p:nvPr>
            <p:ph type="sldNum" sz="quarter" idx="5"/>
          </p:nvPr>
        </p:nvSpPr>
        <p:spPr/>
        <p:txBody>
          <a:bodyPr/>
          <a:lstStyle/>
          <a:p>
            <a:fld id="{E5B3A976-A7B9-4D74-AF60-973F03DD68A4}" type="slidenum">
              <a:rPr lang="en-US" smtClean="0"/>
              <a:t>22</a:t>
            </a:fld>
            <a:endParaRPr lang="en-US"/>
          </a:p>
        </p:txBody>
      </p:sp>
    </p:spTree>
    <p:extLst>
      <p:ext uri="{BB962C8B-B14F-4D97-AF65-F5344CB8AC3E}">
        <p14:creationId xmlns:p14="http://schemas.microsoft.com/office/powerpoint/2010/main" val="1690491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23</a:t>
            </a:fld>
            <a:endParaRPr lang="en-US"/>
          </a:p>
        </p:txBody>
      </p:sp>
    </p:spTree>
    <p:extLst>
      <p:ext uri="{BB962C8B-B14F-4D97-AF65-F5344CB8AC3E}">
        <p14:creationId xmlns:p14="http://schemas.microsoft.com/office/powerpoint/2010/main" val="3746139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24</a:t>
            </a:fld>
            <a:endParaRPr lang="en-US"/>
          </a:p>
        </p:txBody>
      </p:sp>
    </p:spTree>
    <p:extLst>
      <p:ext uri="{BB962C8B-B14F-4D97-AF65-F5344CB8AC3E}">
        <p14:creationId xmlns:p14="http://schemas.microsoft.com/office/powerpoint/2010/main" val="3652170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25</a:t>
            </a:fld>
            <a:endParaRPr lang="en-US"/>
          </a:p>
        </p:txBody>
      </p:sp>
    </p:spTree>
    <p:extLst>
      <p:ext uri="{BB962C8B-B14F-4D97-AF65-F5344CB8AC3E}">
        <p14:creationId xmlns:p14="http://schemas.microsoft.com/office/powerpoint/2010/main" val="4148201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itchFamily="18" charset="0"/>
                <a:cs typeface="Times New Roman" pitchFamily="18" charset="0"/>
              </a:rPr>
              <a:t>Là</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kẻ</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mất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nước</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Nguyễn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Khuyến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và</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Dương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Khuê</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mỗi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người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mỗi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cách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sống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nhưng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cả</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hai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vẫn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luôn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nhớ</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đến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nhau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trong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tình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cảm</a:t>
            </a:r>
            <a:r>
              <a:rPr lang="en-US" sz="1200" dirty="0">
                <a:latin typeface="Times New Roman" pitchFamily="18" charset="0"/>
                <a:cs typeface="Times New Roman" pitchFamily="18" charset="0"/>
              </a:rPr>
              <a:t> “</a:t>
            </a:r>
            <a:r>
              <a:rPr lang="en-US" sz="1200" i="1" dirty="0" err="1">
                <a:latin typeface="Times New Roman" pitchFamily="18" charset="0"/>
                <a:cs typeface="Times New Roman" pitchFamily="18" charset="0"/>
              </a:rPr>
              <a:t>kính</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yêu</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từ</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trước</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đến</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sau</a:t>
            </a:r>
            <a:r>
              <a:rPr lang="en-US" sz="1200" i="1" dirty="0">
                <a:latin typeface="Times New Roman" pitchFamily="18" charset="0"/>
                <a:cs typeface="Times New Roman" pitchFamily="18" charset="0"/>
              </a:rPr>
              <a:t>.”</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26</a:t>
            </a:fld>
            <a:endParaRPr lang="en-US"/>
          </a:p>
        </p:txBody>
      </p:sp>
    </p:spTree>
    <p:extLst>
      <p:ext uri="{BB962C8B-B14F-4D97-AF65-F5344CB8AC3E}">
        <p14:creationId xmlns:p14="http://schemas.microsoft.com/office/powerpoint/2010/main" val="3154386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27</a:t>
            </a:fld>
            <a:endParaRPr lang="en-US"/>
          </a:p>
        </p:txBody>
      </p:sp>
    </p:spTree>
    <p:extLst>
      <p:ext uri="{BB962C8B-B14F-4D97-AF65-F5344CB8AC3E}">
        <p14:creationId xmlns:p14="http://schemas.microsoft.com/office/powerpoint/2010/main" val="3754502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28</a:t>
            </a:fld>
            <a:endParaRPr lang="en-US"/>
          </a:p>
        </p:txBody>
      </p:sp>
    </p:spTree>
    <p:extLst>
      <p:ext uri="{BB962C8B-B14F-4D97-AF65-F5344CB8AC3E}">
        <p14:creationId xmlns:p14="http://schemas.microsoft.com/office/powerpoint/2010/main" val="1808521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Hãy phân tích tâm trạng của nhà thơ được diễn tả trong đoạn thơ từ dòng 23 đến hết.</a:t>
            </a:r>
            <a:endParaRPr lang="en-US" sz="1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Tâm</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trạng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đau</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đớn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của</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thơ</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nghe</a:t>
            </a:r>
            <a:r>
              <a:rPr lang="en-US" sz="1200" dirty="0">
                <a:solidFill>
                  <a:srgbClr val="000000"/>
                </a:solidFill>
                <a:latin typeface="Times New Roman" panose="02020603050405020304" pitchFamily="18" charset="0"/>
                <a:cs typeface="Times New Roman" panose="02020603050405020304" pitchFamily="18" charset="0"/>
              </a:rPr>
              <a:t> tin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qua </a:t>
            </a:r>
            <a:r>
              <a:rPr lang="en-US" sz="1200" dirty="0" err="1">
                <a:solidFill>
                  <a:srgbClr val="000000"/>
                </a:solidFill>
                <a:latin typeface="Times New Roman" panose="02020603050405020304" pitchFamily="18" charset="0"/>
                <a:cs typeface="Times New Roman" panose="02020603050405020304" pitchFamily="18" charset="0"/>
              </a:rPr>
              <a:t>đời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thơ</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trở</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đối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diện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với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thực</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mất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Ông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không</a:t>
            </a:r>
            <a:r>
              <a:rPr lang="en-US" sz="1200" dirty="0">
                <a:solidFill>
                  <a:srgbClr val="000000"/>
                </a:solidFill>
                <a:latin typeface="Times New Roman" panose="02020603050405020304" pitchFamily="18" charset="0"/>
                <a:cs typeface="Times New Roman" panose="02020603050405020304" pitchFamily="18" charset="0"/>
              </a:rPr>
              <a:t> tin </a:t>
            </a:r>
            <a:r>
              <a:rPr lang="en-US" sz="1200" dirty="0" err="1">
                <a:solidFill>
                  <a:srgbClr val="000000"/>
                </a:solidFill>
                <a:latin typeface="Times New Roman" panose="02020603050405020304" pitchFamily="18" charset="0"/>
                <a:cs typeface="Times New Roman" panose="02020603050405020304" pitchFamily="18" charset="0"/>
              </a:rPr>
              <a:t>đó</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sự</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thật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Ông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đối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thoại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với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trong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tâm</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tưởng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trách</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vội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vàng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rồi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tự</a:t>
            </a:r>
            <a:r>
              <a:rPr lang="en-US" sz="1200" dirty="0">
                <a:solidFill>
                  <a:srgbClr val="000000"/>
                </a:solidFill>
                <a:latin typeface="Times New Roman" panose="02020603050405020304" pitchFamily="18" charset="0"/>
                <a:cs typeface="Times New Roman" panose="02020603050405020304" pitchFamily="18" charset="0"/>
              </a:rPr>
              <a:t> an </a:t>
            </a:r>
            <a:r>
              <a:rPr lang="en-US" sz="1200" dirty="0" err="1">
                <a:solidFill>
                  <a:srgbClr val="000000"/>
                </a:solidFill>
                <a:latin typeface="Times New Roman" panose="02020603050405020304" pitchFamily="18" charset="0"/>
                <a:cs typeface="Times New Roman" panose="02020603050405020304" pitchFamily="18" charset="0"/>
              </a:rPr>
              <a:t>ủi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mình</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vỗ</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về</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29</a:t>
            </a:fld>
            <a:endParaRPr lang="en-US"/>
          </a:p>
        </p:txBody>
      </p:sp>
    </p:spTree>
    <p:extLst>
      <p:ext uri="{BB962C8B-B14F-4D97-AF65-F5344CB8AC3E}">
        <p14:creationId xmlns:p14="http://schemas.microsoft.com/office/powerpoint/2010/main" val="190551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Hoạt động vừa rồi đã giúp chúng ta nhận ra rằng tình bạn không chỉ là những khoảnh khắc vui vẻ mà còn có thể là những thử thách và khó khăn. Khi có bạn bè bên cạnh, chúng ta cảm thấy an ủi, hạnh phúc và có động lực trong cuộc sống. Nhưng ngược lại, khi mất đi người bạn thân thiết, nỗi buồn và sự mất mát trở nên khó khăn hơn bao giờ hết.</a:t>
            </a:r>
          </a:p>
          <a:p>
            <a:r>
              <a:rPr lang="vi-VN" dirty="0"/>
              <a:t>Hôm nay, chúng ta sẽ tìm hiểu một bài thơ sâu sắc về tình bạn và nỗi đau của sự mất mát </a:t>
            </a:r>
            <a:r>
              <a:rPr lang="en-US" dirty="0"/>
              <a:t>qua</a:t>
            </a:r>
            <a:r>
              <a:rPr lang="vi-VN" dirty="0"/>
              <a:t> bài thơ 'Khóc Dương Khuê' của Nguyễn Khuyến. Bài thơ là tiếng lòng của Nguyễn Khuyến khi người bạn thân nhất của ông, Dương Khuê, qua đời.</a:t>
            </a:r>
          </a:p>
        </p:txBody>
      </p:sp>
      <p:sp>
        <p:nvSpPr>
          <p:cNvPr id="4" name="Slide Number Placeholder 3"/>
          <p:cNvSpPr>
            <a:spLocks noGrp="1"/>
          </p:cNvSpPr>
          <p:nvPr>
            <p:ph type="sldNum" sz="quarter" idx="10"/>
          </p:nvPr>
        </p:nvSpPr>
        <p:spPr/>
        <p:txBody>
          <a:bodyPr/>
          <a:lstStyle/>
          <a:p>
            <a:fld id="{E5B3A976-A7B9-4D74-AF60-973F03DD68A4}" type="slidenum">
              <a:rPr lang="en-US" smtClean="0"/>
              <a:t>3</a:t>
            </a:fld>
            <a:endParaRPr lang="en-US"/>
          </a:p>
        </p:txBody>
      </p:sp>
    </p:spTree>
    <p:extLst>
      <p:ext uri="{BB962C8B-B14F-4D97-AF65-F5344CB8AC3E}">
        <p14:creationId xmlns:p14="http://schemas.microsoft.com/office/powerpoint/2010/main" val="757050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30</a:t>
            </a:fld>
            <a:endParaRPr lang="en-US"/>
          </a:p>
        </p:txBody>
      </p:sp>
    </p:spTree>
    <p:extLst>
      <p:ext uri="{BB962C8B-B14F-4D97-AF65-F5344CB8AC3E}">
        <p14:creationId xmlns:p14="http://schemas.microsoft.com/office/powerpoint/2010/main" val="3467602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Nỗi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buồn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cô</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trống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vắng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mất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người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tri </a:t>
            </a:r>
            <a:r>
              <a:rPr lang="en-US" sz="1200" dirty="0" err="1">
                <a:solidFill>
                  <a:srgbClr val="000000"/>
                </a:solidFill>
                <a:latin typeface="Times New Roman" panose="02020603050405020304" pitchFamily="18" charset="0"/>
                <a:cs typeface="Times New Roman" panose="02020603050405020304" pitchFamily="18" charset="0"/>
              </a:rPr>
              <a:t>kỉ</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chấp</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nhận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nỗi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đau</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mất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thơ</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chỉ</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còn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biết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nhớ</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thương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không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thể</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khóc</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thành</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tiếng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Thương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cũng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thương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cho</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bản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thân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mình</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vì</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từ</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đây</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chỉ</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còn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sự</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cô</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trống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vắng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không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người</a:t>
            </a:r>
            <a:r>
              <a:rPr lang="en-US" sz="1200" dirty="0">
                <a:solidFill>
                  <a:srgbClr val="000000"/>
                </a:solidFill>
                <a:latin typeface="Times New Roman" panose="02020603050405020304" pitchFamily="18" charset="0"/>
                <a:cs typeface="Times New Roman" panose="02020603050405020304" pitchFamily="18" charset="0"/>
              </a:rPr>
              <a:t> tri </a:t>
            </a:r>
            <a:r>
              <a:rPr lang="en-US" sz="1200" dirty="0" err="1">
                <a:solidFill>
                  <a:srgbClr val="000000"/>
                </a:solidFill>
                <a:latin typeface="Times New Roman" panose="02020603050405020304" pitchFamily="18" charset="0"/>
                <a:cs typeface="Times New Roman" panose="02020603050405020304" pitchFamily="18" charset="0"/>
              </a:rPr>
              <a:t>âm</a:t>
            </a:r>
            <a:r>
              <a:rPr lang="en-US" sz="1200" dirty="0">
                <a:solidFill>
                  <a:srgbClr val="000000"/>
                </a:solidFill>
                <a:latin typeface="Times New Roman" panose="02020603050405020304" pitchFamily="18" charset="0"/>
                <a:cs typeface="Times New Roman" panose="02020603050405020304" pitchFamily="18" charset="0"/>
              </a:rPr>
              <a:t>, tri </a:t>
            </a:r>
            <a:r>
              <a:rPr lang="en-US" sz="1200" dirty="0" err="1">
                <a:solidFill>
                  <a:srgbClr val="000000"/>
                </a:solidFill>
                <a:latin typeface="Times New Roman" panose="02020603050405020304" pitchFamily="18" charset="0"/>
                <a:cs typeface="Times New Roman" panose="02020603050405020304" pitchFamily="18" charset="0"/>
              </a:rPr>
              <a:t>kỉ</a:t>
            </a:r>
            <a:r>
              <a:rPr lang="en-US" sz="1200" dirty="0">
                <a:solidFill>
                  <a:srgbClr val="000000"/>
                </a:solidFill>
                <a:latin typeface="Times New Roman" panose="02020603050405020304" pitchFamily="18" charset="0"/>
                <a:cs typeface="Times New Roman" panose="02020603050405020304" pitchFamily="18" charset="0"/>
              </a:rPr>
              <a:t>.</a:t>
            </a:r>
            <a:endParaRPr lang="vi-VN" sz="1200" dirty="0">
              <a:solidFill>
                <a:srgbClr val="00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5B3A976-A7B9-4D74-AF60-973F03DD68A4}" type="slidenum">
              <a:rPr lang="en-US" smtClean="0"/>
              <a:t>31</a:t>
            </a:fld>
            <a:endParaRPr lang="en-US"/>
          </a:p>
        </p:txBody>
      </p:sp>
    </p:spTree>
    <p:extLst>
      <p:ext uri="{BB962C8B-B14F-4D97-AF65-F5344CB8AC3E}">
        <p14:creationId xmlns:p14="http://schemas.microsoft.com/office/powerpoint/2010/main" val="3780659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32</a:t>
            </a:fld>
            <a:endParaRPr lang="en-US"/>
          </a:p>
        </p:txBody>
      </p:sp>
    </p:spTree>
    <p:extLst>
      <p:ext uri="{BB962C8B-B14F-4D97-AF65-F5344CB8AC3E}">
        <p14:creationId xmlns:p14="http://schemas.microsoft.com/office/powerpoint/2010/main" val="3002340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33</a:t>
            </a:fld>
            <a:endParaRPr lang="en-US"/>
          </a:p>
        </p:txBody>
      </p:sp>
    </p:spTree>
    <p:extLst>
      <p:ext uri="{BB962C8B-B14F-4D97-AF65-F5344CB8AC3E}">
        <p14:creationId xmlns:p14="http://schemas.microsoft.com/office/powerpoint/2010/main" val="3036915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 Khi </a:t>
            </a:r>
            <a:r>
              <a:rPr lang="en-US" dirty="0" err="1"/>
              <a:t>đọc</a:t>
            </a:r>
            <a:r>
              <a:rPr lang="en-US" dirty="0"/>
              <a:t> </a:t>
            </a:r>
            <a:r>
              <a:rPr lang="en-US" dirty="0" err="1"/>
              <a:t>hiểu</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các</a:t>
            </a:r>
            <a:r>
              <a:rPr lang="en-US" dirty="0"/>
              <a:t> </a:t>
            </a:r>
            <a:r>
              <a:rPr lang="en-US" dirty="0" err="1"/>
              <a:t>em</a:t>
            </a:r>
            <a:r>
              <a:rPr lang="en-US" dirty="0"/>
              <a:t> </a:t>
            </a:r>
            <a:r>
              <a:rPr lang="en-US" dirty="0" err="1"/>
              <a:t>cần</a:t>
            </a:r>
            <a:r>
              <a:rPr lang="en-US" dirty="0"/>
              <a:t> </a:t>
            </a:r>
            <a:r>
              <a:rPr lang="en-US" dirty="0" err="1"/>
              <a:t>chú</a:t>
            </a:r>
            <a:r>
              <a:rPr lang="en-US" dirty="0"/>
              <a:t> ý:</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Bài</a:t>
            </a:r>
            <a:r>
              <a:rPr lang="en-US" dirty="0"/>
              <a:t> </a:t>
            </a:r>
            <a:r>
              <a:rPr lang="en-US" dirty="0" err="1"/>
              <a:t>thơ</a:t>
            </a:r>
            <a:r>
              <a:rPr lang="en-US" dirty="0"/>
              <a:t> </a:t>
            </a:r>
            <a:r>
              <a:rPr lang="en-US" dirty="0" err="1"/>
              <a:t>bắt</a:t>
            </a:r>
            <a:r>
              <a:rPr lang="en-US" dirty="0"/>
              <a:t> </a:t>
            </a:r>
            <a:r>
              <a:rPr lang="en-US" dirty="0" err="1"/>
              <a:t>đầu</a:t>
            </a:r>
            <a:r>
              <a:rPr lang="en-US" dirty="0"/>
              <a:t> </a:t>
            </a:r>
            <a:r>
              <a:rPr lang="en-US" dirty="0" err="1"/>
              <a:t>bằng</a:t>
            </a:r>
            <a:r>
              <a:rPr lang="en-US" dirty="0"/>
              <a:t> </a:t>
            </a:r>
            <a:r>
              <a:rPr lang="en-US" dirty="0" err="1"/>
              <a:t>câu</a:t>
            </a:r>
            <a:r>
              <a:rPr lang="en-US" dirty="0"/>
              <a:t> song </a:t>
            </a:r>
            <a:r>
              <a:rPr lang="en-US" dirty="0" err="1"/>
              <a:t>thất</a:t>
            </a:r>
            <a:r>
              <a:rPr lang="en-US" dirty="0"/>
              <a:t> hay </a:t>
            </a:r>
            <a:r>
              <a:rPr lang="en-US" dirty="0" err="1"/>
              <a:t>lục</a:t>
            </a:r>
            <a:r>
              <a:rPr lang="en-US" dirty="0"/>
              <a:t> </a:t>
            </a:r>
            <a:r>
              <a:rPr lang="en-US" dirty="0" err="1"/>
              <a:t>bát</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Xác</a:t>
            </a:r>
            <a:r>
              <a:rPr lang="en-US" dirty="0"/>
              <a:t> </a:t>
            </a:r>
            <a:r>
              <a:rPr lang="en-US" dirty="0" err="1"/>
              <a:t>định</a:t>
            </a:r>
            <a:r>
              <a:rPr lang="en-US" dirty="0"/>
              <a:t> </a:t>
            </a:r>
            <a:r>
              <a:rPr lang="en-US" dirty="0" err="1"/>
              <a:t>đề</a:t>
            </a:r>
            <a:r>
              <a:rPr lang="en-US" dirty="0"/>
              <a:t> </a:t>
            </a:r>
            <a:r>
              <a:rPr lang="en-US" dirty="0" err="1"/>
              <a:t>tài</a:t>
            </a:r>
            <a:r>
              <a:rPr lang="en-US" dirty="0"/>
              <a:t>, </a:t>
            </a:r>
            <a:r>
              <a:rPr lang="en-US" dirty="0" err="1"/>
              <a:t>chủ</a:t>
            </a:r>
            <a:r>
              <a:rPr lang="en-US" dirty="0"/>
              <a:t> </a:t>
            </a:r>
            <a:r>
              <a:rPr lang="en-US" dirty="0" err="1"/>
              <a:t>đề</a:t>
            </a:r>
            <a:r>
              <a:rPr lang="en-US" dirty="0"/>
              <a:t> </a:t>
            </a:r>
            <a:r>
              <a:rPr lang="en-US" dirty="0" err="1"/>
              <a:t>và</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Tìm</a:t>
            </a:r>
            <a:r>
              <a:rPr lang="en-US" dirty="0"/>
              <a:t> </a:t>
            </a:r>
            <a:r>
              <a:rPr lang="en-US" dirty="0" err="1"/>
              <a:t>hiểu</a:t>
            </a:r>
            <a:r>
              <a:rPr lang="en-US" dirty="0"/>
              <a:t> </a:t>
            </a:r>
            <a:r>
              <a:rPr lang="en-US" dirty="0" err="1"/>
              <a:t>các</a:t>
            </a:r>
            <a:r>
              <a:rPr lang="en-US" dirty="0"/>
              <a:t> </a:t>
            </a:r>
            <a:r>
              <a:rPr lang="en-US" dirty="0" err="1"/>
              <a:t>biện</a:t>
            </a:r>
            <a:r>
              <a:rPr lang="en-US" dirty="0"/>
              <a:t> </a:t>
            </a:r>
            <a:r>
              <a:rPr lang="en-US" dirty="0" err="1"/>
              <a:t>pháp</a:t>
            </a:r>
            <a:r>
              <a:rPr lang="en-US" dirty="0"/>
              <a:t> </a:t>
            </a:r>
            <a:r>
              <a:rPr lang="en-US" dirty="0" err="1"/>
              <a:t>nghệ</a:t>
            </a:r>
            <a:r>
              <a:rPr lang="en-US" dirty="0"/>
              <a:t> </a:t>
            </a:r>
            <a:r>
              <a:rPr lang="en-US" dirty="0" err="1"/>
              <a:t>thuật</a:t>
            </a:r>
            <a:r>
              <a:rPr lang="en-US" dirty="0"/>
              <a:t> </a:t>
            </a:r>
            <a:r>
              <a:rPr lang="en-US" dirty="0" err="1"/>
              <a:t>được</a:t>
            </a:r>
            <a:r>
              <a:rPr lang="en-US" dirty="0"/>
              <a:t> </a:t>
            </a:r>
            <a:r>
              <a:rPr lang="en-US" dirty="0" err="1"/>
              <a:t>tác</a:t>
            </a:r>
            <a:r>
              <a:rPr lang="en-US" dirty="0"/>
              <a:t> </a:t>
            </a:r>
            <a:r>
              <a:rPr lang="en-US" dirty="0" err="1"/>
              <a:t>giả</a:t>
            </a:r>
            <a:r>
              <a:rPr lang="en-US" dirty="0"/>
              <a:t> </a:t>
            </a:r>
            <a:r>
              <a:rPr lang="en-US" dirty="0" err="1"/>
              <a:t>sử</a:t>
            </a:r>
            <a:r>
              <a:rPr lang="en-US" dirty="0"/>
              <a:t> </a:t>
            </a:r>
            <a:r>
              <a:rPr lang="en-US" dirty="0" err="1"/>
              <a:t>dụng</a:t>
            </a:r>
            <a:r>
              <a:rPr lang="en-US" dirty="0"/>
              <a:t>. </a:t>
            </a:r>
            <a:r>
              <a:rPr lang="en-US" dirty="0" err="1"/>
              <a:t>Chú</a:t>
            </a:r>
            <a:r>
              <a:rPr lang="en-US" dirty="0"/>
              <a:t> ý </a:t>
            </a:r>
            <a:r>
              <a:rPr lang="en-US" dirty="0" err="1"/>
              <a:t>nhịp</a:t>
            </a:r>
            <a:r>
              <a:rPr lang="en-US" dirty="0"/>
              <a:t> </a:t>
            </a:r>
            <a:r>
              <a:rPr lang="en-US" dirty="0" err="1"/>
              <a:t>điệu</a:t>
            </a:r>
            <a:r>
              <a:rPr lang="en-US" dirty="0"/>
              <a:t> </a:t>
            </a:r>
            <a:r>
              <a:rPr lang="en-US" dirty="0" err="1"/>
              <a:t>dòng</a:t>
            </a:r>
            <a:r>
              <a:rPr lang="en-US" dirty="0"/>
              <a:t> </a:t>
            </a:r>
            <a:r>
              <a:rPr lang="en-US" dirty="0" err="1"/>
              <a:t>thơ</a:t>
            </a:r>
            <a:r>
              <a:rPr lang="en-US" dirty="0"/>
              <a:t> </a:t>
            </a:r>
            <a:r>
              <a:rPr lang="en-US" dirty="0" err="1"/>
              <a:t>và</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từ</a:t>
            </a:r>
            <a:r>
              <a:rPr lang="en-US" dirty="0"/>
              <a:t> </a:t>
            </a:r>
            <a:r>
              <a:rPr lang="en-US" dirty="0" err="1"/>
              <a:t>ngữ</a:t>
            </a:r>
            <a:r>
              <a:rPr lang="en-US" dirty="0"/>
              <a:t> </a:t>
            </a:r>
            <a:r>
              <a:rPr lang="en-US" dirty="0" err="1"/>
              <a:t>để</a:t>
            </a:r>
            <a:r>
              <a:rPr lang="en-US" dirty="0"/>
              <a:t> </a:t>
            </a:r>
            <a:r>
              <a:rPr lang="en-US" dirty="0" err="1"/>
              <a:t>diễn</a:t>
            </a:r>
            <a:r>
              <a:rPr lang="en-US" dirty="0"/>
              <a:t> </a:t>
            </a:r>
            <a:r>
              <a:rPr lang="en-US" dirty="0" err="1"/>
              <a:t>tả</a:t>
            </a:r>
            <a:r>
              <a:rPr lang="en-US" dirty="0"/>
              <a:t> </a:t>
            </a:r>
            <a:r>
              <a:rPr lang="en-US" dirty="0" err="1"/>
              <a:t>tình</a:t>
            </a:r>
            <a:r>
              <a:rPr lang="en-US" dirty="0"/>
              <a:t> </a:t>
            </a:r>
            <a:r>
              <a:rPr lang="en-US" dirty="0" err="1"/>
              <a:t>cảm</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34</a:t>
            </a:fld>
            <a:endParaRPr lang="en-US"/>
          </a:p>
        </p:txBody>
      </p:sp>
    </p:spTree>
    <p:extLst>
      <p:ext uri="{BB962C8B-B14F-4D97-AF65-F5344CB8AC3E}">
        <p14:creationId xmlns:p14="http://schemas.microsoft.com/office/powerpoint/2010/main" val="3150330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35</a:t>
            </a:fld>
            <a:endParaRPr lang="en-US"/>
          </a:p>
        </p:txBody>
      </p:sp>
    </p:spTree>
    <p:extLst>
      <p:ext uri="{BB962C8B-B14F-4D97-AF65-F5344CB8AC3E}">
        <p14:creationId xmlns:p14="http://schemas.microsoft.com/office/powerpoint/2010/main" val="38855963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GV </a:t>
            </a:r>
            <a:r>
              <a:rPr lang="en-US" dirty="0" err="1"/>
              <a:t>gợi</a:t>
            </a:r>
            <a:r>
              <a:rPr lang="en-US" dirty="0"/>
              <a:t> ý </a:t>
            </a:r>
            <a:r>
              <a:rPr lang="en-US" dirty="0" err="1"/>
              <a:t>một</a:t>
            </a:r>
            <a:r>
              <a:rPr lang="en-US" dirty="0"/>
              <a:t> </a:t>
            </a:r>
            <a:r>
              <a:rPr lang="en-US" dirty="0" err="1"/>
              <a:t>số</a:t>
            </a:r>
            <a:r>
              <a:rPr lang="en-US" dirty="0"/>
              <a:t> </a:t>
            </a:r>
            <a:r>
              <a:rPr lang="en-US" dirty="0" err="1"/>
              <a:t>biện</a:t>
            </a:r>
            <a:r>
              <a:rPr lang="en-US" dirty="0"/>
              <a:t> </a:t>
            </a:r>
            <a:r>
              <a:rPr lang="en-US" dirty="0" err="1"/>
              <a:t>pháp</a:t>
            </a:r>
            <a:r>
              <a:rPr lang="en-US" dirty="0"/>
              <a:t> </a:t>
            </a:r>
            <a:r>
              <a:rPr lang="en-US" dirty="0" err="1"/>
              <a:t>tu</a:t>
            </a:r>
            <a:r>
              <a:rPr lang="en-US" dirty="0"/>
              <a:t> </a:t>
            </a:r>
            <a:r>
              <a:rPr lang="en-US" dirty="0" err="1"/>
              <a:t>từ</a:t>
            </a:r>
            <a:r>
              <a:rPr lang="en-US" dirty="0"/>
              <a:t> </a:t>
            </a:r>
            <a:r>
              <a:rPr lang="en-US" dirty="0" err="1"/>
              <a:t>nổi</a:t>
            </a:r>
            <a:r>
              <a:rPr lang="en-US" dirty="0"/>
              <a:t> </a:t>
            </a:r>
            <a:r>
              <a:rPr lang="en-US" dirty="0" err="1"/>
              <a:t>bật</a:t>
            </a:r>
            <a:r>
              <a:rPr lang="en-US" dirty="0"/>
              <a:t> </a:t>
            </a:r>
            <a:r>
              <a:rPr lang="en-US" dirty="0" err="1"/>
              <a:t>được</a:t>
            </a:r>
            <a:r>
              <a:rPr lang="en-US" dirty="0"/>
              <a:t> </a:t>
            </a:r>
            <a:r>
              <a:rPr lang="en-US" dirty="0" err="1"/>
              <a:t>nhà</a:t>
            </a:r>
            <a:r>
              <a:rPr lang="en-US" dirty="0"/>
              <a:t> </a:t>
            </a:r>
            <a:r>
              <a:rPr lang="en-US" dirty="0" err="1"/>
              <a:t>thơ</a:t>
            </a:r>
            <a:r>
              <a:rPr lang="en-US" dirty="0"/>
              <a:t> </a:t>
            </a:r>
            <a:r>
              <a:rPr lang="en-US" dirty="0" err="1"/>
              <a:t>vận</a:t>
            </a:r>
            <a:r>
              <a:rPr lang="en-US" dirty="0"/>
              <a:t> </a:t>
            </a:r>
            <a:r>
              <a:rPr lang="en-US" dirty="0" err="1"/>
              <a:t>dụng</a:t>
            </a:r>
            <a:r>
              <a:rPr lang="en-US" dirty="0"/>
              <a:t> </a:t>
            </a:r>
            <a:r>
              <a:rPr lang="en-US" dirty="0" err="1"/>
              <a:t>trong</a:t>
            </a:r>
            <a:r>
              <a:rPr lang="en-US" dirty="0"/>
              <a:t> </a:t>
            </a:r>
            <a:r>
              <a:rPr lang="en-US" dirty="0" err="1"/>
              <a:t>bài</a:t>
            </a:r>
            <a:r>
              <a:rPr lang="en-US" dirty="0"/>
              <a:t> </a:t>
            </a:r>
            <a:r>
              <a:rPr lang="en-US" dirty="0" err="1"/>
              <a:t>thơ</a:t>
            </a:r>
            <a:r>
              <a:rPr lang="en-US" dirty="0"/>
              <a:t> </a:t>
            </a:r>
            <a:r>
              <a:rPr lang="en-US" dirty="0" err="1"/>
              <a:t>như</a:t>
            </a:r>
            <a:r>
              <a:rPr lang="en-US" dirty="0"/>
              <a:t>: </a:t>
            </a:r>
            <a:r>
              <a:rPr lang="en-US" dirty="0" err="1"/>
              <a:t>nói</a:t>
            </a:r>
            <a:r>
              <a:rPr lang="en-US" dirty="0"/>
              <a:t> </a:t>
            </a:r>
            <a:r>
              <a:rPr lang="en-US" dirty="0" err="1"/>
              <a:t>giảm</a:t>
            </a:r>
            <a:r>
              <a:rPr lang="en-US" dirty="0"/>
              <a:t> – </a:t>
            </a:r>
            <a:r>
              <a:rPr lang="en-US" dirty="0" err="1"/>
              <a:t>nói</a:t>
            </a:r>
            <a:r>
              <a:rPr lang="en-US" dirty="0"/>
              <a:t> </a:t>
            </a:r>
            <a:r>
              <a:rPr lang="en-US" dirty="0" err="1"/>
              <a:t>tránh</a:t>
            </a:r>
            <a:r>
              <a:rPr lang="en-US" dirty="0"/>
              <a:t>, </a:t>
            </a:r>
            <a:r>
              <a:rPr lang="en-US" dirty="0" err="1"/>
              <a:t>dùng</a:t>
            </a:r>
            <a:r>
              <a:rPr lang="en-US" dirty="0"/>
              <a:t> </a:t>
            </a:r>
            <a:r>
              <a:rPr lang="en-US" dirty="0" err="1"/>
              <a:t>từ</a:t>
            </a:r>
            <a:r>
              <a:rPr lang="en-US" dirty="0"/>
              <a:t> </a:t>
            </a:r>
            <a:r>
              <a:rPr lang="en-US" dirty="0" err="1"/>
              <a:t>láy</a:t>
            </a:r>
            <a:r>
              <a:rPr lang="en-US" dirty="0"/>
              <a:t>, </a:t>
            </a:r>
            <a:r>
              <a:rPr lang="en-US" dirty="0" err="1"/>
              <a:t>từ</a:t>
            </a:r>
            <a:r>
              <a:rPr lang="en-US" dirty="0"/>
              <a:t> </a:t>
            </a:r>
            <a:r>
              <a:rPr lang="en-US" dirty="0" err="1"/>
              <a:t>ghép</a:t>
            </a:r>
            <a:r>
              <a:rPr lang="en-US" dirty="0"/>
              <a:t>; </a:t>
            </a:r>
            <a:r>
              <a:rPr lang="en-US" dirty="0" err="1"/>
              <a:t>chọn</a:t>
            </a:r>
            <a:r>
              <a:rPr lang="en-US" dirty="0"/>
              <a:t> </a:t>
            </a:r>
            <a:r>
              <a:rPr lang="en-US" dirty="0" err="1"/>
              <a:t>lọc</a:t>
            </a:r>
            <a:r>
              <a:rPr lang="en-US" dirty="0"/>
              <a:t> </a:t>
            </a:r>
            <a:r>
              <a:rPr lang="en-US" dirty="0" err="1"/>
              <a:t>từ</a:t>
            </a:r>
            <a:r>
              <a:rPr lang="en-US" dirty="0"/>
              <a:t> </a:t>
            </a:r>
            <a:r>
              <a:rPr lang="en-US" dirty="0" err="1"/>
              <a:t>ngữ</a:t>
            </a:r>
            <a:r>
              <a:rPr lang="en-US" dirty="0"/>
              <a:t> </a:t>
            </a:r>
            <a:r>
              <a:rPr lang="en-US" dirty="0" err="1"/>
              <a:t>trong</a:t>
            </a:r>
            <a:r>
              <a:rPr lang="en-US" dirty="0"/>
              <a:t> </a:t>
            </a:r>
            <a:r>
              <a:rPr lang="en-US" dirty="0" err="1"/>
              <a:t>xưng</a:t>
            </a:r>
            <a:r>
              <a:rPr lang="en-US" dirty="0"/>
              <a:t> </a:t>
            </a:r>
            <a:r>
              <a:rPr lang="en-US" dirty="0" err="1"/>
              <a:t>hô</a:t>
            </a:r>
            <a:r>
              <a:rPr lang="en-US" dirty="0"/>
              <a:t>; </a:t>
            </a:r>
            <a:r>
              <a:rPr lang="en-US" dirty="0" err="1"/>
              <a:t>lời</a:t>
            </a:r>
            <a:r>
              <a:rPr lang="en-US" dirty="0"/>
              <a:t> </a:t>
            </a:r>
            <a:r>
              <a:rPr lang="en-US" dirty="0" err="1"/>
              <a:t>cảm</a:t>
            </a:r>
            <a:r>
              <a:rPr lang="en-US" dirty="0"/>
              <a:t> </a:t>
            </a:r>
            <a:r>
              <a:rPr lang="en-US" dirty="0" err="1"/>
              <a:t>thán</a:t>
            </a:r>
            <a:r>
              <a:rPr lang="en-US" dirty="0"/>
              <a:t>, </a:t>
            </a:r>
            <a:r>
              <a:rPr lang="en-US" dirty="0" err="1"/>
              <a:t>sử</a:t>
            </a:r>
            <a:r>
              <a:rPr lang="en-US" dirty="0"/>
              <a:t> dung </a:t>
            </a:r>
            <a:r>
              <a:rPr lang="en-US" dirty="0" err="1"/>
              <a:t>điển</a:t>
            </a:r>
            <a:r>
              <a:rPr lang="en-US" dirty="0"/>
              <a:t> </a:t>
            </a:r>
            <a:r>
              <a:rPr lang="en-US" dirty="0" err="1"/>
              <a:t>cố</a:t>
            </a:r>
            <a:r>
              <a:rPr lang="en-US" dirty="0"/>
              <a:t>, </a:t>
            </a:r>
            <a:r>
              <a:rPr lang="en-US" dirty="0" err="1"/>
              <a:t>điển</a:t>
            </a:r>
            <a:r>
              <a:rPr lang="en-US" dirty="0"/>
              <a:t> </a:t>
            </a:r>
            <a:r>
              <a:rPr lang="en-US" dirty="0" err="1"/>
              <a:t>tích</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Biện</a:t>
            </a:r>
            <a:r>
              <a:rPr lang="en-US" dirty="0"/>
              <a:t> </a:t>
            </a:r>
            <a:r>
              <a:rPr lang="en-US" dirty="0" err="1"/>
              <a:t>pháp</a:t>
            </a:r>
            <a:r>
              <a:rPr lang="en-US" dirty="0"/>
              <a:t> </a:t>
            </a:r>
            <a:r>
              <a:rPr lang="en-US" dirty="0" err="1"/>
              <a:t>nói</a:t>
            </a:r>
            <a:r>
              <a:rPr lang="en-US" dirty="0"/>
              <a:t> </a:t>
            </a:r>
            <a:r>
              <a:rPr lang="en-US" dirty="0" err="1"/>
              <a:t>giảm</a:t>
            </a:r>
            <a:r>
              <a:rPr lang="en-US" dirty="0"/>
              <a:t> – </a:t>
            </a:r>
            <a:r>
              <a:rPr lang="en-US" dirty="0" err="1"/>
              <a:t>nói</a:t>
            </a:r>
            <a:r>
              <a:rPr lang="en-US" dirty="0"/>
              <a:t> </a:t>
            </a:r>
            <a:r>
              <a:rPr lang="en-US" dirty="0" err="1"/>
              <a:t>tránh</a:t>
            </a:r>
            <a:r>
              <a:rPr lang="en-US" dirty="0"/>
              <a:t> </a:t>
            </a:r>
            <a:r>
              <a:rPr lang="en-US" dirty="0" err="1"/>
              <a:t>được</a:t>
            </a:r>
            <a:r>
              <a:rPr lang="en-US" dirty="0"/>
              <a:t> </a:t>
            </a:r>
            <a:r>
              <a:rPr lang="en-US" dirty="0" err="1"/>
              <a:t>nhà</a:t>
            </a:r>
            <a:r>
              <a:rPr lang="en-US" dirty="0"/>
              <a:t> </a:t>
            </a:r>
            <a:r>
              <a:rPr lang="en-US" dirty="0" err="1"/>
              <a:t>thơ</a:t>
            </a:r>
            <a:r>
              <a:rPr lang="en-US" dirty="0"/>
              <a:t> </a:t>
            </a:r>
            <a:r>
              <a:rPr lang="en-US" dirty="0" err="1"/>
              <a:t>sử</a:t>
            </a:r>
            <a:r>
              <a:rPr lang="en-US" dirty="0"/>
              <a:t> </a:t>
            </a:r>
            <a:r>
              <a:rPr lang="en-US" dirty="0" err="1"/>
              <a:t>dụng</a:t>
            </a:r>
            <a:r>
              <a:rPr lang="en-US" dirty="0"/>
              <a:t> </a:t>
            </a:r>
            <a:r>
              <a:rPr lang="en-US" dirty="0" err="1"/>
              <a:t>rất</a:t>
            </a:r>
            <a:r>
              <a:rPr lang="en-US" dirty="0"/>
              <a:t> </a:t>
            </a:r>
            <a:r>
              <a:rPr lang="en-US" dirty="0" err="1"/>
              <a:t>đắc</a:t>
            </a:r>
            <a:r>
              <a:rPr lang="en-US" dirty="0"/>
              <a:t> </a:t>
            </a:r>
            <a:r>
              <a:rPr lang="en-US" dirty="0" err="1"/>
              <a:t>dụng</a:t>
            </a:r>
            <a:r>
              <a:rPr lang="en-US" dirty="0"/>
              <a:t> </a:t>
            </a:r>
            <a:r>
              <a:rPr lang="en-US" dirty="0" err="1"/>
              <a:t>trong</a:t>
            </a:r>
            <a:r>
              <a:rPr lang="en-US" dirty="0"/>
              <a:t> </a:t>
            </a:r>
            <a:r>
              <a:rPr lang="en-US" dirty="0" err="1"/>
              <a:t>nhiều</a:t>
            </a:r>
            <a:r>
              <a:rPr lang="en-US" dirty="0"/>
              <a:t> </a:t>
            </a:r>
            <a:r>
              <a:rPr lang="en-US" dirty="0" err="1"/>
              <a:t>đoạn</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Biện</a:t>
            </a:r>
            <a:r>
              <a:rPr lang="en-US" dirty="0"/>
              <a:t> </a:t>
            </a:r>
            <a:r>
              <a:rPr lang="en-US" dirty="0" err="1"/>
              <a:t>pháp</a:t>
            </a:r>
            <a:r>
              <a:rPr lang="en-US" dirty="0"/>
              <a:t> </a:t>
            </a:r>
            <a:r>
              <a:rPr lang="en-US" dirty="0" err="1"/>
              <a:t>này</a:t>
            </a:r>
            <a:r>
              <a:rPr lang="en-US" dirty="0"/>
              <a:t> </a:t>
            </a:r>
            <a:r>
              <a:rPr lang="en-US" dirty="0" err="1"/>
              <a:t>được</a:t>
            </a:r>
            <a:r>
              <a:rPr lang="en-US" dirty="0"/>
              <a:t> </a:t>
            </a:r>
            <a:r>
              <a:rPr lang="en-US" dirty="0" err="1"/>
              <a:t>thể</a:t>
            </a:r>
            <a:r>
              <a:rPr lang="en-US" dirty="0"/>
              <a:t> </a:t>
            </a:r>
            <a:r>
              <a:rPr lang="en-US" dirty="0" err="1"/>
              <a:t>hiện</a:t>
            </a:r>
            <a:r>
              <a:rPr lang="en-US" dirty="0"/>
              <a:t> qua </a:t>
            </a:r>
            <a:r>
              <a:rPr lang="en-US" dirty="0" err="1"/>
              <a:t>các</a:t>
            </a:r>
            <a:r>
              <a:rPr lang="en-US" dirty="0"/>
              <a:t> </a:t>
            </a:r>
            <a:r>
              <a:rPr lang="en-US" dirty="0" err="1"/>
              <a:t>cụm</a:t>
            </a:r>
            <a:r>
              <a:rPr lang="en-US" dirty="0"/>
              <a:t> </a:t>
            </a:r>
            <a:r>
              <a:rPr lang="en-US" dirty="0" err="1"/>
              <a:t>từ</a:t>
            </a:r>
            <a:r>
              <a:rPr lang="en-US" dirty="0"/>
              <a:t> “</a:t>
            </a:r>
            <a:r>
              <a:rPr lang="en-US" dirty="0" err="1"/>
              <a:t>thôi</a:t>
            </a:r>
            <a:r>
              <a:rPr lang="en-US" dirty="0"/>
              <a:t> </a:t>
            </a:r>
            <a:r>
              <a:rPr lang="en-US" dirty="0" err="1"/>
              <a:t>đã</a:t>
            </a:r>
            <a:r>
              <a:rPr lang="en-US" dirty="0"/>
              <a:t> </a:t>
            </a:r>
            <a:r>
              <a:rPr lang="en-US" dirty="0" err="1"/>
              <a:t>thôi</a:t>
            </a:r>
            <a:r>
              <a:rPr lang="en-US" dirty="0"/>
              <a:t> </a:t>
            </a:r>
            <a:r>
              <a:rPr lang="en-US" dirty="0" err="1"/>
              <a:t>rồi</a:t>
            </a:r>
            <a:r>
              <a:rPr lang="en-US" dirty="0"/>
              <a:t>”, “</a:t>
            </a:r>
            <a:r>
              <a:rPr lang="en-US" dirty="0" err="1"/>
              <a:t>vội</a:t>
            </a:r>
            <a:r>
              <a:rPr lang="en-US" dirty="0"/>
              <a:t> </a:t>
            </a:r>
            <a:r>
              <a:rPr lang="en-US" dirty="0" err="1"/>
              <a:t>về</a:t>
            </a:r>
            <a:r>
              <a:rPr lang="en-US" dirty="0"/>
              <a:t> </a:t>
            </a:r>
            <a:r>
              <a:rPr lang="en-US" dirty="0" err="1"/>
              <a:t>ngay</a:t>
            </a:r>
            <a:r>
              <a:rPr lang="en-US" dirty="0"/>
              <a:t>”, “</a:t>
            </a:r>
            <a:r>
              <a:rPr lang="en-US" dirty="0" err="1"/>
              <a:t>mải</a:t>
            </a:r>
            <a:r>
              <a:rPr lang="en-US" dirty="0"/>
              <a:t> </a:t>
            </a:r>
            <a:r>
              <a:rPr lang="en-US" dirty="0" err="1"/>
              <a:t>lên</a:t>
            </a:r>
            <a:r>
              <a:rPr lang="en-US" dirty="0"/>
              <a:t> </a:t>
            </a:r>
            <a:r>
              <a:rPr lang="en-US" dirty="0" err="1"/>
              <a:t>tiên</a:t>
            </a:r>
            <a:r>
              <a:rPr lang="en-US" dirty="0"/>
              <a:t>”, “</a:t>
            </a:r>
            <a:r>
              <a:rPr lang="en-US" dirty="0" err="1"/>
              <a:t>chẳng</a:t>
            </a:r>
            <a:r>
              <a:rPr lang="en-US" dirty="0"/>
              <a:t> ở”,… </a:t>
            </a:r>
            <a:r>
              <a:rPr lang="en-US" dirty="0" err="1"/>
              <a:t>Các</a:t>
            </a:r>
            <a:r>
              <a:rPr lang="en-US" dirty="0"/>
              <a:t> </a:t>
            </a:r>
            <a:r>
              <a:rPr lang="en-US" dirty="0" err="1"/>
              <a:t>cụm</a:t>
            </a:r>
            <a:r>
              <a:rPr lang="en-US" dirty="0"/>
              <a:t> </a:t>
            </a:r>
            <a:r>
              <a:rPr lang="en-US" dirty="0" err="1"/>
              <a:t>từ</a:t>
            </a:r>
            <a:r>
              <a:rPr lang="en-US" dirty="0"/>
              <a:t> </a:t>
            </a:r>
            <a:r>
              <a:rPr lang="en-US" dirty="0" err="1"/>
              <a:t>này</a:t>
            </a:r>
            <a:r>
              <a:rPr lang="en-US" dirty="0"/>
              <a:t> </a:t>
            </a:r>
            <a:r>
              <a:rPr lang="en-US" dirty="0" err="1"/>
              <a:t>đều</a:t>
            </a:r>
            <a:r>
              <a:rPr lang="en-US" dirty="0"/>
              <a:t> </a:t>
            </a:r>
            <a:r>
              <a:rPr lang="en-US" dirty="0" err="1"/>
              <a:t>được</a:t>
            </a:r>
            <a:r>
              <a:rPr lang="en-US" dirty="0"/>
              <a:t> </a:t>
            </a:r>
            <a:r>
              <a:rPr lang="en-US" dirty="0" err="1"/>
              <a:t>Nguyễn</a:t>
            </a:r>
            <a:r>
              <a:rPr lang="en-US" dirty="0"/>
              <a:t> </a:t>
            </a:r>
            <a:r>
              <a:rPr lang="en-US" dirty="0" err="1"/>
              <a:t>Khuyến</a:t>
            </a:r>
            <a:r>
              <a:rPr lang="en-US" dirty="0"/>
              <a:t> </a:t>
            </a:r>
            <a:r>
              <a:rPr lang="en-US" dirty="0" err="1"/>
              <a:t>dùng</a:t>
            </a:r>
            <a:r>
              <a:rPr lang="en-US" dirty="0"/>
              <a:t> </a:t>
            </a:r>
            <a:r>
              <a:rPr lang="en-US" dirty="0" err="1"/>
              <a:t>để</a:t>
            </a:r>
            <a:r>
              <a:rPr lang="en-US" dirty="0"/>
              <a:t> </a:t>
            </a:r>
            <a:r>
              <a:rPr lang="en-US" dirty="0" err="1"/>
              <a:t>chỉ</a:t>
            </a:r>
            <a:r>
              <a:rPr lang="en-US" dirty="0"/>
              <a:t> </a:t>
            </a:r>
            <a:r>
              <a:rPr lang="en-US" dirty="0" err="1"/>
              <a:t>cái</a:t>
            </a:r>
            <a:r>
              <a:rPr lang="en-US" dirty="0"/>
              <a:t> </a:t>
            </a:r>
            <a:r>
              <a:rPr lang="en-US" dirty="0" err="1"/>
              <a:t>chết</a:t>
            </a:r>
            <a:r>
              <a:rPr lang="en-US" dirty="0"/>
              <a:t>, </a:t>
            </a:r>
            <a:r>
              <a:rPr lang="en-US" dirty="0" err="1"/>
              <a:t>sự</a:t>
            </a:r>
            <a:r>
              <a:rPr lang="en-US" dirty="0"/>
              <a:t> qua </a:t>
            </a:r>
            <a:r>
              <a:rPr lang="en-US" dirty="0" err="1"/>
              <a:t>đời</a:t>
            </a:r>
            <a:r>
              <a:rPr lang="en-US" dirty="0"/>
              <a:t> </a:t>
            </a:r>
            <a:r>
              <a:rPr lang="en-US" dirty="0" err="1"/>
              <a:t>của</a:t>
            </a:r>
            <a:r>
              <a:rPr lang="en-US" dirty="0"/>
              <a:t> </a:t>
            </a:r>
            <a:r>
              <a:rPr lang="en-US" dirty="0" err="1"/>
              <a:t>người</a:t>
            </a:r>
            <a:r>
              <a:rPr lang="en-US" dirty="0"/>
              <a:t> </a:t>
            </a:r>
            <a:r>
              <a:rPr lang="en-US" dirty="0" err="1"/>
              <a:t>bạn</a:t>
            </a:r>
            <a:r>
              <a:rPr lang="en-US" dirty="0"/>
              <a:t> </a:t>
            </a:r>
            <a:r>
              <a:rPr lang="en-US" dirty="0" err="1"/>
              <a:t>Dương</a:t>
            </a:r>
            <a:r>
              <a:rPr lang="en-US" dirty="0"/>
              <a:t> </a:t>
            </a:r>
            <a:r>
              <a:rPr lang="en-US" dirty="0" err="1"/>
              <a:t>Khuê</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Việc</a:t>
            </a:r>
            <a:r>
              <a:rPr lang="en-US" dirty="0"/>
              <a:t> </a:t>
            </a:r>
            <a:r>
              <a:rPr lang="en-US" dirty="0" err="1"/>
              <a:t>sử</a:t>
            </a:r>
            <a:r>
              <a:rPr lang="en-US" dirty="0"/>
              <a:t> </a:t>
            </a:r>
            <a:r>
              <a:rPr lang="en-US" dirty="0" err="1"/>
              <a:t>dụng</a:t>
            </a:r>
            <a:r>
              <a:rPr lang="en-US" dirty="0"/>
              <a:t> </a:t>
            </a:r>
            <a:r>
              <a:rPr lang="en-US" dirty="0" err="1"/>
              <a:t>các</a:t>
            </a:r>
            <a:r>
              <a:rPr lang="en-US" dirty="0"/>
              <a:t> </a:t>
            </a:r>
            <a:r>
              <a:rPr lang="en-US" dirty="0" err="1"/>
              <a:t>từ</a:t>
            </a:r>
            <a:r>
              <a:rPr lang="en-US" dirty="0"/>
              <a:t> </a:t>
            </a:r>
            <a:r>
              <a:rPr lang="en-US" dirty="0" err="1"/>
              <a:t>nói</a:t>
            </a:r>
            <a:r>
              <a:rPr lang="en-US" dirty="0"/>
              <a:t> </a:t>
            </a:r>
            <a:r>
              <a:rPr lang="en-US" dirty="0" err="1"/>
              <a:t>giảm</a:t>
            </a:r>
            <a:r>
              <a:rPr lang="en-US" dirty="0"/>
              <a:t>- </a:t>
            </a:r>
            <a:r>
              <a:rPr lang="en-US" dirty="0" err="1"/>
              <a:t>nói</a:t>
            </a:r>
            <a:r>
              <a:rPr lang="en-US" dirty="0"/>
              <a:t> </a:t>
            </a:r>
            <a:r>
              <a:rPr lang="en-US" dirty="0" err="1"/>
              <a:t>tránh</a:t>
            </a:r>
            <a:r>
              <a:rPr lang="en-US" dirty="0"/>
              <a:t> </a:t>
            </a:r>
            <a:r>
              <a:rPr lang="en-US" dirty="0" err="1"/>
              <a:t>đã</a:t>
            </a:r>
            <a:r>
              <a:rPr lang="en-US" dirty="0"/>
              <a:t> </a:t>
            </a:r>
            <a:r>
              <a:rPr lang="en-US" dirty="0" err="1"/>
              <a:t>thể</a:t>
            </a:r>
            <a:r>
              <a:rPr lang="en-US" dirty="0"/>
              <a:t> </a:t>
            </a:r>
            <a:r>
              <a:rPr lang="en-US" dirty="0" err="1"/>
              <a:t>hiện</a:t>
            </a:r>
            <a:r>
              <a:rPr lang="en-US" dirty="0"/>
              <a:t> </a:t>
            </a:r>
            <a:r>
              <a:rPr lang="en-US" dirty="0" err="1"/>
              <a:t>tình</a:t>
            </a:r>
            <a:r>
              <a:rPr lang="en-US" dirty="0"/>
              <a:t> </a:t>
            </a:r>
            <a:r>
              <a:rPr lang="en-US" dirty="0" err="1"/>
              <a:t>cảm</a:t>
            </a:r>
            <a:r>
              <a:rPr lang="en-US" dirty="0"/>
              <a:t> </a:t>
            </a:r>
            <a:r>
              <a:rPr lang="en-US" dirty="0" err="1"/>
              <a:t>tha</a:t>
            </a:r>
            <a:r>
              <a:rPr lang="en-US" dirty="0"/>
              <a:t> </a:t>
            </a:r>
            <a:r>
              <a:rPr lang="en-US" dirty="0" err="1"/>
              <a:t>thiết</a:t>
            </a:r>
            <a:r>
              <a:rPr lang="en-US" dirty="0"/>
              <a:t> </a:t>
            </a:r>
            <a:r>
              <a:rPr lang="en-US" dirty="0" err="1"/>
              <a:t>của</a:t>
            </a:r>
            <a:r>
              <a:rPr lang="en-US" dirty="0"/>
              <a:t> </a:t>
            </a:r>
            <a:r>
              <a:rPr lang="en-US" dirty="0" err="1"/>
              <a:t>Nguyễn</a:t>
            </a:r>
            <a:r>
              <a:rPr lang="en-US" dirty="0"/>
              <a:t> </a:t>
            </a:r>
            <a:r>
              <a:rPr lang="en-US" dirty="0" err="1"/>
              <a:t>Khuyến</a:t>
            </a:r>
            <a:r>
              <a:rPr lang="en-US" dirty="0"/>
              <a:t> </a:t>
            </a:r>
            <a:r>
              <a:rPr lang="en-US" dirty="0" err="1"/>
              <a:t>đối</a:t>
            </a:r>
            <a:r>
              <a:rPr lang="en-US" dirty="0"/>
              <a:t> </a:t>
            </a:r>
            <a:r>
              <a:rPr lang="en-US" dirty="0" err="1"/>
              <a:t>với</a:t>
            </a:r>
            <a:r>
              <a:rPr lang="en-US" dirty="0"/>
              <a:t> </a:t>
            </a:r>
            <a:r>
              <a:rPr lang="en-US" dirty="0" err="1"/>
              <a:t>bạn</a:t>
            </a:r>
            <a:r>
              <a:rPr lang="en-US" dirty="0"/>
              <a:t>, </a:t>
            </a:r>
            <a:r>
              <a:rPr lang="en-US" dirty="0" err="1"/>
              <a:t>sự</a:t>
            </a:r>
            <a:r>
              <a:rPr lang="en-US" dirty="0"/>
              <a:t> </a:t>
            </a:r>
            <a:r>
              <a:rPr lang="en-US" dirty="0" err="1"/>
              <a:t>bàng</a:t>
            </a:r>
            <a:r>
              <a:rPr lang="en-US" dirty="0"/>
              <a:t> </a:t>
            </a:r>
            <a:r>
              <a:rPr lang="en-US" dirty="0" err="1"/>
              <a:t>hoàng</a:t>
            </a:r>
            <a:r>
              <a:rPr lang="en-US" dirty="0"/>
              <a:t> </a:t>
            </a:r>
            <a:r>
              <a:rPr lang="en-US" dirty="0" err="1"/>
              <a:t>trước</a:t>
            </a:r>
            <a:r>
              <a:rPr lang="en-US" dirty="0"/>
              <a:t> tin </a:t>
            </a:r>
            <a:r>
              <a:rPr lang="en-US" dirty="0" err="1"/>
              <a:t>bạn</a:t>
            </a:r>
            <a:r>
              <a:rPr lang="en-US" dirty="0"/>
              <a:t> </a:t>
            </a:r>
            <a:r>
              <a:rPr lang="en-US" dirty="0" err="1"/>
              <a:t>mất</a:t>
            </a:r>
            <a:r>
              <a:rPr lang="en-US" dirty="0"/>
              <a:t> </a:t>
            </a:r>
            <a:r>
              <a:rPr lang="en-US" dirty="0" err="1"/>
              <a:t>đột</a:t>
            </a:r>
            <a:r>
              <a:rPr lang="en-US" dirty="0"/>
              <a:t> </a:t>
            </a:r>
            <a:r>
              <a:rPr lang="en-US" dirty="0" err="1"/>
              <a:t>ngột</a:t>
            </a:r>
            <a:r>
              <a:rPr lang="en-US" dirty="0"/>
              <a:t>; </a:t>
            </a:r>
            <a:r>
              <a:rPr lang="en-US" dirty="0" err="1"/>
              <a:t>tránh</a:t>
            </a:r>
            <a:r>
              <a:rPr lang="en-US" dirty="0"/>
              <a:t> </a:t>
            </a:r>
            <a:r>
              <a:rPr lang="en-US" dirty="0" err="1"/>
              <a:t>nói</a:t>
            </a:r>
            <a:r>
              <a:rPr lang="en-US" dirty="0"/>
              <a:t> </a:t>
            </a:r>
            <a:r>
              <a:rPr lang="en-US" dirty="0" err="1"/>
              <a:t>đến</a:t>
            </a:r>
            <a:r>
              <a:rPr lang="en-US" dirty="0"/>
              <a:t> </a:t>
            </a:r>
            <a:r>
              <a:rPr lang="en-US" dirty="0" err="1"/>
              <a:t>một</a:t>
            </a:r>
            <a:r>
              <a:rPr lang="en-US" dirty="0"/>
              <a:t> </a:t>
            </a:r>
            <a:r>
              <a:rPr lang="en-US" dirty="0" err="1"/>
              <a:t>sự</a:t>
            </a:r>
            <a:r>
              <a:rPr lang="en-US" dirty="0"/>
              <a:t> </a:t>
            </a:r>
            <a:r>
              <a:rPr lang="en-US" dirty="0" err="1"/>
              <a:t>thật</a:t>
            </a:r>
            <a:r>
              <a:rPr lang="en-US" dirty="0"/>
              <a:t> </a:t>
            </a:r>
            <a:r>
              <a:rPr lang="en-US" dirty="0" err="1"/>
              <a:t>đau</a:t>
            </a:r>
            <a:r>
              <a:rPr lang="en-US" dirty="0"/>
              <a:t> </a:t>
            </a:r>
            <a:r>
              <a:rPr lang="en-US" dirty="0" err="1"/>
              <a:t>lòng</a:t>
            </a:r>
            <a:r>
              <a:rPr lang="en-US" dirty="0"/>
              <a:t> </a:t>
            </a:r>
            <a:r>
              <a:rPr lang="en-US" dirty="0" err="1"/>
              <a:t>mà</a:t>
            </a:r>
            <a:r>
              <a:rPr lang="en-US" dirty="0"/>
              <a:t> </a:t>
            </a:r>
            <a:r>
              <a:rPr lang="en-US" dirty="0" err="1"/>
              <a:t>nhà</a:t>
            </a:r>
            <a:r>
              <a:rPr lang="en-US" dirty="0"/>
              <a:t> </a:t>
            </a:r>
            <a:r>
              <a:rPr lang="en-US" dirty="0" err="1"/>
              <a:t>thơ</a:t>
            </a:r>
            <a:r>
              <a:rPr lang="en-US" dirty="0"/>
              <a:t> </a:t>
            </a:r>
            <a:r>
              <a:rPr lang="en-US" dirty="0" err="1"/>
              <a:t>không</a:t>
            </a:r>
            <a:r>
              <a:rPr lang="en-US" dirty="0"/>
              <a:t> </a:t>
            </a:r>
            <a:r>
              <a:rPr lang="en-US" dirty="0" err="1"/>
              <a:t>muốn</a:t>
            </a:r>
            <a:r>
              <a:rPr lang="en-US" dirty="0"/>
              <a:t> tin.)</a:t>
            </a:r>
          </a:p>
        </p:txBody>
      </p:sp>
      <p:sp>
        <p:nvSpPr>
          <p:cNvPr id="4" name="Slide Number Placeholder 3"/>
          <p:cNvSpPr>
            <a:spLocks noGrp="1"/>
          </p:cNvSpPr>
          <p:nvPr>
            <p:ph type="sldNum" sz="quarter" idx="10"/>
          </p:nvPr>
        </p:nvSpPr>
        <p:spPr/>
        <p:txBody>
          <a:bodyPr/>
          <a:lstStyle/>
          <a:p>
            <a:fld id="{E5B3A976-A7B9-4D74-AF60-973F03DD68A4}" type="slidenum">
              <a:rPr lang="en-US" smtClean="0"/>
              <a:t>36</a:t>
            </a:fld>
            <a:endParaRPr lang="en-US"/>
          </a:p>
        </p:txBody>
      </p:sp>
    </p:spTree>
    <p:extLst>
      <p:ext uri="{BB962C8B-B14F-4D97-AF65-F5344CB8AC3E}">
        <p14:creationId xmlns:p14="http://schemas.microsoft.com/office/powerpoint/2010/main" val="3523866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064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những</a:t>
            </a:r>
            <a:r>
              <a:rPr lang="en-US" baseline="0" dirty="0"/>
              <a:t> con </a:t>
            </a:r>
            <a:r>
              <a:rPr lang="en-US" baseline="0" dirty="0" err="1"/>
              <a:t>bướm</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khi</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go home </a:t>
            </a:r>
            <a:r>
              <a:rPr lang="en-US" baseline="0" dirty="0" err="1"/>
              <a:t>để</a:t>
            </a:r>
            <a:r>
              <a:rPr lang="en-US" baseline="0" dirty="0"/>
              <a:t> quay </a:t>
            </a:r>
            <a:r>
              <a:rPr lang="en-US" baseline="0" dirty="0" err="1"/>
              <a:t>lại</a:t>
            </a:r>
            <a:r>
              <a:rPr lang="en-US" baseline="0" dirty="0"/>
              <a:t> slide </a:t>
            </a:r>
            <a:r>
              <a:rPr lang="en-US" baseline="0" dirty="0" err="1"/>
              <a:t>chính</a:t>
            </a:r>
            <a:endParaRPr lang="en-US" baseline="0" dirty="0"/>
          </a:p>
          <a:p>
            <a:r>
              <a:rPr lang="en-US" baseline="0" dirty="0" err="1"/>
              <a:t>Bấm</a:t>
            </a:r>
            <a:r>
              <a:rPr lang="en-US" baseline="0" dirty="0"/>
              <a:t> </a:t>
            </a:r>
            <a:r>
              <a:rPr lang="en-US" baseline="0" dirty="0" err="1"/>
              <a:t>cộng</a:t>
            </a:r>
            <a:r>
              <a:rPr lang="en-US" baseline="0" dirty="0"/>
              <a:t> </a:t>
            </a:r>
            <a:r>
              <a:rPr lang="en-US" baseline="0" dirty="0" err="1"/>
              <a:t>điểm</a:t>
            </a:r>
            <a:r>
              <a:rPr lang="en-US" baseline="0" dirty="0"/>
              <a:t> </a:t>
            </a:r>
            <a:r>
              <a:rPr lang="en-US" baseline="0" dirty="0" err="1"/>
              <a:t>cho</a:t>
            </a:r>
            <a:r>
              <a:rPr lang="en-US" baseline="0" dirty="0"/>
              <a:t> </a:t>
            </a:r>
            <a:r>
              <a:rPr lang="en-US" baseline="0" dirty="0" err="1"/>
              <a:t>đội</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hình</a:t>
            </a:r>
            <a:r>
              <a:rPr lang="en-US" baseline="0" dirty="0"/>
              <a:t> con </a:t>
            </a:r>
            <a:r>
              <a:rPr lang="en-US" baseline="0" dirty="0" err="1"/>
              <a:t>ong</a:t>
            </a:r>
            <a:r>
              <a:rPr lang="en-US" baseline="0" dirty="0"/>
              <a:t> </a:t>
            </a:r>
            <a:r>
              <a:rPr lang="en-US" baseline="0" dirty="0" err="1"/>
              <a:t>mờ</a:t>
            </a:r>
            <a:r>
              <a:rPr lang="en-US" baseline="0" dirty="0"/>
              <a:t> (</a:t>
            </a:r>
            <a:r>
              <a:rPr lang="en-US" baseline="0" dirty="0" err="1"/>
              <a:t>chỗ</a:t>
            </a:r>
            <a:r>
              <a:rPr lang="en-US" baseline="0" dirty="0"/>
              <a:t> </a:t>
            </a:r>
            <a:r>
              <a:rPr lang="en-US" baseline="0" dirty="0" err="1"/>
              <a:t>đội</a:t>
            </a:r>
            <a:r>
              <a:rPr lang="en-US" baseline="0" dirty="0"/>
              <a:t>) </a:t>
            </a:r>
            <a:r>
              <a:rPr lang="en-US" baseline="0" dirty="0" err="1"/>
              <a:t>để</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đội</a:t>
            </a:r>
            <a:r>
              <a:rPr lang="en-US" baseline="0" dirty="0"/>
              <a:t> </a:t>
            </a:r>
            <a:r>
              <a:rPr lang="en-US" baseline="0" dirty="0" err="1"/>
              <a:t>chiến</a:t>
            </a:r>
            <a:r>
              <a:rPr lang="en-US" baseline="0" dirty="0"/>
              <a:t> </a:t>
            </a:r>
            <a:r>
              <a:rPr lang="en-US" baseline="0" dirty="0" err="1"/>
              <a:t>thắng</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893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174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a:t>
            </a:fld>
            <a:endParaRPr lang="en-US"/>
          </a:p>
        </p:txBody>
      </p:sp>
    </p:spTree>
    <p:extLst>
      <p:ext uri="{BB962C8B-B14F-4D97-AF65-F5344CB8AC3E}">
        <p14:creationId xmlns:p14="http://schemas.microsoft.com/office/powerpoint/2010/main" val="35619965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936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3241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841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332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26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E5B3A976-A7B9-4D74-AF60-973F03DD68A4}" type="slidenum">
              <a:rPr lang="en-US" smtClean="0"/>
              <a:t>45</a:t>
            </a:fld>
            <a:endParaRPr lang="en-US"/>
          </a:p>
        </p:txBody>
      </p:sp>
    </p:spTree>
    <p:extLst>
      <p:ext uri="{BB962C8B-B14F-4D97-AF65-F5344CB8AC3E}">
        <p14:creationId xmlns:p14="http://schemas.microsoft.com/office/powerpoint/2010/main" val="2632406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fld id="{E5B3A976-A7B9-4D74-AF60-973F03DD68A4}" type="slidenum">
              <a:rPr lang="en-US" smtClean="0"/>
              <a:t>46</a:t>
            </a:fld>
            <a:endParaRPr lang="en-US"/>
          </a:p>
        </p:txBody>
      </p:sp>
    </p:spTree>
    <p:extLst>
      <p:ext uri="{BB962C8B-B14F-4D97-AF65-F5344CB8AC3E}">
        <p14:creationId xmlns:p14="http://schemas.microsoft.com/office/powerpoint/2010/main" val="1804532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5</a:t>
            </a:fld>
            <a:endParaRPr lang="en-US"/>
          </a:p>
        </p:txBody>
      </p:sp>
    </p:spTree>
    <p:extLst>
      <p:ext uri="{BB962C8B-B14F-4D97-AF65-F5344CB8AC3E}">
        <p14:creationId xmlns:p14="http://schemas.microsoft.com/office/powerpoint/2010/main" val="2780739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6</a:t>
            </a:fld>
            <a:endParaRPr lang="en-US"/>
          </a:p>
        </p:txBody>
      </p:sp>
    </p:spTree>
    <p:extLst>
      <p:ext uri="{BB962C8B-B14F-4D97-AF65-F5344CB8AC3E}">
        <p14:creationId xmlns:p14="http://schemas.microsoft.com/office/powerpoint/2010/main" val="695989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mj-lt"/>
              </a:rPr>
              <a:t>- </a:t>
            </a:r>
            <a:r>
              <a:rPr lang="vi-VN" sz="1200" b="1" dirty="0">
                <a:latin typeface="+mj-lt"/>
              </a:rPr>
              <a:t>Vân Đình</a:t>
            </a:r>
            <a:r>
              <a:rPr lang="vi-VN" sz="1200" dirty="0">
                <a:latin typeface="+mj-lt"/>
              </a:rPr>
              <a:t>: nay là thị trấn Vân Đình, huyện Ứng Hòa, Hà Nội.</a:t>
            </a:r>
          </a:p>
          <a:p>
            <a:pPr algn="just"/>
            <a:r>
              <a:rPr lang="en-US" sz="1200" b="1" dirty="0">
                <a:latin typeface="+mj-lt"/>
              </a:rPr>
              <a:t>- </a:t>
            </a:r>
            <a:r>
              <a:rPr lang="vi-VN" sz="1200" b="1" dirty="0">
                <a:latin typeface="+mj-lt"/>
              </a:rPr>
              <a:t>Đăng khoa</a:t>
            </a:r>
            <a:r>
              <a:rPr lang="vi-VN" sz="1200" dirty="0">
                <a:latin typeface="+mj-lt"/>
              </a:rPr>
              <a:t>: thi đỗ.</a:t>
            </a:r>
          </a:p>
          <a:p>
            <a:pPr algn="just"/>
            <a:r>
              <a:rPr lang="en-US" sz="1200" b="1" dirty="0">
                <a:latin typeface="+mj-lt"/>
              </a:rPr>
              <a:t>- </a:t>
            </a:r>
            <a:r>
              <a:rPr lang="vi-VN" sz="1200" b="1" dirty="0">
                <a:latin typeface="+mj-lt"/>
              </a:rPr>
              <a:t>Duyên trời:</a:t>
            </a:r>
            <a:r>
              <a:rPr lang="vi-VN" sz="1200" dirty="0">
                <a:latin typeface="+mj-lt"/>
              </a:rPr>
              <a:t>nhân duyên như đã được trời định sẵn.</a:t>
            </a:r>
          </a:p>
          <a:p>
            <a:pPr algn="just"/>
            <a:r>
              <a:rPr lang="en-US" sz="1200" b="1" dirty="0">
                <a:latin typeface="+mj-lt"/>
              </a:rPr>
              <a:t>- </a:t>
            </a:r>
            <a:r>
              <a:rPr lang="vi-VN" sz="1200" b="1" dirty="0">
                <a:latin typeface="+mj-lt"/>
              </a:rPr>
              <a:t>Cầm xoang: </a:t>
            </a:r>
            <a:r>
              <a:rPr lang="vi-VN" sz="1200" dirty="0">
                <a:latin typeface="+mj-lt"/>
              </a:rPr>
              <a:t>chỉ cung đàn và điệu hát trong hát ả đào (còn gọi là ca trù, một loại diễn xướng thơ, ca, nhạc, do các đào nương và nhạc công biểu diễn, được các nhà nho xưa rất ưa chuộng).</a:t>
            </a:r>
          </a:p>
          <a:p>
            <a:pPr algn="just"/>
            <a:r>
              <a:rPr lang="en-US" sz="1200" b="1" dirty="0">
                <a:latin typeface="+mj-lt"/>
              </a:rPr>
              <a:t>- </a:t>
            </a:r>
            <a:r>
              <a:rPr lang="vi-VN" sz="1200" b="1" dirty="0">
                <a:latin typeface="+mj-lt"/>
              </a:rPr>
              <a:t>Quỳnh tương:</a:t>
            </a:r>
            <a:r>
              <a:rPr lang="vi-VN" sz="1200" dirty="0">
                <a:latin typeface="+mj-lt"/>
              </a:rPr>
              <a:t> chỉ thứ rượu ngon</a:t>
            </a:r>
          </a:p>
          <a:p>
            <a:pPr algn="just"/>
            <a:r>
              <a:rPr lang="en-US" sz="1200" b="1" dirty="0">
                <a:latin typeface="+mj-lt"/>
              </a:rPr>
              <a:t>- </a:t>
            </a:r>
            <a:r>
              <a:rPr lang="vi-VN" sz="1200" b="1" dirty="0">
                <a:latin typeface="+mj-lt"/>
              </a:rPr>
              <a:t>Đông bích: </a:t>
            </a:r>
            <a:r>
              <a:rPr lang="vi-VN" sz="1200" dirty="0">
                <a:latin typeface="+mj-lt"/>
              </a:rPr>
              <a:t>vách phía đông, nơi để sách và đọc sách. </a:t>
            </a:r>
            <a:r>
              <a:rPr lang="vi-VN" sz="1200" b="1" dirty="0">
                <a:latin typeface="+mj-lt"/>
              </a:rPr>
              <a:t>Điển phần: </a:t>
            </a:r>
            <a:r>
              <a:rPr lang="vi-VN" sz="1200" dirty="0">
                <a:latin typeface="+mj-lt"/>
              </a:rPr>
              <a:t>chỉ các sách kinh điển từ thời cổ ở Trung Quốc mà các nhà nho cần đọc.</a:t>
            </a:r>
          </a:p>
          <a:p>
            <a:pPr algn="just"/>
            <a:r>
              <a:rPr lang="en-US" sz="1200" b="1" dirty="0">
                <a:latin typeface="+mj-lt"/>
              </a:rPr>
              <a:t>- </a:t>
            </a:r>
            <a:r>
              <a:rPr lang="vi-VN" sz="1200" b="1" dirty="0">
                <a:latin typeface="+mj-lt"/>
              </a:rPr>
              <a:t>Buổi dương cửu: </a:t>
            </a:r>
            <a:r>
              <a:rPr lang="vi-VN" sz="1200" dirty="0">
                <a:latin typeface="+mj-lt"/>
              </a:rPr>
              <a:t>chữ lấy trong “Kinh Dịch”, chỉ thời buổi khó khăn, hoạn nạn.</a:t>
            </a:r>
          </a:p>
          <a:p>
            <a:pPr algn="just"/>
            <a:r>
              <a:rPr lang="en-US" sz="1200" b="1" dirty="0">
                <a:latin typeface="+mj-lt"/>
              </a:rPr>
              <a:t>- </a:t>
            </a:r>
            <a:r>
              <a:rPr lang="vi-VN" sz="1200" b="1" dirty="0">
                <a:latin typeface="+mj-lt"/>
              </a:rPr>
              <a:t>Phận đẩu thăng: đẩu</a:t>
            </a:r>
            <a:r>
              <a:rPr lang="vi-VN" sz="1200" dirty="0">
                <a:latin typeface="+mj-lt"/>
              </a:rPr>
              <a:t> và </a:t>
            </a:r>
            <a:r>
              <a:rPr lang="vi-VN" sz="1200" b="1" dirty="0">
                <a:latin typeface="+mj-lt"/>
              </a:rPr>
              <a:t>thăng </a:t>
            </a:r>
            <a:r>
              <a:rPr lang="vi-VN" sz="1200" dirty="0">
                <a:latin typeface="+mj-lt"/>
              </a:rPr>
              <a:t>là dụng cụ đo thóc gạo. Các quan ngày xưa thường nhận lương bằng thóc nên nói </a:t>
            </a:r>
            <a:r>
              <a:rPr lang="vi-VN" sz="1200" b="1" dirty="0">
                <a:latin typeface="+mj-lt"/>
              </a:rPr>
              <a:t>phận đậu thăng </a:t>
            </a:r>
            <a:r>
              <a:rPr lang="vi-VN" sz="1200" dirty="0">
                <a:latin typeface="+mj-lt"/>
              </a:rPr>
              <a:t>là nói phận người làm quan.</a:t>
            </a:r>
            <a:endParaRPr lang="en-US" sz="1200" dirty="0">
              <a:latin typeface="+mj-lt"/>
            </a:endParaRPr>
          </a:p>
          <a:p>
            <a:pPr algn="just"/>
            <a:r>
              <a:rPr lang="en-US" sz="1200" b="1" dirty="0">
                <a:latin typeface="+mj-lt"/>
              </a:rPr>
              <a:t>- </a:t>
            </a:r>
            <a:r>
              <a:rPr lang="vi-VN" sz="1200" b="1" dirty="0">
                <a:latin typeface="+mj-lt"/>
              </a:rPr>
              <a:t>Chưa can: </a:t>
            </a:r>
            <a:r>
              <a:rPr lang="vi-VN" sz="1200" dirty="0">
                <a:latin typeface="+mj-lt"/>
              </a:rPr>
              <a:t>Chưa hề gì</a:t>
            </a:r>
          </a:p>
          <a:p>
            <a:pPr algn="just"/>
            <a:r>
              <a:rPr lang="en-US" sz="1200" dirty="0">
                <a:latin typeface="+mj-lt"/>
              </a:rPr>
              <a:t>- </a:t>
            </a:r>
            <a:r>
              <a:rPr lang="vi-VN" sz="1200" b="1" dirty="0">
                <a:latin typeface="+mj-lt"/>
              </a:rPr>
              <a:t>Giường treo: </a:t>
            </a:r>
            <a:r>
              <a:rPr lang="vi-VN" sz="1200" dirty="0">
                <a:latin typeface="+mj-lt"/>
              </a:rPr>
              <a:t>Trần Phồn thời Hậu Hán (Trung Quốc) sắm chiếc giường dành riêng cho người bạn thân là Từ Trĩ. Khi bạn đến chơi thì mang giường xuống, khi bạn về thì lại treo cất đi.</a:t>
            </a:r>
          </a:p>
          <a:p>
            <a:pPr algn="just"/>
            <a:r>
              <a:rPr lang="en-US" sz="1200" b="1" dirty="0">
                <a:latin typeface="+mj-lt"/>
              </a:rPr>
              <a:t>- </a:t>
            </a:r>
            <a:r>
              <a:rPr lang="vi-VN" sz="1200" b="1" dirty="0">
                <a:latin typeface="+mj-lt"/>
              </a:rPr>
              <a:t>Đàn kia: </a:t>
            </a:r>
            <a:r>
              <a:rPr lang="vi-VN" sz="1200" dirty="0">
                <a:latin typeface="+mj-lt"/>
              </a:rPr>
              <a:t>Tương truyền Bá Nha và Chung Tử Kỳ là hai người bạn tri âm, sống vào thời Xuân Thu, Chiến Quốc ở Trung Hoa. Bá Nha chơi đàn giỏi. Tử Kỳ nghe tiếng đàn của Bá Nha mà như hiểu thấu tâm can của bạn. Sau khi Tử Kỳ chết, Bá Nha đập bỏ đàn vì cho rằng trên đời không còn ai hiểu được tiếng đàn của mình nữa.</a:t>
            </a:r>
          </a:p>
          <a:p>
            <a:pPr algn="just"/>
            <a:endParaRPr lang="vi-VN" sz="1200" dirty="0">
              <a:latin typeface="+mj-lt"/>
            </a:endParaRPr>
          </a:p>
        </p:txBody>
      </p:sp>
      <p:sp>
        <p:nvSpPr>
          <p:cNvPr id="4" name="Slide Number Placeholder 3"/>
          <p:cNvSpPr>
            <a:spLocks noGrp="1"/>
          </p:cNvSpPr>
          <p:nvPr>
            <p:ph type="sldNum" sz="quarter" idx="10"/>
          </p:nvPr>
        </p:nvSpPr>
        <p:spPr/>
        <p:txBody>
          <a:bodyPr/>
          <a:lstStyle/>
          <a:p>
            <a:fld id="{E5B3A976-A7B9-4D74-AF60-973F03DD68A4}" type="slidenum">
              <a:rPr lang="en-US" smtClean="0"/>
              <a:t>7</a:t>
            </a:fld>
            <a:endParaRPr lang="en-US"/>
          </a:p>
        </p:txBody>
      </p:sp>
    </p:spTree>
    <p:extLst>
      <p:ext uri="{BB962C8B-B14F-4D97-AF65-F5344CB8AC3E}">
        <p14:creationId xmlns:p14="http://schemas.microsoft.com/office/powerpoint/2010/main" val="4208526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8</a:t>
            </a:fld>
            <a:endParaRPr lang="en-US"/>
          </a:p>
        </p:txBody>
      </p:sp>
    </p:spTree>
    <p:extLst>
      <p:ext uri="{BB962C8B-B14F-4D97-AF65-F5344CB8AC3E}">
        <p14:creationId xmlns:p14="http://schemas.microsoft.com/office/powerpoint/2010/main" val="926848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Em </a:t>
            </a:r>
            <a:r>
              <a:rPr lang="en-US" sz="1200" b="0" i="1" kern="1200" dirty="0" err="1">
                <a:solidFill>
                  <a:schemeClr val="tx1"/>
                </a:solidFill>
                <a:effectLst/>
                <a:latin typeface="+mn-lt"/>
                <a:ea typeface="+mn-ea"/>
                <a:cs typeface="+mn-cs"/>
              </a:rPr>
              <a:t>hãy</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nêu</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một</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số</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nét</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về</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tác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giả</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Nguyễn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Khuyến</a:t>
            </a:r>
            <a:r>
              <a:rPr lang="en-US" sz="1200" b="0" i="1" kern="1200" dirty="0">
                <a:solidFill>
                  <a:schemeClr val="tx1"/>
                </a:solidFill>
                <a:effectLst/>
                <a:latin typeface="+mn-lt"/>
                <a:ea typeface="+mn-ea"/>
                <a:cs typeface="+mn-cs"/>
              </a:rPr>
              <a:t>?</a:t>
            </a:r>
            <a:endParaRPr lang="en-US" dirty="0"/>
          </a:p>
          <a:p>
            <a:r>
              <a:rPr lang="en-US" dirty="0" err="1"/>
              <a:t>Tìm</a:t>
            </a:r>
            <a:r>
              <a:rPr lang="en-US" dirty="0"/>
              <a:t> </a:t>
            </a:r>
            <a:r>
              <a:rPr lang="en-US" dirty="0" err="1"/>
              <a:t>hiểu</a:t>
            </a:r>
            <a:r>
              <a:rPr lang="en-US" dirty="0"/>
              <a:t> </a:t>
            </a:r>
            <a:r>
              <a:rPr lang="en-US" dirty="0" err="1"/>
              <a:t>thêm</a:t>
            </a:r>
            <a:r>
              <a:rPr lang="en-US" dirty="0"/>
              <a:t> </a:t>
            </a:r>
            <a:r>
              <a:rPr lang="en-US" dirty="0" err="1"/>
              <a:t>thông</a:t>
            </a:r>
            <a:r>
              <a:rPr lang="en-US" dirty="0"/>
              <a:t> tin </a:t>
            </a:r>
            <a:r>
              <a:rPr lang="en-US" dirty="0" err="1"/>
              <a:t>về</a:t>
            </a:r>
            <a:r>
              <a:rPr lang="en-US" dirty="0"/>
              <a:t> </a:t>
            </a:r>
            <a:r>
              <a:rPr lang="en-US" dirty="0" err="1"/>
              <a:t>nhà</a:t>
            </a:r>
            <a:r>
              <a:rPr lang="en-US" dirty="0"/>
              <a:t> </a:t>
            </a:r>
            <a:r>
              <a:rPr lang="en-US" dirty="0" err="1"/>
              <a:t>thơ</a:t>
            </a:r>
            <a:r>
              <a:rPr lang="en-US" dirty="0"/>
              <a:t> </a:t>
            </a:r>
            <a:r>
              <a:rPr lang="en-US" dirty="0" err="1"/>
              <a:t>Dương</a:t>
            </a:r>
            <a:r>
              <a:rPr lang="en-US" dirty="0"/>
              <a:t> </a:t>
            </a:r>
            <a:r>
              <a:rPr lang="en-US" dirty="0" err="1"/>
              <a:t>Khuê</a:t>
            </a:r>
            <a:r>
              <a:rPr lang="en-US" dirty="0"/>
              <a:t> (</a:t>
            </a:r>
            <a:r>
              <a:rPr lang="vi-VN" dirty="0"/>
              <a:t>1839 – 1902)</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9</a:t>
            </a:fld>
            <a:endParaRPr lang="en-US"/>
          </a:p>
        </p:txBody>
      </p:sp>
    </p:spTree>
    <p:extLst>
      <p:ext uri="{BB962C8B-B14F-4D97-AF65-F5344CB8AC3E}">
        <p14:creationId xmlns:p14="http://schemas.microsoft.com/office/powerpoint/2010/main" val="1503586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610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8161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0368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22024" y="2667077"/>
            <a:ext cx="2362550" cy="7641948"/>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12586775" y="4585775"/>
            <a:ext cx="4125348" cy="7277099"/>
          </a:xfrm>
          <a:prstGeom prst="rect">
            <a:avLst/>
          </a:prstGeom>
          <a:noFill/>
          <a:ln>
            <a:noFill/>
          </a:ln>
        </p:spPr>
      </p:pic>
      <p:grpSp>
        <p:nvGrpSpPr>
          <p:cNvPr id="62" name="Shape 62"/>
          <p:cNvGrpSpPr/>
          <p:nvPr/>
        </p:nvGrpSpPr>
        <p:grpSpPr>
          <a:xfrm>
            <a:off x="1230452" y="1162500"/>
            <a:ext cx="15826799" cy="7962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sp>
        <p:nvSpPr>
          <p:cNvPr id="65" name="Shape 65"/>
          <p:cNvSpPr txBox="1">
            <a:spLocks noGrp="1"/>
          </p:cNvSpPr>
          <p:nvPr>
            <p:ph type="title"/>
          </p:nvPr>
        </p:nvSpPr>
        <p:spPr>
          <a:xfrm>
            <a:off x="2503202" y="2088352"/>
            <a:ext cx="13281599" cy="1907999"/>
          </a:xfrm>
          <a:prstGeom prst="rect">
            <a:avLst/>
          </a:prstGeom>
        </p:spPr>
        <p:txBody>
          <a:bodyPr lIns="137138" tIns="137138" rIns="137138" bIns="137138"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2352200"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7" name="Shape 67"/>
          <p:cNvSpPr txBox="1">
            <a:spLocks noGrp="1"/>
          </p:cNvSpPr>
          <p:nvPr>
            <p:ph type="body" idx="2"/>
          </p:nvPr>
        </p:nvSpPr>
        <p:spPr>
          <a:xfrm>
            <a:off x="6911352"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8" name="Shape 68"/>
          <p:cNvSpPr txBox="1">
            <a:spLocks noGrp="1"/>
          </p:cNvSpPr>
          <p:nvPr>
            <p:ph type="body" idx="3"/>
          </p:nvPr>
        </p:nvSpPr>
        <p:spPr>
          <a:xfrm>
            <a:off x="11470506"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13887449" y="-181566"/>
            <a:ext cx="4267200" cy="4610099"/>
          </a:xfrm>
          <a:prstGeom prst="rect">
            <a:avLst/>
          </a:prstGeom>
          <a:noFill/>
          <a:ln>
            <a:noFill/>
          </a:ln>
        </p:spPr>
      </p:pic>
    </p:spTree>
    <p:extLst>
      <p:ext uri="{BB962C8B-B14F-4D97-AF65-F5344CB8AC3E}">
        <p14:creationId xmlns:p14="http://schemas.microsoft.com/office/powerpoint/2010/main" val="1385186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84335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243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13087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67984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26940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56234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3906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0211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63013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62501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34901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23293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685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080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6792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636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527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7531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477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9/19/2024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41226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D838988-15A6-4647-86D7-062E8698D868}" type="datetimeFigureOut">
              <a:rPr lang="en-US" smtClean="0">
                <a:solidFill>
                  <a:prstClr val="black">
                    <a:tint val="75000"/>
                  </a:prstClr>
                </a:solidFill>
              </a:rPr>
              <a:pPr defTabSz="1371600"/>
              <a:t>9/19/2024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458550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wmf"/><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8.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43.gif"/><Relationship Id="rId3" Type="http://schemas.openxmlformats.org/officeDocument/2006/relationships/slideLayout" Target="../slideLayouts/slideLayout13.xml"/><Relationship Id="rId7" Type="http://schemas.openxmlformats.org/officeDocument/2006/relationships/image" Target="../media/image37.gif"/><Relationship Id="rId12" Type="http://schemas.openxmlformats.org/officeDocument/2006/relationships/image" Target="../media/image4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gif"/><Relationship Id="rId11" Type="http://schemas.openxmlformats.org/officeDocument/2006/relationships/image" Target="../media/image41.png"/><Relationship Id="rId5" Type="http://schemas.openxmlformats.org/officeDocument/2006/relationships/image" Target="../media/image35.gif"/><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notesSlide" Target="../notesSlides/notesSlide37.xml"/><Relationship Id="rId9" Type="http://schemas.openxmlformats.org/officeDocument/2006/relationships/image" Target="../media/image39.png"/><Relationship Id="rId14" Type="http://schemas.openxmlformats.org/officeDocument/2006/relationships/image" Target="../media/image44.png"/></Relationships>
</file>

<file path=ppt/slides/_rels/slide38.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slide" Target="slide39.xml"/><Relationship Id="rId18" Type="http://schemas.openxmlformats.org/officeDocument/2006/relationships/image" Target="../media/image50.gif"/><Relationship Id="rId3" Type="http://schemas.openxmlformats.org/officeDocument/2006/relationships/audio" Target="../media/audio1.wav"/><Relationship Id="rId21" Type="http://schemas.openxmlformats.org/officeDocument/2006/relationships/image" Target="../media/image51.png"/><Relationship Id="rId7" Type="http://schemas.openxmlformats.org/officeDocument/2006/relationships/slide" Target="slide42.xml"/><Relationship Id="rId12" Type="http://schemas.openxmlformats.org/officeDocument/2006/relationships/image" Target="../media/image38.gif"/><Relationship Id="rId17" Type="http://schemas.openxmlformats.org/officeDocument/2006/relationships/slide" Target="slide40.xml"/><Relationship Id="rId2" Type="http://schemas.openxmlformats.org/officeDocument/2006/relationships/notesSlide" Target="../notesSlides/notesSlide38.xml"/><Relationship Id="rId16" Type="http://schemas.openxmlformats.org/officeDocument/2006/relationships/image" Target="../media/image49.gif"/><Relationship Id="rId20" Type="http://schemas.openxmlformats.org/officeDocument/2006/relationships/image" Target="../media/image36.gif"/><Relationship Id="rId1" Type="http://schemas.openxmlformats.org/officeDocument/2006/relationships/slideLayout" Target="../slideLayouts/slideLayout13.xml"/><Relationship Id="rId6" Type="http://schemas.openxmlformats.org/officeDocument/2006/relationships/image" Target="../media/image46.gif"/><Relationship Id="rId11" Type="http://schemas.openxmlformats.org/officeDocument/2006/relationships/slide" Target="slide41.xml"/><Relationship Id="rId5" Type="http://schemas.openxmlformats.org/officeDocument/2006/relationships/slide" Target="slide43.xml"/><Relationship Id="rId15" Type="http://schemas.openxmlformats.org/officeDocument/2006/relationships/slide" Target="slide44.xml"/><Relationship Id="rId10" Type="http://schemas.openxmlformats.org/officeDocument/2006/relationships/image" Target="../media/image48.gif"/><Relationship Id="rId19" Type="http://schemas.openxmlformats.org/officeDocument/2006/relationships/slide" Target="slide46.xml"/><Relationship Id="rId4" Type="http://schemas.openxmlformats.org/officeDocument/2006/relationships/audio" Target="../media/audio2.wav"/><Relationship Id="rId9" Type="http://schemas.openxmlformats.org/officeDocument/2006/relationships/slide" Target="slide45.xml"/><Relationship Id="rId14" Type="http://schemas.openxmlformats.org/officeDocument/2006/relationships/image" Target="../media/image35.gif"/><Relationship Id="rId22" Type="http://schemas.openxmlformats.org/officeDocument/2006/relationships/slide" Target="slide18.xml"/></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38.xml"/><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35.gif"/><Relationship Id="rId5" Type="http://schemas.openxmlformats.org/officeDocument/2006/relationships/image" Target="../media/image52.jpg"/><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50.gif"/><Relationship Id="rId5" Type="http://schemas.openxmlformats.org/officeDocument/2006/relationships/image" Target="../media/image52.jpg"/><Relationship Id="rId4" Type="http://schemas.openxmlformats.org/officeDocument/2006/relationships/audio" Target="../media/audio3.wav"/></Relationships>
</file>

<file path=ppt/slides/_rels/slide4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38.gif"/><Relationship Id="rId5" Type="http://schemas.openxmlformats.org/officeDocument/2006/relationships/image" Target="../media/image52.jp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38.xml"/><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47.gif"/><Relationship Id="rId5" Type="http://schemas.openxmlformats.org/officeDocument/2006/relationships/image" Target="../media/image52.jpg"/><Relationship Id="rId4" Type="http://schemas.openxmlformats.org/officeDocument/2006/relationships/audio" Target="../media/audio4.wav"/></Relationships>
</file>

<file path=ppt/slides/_rels/slide4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48.gif"/><Relationship Id="rId5" Type="http://schemas.openxmlformats.org/officeDocument/2006/relationships/image" Target="../media/image52.jpg"/><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49.gif"/><Relationship Id="rId5" Type="http://schemas.openxmlformats.org/officeDocument/2006/relationships/image" Target="../media/image52.jpg"/><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48.gif"/><Relationship Id="rId5" Type="http://schemas.openxmlformats.org/officeDocument/2006/relationships/image" Target="../media/image52.jpg"/><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8.xm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36.gif"/><Relationship Id="rId5" Type="http://schemas.openxmlformats.org/officeDocument/2006/relationships/image" Target="../media/image52.jpg"/><Relationship Id="rId4" Type="http://schemas.openxmlformats.org/officeDocument/2006/relationships/audio" Target="../media/audio3.wav"/></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Box 1"/>
          <p:cNvSpPr txBox="1">
            <a:spLocks noChangeArrowheads="1"/>
          </p:cNvSpPr>
          <p:nvPr/>
        </p:nvSpPr>
        <p:spPr bwMode="auto">
          <a:xfrm>
            <a:off x="3342384" y="619422"/>
            <a:ext cx="125826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1371600" eaLnBrk="1" fontAlgn="base" hangingPunct="1">
              <a:spcBef>
                <a:spcPct val="0"/>
              </a:spcBef>
              <a:spcAft>
                <a:spcPct val="0"/>
              </a:spcAft>
            </a:pPr>
            <a:r>
              <a:rPr lang="en-US" altLang="vi-VN" sz="4000" dirty="0">
                <a:latin typeface="Times New Roman" panose="02020603050405020304" pitchFamily="18" charset="0"/>
                <a:ea typeface="宋体" panose="02010600030101010101" pitchFamily="2" charset="-122"/>
                <a:cs typeface="Times New Roman" panose="02020603050405020304" pitchFamily="18" charset="0"/>
              </a:rPr>
              <a:t>TRƯỜNG TRUNG HỌC CƠ SỞ ĐÔ THỊ VIỆT HƯNG</a:t>
            </a:r>
          </a:p>
        </p:txBody>
      </p:sp>
      <p:grpSp>
        <p:nvGrpSpPr>
          <p:cNvPr id="10" name="Group 2"/>
          <p:cNvGrpSpPr>
            <a:grpSpLocks noChangeAspect="1"/>
          </p:cNvGrpSpPr>
          <p:nvPr/>
        </p:nvGrpSpPr>
        <p:grpSpPr bwMode="auto">
          <a:xfrm>
            <a:off x="10294040" y="5065907"/>
            <a:ext cx="8471428" cy="5062538"/>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1371600">
                <a:spcBef>
                  <a:spcPct val="0"/>
                </a:spcBef>
                <a:buClrTx/>
                <a:buSzTx/>
                <a:buNone/>
              </a:pPr>
              <a:endParaRPr lang="en-US" altLang="en-US" sz="210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371600"/>
              <a:endParaRPr lang="en-US" sz="2100">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5" name="Group 27"/>
          <p:cNvGrpSpPr>
            <a:grpSpLocks/>
          </p:cNvGrpSpPr>
          <p:nvPr/>
        </p:nvGrpSpPr>
        <p:grpSpPr bwMode="auto">
          <a:xfrm rot="-637170">
            <a:off x="12674378" y="6715542"/>
            <a:ext cx="3640932" cy="1493044"/>
            <a:chOff x="336" y="2040"/>
            <a:chExt cx="1200" cy="2016"/>
          </a:xfrm>
        </p:grpSpPr>
        <p:pic>
          <p:nvPicPr>
            <p:cNvPr id="36" name="Picture 28" descr="p3012_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AutoShape 3"/>
          <p:cNvSpPr>
            <a:spLocks noChangeArrowheads="1"/>
          </p:cNvSpPr>
          <p:nvPr/>
        </p:nvSpPr>
        <p:spPr bwMode="auto">
          <a:xfrm>
            <a:off x="9937982" y="5492356"/>
            <a:ext cx="494440" cy="448864"/>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371600" fontAlgn="base">
              <a:spcBef>
                <a:spcPct val="0"/>
              </a:spcBef>
              <a:spcAft>
                <a:spcPct val="0"/>
              </a:spcAft>
            </a:pPr>
            <a:endParaRPr lang="vi-VN" altLang="en-US" sz="2250">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858767" y="5999309"/>
            <a:ext cx="465138" cy="429726"/>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371600">
              <a:defRPr/>
            </a:pPr>
            <a:endParaRPr lang="vi-VN" sz="2026">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7066559" y="1109413"/>
            <a:ext cx="465138" cy="429726"/>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371600">
              <a:defRPr/>
            </a:pPr>
            <a:endParaRPr lang="vi-VN" sz="2026">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9953705" y="90777"/>
            <a:ext cx="425490" cy="439954"/>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371600" fontAlgn="base">
              <a:spcBef>
                <a:spcPct val="0"/>
              </a:spcBef>
              <a:spcAft>
                <a:spcPct val="0"/>
              </a:spcAft>
            </a:pPr>
            <a:endParaRPr lang="vi-VN" altLang="en-US" sz="2250">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11224473" y="2235242"/>
            <a:ext cx="444994" cy="481924"/>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371600">
              <a:defRPr/>
            </a:pPr>
            <a:endParaRPr lang="vi-VN" sz="2026">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10349043" y="6499636"/>
            <a:ext cx="615298" cy="584568"/>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371600">
              <a:defRPr/>
            </a:pPr>
            <a:endParaRPr lang="vi-VN" sz="2026">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3057624" y="6581885"/>
            <a:ext cx="569520" cy="591526"/>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371600" fontAlgn="base">
              <a:spcBef>
                <a:spcPct val="0"/>
              </a:spcBef>
              <a:spcAft>
                <a:spcPct val="0"/>
              </a:spcAft>
            </a:pPr>
            <a:endParaRPr lang="vi-VN" altLang="en-US" sz="2250">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9443947" y="6679357"/>
            <a:ext cx="552202" cy="60511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371600" fontAlgn="base">
              <a:spcBef>
                <a:spcPct val="0"/>
              </a:spcBef>
              <a:spcAft>
                <a:spcPct val="0"/>
              </a:spcAft>
            </a:pPr>
            <a:endParaRPr lang="vi-VN" altLang="en-US" sz="225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11138497" y="5835003"/>
            <a:ext cx="465138" cy="429726"/>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371600">
              <a:defRPr/>
            </a:pPr>
            <a:endParaRPr lang="vi-VN" sz="2026">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709267" y="3980064"/>
            <a:ext cx="423022" cy="473224"/>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371600" fontAlgn="base">
              <a:spcBef>
                <a:spcPct val="0"/>
              </a:spcBef>
              <a:spcAft>
                <a:spcPct val="0"/>
              </a:spcAft>
            </a:pPr>
            <a:endParaRPr lang="vi-VN" altLang="en-US" sz="2250">
              <a:solidFill>
                <a:srgbClr val="FFFFFF"/>
              </a:solidFill>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3393903" y="126132"/>
            <a:ext cx="527398" cy="751588"/>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371600" fontAlgn="base">
              <a:spcBef>
                <a:spcPct val="0"/>
              </a:spcBef>
              <a:spcAft>
                <a:spcPct val="0"/>
              </a:spcAft>
            </a:pPr>
            <a:endParaRPr lang="vi-VN" altLang="en-US" sz="2250">
              <a:solidFill>
                <a:srgbClr val="FFFFFF"/>
              </a:solidFill>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3921298" y="2999491"/>
            <a:ext cx="767040" cy="683422"/>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371600">
              <a:defRPr/>
            </a:pPr>
            <a:endParaRPr lang="vi-VN" sz="2026">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5975873" y="2847780"/>
            <a:ext cx="423018" cy="473224"/>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371600" fontAlgn="base">
              <a:spcBef>
                <a:spcPct val="0"/>
              </a:spcBef>
              <a:spcAft>
                <a:spcPct val="0"/>
              </a:spcAft>
            </a:pPr>
            <a:endParaRPr lang="vi-VN" altLang="en-US" sz="2250">
              <a:solidFill>
                <a:srgbClr val="FFFFFF"/>
              </a:solidFill>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3107426" y="1347180"/>
            <a:ext cx="586000" cy="441904"/>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1371600" fontAlgn="base">
              <a:spcBef>
                <a:spcPct val="0"/>
              </a:spcBef>
              <a:spcAft>
                <a:spcPct val="0"/>
              </a:spcAft>
            </a:pPr>
            <a:endParaRPr lang="vi-VN" altLang="en-US" sz="2250">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4288245" y="5861079"/>
            <a:ext cx="681814" cy="768846"/>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1371600">
              <a:defRPr/>
            </a:pPr>
            <a:endParaRPr lang="vi-VN" sz="2026">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2091335" y="2471968"/>
            <a:ext cx="13872810" cy="33147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defTabSz="1371600" eaLnBrk="0" fontAlgn="base" hangingPunct="0">
              <a:spcBef>
                <a:spcPct val="0"/>
              </a:spcBef>
              <a:spcAft>
                <a:spcPct val="0"/>
              </a:spcAft>
            </a:pPr>
            <a:r>
              <a:rPr lang="en-US" sz="5400"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57" name="Picture 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13619006" y="5716791"/>
            <a:ext cx="3886200" cy="386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54945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7"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 calcmode="lin" valueType="num">
                                      <p:cBhvr>
                                        <p:cTn id="18" dur="1000" fill="hold"/>
                                        <p:tgtEl>
                                          <p:spTgt spid="40"/>
                                        </p:tgtEl>
                                        <p:attrNameLst>
                                          <p:attrName>ppt_x</p:attrName>
                                        </p:attrNameLst>
                                      </p:cBhvr>
                                      <p:tavLst>
                                        <p:tav tm="0">
                                          <p:val>
                                            <p:fltVal val="0.5"/>
                                          </p:val>
                                        </p:tav>
                                        <p:tav tm="100000">
                                          <p:val>
                                            <p:strVal val="#ppt_x"/>
                                          </p:val>
                                        </p:tav>
                                      </p:tavLst>
                                    </p:anim>
                                    <p:anim calcmode="lin" valueType="num">
                                      <p:cBhvr>
                                        <p:cTn id="19" dur="1000" fill="hold"/>
                                        <p:tgtEl>
                                          <p:spTgt spid="4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ppt_x</p:attrName>
                                        </p:attrNameLst>
                                      </p:cBhvr>
                                      <p:tavLst>
                                        <p:tav tm="0">
                                          <p:val>
                                            <p:fltVal val="0.5"/>
                                          </p:val>
                                        </p:tav>
                                        <p:tav tm="100000">
                                          <p:val>
                                            <p:strVal val="#ppt_x"/>
                                          </p:val>
                                        </p:tav>
                                      </p:tavLst>
                                    </p:anim>
                                    <p:anim calcmode="lin" valueType="num">
                                      <p:cBhvr>
                                        <p:cTn id="25" dur="1000" fill="hold"/>
                                        <p:tgtEl>
                                          <p:spTgt spid="41"/>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ppt_x</p:attrName>
                                        </p:attrNameLst>
                                      </p:cBhvr>
                                      <p:tavLst>
                                        <p:tav tm="0">
                                          <p:val>
                                            <p:fltVal val="0.5"/>
                                          </p:val>
                                        </p:tav>
                                        <p:tav tm="100000">
                                          <p:val>
                                            <p:strVal val="#ppt_x"/>
                                          </p:val>
                                        </p:tav>
                                      </p:tavLst>
                                    </p:anim>
                                    <p:anim calcmode="lin" valueType="num">
                                      <p:cBhvr>
                                        <p:cTn id="31" dur="1000" fill="hold"/>
                                        <p:tgtEl>
                                          <p:spTgt spid="42"/>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ppt_x</p:attrName>
                                        </p:attrNameLst>
                                      </p:cBhvr>
                                      <p:tavLst>
                                        <p:tav tm="0">
                                          <p:val>
                                            <p:fltVal val="0.5"/>
                                          </p:val>
                                        </p:tav>
                                        <p:tav tm="100000">
                                          <p:val>
                                            <p:strVal val="#ppt_x"/>
                                          </p:val>
                                        </p:tav>
                                      </p:tavLst>
                                    </p:anim>
                                    <p:anim calcmode="lin" valueType="num">
                                      <p:cBhvr>
                                        <p:cTn id="37" dur="1000" fill="hold"/>
                                        <p:tgtEl>
                                          <p:spTgt spid="4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ppt_x</p:attrName>
                                        </p:attrNameLst>
                                      </p:cBhvr>
                                      <p:tavLst>
                                        <p:tav tm="0">
                                          <p:val>
                                            <p:fltVal val="0.5"/>
                                          </p:val>
                                        </p:tav>
                                        <p:tav tm="100000">
                                          <p:val>
                                            <p:strVal val="#ppt_x"/>
                                          </p:val>
                                        </p:tav>
                                      </p:tavLst>
                                    </p:anim>
                                    <p:anim calcmode="lin" valueType="num">
                                      <p:cBhvr>
                                        <p:cTn id="43" dur="1000" fill="hold"/>
                                        <p:tgtEl>
                                          <p:spTgt spid="4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ppt_x</p:attrName>
                                        </p:attrNameLst>
                                      </p:cBhvr>
                                      <p:tavLst>
                                        <p:tav tm="0">
                                          <p:val>
                                            <p:fltVal val="0.5"/>
                                          </p:val>
                                        </p:tav>
                                        <p:tav tm="100000">
                                          <p:val>
                                            <p:strVal val="#ppt_x"/>
                                          </p:val>
                                        </p:tav>
                                      </p:tavLst>
                                    </p:anim>
                                    <p:anim calcmode="lin" valueType="num">
                                      <p:cBhvr>
                                        <p:cTn id="49" dur="1000" fill="hold"/>
                                        <p:tgtEl>
                                          <p:spTgt spid="45"/>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fltVal val="0"/>
                                          </p:val>
                                        </p:tav>
                                        <p:tav tm="100000">
                                          <p:val>
                                            <p:strVal val="#ppt_w"/>
                                          </p:val>
                                        </p:tav>
                                      </p:tavLst>
                                    </p:anim>
                                    <p:anim calcmode="lin" valueType="num">
                                      <p:cBhvr>
                                        <p:cTn id="53" dur="1000" fill="hold"/>
                                        <p:tgtEl>
                                          <p:spTgt spid="46"/>
                                        </p:tgtEl>
                                        <p:attrNameLst>
                                          <p:attrName>ppt_h</p:attrName>
                                        </p:attrNameLst>
                                      </p:cBhvr>
                                      <p:tavLst>
                                        <p:tav tm="0">
                                          <p:val>
                                            <p:fltVal val="0"/>
                                          </p:val>
                                        </p:tav>
                                        <p:tav tm="100000">
                                          <p:val>
                                            <p:strVal val="#ppt_h"/>
                                          </p:val>
                                        </p:tav>
                                      </p:tavLst>
                                    </p:anim>
                                    <p:anim calcmode="lin" valueType="num">
                                      <p:cBhvr>
                                        <p:cTn id="54" dur="1000" fill="hold"/>
                                        <p:tgtEl>
                                          <p:spTgt spid="46"/>
                                        </p:tgtEl>
                                        <p:attrNameLst>
                                          <p:attrName>ppt_x</p:attrName>
                                        </p:attrNameLst>
                                      </p:cBhvr>
                                      <p:tavLst>
                                        <p:tav tm="0">
                                          <p:val>
                                            <p:fltVal val="0.5"/>
                                          </p:val>
                                        </p:tav>
                                        <p:tav tm="100000">
                                          <p:val>
                                            <p:strVal val="#ppt_x"/>
                                          </p:val>
                                        </p:tav>
                                      </p:tavLst>
                                    </p:anim>
                                    <p:anim calcmode="lin" valueType="num">
                                      <p:cBhvr>
                                        <p:cTn id="55" dur="1000" fill="hold"/>
                                        <p:tgtEl>
                                          <p:spTgt spid="46"/>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ppt_x</p:attrName>
                                        </p:attrNameLst>
                                      </p:cBhvr>
                                      <p:tavLst>
                                        <p:tav tm="0">
                                          <p:val>
                                            <p:fltVal val="0.5"/>
                                          </p:val>
                                        </p:tav>
                                        <p:tav tm="100000">
                                          <p:val>
                                            <p:strVal val="#ppt_x"/>
                                          </p:val>
                                        </p:tav>
                                      </p:tavLst>
                                    </p:anim>
                                    <p:anim calcmode="lin" valueType="num">
                                      <p:cBhvr>
                                        <p:cTn id="61" dur="1000" fill="hold"/>
                                        <p:tgtEl>
                                          <p:spTgt spid="47"/>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1500"/>
                                  </p:stCondLst>
                                  <p:childTnLst>
                                    <p:set>
                                      <p:cBhvr>
                                        <p:cTn id="63" dur="1" fill="hold">
                                          <p:stCondLst>
                                            <p:cond delay="0"/>
                                          </p:stCondLst>
                                        </p:cTn>
                                        <p:tgtEl>
                                          <p:spTgt spid="48"/>
                                        </p:tgtEl>
                                        <p:attrNameLst>
                                          <p:attrName>style.visibility</p:attrName>
                                        </p:attrNameLst>
                                      </p:cBhvr>
                                      <p:to>
                                        <p:strVal val="visible"/>
                                      </p:to>
                                    </p:set>
                                    <p:anim calcmode="lin" valueType="num">
                                      <p:cBhvr>
                                        <p:cTn id="64" dur="1000" fill="hold"/>
                                        <p:tgtEl>
                                          <p:spTgt spid="48"/>
                                        </p:tgtEl>
                                        <p:attrNameLst>
                                          <p:attrName>ppt_w</p:attrName>
                                        </p:attrNameLst>
                                      </p:cBhvr>
                                      <p:tavLst>
                                        <p:tav tm="0">
                                          <p:val>
                                            <p:fltVal val="0"/>
                                          </p:val>
                                        </p:tav>
                                        <p:tav tm="100000">
                                          <p:val>
                                            <p:strVal val="#ppt_w"/>
                                          </p:val>
                                        </p:tav>
                                      </p:tavLst>
                                    </p:anim>
                                    <p:anim calcmode="lin" valueType="num">
                                      <p:cBhvr>
                                        <p:cTn id="65" dur="1000" fill="hold"/>
                                        <p:tgtEl>
                                          <p:spTgt spid="48"/>
                                        </p:tgtEl>
                                        <p:attrNameLst>
                                          <p:attrName>ppt_h</p:attrName>
                                        </p:attrNameLst>
                                      </p:cBhvr>
                                      <p:tavLst>
                                        <p:tav tm="0">
                                          <p:val>
                                            <p:fltVal val="0"/>
                                          </p:val>
                                        </p:tav>
                                        <p:tav tm="100000">
                                          <p:val>
                                            <p:strVal val="#ppt_h"/>
                                          </p:val>
                                        </p:tav>
                                      </p:tavLst>
                                    </p:anim>
                                    <p:anim calcmode="lin" valueType="num">
                                      <p:cBhvr>
                                        <p:cTn id="66" dur="1000" fill="hold"/>
                                        <p:tgtEl>
                                          <p:spTgt spid="48"/>
                                        </p:tgtEl>
                                        <p:attrNameLst>
                                          <p:attrName>ppt_x</p:attrName>
                                        </p:attrNameLst>
                                      </p:cBhvr>
                                      <p:tavLst>
                                        <p:tav tm="0">
                                          <p:val>
                                            <p:fltVal val="0.5"/>
                                          </p:val>
                                        </p:tav>
                                        <p:tav tm="100000">
                                          <p:val>
                                            <p:strVal val="#ppt_x"/>
                                          </p:val>
                                        </p:tav>
                                      </p:tavLst>
                                    </p:anim>
                                    <p:anim calcmode="lin" valueType="num">
                                      <p:cBhvr>
                                        <p:cTn id="67" dur="1000" fill="hold"/>
                                        <p:tgtEl>
                                          <p:spTgt spid="4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 calcmode="lin" valueType="num">
                                      <p:cBhvr>
                                        <p:cTn id="72" dur="1000" fill="hold"/>
                                        <p:tgtEl>
                                          <p:spTgt spid="49"/>
                                        </p:tgtEl>
                                        <p:attrNameLst>
                                          <p:attrName>ppt_x</p:attrName>
                                        </p:attrNameLst>
                                      </p:cBhvr>
                                      <p:tavLst>
                                        <p:tav tm="0">
                                          <p:val>
                                            <p:fltVal val="0.5"/>
                                          </p:val>
                                        </p:tav>
                                        <p:tav tm="100000">
                                          <p:val>
                                            <p:strVal val="#ppt_x"/>
                                          </p:val>
                                        </p:tav>
                                      </p:tavLst>
                                    </p:anim>
                                    <p:anim calcmode="lin" valueType="num">
                                      <p:cBhvr>
                                        <p:cTn id="73" dur="1000" fill="hold"/>
                                        <p:tgtEl>
                                          <p:spTgt spid="4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500"/>
                                  </p:stCondLst>
                                  <p:childTnLst>
                                    <p:set>
                                      <p:cBhvr>
                                        <p:cTn id="75" dur="1" fill="hold">
                                          <p:stCondLst>
                                            <p:cond delay="0"/>
                                          </p:stCondLst>
                                        </p:cTn>
                                        <p:tgtEl>
                                          <p:spTgt spid="50"/>
                                        </p:tgtEl>
                                        <p:attrNameLst>
                                          <p:attrName>style.visibility</p:attrName>
                                        </p:attrNameLst>
                                      </p:cBhvr>
                                      <p:to>
                                        <p:strVal val="visible"/>
                                      </p:to>
                                    </p:set>
                                    <p:anim calcmode="lin" valueType="num">
                                      <p:cBhvr>
                                        <p:cTn id="76" dur="1000" fill="hold"/>
                                        <p:tgtEl>
                                          <p:spTgt spid="50"/>
                                        </p:tgtEl>
                                        <p:attrNameLst>
                                          <p:attrName>ppt_w</p:attrName>
                                        </p:attrNameLst>
                                      </p:cBhvr>
                                      <p:tavLst>
                                        <p:tav tm="0">
                                          <p:val>
                                            <p:fltVal val="0"/>
                                          </p:val>
                                        </p:tav>
                                        <p:tav tm="100000">
                                          <p:val>
                                            <p:strVal val="#ppt_w"/>
                                          </p:val>
                                        </p:tav>
                                      </p:tavLst>
                                    </p:anim>
                                    <p:anim calcmode="lin" valueType="num">
                                      <p:cBhvr>
                                        <p:cTn id="77" dur="1000" fill="hold"/>
                                        <p:tgtEl>
                                          <p:spTgt spid="50"/>
                                        </p:tgtEl>
                                        <p:attrNameLst>
                                          <p:attrName>ppt_h</p:attrName>
                                        </p:attrNameLst>
                                      </p:cBhvr>
                                      <p:tavLst>
                                        <p:tav tm="0">
                                          <p:val>
                                            <p:fltVal val="0"/>
                                          </p:val>
                                        </p:tav>
                                        <p:tav tm="100000">
                                          <p:val>
                                            <p:strVal val="#ppt_h"/>
                                          </p:val>
                                        </p:tav>
                                      </p:tavLst>
                                    </p:anim>
                                    <p:anim calcmode="lin" valueType="num">
                                      <p:cBhvr>
                                        <p:cTn id="78" dur="1000" fill="hold"/>
                                        <p:tgtEl>
                                          <p:spTgt spid="50"/>
                                        </p:tgtEl>
                                        <p:attrNameLst>
                                          <p:attrName>ppt_x</p:attrName>
                                        </p:attrNameLst>
                                      </p:cBhvr>
                                      <p:tavLst>
                                        <p:tav tm="0">
                                          <p:val>
                                            <p:fltVal val="0.5"/>
                                          </p:val>
                                        </p:tav>
                                        <p:tav tm="100000">
                                          <p:val>
                                            <p:strVal val="#ppt_x"/>
                                          </p:val>
                                        </p:tav>
                                      </p:tavLst>
                                    </p:anim>
                                    <p:anim calcmode="lin" valueType="num">
                                      <p:cBhvr>
                                        <p:cTn id="79" dur="1000" fill="hold"/>
                                        <p:tgtEl>
                                          <p:spTgt spid="5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1000" fill="hold"/>
                                        <p:tgtEl>
                                          <p:spTgt spid="51"/>
                                        </p:tgtEl>
                                        <p:attrNameLst>
                                          <p:attrName>ppt_w</p:attrName>
                                        </p:attrNameLst>
                                      </p:cBhvr>
                                      <p:tavLst>
                                        <p:tav tm="0">
                                          <p:val>
                                            <p:fltVal val="0"/>
                                          </p:val>
                                        </p:tav>
                                        <p:tav tm="100000">
                                          <p:val>
                                            <p:strVal val="#ppt_w"/>
                                          </p:val>
                                        </p:tav>
                                      </p:tavLst>
                                    </p:anim>
                                    <p:anim calcmode="lin" valueType="num">
                                      <p:cBhvr>
                                        <p:cTn id="83" dur="1000" fill="hold"/>
                                        <p:tgtEl>
                                          <p:spTgt spid="51"/>
                                        </p:tgtEl>
                                        <p:attrNameLst>
                                          <p:attrName>ppt_h</p:attrName>
                                        </p:attrNameLst>
                                      </p:cBhvr>
                                      <p:tavLst>
                                        <p:tav tm="0">
                                          <p:val>
                                            <p:fltVal val="0"/>
                                          </p:val>
                                        </p:tav>
                                        <p:tav tm="100000">
                                          <p:val>
                                            <p:strVal val="#ppt_h"/>
                                          </p:val>
                                        </p:tav>
                                      </p:tavLst>
                                    </p:anim>
                                    <p:anim calcmode="lin" valueType="num">
                                      <p:cBhvr>
                                        <p:cTn id="84" dur="1000" fill="hold"/>
                                        <p:tgtEl>
                                          <p:spTgt spid="51"/>
                                        </p:tgtEl>
                                        <p:attrNameLst>
                                          <p:attrName>ppt_x</p:attrName>
                                        </p:attrNameLst>
                                      </p:cBhvr>
                                      <p:tavLst>
                                        <p:tav tm="0">
                                          <p:val>
                                            <p:fltVal val="0.5"/>
                                          </p:val>
                                        </p:tav>
                                        <p:tav tm="100000">
                                          <p:val>
                                            <p:strVal val="#ppt_x"/>
                                          </p:val>
                                        </p:tav>
                                      </p:tavLst>
                                    </p:anim>
                                    <p:anim calcmode="lin" valueType="num">
                                      <p:cBhvr>
                                        <p:cTn id="85" dur="1000" fill="hold"/>
                                        <p:tgtEl>
                                          <p:spTgt spid="5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1000"/>
                                  </p:stCondLst>
                                  <p:childTnLst>
                                    <p:set>
                                      <p:cBhvr>
                                        <p:cTn id="87" dur="1" fill="hold">
                                          <p:stCondLst>
                                            <p:cond delay="0"/>
                                          </p:stCondLst>
                                        </p:cTn>
                                        <p:tgtEl>
                                          <p:spTgt spid="52"/>
                                        </p:tgtEl>
                                        <p:attrNameLst>
                                          <p:attrName>style.visibility</p:attrName>
                                        </p:attrNameLst>
                                      </p:cBhvr>
                                      <p:to>
                                        <p:strVal val="visible"/>
                                      </p:to>
                                    </p:set>
                                    <p:anim calcmode="lin" valueType="num">
                                      <p:cBhvr>
                                        <p:cTn id="88" dur="1000" fill="hold"/>
                                        <p:tgtEl>
                                          <p:spTgt spid="52"/>
                                        </p:tgtEl>
                                        <p:attrNameLst>
                                          <p:attrName>ppt_w</p:attrName>
                                        </p:attrNameLst>
                                      </p:cBhvr>
                                      <p:tavLst>
                                        <p:tav tm="0">
                                          <p:val>
                                            <p:fltVal val="0"/>
                                          </p:val>
                                        </p:tav>
                                        <p:tav tm="100000">
                                          <p:val>
                                            <p:strVal val="#ppt_w"/>
                                          </p:val>
                                        </p:tav>
                                      </p:tavLst>
                                    </p:anim>
                                    <p:anim calcmode="lin" valueType="num">
                                      <p:cBhvr>
                                        <p:cTn id="89" dur="1000" fill="hold"/>
                                        <p:tgtEl>
                                          <p:spTgt spid="52"/>
                                        </p:tgtEl>
                                        <p:attrNameLst>
                                          <p:attrName>ppt_h</p:attrName>
                                        </p:attrNameLst>
                                      </p:cBhvr>
                                      <p:tavLst>
                                        <p:tav tm="0">
                                          <p:val>
                                            <p:fltVal val="0"/>
                                          </p:val>
                                        </p:tav>
                                        <p:tav tm="100000">
                                          <p:val>
                                            <p:strVal val="#ppt_h"/>
                                          </p:val>
                                        </p:tav>
                                      </p:tavLst>
                                    </p:anim>
                                    <p:anim calcmode="lin" valueType="num">
                                      <p:cBhvr>
                                        <p:cTn id="90" dur="1000" fill="hold"/>
                                        <p:tgtEl>
                                          <p:spTgt spid="52"/>
                                        </p:tgtEl>
                                        <p:attrNameLst>
                                          <p:attrName>ppt_x</p:attrName>
                                        </p:attrNameLst>
                                      </p:cBhvr>
                                      <p:tavLst>
                                        <p:tav tm="0">
                                          <p:val>
                                            <p:fltVal val="0.5"/>
                                          </p:val>
                                        </p:tav>
                                        <p:tav tm="100000">
                                          <p:val>
                                            <p:strVal val="#ppt_x"/>
                                          </p:val>
                                        </p:tav>
                                      </p:tavLst>
                                    </p:anim>
                                    <p:anim calcmode="lin" valueType="num">
                                      <p:cBhvr>
                                        <p:cTn id="91" dur="1000" fill="hold"/>
                                        <p:tgtEl>
                                          <p:spTgt spid="52"/>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fltVal val="0"/>
                                          </p:val>
                                        </p:tav>
                                        <p:tav tm="100000">
                                          <p:val>
                                            <p:strVal val="#ppt_w"/>
                                          </p:val>
                                        </p:tav>
                                      </p:tavLst>
                                    </p:anim>
                                    <p:anim calcmode="lin" valueType="num">
                                      <p:cBhvr>
                                        <p:cTn id="95" dur="1000" fill="hold"/>
                                        <p:tgtEl>
                                          <p:spTgt spid="53"/>
                                        </p:tgtEl>
                                        <p:attrNameLst>
                                          <p:attrName>ppt_h</p:attrName>
                                        </p:attrNameLst>
                                      </p:cBhvr>
                                      <p:tavLst>
                                        <p:tav tm="0">
                                          <p:val>
                                            <p:fltVal val="0"/>
                                          </p:val>
                                        </p:tav>
                                        <p:tav tm="100000">
                                          <p:val>
                                            <p:strVal val="#ppt_h"/>
                                          </p:val>
                                        </p:tav>
                                      </p:tavLst>
                                    </p:anim>
                                    <p:anim calcmode="lin" valueType="num">
                                      <p:cBhvr>
                                        <p:cTn id="96" dur="1000" fill="hold"/>
                                        <p:tgtEl>
                                          <p:spTgt spid="53"/>
                                        </p:tgtEl>
                                        <p:attrNameLst>
                                          <p:attrName>ppt_x</p:attrName>
                                        </p:attrNameLst>
                                      </p:cBhvr>
                                      <p:tavLst>
                                        <p:tav tm="0">
                                          <p:val>
                                            <p:fltVal val="0.5"/>
                                          </p:val>
                                        </p:tav>
                                        <p:tav tm="100000">
                                          <p:val>
                                            <p:strVal val="#ppt_x"/>
                                          </p:val>
                                        </p:tav>
                                      </p:tavLst>
                                    </p:anim>
                                    <p:anim calcmode="lin" valueType="num">
                                      <p:cBhvr>
                                        <p:cTn id="97" dur="1000" fill="hold"/>
                                        <p:tgtEl>
                                          <p:spTgt spid="53"/>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nodeType="withEffect">
                                  <p:stCondLst>
                                    <p:cond delay="50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1000" fill="hold"/>
                                        <p:tgtEl>
                                          <p:spTgt spid="54"/>
                                        </p:tgtEl>
                                        <p:attrNameLst>
                                          <p:attrName>ppt_w</p:attrName>
                                        </p:attrNameLst>
                                      </p:cBhvr>
                                      <p:tavLst>
                                        <p:tav tm="0">
                                          <p:val>
                                            <p:fltVal val="0"/>
                                          </p:val>
                                        </p:tav>
                                        <p:tav tm="100000">
                                          <p:val>
                                            <p:strVal val="#ppt_w"/>
                                          </p:val>
                                        </p:tav>
                                      </p:tavLst>
                                    </p:anim>
                                    <p:anim calcmode="lin" valueType="num">
                                      <p:cBhvr>
                                        <p:cTn id="101" dur="1000" fill="hold"/>
                                        <p:tgtEl>
                                          <p:spTgt spid="54"/>
                                        </p:tgtEl>
                                        <p:attrNameLst>
                                          <p:attrName>ppt_h</p:attrName>
                                        </p:attrNameLst>
                                      </p:cBhvr>
                                      <p:tavLst>
                                        <p:tav tm="0">
                                          <p:val>
                                            <p:fltVal val="0"/>
                                          </p:val>
                                        </p:tav>
                                        <p:tav tm="100000">
                                          <p:val>
                                            <p:strVal val="#ppt_h"/>
                                          </p:val>
                                        </p:tav>
                                      </p:tavLst>
                                    </p:anim>
                                    <p:anim calcmode="lin" valueType="num">
                                      <p:cBhvr>
                                        <p:cTn id="102" dur="1000" fill="hold"/>
                                        <p:tgtEl>
                                          <p:spTgt spid="54"/>
                                        </p:tgtEl>
                                        <p:attrNameLst>
                                          <p:attrName>ppt_x</p:attrName>
                                        </p:attrNameLst>
                                      </p:cBhvr>
                                      <p:tavLst>
                                        <p:tav tm="0">
                                          <p:val>
                                            <p:fltVal val="0.5"/>
                                          </p:val>
                                        </p:tav>
                                        <p:tav tm="100000">
                                          <p:val>
                                            <p:strVal val="#ppt_x"/>
                                          </p:val>
                                        </p:tav>
                                      </p:tavLst>
                                    </p:anim>
                                    <p:anim calcmode="lin" valueType="num">
                                      <p:cBhvr>
                                        <p:cTn id="103"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7" grpId="0" animBg="1"/>
      <p:bldP spid="49" grpId="0" animBg="1"/>
      <p:bldP spid="50"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5853D-57AF-57CF-758B-DA01363462D0}"/>
              </a:ext>
            </a:extLst>
          </p:cNvPr>
          <p:cNvPicPr>
            <a:picLocks noChangeAspect="1"/>
          </p:cNvPicPr>
          <p:nvPr/>
        </p:nvPicPr>
        <p:blipFill>
          <a:blip r:embed="rId3"/>
          <a:stretch>
            <a:fillRect/>
          </a:stretch>
        </p:blipFill>
        <p:spPr>
          <a:xfrm>
            <a:off x="685800" y="606136"/>
            <a:ext cx="6667500" cy="7981950"/>
          </a:xfrm>
          <a:prstGeom prst="rect">
            <a:avLst/>
          </a:prstGeom>
        </p:spPr>
      </p:pic>
      <p:sp>
        <p:nvSpPr>
          <p:cNvPr id="4" name="Rectangle 3">
            <a:extLst>
              <a:ext uri="{FF2B5EF4-FFF2-40B4-BE49-F238E27FC236}">
                <a16:creationId xmlns:a16="http://schemas.microsoft.com/office/drawing/2014/main" id="{52C01BC5-7330-26E1-6AC7-F67BF7C9ECCC}"/>
              </a:ext>
            </a:extLst>
          </p:cNvPr>
          <p:cNvSpPr/>
          <p:nvPr/>
        </p:nvSpPr>
        <p:spPr>
          <a:xfrm>
            <a:off x="685801" y="9029700"/>
            <a:ext cx="6667500" cy="780981"/>
          </a:xfrm>
          <a:prstGeom prst="rect">
            <a:avLst/>
          </a:prstGeom>
          <a:noFill/>
          <a:ln>
            <a:noFill/>
          </a:ln>
        </p:spPr>
        <p:txBody>
          <a:bodyPr wrap="square" lIns="102785" tIns="51434" rIns="102785" bIns="51434">
            <a:spAutoFit/>
          </a:bodyPr>
          <a:lstStyle/>
          <a:p>
            <a:pPr algn="ctr" defTabSz="1027731"/>
            <a:r>
              <a:rPr lang="en-US" altLang="en-US" sz="4400" b="1" dirty="0" err="1">
                <a:solidFill>
                  <a:prstClr val="black"/>
                </a:solidFill>
                <a:latin typeface="Times New Roman" panose="02020603050405020304" pitchFamily="18" charset="0"/>
                <a:ea typeface="新宋体"/>
                <a:cs typeface="Times New Roman" panose="02020603050405020304" pitchFamily="18" charset="0"/>
              </a:rPr>
              <a:t>Dương</a:t>
            </a:r>
            <a:r>
              <a:rPr lang="en-US" altLang="en-US" sz="4400" b="1" dirty="0">
                <a:solidFill>
                  <a:prstClr val="black"/>
                </a:solidFill>
                <a:latin typeface="Times New Roman" panose="02020603050405020304" pitchFamily="18" charset="0"/>
                <a:ea typeface="新宋体"/>
                <a:cs typeface="Times New Roman" panose="02020603050405020304" pitchFamily="18" charset="0"/>
              </a:rPr>
              <a:t> </a:t>
            </a:r>
            <a:r>
              <a:rPr lang="en-US" altLang="en-US" sz="4400" b="1" dirty="0" err="1">
                <a:solidFill>
                  <a:prstClr val="black"/>
                </a:solidFill>
                <a:latin typeface="Times New Roman" panose="02020603050405020304" pitchFamily="18" charset="0"/>
                <a:ea typeface="新宋体"/>
                <a:cs typeface="Times New Roman" panose="02020603050405020304" pitchFamily="18" charset="0"/>
              </a:rPr>
              <a:t>Khuê</a:t>
            </a:r>
            <a:r>
              <a:rPr lang="en-US" altLang="en-US" sz="4400" b="1" dirty="0">
                <a:solidFill>
                  <a:prstClr val="black"/>
                </a:solidFill>
                <a:latin typeface="Times New Roman" panose="02020603050405020304" pitchFamily="18" charset="0"/>
                <a:ea typeface="新宋体"/>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1839 – 1902)</a:t>
            </a:r>
            <a:endParaRPr lang="en-SG" sz="4400" b="1" dirty="0">
              <a:solidFill>
                <a:prstClr val="black"/>
              </a:solidFill>
              <a:latin typeface="Times New Roman" panose="02020603050405020304" pitchFamily="18" charset="0"/>
              <a:ea typeface="新宋体"/>
              <a:cs typeface="Times New Roman" panose="02020603050405020304" pitchFamily="18" charset="0"/>
            </a:endParaRPr>
          </a:p>
        </p:txBody>
      </p:sp>
      <p:sp>
        <p:nvSpPr>
          <p:cNvPr id="5" name="Rectangle 4">
            <a:extLst>
              <a:ext uri="{FF2B5EF4-FFF2-40B4-BE49-F238E27FC236}">
                <a16:creationId xmlns:a16="http://schemas.microsoft.com/office/drawing/2014/main" id="{0A26EF44-E553-B4E3-0C71-250BEF87930B}"/>
              </a:ext>
            </a:extLst>
          </p:cNvPr>
          <p:cNvSpPr/>
          <p:nvPr/>
        </p:nvSpPr>
        <p:spPr>
          <a:xfrm>
            <a:off x="7620000" y="1039485"/>
            <a:ext cx="10459021" cy="7552065"/>
          </a:xfrm>
          <a:prstGeom prst="rect">
            <a:avLst/>
          </a:prstGeom>
          <a:noFill/>
          <a:ln>
            <a:noFill/>
          </a:ln>
        </p:spPr>
        <p:txBody>
          <a:bodyPr wrap="square" lIns="102785" tIns="51434" rIns="102785" bIns="51434">
            <a:spAutoFit/>
          </a:bodyPr>
          <a:lstStyle/>
          <a:p>
            <a:pPr algn="just" defTabSz="1027731"/>
            <a:r>
              <a:rPr lang="en-US" altLang="en-US" sz="4400" dirty="0">
                <a:solidFill>
                  <a:prstClr val="black"/>
                </a:solidFill>
                <a:latin typeface="Times New Roman" panose="02020603050405020304" pitchFamily="18" charset="0"/>
                <a:ea typeface="新宋体"/>
                <a:cs typeface="Times New Roman" panose="02020603050405020304" pitchFamily="18" charset="0"/>
              </a:rPr>
              <a:t>- </a:t>
            </a:r>
            <a:r>
              <a:rPr lang="en-US" altLang="en-US" sz="4400" dirty="0" err="1">
                <a:solidFill>
                  <a:prstClr val="black"/>
                </a:solidFill>
                <a:latin typeface="Times New Roman" panose="02020603050405020304" pitchFamily="18" charset="0"/>
                <a:ea typeface="新宋体"/>
                <a:cs typeface="Times New Roman" panose="02020603050405020304" pitchFamily="18" charset="0"/>
              </a:rPr>
              <a:t>Hiệu</a:t>
            </a:r>
            <a:r>
              <a:rPr lang="en-US" altLang="en-US" sz="4400" dirty="0">
                <a:solidFill>
                  <a:prstClr val="black"/>
                </a:solidFill>
                <a:latin typeface="Times New Roman" panose="02020603050405020304" pitchFamily="18" charset="0"/>
                <a:ea typeface="新宋体"/>
                <a:cs typeface="Times New Roman" panose="02020603050405020304" pitchFamily="18" charset="0"/>
              </a:rPr>
              <a:t> Vân </a:t>
            </a:r>
            <a:r>
              <a:rPr lang="en-US" altLang="en-US" sz="4400" dirty="0" err="1">
                <a:solidFill>
                  <a:prstClr val="black"/>
                </a:solidFill>
                <a:latin typeface="Times New Roman" panose="02020603050405020304" pitchFamily="18" charset="0"/>
                <a:ea typeface="新宋体"/>
                <a:cs typeface="Times New Roman" panose="02020603050405020304" pitchFamily="18" charset="0"/>
              </a:rPr>
              <a:t>Trì</a:t>
            </a:r>
            <a:r>
              <a:rPr lang="vi-VN" sz="4400" dirty="0">
                <a:latin typeface="Times New Roman" panose="02020603050405020304" pitchFamily="18" charset="0"/>
                <a:cs typeface="Times New Roman" panose="02020603050405020304" pitchFamily="18" charset="0"/>
              </a:rPr>
              <a:t>, quê ở tỉnh Hà Tây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a:t>
            </a:r>
            <a:r>
              <a:rPr lang="en-US" sz="4400" dirty="0">
                <a:latin typeface="Times New Roman" panose="02020603050405020304" pitchFamily="18" charset="0"/>
                <a:cs typeface="Times New Roman" panose="02020603050405020304" pitchFamily="18" charset="0"/>
              </a:rPr>
              <a:t>)</a:t>
            </a: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Đỗ cử nhân cùng khoa với Nguyễn Khuyến, đỗ tiến sĩ năm 1868.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Từng giữ nhiều chức vụ cao trong triều đình.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N</a:t>
            </a:r>
            <a:r>
              <a:rPr lang="vi-VN" sz="4400" dirty="0">
                <a:latin typeface="Times New Roman" panose="02020603050405020304" pitchFamily="18" charset="0"/>
                <a:cs typeface="Times New Roman" panose="02020603050405020304" pitchFamily="18" charset="0"/>
              </a:rPr>
              <a:t>ăm 1897, ông cáo quan về hưu.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là một nhà thơ, thơ ông bộc lộ nhiều ưu tư về thời cuộc, nghệ thuật trang nhã, tinh tế.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là một người bạn thân của Nguyễn Khuyến.</a:t>
            </a:r>
            <a:r>
              <a:rPr lang="en-US" altLang="en-US" sz="4400" dirty="0">
                <a:solidFill>
                  <a:prstClr val="black"/>
                </a:solidFill>
                <a:latin typeface="Times New Roman" panose="02020603050405020304" pitchFamily="18" charset="0"/>
                <a:ea typeface="新宋体"/>
                <a:cs typeface="Times New Roman" panose="02020603050405020304" pitchFamily="18" charset="0"/>
              </a:rPr>
              <a:t> </a:t>
            </a:r>
            <a:endParaRPr lang="en-SG" sz="4400" dirty="0">
              <a:solidFill>
                <a:prstClr val="black"/>
              </a:solidFill>
              <a:latin typeface="Times New Roman" panose="02020603050405020304" pitchFamily="18" charset="0"/>
              <a:ea typeface="新宋体"/>
              <a:cs typeface="Times New Roman" panose="02020603050405020304" pitchFamily="18" charset="0"/>
            </a:endParaRPr>
          </a:p>
        </p:txBody>
      </p:sp>
    </p:spTree>
    <p:extLst>
      <p:ext uri="{BB962C8B-B14F-4D97-AF65-F5344CB8AC3E}">
        <p14:creationId xmlns:p14="http://schemas.microsoft.com/office/powerpoint/2010/main" val="381472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220BBC-2A2D-9BCB-32A8-A142C6A8F2E1}"/>
              </a:ext>
            </a:extLst>
          </p:cNvPr>
          <p:cNvPicPr>
            <a:picLocks noChangeAspect="1"/>
          </p:cNvPicPr>
          <p:nvPr/>
        </p:nvPicPr>
        <p:blipFill>
          <a:blip r:embed="rId3"/>
          <a:stretch>
            <a:fillRect/>
          </a:stretch>
        </p:blipFill>
        <p:spPr>
          <a:xfrm>
            <a:off x="0" y="23585"/>
            <a:ext cx="18288000" cy="10239829"/>
          </a:xfrm>
          <a:prstGeom prst="rect">
            <a:avLst/>
          </a:prstGeom>
        </p:spPr>
      </p:pic>
    </p:spTree>
    <p:extLst>
      <p:ext uri="{BB962C8B-B14F-4D97-AF65-F5344CB8AC3E}">
        <p14:creationId xmlns:p14="http://schemas.microsoft.com/office/powerpoint/2010/main" val="295581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id="{5283BB68-F268-BCB1-5F74-A34F84C702FC}"/>
              </a:ext>
            </a:extLst>
          </p:cNvPr>
          <p:cNvGrpSpPr/>
          <p:nvPr/>
        </p:nvGrpSpPr>
        <p:grpSpPr>
          <a:xfrm>
            <a:off x="457200" y="1991169"/>
            <a:ext cx="4806708" cy="4138331"/>
            <a:chOff x="1447800" y="2056410"/>
            <a:chExt cx="4806708" cy="4138331"/>
          </a:xfrm>
        </p:grpSpPr>
        <p:pic>
          <p:nvPicPr>
            <p:cNvPr id="3" name="Picture 2" descr="A pencil drawing on a black background&#10;&#10;Description automatically generated">
              <a:extLst>
                <a:ext uri="{FF2B5EF4-FFF2-40B4-BE49-F238E27FC236}">
                  <a16:creationId xmlns:a16="http://schemas.microsoft.com/office/drawing/2014/main" id="{42F7171C-F421-4A18-5E00-E2AC79089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8" name="Rectangle 7">
              <a:extLst>
                <a:ext uri="{FF2B5EF4-FFF2-40B4-BE49-F238E27FC236}">
                  <a16:creationId xmlns:a16="http://schemas.microsoft.com/office/drawing/2014/main" id="{7D200DC1-961E-EC25-2C2A-1901C67A1C73}"/>
                </a:ext>
              </a:extLst>
            </p:cNvPr>
            <p:cNvSpPr/>
            <p:nvPr/>
          </p:nvSpPr>
          <p:spPr>
            <a:xfrm>
              <a:off x="2133600" y="3503858"/>
              <a:ext cx="3200400" cy="1446550"/>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Hoàn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4FB099A4-FEFC-EB13-7CEE-C4AC7114BE6E}"/>
              </a:ext>
            </a:extLst>
          </p:cNvPr>
          <p:cNvSpPr/>
          <p:nvPr/>
        </p:nvSpPr>
        <p:spPr>
          <a:xfrm>
            <a:off x="5265680" y="2650978"/>
            <a:ext cx="11879320" cy="2644922"/>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Năm 1902, khi Dương Khuê mất, Nguyễn Khuyến viết bài thơ chữ Hán “Vãn </a:t>
            </a:r>
            <a:r>
              <a:rPr lang="en-US" sz="4000" dirty="0">
                <a:solidFill>
                  <a:srgbClr val="000000"/>
                </a:solidFill>
                <a:latin typeface="Times New Roman" panose="02020603050405020304" pitchFamily="18" charset="0"/>
                <a:cs typeface="Times New Roman" panose="02020603050405020304" pitchFamily="18" charset="0"/>
              </a:rPr>
              <a:t>đ</a:t>
            </a:r>
            <a:r>
              <a:rPr lang="vi-VN" sz="4000" dirty="0">
                <a:solidFill>
                  <a:srgbClr val="000000"/>
                </a:solidFill>
                <a:latin typeface="Times New Roman" panose="02020603050405020304" pitchFamily="18" charset="0"/>
                <a:cs typeface="Times New Roman" panose="02020603050405020304" pitchFamily="18" charset="0"/>
              </a:rPr>
              <a:t>ồng </a:t>
            </a:r>
            <a:r>
              <a:rPr lang="en-US" sz="4000" dirty="0">
                <a:solidFill>
                  <a:srgbClr val="000000"/>
                </a:solidFill>
                <a:latin typeface="Times New Roman" panose="02020603050405020304" pitchFamily="18" charset="0"/>
                <a:cs typeface="Times New Roman" panose="02020603050405020304" pitchFamily="18" charset="0"/>
              </a:rPr>
              <a:t>n</a:t>
            </a:r>
            <a:r>
              <a:rPr lang="vi-VN" sz="4000" dirty="0">
                <a:solidFill>
                  <a:srgbClr val="000000"/>
                </a:solidFill>
                <a:latin typeface="Times New Roman" panose="02020603050405020304" pitchFamily="18" charset="0"/>
                <a:cs typeface="Times New Roman" panose="02020603050405020304" pitchFamily="18" charset="0"/>
              </a:rPr>
              <a:t>iên Vân Đình Tiến sĩ Dương Thượng Thư” sau đó được ông dịch sang chữ Nôm.</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grpSp>
        <p:nvGrpSpPr>
          <p:cNvPr id="2" name="Group 6">
            <a:extLst>
              <a:ext uri="{FF2B5EF4-FFF2-40B4-BE49-F238E27FC236}">
                <a16:creationId xmlns:a16="http://schemas.microsoft.com/office/drawing/2014/main" id="{BECDA422-8C5F-C932-CC7B-ACE3C4D19818}"/>
              </a:ext>
            </a:extLst>
          </p:cNvPr>
          <p:cNvGrpSpPr>
            <a:grpSpLocks noChangeAspect="1"/>
          </p:cNvGrpSpPr>
          <p:nvPr/>
        </p:nvGrpSpPr>
        <p:grpSpPr>
          <a:xfrm>
            <a:off x="11520714" y="4723361"/>
            <a:ext cx="6767286" cy="5563639"/>
            <a:chOff x="0" y="0"/>
            <a:chExt cx="4991100" cy="4103370"/>
          </a:xfrm>
        </p:grpSpPr>
        <p:sp>
          <p:nvSpPr>
            <p:cNvPr id="4" name="Freeform 7">
              <a:extLst>
                <a:ext uri="{FF2B5EF4-FFF2-40B4-BE49-F238E27FC236}">
                  <a16:creationId xmlns:a16="http://schemas.microsoft.com/office/drawing/2014/main" id="{BB717752-52E3-91B7-490C-A08460E3CF65}"/>
                </a:ext>
              </a:extLst>
            </p:cNvPr>
            <p:cNvSpPr/>
            <p:nvPr/>
          </p:nvSpPr>
          <p:spPr>
            <a:xfrm>
              <a:off x="0" y="54610"/>
              <a:ext cx="4991100" cy="4048760"/>
            </a:xfrm>
            <a:custGeom>
              <a:avLst/>
              <a:gdLst/>
              <a:ahLst/>
              <a:cxnLst/>
              <a:rect l="l" t="t" r="r" b="b"/>
              <a:pathLst>
                <a:path w="4991100" h="4048760">
                  <a:moveTo>
                    <a:pt x="4991100" y="194310"/>
                  </a:moveTo>
                  <a:lnTo>
                    <a:pt x="4991100" y="4048760"/>
                  </a:lnTo>
                  <a:lnTo>
                    <a:pt x="0" y="4048760"/>
                  </a:lnTo>
                  <a:lnTo>
                    <a:pt x="0" y="361950"/>
                  </a:lnTo>
                  <a:lnTo>
                    <a:pt x="0" y="334010"/>
                  </a:lnTo>
                  <a:lnTo>
                    <a:pt x="138430" y="278130"/>
                  </a:lnTo>
                  <a:cubicBezTo>
                    <a:pt x="138430" y="278130"/>
                    <a:pt x="248920" y="278130"/>
                    <a:pt x="304800" y="250190"/>
                  </a:cubicBezTo>
                  <a:cubicBezTo>
                    <a:pt x="360680" y="222250"/>
                    <a:pt x="499110" y="139700"/>
                    <a:pt x="499110" y="139700"/>
                  </a:cubicBezTo>
                  <a:cubicBezTo>
                    <a:pt x="499110" y="139700"/>
                    <a:pt x="637540" y="55880"/>
                    <a:pt x="721360" y="139700"/>
                  </a:cubicBezTo>
                  <a:cubicBezTo>
                    <a:pt x="721360" y="139700"/>
                    <a:pt x="859790" y="139700"/>
                    <a:pt x="887730" y="111760"/>
                  </a:cubicBezTo>
                  <a:lnTo>
                    <a:pt x="998220" y="139700"/>
                  </a:lnTo>
                  <a:lnTo>
                    <a:pt x="1330960" y="139700"/>
                  </a:lnTo>
                  <a:lnTo>
                    <a:pt x="1553210" y="139700"/>
                  </a:lnTo>
                  <a:lnTo>
                    <a:pt x="1913890" y="139700"/>
                  </a:lnTo>
                  <a:cubicBezTo>
                    <a:pt x="1913890" y="139700"/>
                    <a:pt x="2136140" y="139700"/>
                    <a:pt x="2190750" y="111760"/>
                  </a:cubicBezTo>
                  <a:cubicBezTo>
                    <a:pt x="2245360" y="83820"/>
                    <a:pt x="2413000" y="111760"/>
                    <a:pt x="2413000" y="111760"/>
                  </a:cubicBezTo>
                  <a:cubicBezTo>
                    <a:pt x="2413000" y="111760"/>
                    <a:pt x="2717800" y="167640"/>
                    <a:pt x="2801620" y="139700"/>
                  </a:cubicBezTo>
                  <a:cubicBezTo>
                    <a:pt x="2885440" y="111760"/>
                    <a:pt x="3051810" y="111760"/>
                    <a:pt x="3051810" y="111760"/>
                  </a:cubicBezTo>
                  <a:cubicBezTo>
                    <a:pt x="3051810" y="111760"/>
                    <a:pt x="3134360" y="167640"/>
                    <a:pt x="3274060" y="111760"/>
                  </a:cubicBezTo>
                  <a:cubicBezTo>
                    <a:pt x="3274060" y="111760"/>
                    <a:pt x="3329940" y="139700"/>
                    <a:pt x="3522980" y="83820"/>
                  </a:cubicBezTo>
                  <a:cubicBezTo>
                    <a:pt x="3522980" y="83820"/>
                    <a:pt x="3661410" y="83820"/>
                    <a:pt x="3717290" y="27940"/>
                  </a:cubicBezTo>
                  <a:cubicBezTo>
                    <a:pt x="3717290" y="27940"/>
                    <a:pt x="3827780" y="0"/>
                    <a:pt x="3939540" y="55880"/>
                  </a:cubicBezTo>
                  <a:cubicBezTo>
                    <a:pt x="3939540" y="55880"/>
                    <a:pt x="3995420" y="83820"/>
                    <a:pt x="4023360" y="55880"/>
                  </a:cubicBezTo>
                  <a:lnTo>
                    <a:pt x="4189730" y="83820"/>
                  </a:lnTo>
                  <a:cubicBezTo>
                    <a:pt x="4189730" y="83820"/>
                    <a:pt x="4245610" y="139700"/>
                    <a:pt x="4384040" y="167640"/>
                  </a:cubicBezTo>
                  <a:lnTo>
                    <a:pt x="4632960" y="167640"/>
                  </a:lnTo>
                  <a:cubicBezTo>
                    <a:pt x="4632960" y="167640"/>
                    <a:pt x="4771390" y="139700"/>
                    <a:pt x="4827270" y="167640"/>
                  </a:cubicBezTo>
                  <a:cubicBezTo>
                    <a:pt x="4883150" y="195580"/>
                    <a:pt x="4991100" y="194310"/>
                    <a:pt x="4991100" y="194310"/>
                  </a:cubicBezTo>
                  <a:close/>
                </a:path>
              </a:pathLst>
            </a:custGeom>
            <a:blipFill>
              <a:blip r:embed="rId4"/>
              <a:stretch>
                <a:fillRect l="-32605"/>
              </a:stretch>
            </a:blipFill>
          </p:spPr>
        </p:sp>
        <p:sp>
          <p:nvSpPr>
            <p:cNvPr id="7" name="Freeform 8">
              <a:extLst>
                <a:ext uri="{FF2B5EF4-FFF2-40B4-BE49-F238E27FC236}">
                  <a16:creationId xmlns:a16="http://schemas.microsoft.com/office/drawing/2014/main" id="{55B8A0E8-8802-5DB9-2045-0F57DF1145DA}"/>
                </a:ext>
              </a:extLst>
            </p:cNvPr>
            <p:cNvSpPr/>
            <p:nvPr/>
          </p:nvSpPr>
          <p:spPr>
            <a:xfrm>
              <a:off x="0" y="0"/>
              <a:ext cx="4991100" cy="443230"/>
            </a:xfrm>
            <a:custGeom>
              <a:avLst/>
              <a:gdLst/>
              <a:ahLst/>
              <a:cxnLst/>
              <a:rect l="l" t="t" r="r" b="b"/>
              <a:pathLst>
                <a:path w="4991100" h="443230">
                  <a:moveTo>
                    <a:pt x="4991100" y="443230"/>
                  </a:moveTo>
                  <a:lnTo>
                    <a:pt x="0" y="443230"/>
                  </a:lnTo>
                  <a:lnTo>
                    <a:pt x="0" y="0"/>
                  </a:lnTo>
                  <a:lnTo>
                    <a:pt x="4991100" y="0"/>
                  </a:lnTo>
                  <a:lnTo>
                    <a:pt x="4991100" y="443230"/>
                  </a:lnTo>
                  <a:close/>
                </a:path>
              </a:pathLst>
            </a:custGeom>
            <a:blipFill>
              <a:blip r:embed="rId5"/>
              <a:stretch>
                <a:fillRect l="-2856" t="-34555" r="-838" b="-85845"/>
              </a:stretch>
            </a:blipFill>
          </p:spPr>
        </p:sp>
      </p:grpSp>
    </p:spTree>
    <p:extLst>
      <p:ext uri="{BB962C8B-B14F-4D97-AF65-F5344CB8AC3E}">
        <p14:creationId xmlns:p14="http://schemas.microsoft.com/office/powerpoint/2010/main" val="30657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141AA6-ED0D-23B2-359E-6F8A73188153}"/>
              </a:ext>
            </a:extLst>
          </p:cNvPr>
          <p:cNvPicPr>
            <a:picLocks noChangeAspect="1"/>
          </p:cNvPicPr>
          <p:nvPr/>
        </p:nvPicPr>
        <p:blipFill>
          <a:blip r:embed="rId3"/>
          <a:stretch>
            <a:fillRect/>
          </a:stretch>
        </p:blipFill>
        <p:spPr>
          <a:xfrm>
            <a:off x="1900409" y="0"/>
            <a:ext cx="14487181" cy="10287000"/>
          </a:xfrm>
          <a:prstGeom prst="rect">
            <a:avLst/>
          </a:prstGeom>
        </p:spPr>
      </p:pic>
    </p:spTree>
    <p:extLst>
      <p:ext uri="{BB962C8B-B14F-4D97-AF65-F5344CB8AC3E}">
        <p14:creationId xmlns:p14="http://schemas.microsoft.com/office/powerpoint/2010/main" val="142667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id="{5283BB68-F268-BCB1-5F74-A34F84C702FC}"/>
              </a:ext>
            </a:extLst>
          </p:cNvPr>
          <p:cNvGrpSpPr/>
          <p:nvPr/>
        </p:nvGrpSpPr>
        <p:grpSpPr>
          <a:xfrm>
            <a:off x="457200" y="1991169"/>
            <a:ext cx="4806708" cy="4138331"/>
            <a:chOff x="1447800" y="2056410"/>
            <a:chExt cx="4806708" cy="4138331"/>
          </a:xfrm>
        </p:grpSpPr>
        <p:pic>
          <p:nvPicPr>
            <p:cNvPr id="3" name="Picture 2" descr="A pencil drawing on a black background&#10;&#10;Description automatically generated">
              <a:extLst>
                <a:ext uri="{FF2B5EF4-FFF2-40B4-BE49-F238E27FC236}">
                  <a16:creationId xmlns:a16="http://schemas.microsoft.com/office/drawing/2014/main" id="{42F7171C-F421-4A18-5E00-E2AC79089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8" name="Rectangle 7">
              <a:extLst>
                <a:ext uri="{FF2B5EF4-FFF2-40B4-BE49-F238E27FC236}">
                  <a16:creationId xmlns:a16="http://schemas.microsoft.com/office/drawing/2014/main" id="{7D200DC1-961E-EC25-2C2A-1901C67A1C73}"/>
                </a:ext>
              </a:extLst>
            </p:cNvPr>
            <p:cNvSpPr/>
            <p:nvPr/>
          </p:nvSpPr>
          <p:spPr>
            <a:xfrm>
              <a:off x="2133600" y="3503858"/>
              <a:ext cx="3200400" cy="1446550"/>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Hoàn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4FB099A4-FEFC-EB13-7CEE-C4AC7114BE6E}"/>
              </a:ext>
            </a:extLst>
          </p:cNvPr>
          <p:cNvSpPr/>
          <p:nvPr/>
        </p:nvSpPr>
        <p:spPr>
          <a:xfrm>
            <a:off x="5265680" y="2650978"/>
            <a:ext cx="11879320" cy="2644922"/>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Năm 1902, khi Dương Khuê mất, Nguyễn Khuyến viết bài thơ chữ Hán “Vãn </a:t>
            </a:r>
            <a:r>
              <a:rPr lang="en-US" sz="4000" dirty="0">
                <a:solidFill>
                  <a:srgbClr val="000000"/>
                </a:solidFill>
                <a:latin typeface="Times New Roman" panose="02020603050405020304" pitchFamily="18" charset="0"/>
                <a:cs typeface="Times New Roman" panose="02020603050405020304" pitchFamily="18" charset="0"/>
              </a:rPr>
              <a:t>đ</a:t>
            </a:r>
            <a:r>
              <a:rPr lang="vi-VN" sz="4000" dirty="0">
                <a:solidFill>
                  <a:srgbClr val="000000"/>
                </a:solidFill>
                <a:latin typeface="Times New Roman" panose="02020603050405020304" pitchFamily="18" charset="0"/>
                <a:cs typeface="Times New Roman" panose="02020603050405020304" pitchFamily="18" charset="0"/>
              </a:rPr>
              <a:t>ồng </a:t>
            </a:r>
            <a:r>
              <a:rPr lang="en-US" sz="4000" dirty="0">
                <a:solidFill>
                  <a:srgbClr val="000000"/>
                </a:solidFill>
                <a:latin typeface="Times New Roman" panose="02020603050405020304" pitchFamily="18" charset="0"/>
                <a:cs typeface="Times New Roman" panose="02020603050405020304" pitchFamily="18" charset="0"/>
              </a:rPr>
              <a:t>n</a:t>
            </a:r>
            <a:r>
              <a:rPr lang="vi-VN" sz="4000" dirty="0">
                <a:solidFill>
                  <a:srgbClr val="000000"/>
                </a:solidFill>
                <a:latin typeface="Times New Roman" panose="02020603050405020304" pitchFamily="18" charset="0"/>
                <a:cs typeface="Times New Roman" panose="02020603050405020304" pitchFamily="18" charset="0"/>
              </a:rPr>
              <a:t>iên Vân Đình Tiến sĩ Dương Thượng Thư” sau đó được ông dịch sang chữ Nôm.</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9217612E-071A-87E2-4EFD-8B31162E06B7}"/>
              </a:ext>
            </a:extLst>
          </p:cNvPr>
          <p:cNvGrpSpPr/>
          <p:nvPr/>
        </p:nvGrpSpPr>
        <p:grpSpPr>
          <a:xfrm>
            <a:off x="457200" y="5600700"/>
            <a:ext cx="4806708" cy="4138331"/>
            <a:chOff x="1447800" y="2056410"/>
            <a:chExt cx="4806708" cy="4138331"/>
          </a:xfrm>
        </p:grpSpPr>
        <p:pic>
          <p:nvPicPr>
            <p:cNvPr id="19" name="Picture 18" descr="A pencil drawing on a black background&#10;&#10;Description automatically generated">
              <a:extLst>
                <a:ext uri="{FF2B5EF4-FFF2-40B4-BE49-F238E27FC236}">
                  <a16:creationId xmlns:a16="http://schemas.microsoft.com/office/drawing/2014/main" id="{FE1682A7-6CCE-8453-7B8A-E3E9DEE0A3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20" name="Rectangle 19">
              <a:extLst>
                <a:ext uri="{FF2B5EF4-FFF2-40B4-BE49-F238E27FC236}">
                  <a16:creationId xmlns:a16="http://schemas.microsoft.com/office/drawing/2014/main" id="{6EABE0DA-6CFD-21E1-2EA9-E450434EAC1B}"/>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thơ</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03DDED51-B036-D996-578D-390ACF087129}"/>
              </a:ext>
            </a:extLst>
          </p:cNvPr>
          <p:cNvSpPr/>
          <p:nvPr/>
        </p:nvSpPr>
        <p:spPr>
          <a:xfrm>
            <a:off x="5263908" y="6872436"/>
            <a:ext cx="6477000" cy="707886"/>
          </a:xfrm>
          <a:prstGeom prst="rect">
            <a:avLst/>
          </a:prstGeom>
        </p:spPr>
        <p:txBody>
          <a:bodyPr wrap="square">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Song </a:t>
            </a:r>
            <a:r>
              <a:rPr lang="en-US" sz="4000" dirty="0" err="1">
                <a:solidFill>
                  <a:srgbClr val="000000"/>
                </a:solidFill>
                <a:latin typeface="Times New Roman" panose="02020603050405020304" pitchFamily="18" charset="0"/>
                <a:cs typeface="Times New Roman" panose="02020603050405020304" pitchFamily="18" charset="0"/>
              </a:rPr>
              <a:t>thất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bát</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sp>
        <p:nvSpPr>
          <p:cNvPr id="2" name="Freeform 9">
            <a:extLst>
              <a:ext uri="{FF2B5EF4-FFF2-40B4-BE49-F238E27FC236}">
                <a16:creationId xmlns:a16="http://schemas.microsoft.com/office/drawing/2014/main" id="{0FAFDD1F-DE99-D683-F5FD-B532AE753FBB}"/>
              </a:ext>
            </a:extLst>
          </p:cNvPr>
          <p:cNvSpPr/>
          <p:nvPr/>
        </p:nvSpPr>
        <p:spPr>
          <a:xfrm>
            <a:off x="14859000" y="6362700"/>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3973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 name="Group 1">
            <a:extLst>
              <a:ext uri="{FF2B5EF4-FFF2-40B4-BE49-F238E27FC236}">
                <a16:creationId xmlns:a16="http://schemas.microsoft.com/office/drawing/2014/main" id="{606888E7-973C-C4F3-4A92-BA0B9050C3FB}"/>
              </a:ext>
            </a:extLst>
          </p:cNvPr>
          <p:cNvGrpSpPr/>
          <p:nvPr/>
        </p:nvGrpSpPr>
        <p:grpSpPr>
          <a:xfrm>
            <a:off x="457200" y="1866900"/>
            <a:ext cx="4548090" cy="4138331"/>
            <a:chOff x="1447800" y="2056410"/>
            <a:chExt cx="4806708" cy="4138331"/>
          </a:xfrm>
        </p:grpSpPr>
        <p:pic>
          <p:nvPicPr>
            <p:cNvPr id="4" name="Picture 3" descr="A pencil drawing on a black background&#10;&#10;Description automatically generated">
              <a:extLst>
                <a:ext uri="{FF2B5EF4-FFF2-40B4-BE49-F238E27FC236}">
                  <a16:creationId xmlns:a16="http://schemas.microsoft.com/office/drawing/2014/main" id="{EB136587-0972-646C-32E9-03F2487D14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15" name="Rectangle 14">
              <a:extLst>
                <a:ext uri="{FF2B5EF4-FFF2-40B4-BE49-F238E27FC236}">
                  <a16:creationId xmlns:a16="http://schemas.microsoft.com/office/drawing/2014/main" id="{33719712-EF08-4364-6824-3E5D54C73217}"/>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9A2E96B0-911D-C00E-3C9D-82988DB3F44B}"/>
              </a:ext>
            </a:extLst>
          </p:cNvPr>
          <p:cNvSpPr txBox="1"/>
          <p:nvPr/>
        </p:nvSpPr>
        <p:spPr>
          <a:xfrm>
            <a:off x="5005290" y="2050345"/>
            <a:ext cx="12825510" cy="4832092"/>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dòng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than </a:t>
            </a:r>
            <a:r>
              <a:rPr lang="en-US" sz="4400" dirty="0" err="1">
                <a:latin typeface="Times New Roman" panose="02020603050405020304" pitchFamily="18" charset="0"/>
                <a:cs typeface="Times New Roman" panose="02020603050405020304" pitchFamily="18" charset="0"/>
              </a:rPr>
              <a:t>ngỡ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rời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thắm</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giữa</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Khuê</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hết</a:t>
            </a:r>
            <a:r>
              <a:rPr lang="en-US" sz="4400" b="1"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qua </a:t>
            </a:r>
            <a:r>
              <a:rPr lang="en-US" sz="4400" dirty="0" err="1" smtClean="0">
                <a:latin typeface="Times New Roman" panose="02020603050405020304" pitchFamily="18" charset="0"/>
                <a:cs typeface="Times New Roman" panose="02020603050405020304" pitchFamily="18" charset="0"/>
              </a:rPr>
              <a:t>đời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nỗi</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tri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id="{A77B435D-108F-B7B2-F78B-A0BF394C6B00}"/>
              </a:ext>
            </a:extLst>
          </p:cNvPr>
          <p:cNvGrpSpPr/>
          <p:nvPr/>
        </p:nvGrpSpPr>
        <p:grpSpPr>
          <a:xfrm>
            <a:off x="487017" y="6683798"/>
            <a:ext cx="4548090" cy="4138331"/>
            <a:chOff x="1447800" y="2056410"/>
            <a:chExt cx="4806708" cy="4138331"/>
          </a:xfrm>
        </p:grpSpPr>
        <p:pic>
          <p:nvPicPr>
            <p:cNvPr id="11" name="Picture 10" descr="A pencil drawing on a black background&#10;&#10;Description automatically generated">
              <a:extLst>
                <a:ext uri="{FF2B5EF4-FFF2-40B4-BE49-F238E27FC236}">
                  <a16:creationId xmlns:a16="http://schemas.microsoft.com/office/drawing/2014/main" id="{3F9021B8-465A-D431-1F73-91825AD5AF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12" name="Rectangle 11">
              <a:extLst>
                <a:ext uri="{FF2B5EF4-FFF2-40B4-BE49-F238E27FC236}">
                  <a16:creationId xmlns:a16="http://schemas.microsoft.com/office/drawing/2014/main" id="{4E0BEA02-7F5F-9AD6-AF66-40E52C17AD65}"/>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Chủ</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029F152A-14CA-CE05-0D61-518791FD712E}"/>
              </a:ext>
            </a:extLst>
          </p:cNvPr>
          <p:cNvSpPr txBox="1"/>
          <p:nvPr/>
        </p:nvSpPr>
        <p:spPr>
          <a:xfrm>
            <a:off x="5005290" y="7691134"/>
            <a:ext cx="12825510" cy="2123658"/>
          </a:xfrm>
          <a:prstGeom prst="rect">
            <a:avLst/>
          </a:prstGeom>
          <a:noFill/>
        </p:spPr>
        <p:txBody>
          <a:bodyPr wrap="square">
            <a:spAutoFit/>
          </a:bodyPr>
          <a:lstStyle/>
          <a:p>
            <a:pPr algn="just">
              <a:defRPr/>
            </a:pP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ngợi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Khuê</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5395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654C2C-B629-303C-05E3-D24D4D70DC16}"/>
              </a:ext>
            </a:extLst>
          </p:cNvPr>
          <p:cNvSpPr txBox="1"/>
          <p:nvPr/>
        </p:nvSpPr>
        <p:spPr>
          <a:xfrm>
            <a:off x="-1143000" y="2190873"/>
            <a:ext cx="10363200" cy="2800767"/>
          </a:xfrm>
          <a:prstGeom prst="rect">
            <a:avLst/>
          </a:prstGeom>
          <a:noFill/>
        </p:spPr>
        <p:txBody>
          <a:bodyPr wrap="square" rtlCol="0">
            <a:spAutoFit/>
          </a:bodyPr>
          <a:lstStyle/>
          <a:p>
            <a:pPr algn="ctr"/>
            <a:r>
              <a:rPr lang="en-US" sz="8800" dirty="0">
                <a:latin typeface="Times New Roman" panose="02020603050405020304" pitchFamily="18" charset="0"/>
                <a:ea typeface="#9Slide05 SVNBeauty Atok Script" pitchFamily="2" charset="-127"/>
                <a:cs typeface="Times New Roman" panose="02020603050405020304" pitchFamily="18" charset="0"/>
              </a:rPr>
              <a:t>II.</a:t>
            </a:r>
          </a:p>
          <a:p>
            <a:pPr algn="ctr"/>
            <a:r>
              <a:rPr lang="en-US" sz="8800" dirty="0" err="1">
                <a:latin typeface="Times New Roman" panose="02020603050405020304" pitchFamily="18" charset="0"/>
                <a:ea typeface="#9Slide05 SVNBeauty Atok Script" pitchFamily="2" charset="-127"/>
                <a:cs typeface="Times New Roman" panose="02020603050405020304" pitchFamily="18" charset="0"/>
              </a:rPr>
              <a:t>Tìm</a:t>
            </a:r>
            <a:r>
              <a:rPr lang="en-US" sz="8800" dirty="0">
                <a:latin typeface="Times New Roman" panose="02020603050405020304" pitchFamily="18" charset="0"/>
                <a:ea typeface="#9Slide05 SVNBeauty Atok Script" pitchFamily="2" charset="-127"/>
                <a:cs typeface="Times New Roman" panose="02020603050405020304" pitchFamily="18" charset="0"/>
              </a:rPr>
              <a:t> </a:t>
            </a:r>
            <a:r>
              <a:rPr lang="en-US" sz="8800" dirty="0" err="1">
                <a:latin typeface="Times New Roman" panose="02020603050405020304" pitchFamily="18" charset="0"/>
                <a:ea typeface="#9Slide05 SVNBeauty Atok Script" pitchFamily="2" charset="-127"/>
                <a:cs typeface="Times New Roman" panose="02020603050405020304" pitchFamily="18" charset="0"/>
              </a:rPr>
              <a:t>hiểu</a:t>
            </a:r>
            <a:r>
              <a:rPr lang="en-US" sz="8800" dirty="0">
                <a:latin typeface="Times New Roman" panose="02020603050405020304" pitchFamily="18" charset="0"/>
                <a:ea typeface="#9Slide05 SVNBeauty Atok Script" pitchFamily="2" charset="-127"/>
                <a:cs typeface="Times New Roman" panose="02020603050405020304" pitchFamily="18" charset="0"/>
              </a:rPr>
              <a:t> chi </a:t>
            </a:r>
            <a:r>
              <a:rPr lang="en-US" sz="8800" dirty="0" err="1">
                <a:latin typeface="Times New Roman" panose="02020603050405020304" pitchFamily="18" charset="0"/>
                <a:ea typeface="#9Slide05 SVNBeauty Atok Script" pitchFamily="2" charset="-127"/>
                <a:cs typeface="Times New Roman" panose="02020603050405020304" pitchFamily="18" charset="0"/>
              </a:rPr>
              <a:t>tiết</a:t>
            </a:r>
            <a:endParaRPr lang="en-US" sz="8800" dirty="0">
              <a:latin typeface="Times New Roman" panose="02020603050405020304" pitchFamily="18" charset="0"/>
              <a:ea typeface="#9Slide05 SVNBeauty Atok Script" pitchFamily="2" charset="-127"/>
              <a:cs typeface="Times New Roman" panose="02020603050405020304" pitchFamily="18" charset="0"/>
            </a:endParaRPr>
          </a:p>
        </p:txBody>
      </p:sp>
      <p:pic>
        <p:nvPicPr>
          <p:cNvPr id="4" name="Picture 3">
            <a:extLst>
              <a:ext uri="{FF2B5EF4-FFF2-40B4-BE49-F238E27FC236}">
                <a16:creationId xmlns:a16="http://schemas.microsoft.com/office/drawing/2014/main" id="{969C396C-8E42-EAF4-CF78-F3ED7B4F4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84" b="95108" l="6831" r="97678">
                        <a14:foregroundMark x1="13251" y1="88258" x2="82240" y2="89628"/>
                        <a14:foregroundMark x1="95082" y1="52250" x2="90301" y2="84540"/>
                        <a14:foregroundMark x1="90301" y1="84540" x2="79372" y2="92172"/>
                        <a14:foregroundMark x1="79372" y1="92172" x2="49454" y2="95108"/>
                        <a14:foregroundMark x1="94945" y1="47945" x2="94399" y2="74755"/>
                        <a14:foregroundMark x1="95082" y1="37769" x2="95219" y2="56360"/>
                        <a14:foregroundMark x1="91257" y1="46184" x2="97814" y2="46967"/>
                        <a14:foregroundMark x1="72951" y1="7632" x2="74727" y2="9002"/>
                        <a14:foregroundMark x1="79645" y1="9589" x2="77322" y2="24070"/>
                        <a14:foregroundMark x1="81148" y1="12133" x2="73224" y2="15068"/>
                        <a14:foregroundMark x1="32923" y1="9785" x2="35792" y2="5479"/>
                        <a14:foregroundMark x1="15710" y1="8415" x2="19399" y2="8415"/>
                        <a14:foregroundMark x1="6831" y1="15851" x2="12978" y2="13503"/>
                        <a14:foregroundMark x1="7377" y1="88650" x2="14344" y2="90998"/>
                      </a14:backgroundRemoval>
                    </a14:imgEffect>
                  </a14:imgLayer>
                </a14:imgProps>
              </a:ext>
            </a:extLst>
          </a:blip>
          <a:stretch>
            <a:fillRect/>
          </a:stretch>
        </p:blipFill>
        <p:spPr>
          <a:xfrm>
            <a:off x="6343090" y="2019301"/>
            <a:ext cx="11927325" cy="8326316"/>
          </a:xfrm>
          <a:prstGeom prst="rect">
            <a:avLst/>
          </a:prstGeom>
        </p:spPr>
      </p:pic>
    </p:spTree>
    <p:extLst>
      <p:ext uri="{BB962C8B-B14F-4D97-AF65-F5344CB8AC3E}">
        <p14:creationId xmlns:p14="http://schemas.microsoft.com/office/powerpoint/2010/main" val="2539174713"/>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5D2DB565-37E1-67EF-DB05-388161E1F293}"/>
              </a:ext>
            </a:extLst>
          </p:cNvPr>
          <p:cNvSpPr/>
          <p:nvPr/>
        </p:nvSpPr>
        <p:spPr>
          <a:xfrm>
            <a:off x="0" y="688578"/>
            <a:ext cx="11595100" cy="9560322"/>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id="{0982CA80-DD05-0829-6CC0-4406F28DBBC3}"/>
              </a:ext>
            </a:extLst>
          </p:cNvPr>
          <p:cNvSpPr txBox="1"/>
          <p:nvPr/>
        </p:nvSpPr>
        <p:spPr>
          <a:xfrm>
            <a:off x="11658600" y="571500"/>
            <a:ext cx="6553200" cy="2123658"/>
          </a:xfrm>
          <a:prstGeom prst="rect">
            <a:avLst/>
          </a:prstGeom>
          <a:solidFill>
            <a:srgbClr val="2D2C4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DẠY</a:t>
            </a:r>
            <a:r>
              <a:rPr kumimoji="0" lang="en-US" sz="66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THEO TRẠM</a:t>
            </a:r>
            <a:endParaRPr kumimoji="0" lang="en-US" sz="6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8D7EF2D-76EB-DC7B-4EB3-9AEFDEA92200}"/>
              </a:ext>
            </a:extLst>
          </p:cNvPr>
          <p:cNvSpPr txBox="1"/>
          <p:nvPr/>
        </p:nvSpPr>
        <p:spPr>
          <a:xfrm>
            <a:off x="1524000" y="8949337"/>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AB8AD95-13C2-81B2-A417-1A36F319A554}"/>
              </a:ext>
            </a:extLst>
          </p:cNvPr>
          <p:cNvSpPr txBox="1"/>
          <p:nvPr/>
        </p:nvSpPr>
        <p:spPr>
          <a:xfrm>
            <a:off x="-88900" y="5686243"/>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2</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1134558-2B8F-A279-4977-4BB26F96453C}"/>
              </a:ext>
            </a:extLst>
          </p:cNvPr>
          <p:cNvSpPr txBox="1"/>
          <p:nvPr/>
        </p:nvSpPr>
        <p:spPr>
          <a:xfrm>
            <a:off x="8458200" y="4762500"/>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3</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7FA3EAD-7253-6678-E8A7-B45DD74A45C2}"/>
              </a:ext>
            </a:extLst>
          </p:cNvPr>
          <p:cNvSpPr txBox="1"/>
          <p:nvPr/>
        </p:nvSpPr>
        <p:spPr>
          <a:xfrm>
            <a:off x="7162800" y="473127"/>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4</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Rounded Rectangle 2">
            <a:extLst>
              <a:ext uri="{FF2B5EF4-FFF2-40B4-BE49-F238E27FC236}">
                <a16:creationId xmlns:a16="http://schemas.microsoft.com/office/drawing/2014/main" id="{2EF0863A-EDF2-5462-A276-B1D93CA07CC3}"/>
              </a:ext>
            </a:extLst>
          </p:cNvPr>
          <p:cNvSpPr/>
          <p:nvPr/>
        </p:nvSpPr>
        <p:spPr>
          <a:xfrm>
            <a:off x="5029200" y="8117731"/>
            <a:ext cx="8229600" cy="19431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1:</a:t>
            </a:r>
          </a:p>
          <a:p>
            <a:pPr algn="just"/>
            <a:r>
              <a:rPr lang="vi-VN" sz="3600" dirty="0">
                <a:solidFill>
                  <a:schemeClr val="tx1"/>
                </a:solidFill>
                <a:latin typeface="Times New Roman" panose="02020603050405020304" pitchFamily="18" charset="0"/>
                <a:cs typeface="Times New Roman" panose="02020603050405020304" pitchFamily="18" charset="0"/>
              </a:rPr>
              <a:t>Chỉ ra đặc điểm của thể thơ song thất lục bát qua bài “Khóc Dương Khuê”</a:t>
            </a:r>
          </a:p>
        </p:txBody>
      </p:sp>
      <p:sp>
        <p:nvSpPr>
          <p:cNvPr id="10" name="Rounded Rectangle 3">
            <a:extLst>
              <a:ext uri="{FF2B5EF4-FFF2-40B4-BE49-F238E27FC236}">
                <a16:creationId xmlns:a16="http://schemas.microsoft.com/office/drawing/2014/main" id="{616F686F-1C8F-A1CE-DE62-F4C01C834E50}"/>
              </a:ext>
            </a:extLst>
          </p:cNvPr>
          <p:cNvSpPr/>
          <p:nvPr/>
        </p:nvSpPr>
        <p:spPr>
          <a:xfrm>
            <a:off x="333375" y="3055861"/>
            <a:ext cx="6781800" cy="2468639"/>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2: </a:t>
            </a:r>
            <a:r>
              <a:rPr lang="vi-VN" sz="3600" dirty="0">
                <a:solidFill>
                  <a:srgbClr val="000000"/>
                </a:solidFill>
                <a:latin typeface="Times New Roman" panose="02020603050405020304" pitchFamily="18" charset="0"/>
                <a:cs typeface="Times New Roman" panose="02020603050405020304" pitchFamily="18" charset="0"/>
              </a:rPr>
              <a:t>Hãy phân tích để thấy được việc thể hiện tình cảm của Nguyễn Khuyến trong hai dòng thơ đầu khi nghe tin bạn mất.</a:t>
            </a:r>
          </a:p>
        </p:txBody>
      </p:sp>
      <p:sp>
        <p:nvSpPr>
          <p:cNvPr id="11" name="Rounded Rectangle 4">
            <a:extLst>
              <a:ext uri="{FF2B5EF4-FFF2-40B4-BE49-F238E27FC236}">
                <a16:creationId xmlns:a16="http://schemas.microsoft.com/office/drawing/2014/main" id="{D9A39551-656F-4C88-1C09-8BD0485DA2B0}"/>
              </a:ext>
            </a:extLst>
          </p:cNvPr>
          <p:cNvSpPr/>
          <p:nvPr/>
        </p:nvSpPr>
        <p:spPr>
          <a:xfrm>
            <a:off x="11849100" y="4117090"/>
            <a:ext cx="6172200" cy="3138305"/>
          </a:xfrm>
          <a:prstGeom prst="round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3: </a:t>
            </a:r>
            <a:r>
              <a:rPr lang="vi-VN" sz="3600" dirty="0">
                <a:solidFill>
                  <a:srgbClr val="000000"/>
                </a:solidFill>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sz="3600" dirty="0">
              <a:latin typeface="Times New Roman" panose="02020603050405020304" pitchFamily="18" charset="0"/>
              <a:cs typeface="Times New Roman" panose="02020603050405020304" pitchFamily="18" charset="0"/>
            </a:endParaRPr>
          </a:p>
          <a:p>
            <a:pPr algn="ct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5">
            <a:extLst>
              <a:ext uri="{FF2B5EF4-FFF2-40B4-BE49-F238E27FC236}">
                <a16:creationId xmlns:a16="http://schemas.microsoft.com/office/drawing/2014/main" id="{E4F1014E-44D4-253E-F6A3-4CC5E4AD29E4}"/>
              </a:ext>
            </a:extLst>
          </p:cNvPr>
          <p:cNvSpPr/>
          <p:nvPr/>
        </p:nvSpPr>
        <p:spPr>
          <a:xfrm>
            <a:off x="641350" y="623994"/>
            <a:ext cx="7054850" cy="2085111"/>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4: </a:t>
            </a:r>
            <a:r>
              <a:rPr lang="en-US" sz="3600" dirty="0">
                <a:solidFill>
                  <a:schemeClr val="tx1"/>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Hãy phân tích tâm trạng của nhà thơ được diễn tả trong đoạn thơ từ dòng 23 đến hết.</a:t>
            </a:r>
          </a:p>
        </p:txBody>
      </p:sp>
      <p:sp>
        <p:nvSpPr>
          <p:cNvPr id="8" name="Freeform 8">
            <a:extLst>
              <a:ext uri="{FF2B5EF4-FFF2-40B4-BE49-F238E27FC236}">
                <a16:creationId xmlns:a16="http://schemas.microsoft.com/office/drawing/2014/main" id="{C49C1F3D-D277-A32F-7AF2-2187AAC6CA4B}"/>
              </a:ext>
            </a:extLst>
          </p:cNvPr>
          <p:cNvSpPr/>
          <p:nvPr/>
        </p:nvSpPr>
        <p:spPr>
          <a:xfrm>
            <a:off x="17145000" y="7235025"/>
            <a:ext cx="1143000" cy="3078788"/>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5"/>
            <a:stretch>
              <a:fillRect/>
            </a:stretch>
          </a:blipFill>
        </p:spPr>
      </p:sp>
    </p:spTree>
    <p:extLst>
      <p:ext uri="{BB962C8B-B14F-4D97-AF65-F5344CB8AC3E}">
        <p14:creationId xmlns:p14="http://schemas.microsoft.com/office/powerpoint/2010/main" val="199117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B7631A3-7740-945D-F5B2-6A8596F6E41D}"/>
              </a:ext>
            </a:extLst>
          </p:cNvPr>
          <p:cNvSpPr/>
          <p:nvPr/>
        </p:nvSpPr>
        <p:spPr>
          <a:xfrm>
            <a:off x="2589306" y="3162300"/>
            <a:ext cx="13109387" cy="9124950"/>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3A5F92-8BFF-9F19-EF09-22839986D459}"/>
              </a:ext>
            </a:extLst>
          </p:cNvPr>
          <p:cNvSpPr txBox="1"/>
          <p:nvPr/>
        </p:nvSpPr>
        <p:spPr>
          <a:xfrm>
            <a:off x="2057400" y="361533"/>
            <a:ext cx="14592301" cy="2800767"/>
          </a:xfrm>
          <a:prstGeom prst="rect">
            <a:avLst/>
          </a:prstGeom>
          <a:noFill/>
        </p:spPr>
        <p:txBody>
          <a:bodyPr wrap="square" rtlCol="0">
            <a:spAutoFit/>
          </a:bodyPr>
          <a:lstStyle/>
          <a:p>
            <a:pPr algn="ctr" defTabSz="1371600"/>
            <a:r>
              <a:rPr lang="en-US" sz="8800" dirty="0">
                <a:solidFill>
                  <a:prstClr val="black"/>
                </a:solidFill>
                <a:latin typeface="#9Slide05 SVNHollie Script Pro" pitchFamily="2" charset="0"/>
                <a:ea typeface="新宋体"/>
                <a:cs typeface="Times New Roman" panose="02020603050405020304" pitchFamily="18" charset="0"/>
              </a:rPr>
              <a:t>1.  </a:t>
            </a:r>
          </a:p>
          <a:p>
            <a:pPr algn="ctr" defTabSz="1371600"/>
            <a:r>
              <a:rPr lang="en-US" sz="8800" dirty="0" err="1">
                <a:solidFill>
                  <a:prstClr val="black"/>
                </a:solidFill>
                <a:latin typeface="#9Slide05 SVNHollie Script Pro" pitchFamily="2" charset="0"/>
                <a:ea typeface="新宋体"/>
                <a:cs typeface="Times New Roman" panose="02020603050405020304" pitchFamily="18" charset="0"/>
              </a:rPr>
              <a:t>Đặc</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điểm</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hình</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thức</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thể</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loại</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của</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bài</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thơ</a:t>
            </a:r>
            <a:r>
              <a:rPr lang="en-US" sz="8800" dirty="0">
                <a:solidFill>
                  <a:prstClr val="black"/>
                </a:solidFill>
                <a:latin typeface="#9Slide05 SVNHollie Script Pro" pitchFamily="2" charset="0"/>
                <a:ea typeface="新宋体"/>
                <a:cs typeface="Times New Roman" panose="02020603050405020304" pitchFamily="18" charset="0"/>
              </a:rPr>
              <a:t> </a:t>
            </a:r>
          </a:p>
        </p:txBody>
      </p:sp>
    </p:spTree>
    <p:extLst>
      <p:ext uri="{BB962C8B-B14F-4D97-AF65-F5344CB8AC3E}">
        <p14:creationId xmlns:p14="http://schemas.microsoft.com/office/powerpoint/2010/main" val="2753744572"/>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CD1DF4-A8BE-6A61-FFAA-488751E4180A}"/>
              </a:ext>
            </a:extLst>
          </p:cNvPr>
          <p:cNvSpPr/>
          <p:nvPr/>
        </p:nvSpPr>
        <p:spPr>
          <a:xfrm>
            <a:off x="14935203" y="6236210"/>
            <a:ext cx="2822624" cy="1938992"/>
          </a:xfrm>
          <a:prstGeom prst="rect">
            <a:avLst/>
          </a:prstGeom>
        </p:spPr>
        <p:txBody>
          <a:bodyPr wrap="square">
            <a:spAutoFit/>
          </a:bodyPr>
          <a:lstStyle/>
          <a:p>
            <a:pPr lvl="0" algn="ctr"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song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lục</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82F9D55-C5FB-C16A-C701-9C57C580A83F}"/>
              </a:ext>
            </a:extLst>
          </p:cNvPr>
          <p:cNvSpPr/>
          <p:nvPr/>
        </p:nvSpPr>
        <p:spPr>
          <a:xfrm>
            <a:off x="431508" y="5649340"/>
            <a:ext cx="14656092" cy="2554545"/>
          </a:xfrm>
          <a:prstGeom prst="rect">
            <a:avLst/>
          </a:prstGeom>
        </p:spPr>
        <p:txBody>
          <a:bodyPr wrap="square">
            <a:spAutoFit/>
          </a:bodyPr>
          <a:lstStyle/>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p>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2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trắc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5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bằng</a:t>
            </a:r>
            <a:r>
              <a:rPr lang="en-US" altLang="en-US" sz="4000" b="1" dirty="0">
                <a:solidFill>
                  <a:srgbClr val="000000"/>
                </a:solidFill>
                <a:latin typeface="Times New Roman" panose="02020603050405020304" pitchFamily="18" charset="0"/>
                <a:cs typeface="Times New Roman" panose="02020603050405020304" pitchFamily="18" charset="0"/>
              </a:rPr>
              <a:t> </a:t>
            </a:r>
            <a:endParaRPr lang="en-US" altLang="en-US" sz="4000" dirty="0">
              <a:solidFill>
                <a:srgbClr val="000000"/>
              </a:solidFill>
              <a:latin typeface="Times New Roman" panose="02020603050405020304" pitchFamily="18" charset="0"/>
              <a:cs typeface="Times New Roman" panose="02020603050405020304" pitchFamily="18" charset="0"/>
            </a:endParaRPr>
          </a:p>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Dòng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sáu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chỉ</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ba</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dòng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còn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lại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vừa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chân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vừa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lưng</a:t>
            </a:r>
            <a:endParaRPr lang="en-US" sz="40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C15B5C2-13AC-8816-8A05-7BC718E2B703}"/>
              </a:ext>
            </a:extLst>
          </p:cNvPr>
          <p:cNvGrpSpPr/>
          <p:nvPr/>
        </p:nvGrpSpPr>
        <p:grpSpPr>
          <a:xfrm>
            <a:off x="104243" y="-2186"/>
            <a:ext cx="14830959" cy="5503357"/>
            <a:chOff x="104243" y="-2186"/>
            <a:chExt cx="14830959" cy="5503357"/>
          </a:xfrm>
        </p:grpSpPr>
        <p:sp>
          <p:nvSpPr>
            <p:cNvPr id="7" name="Freeform 6">
              <a:extLst>
                <a:ext uri="{FF2B5EF4-FFF2-40B4-BE49-F238E27FC236}">
                  <a16:creationId xmlns:a16="http://schemas.microsoft.com/office/drawing/2014/main" id="{267B3559-FB32-B010-E658-39F2EFE07D47}"/>
                </a:ext>
              </a:extLst>
            </p:cNvPr>
            <p:cNvSpPr/>
            <p:nvPr/>
          </p:nvSpPr>
          <p:spPr>
            <a:xfrm rot="16200000">
              <a:off x="4768044" y="-4665987"/>
              <a:ext cx="5503357" cy="14830959"/>
            </a:xfrm>
            <a:custGeom>
              <a:avLst/>
              <a:gdLst/>
              <a:ahLst/>
              <a:cxnLst/>
              <a:rect l="l" t="t" r="r" b="b"/>
              <a:pathLst>
                <a:path w="5488217" h="15187770">
                  <a:moveTo>
                    <a:pt x="0" y="0"/>
                  </a:moveTo>
                  <a:lnTo>
                    <a:pt x="5488218" y="0"/>
                  </a:lnTo>
                  <a:lnTo>
                    <a:pt x="5488218" y="15187770"/>
                  </a:lnTo>
                  <a:lnTo>
                    <a:pt x="0" y="15187770"/>
                  </a:lnTo>
                  <a:lnTo>
                    <a:pt x="0" y="0"/>
                  </a:lnTo>
                  <a:close/>
                </a:path>
              </a:pathLst>
            </a:custGeom>
            <a:solidFill>
              <a:schemeClr val="bg1"/>
            </a:solidFill>
          </p:spPr>
        </p:sp>
        <p:sp>
          <p:nvSpPr>
            <p:cNvPr id="6" name="Rectangle 5">
              <a:extLst>
                <a:ext uri="{FF2B5EF4-FFF2-40B4-BE49-F238E27FC236}">
                  <a16:creationId xmlns:a16="http://schemas.microsoft.com/office/drawing/2014/main" id="{F6BF04F1-8648-42A2-7B7E-27F1239AAA41}"/>
                </a:ext>
              </a:extLst>
            </p:cNvPr>
            <p:cNvSpPr/>
            <p:nvPr/>
          </p:nvSpPr>
          <p:spPr>
            <a:xfrm>
              <a:off x="431508" y="419100"/>
              <a:ext cx="10668000" cy="5016758"/>
            </a:xfrm>
            <a:prstGeom prst="rect">
              <a:avLst/>
            </a:prstGeom>
          </p:spPr>
          <p:txBody>
            <a:bodyPr wrap="square">
              <a:spAutoFit/>
            </a:bodyPr>
            <a:lstStyle/>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Kính yêu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từ trước đến s</a:t>
              </a:r>
              <a:r>
                <a:rPr lang="vi-VN" sz="4000" b="1" dirty="0">
                  <a:solidFill>
                    <a:prstClr val="black"/>
                  </a:solidFill>
                  <a:latin typeface="Times New Roman" panose="02020603050405020304" pitchFamily="18" charset="0"/>
                  <a:ea typeface="新宋体"/>
                  <a:cs typeface="Times New Roman" panose="02020603050405020304" pitchFamily="18" charset="0"/>
                </a:rPr>
                <a:t>au</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Trong khi gặp gỡ</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 khác đ</a:t>
              </a:r>
              <a:r>
                <a:rPr lang="vi-VN" sz="4000" b="1" dirty="0">
                  <a:solidFill>
                    <a:prstClr val="black"/>
                  </a:solidFill>
                  <a:latin typeface="Times New Roman" panose="02020603050405020304" pitchFamily="18" charset="0"/>
                  <a:ea typeface="新宋体"/>
                  <a:cs typeface="Times New Roman" panose="02020603050405020304" pitchFamily="18" charset="0"/>
                </a:rPr>
                <a:t>âu</a:t>
              </a:r>
              <a:r>
                <a:rPr lang="vi-VN" sz="4000" dirty="0">
                  <a:solidFill>
                    <a:prstClr val="black"/>
                  </a:solidFill>
                  <a:latin typeface="Times New Roman" panose="02020603050405020304" pitchFamily="18" charset="0"/>
                  <a:ea typeface="新宋体"/>
                  <a:cs typeface="Times New Roman" panose="02020603050405020304" pitchFamily="18" charset="0"/>
                </a:rPr>
                <a:t> duyên tr</a:t>
              </a:r>
              <a:r>
                <a:rPr lang="vi-VN" sz="4000" b="1" dirty="0">
                  <a:solidFill>
                    <a:prstClr val="black"/>
                  </a:solidFill>
                  <a:latin typeface="Times New Roman" panose="02020603050405020304" pitchFamily="18" charset="0"/>
                  <a:ea typeface="新宋体"/>
                  <a:cs typeface="Times New Roman" panose="02020603050405020304" pitchFamily="18" charset="0"/>
                </a:rPr>
                <a:t>ời</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                 </a:t>
              </a:r>
              <a:r>
                <a:rPr lang="en-US" sz="4000" dirty="0" err="1">
                  <a:solidFill>
                    <a:srgbClr val="FF0000"/>
                  </a:solidFill>
                  <a:latin typeface="Times New Roman" panose="02020603050405020304" pitchFamily="18" charset="0"/>
                  <a:ea typeface="新宋体"/>
                  <a:cs typeface="Times New Roman" panose="02020603050405020304" pitchFamily="18" charset="0"/>
                </a:rPr>
                <a:t>B</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Cũng có lúc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chơi n</a:t>
              </a:r>
              <a:r>
                <a:rPr lang="vi-VN" sz="4000" b="1" dirty="0">
                  <a:solidFill>
                    <a:prstClr val="black"/>
                  </a:solidFill>
                  <a:latin typeface="Times New Roman" panose="02020603050405020304" pitchFamily="18" charset="0"/>
                  <a:ea typeface="新宋体"/>
                  <a:cs typeface="Times New Roman" panose="02020603050405020304" pitchFamily="18" charset="0"/>
                </a:rPr>
                <a:t>ơi</a:t>
              </a:r>
              <a:r>
                <a:rPr lang="vi-VN" sz="4000" dirty="0">
                  <a:solidFill>
                    <a:prstClr val="black"/>
                  </a:solidFill>
                  <a:latin typeface="Times New Roman" panose="02020603050405020304" pitchFamily="18" charset="0"/>
                  <a:ea typeface="新宋体"/>
                  <a:cs typeface="Times New Roman" panose="02020603050405020304" pitchFamily="18" charset="0"/>
                </a:rPr>
                <a:t> dặm kh</a:t>
              </a:r>
              <a:r>
                <a:rPr lang="vi-VN" sz="4000" b="1" dirty="0">
                  <a:solidFill>
                    <a:prstClr val="black"/>
                  </a:solidFill>
                  <a:latin typeface="Times New Roman" panose="02020603050405020304" pitchFamily="18" charset="0"/>
                  <a:ea typeface="新宋体"/>
                  <a:cs typeface="Times New Roman" panose="02020603050405020304" pitchFamily="18" charset="0"/>
                </a:rPr>
                <a:t>ách</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            T</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Tiếng suối nghe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róc r</a:t>
              </a:r>
              <a:r>
                <a:rPr lang="vi-VN" sz="4000" b="1" dirty="0">
                  <a:solidFill>
                    <a:prstClr val="black"/>
                  </a:solidFill>
                  <a:latin typeface="Times New Roman" panose="02020603050405020304" pitchFamily="18" charset="0"/>
                  <a:ea typeface="新宋体"/>
                  <a:cs typeface="Times New Roman" panose="02020603050405020304" pitchFamily="18" charset="0"/>
                </a:rPr>
                <a:t>ách</a:t>
              </a:r>
              <a:r>
                <a:rPr lang="vi-VN" sz="4000" dirty="0">
                  <a:solidFill>
                    <a:prstClr val="black"/>
                  </a:solidFill>
                  <a:latin typeface="Times New Roman" panose="02020603050405020304" pitchFamily="18" charset="0"/>
                  <a:ea typeface="新宋体"/>
                  <a:cs typeface="Times New Roman" panose="02020603050405020304" pitchFamily="18" charset="0"/>
                </a:rPr>
                <a:t> lưng đ</a:t>
              </a:r>
              <a:r>
                <a:rPr lang="vi-VN" sz="4000" b="1" dirty="0">
                  <a:solidFill>
                    <a:prstClr val="black"/>
                  </a:solidFill>
                  <a:latin typeface="Times New Roman" panose="02020603050405020304" pitchFamily="18" charset="0"/>
                  <a:ea typeface="新宋体"/>
                  <a:cs typeface="Times New Roman" panose="02020603050405020304" pitchFamily="18" charset="0"/>
                </a:rPr>
                <a:t>èo</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T                 B</a:t>
              </a:r>
              <a:endParaRPr lang="vi-VN" sz="4000" dirty="0">
                <a:solidFill>
                  <a:srgbClr val="FF0000"/>
                </a:solidFill>
                <a:latin typeface="Times New Roman" panose="02020603050405020304" pitchFamily="18" charset="0"/>
                <a:ea typeface="新宋体"/>
                <a:cs typeface="Times New Roman" panose="02020603050405020304" pitchFamily="18" charset="0"/>
              </a:endParaRPr>
            </a:p>
          </p:txBody>
        </p:sp>
      </p:grpSp>
      <p:sp>
        <p:nvSpPr>
          <p:cNvPr id="8" name="Right Brace 7">
            <a:extLst>
              <a:ext uri="{FF2B5EF4-FFF2-40B4-BE49-F238E27FC236}">
                <a16:creationId xmlns:a16="http://schemas.microsoft.com/office/drawing/2014/main" id="{F8E03748-392D-4299-1B1D-EF1CFE7A7346}"/>
              </a:ext>
            </a:extLst>
          </p:cNvPr>
          <p:cNvSpPr/>
          <p:nvPr/>
        </p:nvSpPr>
        <p:spPr>
          <a:xfrm>
            <a:off x="11100955" y="330458"/>
            <a:ext cx="3810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9" name="Right Brace 8">
            <a:extLst>
              <a:ext uri="{FF2B5EF4-FFF2-40B4-BE49-F238E27FC236}">
                <a16:creationId xmlns:a16="http://schemas.microsoft.com/office/drawing/2014/main" id="{E7074616-471B-BC66-BA28-1CABD69EC8FA}"/>
              </a:ext>
            </a:extLst>
          </p:cNvPr>
          <p:cNvSpPr/>
          <p:nvPr/>
        </p:nvSpPr>
        <p:spPr>
          <a:xfrm>
            <a:off x="11097491" y="2760379"/>
            <a:ext cx="3810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97D1FA0E-759A-E34F-BFA7-4FCC4FC6FEDF}"/>
              </a:ext>
            </a:extLst>
          </p:cNvPr>
          <p:cNvSpPr/>
          <p:nvPr/>
        </p:nvSpPr>
        <p:spPr>
          <a:xfrm>
            <a:off x="11682241" y="967115"/>
            <a:ext cx="3203626" cy="707886"/>
          </a:xfrm>
          <a:prstGeom prst="rect">
            <a:avLst/>
          </a:prstGeom>
        </p:spPr>
        <p:txBody>
          <a:bodyPr wrap="square">
            <a:spAutoFit/>
          </a:bodyPr>
          <a:lstStyle/>
          <a:p>
            <a:pPr lvl="0" algn="just"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cặp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lục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bát</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09760E5-A6D7-221E-1B86-D377C123FF11}"/>
              </a:ext>
            </a:extLst>
          </p:cNvPr>
          <p:cNvSpPr/>
          <p:nvPr/>
        </p:nvSpPr>
        <p:spPr>
          <a:xfrm>
            <a:off x="11682241" y="3239586"/>
            <a:ext cx="3203626" cy="707886"/>
          </a:xfrm>
          <a:prstGeom prst="rect">
            <a:avLst/>
          </a:prstGeom>
        </p:spPr>
        <p:txBody>
          <a:bodyPr wrap="square">
            <a:spAutoFit/>
          </a:bodyPr>
          <a:lstStyle/>
          <a:p>
            <a:pPr lvl="0" algn="just"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cặp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thất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ngôn</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0B6B5405-A2E1-3B36-DF14-2C5149CC920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6674755" y="709747"/>
            <a:ext cx="1333500" cy="13335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A0249748-0C27-BA61-E140-518A2896A176}"/>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2239050" flipH="1">
            <a:off x="7444696" y="1931992"/>
            <a:ext cx="1333500" cy="1333500"/>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78927478-ED83-6082-C2A6-6FAD935FDDAB}"/>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064397" y="3157574"/>
            <a:ext cx="1333500" cy="1333500"/>
          </a:xfrm>
          <a:prstGeom prst="rect">
            <a:avLst/>
          </a:prstGeom>
        </p:spPr>
      </p:pic>
      <p:sp>
        <p:nvSpPr>
          <p:cNvPr id="16" name="Rectangle 15">
            <a:extLst>
              <a:ext uri="{FF2B5EF4-FFF2-40B4-BE49-F238E27FC236}">
                <a16:creationId xmlns:a16="http://schemas.microsoft.com/office/drawing/2014/main" id="{7AAED88D-05F7-EB80-18BA-58566890FCF0}"/>
              </a:ext>
            </a:extLst>
          </p:cNvPr>
          <p:cNvSpPr/>
          <p:nvPr/>
        </p:nvSpPr>
        <p:spPr>
          <a:xfrm>
            <a:off x="431508" y="8146518"/>
            <a:ext cx="15037092" cy="1938992"/>
          </a:xfrm>
          <a:prstGeom prst="rect">
            <a:avLst/>
          </a:prstGeom>
        </p:spPr>
        <p:txBody>
          <a:bodyPr wrap="square">
            <a:spAutoFit/>
          </a:bodyPr>
          <a:lstStyle/>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Nhịp</a:t>
            </a:r>
            <a:r>
              <a:rPr lang="en-US" altLang="en-US" sz="4000" dirty="0">
                <a:solidFill>
                  <a:srgbClr val="000000"/>
                </a:solidFill>
                <a:latin typeface="Times New Roman" panose="02020603050405020304" pitchFamily="18" charset="0"/>
                <a:cs typeface="Times New Roman" panose="02020603050405020304" pitchFamily="18" charset="0"/>
              </a:rPr>
              <a:t>:</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Dòng</a:t>
            </a:r>
            <a:r>
              <a:rPr lang="en-US" sz="4000" dirty="0">
                <a:solidFill>
                  <a:srgbClr val="000000"/>
                </a:solidFill>
                <a:latin typeface="Times New Roman" panose="02020603050405020304" pitchFamily="18" charset="0"/>
                <a:cs typeface="Times New Roman" panose="02020603050405020304" pitchFamily="18" charset="0"/>
              </a:rPr>
              <a:t> 7: </a:t>
            </a:r>
            <a:r>
              <a:rPr lang="en-US" sz="4000" dirty="0" err="1">
                <a:solidFill>
                  <a:srgbClr val="000000"/>
                </a:solidFill>
                <a:latin typeface="Times New Roman" panose="02020603050405020304" pitchFamily="18" charset="0"/>
                <a:cs typeface="Times New Roman" panose="02020603050405020304" pitchFamily="18" charset="0"/>
              </a:rPr>
              <a:t>Nhịp</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3/4</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Nhịp</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2/4; 4/4 </a:t>
            </a:r>
            <a:endParaRPr lang="en-US" sz="4000" b="1" dirty="0">
              <a:latin typeface="Times New Roman" panose="02020603050405020304" pitchFamily="18" charset="0"/>
              <a:cs typeface="Times New Roman" panose="02020603050405020304" pitchFamily="18" charset="0"/>
            </a:endParaRPr>
          </a:p>
        </p:txBody>
      </p:sp>
      <p:sp>
        <p:nvSpPr>
          <p:cNvPr id="17" name="Freeform 6">
            <a:extLst>
              <a:ext uri="{FF2B5EF4-FFF2-40B4-BE49-F238E27FC236}">
                <a16:creationId xmlns:a16="http://schemas.microsoft.com/office/drawing/2014/main" id="{56D94BF8-0187-8109-7ECF-F15AD41546C7}"/>
              </a:ext>
            </a:extLst>
          </p:cNvPr>
          <p:cNvSpPr/>
          <p:nvPr/>
        </p:nvSpPr>
        <p:spPr>
          <a:xfrm>
            <a:off x="16044464" y="0"/>
            <a:ext cx="1617172" cy="4791620"/>
          </a:xfrm>
          <a:custGeom>
            <a:avLst/>
            <a:gdLst/>
            <a:ahLst/>
            <a:cxnLst/>
            <a:rect l="l" t="t" r="r" b="b"/>
            <a:pathLst>
              <a:path w="1617172" h="4791620">
                <a:moveTo>
                  <a:pt x="0" y="0"/>
                </a:moveTo>
                <a:lnTo>
                  <a:pt x="1617172" y="0"/>
                </a:lnTo>
                <a:lnTo>
                  <a:pt x="1617172" y="4791620"/>
                </a:lnTo>
                <a:lnTo>
                  <a:pt x="0" y="4791620"/>
                </a:lnTo>
                <a:lnTo>
                  <a:pt x="0" y="0"/>
                </a:lnTo>
                <a:close/>
              </a:path>
            </a:pathLst>
          </a:custGeom>
          <a:blipFill>
            <a:blip r:embed="rId4"/>
            <a:stretch>
              <a:fillRect/>
            </a:stretch>
          </a:blipFill>
        </p:spPr>
      </p:sp>
    </p:spTree>
    <p:extLst>
      <p:ext uri="{BB962C8B-B14F-4D97-AF65-F5344CB8AC3E}">
        <p14:creationId xmlns:p14="http://schemas.microsoft.com/office/powerpoint/2010/main" val="278924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down)">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P spid="9" grpId="0" animBg="1"/>
      <p:bldP spid="10" grpId="0"/>
      <p:bldP spid="1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7C1C46C2-BF4D-3513-84F8-59C0C3A953ED}"/>
              </a:ext>
            </a:extLst>
          </p:cNvPr>
          <p:cNvSpPr/>
          <p:nvPr/>
        </p:nvSpPr>
        <p:spPr>
          <a:xfrm>
            <a:off x="-1752600" y="9486900"/>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asvg="http://schemas.microsoft.com/office/drawing/2016/SVG/main" xmlns="" r:embed="rId4"/>
                </a:ext>
              </a:extLst>
            </a:blip>
            <a:stretch>
              <a:fillRect t="-48685" r="-145"/>
            </a:stretch>
          </a:blipFill>
        </p:spPr>
      </p:sp>
      <p:sp>
        <p:nvSpPr>
          <p:cNvPr id="29" name="TextBox 28">
            <a:extLst>
              <a:ext uri="{FF2B5EF4-FFF2-40B4-BE49-F238E27FC236}">
                <a16:creationId xmlns:a16="http://schemas.microsoft.com/office/drawing/2014/main" id="{466BBC1B-65FD-7F65-FDE4-2859D025838E}"/>
              </a:ext>
            </a:extLst>
          </p:cNvPr>
          <p:cNvSpPr txBox="1"/>
          <p:nvPr/>
        </p:nvSpPr>
        <p:spPr>
          <a:xfrm>
            <a:off x="3319757" y="114300"/>
            <a:ext cx="10810285" cy="1569660"/>
          </a:xfrm>
          <a:prstGeom prst="rect">
            <a:avLst/>
          </a:prstGeom>
          <a:noFill/>
        </p:spPr>
        <p:txBody>
          <a:bodyPr wrap="square" rtlCol="0">
            <a:spAutoFit/>
          </a:bodyPr>
          <a:lstStyle/>
          <a:p>
            <a:pPr algn="ctr"/>
            <a:r>
              <a:rPr lang="en-US" sz="9600" dirty="0" smtClean="0">
                <a:solidFill>
                  <a:srgbClr val="C00000"/>
                </a:solidFill>
                <a:latin typeface="#9Slide04 Rokkitt SemiBold" panose="00000700000000000000" pitchFamily="2" charset="0"/>
                <a:cs typeface="Times New Roman" panose="02020603050405020304" pitchFamily="18" charset="0"/>
              </a:rPr>
              <a:t>TÌNH BẠN</a:t>
            </a:r>
            <a:endParaRPr lang="en-US" sz="9600" dirty="0">
              <a:solidFill>
                <a:srgbClr val="C00000"/>
              </a:solidFill>
              <a:latin typeface="#9Slide04 Rokkitt SemiBold" panose="00000700000000000000" pitchFamily="2" charset="0"/>
              <a:cs typeface="Times New Roman" panose="02020603050405020304" pitchFamily="18" charset="0"/>
            </a:endParaRPr>
          </a:p>
        </p:txBody>
      </p:sp>
      <p:grpSp>
        <p:nvGrpSpPr>
          <p:cNvPr id="33" name="Group 32">
            <a:extLst>
              <a:ext uri="{FF2B5EF4-FFF2-40B4-BE49-F238E27FC236}">
                <a16:creationId xmlns:a16="http://schemas.microsoft.com/office/drawing/2014/main" id="{A4B725E4-70D2-8A3F-9BD2-2540EE137B01}"/>
              </a:ext>
            </a:extLst>
          </p:cNvPr>
          <p:cNvGrpSpPr/>
          <p:nvPr/>
        </p:nvGrpSpPr>
        <p:grpSpPr>
          <a:xfrm>
            <a:off x="3200400" y="3088004"/>
            <a:ext cx="11049000" cy="7237096"/>
            <a:chOff x="3200400" y="3088004"/>
            <a:chExt cx="11049000" cy="7237096"/>
          </a:xfrm>
        </p:grpSpPr>
        <p:sp>
          <p:nvSpPr>
            <p:cNvPr id="2" name="Freeform 6">
              <a:extLst>
                <a:ext uri="{FF2B5EF4-FFF2-40B4-BE49-F238E27FC236}">
                  <a16:creationId xmlns:a16="http://schemas.microsoft.com/office/drawing/2014/main" id="{57382B93-7339-7BFD-1336-7545869C4B3F}"/>
                </a:ext>
              </a:extLst>
            </p:cNvPr>
            <p:cNvSpPr/>
            <p:nvPr/>
          </p:nvSpPr>
          <p:spPr>
            <a:xfrm>
              <a:off x="3200400" y="3088004"/>
              <a:ext cx="11049000" cy="7237096"/>
            </a:xfrm>
            <a:custGeom>
              <a:avLst/>
              <a:gdLst/>
              <a:ahLst/>
              <a:cxnLst/>
              <a:rect l="l" t="t" r="r" b="b"/>
              <a:pathLst>
                <a:path w="6282137" h="4114800">
                  <a:moveTo>
                    <a:pt x="0" y="0"/>
                  </a:moveTo>
                  <a:lnTo>
                    <a:pt x="6282137" y="0"/>
                  </a:lnTo>
                  <a:lnTo>
                    <a:pt x="628213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1" name="TextBox 30">
              <a:extLst>
                <a:ext uri="{FF2B5EF4-FFF2-40B4-BE49-F238E27FC236}">
                  <a16:creationId xmlns:a16="http://schemas.microsoft.com/office/drawing/2014/main" id="{BE8C7680-9945-5687-7179-B1BF93E51065}"/>
                </a:ext>
              </a:extLst>
            </p:cNvPr>
            <p:cNvSpPr txBox="1"/>
            <p:nvPr/>
          </p:nvSpPr>
          <p:spPr>
            <a:xfrm rot="551783">
              <a:off x="10188057" y="4534272"/>
              <a:ext cx="3893222" cy="923330"/>
            </a:xfrm>
            <a:prstGeom prst="rect">
              <a:avLst/>
            </a:prstGeom>
            <a:noFill/>
          </p:spPr>
          <p:txBody>
            <a:bodyPr wrap="square" rtlCol="0">
              <a:spAutoFit/>
            </a:bodyPr>
            <a:lstStyle/>
            <a:p>
              <a:pPr algn="ctr"/>
              <a:r>
                <a:rPr lang="en-US" sz="5400" b="1" dirty="0" err="1" smtClean="0">
                  <a:solidFill>
                    <a:schemeClr val="bg1"/>
                  </a:solidFill>
                  <a:latin typeface="#9Slide05 SVNLifehack Script" panose="00000500000000000000" pitchFamily="2" charset="0"/>
                  <a:cs typeface="Times New Roman" panose="02020603050405020304" pitchFamily="18" charset="0"/>
                </a:rPr>
                <a:t>Tớ</a:t>
              </a:r>
              <a:r>
                <a:rPr lang="en-US" sz="5400" b="1" dirty="0" smtClean="0">
                  <a:solidFill>
                    <a:schemeClr val="bg1"/>
                  </a:solidFill>
                  <a:latin typeface="#9Slide05 SVNLifehack Script" panose="00000500000000000000" pitchFamily="2" charset="0"/>
                  <a:cs typeface="Times New Roman" panose="02020603050405020304" pitchFamily="18" charset="0"/>
                </a:rPr>
                <a:t> </a:t>
              </a:r>
              <a:r>
                <a:rPr lang="en-US" sz="5400" b="1" dirty="0" err="1" smtClean="0">
                  <a:solidFill>
                    <a:schemeClr val="bg1"/>
                  </a:solidFill>
                  <a:latin typeface="#9Slide05 SVNLifehack Script" panose="00000500000000000000" pitchFamily="2" charset="0"/>
                  <a:cs typeface="Times New Roman" panose="02020603050405020304" pitchFamily="18" charset="0"/>
                </a:rPr>
                <a:t>gửi</a:t>
              </a:r>
              <a:r>
                <a:rPr lang="en-US" sz="5400" b="1" dirty="0" smtClean="0">
                  <a:solidFill>
                    <a:schemeClr val="bg1"/>
                  </a:solidFill>
                  <a:latin typeface="#9Slide05 SVNLifehack Script" panose="00000500000000000000" pitchFamily="2" charset="0"/>
                  <a:cs typeface="Times New Roman" panose="02020603050405020304" pitchFamily="18" charset="0"/>
                </a:rPr>
                <a:t> </a:t>
              </a:r>
              <a:r>
                <a:rPr lang="en-US" sz="5400" b="1" dirty="0" err="1" smtClean="0">
                  <a:solidFill>
                    <a:schemeClr val="bg1"/>
                  </a:solidFill>
                  <a:latin typeface="#9Slide05 SVNLifehack Script" panose="00000500000000000000" pitchFamily="2" charset="0"/>
                  <a:cs typeface="Times New Roman" panose="02020603050405020304" pitchFamily="18" charset="0"/>
                </a:rPr>
                <a:t>bạn</a:t>
              </a:r>
              <a:endParaRPr lang="en-US" sz="5400" b="1" dirty="0">
                <a:solidFill>
                  <a:schemeClr val="bg1"/>
                </a:solidFill>
                <a:latin typeface="#9Slide05 SVNLifehack Script" panose="00000500000000000000" pitchFamily="2" charset="0"/>
                <a:cs typeface="Times New Roman" panose="02020603050405020304" pitchFamily="18" charset="0"/>
              </a:endParaRPr>
            </a:p>
          </p:txBody>
        </p:sp>
        <p:sp>
          <p:nvSpPr>
            <p:cNvPr id="32" name="TextBox 31">
              <a:extLst>
                <a:ext uri="{FF2B5EF4-FFF2-40B4-BE49-F238E27FC236}">
                  <a16:creationId xmlns:a16="http://schemas.microsoft.com/office/drawing/2014/main" id="{EA854564-A9B2-4FDF-B5A1-375881EFA3BB}"/>
                </a:ext>
              </a:extLst>
            </p:cNvPr>
            <p:cNvSpPr txBox="1"/>
            <p:nvPr/>
          </p:nvSpPr>
          <p:spPr>
            <a:xfrm rot="21288873">
              <a:off x="3462759" y="4681835"/>
              <a:ext cx="3893222" cy="923330"/>
            </a:xfrm>
            <a:prstGeom prst="rect">
              <a:avLst/>
            </a:prstGeom>
            <a:noFill/>
          </p:spPr>
          <p:txBody>
            <a:bodyPr wrap="square" rtlCol="0">
              <a:spAutoFit/>
            </a:bodyPr>
            <a:lstStyle/>
            <a:p>
              <a:pPr algn="ctr"/>
              <a:r>
                <a:rPr lang="en-US" sz="5400" b="1" dirty="0" err="1" smtClean="0">
                  <a:solidFill>
                    <a:schemeClr val="bg1"/>
                  </a:solidFill>
                  <a:latin typeface="#9Slide05 SVNLifehack Script" panose="00000500000000000000" pitchFamily="2" charset="0"/>
                  <a:cs typeface="Times New Roman" panose="02020603050405020304" pitchFamily="18" charset="0"/>
                </a:rPr>
                <a:t>Tớ</a:t>
              </a:r>
              <a:r>
                <a:rPr lang="en-US" sz="5400" b="1" dirty="0" smtClean="0">
                  <a:solidFill>
                    <a:schemeClr val="bg1"/>
                  </a:solidFill>
                  <a:latin typeface="#9Slide05 SVNLifehack Script" panose="00000500000000000000" pitchFamily="2" charset="0"/>
                  <a:cs typeface="Times New Roman" panose="02020603050405020304" pitchFamily="18" charset="0"/>
                </a:rPr>
                <a:t> </a:t>
              </a:r>
              <a:r>
                <a:rPr lang="en-US" sz="5400" b="1" dirty="0" err="1" smtClean="0">
                  <a:solidFill>
                    <a:schemeClr val="bg1"/>
                  </a:solidFill>
                  <a:latin typeface="#9Slide05 SVNLifehack Script" panose="00000500000000000000" pitchFamily="2" charset="0"/>
                  <a:cs typeface="Times New Roman" panose="02020603050405020304" pitchFamily="18" charset="0"/>
                </a:rPr>
                <a:t>là</a:t>
              </a:r>
              <a:endParaRPr lang="en-US" sz="5400" b="1" dirty="0">
                <a:solidFill>
                  <a:schemeClr val="bg1"/>
                </a:solidFill>
                <a:latin typeface="#9Slide05 SVNLifehack Script" panose="00000500000000000000" pitchFamily="2" charset="0"/>
                <a:cs typeface="Times New Roman" panose="02020603050405020304" pitchFamily="18" charset="0"/>
              </a:endParaRPr>
            </a:p>
          </p:txBody>
        </p:sp>
      </p:grpSp>
    </p:spTree>
    <p:extLst>
      <p:ext uri="{BB962C8B-B14F-4D97-AF65-F5344CB8AC3E}">
        <p14:creationId xmlns:p14="http://schemas.microsoft.com/office/powerpoint/2010/main" val="2689363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mboo&#10;&#10;Description automatically generated">
            <a:extLst>
              <a:ext uri="{FF2B5EF4-FFF2-40B4-BE49-F238E27FC236}">
                <a16:creationId xmlns:a16="http://schemas.microsoft.com/office/drawing/2014/main" id="{401ED5B3-385A-F05B-8FFA-29F86B160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77362" y="266700"/>
            <a:ext cx="10214991" cy="10287000"/>
          </a:xfrm>
          <a:prstGeom prst="rect">
            <a:avLst/>
          </a:prstGeom>
        </p:spPr>
      </p:pic>
      <p:sp>
        <p:nvSpPr>
          <p:cNvPr id="3" name="Rectangle 2">
            <a:extLst>
              <a:ext uri="{FF2B5EF4-FFF2-40B4-BE49-F238E27FC236}">
                <a16:creationId xmlns:a16="http://schemas.microsoft.com/office/drawing/2014/main" id="{678472C2-A301-0864-B602-C44E99D082C2}"/>
              </a:ext>
            </a:extLst>
          </p:cNvPr>
          <p:cNvSpPr/>
          <p:nvPr/>
        </p:nvSpPr>
        <p:spPr>
          <a:xfrm>
            <a:off x="914400" y="2050345"/>
            <a:ext cx="11734800" cy="686341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gồm</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cặp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cặp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vẹn</a:t>
            </a:r>
            <a:r>
              <a:rPr lang="en-US" sz="4400" dirty="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400" dirty="0">
              <a:solidFill>
                <a:srgbClr val="00000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vi-VN"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Mỗi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khổ</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trắc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năm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bằng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chỉ</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kia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lưng</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400" dirty="0">
              <a:solidFill>
                <a:srgbClr val="000000"/>
              </a:solidFill>
              <a:latin typeface="Times New Roman" panose="02020603050405020304" pitchFamily="18" charset="0"/>
              <a:cs typeface="Times New Roman" panose="02020603050405020304" pitchFamily="18" charset="0"/>
            </a:endParaRPr>
          </a:p>
          <a:p>
            <a:pPr algn="just">
              <a:defRPr/>
            </a:pPr>
            <a:r>
              <a:rPr lang="vi-VN"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bảy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nhịp</a:t>
            </a:r>
            <a:r>
              <a:rPr lang="en-US" altLang="en-US" sz="4400" dirty="0">
                <a:solidFill>
                  <a:srgbClr val="000000"/>
                </a:solidFill>
                <a:latin typeface="Times New Roman" panose="02020603050405020304" pitchFamily="18" charset="0"/>
                <a:cs typeface="Times New Roman" panose="02020603050405020304" pitchFamily="18" charset="0"/>
              </a:rPr>
              <a:t> 3/4 </a:t>
            </a:r>
            <a:r>
              <a:rPr lang="en-US" altLang="en-US" sz="4400" dirty="0" err="1">
                <a:solidFill>
                  <a:srgbClr val="000000"/>
                </a:solidFill>
                <a:latin typeface="Times New Roman" panose="02020603050405020304" pitchFamily="18" charset="0"/>
                <a:cs typeface="Times New Roman" panose="02020603050405020304" pitchFamily="18" charset="0"/>
              </a:rPr>
              <a:t>hoặc</a:t>
            </a:r>
            <a:r>
              <a:rPr lang="en-US" altLang="en-US" sz="4400" dirty="0">
                <a:solidFill>
                  <a:srgbClr val="000000"/>
                </a:solidFill>
                <a:latin typeface="Times New Roman" panose="02020603050405020304" pitchFamily="18" charset="0"/>
                <a:cs typeface="Times New Roman" panose="02020603050405020304" pitchFamily="18" charset="0"/>
              </a:rPr>
              <a:t> 3/2/2,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 </a:t>
            </a:r>
            <a:r>
              <a:rPr lang="en-US" altLang="en-US" sz="4400" dirty="0" err="1">
                <a:solidFill>
                  <a:srgbClr val="000000"/>
                </a:solidFill>
                <a:latin typeface="Times New Roman" panose="02020603050405020304" pitchFamily="18" charset="0"/>
                <a:cs typeface="Times New Roman" panose="02020603050405020304" pitchFamily="18" charset="0"/>
              </a:rPr>
              <a:t>tám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theo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lục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bát</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2445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3D814A-5A7A-7D2C-F9E0-A4D85959C830}"/>
              </a:ext>
            </a:extLst>
          </p:cNvPr>
          <p:cNvSpPr txBox="1"/>
          <p:nvPr/>
        </p:nvSpPr>
        <p:spPr>
          <a:xfrm>
            <a:off x="8153400" y="3066008"/>
            <a:ext cx="11353800" cy="3785652"/>
          </a:xfrm>
          <a:prstGeom prst="rect">
            <a:avLst/>
          </a:prstGeom>
          <a:noFill/>
        </p:spPr>
        <p:txBody>
          <a:bodyPr wrap="square" rtlCol="0">
            <a:spAutoFit/>
          </a:bodyPr>
          <a:lstStyle/>
          <a:p>
            <a:pPr algn="ctr" defTabSz="1371600"/>
            <a:r>
              <a:rPr lang="en-US" sz="8000" b="1" dirty="0">
                <a:solidFill>
                  <a:prstClr val="black"/>
                </a:solidFill>
                <a:latin typeface="Times New Roman" panose="02020603050405020304" pitchFamily="18" charset="0"/>
                <a:ea typeface="新宋体"/>
                <a:cs typeface="Times New Roman" panose="02020603050405020304" pitchFamily="18" charset="0"/>
              </a:rPr>
              <a:t>2.</a:t>
            </a:r>
          </a:p>
          <a:p>
            <a:pPr algn="ctr" defTabSz="1371600"/>
            <a:r>
              <a:rPr lang="en-US" sz="8000" b="1" dirty="0" err="1">
                <a:solidFill>
                  <a:prstClr val="black"/>
                </a:solidFill>
                <a:latin typeface="Times New Roman" panose="02020603050405020304" pitchFamily="18" charset="0"/>
                <a:ea typeface="新宋体"/>
                <a:cs typeface="Times New Roman" panose="02020603050405020304" pitchFamily="18" charset="0"/>
              </a:rPr>
              <a:t>Tình</a:t>
            </a:r>
            <a:r>
              <a:rPr lang="en-US" sz="8000" b="1" dirty="0">
                <a:solidFill>
                  <a:prstClr val="black"/>
                </a:solidFill>
                <a:latin typeface="Times New Roman" panose="02020603050405020304" pitchFamily="18" charset="0"/>
                <a:ea typeface="新宋体"/>
                <a:cs typeface="Times New Roman" panose="02020603050405020304" pitchFamily="18" charset="0"/>
              </a:rPr>
              <a:t> </a:t>
            </a:r>
            <a:r>
              <a:rPr lang="en-US" sz="8000" b="1" dirty="0" err="1">
                <a:solidFill>
                  <a:prstClr val="black"/>
                </a:solidFill>
                <a:latin typeface="Times New Roman" panose="02020603050405020304" pitchFamily="18" charset="0"/>
                <a:ea typeface="新宋体"/>
                <a:cs typeface="Times New Roman" panose="02020603050405020304" pitchFamily="18" charset="0"/>
              </a:rPr>
              <a:t>cảm</a:t>
            </a:r>
            <a:r>
              <a:rPr lang="en-US" sz="8000" b="1" dirty="0">
                <a:solidFill>
                  <a:prstClr val="black"/>
                </a:solidFill>
                <a:latin typeface="Times New Roman" panose="02020603050405020304" pitchFamily="18" charset="0"/>
                <a:ea typeface="新宋体"/>
                <a:cs typeface="Times New Roman" panose="02020603050405020304" pitchFamily="18" charset="0"/>
              </a:rPr>
              <a:t>, </a:t>
            </a:r>
            <a:r>
              <a:rPr lang="en-US" sz="8000" b="1" dirty="0" err="1">
                <a:solidFill>
                  <a:prstClr val="black"/>
                </a:solidFill>
                <a:latin typeface="Times New Roman" panose="02020603050405020304" pitchFamily="18" charset="0"/>
                <a:ea typeface="新宋体"/>
                <a:cs typeface="Times New Roman" panose="02020603050405020304" pitchFamily="18" charset="0"/>
              </a:rPr>
              <a:t>cảm</a:t>
            </a:r>
            <a:r>
              <a:rPr lang="en-US" sz="8000" b="1" dirty="0">
                <a:solidFill>
                  <a:prstClr val="black"/>
                </a:solidFill>
                <a:latin typeface="Times New Roman" panose="02020603050405020304" pitchFamily="18" charset="0"/>
                <a:ea typeface="新宋体"/>
                <a:cs typeface="Times New Roman" panose="02020603050405020304" pitchFamily="18" charset="0"/>
              </a:rPr>
              <a:t> </a:t>
            </a:r>
            <a:r>
              <a:rPr lang="en-US" sz="8000" b="1" dirty="0" err="1">
                <a:solidFill>
                  <a:prstClr val="black"/>
                </a:solidFill>
                <a:latin typeface="Times New Roman" panose="02020603050405020304" pitchFamily="18" charset="0"/>
                <a:ea typeface="新宋体"/>
                <a:cs typeface="Times New Roman" panose="02020603050405020304" pitchFamily="18" charset="0"/>
              </a:rPr>
              <a:t>xúc</a:t>
            </a:r>
            <a:r>
              <a:rPr lang="en-US" sz="8000" b="1" dirty="0">
                <a:solidFill>
                  <a:prstClr val="black"/>
                </a:solidFill>
                <a:latin typeface="Times New Roman" panose="02020603050405020304" pitchFamily="18" charset="0"/>
                <a:ea typeface="新宋体"/>
                <a:cs typeface="Times New Roman" panose="02020603050405020304" pitchFamily="18" charset="0"/>
              </a:rPr>
              <a:t> </a:t>
            </a:r>
          </a:p>
          <a:p>
            <a:pPr algn="ctr" defTabSz="1371600"/>
            <a:r>
              <a:rPr lang="en-US" sz="8000" b="1" dirty="0" err="1">
                <a:solidFill>
                  <a:prstClr val="black"/>
                </a:solidFill>
                <a:latin typeface="Times New Roman" panose="02020603050405020304" pitchFamily="18" charset="0"/>
                <a:ea typeface="新宋体"/>
                <a:cs typeface="Times New Roman" panose="02020603050405020304" pitchFamily="18" charset="0"/>
              </a:rPr>
              <a:t>của</a:t>
            </a:r>
            <a:r>
              <a:rPr lang="en-US" sz="8000" b="1" dirty="0">
                <a:solidFill>
                  <a:prstClr val="black"/>
                </a:solidFill>
                <a:latin typeface="Times New Roman" panose="02020603050405020304" pitchFamily="18" charset="0"/>
                <a:ea typeface="新宋体"/>
                <a:cs typeface="Times New Roman" panose="02020603050405020304" pitchFamily="18" charset="0"/>
              </a:rPr>
              <a:t> </a:t>
            </a:r>
            <a:r>
              <a:rPr lang="en-US" sz="8000" b="1" dirty="0" err="1">
                <a:solidFill>
                  <a:prstClr val="black"/>
                </a:solidFill>
                <a:latin typeface="Times New Roman" panose="02020603050405020304" pitchFamily="18" charset="0"/>
                <a:ea typeface="新宋体"/>
                <a:cs typeface="Times New Roman" panose="02020603050405020304" pitchFamily="18" charset="0"/>
              </a:rPr>
              <a:t>tác</a:t>
            </a:r>
            <a:r>
              <a:rPr lang="en-US" sz="8000" b="1" dirty="0">
                <a:solidFill>
                  <a:prstClr val="black"/>
                </a:solidFill>
                <a:latin typeface="Times New Roman" panose="02020603050405020304" pitchFamily="18" charset="0"/>
                <a:ea typeface="新宋体"/>
                <a:cs typeface="Times New Roman" panose="02020603050405020304" pitchFamily="18" charset="0"/>
              </a:rPr>
              <a:t> </a:t>
            </a:r>
            <a:r>
              <a:rPr lang="en-US" sz="8000" b="1" dirty="0" err="1">
                <a:solidFill>
                  <a:prstClr val="black"/>
                </a:solidFill>
                <a:latin typeface="Times New Roman" panose="02020603050405020304" pitchFamily="18" charset="0"/>
                <a:ea typeface="新宋体"/>
                <a:cs typeface="Times New Roman" panose="02020603050405020304" pitchFamily="18" charset="0"/>
              </a:rPr>
              <a:t>giả</a:t>
            </a:r>
            <a:endParaRPr lang="en-US" sz="8000" b="1" dirty="0">
              <a:solidFill>
                <a:prstClr val="black"/>
              </a:solidFill>
              <a:latin typeface="Times New Roman" panose="02020603050405020304" pitchFamily="18" charset="0"/>
              <a:ea typeface="新宋体"/>
              <a:cs typeface="Times New Roman" panose="02020603050405020304" pitchFamily="18" charset="0"/>
            </a:endParaRPr>
          </a:p>
        </p:txBody>
      </p:sp>
      <p:grpSp>
        <p:nvGrpSpPr>
          <p:cNvPr id="2" name="Group 2">
            <a:extLst>
              <a:ext uri="{FF2B5EF4-FFF2-40B4-BE49-F238E27FC236}">
                <a16:creationId xmlns:a16="http://schemas.microsoft.com/office/drawing/2014/main" id="{397188C0-EF15-A625-C35B-07655D6301D5}"/>
              </a:ext>
            </a:extLst>
          </p:cNvPr>
          <p:cNvGrpSpPr/>
          <p:nvPr/>
        </p:nvGrpSpPr>
        <p:grpSpPr>
          <a:xfrm>
            <a:off x="0" y="0"/>
            <a:ext cx="9372600" cy="10287000"/>
            <a:chOff x="0" y="0"/>
            <a:chExt cx="6349238" cy="5650357"/>
          </a:xfrm>
        </p:grpSpPr>
        <p:sp>
          <p:nvSpPr>
            <p:cNvPr id="5" name="Freeform 3">
              <a:extLst>
                <a:ext uri="{FF2B5EF4-FFF2-40B4-BE49-F238E27FC236}">
                  <a16:creationId xmlns:a16="http://schemas.microsoft.com/office/drawing/2014/main" id="{B50ACFA4-86B6-1362-0702-8C3372DF776D}"/>
                </a:ext>
              </a:extLst>
            </p:cNvPr>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2855" r="-2855"/>
              </a:stretch>
            </a:blipFill>
          </p:spPr>
        </p:sp>
      </p:grpSp>
    </p:spTree>
    <p:extLst>
      <p:ext uri="{BB962C8B-B14F-4D97-AF65-F5344CB8AC3E}">
        <p14:creationId xmlns:p14="http://schemas.microsoft.com/office/powerpoint/2010/main" val="3170099354"/>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8E02C2-88E8-70D2-69C8-6816BACB3780}"/>
              </a:ext>
            </a:extLst>
          </p:cNvPr>
          <p:cNvSpPr/>
          <p:nvPr/>
        </p:nvSpPr>
        <p:spPr>
          <a:xfrm>
            <a:off x="609600" y="723900"/>
            <a:ext cx="17145000" cy="769441"/>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Tiếng</a:t>
            </a:r>
            <a:r>
              <a:rPr lang="en-US" sz="4400" b="1" dirty="0">
                <a:latin typeface="Times New Roman" panose="02020603050405020304" pitchFamily="18" charset="0"/>
                <a:cs typeface="Times New Roman" panose="02020603050405020304" pitchFamily="18" charset="0"/>
              </a:rPr>
              <a:t> than </a:t>
            </a:r>
            <a:r>
              <a:rPr lang="en-US" sz="4400" b="1" dirty="0" err="1">
                <a:latin typeface="Times New Roman" panose="02020603050405020304" pitchFamily="18" charset="0"/>
                <a:cs typeface="Times New Roman" panose="02020603050405020304" pitchFamily="18" charset="0"/>
              </a:rPr>
              <a:t>ngỡ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xót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mất</a:t>
            </a:r>
            <a:r>
              <a:rPr lang="en-US" sz="44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312C8C6-206A-2027-A861-2BBFAF5FBC04}"/>
              </a:ext>
            </a:extLst>
          </p:cNvPr>
          <p:cNvSpPr txBox="1"/>
          <p:nvPr/>
        </p:nvSpPr>
        <p:spPr>
          <a:xfrm>
            <a:off x="4914900" y="2007691"/>
            <a:ext cx="84582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 </a:t>
            </a: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đã</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rồi</a:t>
            </a:r>
            <a:r>
              <a:rPr lang="en-US" sz="4400" i="1" dirty="0">
                <a:latin typeface="Times New Roman" pitchFamily="18" charset="0"/>
                <a:cs typeface="Times New Roman" pitchFamily="18" charset="0"/>
              </a:rPr>
              <a:t>”</a:t>
            </a:r>
          </a:p>
        </p:txBody>
      </p:sp>
      <p:sp>
        <p:nvSpPr>
          <p:cNvPr id="9" name="Espace réservé du contenu 2">
            <a:extLst>
              <a:ext uri="{FF2B5EF4-FFF2-40B4-BE49-F238E27FC236}">
                <a16:creationId xmlns:a16="http://schemas.microsoft.com/office/drawing/2014/main" id="{F1D9AD6E-B60E-C7E2-3107-54DD76F76B8E}"/>
              </a:ext>
            </a:extLst>
          </p:cNvPr>
          <p:cNvSpPr txBox="1">
            <a:spLocks/>
          </p:cNvSpPr>
          <p:nvPr/>
        </p:nvSpPr>
        <p:spPr>
          <a:xfrm>
            <a:off x="11420929" y="3743679"/>
            <a:ext cx="2599872" cy="839587"/>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giảm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tránh</a:t>
            </a:r>
            <a:endParaRPr lang="en-US" sz="4400" dirty="0">
              <a:latin typeface="Times New Roman" pitchFamily="18" charset="0"/>
              <a:cs typeface="Times New Roman" pitchFamily="18" charset="0"/>
            </a:endParaRPr>
          </a:p>
        </p:txBody>
      </p:sp>
      <p:sp>
        <p:nvSpPr>
          <p:cNvPr id="10" name="Espace réservé du contenu 2">
            <a:extLst>
              <a:ext uri="{FF2B5EF4-FFF2-40B4-BE49-F238E27FC236}">
                <a16:creationId xmlns:a16="http://schemas.microsoft.com/office/drawing/2014/main" id="{301AF735-EFE3-6978-33AD-27B222ADF8C9}"/>
              </a:ext>
            </a:extLst>
          </p:cNvPr>
          <p:cNvSpPr txBox="1">
            <a:spLocks/>
          </p:cNvSpPr>
          <p:nvPr/>
        </p:nvSpPr>
        <p:spPr bwMode="auto">
          <a:xfrm>
            <a:off x="8136193" y="3935791"/>
            <a:ext cx="3008058"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sym typeface="Wingdings" panose="05000000000000000000" pitchFamily="2" charset="2"/>
              </a:rPr>
              <a:t>nhấn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mạnh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sự</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mất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mát</a:t>
            </a: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81E69649-ED95-4A49-7BC5-9C926B97AEAE}"/>
              </a:ext>
            </a:extLst>
          </p:cNvPr>
          <p:cNvSpPr txBox="1"/>
          <p:nvPr/>
        </p:nvSpPr>
        <p:spPr>
          <a:xfrm>
            <a:off x="14168888" y="2139846"/>
            <a:ext cx="3814312" cy="2800767"/>
          </a:xfrm>
          <a:prstGeom prst="rect">
            <a:avLst/>
          </a:prstGeom>
          <a:noFill/>
        </p:spPr>
        <p:txBody>
          <a:bodyPr wrap="square" rtlCol="0">
            <a:spAutoFit/>
          </a:bodyPr>
          <a:lstStyle/>
          <a:p>
            <a:pPr algn="just"/>
            <a:r>
              <a:rPr lang="en-US" sz="4400" dirty="0">
                <a:solidFill>
                  <a:srgbClr val="FF0000"/>
                </a:solidFill>
                <a:latin typeface="Times New Roman" pitchFamily="18" charset="0"/>
                <a:cs typeface="Times New Roman" pitchFamily="18" charset="0"/>
                <a:sym typeface="Wingdings" panose="05000000000000000000" pitchFamily="2" charset="2"/>
              </a:rPr>
              <a:t> L</a:t>
            </a:r>
            <a:r>
              <a:rPr lang="vi-VN" sz="4400" dirty="0">
                <a:solidFill>
                  <a:srgbClr val="FF0000"/>
                </a:solidFill>
                <a:latin typeface="Times New Roman" pitchFamily="18" charset="0"/>
                <a:cs typeface="Times New Roman" pitchFamily="18" charset="0"/>
              </a:rPr>
              <a:t>ời than đau đớn, xót xa,</a:t>
            </a:r>
            <a:r>
              <a:rPr lang="en-US" sz="4400" dirty="0">
                <a:solidFill>
                  <a:srgbClr val="FF0000"/>
                </a:solidFill>
                <a:latin typeface="Times New Roman" pitchFamily="18" charset="0"/>
                <a:cs typeface="Times New Roman" pitchFamily="18" charset="0"/>
              </a:rPr>
              <a:t> </a:t>
            </a:r>
            <a:r>
              <a:rPr lang="vi-VN" sz="4400" dirty="0">
                <a:solidFill>
                  <a:srgbClr val="FF0000"/>
                </a:solidFill>
                <a:latin typeface="Times New Roman" pitchFamily="18" charset="0"/>
                <a:cs typeface="Times New Roman" pitchFamily="18" charset="0"/>
              </a:rPr>
              <a:t>bàng hoàng, thảng thốt</a:t>
            </a:r>
            <a:r>
              <a:rPr lang="en-US" sz="4400" dirty="0">
                <a:solidFill>
                  <a:srgbClr val="FF0000"/>
                </a:solidFill>
                <a:latin typeface="Times New Roman" pitchFamily="18" charset="0"/>
                <a:cs typeface="Times New Roman" pitchFamily="18" charset="0"/>
              </a:rPr>
              <a:t>.</a:t>
            </a:r>
          </a:p>
        </p:txBody>
      </p:sp>
      <p:cxnSp>
        <p:nvCxnSpPr>
          <p:cNvPr id="13" name="Straight Connector 12">
            <a:extLst>
              <a:ext uri="{FF2B5EF4-FFF2-40B4-BE49-F238E27FC236}">
                <a16:creationId xmlns:a16="http://schemas.microsoft.com/office/drawing/2014/main" id="{7954882F-63EB-B5CE-3C35-CF0B038FE23F}"/>
              </a:ext>
            </a:extLst>
          </p:cNvPr>
          <p:cNvCxnSpPr/>
          <p:nvPr/>
        </p:nvCxnSpPr>
        <p:spPr>
          <a:xfrm>
            <a:off x="6019800" y="2781300"/>
            <a:ext cx="28194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14" name="Picture 13" descr="A black background with a black square&#10;&#10;Description automatically generated with medium confidence">
            <a:extLst>
              <a:ext uri="{FF2B5EF4-FFF2-40B4-BE49-F238E27FC236}">
                <a16:creationId xmlns:a16="http://schemas.microsoft.com/office/drawing/2014/main" id="{C6277581-FA4C-CCE1-6CA0-2E03E3545B7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709448">
            <a:off x="4176440" y="1808682"/>
            <a:ext cx="2076319" cy="2076319"/>
          </a:xfrm>
          <a:prstGeom prst="rect">
            <a:avLst/>
          </a:prstGeom>
        </p:spPr>
      </p:pic>
      <p:sp>
        <p:nvSpPr>
          <p:cNvPr id="15" name="Espace réservé du contenu 2">
            <a:extLst>
              <a:ext uri="{FF2B5EF4-FFF2-40B4-BE49-F238E27FC236}">
                <a16:creationId xmlns:a16="http://schemas.microsoft.com/office/drawing/2014/main" id="{B2EE9177-CD2E-B20C-0C1E-1897DBCBAB9F}"/>
              </a:ext>
            </a:extLst>
          </p:cNvPr>
          <p:cNvSpPr txBox="1">
            <a:spLocks/>
          </p:cNvSpPr>
          <p:nvPr/>
        </p:nvSpPr>
        <p:spPr>
          <a:xfrm>
            <a:off x="609600" y="2964513"/>
            <a:ext cx="3886200" cy="167640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xưng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kính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trọng</a:t>
            </a:r>
            <a:endParaRPr lang="fr-FR" sz="4400" dirty="0">
              <a:solidFill>
                <a:srgbClr val="593B2A"/>
              </a:solidFill>
              <a:latin typeface="Times New Roman" pitchFamily="18" charset="0"/>
              <a:cs typeface="Times New Roman" pitchFamily="18" charset="0"/>
            </a:endParaRPr>
          </a:p>
        </p:txBody>
      </p:sp>
      <p:sp>
        <p:nvSpPr>
          <p:cNvPr id="16" name="Oval 15">
            <a:extLst>
              <a:ext uri="{FF2B5EF4-FFF2-40B4-BE49-F238E27FC236}">
                <a16:creationId xmlns:a16="http://schemas.microsoft.com/office/drawing/2014/main" id="{CE45BA83-ED2C-D156-C79A-15421A21A2DA}"/>
              </a:ext>
            </a:extLst>
          </p:cNvPr>
          <p:cNvSpPr/>
          <p:nvPr/>
        </p:nvSpPr>
        <p:spPr>
          <a:xfrm>
            <a:off x="8763000" y="1790700"/>
            <a:ext cx="1104900" cy="1371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AA05818-6115-287D-CE07-C1FE704B0385}"/>
              </a:ext>
            </a:extLst>
          </p:cNvPr>
          <p:cNvCxnSpPr>
            <a:cxnSpLocks/>
          </p:cNvCxnSpPr>
          <p:nvPr/>
        </p:nvCxnSpPr>
        <p:spPr>
          <a:xfrm>
            <a:off x="8839200" y="2777132"/>
            <a:ext cx="3657600" cy="0"/>
          </a:xfrm>
          <a:prstGeom prst="line">
            <a:avLst/>
          </a:prstGeom>
          <a:ln w="57150">
            <a:solidFill>
              <a:schemeClr val="tx2"/>
            </a:solidFill>
          </a:ln>
        </p:spPr>
        <p:style>
          <a:lnRef idx="1">
            <a:schemeClr val="dk1"/>
          </a:lnRef>
          <a:fillRef idx="0">
            <a:schemeClr val="dk1"/>
          </a:fillRef>
          <a:effectRef idx="0">
            <a:schemeClr val="dk1"/>
          </a:effectRef>
          <a:fontRef idx="minor">
            <a:schemeClr val="tx1"/>
          </a:fontRef>
        </p:style>
      </p:cxnSp>
      <p:pic>
        <p:nvPicPr>
          <p:cNvPr id="19" name="Picture 18" descr="A black background with a black square&#10;&#10;Description automatically generated with medium confidence">
            <a:extLst>
              <a:ext uri="{FF2B5EF4-FFF2-40B4-BE49-F238E27FC236}">
                <a16:creationId xmlns:a16="http://schemas.microsoft.com/office/drawing/2014/main" id="{7B3B0DF7-4474-8AA7-FA67-AF4CEBC9B19D}"/>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3969038">
            <a:off x="8765456" y="3114792"/>
            <a:ext cx="850864" cy="850864"/>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46761AC5-B989-96B6-5C2A-93014A2C94B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6300663" flipH="1">
            <a:off x="11360649" y="2642906"/>
            <a:ext cx="1654076" cy="1654076"/>
          </a:xfrm>
          <a:prstGeom prst="rect">
            <a:avLst/>
          </a:prstGeom>
        </p:spPr>
      </p:pic>
      <p:sp>
        <p:nvSpPr>
          <p:cNvPr id="21" name="TextBox 20">
            <a:extLst>
              <a:ext uri="{FF2B5EF4-FFF2-40B4-BE49-F238E27FC236}">
                <a16:creationId xmlns:a16="http://schemas.microsoft.com/office/drawing/2014/main" id="{147589B7-4826-D06F-F74A-3132413CE477}"/>
              </a:ext>
            </a:extLst>
          </p:cNvPr>
          <p:cNvSpPr txBox="1"/>
          <p:nvPr/>
        </p:nvSpPr>
        <p:spPr>
          <a:xfrm>
            <a:off x="4267200" y="6059147"/>
            <a:ext cx="9586279" cy="769441"/>
          </a:xfrm>
          <a:prstGeom prst="rect">
            <a:avLst/>
          </a:prstGeom>
          <a:noFill/>
        </p:spPr>
        <p:txBody>
          <a:bodyPr wrap="none" rtlCol="0">
            <a:spAutoFit/>
          </a:bodyPr>
          <a:lstStyle/>
          <a:p>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Nước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mây</a:t>
            </a:r>
            <a:r>
              <a:rPr lang="en-US" sz="4400" i="1" dirty="0">
                <a:latin typeface="Times New Roman" pitchFamily="18" charset="0"/>
                <a:cs typeface="Times New Roman" pitchFamily="18" charset="0"/>
              </a:rPr>
              <a:t> man </a:t>
            </a:r>
            <a:r>
              <a:rPr lang="en-US" sz="4400" i="1" dirty="0" err="1">
                <a:latin typeface="Times New Roman" pitchFamily="18" charset="0"/>
                <a:cs typeface="Times New Roman" pitchFamily="18" charset="0"/>
              </a:rPr>
              <a:t>mác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ngậm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ngùi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lòng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a:t>
            </a:r>
            <a:r>
              <a:rPr lang="en-US" sz="4400" i="1" dirty="0">
                <a:latin typeface="Times New Roman" pitchFamily="18" charset="0"/>
                <a:cs typeface="Times New Roman" pitchFamily="18" charset="0"/>
              </a:rPr>
              <a:t>”</a:t>
            </a:r>
          </a:p>
        </p:txBody>
      </p:sp>
      <p:cxnSp>
        <p:nvCxnSpPr>
          <p:cNvPr id="22" name="Straight Connector 21">
            <a:extLst>
              <a:ext uri="{FF2B5EF4-FFF2-40B4-BE49-F238E27FC236}">
                <a16:creationId xmlns:a16="http://schemas.microsoft.com/office/drawing/2014/main" id="{9E01309C-370D-35BD-A2BD-441A55DD3B27}"/>
              </a:ext>
            </a:extLst>
          </p:cNvPr>
          <p:cNvCxnSpPr>
            <a:cxnSpLocks/>
            <a:endCxn id="21" idx="2"/>
          </p:cNvCxnSpPr>
          <p:nvPr/>
        </p:nvCxnSpPr>
        <p:spPr>
          <a:xfrm>
            <a:off x="6967543" y="6828588"/>
            <a:ext cx="2092797"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83AC6529-ECD3-15C6-1E4D-0438A2D336A3}"/>
              </a:ext>
            </a:extLst>
          </p:cNvPr>
          <p:cNvCxnSpPr>
            <a:cxnSpLocks/>
          </p:cNvCxnSpPr>
          <p:nvPr/>
        </p:nvCxnSpPr>
        <p:spPr>
          <a:xfrm>
            <a:off x="9190882" y="6828588"/>
            <a:ext cx="239151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26" name="Espace réservé du contenu 2">
            <a:extLst>
              <a:ext uri="{FF2B5EF4-FFF2-40B4-BE49-F238E27FC236}">
                <a16:creationId xmlns:a16="http://schemas.microsoft.com/office/drawing/2014/main" id="{F84AC5DA-1F63-4B13-1368-4019FCBFB118}"/>
              </a:ext>
            </a:extLst>
          </p:cNvPr>
          <p:cNvSpPr txBox="1">
            <a:spLocks/>
          </p:cNvSpPr>
          <p:nvPr/>
        </p:nvSpPr>
        <p:spPr>
          <a:xfrm>
            <a:off x="4826703" y="7290473"/>
            <a:ext cx="8467271" cy="940681"/>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láy</a:t>
            </a:r>
            <a:r>
              <a:rPr lang="en-US" sz="4400" dirty="0">
                <a:latin typeface="Times New Roman" pitchFamily="18" charset="0"/>
                <a:cs typeface="Times New Roman" pitchFamily="18" charset="0"/>
              </a:rPr>
              <a:t> </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cụ</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thể</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hóa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tâm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trạng</a:t>
            </a:r>
            <a:endParaRPr lang="fr-FR" sz="4400" dirty="0">
              <a:solidFill>
                <a:srgbClr val="593B2A"/>
              </a:solidFill>
              <a:latin typeface="Times New Roman" pitchFamily="18" charset="0"/>
              <a:cs typeface="Times New Roman" pitchFamily="18" charset="0"/>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EA248037-EE7A-53DC-2C8A-E3403625578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422600">
            <a:off x="6419027" y="6680342"/>
            <a:ext cx="850864" cy="850864"/>
          </a:xfrm>
          <a:prstGeom prst="rect">
            <a:avLst/>
          </a:prstGeom>
        </p:spPr>
      </p:pic>
      <p:sp>
        <p:nvSpPr>
          <p:cNvPr id="28" name="TextBox 27">
            <a:extLst>
              <a:ext uri="{FF2B5EF4-FFF2-40B4-BE49-F238E27FC236}">
                <a16:creationId xmlns:a16="http://schemas.microsoft.com/office/drawing/2014/main" id="{631D49FE-87CE-503A-1FC9-36F7B385DA5A}"/>
              </a:ext>
            </a:extLst>
          </p:cNvPr>
          <p:cNvSpPr txBox="1"/>
          <p:nvPr/>
        </p:nvSpPr>
        <p:spPr>
          <a:xfrm>
            <a:off x="421256" y="8573750"/>
            <a:ext cx="17445488" cy="1446550"/>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đau</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tột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cùng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tiếc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vô</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hạn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ngột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thiết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b="1" dirty="0">
              <a:solidFill>
                <a:srgbClr val="FF0000"/>
              </a:solidFill>
              <a:latin typeface="Times New Roman" pitchFamily="18" charset="0"/>
              <a:cs typeface="Times New Roman" pitchFamily="18" charset="0"/>
            </a:endParaRPr>
          </a:p>
        </p:txBody>
      </p:sp>
      <p:sp>
        <p:nvSpPr>
          <p:cNvPr id="29" name="TextBox 28">
            <a:extLst>
              <a:ext uri="{FF2B5EF4-FFF2-40B4-BE49-F238E27FC236}">
                <a16:creationId xmlns:a16="http://schemas.microsoft.com/office/drawing/2014/main" id="{DA08506E-351E-D0D1-3475-9E298C566C08}"/>
              </a:ext>
            </a:extLst>
          </p:cNvPr>
          <p:cNvSpPr txBox="1"/>
          <p:nvPr/>
        </p:nvSpPr>
        <p:spPr>
          <a:xfrm>
            <a:off x="14168888" y="5493887"/>
            <a:ext cx="3814312" cy="2800767"/>
          </a:xfrm>
          <a:prstGeom prst="rect">
            <a:avLst/>
          </a:prstGeom>
          <a:noFill/>
        </p:spPr>
        <p:txBody>
          <a:bodyPr wrap="square" rtlCol="0">
            <a:spAutoFit/>
          </a:bodyPr>
          <a:lstStyle/>
          <a:p>
            <a:pPr algn="just"/>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Nỗi</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buồn</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đau</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thương</a:t>
            </a:r>
            <a:r>
              <a:rPr lang="en-US" sz="4400" dirty="0">
                <a:solidFill>
                  <a:srgbClr val="FF0000"/>
                </a:solidFill>
                <a:latin typeface="Times New Roman" pitchFamily="18" charset="0"/>
                <a:cs typeface="Times New Roman" pitchFamily="18" charset="0"/>
                <a:sym typeface="Wingdings" panose="05000000000000000000" pitchFamily="2" charset="2"/>
              </a:rPr>
              <a:t> bao </a:t>
            </a:r>
            <a:r>
              <a:rPr lang="en-US" sz="4400" dirty="0" err="1">
                <a:solidFill>
                  <a:srgbClr val="FF0000"/>
                </a:solidFill>
                <a:latin typeface="Times New Roman" pitchFamily="18" charset="0"/>
                <a:cs typeface="Times New Roman" pitchFamily="18" charset="0"/>
                <a:sym typeface="Wingdings" panose="05000000000000000000" pitchFamily="2" charset="2"/>
              </a:rPr>
              <a:t>trùm</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giọng</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thơ</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chùng</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xuống</a:t>
            </a:r>
            <a:endParaRPr lang="en-US" sz="4400" dirty="0">
              <a:solidFill>
                <a:srgbClr val="FF0000"/>
              </a:solidFill>
              <a:latin typeface="Times New Roman" pitchFamily="18" charset="0"/>
              <a:cs typeface="Times New Roman" pitchFamily="18" charset="0"/>
            </a:endParaRPr>
          </a:p>
        </p:txBody>
      </p:sp>
      <p:cxnSp>
        <p:nvCxnSpPr>
          <p:cNvPr id="30" name="Straight Connector 29">
            <a:extLst>
              <a:ext uri="{FF2B5EF4-FFF2-40B4-BE49-F238E27FC236}">
                <a16:creationId xmlns:a16="http://schemas.microsoft.com/office/drawing/2014/main" id="{82FA4C1D-E647-9D2E-74D2-E1D302F56C97}"/>
              </a:ext>
            </a:extLst>
          </p:cNvPr>
          <p:cNvCxnSpPr>
            <a:cxnSpLocks/>
          </p:cNvCxnSpPr>
          <p:nvPr/>
        </p:nvCxnSpPr>
        <p:spPr>
          <a:xfrm flipV="1">
            <a:off x="8640811" y="2017533"/>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692B585D-1C2E-9B4C-1214-325E8E5A33CD}"/>
              </a:ext>
            </a:extLst>
          </p:cNvPr>
          <p:cNvCxnSpPr>
            <a:cxnSpLocks/>
          </p:cNvCxnSpPr>
          <p:nvPr/>
        </p:nvCxnSpPr>
        <p:spPr>
          <a:xfrm flipV="1">
            <a:off x="9906000" y="2044864"/>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33" name="Espace réservé du contenu 2">
            <a:extLst>
              <a:ext uri="{FF2B5EF4-FFF2-40B4-BE49-F238E27FC236}">
                <a16:creationId xmlns:a16="http://schemas.microsoft.com/office/drawing/2014/main" id="{5FD51959-E9F9-823A-616E-1AAF795C2FD1}"/>
              </a:ext>
            </a:extLst>
          </p:cNvPr>
          <p:cNvSpPr txBox="1">
            <a:spLocks/>
          </p:cNvSpPr>
          <p:nvPr/>
        </p:nvSpPr>
        <p:spPr bwMode="auto">
          <a:xfrm>
            <a:off x="5400853" y="3768756"/>
            <a:ext cx="2419931"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2/1/3 </a:t>
            </a:r>
            <a:r>
              <a:rPr lang="en-US" sz="4400" dirty="0" err="1">
                <a:latin typeface="Times New Roman" pitchFamily="18" charset="0"/>
                <a:cs typeface="Times New Roman" pitchFamily="18" charset="0"/>
              </a:rPr>
              <a:t>hụt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hẫng</a:t>
            </a:r>
            <a:endParaRPr lang="en-US" sz="4400" dirty="0">
              <a:latin typeface="Times New Roman" pitchFamily="18" charset="0"/>
              <a:cs typeface="Times New Roman" pitchFamily="18" charset="0"/>
            </a:endParaRPr>
          </a:p>
          <a:p>
            <a:pPr lvl="0" algn="ctr">
              <a:spcBef>
                <a:spcPct val="20000"/>
              </a:spcBef>
            </a:pP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pic>
        <p:nvPicPr>
          <p:cNvPr id="34" name="Picture 33" descr="A black background with a black square&#10;&#10;Description automatically generated with medium confidence">
            <a:extLst>
              <a:ext uri="{FF2B5EF4-FFF2-40B4-BE49-F238E27FC236}">
                <a16:creationId xmlns:a16="http://schemas.microsoft.com/office/drawing/2014/main" id="{A963D5E5-40AF-DEE6-504D-0650E83F4DA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504248" y="2919320"/>
            <a:ext cx="850864" cy="850864"/>
          </a:xfrm>
          <a:prstGeom prst="rect">
            <a:avLst/>
          </a:prstGeom>
        </p:spPr>
      </p:pic>
      <p:sp>
        <p:nvSpPr>
          <p:cNvPr id="5" name="Espace réservé du contenu 2">
            <a:extLst>
              <a:ext uri="{FF2B5EF4-FFF2-40B4-BE49-F238E27FC236}">
                <a16:creationId xmlns:a16="http://schemas.microsoft.com/office/drawing/2014/main" id="{3A4B22E5-BFE2-2608-9FCA-1A533C321140}"/>
              </a:ext>
            </a:extLst>
          </p:cNvPr>
          <p:cNvSpPr txBox="1">
            <a:spLocks/>
          </p:cNvSpPr>
          <p:nvPr/>
        </p:nvSpPr>
        <p:spPr bwMode="auto">
          <a:xfrm>
            <a:off x="1189961" y="7124387"/>
            <a:ext cx="3814312"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4/4 </a:t>
            </a:r>
            <a:r>
              <a:rPr lang="en-US" sz="4400" dirty="0" err="1">
                <a:latin typeface="Times New Roman" pitchFamily="18" charset="0"/>
                <a:cs typeface="Times New Roman" pitchFamily="18" charset="0"/>
              </a:rPr>
              <a:t>dàn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mênh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mông</a:t>
            </a: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13DA1C59-81E3-5091-C25F-34EB0F42CBC0}"/>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3600222" y="6379119"/>
            <a:ext cx="850864" cy="850864"/>
          </a:xfrm>
          <a:prstGeom prst="rect">
            <a:avLst/>
          </a:prstGeom>
        </p:spPr>
      </p:pic>
      <p:cxnSp>
        <p:nvCxnSpPr>
          <p:cNvPr id="7" name="Straight Connector 6">
            <a:extLst>
              <a:ext uri="{FF2B5EF4-FFF2-40B4-BE49-F238E27FC236}">
                <a16:creationId xmlns:a16="http://schemas.microsoft.com/office/drawing/2014/main" id="{66B01800-3221-CDE3-91F8-D23318DD0AEC}"/>
              </a:ext>
            </a:extLst>
          </p:cNvPr>
          <p:cNvCxnSpPr>
            <a:cxnSpLocks/>
          </p:cNvCxnSpPr>
          <p:nvPr/>
        </p:nvCxnSpPr>
        <p:spPr>
          <a:xfrm flipV="1">
            <a:off x="9134334" y="6074054"/>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629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inVertical)">
                                      <p:cBhvr>
                                        <p:cTn id="56" dur="500"/>
                                        <p:tgtEl>
                                          <p:spTgt spid="30"/>
                                        </p:tgtEl>
                                      </p:cBhvr>
                                    </p:animEffect>
                                  </p:childTnLst>
                                </p:cTn>
                              </p:par>
                              <p:par>
                                <p:cTn id="57" presetID="16" presetClass="entr" presetSubtype="21"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barn(inVertical)">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par>
                                <p:cTn id="83" presetID="16" presetClass="entr" presetSubtype="21"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barn(inVertical)">
                                      <p:cBhvr>
                                        <p:cTn id="85" dur="500"/>
                                        <p:tgtEl>
                                          <p:spTgt spid="24"/>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barn(inVertical)">
                                      <p:cBhvr>
                                        <p:cTn id="90" dur="500"/>
                                        <p:tgtEl>
                                          <p:spTgt spid="27"/>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barn(inVertical)">
                                      <p:cBhvr>
                                        <p:cTn id="93" dur="5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barn(inVertical)">
                                      <p:cBhvr>
                                        <p:cTn id="98" dur="500"/>
                                        <p:tgtEl>
                                          <p:spTgt spid="6"/>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barn(inVertical)">
                                      <p:cBhvr>
                                        <p:cTn id="101" dur="500"/>
                                        <p:tgtEl>
                                          <p:spTgt spid="5"/>
                                        </p:tgtEl>
                                      </p:cBhvr>
                                    </p:animEffect>
                                  </p:childTnLst>
                                </p:cTn>
                              </p:par>
                              <p:par>
                                <p:cTn id="102" presetID="16" presetClass="entr" presetSubtype="21" fill="hold" nodeType="with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barn(inVertical)">
                                      <p:cBhvr>
                                        <p:cTn id="104" dur="500"/>
                                        <p:tgtEl>
                                          <p:spTgt spid="7"/>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barn(inVertical)">
                                      <p:cBhvr>
                                        <p:cTn id="1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5" grpId="0"/>
      <p:bldP spid="16" grpId="0" animBg="1"/>
      <p:bldP spid="21" grpId="0"/>
      <p:bldP spid="26" grpId="0"/>
      <p:bldP spid="28" grpId="0"/>
      <p:bldP spid="29" grpId="0"/>
      <p:bldP spid="3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graphicFrame>
        <p:nvGraphicFramePr>
          <p:cNvPr id="14" name="Diagram 13">
            <a:extLst>
              <a:ext uri="{FF2B5EF4-FFF2-40B4-BE49-F238E27FC236}">
                <a16:creationId xmlns:a16="http://schemas.microsoft.com/office/drawing/2014/main" id="{5EF68AD3-F4CD-7829-84BB-EA5882F9DB81}"/>
              </a:ext>
            </a:extLst>
          </p:cNvPr>
          <p:cNvGraphicFramePr/>
          <p:nvPr>
            <p:extLst>
              <p:ext uri="{D42A27DB-BD31-4B8C-83A1-F6EECF244321}">
                <p14:modId xmlns:p14="http://schemas.microsoft.com/office/powerpoint/2010/main" val="3921734995"/>
              </p:ext>
            </p:extLst>
          </p:nvPr>
        </p:nvGraphicFramePr>
        <p:xfrm>
          <a:off x="457200" y="2159000"/>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5">
            <a:extLst>
              <a:ext uri="{FF2B5EF4-FFF2-40B4-BE49-F238E27FC236}">
                <a16:creationId xmlns:a16="http://schemas.microsoft.com/office/drawing/2014/main" id="{D2887AA2-65F6-685A-7279-5306A769140B}"/>
              </a:ext>
            </a:extLst>
          </p:cNvPr>
          <p:cNvGrpSpPr>
            <a:grpSpLocks noChangeAspect="1"/>
          </p:cNvGrpSpPr>
          <p:nvPr/>
        </p:nvGrpSpPr>
        <p:grpSpPr>
          <a:xfrm>
            <a:off x="12566287" y="1562100"/>
            <a:ext cx="5246370" cy="5246370"/>
            <a:chOff x="0" y="0"/>
            <a:chExt cx="4572000" cy="4572000"/>
          </a:xfrm>
        </p:grpSpPr>
        <p:sp>
          <p:nvSpPr>
            <p:cNvPr id="16" name="Freeform 6">
              <a:extLst>
                <a:ext uri="{FF2B5EF4-FFF2-40B4-BE49-F238E27FC236}">
                  <a16:creationId xmlns:a16="http://schemas.microsoft.com/office/drawing/2014/main" id="{1BF27518-36BF-81D6-7E3F-A9459F30290D}"/>
                </a:ext>
              </a:extLst>
            </p:cNvPr>
            <p:cNvSpPr/>
            <p:nvPr/>
          </p:nvSpPr>
          <p:spPr>
            <a:xfrm>
              <a:off x="-1524" y="0"/>
              <a:ext cx="4572000" cy="4572000"/>
            </a:xfrm>
            <a:custGeom>
              <a:avLst/>
              <a:gdLst/>
              <a:ahLst/>
              <a:cxnLst/>
              <a:rect l="l" t="t" r="r" b="b"/>
              <a:pathLst>
                <a:path w="4572000" h="4572000">
                  <a:moveTo>
                    <a:pt x="4572000" y="2286000"/>
                  </a:moveTo>
                  <a:cubicBezTo>
                    <a:pt x="4572000" y="3548507"/>
                    <a:pt x="3548507" y="4572000"/>
                    <a:pt x="2286000" y="4572000"/>
                  </a:cubicBezTo>
                  <a:cubicBezTo>
                    <a:pt x="1023493" y="4572000"/>
                    <a:pt x="0" y="3548507"/>
                    <a:pt x="0" y="2286000"/>
                  </a:cubicBezTo>
                  <a:cubicBezTo>
                    <a:pt x="0" y="1023493"/>
                    <a:pt x="1023493" y="0"/>
                    <a:pt x="2286000" y="0"/>
                  </a:cubicBezTo>
                  <a:cubicBezTo>
                    <a:pt x="3548507" y="0"/>
                    <a:pt x="4572000" y="1023493"/>
                    <a:pt x="4572000" y="2286000"/>
                  </a:cubicBezTo>
                  <a:close/>
                </a:path>
              </a:pathLst>
            </a:custGeom>
            <a:blipFill>
              <a:blip r:embed="rId8"/>
              <a:stretch>
                <a:fillRect l="-30246" r="-51443"/>
              </a:stretch>
            </a:blipFill>
          </p:spPr>
        </p:sp>
        <p:sp>
          <p:nvSpPr>
            <p:cNvPr id="17" name="Freeform 7">
              <a:extLst>
                <a:ext uri="{FF2B5EF4-FFF2-40B4-BE49-F238E27FC236}">
                  <a16:creationId xmlns:a16="http://schemas.microsoft.com/office/drawing/2014/main" id="{649FFF30-0FC1-B4FF-8370-6E5288496312}"/>
                </a:ext>
              </a:extLst>
            </p:cNvPr>
            <p:cNvSpPr/>
            <p:nvPr/>
          </p:nvSpPr>
          <p:spPr>
            <a:xfrm>
              <a:off x="0" y="0"/>
              <a:ext cx="4570476" cy="4572000"/>
            </a:xfrm>
            <a:custGeom>
              <a:avLst/>
              <a:gdLst/>
              <a:ahLst/>
              <a:cxnLst/>
              <a:rect l="l" t="t" r="r" b="b"/>
              <a:pathLst>
                <a:path w="4570476" h="4572000">
                  <a:moveTo>
                    <a:pt x="4570476" y="4572000"/>
                  </a:moveTo>
                  <a:lnTo>
                    <a:pt x="0" y="4572000"/>
                  </a:lnTo>
                  <a:lnTo>
                    <a:pt x="0" y="0"/>
                  </a:lnTo>
                  <a:lnTo>
                    <a:pt x="4570476" y="0"/>
                  </a:lnTo>
                  <a:lnTo>
                    <a:pt x="4570476" y="4572000"/>
                  </a:lnTo>
                  <a:close/>
                </a:path>
              </a:pathLst>
            </a:custGeom>
            <a:blipFill>
              <a:blip r:embed="rId9"/>
              <a:stretch>
                <a:fillRect r="-33"/>
              </a:stretch>
            </a:blipFill>
          </p:spPr>
        </p:sp>
      </p:grpSp>
    </p:spTree>
    <p:extLst>
      <p:ext uri="{BB962C8B-B14F-4D97-AF65-F5344CB8AC3E}">
        <p14:creationId xmlns:p14="http://schemas.microsoft.com/office/powerpoint/2010/main" val="43370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1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0D8FBA2-3F9E-C16D-247F-2BD2A417E31D}"/>
              </a:ext>
            </a:extLst>
          </p:cNvPr>
          <p:cNvGraphicFramePr>
            <a:graphicFrameLocks noGrp="1"/>
          </p:cNvGraphicFramePr>
          <p:nvPr>
            <p:extLst>
              <p:ext uri="{D42A27DB-BD31-4B8C-83A1-F6EECF244321}">
                <p14:modId xmlns:p14="http://schemas.microsoft.com/office/powerpoint/2010/main" val="3992337274"/>
              </p:ext>
            </p:extLst>
          </p:nvPr>
        </p:nvGraphicFramePr>
        <p:xfrm>
          <a:off x="1066800" y="2552700"/>
          <a:ext cx="16611600" cy="7437120"/>
        </p:xfrm>
        <a:graphic>
          <a:graphicData uri="http://schemas.openxmlformats.org/drawingml/2006/table">
            <a:tbl>
              <a:tblPr firstRow="1" bandRow="1">
                <a:tableStyleId>{5C22544A-7EE6-4342-B048-85BDC9FD1C3A}</a:tableStyleId>
              </a:tblPr>
              <a:tblGrid>
                <a:gridCol w="9448800">
                  <a:extLst>
                    <a:ext uri="{9D8B030D-6E8A-4147-A177-3AD203B41FA5}">
                      <a16:colId xmlns:a16="http://schemas.microsoft.com/office/drawing/2014/main" val="2657588305"/>
                    </a:ext>
                  </a:extLst>
                </a:gridCol>
                <a:gridCol w="7162800">
                  <a:extLst>
                    <a:ext uri="{9D8B030D-6E8A-4147-A177-3AD203B41FA5}">
                      <a16:colId xmlns:a16="http://schemas.microsoft.com/office/drawing/2014/main"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25C74F6-3BC6-BC67-B7FC-D7797707D68F}"/>
              </a:ext>
            </a:extLst>
          </p:cNvPr>
          <p:cNvSpPr txBox="1"/>
          <p:nvPr/>
        </p:nvSpPr>
        <p:spPr>
          <a:xfrm>
            <a:off x="10668000" y="3543300"/>
            <a:ext cx="6858000" cy="2123658"/>
          </a:xfrm>
          <a:prstGeom prst="rect">
            <a:avLst/>
          </a:prstGeom>
          <a:noFill/>
        </p:spPr>
        <p:txBody>
          <a:bodyPr wrap="square" rtlCol="0">
            <a:spAutoFit/>
          </a:bodyPr>
          <a:lstStyle/>
          <a:p>
            <a:pPr algn="just"/>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Cùng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chuyên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cần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đèn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sách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hăng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hái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nhiệt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huyết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trên</a:t>
            </a:r>
            <a:r>
              <a:rPr lang="en-US" sz="4400" dirty="0">
                <a:latin typeface="Times New Roman" pitchFamily="18" charset="0"/>
                <a:cs typeface="Times New Roman" pitchFamily="18" charset="0"/>
                <a:sym typeface="Wingdings" panose="05000000000000000000" pitchFamily="2" charset="2"/>
              </a:rPr>
              <a:t> con </a:t>
            </a:r>
            <a:r>
              <a:rPr lang="en-US" sz="4400" dirty="0" err="1">
                <a:latin typeface="Times New Roman" pitchFamily="18" charset="0"/>
                <a:cs typeface="Times New Roman" pitchFamily="18" charset="0"/>
                <a:sym typeface="Wingdings" panose="05000000000000000000" pitchFamily="2" charset="2"/>
              </a:rPr>
              <a:t>đường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công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danh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sự</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nghiệp</a:t>
            </a:r>
            <a:endParaRPr lang="en-US" sz="4400" dirty="0"/>
          </a:p>
        </p:txBody>
      </p:sp>
      <p:sp>
        <p:nvSpPr>
          <p:cNvPr id="11" name="TextBox 10">
            <a:extLst>
              <a:ext uri="{FF2B5EF4-FFF2-40B4-BE49-F238E27FC236}">
                <a16:creationId xmlns:a16="http://schemas.microsoft.com/office/drawing/2014/main" id="{76EF6AFF-7D5F-DE17-BF1E-1C80E55667DE}"/>
              </a:ext>
            </a:extLst>
          </p:cNvPr>
          <p:cNvSpPr txBox="1"/>
          <p:nvPr/>
        </p:nvSpPr>
        <p:spPr>
          <a:xfrm>
            <a:off x="1295400" y="3543300"/>
            <a:ext cx="8993414" cy="2800767"/>
          </a:xfrm>
          <a:prstGeom prst="rect">
            <a:avLst/>
          </a:prstGeom>
          <a:noFill/>
        </p:spPr>
        <p:txBody>
          <a:bodyPr wrap="square" rtlCol="0">
            <a:spAutoFit/>
          </a:bodyPr>
          <a:lstStyle/>
          <a:p>
            <a:pPr algn="ctr">
              <a:buNone/>
            </a:pP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Nhớ</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từ</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thuở</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đăng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khoa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ngày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Vẫn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sớm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hôm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Kính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yêu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từ</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đến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sau</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Trong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gặp</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duyên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trời</a:t>
            </a:r>
            <a:r>
              <a:rPr lang="en-US" sz="4400" i="1" dirty="0">
                <a:latin typeface="Times New Roman" pitchFamily="18" charset="0"/>
                <a:cs typeface="Times New Roman" pitchFamily="18" charset="0"/>
              </a:rPr>
              <a:t>”</a:t>
            </a:r>
            <a:endParaRPr lang="en-US" sz="4400" dirty="0"/>
          </a:p>
        </p:txBody>
      </p:sp>
    </p:spTree>
    <p:extLst>
      <p:ext uri="{BB962C8B-B14F-4D97-AF65-F5344CB8AC3E}">
        <p14:creationId xmlns:p14="http://schemas.microsoft.com/office/powerpoint/2010/main" val="131624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0D8FBA2-3F9E-C16D-247F-2BD2A417E31D}"/>
              </a:ext>
            </a:extLst>
          </p:cNvPr>
          <p:cNvGraphicFramePr>
            <a:graphicFrameLocks noGrp="1"/>
          </p:cNvGraphicFramePr>
          <p:nvPr>
            <p:extLst>
              <p:ext uri="{D42A27DB-BD31-4B8C-83A1-F6EECF244321}">
                <p14:modId xmlns:p14="http://schemas.microsoft.com/office/powerpoint/2010/main" val="734462362"/>
              </p:ext>
            </p:extLst>
          </p:nvPr>
        </p:nvGraphicFramePr>
        <p:xfrm>
          <a:off x="1066800" y="2552700"/>
          <a:ext cx="16611600" cy="7437120"/>
        </p:xfrm>
        <a:graphic>
          <a:graphicData uri="http://schemas.openxmlformats.org/drawingml/2006/table">
            <a:tbl>
              <a:tblPr firstRow="1" bandRow="1">
                <a:tableStyleId>{5C22544A-7EE6-4342-B048-85BDC9FD1C3A}</a:tableStyleId>
              </a:tblPr>
              <a:tblGrid>
                <a:gridCol w="9525000">
                  <a:extLst>
                    <a:ext uri="{9D8B030D-6E8A-4147-A177-3AD203B41FA5}">
                      <a16:colId xmlns:a16="http://schemas.microsoft.com/office/drawing/2014/main" val="2657588305"/>
                    </a:ext>
                  </a:extLst>
                </a:gridCol>
                <a:gridCol w="7086600">
                  <a:extLst>
                    <a:ext uri="{9D8B030D-6E8A-4147-A177-3AD203B41FA5}">
                      <a16:colId xmlns:a16="http://schemas.microsoft.com/office/drawing/2014/main"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25C74F6-3BC6-BC67-B7FC-D7797707D68F}"/>
              </a:ext>
            </a:extLst>
          </p:cNvPr>
          <p:cNvSpPr txBox="1"/>
          <p:nvPr/>
        </p:nvSpPr>
        <p:spPr>
          <a:xfrm>
            <a:off x="10668000" y="3543300"/>
            <a:ext cx="6858000" cy="2800767"/>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dặm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đàn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chén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rượu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lúc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cuộc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cờ</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đắc</a:t>
            </a:r>
            <a:r>
              <a:rPr lang="en-US" sz="4400" dirty="0">
                <a:latin typeface="Times New Roman" pitchFamily="18" charset="0"/>
                <a:cs typeface="Times New Roman" pitchFamily="18" charset="0"/>
              </a:rPr>
              <a:t>…</a:t>
            </a:r>
            <a:endParaRPr lang="en-US" sz="4400" dirty="0"/>
          </a:p>
        </p:txBody>
      </p:sp>
      <p:sp>
        <p:nvSpPr>
          <p:cNvPr id="11" name="TextBox 10">
            <a:extLst>
              <a:ext uri="{FF2B5EF4-FFF2-40B4-BE49-F238E27FC236}">
                <a16:creationId xmlns:a16="http://schemas.microsoft.com/office/drawing/2014/main" id="{76EF6AFF-7D5F-DE17-BF1E-1C80E55667DE}"/>
              </a:ext>
            </a:extLst>
          </p:cNvPr>
          <p:cNvSpPr txBox="1"/>
          <p:nvPr/>
        </p:nvSpPr>
        <p:spPr>
          <a:xfrm>
            <a:off x="838200" y="3543299"/>
            <a:ext cx="9935029" cy="5644243"/>
          </a:xfrm>
          <a:prstGeom prst="rect">
            <a:avLst/>
          </a:prstGeom>
          <a:noFill/>
        </p:spPr>
        <p:txBody>
          <a:bodyPr wrap="square" rtlCol="0">
            <a:spAutoFit/>
          </a:bodyPr>
          <a:lstStyle/>
          <a:p>
            <a:pPr lvl="0" algn="ctr" fontAlgn="auto">
              <a:spcAft>
                <a:spcPts val="0"/>
              </a:spcAft>
              <a:buNone/>
              <a:defRPr/>
            </a:pP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lúc</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chơi</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nơi</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dặm</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khách</a:t>
            </a:r>
            <a:r>
              <a:rPr lang="en-US" sz="4400" i="1" dirty="0">
                <a:latin typeface="Times New Roman" pitchFamily="18" charset="0"/>
                <a:cs typeface="Times New Roman" pitchFamily="18" charset="0"/>
              </a:rPr>
              <a:t>,</a:t>
            </a:r>
            <a:r>
              <a:rPr lang="fr-FR" sz="4400" i="1" dirty="0">
                <a:latin typeface="Times New Roman" pitchFamily="18" charset="0"/>
                <a:cs typeface="Times New Roman" pitchFamily="18" charset="0"/>
              </a:rPr>
              <a:t> </a:t>
            </a:r>
          </a:p>
          <a:p>
            <a:pPr lvl="0" algn="ctr" fontAlgn="auto">
              <a:spcAft>
                <a:spcPts val="0"/>
              </a:spcAft>
              <a:buNone/>
              <a:defRPr/>
            </a:pPr>
            <a:r>
              <a:rPr lang="fr-FR" sz="4400" i="1" dirty="0" err="1">
                <a:latin typeface="Times New Roman" pitchFamily="18" charset="0"/>
                <a:cs typeface="Times New Roman" pitchFamily="18" charset="0"/>
              </a:rPr>
              <a:t>Tiếng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suối</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nghe</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róc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rách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lưng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đèo</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khi </a:t>
            </a:r>
            <a:r>
              <a:rPr lang="fr-FR" sz="4400" i="1" dirty="0" err="1">
                <a:latin typeface="Times New Roman" pitchFamily="18" charset="0"/>
                <a:cs typeface="Times New Roman" pitchFamily="18" charset="0"/>
              </a:rPr>
              <a:t>từng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gác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cheo</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leo</a:t>
            </a:r>
            <a:r>
              <a:rPr lang="fr-FR" sz="4400" i="1" dirty="0">
                <a:latin typeface="Times New Roman" pitchFamily="18" charset="0"/>
                <a:cs typeface="Times New Roman" pitchFamily="18" charset="0"/>
              </a:rPr>
              <a:t>,</a:t>
            </a:r>
          </a:p>
          <a:p>
            <a:pPr lvl="0" algn="ctr" fontAlgn="auto">
              <a:spcAft>
                <a:spcPts val="0"/>
              </a:spcAft>
              <a:buNone/>
              <a:defRPr/>
            </a:pPr>
            <a:r>
              <a:rPr lang="fr-FR" sz="4400" b="1" i="1" dirty="0" err="1">
                <a:latin typeface="Times New Roman" pitchFamily="18" charset="0"/>
                <a:cs typeface="Times New Roman" pitchFamily="18" charset="0"/>
              </a:rPr>
              <a:t>Thú</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vui</a:t>
            </a:r>
            <a:r>
              <a:rPr lang="fr-FR" sz="4400" b="1" i="1" dirty="0">
                <a:latin typeface="Times New Roman" pitchFamily="18" charset="0"/>
                <a:cs typeface="Times New Roman" pitchFamily="18" charset="0"/>
              </a:rPr>
              <a:t> con </a:t>
            </a:r>
            <a:r>
              <a:rPr lang="fr-FR" sz="4400" b="1" i="1" dirty="0" err="1">
                <a:latin typeface="Times New Roman" pitchFamily="18" charset="0"/>
                <a:cs typeface="Times New Roman" pitchFamily="18" charset="0"/>
              </a:rPr>
              <a:t>hát</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lựa</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chiều</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cầm</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xoang</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Cũng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lúc</a:t>
            </a:r>
            <a:r>
              <a:rPr lang="fr-FR" sz="4400"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rượu</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ngon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cùng</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nhắp</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Chén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quỳnh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tương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ăm</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ắp</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bầu</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xuân</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a:t>
            </a:r>
            <a:r>
              <a:rPr lang="fr-FR" sz="4400" b="1" i="1" dirty="0">
                <a:latin typeface="Times New Roman" pitchFamily="18" charset="0"/>
                <a:cs typeface="Times New Roman" pitchFamily="18" charset="0"/>
              </a:rPr>
              <a:t>khi </a:t>
            </a:r>
            <a:r>
              <a:rPr lang="fr-FR" sz="4400" b="1" i="1" dirty="0" err="1">
                <a:latin typeface="Times New Roman" pitchFamily="18" charset="0"/>
                <a:cs typeface="Times New Roman" pitchFamily="18" charset="0"/>
              </a:rPr>
              <a:t>bàn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soạn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câu</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văn</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Biết</a:t>
            </a:r>
            <a:r>
              <a:rPr lang="fr-FR" sz="4400" i="1" dirty="0">
                <a:latin typeface="Times New Roman" pitchFamily="18" charset="0"/>
                <a:cs typeface="Times New Roman" pitchFamily="18" charset="0"/>
              </a:rPr>
              <a:t> bao </a:t>
            </a:r>
            <a:r>
              <a:rPr lang="fr-FR" sz="4400" i="1" dirty="0" err="1">
                <a:latin typeface="Times New Roman" pitchFamily="18" charset="0"/>
                <a:cs typeface="Times New Roman" pitchFamily="18" charset="0"/>
              </a:rPr>
              <a:t>đông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bích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điển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phần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trước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sau</a:t>
            </a:r>
            <a:r>
              <a:rPr lang="fr-FR" sz="4400" i="1" dirty="0">
                <a:latin typeface="Times New Roman" pitchFamily="18" charset="0"/>
                <a:cs typeface="Times New Roman" pitchFamily="18" charset="0"/>
              </a:rPr>
              <a:t>."</a:t>
            </a:r>
          </a:p>
        </p:txBody>
      </p:sp>
    </p:spTree>
    <p:extLst>
      <p:ext uri="{BB962C8B-B14F-4D97-AF65-F5344CB8AC3E}">
        <p14:creationId xmlns:p14="http://schemas.microsoft.com/office/powerpoint/2010/main" val="9282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0D8FBA2-3F9E-C16D-247F-2BD2A417E31D}"/>
              </a:ext>
            </a:extLst>
          </p:cNvPr>
          <p:cNvGraphicFramePr>
            <a:graphicFrameLocks noGrp="1"/>
          </p:cNvGraphicFramePr>
          <p:nvPr/>
        </p:nvGraphicFramePr>
        <p:xfrm>
          <a:off x="1066800" y="2552700"/>
          <a:ext cx="16611600" cy="7437120"/>
        </p:xfrm>
        <a:graphic>
          <a:graphicData uri="http://schemas.openxmlformats.org/drawingml/2006/table">
            <a:tbl>
              <a:tblPr firstRow="1" bandRow="1">
                <a:tableStyleId>{5C22544A-7EE6-4342-B048-85BDC9FD1C3A}</a:tableStyleId>
              </a:tblPr>
              <a:tblGrid>
                <a:gridCol w="9525000">
                  <a:extLst>
                    <a:ext uri="{9D8B030D-6E8A-4147-A177-3AD203B41FA5}">
                      <a16:colId xmlns:a16="http://schemas.microsoft.com/office/drawing/2014/main" val="2657588305"/>
                    </a:ext>
                  </a:extLst>
                </a:gridCol>
                <a:gridCol w="7086600">
                  <a:extLst>
                    <a:ext uri="{9D8B030D-6E8A-4147-A177-3AD203B41FA5}">
                      <a16:colId xmlns:a16="http://schemas.microsoft.com/office/drawing/2014/main"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25C74F6-3BC6-BC67-B7FC-D7797707D68F}"/>
              </a:ext>
            </a:extLst>
          </p:cNvPr>
          <p:cNvSpPr txBox="1"/>
          <p:nvPr/>
        </p:nvSpPr>
        <p:spPr>
          <a:xfrm>
            <a:off x="10668000" y="3543300"/>
            <a:ext cx="6858000" cy="6186309"/>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đỗ</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đồng</a:t>
            </a:r>
            <a:r>
              <a:rPr lang="en-US" sz="4400" dirty="0">
                <a:latin typeface="Times New Roman" pitchFamily="18" charset="0"/>
                <a:cs typeface="Times New Roman" pitchFamily="18" charset="0"/>
              </a:rPr>
              <a:t> khoa </a:t>
            </a:r>
            <a:r>
              <a:rPr lang="en-US" sz="4400" dirty="0" err="1">
                <a:latin typeface="Times New Roman" pitchFamily="18" charset="0"/>
                <a:cs typeface="Times New Roman" pitchFamily="18" charset="0"/>
              </a:rPr>
              <a:t>như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duyên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nguyện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đem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phục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vụ</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vượt</a:t>
            </a:r>
            <a:r>
              <a:rPr lang="en-US" sz="4400" dirty="0">
                <a:latin typeface="Times New Roman" pitchFamily="18" charset="0"/>
                <a:cs typeface="Times New Roman" pitchFamily="18" charset="0"/>
              </a:rPr>
              <a:t> qua, </a:t>
            </a:r>
            <a:r>
              <a:rPr lang="en-US" sz="4400" dirty="0" err="1">
                <a:latin typeface="Times New Roman" pitchFamily="18" charset="0"/>
                <a:cs typeface="Times New Roman" pitchFamily="18" charset="0"/>
              </a:rPr>
              <a:t>ngọt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bùi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sẻ</a:t>
            </a:r>
            <a:r>
              <a:rPr lang="en-US" sz="4400" dirty="0">
                <a:latin typeface="Times New Roman" pitchFamily="18" charset="0"/>
                <a:cs typeface="Times New Roman" pitchFamily="18" charset="0"/>
              </a:rPr>
              <a:t> chia.</a:t>
            </a: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Rồi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kẻ</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người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về</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quê</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đến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về</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rồi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gặp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đó</a:t>
            </a:r>
            <a:r>
              <a:rPr lang="en-US" sz="4400" dirty="0">
                <a:latin typeface="Times New Roman" pitchFamily="18" charset="0"/>
                <a:cs typeface="Times New Roman" pitchFamily="18" charset="0"/>
              </a:rPr>
              <a:t>.</a:t>
            </a:r>
          </a:p>
        </p:txBody>
      </p:sp>
      <p:sp>
        <p:nvSpPr>
          <p:cNvPr id="11" name="TextBox 10">
            <a:extLst>
              <a:ext uri="{FF2B5EF4-FFF2-40B4-BE49-F238E27FC236}">
                <a16:creationId xmlns:a16="http://schemas.microsoft.com/office/drawing/2014/main" id="{76EF6AFF-7D5F-DE17-BF1E-1C80E55667DE}"/>
              </a:ext>
            </a:extLst>
          </p:cNvPr>
          <p:cNvSpPr txBox="1"/>
          <p:nvPr/>
        </p:nvSpPr>
        <p:spPr>
          <a:xfrm>
            <a:off x="838200" y="3543299"/>
            <a:ext cx="9935029" cy="1446550"/>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cửu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nạn</a:t>
            </a:r>
            <a:r>
              <a:rPr lang="en-US" sz="4400" i="1" dirty="0">
                <a:latin typeface="Times New Roman" pitchFamily="18" charset="0"/>
                <a:cs typeface="Times New Roman" pitchFamily="18" charset="0"/>
              </a:rPr>
              <a:t>, </a:t>
            </a:r>
          </a:p>
          <a:p>
            <a:pPr algn="ctr"/>
            <a:r>
              <a:rPr lang="en-US" sz="4400" i="1" dirty="0" err="1">
                <a:latin typeface="Times New Roman" pitchFamily="18" charset="0"/>
                <a:cs typeface="Times New Roman" pitchFamily="18" charset="0"/>
              </a:rPr>
              <a:t>Phận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đẩu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thăng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dám</a:t>
            </a:r>
            <a:r>
              <a:rPr lang="en-US" sz="4400" i="1" dirty="0">
                <a:latin typeface="Times New Roman" pitchFamily="18" charset="0"/>
                <a:cs typeface="Times New Roman" pitchFamily="18" charset="0"/>
              </a:rPr>
              <a:t> than </a:t>
            </a:r>
            <a:r>
              <a:rPr lang="en-US" sz="4400" i="1" dirty="0" err="1">
                <a:latin typeface="Times New Roman" pitchFamily="18" charset="0"/>
                <a:cs typeface="Times New Roman" pitchFamily="18" charset="0"/>
              </a:rPr>
              <a:t>trời</a:t>
            </a:r>
            <a:r>
              <a:rPr lang="en-US" sz="4400" i="1" dirty="0">
                <a:latin typeface="Times New Roman" pitchFamily="18" charset="0"/>
                <a:cs typeface="Times New Roman" pitchFamily="18" charset="0"/>
              </a:rPr>
              <a:t>;”</a:t>
            </a:r>
          </a:p>
        </p:txBody>
      </p:sp>
    </p:spTree>
    <p:extLst>
      <p:ext uri="{BB962C8B-B14F-4D97-AF65-F5344CB8AC3E}">
        <p14:creationId xmlns:p14="http://schemas.microsoft.com/office/powerpoint/2010/main" val="230558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4994E52-1348-B030-48DF-B7080B02C6DD}"/>
              </a:ext>
            </a:extLst>
          </p:cNvPr>
          <p:cNvSpPr txBox="1"/>
          <p:nvPr/>
        </p:nvSpPr>
        <p:spPr>
          <a:xfrm>
            <a:off x="2133600" y="7124700"/>
            <a:ext cx="14173200" cy="769441"/>
          </a:xfrm>
          <a:prstGeom prst="rect">
            <a:avLst/>
          </a:prstGeom>
          <a:noFill/>
        </p:spPr>
        <p:txBody>
          <a:bodyPr wrap="square" rtlCol="0">
            <a:spAutoFit/>
          </a:bodyPr>
          <a:lstStyle/>
          <a:p>
            <a:r>
              <a:rPr lang="en-US" sz="4400" b="1" dirty="0">
                <a:solidFill>
                  <a:srgbClr val="C00000"/>
                </a:solidFill>
                <a:latin typeface="Times New Roman" pitchFamily="18" charset="0"/>
                <a:cs typeface="Times New Roman" pitchFamily="18" charset="0"/>
                <a:sym typeface="Wingdings" panose="05000000000000000000" pitchFamily="2" charset="2"/>
              </a:rPr>
              <a: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Những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kỉ</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niệm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vui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buồn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đẹp</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đẽ</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sâu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sắc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của</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a:t>
            </a:r>
          </a:p>
        </p:txBody>
      </p:sp>
      <p:sp>
        <p:nvSpPr>
          <p:cNvPr id="3" name="Espace réservé du contenu 2">
            <a:extLst>
              <a:ext uri="{FF2B5EF4-FFF2-40B4-BE49-F238E27FC236}">
                <a16:creationId xmlns:a16="http://schemas.microsoft.com/office/drawing/2014/main" id="{D4450075-91ED-B8C9-0086-968A58AC020F}"/>
              </a:ext>
            </a:extLst>
          </p:cNvPr>
          <p:cNvSpPr>
            <a:spLocks noGrp="1"/>
          </p:cNvSpPr>
          <p:nvPr>
            <p:ph idx="1"/>
          </p:nvPr>
        </p:nvSpPr>
        <p:spPr>
          <a:xfrm>
            <a:off x="2133600" y="2781300"/>
            <a:ext cx="14173200" cy="1524000"/>
          </a:xfrm>
        </p:spPr>
        <p:txBody>
          <a:bodyPr rtlCol="0">
            <a:noAutofit/>
          </a:bodyPr>
          <a:lstStyle/>
          <a:p>
            <a:pPr marL="0" indent="0" algn="just">
              <a:buNone/>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kê</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dặm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khách</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thú</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vui</a:t>
            </a:r>
            <a:r>
              <a:rPr lang="en-US" sz="4400" i="1" dirty="0">
                <a:latin typeface="Times New Roman" pitchFamily="18" charset="0"/>
                <a:cs typeface="Times New Roman" pitchFamily="18" charset="0"/>
              </a:rPr>
              <a:t> con </a:t>
            </a:r>
            <a:r>
              <a:rPr lang="en-US" sz="4400" i="1" dirty="0" err="1">
                <a:latin typeface="Times New Roman" pitchFamily="18" charset="0"/>
                <a:cs typeface="Times New Roman" pitchFamily="18" charset="0"/>
              </a:rPr>
              <a:t>hát</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rượu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nhắp</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bàn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văn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nạn</a:t>
            </a:r>
            <a:endParaRPr lang="en-US" sz="4400" i="1" dirty="0">
              <a:latin typeface="Times New Roman" pitchFamily="18" charset="0"/>
              <a:cs typeface="Times New Roman" pitchFamily="18" charset="0"/>
            </a:endParaRPr>
          </a:p>
        </p:txBody>
      </p:sp>
      <p:sp>
        <p:nvSpPr>
          <p:cNvPr id="4" name="Espace réservé du contenu 2">
            <a:extLst>
              <a:ext uri="{FF2B5EF4-FFF2-40B4-BE49-F238E27FC236}">
                <a16:creationId xmlns:a16="http://schemas.microsoft.com/office/drawing/2014/main" id="{49212019-8627-C4A7-94B0-DB4EC46C39A0}"/>
              </a:ext>
            </a:extLst>
          </p:cNvPr>
          <p:cNvSpPr txBox="1">
            <a:spLocks/>
          </p:cNvSpPr>
          <p:nvPr/>
        </p:nvSpPr>
        <p:spPr bwMode="auto">
          <a:xfrm>
            <a:off x="2133600" y="4381500"/>
            <a:ext cx="14173200" cy="1524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tích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cố</a:t>
            </a:r>
            <a:r>
              <a:rPr lang="en-US" sz="4400"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đông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bích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điển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phần</a:t>
            </a:r>
            <a:r>
              <a:rPr lang="fr-FR" sz="4400" i="1" dirty="0">
                <a:latin typeface="Times New Roman" pitchFamily="18" charset="0"/>
                <a:cs typeface="Times New Roman" pitchFamily="18" charset="0"/>
              </a:rPr>
              <a:t>,</a:t>
            </a:r>
            <a:r>
              <a:rPr lang="fr-FR" sz="4400" i="1" dirty="0">
                <a:solidFill>
                  <a:srgbClr val="593B2A"/>
                </a:solidFill>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cửu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đẩu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thăng</a:t>
            </a:r>
            <a:r>
              <a:rPr lang="en-US" sz="4400" i="1"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 name="Espace réservé du contenu 2">
            <a:extLst>
              <a:ext uri="{FF2B5EF4-FFF2-40B4-BE49-F238E27FC236}">
                <a16:creationId xmlns:a16="http://schemas.microsoft.com/office/drawing/2014/main" id="{C78765B4-DD10-38EE-7886-DAB4AAC1FCDD}"/>
              </a:ext>
            </a:extLst>
          </p:cNvPr>
          <p:cNvSpPr txBox="1">
            <a:spLocks/>
          </p:cNvSpPr>
          <p:nvPr/>
        </p:nvSpPr>
        <p:spPr bwMode="auto">
          <a:xfrm>
            <a:off x="2133600" y="5943600"/>
            <a:ext cx="14173200" cy="14478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Điệp </a:t>
            </a:r>
            <a:r>
              <a:rPr lang="en-US" sz="4400" dirty="0" err="1">
                <a:latin typeface="Times New Roman" pitchFamily="18" charset="0"/>
                <a:cs typeface="Times New Roman" pitchFamily="18" charset="0"/>
              </a:rPr>
              <a:t>ngữ</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lúc</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khi</a:t>
            </a:r>
            <a:r>
              <a:rPr lang="en-US" sz="4400" i="1"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âm hưởng trùng điệp</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0958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4">
            <a:extLst>
              <a:ext uri="{FF2B5EF4-FFF2-40B4-BE49-F238E27FC236}">
                <a16:creationId xmlns:a16="http://schemas.microsoft.com/office/drawing/2014/main" id="{8D6ACF05-67D3-665E-1C37-D2094E7035E6}"/>
              </a:ext>
            </a:extLst>
          </p:cNvPr>
          <p:cNvGraphicFramePr>
            <a:graphicFrameLocks noGrp="1"/>
          </p:cNvGraphicFramePr>
          <p:nvPr>
            <p:extLst>
              <p:ext uri="{D42A27DB-BD31-4B8C-83A1-F6EECF244321}">
                <p14:modId xmlns:p14="http://schemas.microsoft.com/office/powerpoint/2010/main" val="959884662"/>
              </p:ext>
            </p:extLst>
          </p:nvPr>
        </p:nvGraphicFramePr>
        <p:xfrm>
          <a:off x="838200" y="2045365"/>
          <a:ext cx="16840200" cy="6450935"/>
        </p:xfrm>
        <a:graphic>
          <a:graphicData uri="http://schemas.openxmlformats.org/drawingml/2006/table">
            <a:tbl>
              <a:tblPr firstRow="1" bandRow="1">
                <a:tableStyleId>{5C22544A-7EE6-4342-B048-85BDC9FD1C3A}</a:tableStyleId>
              </a:tblPr>
              <a:tblGrid>
                <a:gridCol w="9296400">
                  <a:extLst>
                    <a:ext uri="{9D8B030D-6E8A-4147-A177-3AD203B41FA5}">
                      <a16:colId xmlns:a16="http://schemas.microsoft.com/office/drawing/2014/main" val="2657588305"/>
                    </a:ext>
                  </a:extLst>
                </a:gridCol>
                <a:gridCol w="7543800">
                  <a:extLst>
                    <a:ext uri="{9D8B030D-6E8A-4147-A177-3AD203B41FA5}">
                      <a16:colId xmlns:a16="http://schemas.microsoft.com/office/drawing/2014/main" val="4103548896"/>
                    </a:ext>
                  </a:extLst>
                </a:gridCol>
              </a:tblGrid>
              <a:tr h="649422">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89567932"/>
                  </a:ext>
                </a:extLst>
              </a:tr>
              <a:tr h="56889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15580"/>
                  </a:ext>
                </a:extLst>
              </a:tr>
            </a:tbl>
          </a:graphicData>
        </a:graphic>
      </p:graphicFrame>
      <p:sp>
        <p:nvSpPr>
          <p:cNvPr id="7" name="TextBox 6">
            <a:extLst>
              <a:ext uri="{FF2B5EF4-FFF2-40B4-BE49-F238E27FC236}">
                <a16:creationId xmlns:a16="http://schemas.microsoft.com/office/drawing/2014/main" id="{3889EB0B-5E1F-D1A9-27AD-52A6352E07B7}"/>
              </a:ext>
            </a:extLst>
          </p:cNvPr>
          <p:cNvSpPr txBox="1"/>
          <p:nvPr/>
        </p:nvSpPr>
        <p:spPr>
          <a:xfrm>
            <a:off x="609600" y="2667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92A94A-71E2-2119-8F56-597083A4EB59}"/>
              </a:ext>
            </a:extLst>
          </p:cNvPr>
          <p:cNvSpPr txBox="1"/>
          <p:nvPr/>
        </p:nvSpPr>
        <p:spPr>
          <a:xfrm>
            <a:off x="876300" y="11049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Lúc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già</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3A035F1-74B7-363C-FBBF-DDB26FA6BEAE}"/>
              </a:ext>
            </a:extLst>
          </p:cNvPr>
          <p:cNvSpPr txBox="1"/>
          <p:nvPr/>
        </p:nvSpPr>
        <p:spPr>
          <a:xfrm>
            <a:off x="1422988" y="3189615"/>
            <a:ext cx="7949612" cy="1446550"/>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rồi</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Biết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thế</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thì</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mới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là</a:t>
            </a:r>
            <a:r>
              <a:rPr lang="en-US" sz="4400" i="1" dirty="0">
                <a:latin typeface="Times New Roman" pitchFamily="18" charset="0"/>
                <a:cs typeface="Times New Roman" pitchFamily="18" charset="0"/>
              </a:rPr>
              <a:t>!”</a:t>
            </a:r>
          </a:p>
        </p:txBody>
      </p:sp>
      <p:sp>
        <p:nvSpPr>
          <p:cNvPr id="11" name="TextBox 10">
            <a:extLst>
              <a:ext uri="{FF2B5EF4-FFF2-40B4-BE49-F238E27FC236}">
                <a16:creationId xmlns:a16="http://schemas.microsoft.com/office/drawing/2014/main" id="{308AA7AC-BDC3-E987-406D-D9D5DC15D4BB}"/>
              </a:ext>
            </a:extLst>
          </p:cNvPr>
          <p:cNvSpPr txBox="1"/>
          <p:nvPr/>
        </p:nvSpPr>
        <p:spPr>
          <a:xfrm>
            <a:off x="10320284" y="2978547"/>
            <a:ext cx="7129516" cy="3071610"/>
          </a:xfrm>
          <a:prstGeom prst="rect">
            <a:avLst/>
          </a:prstGeom>
          <a:noFill/>
        </p:spPr>
        <p:txBody>
          <a:bodyPr wrap="square" rtlCol="0">
            <a:spAutoFit/>
          </a:bodyPr>
          <a:lstStyle/>
          <a:p>
            <a:pPr algn="just">
              <a:spcBef>
                <a:spcPct val="20000"/>
              </a:spcBef>
            </a:pP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rPr>
              <a:t>Câu</a:t>
            </a:r>
            <a:r>
              <a:rPr lang="vi-VN" sz="4400" dirty="0">
                <a:latin typeface="Times New Roman" pitchFamily="18" charset="0"/>
                <a:cs typeface="Times New Roman" pitchFamily="18" charset="0"/>
              </a:rPr>
              <a:t> cảm thán</a:t>
            </a:r>
            <a:endParaRPr lang="en-US" sz="4400" dirty="0">
              <a:latin typeface="Times New Roman" pitchFamily="18" charset="0"/>
              <a:cs typeface="Times New Roman" pitchFamily="18" charset="0"/>
            </a:endParaRPr>
          </a:p>
          <a:p>
            <a:pPr algn="just">
              <a:spcBef>
                <a:spcPct val="20000"/>
              </a:spcBef>
            </a:pPr>
            <a:r>
              <a:rPr lang="en-US" sz="4400" dirty="0">
                <a:latin typeface="Times New Roman" pitchFamily="18" charset="0"/>
                <a:cs typeface="Times New Roman" pitchFamily="18" charset="0"/>
              </a:rPr>
              <a:t>- Đ</a:t>
            </a:r>
            <a:r>
              <a:rPr lang="vi-VN" sz="4400" dirty="0">
                <a:latin typeface="Times New Roman" pitchFamily="18" charset="0"/>
                <a:cs typeface="Times New Roman" pitchFamily="18" charset="0"/>
              </a:rPr>
              <a:t>iệp từ </a:t>
            </a:r>
            <a:r>
              <a:rPr lang="en-US" sz="4400" dirty="0">
                <a:latin typeface="Times New Roman" pitchFamily="18" charset="0"/>
                <a:cs typeface="Times New Roman" pitchFamily="18" charset="0"/>
              </a:rPr>
              <a:t>“</a:t>
            </a:r>
            <a:r>
              <a:rPr lang="vi-VN" sz="4400" i="1" dirty="0">
                <a:latin typeface="Times New Roman" pitchFamily="18" charset="0"/>
                <a:cs typeface="Times New Roman" pitchFamily="18" charset="0"/>
              </a:rPr>
              <a:t>thôi</a:t>
            </a:r>
            <a:r>
              <a:rPr lang="en-US" sz="4400" i="1" dirty="0">
                <a:latin typeface="Times New Roman" pitchFamily="18" charset="0"/>
                <a:cs typeface="Times New Roman" pitchFamily="18" charset="0"/>
              </a:rPr>
              <a:t>”</a:t>
            </a:r>
          </a:p>
          <a:p>
            <a:pPr algn="just">
              <a:spcBef>
                <a:spcPct val="20000"/>
              </a:spcBef>
            </a:pPr>
            <a:r>
              <a:rPr lang="en-US" sz="4400" dirty="0">
                <a:latin typeface="Times New Roman" pitchFamily="18" charset="0"/>
                <a:cs typeface="Times New Roman" pitchFamily="18" charset="0"/>
                <a:sym typeface="Wingdings" panose="05000000000000000000" pitchFamily="2" charset="2"/>
              </a:rPr>
              <a:t></a:t>
            </a:r>
            <a:r>
              <a:rPr lang="en-US" sz="4400" i="1" dirty="0">
                <a:latin typeface="Times New Roman" pitchFamily="18" charset="0"/>
                <a:cs typeface="Times New Roman" pitchFamily="18" charset="0"/>
              </a:rPr>
              <a:t> </a:t>
            </a:r>
            <a:r>
              <a:rPr lang="en-US" sz="4400" dirty="0">
                <a:latin typeface="Times New Roman" pitchFamily="18" charset="0"/>
                <a:cs typeface="Times New Roman" pitchFamily="18" charset="0"/>
              </a:rPr>
              <a:t>N</a:t>
            </a:r>
            <a:r>
              <a:rPr lang="vi-VN" sz="4400" dirty="0">
                <a:latin typeface="Times New Roman" pitchFamily="18" charset="0"/>
                <a:cs typeface="Times New Roman" pitchFamily="18" charset="0"/>
              </a:rPr>
              <a:t>ỗi niềm tâm sự thầm kín xót xa của nhà thơ</a:t>
            </a:r>
            <a:endParaRPr lang="en-US" sz="4400" dirty="0">
              <a:solidFill>
                <a:schemeClr val="bg2">
                  <a:lumMod val="25000"/>
                </a:schemeClr>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3F42F6CF-C381-6D74-C8B7-2DB0890C487F}"/>
              </a:ext>
            </a:extLst>
          </p:cNvPr>
          <p:cNvSpPr txBox="1"/>
          <p:nvPr/>
        </p:nvSpPr>
        <p:spPr>
          <a:xfrm>
            <a:off x="783458" y="5582955"/>
            <a:ext cx="9482084" cy="2800767"/>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Muốn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thêm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nhác</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năm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gặp</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một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lần</a:t>
            </a:r>
            <a:r>
              <a:rPr lang="en-US" sz="4400" i="1" dirty="0">
                <a:latin typeface="Times New Roman" pitchFamily="18" charset="0"/>
                <a:cs typeface="Times New Roman" pitchFamily="18" charset="0"/>
              </a:rPr>
              <a:t>; </a:t>
            </a:r>
          </a:p>
          <a:p>
            <a:pPr algn="ctr"/>
            <a:r>
              <a:rPr lang="en-US" sz="4400" i="1" dirty="0" err="1">
                <a:latin typeface="Times New Roman" pitchFamily="18" charset="0"/>
                <a:cs typeface="Times New Roman" pitchFamily="18" charset="0"/>
              </a:rPr>
              <a:t>Cầm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hỏi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xa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gần</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Mừng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rằng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hãy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thần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chưa</a:t>
            </a:r>
            <a:r>
              <a:rPr lang="en-US" sz="4400" i="1" dirty="0">
                <a:latin typeface="Times New Roman" pitchFamily="18" charset="0"/>
                <a:cs typeface="Times New Roman" pitchFamily="18" charset="0"/>
              </a:rPr>
              <a:t> can.”</a:t>
            </a:r>
          </a:p>
        </p:txBody>
      </p:sp>
      <p:sp>
        <p:nvSpPr>
          <p:cNvPr id="16" name="TextBox 15">
            <a:extLst>
              <a:ext uri="{FF2B5EF4-FFF2-40B4-BE49-F238E27FC236}">
                <a16:creationId xmlns:a16="http://schemas.microsoft.com/office/drawing/2014/main" id="{EA573D68-250D-EADF-158E-8BD4C225EA83}"/>
              </a:ext>
            </a:extLst>
          </p:cNvPr>
          <p:cNvSpPr txBox="1"/>
          <p:nvPr/>
        </p:nvSpPr>
        <p:spPr>
          <a:xfrm>
            <a:off x="10265542" y="6050157"/>
            <a:ext cx="7129516" cy="1446550"/>
          </a:xfrm>
          <a:prstGeom prst="rect">
            <a:avLst/>
          </a:prstGeom>
          <a:noFill/>
        </p:spPr>
        <p:txBody>
          <a:bodyPr wrap="square" rtlCol="0">
            <a:spAutoFit/>
          </a:bodyPr>
          <a:lstStyle/>
          <a:p>
            <a:pPr algn="just">
              <a:spcBef>
                <a:spcPct val="20000"/>
              </a:spcBef>
            </a:pP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Lần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gặp</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cuối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3 </a:t>
            </a:r>
            <a:r>
              <a:rPr lang="en-US" sz="4400" dirty="0" err="1">
                <a:latin typeface="Times New Roman" pitchFamily="18" charset="0"/>
                <a:cs typeface="Times New Roman" pitchFamily="18" charset="0"/>
                <a:sym typeface="Wingdings" panose="05000000000000000000" pitchFamily="2" charset="2"/>
              </a:rPr>
              <a:t>năm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trước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mừng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vì</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bạn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còn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khỏe</a:t>
            </a:r>
            <a:endParaRPr lang="en-US" sz="4400" dirty="0">
              <a:solidFill>
                <a:schemeClr val="bg2">
                  <a:lumMod val="25000"/>
                </a:schemeClr>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A4C8FBDA-EC71-633A-9470-811ACB49073E}"/>
              </a:ext>
            </a:extLst>
          </p:cNvPr>
          <p:cNvSpPr txBox="1"/>
          <p:nvPr/>
        </p:nvSpPr>
        <p:spPr>
          <a:xfrm>
            <a:off x="838200" y="8648700"/>
            <a:ext cx="16992600" cy="1446550"/>
          </a:xfrm>
          <a:prstGeom prst="rect">
            <a:avLst/>
          </a:prstGeom>
          <a:noFill/>
        </p:spPr>
        <p:txBody>
          <a:bodyPr wrap="square">
            <a:spAutoFit/>
          </a:bodyPr>
          <a:lstStyle/>
          <a:p>
            <a:pPr algn="just">
              <a:buNone/>
            </a:pPr>
            <a:r>
              <a:rPr lang="en-US" sz="4400" b="1" dirty="0">
                <a:solidFill>
                  <a:srgbClr val="C00000"/>
                </a:solidFill>
                <a:latin typeface="Times New Roman" pitchFamily="18" charset="0"/>
                <a:cs typeface="Times New Roman" pitchFamily="18" charset="0"/>
                <a:sym typeface="Wingdings" panose="05000000000000000000" pitchFamily="2" charset="2"/>
              </a:rPr>
              <a:t> </a:t>
            </a:r>
            <a:r>
              <a:rPr lang="en-US" sz="4400" b="1" dirty="0" err="1">
                <a:solidFill>
                  <a:srgbClr val="C00000"/>
                </a:solidFill>
                <a:latin typeface="Times New Roman" pitchFamily="18" charset="0"/>
                <a:cs typeface="Times New Roman" pitchFamily="18" charset="0"/>
                <a:sym typeface="Wingdings" panose="05000000000000000000" pitchFamily="2" charset="2"/>
              </a:rPr>
              <a:t>Đ</a:t>
            </a:r>
            <a:r>
              <a:rPr lang="en-US" sz="4400" b="1" dirty="0" err="1">
                <a:solidFill>
                  <a:srgbClr val="C00000"/>
                </a:solidFill>
                <a:latin typeface="Times New Roman" pitchFamily="18" charset="0"/>
                <a:cs typeface="Times New Roman" pitchFamily="18" charset="0"/>
              </a:rPr>
              <a:t>ôi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già</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nhiều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năm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cách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biệt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gặp</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lại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thắm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thiết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bộc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lộ</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nỗi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niềm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trong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tâm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trạng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thầm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kín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với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nỗi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thời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thế</a:t>
            </a:r>
            <a:r>
              <a:rPr lang="en-US" sz="44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130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494208-7F3A-AE86-3B78-26D25544622A}"/>
              </a:ext>
            </a:extLst>
          </p:cNvPr>
          <p:cNvSpPr txBox="1"/>
          <p:nvPr/>
        </p:nvSpPr>
        <p:spPr>
          <a:xfrm>
            <a:off x="609600" y="379186"/>
            <a:ext cx="16535400" cy="769441"/>
          </a:xfrm>
          <a:prstGeom prst="rect">
            <a:avLst/>
          </a:prstGeom>
          <a:noFill/>
        </p:spPr>
        <p:txBody>
          <a:bodyPr wrap="square">
            <a:spAutoFit/>
          </a:bodyPr>
          <a:lstStyle/>
          <a:p>
            <a:pPr algn="just">
              <a:defRPr/>
            </a:pPr>
            <a:r>
              <a:rPr lang="vi-VN"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đời</a:t>
            </a:r>
            <a:r>
              <a:rPr lang="en-US" sz="44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DEE8DF37-B66E-F620-D6ED-4C32E2F8EADE}"/>
              </a:ext>
            </a:extLst>
          </p:cNvPr>
          <p:cNvSpPr txBox="1"/>
          <p:nvPr/>
        </p:nvSpPr>
        <p:spPr>
          <a:xfrm>
            <a:off x="4596120" y="1786036"/>
            <a:ext cx="9095760" cy="1446550"/>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Làm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sao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vội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về</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ngay</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Chợt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nghe</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bỗng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chân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rụng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rời</a:t>
            </a:r>
            <a:r>
              <a:rPr lang="en-US" sz="4400" i="1" dirty="0">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87B22283-C295-92EF-2430-C658E6760CD3}"/>
              </a:ext>
            </a:extLst>
          </p:cNvPr>
          <p:cNvSpPr txBox="1"/>
          <p:nvPr/>
        </p:nvSpPr>
        <p:spPr>
          <a:xfrm>
            <a:off x="13270605" y="1093419"/>
            <a:ext cx="2975429" cy="1446550"/>
          </a:xfrm>
          <a:prstGeom prst="rect">
            <a:avLst/>
          </a:prstGeom>
          <a:noFill/>
        </p:spPr>
        <p:txBody>
          <a:bodyPr wrap="square" rtlCol="0">
            <a:spAutoFit/>
          </a:bodyPr>
          <a:lstStyle/>
          <a:p>
            <a:pPr algn="ct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giảm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tránh</a:t>
            </a:r>
            <a:endParaRPr lang="en-US" sz="4400" i="1" dirty="0">
              <a:latin typeface="Times New Roman" pitchFamily="18" charset="0"/>
              <a:cs typeface="Times New Roman" pitchFamily="18" charset="0"/>
            </a:endParaRPr>
          </a:p>
        </p:txBody>
      </p:sp>
      <p:sp>
        <p:nvSpPr>
          <p:cNvPr id="8" name="Espace réservé du contenu 2">
            <a:extLst>
              <a:ext uri="{FF2B5EF4-FFF2-40B4-BE49-F238E27FC236}">
                <a16:creationId xmlns:a16="http://schemas.microsoft.com/office/drawing/2014/main" id="{5F413EBB-993C-8E54-1839-EA7A6A8885ED}"/>
              </a:ext>
            </a:extLst>
          </p:cNvPr>
          <p:cNvSpPr txBox="1">
            <a:spLocks/>
          </p:cNvSpPr>
          <p:nvPr/>
        </p:nvSpPr>
        <p:spPr bwMode="auto">
          <a:xfrm>
            <a:off x="429985" y="4065445"/>
            <a:ext cx="4931229" cy="97120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spcBef>
                <a:spcPct val="20000"/>
              </a:spcBef>
            </a:pPr>
            <a:r>
              <a:rPr lang="en-US" sz="4400" dirty="0">
                <a:latin typeface="Times New Roman" pitchFamily="18" charset="0"/>
                <a:cs typeface="Times New Roman" pitchFamily="18" charset="0"/>
              </a:rPr>
              <a:t>S</a:t>
            </a:r>
            <a:r>
              <a:rPr lang="vi-VN" sz="4400" dirty="0">
                <a:latin typeface="Times New Roman" pitchFamily="18" charset="0"/>
                <a:cs typeface="Times New Roman" pitchFamily="18" charset="0"/>
              </a:rPr>
              <a:t>ửng sốt bàng </a:t>
            </a:r>
            <a:r>
              <a:rPr lang="en-US" sz="4400" dirty="0" err="1">
                <a:latin typeface="Times New Roman" pitchFamily="18" charset="0"/>
                <a:cs typeface="Times New Roman" pitchFamily="18" charset="0"/>
              </a:rPr>
              <a:t>hoàng</a:t>
            </a:r>
            <a:endParaRPr lang="en-US" sz="4400" dirty="0">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id="{4C52307A-69A6-C7C6-78E5-FAD8018EF7E3}"/>
              </a:ext>
            </a:extLst>
          </p:cNvPr>
          <p:cNvSpPr/>
          <p:nvPr/>
        </p:nvSpPr>
        <p:spPr>
          <a:xfrm>
            <a:off x="9448800" y="1638300"/>
            <a:ext cx="1600200" cy="9690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4989C047-70FF-9C90-ECE1-B4B540EE7B5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2714741" flipV="1">
            <a:off x="10885754" y="754242"/>
            <a:ext cx="1961189" cy="1961189"/>
          </a:xfrm>
          <a:prstGeom prst="rect">
            <a:avLst/>
          </a:prstGeom>
        </p:spPr>
      </p:pic>
      <p:cxnSp>
        <p:nvCxnSpPr>
          <p:cNvPr id="11" name="Straight Connector 10">
            <a:extLst>
              <a:ext uri="{FF2B5EF4-FFF2-40B4-BE49-F238E27FC236}">
                <a16:creationId xmlns:a16="http://schemas.microsoft.com/office/drawing/2014/main" id="{2674123F-222A-1893-F745-838F1829D66D}"/>
              </a:ext>
            </a:extLst>
          </p:cNvPr>
          <p:cNvCxnSpPr>
            <a:cxnSpLocks/>
          </p:cNvCxnSpPr>
          <p:nvPr/>
        </p:nvCxnSpPr>
        <p:spPr>
          <a:xfrm>
            <a:off x="9622971" y="2476500"/>
            <a:ext cx="2416629"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803CC45-F11B-C378-9A66-7909571ED4B4}"/>
              </a:ext>
            </a:extLst>
          </p:cNvPr>
          <p:cNvCxnSpPr>
            <a:cxnSpLocks/>
          </p:cNvCxnSpPr>
          <p:nvPr/>
        </p:nvCxnSpPr>
        <p:spPr>
          <a:xfrm>
            <a:off x="6553200" y="2476500"/>
            <a:ext cx="19050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E66B807-FC0C-B6ED-4698-8D295A161A63}"/>
              </a:ext>
            </a:extLst>
          </p:cNvPr>
          <p:cNvCxnSpPr>
            <a:cxnSpLocks/>
          </p:cNvCxnSpPr>
          <p:nvPr/>
        </p:nvCxnSpPr>
        <p:spPr>
          <a:xfrm>
            <a:off x="4596120" y="3232586"/>
            <a:ext cx="2416629"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69A38FB1-AEEA-6E2D-694B-86235222E699}"/>
              </a:ext>
            </a:extLst>
          </p:cNvPr>
          <p:cNvCxnSpPr>
            <a:cxnSpLocks/>
          </p:cNvCxnSpPr>
          <p:nvPr/>
        </p:nvCxnSpPr>
        <p:spPr>
          <a:xfrm>
            <a:off x="7935685" y="3206715"/>
            <a:ext cx="1132115"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C1D7D59-2D49-2148-F8E6-4954A682AFC2}"/>
              </a:ext>
            </a:extLst>
          </p:cNvPr>
          <p:cNvCxnSpPr>
            <a:cxnSpLocks/>
          </p:cNvCxnSpPr>
          <p:nvPr/>
        </p:nvCxnSpPr>
        <p:spPr>
          <a:xfrm>
            <a:off x="9144000" y="3232586"/>
            <a:ext cx="39624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20" name="Picture 19" descr="A black background with a black square&#10;&#10;Description automatically generated with medium confidence">
            <a:extLst>
              <a:ext uri="{FF2B5EF4-FFF2-40B4-BE49-F238E27FC236}">
                <a16:creationId xmlns:a16="http://schemas.microsoft.com/office/drawing/2014/main" id="{540BA9E6-C20F-744A-D7EB-0E01C979F8A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flipV="1">
            <a:off x="2708782" y="2399727"/>
            <a:ext cx="1961189" cy="1961189"/>
          </a:xfrm>
          <a:prstGeom prst="rect">
            <a:avLst/>
          </a:prstGeom>
        </p:spPr>
      </p:pic>
      <p:sp>
        <p:nvSpPr>
          <p:cNvPr id="21" name="TextBox 20">
            <a:extLst>
              <a:ext uri="{FF2B5EF4-FFF2-40B4-BE49-F238E27FC236}">
                <a16:creationId xmlns:a16="http://schemas.microsoft.com/office/drawing/2014/main" id="{2E166AFA-6967-42A7-FD64-60937BD34FB8}"/>
              </a:ext>
            </a:extLst>
          </p:cNvPr>
          <p:cNvSpPr txBox="1"/>
          <p:nvPr/>
        </p:nvSpPr>
        <p:spPr>
          <a:xfrm>
            <a:off x="2822121" y="5495902"/>
            <a:ext cx="12491358" cy="2123658"/>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Rượu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ngon</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hiền</a:t>
            </a:r>
            <a:r>
              <a:rPr lang="en-US" sz="4400" i="1" dirty="0">
                <a:latin typeface="Times New Roman" pitchFamily="18" charset="0"/>
                <a:cs typeface="Times New Roman" pitchFamily="18" charset="0"/>
              </a:rPr>
              <a:t> </a:t>
            </a:r>
          </a:p>
          <a:p>
            <a:pPr algn="ctr"/>
            <a:r>
              <a:rPr lang="en-US" sz="4400" b="1" i="1" dirty="0" err="1">
                <a:latin typeface="Times New Roman" pitchFamily="18" charset="0"/>
                <a:cs typeface="Times New Roman" pitchFamily="18" charset="0"/>
              </a:rPr>
              <a:t>Không</a:t>
            </a:r>
            <a:r>
              <a:rPr lang="en-US" sz="4400" b="1"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mua</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b="1"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phải</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tiền</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mua</a:t>
            </a:r>
            <a:r>
              <a:rPr lang="en-US" sz="4400" i="1" dirty="0">
                <a:latin typeface="Times New Roman" pitchFamily="18" charset="0"/>
                <a:cs typeface="Times New Roman" pitchFamily="18" charset="0"/>
              </a:rPr>
              <a:t>.”</a:t>
            </a:r>
          </a:p>
          <a:p>
            <a:pPr algn="ctr"/>
            <a:endParaRPr lang="en-US" sz="4400" i="1" dirty="0">
              <a:latin typeface="Times New Roman" pitchFamily="18" charset="0"/>
              <a:cs typeface="Times New Roman" pitchFamily="18" charset="0"/>
            </a:endParaRPr>
          </a:p>
        </p:txBody>
      </p:sp>
      <p:sp>
        <p:nvSpPr>
          <p:cNvPr id="22" name="Espace réservé du contenu 2">
            <a:extLst>
              <a:ext uri="{FF2B5EF4-FFF2-40B4-BE49-F238E27FC236}">
                <a16:creationId xmlns:a16="http://schemas.microsoft.com/office/drawing/2014/main" id="{7468980F-6E4E-8FD5-9D65-1C43A7092B0F}"/>
              </a:ext>
            </a:extLst>
          </p:cNvPr>
          <p:cNvSpPr txBox="1">
            <a:spLocks/>
          </p:cNvSpPr>
          <p:nvPr/>
        </p:nvSpPr>
        <p:spPr bwMode="auto">
          <a:xfrm>
            <a:off x="849724" y="7424761"/>
            <a:ext cx="5869749" cy="1143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spcBef>
                <a:spcPct val="20000"/>
              </a:spcBef>
            </a:pPr>
            <a:r>
              <a:rPr lang="en-US" sz="4400" dirty="0">
                <a:latin typeface="Times New Roman" pitchFamily="18" charset="0"/>
                <a:cs typeface="Times New Roman" pitchFamily="18" charset="0"/>
              </a:rPr>
              <a:t>Điệp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a:t>
            </a:r>
          </a:p>
          <a:p>
            <a:pPr lvl="0">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dằn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xuống</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D4B4CB4D-62D2-2C5F-FBAA-42400AAEA3EA}"/>
              </a:ext>
            </a:extLst>
          </p:cNvPr>
          <p:cNvSpPr txBox="1"/>
          <p:nvPr/>
        </p:nvSpPr>
        <p:spPr>
          <a:xfrm>
            <a:off x="10831285" y="7852689"/>
            <a:ext cx="5627915" cy="1446550"/>
          </a:xfrm>
          <a:prstGeom prst="rect">
            <a:avLst/>
          </a:prstGeom>
          <a:noFill/>
        </p:spPr>
        <p:txBody>
          <a:bodyPr wrap="square" rtlCol="0">
            <a:spAutoFit/>
          </a:bodyPr>
          <a:lstStyle/>
          <a:p>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rPr>
              <a:t>Sự</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trống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vắng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đến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nghẹn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ngào</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chua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xót</a:t>
            </a:r>
            <a:r>
              <a:rPr lang="en-US" sz="4400" b="1" dirty="0">
                <a:solidFill>
                  <a:srgbClr val="FF0000"/>
                </a:solidFill>
                <a:latin typeface="Times New Roman" pitchFamily="18" charset="0"/>
                <a:cs typeface="Times New Roman" pitchFamily="18" charset="0"/>
              </a:rPr>
              <a:t>.</a:t>
            </a:r>
          </a:p>
        </p:txBody>
      </p:sp>
      <p:cxnSp>
        <p:nvCxnSpPr>
          <p:cNvPr id="24" name="Straight Connector 23">
            <a:extLst>
              <a:ext uri="{FF2B5EF4-FFF2-40B4-BE49-F238E27FC236}">
                <a16:creationId xmlns:a16="http://schemas.microsoft.com/office/drawing/2014/main" id="{4F1D814B-2C72-3974-9746-FBDC9727CF98}"/>
              </a:ext>
            </a:extLst>
          </p:cNvPr>
          <p:cNvCxnSpPr>
            <a:cxnSpLocks/>
          </p:cNvCxnSpPr>
          <p:nvPr/>
        </p:nvCxnSpPr>
        <p:spPr>
          <a:xfrm>
            <a:off x="8414656" y="62103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36AF82A8-CF55-64B8-AA29-327D9C5678A2}"/>
              </a:ext>
            </a:extLst>
          </p:cNvPr>
          <p:cNvCxnSpPr>
            <a:cxnSpLocks/>
          </p:cNvCxnSpPr>
          <p:nvPr/>
        </p:nvCxnSpPr>
        <p:spPr>
          <a:xfrm>
            <a:off x="3483427"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B166B6E8-D58B-3ED1-64BD-FCA8D382C32B}"/>
              </a:ext>
            </a:extLst>
          </p:cNvPr>
          <p:cNvCxnSpPr>
            <a:cxnSpLocks/>
          </p:cNvCxnSpPr>
          <p:nvPr/>
        </p:nvCxnSpPr>
        <p:spPr>
          <a:xfrm>
            <a:off x="6310620"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7803F86-142D-9FC0-4138-539B443DC782}"/>
              </a:ext>
            </a:extLst>
          </p:cNvPr>
          <p:cNvCxnSpPr>
            <a:cxnSpLocks/>
          </p:cNvCxnSpPr>
          <p:nvPr/>
        </p:nvCxnSpPr>
        <p:spPr>
          <a:xfrm>
            <a:off x="8952220"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6B8E4708-F7DD-BCEB-426C-2817EE771F8D}"/>
              </a:ext>
            </a:extLst>
          </p:cNvPr>
          <p:cNvCxnSpPr>
            <a:cxnSpLocks/>
          </p:cNvCxnSpPr>
          <p:nvPr/>
        </p:nvCxnSpPr>
        <p:spPr>
          <a:xfrm>
            <a:off x="11702142" y="6861629"/>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30" name="Espace réservé du contenu 2">
            <a:extLst>
              <a:ext uri="{FF2B5EF4-FFF2-40B4-BE49-F238E27FC236}">
                <a16:creationId xmlns:a16="http://schemas.microsoft.com/office/drawing/2014/main" id="{493C4C88-8B89-62E6-C8A7-1D9ED1952AB2}"/>
              </a:ext>
            </a:extLst>
          </p:cNvPr>
          <p:cNvSpPr txBox="1">
            <a:spLocks/>
          </p:cNvSpPr>
          <p:nvPr/>
        </p:nvSpPr>
        <p:spPr bwMode="auto">
          <a:xfrm>
            <a:off x="13217097" y="3555231"/>
            <a:ext cx="4232703" cy="97120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lgn="just">
              <a:spcBef>
                <a:spcPct val="20000"/>
              </a:spcBef>
            </a:pP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Trở</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lại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đối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diện</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với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thực</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tại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mất</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bạn</a:t>
            </a:r>
            <a:r>
              <a:rPr lang="en-US" sz="4400" b="1" dirty="0">
                <a:solidFill>
                  <a:srgbClr val="FF0000"/>
                </a:solidFill>
                <a:latin typeface="Times New Roman" pitchFamily="18" charset="0"/>
                <a:cs typeface="Times New Roman" pitchFamily="18" charset="0"/>
                <a:sym typeface="Wingdings" panose="05000000000000000000" pitchFamily="2" charset="2"/>
              </a:rPr>
              <a:t>.</a:t>
            </a:r>
            <a:endParaRPr lang="en-US" sz="4400" b="1" dirty="0">
              <a:solidFill>
                <a:srgbClr val="FF0000"/>
              </a:solidFill>
              <a:latin typeface="Times New Roman" pitchFamily="18" charset="0"/>
              <a:cs typeface="Times New Roman" pitchFamily="18" charset="0"/>
            </a:endParaRPr>
          </a:p>
        </p:txBody>
      </p:sp>
      <p:pic>
        <p:nvPicPr>
          <p:cNvPr id="31" name="Picture 30" descr="A black background with a black square&#10;&#10;Description automatically generated with medium confidence">
            <a:extLst>
              <a:ext uri="{FF2B5EF4-FFF2-40B4-BE49-F238E27FC236}">
                <a16:creationId xmlns:a16="http://schemas.microsoft.com/office/drawing/2014/main" id="{F9225467-13F0-0423-D57D-2D2B5FBF37C0}"/>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flipV="1">
            <a:off x="1823410" y="5719686"/>
            <a:ext cx="1961189" cy="1961189"/>
          </a:xfrm>
          <a:prstGeom prst="rect">
            <a:avLst/>
          </a:prstGeom>
        </p:spPr>
      </p:pic>
    </p:spTree>
    <p:extLst>
      <p:ext uri="{BB962C8B-B14F-4D97-AF65-F5344CB8AC3E}">
        <p14:creationId xmlns:p14="http://schemas.microsoft.com/office/powerpoint/2010/main" val="80857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barn(inVertical)">
                                      <p:cBhvr>
                                        <p:cTn id="60" dur="500"/>
                                        <p:tgtEl>
                                          <p:spTgt spid="21">
                                            <p:txEl>
                                              <p:pRg st="0" end="0"/>
                                            </p:txEl>
                                          </p:spTgt>
                                        </p:tgtEl>
                                      </p:cBhvr>
                                    </p:animEffect>
                                  </p:childTnLst>
                                </p:cTn>
                              </p:par>
                              <p:par>
                                <p:cTn id="61" presetID="16" presetClass="entr" presetSubtype="21" fill="hold" nodeType="withEffect">
                                  <p:stCondLst>
                                    <p:cond delay="0"/>
                                  </p:stCondLst>
                                  <p:childTnLst>
                                    <p:set>
                                      <p:cBhvr>
                                        <p:cTn id="62" dur="1" fill="hold">
                                          <p:stCondLst>
                                            <p:cond delay="0"/>
                                          </p:stCondLst>
                                        </p:cTn>
                                        <p:tgtEl>
                                          <p:spTgt spid="21">
                                            <p:txEl>
                                              <p:pRg st="1" end="1"/>
                                            </p:txEl>
                                          </p:spTgt>
                                        </p:tgtEl>
                                        <p:attrNameLst>
                                          <p:attrName>style.visibility</p:attrName>
                                        </p:attrNameLst>
                                      </p:cBhvr>
                                      <p:to>
                                        <p:strVal val="visible"/>
                                      </p:to>
                                    </p:set>
                                    <p:animEffect transition="in" filter="barn(inVertical)">
                                      <p:cBhvr>
                                        <p:cTn id="63" dur="500"/>
                                        <p:tgtEl>
                                          <p:spTgt spid="21">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par>
                                <p:cTn id="69" presetID="16" presetClass="entr" presetSubtype="21"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barn(inVertical)">
                                      <p:cBhvr>
                                        <p:cTn id="71" dur="500"/>
                                        <p:tgtEl>
                                          <p:spTgt spid="26"/>
                                        </p:tgtEl>
                                      </p:cBhvr>
                                    </p:animEffect>
                                  </p:childTnLst>
                                </p:cTn>
                              </p:par>
                              <p:par>
                                <p:cTn id="72" presetID="16" presetClass="entr" presetSubtype="21"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par>
                                <p:cTn id="75" presetID="16" presetClass="entr" presetSubtype="21"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arn(inVertical)">
                                      <p:cBhvr>
                                        <p:cTn id="77" dur="500"/>
                                        <p:tgtEl>
                                          <p:spTgt spid="28"/>
                                        </p:tgtEl>
                                      </p:cBhvr>
                                    </p:animEffect>
                                  </p:childTnLst>
                                </p:cTn>
                              </p:par>
                              <p:par>
                                <p:cTn id="78" presetID="16" presetClass="entr" presetSubtype="21"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arn(inVertical)">
                                      <p:cBhvr>
                                        <p:cTn id="85" dur="500"/>
                                        <p:tgtEl>
                                          <p:spTgt spid="31"/>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barn(inVertical)">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barn(inVertical)">
                                      <p:cBhvr>
                                        <p:cTn id="9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22" grpId="0"/>
      <p:bldP spid="23"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ạn đến chơi nhà - Nguyễn Khuyến">
            <a:extLst>
              <a:ext uri="{FF2B5EF4-FFF2-40B4-BE49-F238E27FC236}">
                <a16:creationId xmlns:a16="http://schemas.microsoft.com/office/drawing/2014/main" id="{3E01B612-3198-9B8E-3741-62AE7CC058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180" b="89646" l="10000" r="99429">
                        <a14:foregroundMark x1="59429" y1="3815" x2="83000" y2="817"/>
                        <a14:foregroundMark x1="83000" y1="817" x2="93857" y2="10627"/>
                        <a14:foregroundMark x1="93857" y1="10627" x2="96857" y2="35695"/>
                        <a14:foregroundMark x1="96857" y1="35695" x2="95571" y2="42779"/>
                        <a14:foregroundMark x1="99000" y1="7084" x2="74143" y2="8447"/>
                        <a14:foregroundMark x1="74143" y1="8447" x2="76000" y2="4905"/>
                        <a14:foregroundMark x1="55857" y1="7084" x2="58857" y2="2452"/>
                        <a14:foregroundMark x1="79143" y1="33515" x2="84429" y2="12262"/>
                        <a14:foregroundMark x1="95286" y1="51226" x2="99429" y2="9809"/>
                        <a14:foregroundMark x1="99429" y1="9809" x2="99429" y2="8719"/>
                        <a14:foregroundMark x1="88429" y1="46866" x2="92429" y2="31063"/>
                        <a14:foregroundMark x1="85857" y1="48229" x2="87571" y2="44414"/>
                        <a14:foregroundMark x1="76857" y1="32153" x2="82714" y2="23161"/>
                        <a14:foregroundMark x1="53143" y1="7902" x2="56143" y2="4360"/>
                        <a14:backgroundMark x1="77571" y1="65395" x2="94857" y2="81471"/>
                      </a14:backgroundRemoval>
                    </a14:imgEffect>
                  </a14:imgLayer>
                </a14:imgProps>
              </a:ext>
              <a:ext uri="{28A0092B-C50C-407E-A947-70E740481C1C}">
                <a14:useLocalDpi xmlns:a14="http://schemas.microsoft.com/office/drawing/2010/main" val="0"/>
              </a:ext>
            </a:extLst>
          </a:blip>
          <a:srcRect/>
          <a:stretch>
            <a:fillRect/>
          </a:stretch>
        </p:blipFill>
        <p:spPr bwMode="auto">
          <a:xfrm>
            <a:off x="5967786" y="-190500"/>
            <a:ext cx="12320214" cy="50088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0A8CF02-78B3-9291-3DB6-7E6983CD60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54" b="95936" l="8343" r="89989">
                        <a14:foregroundMark x1="22581" y1="12191" x2="59399" y2="5830"/>
                        <a14:foregroundMark x1="9789" y1="30035" x2="18020" y2="59541"/>
                        <a14:foregroundMark x1="15684" y1="13604" x2="26363" y2="13251"/>
                        <a14:foregroundMark x1="18354" y1="81979" x2="54394" y2="92933"/>
                        <a14:foregroundMark x1="54394" y1="92933" x2="58509" y2="96113"/>
                        <a14:foregroundMark x1="8343" y1="45230" x2="8343" y2="31979"/>
                        <a14:foregroundMark x1="70857" y1="25442" x2="49611" y2="34452"/>
                        <a14:foregroundMark x1="49611" y1="34452" x2="48721" y2="35336"/>
                        <a14:foregroundMark x1="26696" y1="74205" x2="36596" y2="68021"/>
                        <a14:foregroundMark x1="13571" y1="77032" x2="14683" y2="53534"/>
                        <a14:foregroundMark x1="10679" y1="70318" x2="23471" y2="78092"/>
                      </a14:backgroundRemoval>
                    </a14:imgEffect>
                  </a14:imgLayer>
                </a14:imgProps>
              </a:ext>
            </a:extLst>
          </a:blip>
          <a:stretch>
            <a:fillRect/>
          </a:stretch>
        </p:blipFill>
        <p:spPr>
          <a:xfrm>
            <a:off x="-852322" y="2439458"/>
            <a:ext cx="11953142" cy="7525559"/>
          </a:xfrm>
          <a:prstGeom prst="rect">
            <a:avLst/>
          </a:prstGeom>
        </p:spPr>
      </p:pic>
      <p:sp>
        <p:nvSpPr>
          <p:cNvPr id="4" name="TextBox 3">
            <a:extLst>
              <a:ext uri="{FF2B5EF4-FFF2-40B4-BE49-F238E27FC236}">
                <a16:creationId xmlns:a16="http://schemas.microsoft.com/office/drawing/2014/main" id="{A261AFA2-B5AB-C7B9-A19F-6450F993EB80}"/>
              </a:ext>
            </a:extLst>
          </p:cNvPr>
          <p:cNvSpPr txBox="1"/>
          <p:nvPr/>
        </p:nvSpPr>
        <p:spPr>
          <a:xfrm>
            <a:off x="7170230" y="1557672"/>
            <a:ext cx="10439400" cy="1040285"/>
          </a:xfrm>
          <a:prstGeom prst="rect">
            <a:avLst/>
          </a:prstGeom>
          <a:noFill/>
        </p:spPr>
        <p:txBody>
          <a:bodyPr wrap="square" rtlCol="0">
            <a:spAutoFit/>
          </a:bodyPr>
          <a:lstStyle/>
          <a:p>
            <a:pPr algn="ctr">
              <a:lnSpc>
                <a:spcPct val="140000"/>
              </a:lnSpc>
            </a:pPr>
            <a:r>
              <a:rPr lang="en-US" sz="4400" dirty="0" smtClean="0">
                <a:solidFill>
                  <a:srgbClr val="5E4834"/>
                </a:solidFill>
                <a:latin typeface="Times New Roman" panose="02020603050405020304" pitchFamily="18" charset="0"/>
                <a:ea typeface="#9Slide04 Vollkorn Bold" panose="00000800000000000000" pitchFamily="2" charset="0"/>
                <a:cs typeface="Times New Roman" panose="02020603050405020304" pitchFamily="18" charset="0"/>
              </a:rPr>
              <a:t>TIẾT 5 + 6</a:t>
            </a:r>
            <a:endParaRPr lang="en-US" sz="4400" dirty="0">
              <a:solidFill>
                <a:srgbClr val="5E4834"/>
              </a:solidFill>
              <a:latin typeface="Times New Roman" panose="02020603050405020304" pitchFamily="18" charset="0"/>
              <a:ea typeface="#9Slide04 Vollkorn Bold" panose="00000800000000000000"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6A7FAF7B-D5A8-1BD5-2A55-2DDC4BE834C9}"/>
              </a:ext>
            </a:extLst>
          </p:cNvPr>
          <p:cNvSpPr txBox="1"/>
          <p:nvPr/>
        </p:nvSpPr>
        <p:spPr>
          <a:xfrm>
            <a:off x="7154949" y="4424597"/>
            <a:ext cx="11953142" cy="284986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err="1">
                <a:ln>
                  <a:noFill/>
                </a:ln>
                <a:solidFill>
                  <a:srgbClr val="232C37"/>
                </a:solidFill>
                <a:effectLst/>
                <a:uLnTx/>
                <a:uFillTx/>
                <a:latin typeface="Times New Roman" panose="02020603050405020304" pitchFamily="18" charset="0"/>
                <a:cs typeface="Times New Roman" panose="02020603050405020304" pitchFamily="18" charset="0"/>
              </a:rPr>
              <a:t>Khóc</a:t>
            </a:r>
            <a:r>
              <a:rPr kumimoji="0" lang="en-US" sz="9600" b="0" i="0" u="none" strike="noStrike" kern="1200" cap="none" spc="0" normalizeH="0" baseline="0" noProof="0" dirty="0">
                <a:ln>
                  <a:noFill/>
                </a:ln>
                <a:solidFill>
                  <a:srgbClr val="232C37"/>
                </a:solidFill>
                <a:effectLst/>
                <a:uLnTx/>
                <a:uFillTx/>
                <a:latin typeface="Times New Roman" panose="02020603050405020304" pitchFamily="18" charset="0"/>
                <a:cs typeface="Times New Roman" panose="02020603050405020304" pitchFamily="18" charset="0"/>
              </a:rPr>
              <a:t> </a:t>
            </a:r>
            <a:r>
              <a:rPr kumimoji="0" lang="en-US" sz="9600" b="0" i="0" u="none" strike="noStrike" kern="1200" cap="none" spc="0" normalizeH="0" baseline="0" noProof="0" dirty="0" err="1">
                <a:ln>
                  <a:noFill/>
                </a:ln>
                <a:solidFill>
                  <a:srgbClr val="232C37"/>
                </a:solidFill>
                <a:effectLst/>
                <a:uLnTx/>
                <a:uFillTx/>
                <a:latin typeface="Times New Roman" panose="02020603050405020304" pitchFamily="18" charset="0"/>
                <a:cs typeface="Times New Roman" panose="02020603050405020304" pitchFamily="18" charset="0"/>
              </a:rPr>
              <a:t>Dương</a:t>
            </a:r>
            <a:r>
              <a:rPr kumimoji="0" lang="en-US" sz="9600" b="0" i="0" u="none" strike="noStrike" kern="1200" cap="none" spc="0" normalizeH="0" baseline="0" noProof="0" dirty="0">
                <a:ln>
                  <a:noFill/>
                </a:ln>
                <a:solidFill>
                  <a:srgbClr val="232C37"/>
                </a:solidFill>
                <a:effectLst/>
                <a:uLnTx/>
                <a:uFillTx/>
                <a:latin typeface="Times New Roman" panose="02020603050405020304" pitchFamily="18" charset="0"/>
                <a:cs typeface="Times New Roman" panose="02020603050405020304" pitchFamily="18" charset="0"/>
              </a:rPr>
              <a:t> </a:t>
            </a:r>
            <a:r>
              <a:rPr kumimoji="0" lang="en-US" sz="9600" b="0" i="0" u="none" strike="noStrike" kern="1200" cap="none" spc="0" normalizeH="0" baseline="0" noProof="0" dirty="0" err="1">
                <a:ln>
                  <a:noFill/>
                </a:ln>
                <a:solidFill>
                  <a:srgbClr val="232C37"/>
                </a:solidFill>
                <a:effectLst/>
                <a:uLnTx/>
                <a:uFillTx/>
                <a:latin typeface="Times New Roman" panose="02020603050405020304" pitchFamily="18" charset="0"/>
                <a:cs typeface="Times New Roman" panose="02020603050405020304" pitchFamily="18" charset="0"/>
              </a:rPr>
              <a:t>Khuê</a:t>
            </a:r>
            <a:endParaRPr kumimoji="0" lang="en-US" sz="9600" b="0" i="0" u="none" strike="noStrike" kern="1200" cap="none" spc="0" normalizeH="0" baseline="0" noProof="0" dirty="0">
              <a:ln>
                <a:noFill/>
              </a:ln>
              <a:solidFill>
                <a:srgbClr val="232C37"/>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A7FAF7B-D5A8-1BD5-2A55-2DDC4BE834C9}"/>
              </a:ext>
            </a:extLst>
          </p:cNvPr>
          <p:cNvSpPr txBox="1"/>
          <p:nvPr/>
        </p:nvSpPr>
        <p:spPr>
          <a:xfrm>
            <a:off x="10287000" y="6103763"/>
            <a:ext cx="6743700" cy="284986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Nguyễn</a:t>
            </a:r>
            <a:r>
              <a:rPr kumimoji="0" lang="en-US" sz="48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Khuyến</a:t>
            </a:r>
            <a:r>
              <a:rPr kumimoji="0" lang="en-US" sz="48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endParaRPr kumimoji="0" lang="en-US" sz="4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C5624A8-A3B7-F63A-BC19-D1F2F88EDECB}"/>
              </a:ext>
            </a:extLst>
          </p:cNvPr>
          <p:cNvSpPr txBox="1"/>
          <p:nvPr/>
        </p:nvSpPr>
        <p:spPr>
          <a:xfrm>
            <a:off x="7234661" y="3733698"/>
            <a:ext cx="10439400" cy="1040285"/>
          </a:xfrm>
          <a:prstGeom prst="rect">
            <a:avLst/>
          </a:prstGeom>
          <a:noFill/>
        </p:spPr>
        <p:txBody>
          <a:bodyPr wrap="square" rtlCol="0">
            <a:spAutoFit/>
          </a:bodyPr>
          <a:lstStyle/>
          <a:p>
            <a:pPr algn="ctr">
              <a:lnSpc>
                <a:spcPct val="140000"/>
              </a:lnSpc>
            </a:pPr>
            <a:r>
              <a:rPr lang="en-US" sz="4400" dirty="0">
                <a:latin typeface="Times New Roman" panose="02020603050405020304" pitchFamily="18" charset="0"/>
                <a:ea typeface="#9Slide04 Vollkorn Bold" panose="00000800000000000000" pitchFamily="2" charset="0"/>
                <a:cs typeface="Times New Roman" panose="02020603050405020304" pitchFamily="18" charset="0"/>
              </a:rPr>
              <a:t>Văn </a:t>
            </a:r>
            <a:r>
              <a:rPr lang="en-US" sz="4400" dirty="0" err="1">
                <a:latin typeface="Times New Roman" panose="02020603050405020304" pitchFamily="18" charset="0"/>
                <a:ea typeface="#9Slide04 Vollkorn Bold" panose="00000800000000000000" pitchFamily="2" charset="0"/>
                <a:cs typeface="Times New Roman" panose="02020603050405020304" pitchFamily="18" charset="0"/>
              </a:rPr>
              <a:t>bản</a:t>
            </a:r>
            <a:endParaRPr lang="en-US" sz="4400" dirty="0">
              <a:latin typeface="Times New Roman" panose="02020603050405020304" pitchFamily="18" charset="0"/>
              <a:ea typeface="#9Slide04 Vollkorn Bold" panose="00000800000000000000" pitchFamily="2" charset="0"/>
              <a:cs typeface="Times New Roman" panose="02020603050405020304" pitchFamily="18" charset="0"/>
            </a:endParaRPr>
          </a:p>
        </p:txBody>
      </p:sp>
      <p:pic>
        <p:nvPicPr>
          <p:cNvPr id="9" name="Picture 8" descr="A close-up of a bamboo&#10;&#10;Description automatically generated">
            <a:extLst>
              <a:ext uri="{FF2B5EF4-FFF2-40B4-BE49-F238E27FC236}">
                <a16:creationId xmlns:a16="http://schemas.microsoft.com/office/drawing/2014/main" id="{931FD14F-1222-D758-7814-B34361B9BF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3624" y="-4305300"/>
            <a:ext cx="10214991" cy="10287000"/>
          </a:xfrm>
          <a:prstGeom prst="rect">
            <a:avLst/>
          </a:prstGeom>
        </p:spPr>
      </p:pic>
    </p:spTree>
    <p:extLst>
      <p:ext uri="{BB962C8B-B14F-4D97-AF65-F5344CB8AC3E}">
        <p14:creationId xmlns:p14="http://schemas.microsoft.com/office/powerpoint/2010/main" val="2031238026"/>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6DB577-74D1-4114-9E52-4AC9B394A3F9}"/>
              </a:ext>
            </a:extLst>
          </p:cNvPr>
          <p:cNvSpPr txBox="1"/>
          <p:nvPr/>
        </p:nvSpPr>
        <p:spPr>
          <a:xfrm>
            <a:off x="609600" y="379186"/>
            <a:ext cx="16535400" cy="769441"/>
          </a:xfrm>
          <a:prstGeom prst="rect">
            <a:avLst/>
          </a:prstGeom>
          <a:noFill/>
        </p:spPr>
        <p:txBody>
          <a:bodyPr wrap="square">
            <a:spAutoFit/>
          </a:bodyPr>
          <a:lstStyle/>
          <a:p>
            <a:pPr algn="just">
              <a:defRPr/>
            </a:pPr>
            <a:r>
              <a:rPr lang="vi-VN"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đời</a:t>
            </a:r>
            <a:r>
              <a:rPr lang="en-US" sz="44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36DFA1DE-744D-D562-83A6-BEDD59F22AF5}"/>
              </a:ext>
            </a:extLst>
          </p:cNvPr>
          <p:cNvSpPr txBox="1"/>
          <p:nvPr/>
        </p:nvSpPr>
        <p:spPr>
          <a:xfrm>
            <a:off x="3886200" y="1714500"/>
            <a:ext cx="9982200" cy="2800767"/>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Câu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nghĩ</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đắn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viết</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Viết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đưa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đưa</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Giường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kia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treo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hững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hờ</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kia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gảy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ngẩn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tiếng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a:t>
            </a:r>
          </a:p>
        </p:txBody>
      </p:sp>
      <p:sp>
        <p:nvSpPr>
          <p:cNvPr id="7" name="Espace réservé du contenu 2">
            <a:extLst>
              <a:ext uri="{FF2B5EF4-FFF2-40B4-BE49-F238E27FC236}">
                <a16:creationId xmlns:a16="http://schemas.microsoft.com/office/drawing/2014/main" id="{38BE4C98-0E54-B89F-FE8C-18CEE430396F}"/>
              </a:ext>
            </a:extLst>
          </p:cNvPr>
          <p:cNvSpPr txBox="1">
            <a:spLocks/>
          </p:cNvSpPr>
          <p:nvPr/>
        </p:nvSpPr>
        <p:spPr bwMode="auto">
          <a:xfrm>
            <a:off x="838200" y="6286500"/>
            <a:ext cx="8610600" cy="2286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những điển tích về tình bạn tri âm, tri kỉ nổi tiếng thời xưa </a:t>
            </a:r>
            <a:r>
              <a:rPr lang="en-US" sz="4400" dirty="0">
                <a:latin typeface="Times New Roman" pitchFamily="18" charset="0"/>
                <a:cs typeface="Times New Roman" pitchFamily="18" charset="0"/>
              </a:rPr>
              <a:t>“</a:t>
            </a:r>
            <a:r>
              <a:rPr lang="en-US" sz="4400" i="1" dirty="0" err="1">
                <a:latin typeface="Times New Roman" pitchFamily="18" charset="0"/>
                <a:cs typeface="Times New Roman" pitchFamily="18" charset="0"/>
              </a:rPr>
              <a:t>giường</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Trần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Phồn-Từ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Trĩ</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(Bá </a:t>
            </a:r>
            <a:r>
              <a:rPr lang="en-US" sz="4400" dirty="0" err="1">
                <a:latin typeface="Times New Roman" pitchFamily="18" charset="0"/>
                <a:cs typeface="Times New Roman" pitchFamily="18" charset="0"/>
              </a:rPr>
              <a:t>Nha-Tử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Kì</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8" name="Espace réservé du contenu 2">
            <a:extLst>
              <a:ext uri="{FF2B5EF4-FFF2-40B4-BE49-F238E27FC236}">
                <a16:creationId xmlns:a16="http://schemas.microsoft.com/office/drawing/2014/main" id="{176B3308-4CED-A98A-F962-CB6E36A37820}"/>
              </a:ext>
            </a:extLst>
          </p:cNvPr>
          <p:cNvSpPr txBox="1">
            <a:spLocks/>
          </p:cNvSpPr>
          <p:nvPr/>
        </p:nvSpPr>
        <p:spPr bwMode="auto">
          <a:xfrm>
            <a:off x="838200" y="5085934"/>
            <a:ext cx="142494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còn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vị</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9" name="Espace réservé du contenu 2">
            <a:extLst>
              <a:ext uri="{FF2B5EF4-FFF2-40B4-BE49-F238E27FC236}">
                <a16:creationId xmlns:a16="http://schemas.microsoft.com/office/drawing/2014/main" id="{F0F7107A-C043-38A6-A43F-6F73849E0199}"/>
              </a:ext>
            </a:extLst>
          </p:cNvPr>
          <p:cNvSpPr txBox="1">
            <a:spLocks/>
          </p:cNvSpPr>
          <p:nvPr/>
        </p:nvSpPr>
        <p:spPr bwMode="auto">
          <a:xfrm>
            <a:off x="12115800" y="6381334"/>
            <a:ext cx="55626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b="1" dirty="0">
                <a:solidFill>
                  <a:srgbClr val="FF0000"/>
                </a:solidFill>
                <a:latin typeface="Times New Roman" pitchFamily="18" charset="0"/>
                <a:cs typeface="Times New Roman" pitchFamily="18" charset="0"/>
                <a:sym typeface="Wingdings" panose="05000000000000000000" pitchFamily="2" charset="2"/>
              </a:rPr>
              <a:t> N</a:t>
            </a:r>
            <a:r>
              <a:rPr lang="vi-VN" sz="4400" b="1" dirty="0">
                <a:solidFill>
                  <a:srgbClr val="FF0000"/>
                </a:solidFill>
                <a:latin typeface="Times New Roman" pitchFamily="18" charset="0"/>
                <a:cs typeface="Times New Roman" pitchFamily="18" charset="0"/>
              </a:rPr>
              <a:t>ỗi đau mất bạn</a:t>
            </a:r>
            <a:r>
              <a:rPr lang="en-US" sz="4400" b="1" dirty="0">
                <a:solidFill>
                  <a:srgbClr val="FF0000"/>
                </a:solidFill>
                <a:latin typeface="Times New Roman" pitchFamily="18" charset="0"/>
                <a:cs typeface="Times New Roman" pitchFamily="18" charset="0"/>
              </a:rPr>
              <a:t>.</a:t>
            </a:r>
            <a:endParaRPr kumimoji="0" lang="en-US" sz="44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0" name="Right Brace 9">
            <a:extLst>
              <a:ext uri="{FF2B5EF4-FFF2-40B4-BE49-F238E27FC236}">
                <a16:creationId xmlns:a16="http://schemas.microsoft.com/office/drawing/2014/main" id="{FA92C57B-8E19-DB1C-B132-A6FEF7C4B580}"/>
              </a:ext>
            </a:extLst>
          </p:cNvPr>
          <p:cNvSpPr/>
          <p:nvPr/>
        </p:nvSpPr>
        <p:spPr>
          <a:xfrm>
            <a:off x="10591800" y="5143500"/>
            <a:ext cx="990600" cy="3429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Oval 10">
            <a:extLst>
              <a:ext uri="{FF2B5EF4-FFF2-40B4-BE49-F238E27FC236}">
                <a16:creationId xmlns:a16="http://schemas.microsoft.com/office/drawing/2014/main" id="{424448AA-D48C-C26A-1A3D-554CDAC631F1}"/>
              </a:ext>
            </a:extLst>
          </p:cNvPr>
          <p:cNvSpPr/>
          <p:nvPr/>
        </p:nvSpPr>
        <p:spPr>
          <a:xfrm>
            <a:off x="10580914" y="3086100"/>
            <a:ext cx="2220686" cy="8166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4019584-F8F3-3BEA-1C1B-CC8D0883158F}"/>
              </a:ext>
            </a:extLst>
          </p:cNvPr>
          <p:cNvSpPr/>
          <p:nvPr/>
        </p:nvSpPr>
        <p:spPr>
          <a:xfrm>
            <a:off x="8534400" y="3816276"/>
            <a:ext cx="2220686" cy="8166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space réservé du contenu 2">
            <a:extLst>
              <a:ext uri="{FF2B5EF4-FFF2-40B4-BE49-F238E27FC236}">
                <a16:creationId xmlns:a16="http://schemas.microsoft.com/office/drawing/2014/main" id="{3107475E-72BB-B781-4A04-AE5A80F82E48}"/>
              </a:ext>
            </a:extLst>
          </p:cNvPr>
          <p:cNvSpPr txBox="1">
            <a:spLocks/>
          </p:cNvSpPr>
          <p:nvPr/>
        </p:nvSpPr>
        <p:spPr bwMode="auto">
          <a:xfrm>
            <a:off x="13716000" y="3251481"/>
            <a:ext cx="20574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láy</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14" name="Freeform 9">
            <a:extLst>
              <a:ext uri="{FF2B5EF4-FFF2-40B4-BE49-F238E27FC236}">
                <a16:creationId xmlns:a16="http://schemas.microsoft.com/office/drawing/2014/main" id="{2D7FD61C-EED1-C1DC-4FAE-E6829258E5C5}"/>
              </a:ext>
            </a:extLst>
          </p:cNvPr>
          <p:cNvSpPr/>
          <p:nvPr/>
        </p:nvSpPr>
        <p:spPr>
          <a:xfrm>
            <a:off x="16154400" y="6461955"/>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75511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barn(inVertical)">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Vertical)">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759647-1560-DC92-F614-ACD1BC1F7318}"/>
              </a:ext>
            </a:extLst>
          </p:cNvPr>
          <p:cNvSpPr txBox="1"/>
          <p:nvPr/>
        </p:nvSpPr>
        <p:spPr>
          <a:xfrm>
            <a:off x="609600" y="379186"/>
            <a:ext cx="16535400" cy="769441"/>
          </a:xfrm>
          <a:prstGeom prst="rect">
            <a:avLst/>
          </a:prstGeom>
          <a:noFill/>
        </p:spPr>
        <p:txBody>
          <a:bodyPr wrap="square">
            <a:spAutoFit/>
          </a:bodyPr>
          <a:lstStyle/>
          <a:p>
            <a:pPr algn="just">
              <a:defRPr/>
            </a:pPr>
            <a:r>
              <a:rPr lang="en-US" sz="4400" b="1" dirty="0">
                <a:latin typeface="Times New Roman" panose="02020603050405020304" pitchFamily="18" charset="0"/>
                <a:cs typeface="Times New Roman" panose="02020603050405020304" pitchFamily="18" charset="0"/>
              </a:rPr>
              <a:t>d</a:t>
            </a:r>
            <a:r>
              <a:rPr lang="vi-VN"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Nỗi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buồn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tri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D80F17E-33B7-A059-F368-57AFB0BC86BD}"/>
              </a:ext>
            </a:extLst>
          </p:cNvPr>
          <p:cNvSpPr txBox="1"/>
          <p:nvPr/>
        </p:nvSpPr>
        <p:spPr>
          <a:xfrm>
            <a:off x="3752850" y="1714500"/>
            <a:ext cx="10782300" cy="2800767"/>
          </a:xfrm>
          <a:prstGeom prst="rect">
            <a:avLst/>
          </a:prstGeom>
          <a:noFill/>
        </p:spPr>
        <p:txBody>
          <a:bodyPr wrap="square">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ở, </a:t>
            </a:r>
            <a:r>
              <a:rPr lang="en-US" sz="4400" i="1" dirty="0" err="1">
                <a:latin typeface="Times New Roman" pitchFamily="18" charset="0"/>
                <a:cs typeface="Times New Roman" pitchFamily="18" charset="0"/>
              </a:rPr>
              <a:t>dẫu</a:t>
            </a:r>
            <a:r>
              <a:rPr lang="en-US" sz="4400" i="1" dirty="0">
                <a:latin typeface="Times New Roman" pitchFamily="18" charset="0"/>
                <a:cs typeface="Times New Roman" pitchFamily="18" charset="0"/>
              </a:rPr>
              <a:t> van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ở,</a:t>
            </a:r>
          </a:p>
          <a:p>
            <a:pPr algn="ct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tuy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lấy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nhớ</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làm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thương</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Tuổi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hạt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lệ</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như</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sương</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Hơi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chuốc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lấy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hàng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chứa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chan</a:t>
            </a:r>
            <a:r>
              <a:rPr lang="en-US" sz="4400" i="1" dirty="0">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0C8CA402-4BD2-ABD3-12AE-5FBA8BCE9FC6}"/>
              </a:ext>
            </a:extLst>
          </p:cNvPr>
          <p:cNvSpPr txBox="1"/>
          <p:nvPr/>
        </p:nvSpPr>
        <p:spPr>
          <a:xfrm>
            <a:off x="1454742" y="6878939"/>
            <a:ext cx="14702971" cy="2800767"/>
          </a:xfrm>
          <a:prstGeom prst="rect">
            <a:avLst/>
          </a:prstGeom>
          <a:noFill/>
        </p:spPr>
        <p:txBody>
          <a:bodyPr wrap="square" rtlCol="0">
            <a:spAutoFit/>
          </a:bodyPr>
          <a:lstStyle/>
          <a:p>
            <a:pPr algn="just"/>
            <a:r>
              <a:rPr lang="en-US" sz="4400" b="1" dirty="0">
                <a:solidFill>
                  <a:srgbClr val="FF0000"/>
                </a:solidFill>
                <a:latin typeface="Times New Roman" pitchFamily="18" charset="0"/>
                <a:cs typeface="Times New Roman" pitchFamily="18" charset="0"/>
                <a:sym typeface="Wingdings" panose="05000000000000000000" pitchFamily="2" charset="2"/>
              </a:rPr>
              <a:t> C</a:t>
            </a:r>
            <a:r>
              <a:rPr lang="vi-VN" sz="4400" b="1" dirty="0">
                <a:solidFill>
                  <a:srgbClr val="FF0000"/>
                </a:solidFill>
                <a:latin typeface="Times New Roman" pitchFamily="18" charset="0"/>
                <a:cs typeface="Times New Roman" pitchFamily="18" charset="0"/>
                <a:sym typeface="Wingdings" panose="05000000000000000000" pitchFamily="2" charset="2"/>
              </a:rPr>
              <a:t>hấp nhận nỗi đau mất bạn, nhà thơ chỉ còn biết nhớ thương mà không thể khóc thành tiếng. Thương bạn mà cũng là thương cho bản thân mình vì từ đây chỉ còn lại sự cô đơn, trống vắng, không người tri âm, tri kỉ.</a:t>
            </a:r>
            <a:endParaRPr lang="en-US" sz="4400" b="1"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1C4F79A9-CCA9-5A87-6873-4C531C325CE7}"/>
              </a:ext>
            </a:extLst>
          </p:cNvPr>
          <p:cNvSpPr txBox="1"/>
          <p:nvPr/>
        </p:nvSpPr>
        <p:spPr>
          <a:xfrm>
            <a:off x="1447800" y="4971468"/>
            <a:ext cx="8816837" cy="769441"/>
          </a:xfrm>
          <a:prstGeom prst="rect">
            <a:avLst/>
          </a:prstGeom>
          <a:noFill/>
        </p:spPr>
        <p:txBody>
          <a:bodyPr wrap="square" rtlCol="0">
            <a:spAutoFit/>
          </a:bodyPr>
          <a:lstStyle/>
          <a:p>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Khẳng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định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quy</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luật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cuộc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sống</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822FDD80-38B9-F90B-9E0E-103C9EE49F38}"/>
              </a:ext>
            </a:extLst>
          </p:cNvPr>
          <p:cNvSpPr txBox="1"/>
          <p:nvPr/>
        </p:nvSpPr>
        <p:spPr>
          <a:xfrm>
            <a:off x="1447800" y="6038268"/>
            <a:ext cx="8816837" cy="769441"/>
          </a:xfrm>
          <a:prstGeom prst="rect">
            <a:avLst/>
          </a:prstGeom>
          <a:noFill/>
        </p:spPr>
        <p:txBody>
          <a:bodyPr wrap="square" rtlCol="0">
            <a:spAutoFit/>
          </a:bodyPr>
          <a:lstStyle/>
          <a:p>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Tâm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sự</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chân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thành</a:t>
            </a:r>
            <a:endParaRPr lang="en-US" sz="4400" dirty="0">
              <a:latin typeface="Times New Roman" pitchFamily="18" charset="0"/>
              <a:cs typeface="Times New Roman" pitchFamily="18" charset="0"/>
            </a:endParaRPr>
          </a:p>
        </p:txBody>
      </p:sp>
      <p:sp>
        <p:nvSpPr>
          <p:cNvPr id="10" name="Freeform 9">
            <a:extLst>
              <a:ext uri="{FF2B5EF4-FFF2-40B4-BE49-F238E27FC236}">
                <a16:creationId xmlns:a16="http://schemas.microsoft.com/office/drawing/2014/main" id="{4BC4FBCC-5BCD-79FF-9DC1-D2F871E2D94E}"/>
              </a:ext>
            </a:extLst>
          </p:cNvPr>
          <p:cNvSpPr/>
          <p:nvPr/>
        </p:nvSpPr>
        <p:spPr>
          <a:xfrm>
            <a:off x="16154400" y="6461955"/>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02973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9D636DB5-7BAD-3D12-92B5-D852ACC1D62B}"/>
              </a:ext>
            </a:extLst>
          </p:cNvPr>
          <p:cNvGrpSpPr/>
          <p:nvPr/>
        </p:nvGrpSpPr>
        <p:grpSpPr>
          <a:xfrm>
            <a:off x="8799780" y="2176219"/>
            <a:ext cx="8613241" cy="4975835"/>
            <a:chOff x="0" y="2256205"/>
            <a:chExt cx="11484321" cy="2589188"/>
          </a:xfrm>
        </p:grpSpPr>
        <p:sp>
          <p:nvSpPr>
            <p:cNvPr id="4" name="AutoShape 9">
              <a:extLst>
                <a:ext uri="{FF2B5EF4-FFF2-40B4-BE49-F238E27FC236}">
                  <a16:creationId xmlns:a16="http://schemas.microsoft.com/office/drawing/2014/main" id="{DC55050A-04BC-A899-D854-C7B386E8012A}"/>
                </a:ext>
              </a:extLst>
            </p:cNvPr>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5" name="AutoShape 10">
              <a:extLst>
                <a:ext uri="{FF2B5EF4-FFF2-40B4-BE49-F238E27FC236}">
                  <a16:creationId xmlns:a16="http://schemas.microsoft.com/office/drawing/2014/main" id="{37801010-A5D0-3B6D-68B7-464521E3A820}"/>
                </a:ext>
              </a:extLst>
            </p:cNvPr>
            <p:cNvSpPr/>
            <p:nvPr/>
          </p:nvSpPr>
          <p:spPr>
            <a:xfrm>
              <a:off x="0" y="4845393"/>
              <a:ext cx="11484321" cy="0"/>
            </a:xfrm>
            <a:prstGeom prst="line">
              <a:avLst/>
            </a:prstGeom>
            <a:ln w="12700" cap="rnd">
              <a:solidFill>
                <a:srgbClr val="000000"/>
              </a:solidFill>
              <a:prstDash val="solid"/>
              <a:headEnd type="none" w="sm" len="sm"/>
              <a:tailEnd type="none" w="sm" len="sm"/>
            </a:ln>
          </p:spPr>
        </p:sp>
      </p:grpSp>
      <p:sp>
        <p:nvSpPr>
          <p:cNvPr id="6" name="TextBox 5">
            <a:extLst>
              <a:ext uri="{FF2B5EF4-FFF2-40B4-BE49-F238E27FC236}">
                <a16:creationId xmlns:a16="http://schemas.microsoft.com/office/drawing/2014/main" id="{6F0CD62F-D731-AD40-2A43-6816458A01C8}"/>
              </a:ext>
            </a:extLst>
          </p:cNvPr>
          <p:cNvSpPr txBox="1"/>
          <p:nvPr/>
        </p:nvSpPr>
        <p:spPr>
          <a:xfrm>
            <a:off x="7924800" y="3028533"/>
            <a:ext cx="103632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Times New Roman" panose="02020603050405020304" pitchFamily="18" charset="0"/>
                <a:ea typeface="#9Slide05 SVNBeauty Atok Script" pitchFamily="2" charset="-127"/>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err="1">
                <a:solidFill>
                  <a:prstClr val="black"/>
                </a:solidFill>
                <a:latin typeface="Times New Roman" panose="02020603050405020304" pitchFamily="18" charset="0"/>
                <a:ea typeface="#9Slide05 SVNBeauty Atok Script" pitchFamily="2" charset="-127"/>
                <a:cs typeface="Times New Roman" panose="02020603050405020304" pitchFamily="18" charset="0"/>
              </a:rPr>
              <a:t>Tổng</a:t>
            </a:r>
            <a:r>
              <a:rPr lang="en-US" sz="8800" dirty="0">
                <a:solidFill>
                  <a:prstClr val="black"/>
                </a:solidFill>
                <a:latin typeface="Times New Roman" panose="02020603050405020304" pitchFamily="18" charset="0"/>
                <a:ea typeface="#9Slide05 SVNBeauty Atok Script" pitchFamily="2" charset="-127"/>
                <a:cs typeface="Times New Roman" panose="02020603050405020304" pitchFamily="18" charset="0"/>
              </a:rPr>
              <a:t> </a:t>
            </a:r>
            <a:r>
              <a:rPr lang="en-US" sz="8800" dirty="0" err="1">
                <a:solidFill>
                  <a:prstClr val="black"/>
                </a:solidFill>
                <a:latin typeface="Times New Roman" panose="02020603050405020304" pitchFamily="18" charset="0"/>
                <a:ea typeface="#9Slide05 SVNBeauty Atok Script" pitchFamily="2" charset="-127"/>
                <a:cs typeface="Times New Roman" panose="02020603050405020304" pitchFamily="18" charset="0"/>
              </a:rPr>
              <a:t>kết</a:t>
            </a:r>
            <a:endParaRPr kumimoji="0" lang="en-US" sz="8800" b="0" i="0" u="none" strike="noStrike" kern="1200" cap="none" spc="0" normalizeH="0" baseline="0" noProof="0" dirty="0">
              <a:ln>
                <a:noFill/>
              </a:ln>
              <a:solidFill>
                <a:prstClr val="black"/>
              </a:solidFill>
              <a:effectLst/>
              <a:uLnTx/>
              <a:uFillTx/>
              <a:latin typeface="Times New Roman" panose="02020603050405020304" pitchFamily="18" charset="0"/>
              <a:ea typeface="#9Slide05 SVNBeauty Atok Script" pitchFamily="2" charset="-127"/>
              <a:cs typeface="Times New Roman" panose="02020603050405020304" pitchFamily="18" charset="0"/>
            </a:endParaRPr>
          </a:p>
        </p:txBody>
      </p:sp>
      <p:grpSp>
        <p:nvGrpSpPr>
          <p:cNvPr id="2" name="Group 2">
            <a:extLst>
              <a:ext uri="{FF2B5EF4-FFF2-40B4-BE49-F238E27FC236}">
                <a16:creationId xmlns:a16="http://schemas.microsoft.com/office/drawing/2014/main" id="{E3957857-1F27-ADB6-E9C6-EDE0C890E343}"/>
              </a:ext>
            </a:extLst>
          </p:cNvPr>
          <p:cNvGrpSpPr/>
          <p:nvPr/>
        </p:nvGrpSpPr>
        <p:grpSpPr>
          <a:xfrm>
            <a:off x="-25400" y="0"/>
            <a:ext cx="10083800" cy="10292443"/>
            <a:chOff x="0" y="0"/>
            <a:chExt cx="6349238" cy="5650357"/>
          </a:xfrm>
        </p:grpSpPr>
        <p:sp>
          <p:nvSpPr>
            <p:cNvPr id="8" name="Freeform 3">
              <a:extLst>
                <a:ext uri="{FF2B5EF4-FFF2-40B4-BE49-F238E27FC236}">
                  <a16:creationId xmlns:a16="http://schemas.microsoft.com/office/drawing/2014/main" id="{12E16C13-B24F-2CEB-10CA-93A67827C0C1}"/>
                </a:ext>
              </a:extLst>
            </p:cNvPr>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2855" r="-2855"/>
              </a:stretch>
            </a:blipFill>
          </p:spPr>
        </p:sp>
      </p:grpSp>
    </p:spTree>
    <p:extLst>
      <p:ext uri="{BB962C8B-B14F-4D97-AF65-F5344CB8AC3E}">
        <p14:creationId xmlns:p14="http://schemas.microsoft.com/office/powerpoint/2010/main" val="216062539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5024B-5AB2-4C70-F50C-0CD8EF7F6C22}"/>
              </a:ext>
            </a:extLst>
          </p:cNvPr>
          <p:cNvSpPr txBox="1"/>
          <p:nvPr/>
        </p:nvSpPr>
        <p:spPr>
          <a:xfrm>
            <a:off x="3287513" y="723900"/>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1.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Nghệ</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thuật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sp>
        <p:nvSpPr>
          <p:cNvPr id="7" name="TextBox 6">
            <a:extLst>
              <a:ext uri="{FF2B5EF4-FFF2-40B4-BE49-F238E27FC236}">
                <a16:creationId xmlns:a16="http://schemas.microsoft.com/office/drawing/2014/main" id="{36BC3CD4-DC39-955D-FAC4-777678E1D056}"/>
              </a:ext>
            </a:extLst>
          </p:cNvPr>
          <p:cNvSpPr txBox="1"/>
          <p:nvPr/>
        </p:nvSpPr>
        <p:spPr>
          <a:xfrm>
            <a:off x="3287512" y="5548108"/>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2.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Nội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dung</a:t>
            </a:r>
          </a:p>
        </p:txBody>
      </p:sp>
      <p:sp>
        <p:nvSpPr>
          <p:cNvPr id="8" name="Rectangle 7">
            <a:extLst>
              <a:ext uri="{FF2B5EF4-FFF2-40B4-BE49-F238E27FC236}">
                <a16:creationId xmlns:a16="http://schemas.microsoft.com/office/drawing/2014/main" id="{B3DA5BF6-1DAF-D367-EA0C-E705B30BA6ED}"/>
              </a:ext>
            </a:extLst>
          </p:cNvPr>
          <p:cNvSpPr/>
          <p:nvPr/>
        </p:nvSpPr>
        <p:spPr>
          <a:xfrm>
            <a:off x="1681856" y="7223335"/>
            <a:ext cx="12872343" cy="2123658"/>
          </a:xfrm>
          <a:prstGeom prst="rect">
            <a:avLst/>
          </a:prstGeom>
        </p:spPr>
        <p:txBody>
          <a:bodyPr wrap="square">
            <a:spAutoFit/>
          </a:bodyPr>
          <a:lstStyle/>
          <a:p>
            <a:pPr defTabSz="1371600"/>
            <a:r>
              <a:rPr lang="vi-VN" sz="4400" dirty="0">
                <a:solidFill>
                  <a:prstClr val="black"/>
                </a:solidFill>
                <a:latin typeface="Times New Roman" panose="02020603050405020304" pitchFamily="18" charset="0"/>
                <a:ea typeface="新宋体"/>
                <a:cs typeface="Times New Roman" panose="02020603050405020304" pitchFamily="18" charset="0"/>
              </a:rPr>
              <a:t>Bài thơ là niềm suy tưởng, nỗi xót xa vô hạn khi nghe tin bạn mất. Đồng thời ca ngợi tình bạn keo sơn, gắn bó, cao đẹp giữa cuộc đời đầy đau khổ</a:t>
            </a:r>
          </a:p>
        </p:txBody>
      </p:sp>
      <p:pic>
        <p:nvPicPr>
          <p:cNvPr id="9" name="Picture 8" descr="A close-up of a bamboo&#10;&#10;Description automatically generated">
            <a:extLst>
              <a:ext uri="{FF2B5EF4-FFF2-40B4-BE49-F238E27FC236}">
                <a16:creationId xmlns:a16="http://schemas.microsoft.com/office/drawing/2014/main" id="{A8A60DFD-3101-6D1B-952F-C47B35EF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446704" y="266700"/>
            <a:ext cx="10214991" cy="10287000"/>
          </a:xfrm>
          <a:prstGeom prst="rect">
            <a:avLst/>
          </a:prstGeom>
        </p:spPr>
      </p:pic>
      <p:sp>
        <p:nvSpPr>
          <p:cNvPr id="10" name="TextBox 9">
            <a:extLst>
              <a:ext uri="{FF2B5EF4-FFF2-40B4-BE49-F238E27FC236}">
                <a16:creationId xmlns:a16="http://schemas.microsoft.com/office/drawing/2014/main" id="{FAB31283-9F09-262B-60D4-5F02DDF0680C}"/>
              </a:ext>
            </a:extLst>
          </p:cNvPr>
          <p:cNvSpPr txBox="1"/>
          <p:nvPr/>
        </p:nvSpPr>
        <p:spPr>
          <a:xfrm>
            <a:off x="1681856" y="2342733"/>
            <a:ext cx="12186544" cy="2800767"/>
          </a:xfrm>
          <a:prstGeom prst="rect">
            <a:avLst/>
          </a:prstGeom>
          <a:noFill/>
        </p:spPr>
        <p:txBody>
          <a:bodyPr wrap="square">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được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theo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thể</a:t>
            </a:r>
            <a:r>
              <a:rPr lang="en-US" sz="4400" dirty="0">
                <a:latin typeface="Times New Roman" pitchFamily="18" charset="0"/>
                <a:cs typeface="Times New Roman" pitchFamily="18" charset="0"/>
              </a:rPr>
              <a:t> song </a:t>
            </a:r>
            <a:r>
              <a:rPr lang="en-US" sz="4400" dirty="0" err="1">
                <a:latin typeface="Times New Roman" pitchFamily="18" charset="0"/>
                <a:cs typeface="Times New Roman" pitchFamily="18" charset="0"/>
              </a:rPr>
              <a:t>thất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lục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điệu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ngôn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ngữ</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sáng</a:t>
            </a:r>
            <a:endParaRPr lang="en-US" sz="4400" dirty="0">
              <a:latin typeface="Times New Roman" pitchFamily="18" charset="0"/>
              <a:cs typeface="Times New Roman" pitchFamily="18" charset="0"/>
            </a:endParaRP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diễn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tả</a:t>
            </a:r>
            <a:r>
              <a:rPr lang="en-US" sz="4400" dirty="0">
                <a:latin typeface="Times New Roman" pitchFamily="18" charset="0"/>
                <a:cs typeface="Times New Roman" pitchFamily="18" charset="0"/>
              </a:rPr>
              <a:t> ý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một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tế</a:t>
            </a:r>
            <a:r>
              <a:rPr lang="en-US" sz="4400" dirty="0">
                <a:latin typeface="Times New Roman" pitchFamily="18" charset="0"/>
                <a:cs typeface="Times New Roman" pitchFamily="18" charset="0"/>
              </a:rPr>
              <a:t>.</a:t>
            </a:r>
          </a:p>
        </p:txBody>
      </p:sp>
    </p:spTree>
    <p:extLst>
      <p:ext uri="{BB962C8B-B14F-4D97-AF65-F5344CB8AC3E}">
        <p14:creationId xmlns:p14="http://schemas.microsoft.com/office/powerpoint/2010/main" val="1247962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5024B-5AB2-4C70-F50C-0CD8EF7F6C22}"/>
              </a:ext>
            </a:extLst>
          </p:cNvPr>
          <p:cNvSpPr txBox="1"/>
          <p:nvPr/>
        </p:nvSpPr>
        <p:spPr>
          <a:xfrm>
            <a:off x="3287513" y="723900"/>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3.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Kĩ</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năng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đọc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hiểu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song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thất</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lục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bát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pic>
        <p:nvPicPr>
          <p:cNvPr id="9" name="Picture 8" descr="A close-up of a bamboo&#10;&#10;Description automatically generated">
            <a:extLst>
              <a:ext uri="{FF2B5EF4-FFF2-40B4-BE49-F238E27FC236}">
                <a16:creationId xmlns:a16="http://schemas.microsoft.com/office/drawing/2014/main" id="{A8A60DFD-3101-6D1B-952F-C47B35EF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96400" y="0"/>
            <a:ext cx="10214991" cy="10287000"/>
          </a:xfrm>
          <a:prstGeom prst="rect">
            <a:avLst/>
          </a:prstGeom>
        </p:spPr>
      </p:pic>
      <p:sp>
        <p:nvSpPr>
          <p:cNvPr id="6" name="TextBox 5">
            <a:extLst>
              <a:ext uri="{FF2B5EF4-FFF2-40B4-BE49-F238E27FC236}">
                <a16:creationId xmlns:a16="http://schemas.microsoft.com/office/drawing/2014/main" id="{FAC24318-5D37-D1AD-9382-72434531C17D}"/>
              </a:ext>
            </a:extLst>
          </p:cNvPr>
          <p:cNvSpPr txBox="1"/>
          <p:nvPr/>
        </p:nvSpPr>
        <p:spPr>
          <a:xfrm>
            <a:off x="1371600" y="1943100"/>
            <a:ext cx="11266686" cy="7080336"/>
          </a:xfrm>
          <a:prstGeom prst="rect">
            <a:avLst/>
          </a:prstGeom>
          <a:noFill/>
        </p:spPr>
        <p:txBody>
          <a:bodyPr wrap="square">
            <a:spAutoFit/>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Khi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72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630C45-858C-C84D-A67E-E6993763AC4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00" b="98500" l="2000" r="98625">
                        <a14:foregroundMark x1="7325" y1="77743" x2="74875" y2="91167"/>
                        <a14:foregroundMark x1="3820" y1="77046" x2="7066" y2="77691"/>
                        <a14:foregroundMark x1="2750" y1="76833" x2="3527" y2="76987"/>
                        <a14:foregroundMark x1="74875" y1="91167" x2="81625" y2="90500"/>
                        <a14:foregroundMark x1="81625" y1="90500" x2="82125" y2="89833"/>
                        <a14:foregroundMark x1="93125" y1="85500" x2="79250" y2="93167"/>
                        <a14:foregroundMark x1="79250" y1="93167" x2="9125" y2="94500"/>
                        <a14:foregroundMark x1="9125" y1="94500" x2="7375" y2="91500"/>
                        <a14:foregroundMark x1="4500" y1="88333" x2="5726" y2="74643"/>
                        <a14:foregroundMark x1="4569" y1="73652" x2="4500" y2="76167"/>
                        <a14:foregroundMark x1="14086" y1="65448" x2="14500" y2="69500"/>
                        <a14:foregroundMark x1="14500" y1="69500" x2="13750" y2="74333"/>
                        <a14:foregroundMark x1="2000" y1="77500" x2="1750" y2="95667"/>
                        <a14:foregroundMark x1="1750" y1="95667" x2="6500" y2="98167"/>
                        <a14:foregroundMark x1="6500" y1="98167" x2="43750" y2="94333"/>
                        <a14:foregroundMark x1="43750" y1="94333" x2="45250" y2="94667"/>
                        <a14:foregroundMark x1="19500" y1="98500" x2="38250" y2="96667"/>
                        <a14:foregroundMark x1="38250" y1="96667" x2="60500" y2="96667"/>
                        <a14:foregroundMark x1="60500" y1="96667" x2="84500" y2="94167"/>
                        <a14:foregroundMark x1="84500" y1="94167" x2="87500" y2="94167"/>
                        <a14:foregroundMark x1="68000" y1="82333" x2="92250" y2="80333"/>
                        <a14:foregroundMark x1="92250" y1="80333" x2="96500" y2="86167"/>
                        <a14:foregroundMark x1="96500" y1="86167" x2="98625" y2="97667"/>
                        <a14:foregroundMark x1="98625" y1="97667" x2="97375" y2="98500"/>
                        <a14:foregroundMark x1="64875" y1="77500" x2="66875" y2="67833"/>
                        <a14:foregroundMark x1="46250" y1="60333" x2="46875" y2="61833"/>
                        <a14:foregroundMark x1="48625" y1="64500" x2="48625" y2="57667"/>
                        <a14:foregroundMark x1="50750" y1="69833" x2="60500" y2="82667"/>
                        <a14:foregroundMark x1="60500" y1="82667" x2="60625" y2="82667"/>
                        <a14:foregroundMark x1="47750" y1="58333" x2="47000" y2="63500"/>
                        <a14:foregroundMark x1="47000" y1="63500" x2="46625" y2="60167"/>
                        <a14:backgroundMark x1="82875" y1="49000" x2="50625" y2="37500"/>
                        <a14:backgroundMark x1="50625" y1="37500" x2="48000" y2="33167"/>
                        <a14:backgroundMark x1="2250" y1="18000" x2="2375" y2="4667"/>
                        <a14:backgroundMark x1="79125" y1="70000" x2="95125" y2="68333"/>
                        <a14:backgroundMark x1="6250" y1="66500" x2="13500" y2="17500"/>
                        <a14:backgroundMark x1="7125" y1="11167" x2="3750" y2="67000"/>
                        <a14:backgroundMark x1="3750" y1="67000" x2="2625" y2="69667"/>
                        <a14:backgroundMark x1="5875" y1="71333" x2="9500" y2="59500"/>
                        <a14:backgroundMark x1="4625" y1="73833" x2="5875" y2="62667"/>
                        <a14:backgroundMark x1="11750" y1="63667" x2="14750" y2="64167"/>
                        <a14:backgroundMark x1="6250" y1="74000" x2="4125" y2="69167"/>
                        <a14:backgroundMark x1="4125" y1="69167" x2="8625" y2="68500"/>
                        <a14:backgroundMark x1="8625" y1="68500" x2="6000" y2="68833"/>
                        <a14:backgroundMark x1="4250" y1="68333" x2="6375" y2="67500"/>
                        <a14:backgroundMark x1="9125" y1="61500" x2="15500" y2="22167"/>
                        <a14:backgroundMark x1="15500" y1="22167" x2="20500" y2="18500"/>
                        <a14:backgroundMark x1="20500" y1="18500" x2="21125" y2="18500"/>
                        <a14:backgroundMark x1="21375" y1="21500" x2="10750" y2="61333"/>
                        <a14:backgroundMark x1="18500" y1="12167" x2="10625" y2="21500"/>
                        <a14:backgroundMark x1="10625" y1="21500" x2="10125" y2="22500"/>
                        <a14:backgroundMark x1="1500" y1="9167" x2="9625" y2="8833"/>
                        <a14:backgroundMark x1="9625" y1="8833" x2="20750" y2="12500"/>
                        <a14:backgroundMark x1="20750" y1="12500" x2="25625" y2="17500"/>
                        <a14:backgroundMark x1="25625" y1="17500" x2="26500" y2="18833"/>
                        <a14:backgroundMark x1="22375" y1="19833" x2="15125" y2="25167"/>
                        <a14:backgroundMark x1="15125" y1="25167" x2="9625" y2="25833"/>
                        <a14:backgroundMark x1="9625" y1="25833" x2="15625" y2="36333"/>
                        <a14:backgroundMark x1="15625" y1="36333" x2="11875" y2="30667"/>
                        <a14:backgroundMark x1="2125" y1="19333" x2="250" y2="36333"/>
                        <a14:backgroundMark x1="1750" y1="19833" x2="2250" y2="10667"/>
                        <a14:backgroundMark x1="2250" y1="10667" x2="5875" y2="4167"/>
                        <a14:backgroundMark x1="5875" y1="4167" x2="6625" y2="3667"/>
                        <a14:backgroundMark x1="1625" y1="4667" x2="2625" y2="21333"/>
                      </a14:backgroundRemoval>
                    </a14:imgEffect>
                  </a14:imgLayer>
                </a14:imgProps>
              </a:ext>
            </a:extLst>
          </a:blip>
          <a:stretch>
            <a:fillRect/>
          </a:stretch>
        </p:blipFill>
        <p:spPr>
          <a:xfrm>
            <a:off x="0" y="-1682723"/>
            <a:ext cx="18288000" cy="11969723"/>
          </a:xfrm>
          <a:prstGeom prst="rect">
            <a:avLst/>
          </a:prstGeom>
        </p:spPr>
      </p:pic>
      <p:sp>
        <p:nvSpPr>
          <p:cNvPr id="5" name="TextBox 4">
            <a:extLst>
              <a:ext uri="{FF2B5EF4-FFF2-40B4-BE49-F238E27FC236}">
                <a16:creationId xmlns:a16="http://schemas.microsoft.com/office/drawing/2014/main" id="{892084B2-475A-BA6C-35A0-5A822913591D}"/>
              </a:ext>
            </a:extLst>
          </p:cNvPr>
          <p:cNvSpPr txBox="1"/>
          <p:nvPr/>
        </p:nvSpPr>
        <p:spPr>
          <a:xfrm>
            <a:off x="3439913" y="647700"/>
            <a:ext cx="11266687"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rPr>
              <a:t>CÙNG</a:t>
            </a:r>
            <a:r>
              <a:rPr kumimoji="0" lang="en-US" sz="7200" b="1" i="0" u="none" strike="noStrike" kern="1200" cap="none" spc="0" normalizeH="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rPr>
              <a:t> </a:t>
            </a:r>
            <a:r>
              <a:rPr lang="en-US" sz="7200" b="1" dirty="0">
                <a:solidFill>
                  <a:prstClr val="black"/>
                </a:solidFill>
                <a:latin typeface="#9Slide04 Rokkitt Bold" panose="00000800000000000000" pitchFamily="2" charset="0"/>
                <a:ea typeface="新宋体"/>
                <a:cs typeface="Times New Roman" panose="02020603050405020304" pitchFamily="18" charset="0"/>
              </a:rPr>
              <a:t>CHIA SẺ</a:t>
            </a:r>
            <a:endParaRPr kumimoji="0" lang="en-US" sz="7200" b="1" i="0" u="none" strike="noStrike" kern="1200" cap="none" spc="0" normalizeH="0" baseline="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endParaRPr>
          </a:p>
        </p:txBody>
      </p:sp>
      <p:sp>
        <p:nvSpPr>
          <p:cNvPr id="6" name="Rectangle 5">
            <a:extLst>
              <a:ext uri="{FF2B5EF4-FFF2-40B4-BE49-F238E27FC236}">
                <a16:creationId xmlns:a16="http://schemas.microsoft.com/office/drawing/2014/main" id="{7683B1A1-C760-D89D-C110-A9A2EA8309A1}"/>
              </a:ext>
            </a:extLst>
          </p:cNvPr>
          <p:cNvSpPr/>
          <p:nvPr/>
        </p:nvSpPr>
        <p:spPr>
          <a:xfrm>
            <a:off x="1066800" y="2552700"/>
            <a:ext cx="16327582" cy="1446550"/>
          </a:xfrm>
          <a:prstGeom prst="rect">
            <a:avLst/>
          </a:prstGeom>
        </p:spPr>
        <p:txBody>
          <a:bodyPr wrap="square">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Bài thơ “Khóc Dương Khuê” giúp em có thêm nhận thức gì về tình bạn trong cuộc sống?</a:t>
            </a:r>
            <a:endParaRPr lang="vi-V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5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9B0F8A-8283-1825-B42A-9A39BF3A93D0}"/>
              </a:ext>
            </a:extLst>
          </p:cNvPr>
          <p:cNvSpPr/>
          <p:nvPr/>
        </p:nvSpPr>
        <p:spPr>
          <a:xfrm>
            <a:off x="838200" y="2632829"/>
            <a:ext cx="10668000" cy="4358116"/>
          </a:xfrm>
          <a:prstGeom prst="rect">
            <a:avLst/>
          </a:prstGeom>
        </p:spPr>
        <p:txBody>
          <a:bodyPr wrap="square">
            <a:spAutoFit/>
          </a:bodyPr>
          <a:lstStyle/>
          <a:p>
            <a:pPr algn="just" defTabSz="1371600">
              <a:lnSpc>
                <a:spcPct val="90000"/>
              </a:lnSpc>
            </a:pPr>
            <a:r>
              <a:rPr lang="nl-NL" sz="4400" b="1" dirty="0">
                <a:solidFill>
                  <a:prstClr val="black"/>
                </a:solidFill>
                <a:latin typeface="Times New Roman" panose="02020603050405020304" pitchFamily="18" charset="0"/>
                <a:ea typeface="新宋体"/>
                <a:cs typeface="Times New Roman" panose="02020603050405020304" pitchFamily="18" charset="0"/>
              </a:rPr>
              <a:t>1. Em hãy viết vào thư những lời chân thành nhất (cảm ơn/xin lỗi/lời hứa, mong ước) và gửi cho bạn thân của em.</a:t>
            </a:r>
          </a:p>
          <a:p>
            <a:pPr algn="just" defTabSz="1371600">
              <a:lnSpc>
                <a:spcPct val="90000"/>
              </a:lnSpc>
            </a:pPr>
            <a:endParaRPr lang="nl-NL" sz="4400" b="1" dirty="0">
              <a:solidFill>
                <a:prstClr val="black"/>
              </a:solidFill>
              <a:latin typeface="Times New Roman" panose="02020603050405020304" pitchFamily="18" charset="0"/>
              <a:ea typeface="新宋体"/>
              <a:cs typeface="Times New Roman" panose="02020603050405020304" pitchFamily="18" charset="0"/>
            </a:endParaRPr>
          </a:p>
          <a:p>
            <a:pPr algn="just" defTabSz="1371600">
              <a:lnSpc>
                <a:spcPct val="90000"/>
              </a:lnSpc>
            </a:pPr>
            <a:r>
              <a:rPr lang="nl-NL" sz="4400" b="1" dirty="0">
                <a:solidFill>
                  <a:prstClr val="black"/>
                </a:solidFill>
                <a:latin typeface="Times New Roman" panose="02020603050405020304" pitchFamily="18" charset="0"/>
                <a:ea typeface="新宋体"/>
                <a:cs typeface="Times New Roman" panose="02020603050405020304" pitchFamily="18" charset="0"/>
              </a:rPr>
              <a:t>2. Viết một đoạn văn (khoảng 150 chữ) phân tích một số biện pháp tu từ nổi bật trong bài “Khóc Dương Khuê”</a:t>
            </a:r>
          </a:p>
        </p:txBody>
      </p:sp>
      <p:pic>
        <p:nvPicPr>
          <p:cNvPr id="6" name="Picture 5">
            <a:extLst>
              <a:ext uri="{FF2B5EF4-FFF2-40B4-BE49-F238E27FC236}">
                <a16:creationId xmlns:a16="http://schemas.microsoft.com/office/drawing/2014/main" id="{FCC1B181-584D-83E3-7432-D1A640D894F8}"/>
              </a:ext>
            </a:extLst>
          </p:cNvPr>
          <p:cNvPicPr>
            <a:picLocks noChangeAspect="1"/>
          </p:cNvPicPr>
          <p:nvPr/>
        </p:nvPicPr>
        <p:blipFill>
          <a:blip r:embed="rId3"/>
          <a:stretch>
            <a:fillRect/>
          </a:stretch>
        </p:blipFill>
        <p:spPr>
          <a:xfrm>
            <a:off x="11697428" y="1009650"/>
            <a:ext cx="5758234" cy="8267700"/>
          </a:xfrm>
          <a:prstGeom prst="rect">
            <a:avLst/>
          </a:prstGeom>
        </p:spPr>
      </p:pic>
    </p:spTree>
    <p:extLst>
      <p:ext uri="{BB962C8B-B14F-4D97-AF65-F5344CB8AC3E}">
        <p14:creationId xmlns:p14="http://schemas.microsoft.com/office/powerpoint/2010/main" val="382889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20D04A0A-33F9-4E82-8CBB-DCAD53483EE3}"/>
              </a:ext>
            </a:extLst>
          </p:cNvPr>
          <p:cNvSpPr/>
          <p:nvPr/>
        </p:nvSpPr>
        <p:spPr>
          <a:xfrm>
            <a:off x="4763258" y="1577400"/>
            <a:ext cx="8696996" cy="1985159"/>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BẮT B</a:t>
            </a:r>
            <a:r>
              <a:rPr kumimoji="0" lang="vi-VN"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a:t>
            </a: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ỚM</a:t>
            </a:r>
          </a:p>
        </p:txBody>
      </p:sp>
      <p:sp>
        <p:nvSpPr>
          <p:cNvPr id="5" name="Rectangle 4">
            <a:extLst>
              <a:ext uri="{FF2B5EF4-FFF2-40B4-BE49-F238E27FC236}">
                <a16:creationId xmlns:a16="http://schemas.microsoft.com/office/drawing/2014/main" id="{CA8E2B11-008F-4FD6-AA97-94C6727D3823}"/>
              </a:ext>
            </a:extLst>
          </p:cNvPr>
          <p:cNvSpPr/>
          <p:nvPr/>
        </p:nvSpPr>
        <p:spPr>
          <a:xfrm>
            <a:off x="6677173" y="0"/>
            <a:ext cx="5419430" cy="1477328"/>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GAME</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333735" y="3070108"/>
            <a:ext cx="2414588" cy="2346980"/>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6471" y="169844"/>
            <a:ext cx="2414588" cy="2385612"/>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33064" y="89162"/>
            <a:ext cx="6784389" cy="3014310"/>
          </a:xfrm>
          <a:prstGeom prst="rect">
            <a:avLst/>
          </a:prstGeom>
        </p:spPr>
      </p:pic>
    </p:spTree>
    <p:extLst>
      <p:ext uri="{BB962C8B-B14F-4D97-AF65-F5344CB8AC3E}">
        <p14:creationId xmlns:p14="http://schemas.microsoft.com/office/powerpoint/2010/main" val="236950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30540"/>
                            </p:stCondLst>
                            <p:childTnLst>
                              <p:par>
                                <p:cTn id="17" presetID="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250" fill="hold"/>
                                        <p:tgtEl>
                                          <p:spTgt spid="29"/>
                                        </p:tgtEl>
                                        <p:attrNameLst>
                                          <p:attrName>ppt_x</p:attrName>
                                        </p:attrNameLst>
                                      </p:cBhvr>
                                      <p:tavLst>
                                        <p:tav tm="0">
                                          <p:val>
                                            <p:strVal val="0-#ppt_w/2"/>
                                          </p:val>
                                        </p:tav>
                                        <p:tav tm="100000">
                                          <p:val>
                                            <p:strVal val="#ppt_x"/>
                                          </p:val>
                                        </p:tav>
                                      </p:tavLst>
                                    </p:anim>
                                    <p:anim calcmode="lin" valueType="num">
                                      <p:cBhvr additive="base">
                                        <p:cTn id="20" dur="1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31790"/>
                            </p:stCondLst>
                            <p:childTnLst>
                              <p:par>
                                <p:cTn id="22" presetID="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750" fill="hold"/>
                                        <p:tgtEl>
                                          <p:spTgt spid="19"/>
                                        </p:tgtEl>
                                        <p:attrNameLst>
                                          <p:attrName>ppt_x</p:attrName>
                                        </p:attrNameLst>
                                      </p:cBhvr>
                                      <p:tavLst>
                                        <p:tav tm="0">
                                          <p:val>
                                            <p:strVal val="#ppt_x"/>
                                          </p:val>
                                        </p:tav>
                                        <p:tav tm="100000">
                                          <p:val>
                                            <p:strVal val="#ppt_x"/>
                                          </p:val>
                                        </p:tav>
                                      </p:tavLst>
                                    </p:anim>
                                    <p:anim calcmode="lin" valueType="num">
                                      <p:cBhvr additive="base">
                                        <p:cTn id="25" dur="175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33540"/>
                            </p:stCondLst>
                            <p:childTnLst>
                              <p:par>
                                <p:cTn id="27" presetID="2" presetClass="entr" presetSubtype="2"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3000" fill="hold"/>
                                        <p:tgtEl>
                                          <p:spTgt spid="23"/>
                                        </p:tgtEl>
                                        <p:attrNameLst>
                                          <p:attrName>ppt_x</p:attrName>
                                        </p:attrNameLst>
                                      </p:cBhvr>
                                      <p:tavLst>
                                        <p:tav tm="0">
                                          <p:val>
                                            <p:strVal val="1+#ppt_w/2"/>
                                          </p:val>
                                        </p:tav>
                                        <p:tav tm="100000">
                                          <p:val>
                                            <p:strVal val="#ppt_x"/>
                                          </p:val>
                                        </p:tav>
                                      </p:tavLst>
                                    </p:anim>
                                    <p:anim calcmode="lin" valueType="num">
                                      <p:cBhvr additive="base">
                                        <p:cTn id="30" dur="3000" fill="hold"/>
                                        <p:tgtEl>
                                          <p:spTgt spid="23"/>
                                        </p:tgtEl>
                                        <p:attrNameLst>
                                          <p:attrName>ppt_y</p:attrName>
                                        </p:attrNameLst>
                                      </p:cBhvr>
                                      <p:tavLst>
                                        <p:tav tm="0">
                                          <p:val>
                                            <p:strVal val="#ppt_y"/>
                                          </p:val>
                                        </p:tav>
                                        <p:tav tm="100000">
                                          <p:val>
                                            <p:strVal val="#ppt_y"/>
                                          </p:val>
                                        </p:tav>
                                      </p:tavLst>
                                    </p:anim>
                                  </p:childTnLst>
                                </p:cTn>
                              </p:par>
                              <p:par>
                                <p:cTn id="31" presetID="2" presetClass="exit" presetSubtype="8" repeatCount="indefinite" fill="hold" nodeType="withEffect">
                                  <p:stCondLst>
                                    <p:cond delay="0"/>
                                  </p:stCondLst>
                                  <p:childTnLst>
                                    <p:anim calcmode="lin" valueType="num">
                                      <p:cBhvr additive="base">
                                        <p:cTn id="32" dur="5000"/>
                                        <p:tgtEl>
                                          <p:spTgt spid="77"/>
                                        </p:tgtEl>
                                        <p:attrNameLst>
                                          <p:attrName>ppt_x</p:attrName>
                                        </p:attrNameLst>
                                      </p:cBhvr>
                                      <p:tavLst>
                                        <p:tav tm="0">
                                          <p:val>
                                            <p:strVal val="ppt_x"/>
                                          </p:val>
                                        </p:tav>
                                        <p:tav tm="100000">
                                          <p:val>
                                            <p:strVal val="0-ppt_w/2"/>
                                          </p:val>
                                        </p:tav>
                                      </p:tavLst>
                                    </p:anim>
                                    <p:anim calcmode="lin" valueType="num">
                                      <p:cBhvr additive="base">
                                        <p:cTn id="33" dur="5000"/>
                                        <p:tgtEl>
                                          <p:spTgt spid="77"/>
                                        </p:tgtEl>
                                        <p:attrNameLst>
                                          <p:attrName>ppt_y</p:attrName>
                                        </p:attrNameLst>
                                      </p:cBhvr>
                                      <p:tavLst>
                                        <p:tav tm="0">
                                          <p:val>
                                            <p:strVal val="ppt_y"/>
                                          </p:val>
                                        </p:tav>
                                        <p:tav tm="100000">
                                          <p:val>
                                            <p:strVal val="ppt_y"/>
                                          </p:val>
                                        </p:tav>
                                      </p:tavLst>
                                    </p:anim>
                                    <p:set>
                                      <p:cBhvr>
                                        <p:cTn id="34"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81"/>
                </p:tgtEl>
              </p:cMediaNode>
            </p:audio>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id="{9E446D1E-2077-4201-A52A-247B179F568F}"/>
              </a:ext>
            </a:extLst>
          </p:cNvPr>
          <p:cNvSpPr/>
          <p:nvPr/>
        </p:nvSpPr>
        <p:spPr>
          <a:xfrm>
            <a:off x="220922" y="8334047"/>
            <a:ext cx="6895496" cy="17018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Rectangle 29">
            <a:extLst>
              <a:ext uri="{FF2B5EF4-FFF2-40B4-BE49-F238E27FC236}">
                <a16:creationId xmlns:a16="http://schemas.microsoft.com/office/drawing/2014/main" id="{A4C5C41E-5105-4CDF-95B0-4CD67F72B833}"/>
              </a:ext>
            </a:extLst>
          </p:cNvPr>
          <p:cNvSpPr/>
          <p:nvPr/>
        </p:nvSpPr>
        <p:spPr>
          <a:xfrm>
            <a:off x="629781" y="8613254"/>
            <a:ext cx="2319225" cy="1154162"/>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A</a:t>
            </a:r>
          </a:p>
        </p:txBody>
      </p:sp>
      <p:sp>
        <p:nvSpPr>
          <p:cNvPr id="28" name="Plus Sign 27">
            <a:extLst>
              <a:ext uri="{FF2B5EF4-FFF2-40B4-BE49-F238E27FC236}">
                <a16:creationId xmlns:a16="http://schemas.microsoft.com/office/drawing/2014/main" id="{C0ADA48E-FF62-4D6C-AEC7-76FE2BB22265}"/>
              </a:ext>
            </a:extLst>
          </p:cNvPr>
          <p:cNvSpPr/>
          <p:nvPr/>
        </p:nvSpPr>
        <p:spPr>
          <a:xfrm>
            <a:off x="5414544" y="8334047"/>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pic>
        <p:nvPicPr>
          <p:cNvPr id="5" name="5">
            <a:hlinkClick r:id="rId5"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437" y="355527"/>
            <a:ext cx="2409567" cy="2318004"/>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9" name="4">
            <a:hlinkClick r:id="rId7"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6800" y="4501576"/>
            <a:ext cx="2624156" cy="2318004"/>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pic>
        <p:nvPicPr>
          <p:cNvPr id="11" name="7">
            <a:hlinkClick r:id="rId9"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59400" y="1927753"/>
            <a:ext cx="2419629" cy="2318004"/>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pic>
        <p:nvPicPr>
          <p:cNvPr id="17" name="3">
            <a:hlinkClick r:id="rId11"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40782" y="5061471"/>
            <a:ext cx="2346158" cy="2318004"/>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pic>
        <p:nvPicPr>
          <p:cNvPr id="21" name="1">
            <a:hlinkClick r:id="rId13"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4399" y="471984"/>
            <a:ext cx="2384778" cy="2318004"/>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15112001" y="6930059"/>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pic>
        <p:nvPicPr>
          <p:cNvPr id="23" name="6">
            <a:hlinkClick r:id="rId15"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123008" y="5274701"/>
            <a:ext cx="2591949" cy="2318004"/>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pic>
        <p:nvPicPr>
          <p:cNvPr id="25" name="2">
            <a:hlinkClick r:id="rId17"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0922" y="2743467"/>
            <a:ext cx="3136941" cy="2318004"/>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pic>
        <p:nvPicPr>
          <p:cNvPr id="42" name="8">
            <a:hlinkClick r:id="rId19"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216651" y="513753"/>
            <a:ext cx="2476500" cy="2318004"/>
          </a:xfrm>
          <a:prstGeom prst="rect">
            <a:avLst/>
          </a:prstGeom>
        </p:spPr>
      </p:pic>
      <p:sp>
        <p:nvSpPr>
          <p:cNvPr id="45" name="TEAM B">
            <a:extLst>
              <a:ext uri="{FF2B5EF4-FFF2-40B4-BE49-F238E27FC236}">
                <a16:creationId xmlns:a16="http://schemas.microsoft.com/office/drawing/2014/main" id="{3BABE20B-65A7-417B-90CD-AF05A98C5065}"/>
              </a:ext>
            </a:extLst>
          </p:cNvPr>
          <p:cNvSpPr/>
          <p:nvPr/>
        </p:nvSpPr>
        <p:spPr>
          <a:xfrm>
            <a:off x="11171584" y="8339879"/>
            <a:ext cx="6895496" cy="17018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8" name="Rectangle 47">
            <a:extLst>
              <a:ext uri="{FF2B5EF4-FFF2-40B4-BE49-F238E27FC236}">
                <a16:creationId xmlns:a16="http://schemas.microsoft.com/office/drawing/2014/main" id="{52CE2229-2B52-46F5-8794-CD28FD83C87A}"/>
              </a:ext>
            </a:extLst>
          </p:cNvPr>
          <p:cNvSpPr/>
          <p:nvPr/>
        </p:nvSpPr>
        <p:spPr>
          <a:xfrm>
            <a:off x="11599677" y="8619086"/>
            <a:ext cx="2280753" cy="1154162"/>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B</a:t>
            </a:r>
          </a:p>
        </p:txBody>
      </p:sp>
      <p:sp>
        <p:nvSpPr>
          <p:cNvPr id="49" name="Plus Sign 48">
            <a:extLst>
              <a:ext uri="{FF2B5EF4-FFF2-40B4-BE49-F238E27FC236}">
                <a16:creationId xmlns:a16="http://schemas.microsoft.com/office/drawing/2014/main" id="{B4844364-978A-40EA-BDCF-251586E48617}"/>
              </a:ext>
            </a:extLst>
          </p:cNvPr>
          <p:cNvSpPr/>
          <p:nvPr/>
        </p:nvSpPr>
        <p:spPr>
          <a:xfrm>
            <a:off x="16365206" y="8339879"/>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id="{B8B6CBCC-7C32-4D40-A382-6A254031C51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id="{0563D1F2-1118-4C82-8051-127A069D501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id="{DAF94515-4926-4733-9317-EBB155A28A4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id="{AE755381-E437-4D9A-9849-E76DFD8D34C4}"/>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id="{9079E92C-E1A4-4CBC-9A74-1A05F164AA5D}"/>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8" name="Rectangle 7">
            <a:extLst>
              <a:ext uri="{FF2B5EF4-FFF2-40B4-BE49-F238E27FC236}">
                <a16:creationId xmlns:a16="http://schemas.microsoft.com/office/drawing/2014/main" id="{0DDC2A37-E953-4F38-95BF-78B9FF9FB939}"/>
              </a:ext>
            </a:extLst>
          </p:cNvPr>
          <p:cNvSpPr/>
          <p:nvPr/>
        </p:nvSpPr>
        <p:spPr>
          <a:xfrm>
            <a:off x="2713929" y="2768797"/>
            <a:ext cx="6222536" cy="2631490"/>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A</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2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3179" y="6777177"/>
            <a:ext cx="2000979" cy="2000979"/>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2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1170941" y="6777177"/>
            <a:ext cx="2000979" cy="2000979"/>
          </a:xfrm>
          <a:prstGeom prst="rect">
            <a:avLst/>
          </a:prstGeom>
        </p:spPr>
      </p:pic>
      <p:sp>
        <p:nvSpPr>
          <p:cNvPr id="70" name="Rectangle 69">
            <a:extLst>
              <a:ext uri="{FF2B5EF4-FFF2-40B4-BE49-F238E27FC236}">
                <a16:creationId xmlns:a16="http://schemas.microsoft.com/office/drawing/2014/main" id="{F7990285-D234-409A-A366-B0B4CE51FFC4}"/>
              </a:ext>
            </a:extLst>
          </p:cNvPr>
          <p:cNvSpPr/>
          <p:nvPr/>
        </p:nvSpPr>
        <p:spPr>
          <a:xfrm>
            <a:off x="12453891" y="2800584"/>
            <a:ext cx="6222536" cy="2631490"/>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B</a:t>
            </a:r>
          </a:p>
        </p:txBody>
      </p:sp>
      <p:sp>
        <p:nvSpPr>
          <p:cNvPr id="16" name="Heart 15">
            <a:hlinkClick r:id="rId22" action="ppaction://hlinksldjump"/>
            <a:extLst>
              <a:ext uri="{FF2B5EF4-FFF2-40B4-BE49-F238E27FC236}">
                <a16:creationId xmlns:a16="http://schemas.microsoft.com/office/drawing/2014/main" id="{DA69900A-F0DA-4B13-B9A0-C0120A855BBF}"/>
              </a:ext>
            </a:extLst>
          </p:cNvPr>
          <p:cNvSpPr/>
          <p:nvPr/>
        </p:nvSpPr>
        <p:spPr>
          <a:xfrm>
            <a:off x="8293064" y="8345229"/>
            <a:ext cx="1701873" cy="170187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a:ea typeface="+mn-ea"/>
                <a:cs typeface="+mn-cs"/>
              </a:rPr>
              <a:t>PIPI</a:t>
            </a:r>
          </a:p>
        </p:txBody>
      </p:sp>
    </p:spTree>
    <p:extLst>
      <p:ext uri="{BB962C8B-B14F-4D97-AF65-F5344CB8AC3E}">
        <p14:creationId xmlns:p14="http://schemas.microsoft.com/office/powerpoint/2010/main" val="99005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3"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3"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3"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3"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3"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3"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3"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3"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3"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3"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3"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4800" dirty="0">
                <a:solidFill>
                  <a:prstClr val="white"/>
                </a:solidFill>
                <a:latin typeface="Times New Roman" panose="02020603050405020304" pitchFamily="18" charset="0"/>
                <a:cs typeface="Times New Roman" panose="02020603050405020304" pitchFamily="18" charset="0"/>
              </a:rPr>
              <a:t>Song thất lục bát</a:t>
            </a:r>
            <a:r>
              <a:rPr lang="en-US" sz="4800" dirty="0">
                <a:solidFill>
                  <a:prstClr val="white"/>
                </a:solidFill>
                <a:latin typeface="Times New Roman" panose="02020603050405020304" pitchFamily="18" charset="0"/>
                <a:cs typeface="Times New Roman" panose="02020603050405020304" pitchFamily="18" charset="0"/>
              </a:rPr>
              <a:t> </a:t>
            </a:r>
            <a:endParaRPr lang="vi-VN" sz="4800"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err="1">
                <a:solidFill>
                  <a:prstClr val="black"/>
                </a:solidFill>
                <a:latin typeface="Times New Roman" panose="02020603050405020304" pitchFamily="18" charset="0"/>
                <a:cs typeface="Times New Roman" panose="02020603050405020304" pitchFamily="18" charset="0"/>
              </a:rPr>
              <a:t>Văn</a:t>
            </a:r>
            <a:r>
              <a:rPr lang="en-US" sz="6600" b="1" dirty="0">
                <a:solidFill>
                  <a:prstClr val="black"/>
                </a:solidFill>
                <a:latin typeface="Times New Roman" panose="02020603050405020304" pitchFamily="18" charset="0"/>
                <a:cs typeface="Times New Roman" panose="02020603050405020304" pitchFamily="18" charset="0"/>
              </a:rPr>
              <a:t> </a:t>
            </a:r>
            <a:r>
              <a:rPr lang="en-US" sz="6600" b="1" dirty="0" err="1">
                <a:solidFill>
                  <a:prstClr val="black"/>
                </a:solidFill>
                <a:latin typeface="Times New Roman" panose="02020603050405020304" pitchFamily="18" charset="0"/>
                <a:cs typeface="Times New Roman" panose="02020603050405020304" pitchFamily="18" charset="0"/>
              </a:rPr>
              <a:t>bản</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Khóc</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Dương</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Khuê</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thuộc thể thơ gì?</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Thất ngôn tứ tuyệt</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Lục bát</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lang="vi-VN" sz="4800" dirty="0">
                <a:solidFill>
                  <a:prstClr val="white"/>
                </a:solidFill>
                <a:latin typeface="Times New Roman" panose="02020603050405020304" pitchFamily="18" charset="0"/>
                <a:cs typeface="Times New Roman" panose="02020603050405020304" pitchFamily="18" charset="0"/>
              </a:rPr>
              <a:t>. Thất ngôn bát cú</a:t>
            </a: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277743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C48988D9-2AAB-9B1B-881F-138845432ECA}"/>
              </a:ext>
            </a:extLst>
          </p:cNvPr>
          <p:cNvGrpSpPr/>
          <p:nvPr/>
        </p:nvGrpSpPr>
        <p:grpSpPr>
          <a:xfrm>
            <a:off x="1332311" y="3143302"/>
            <a:ext cx="8613241" cy="4975835"/>
            <a:chOff x="0" y="2256205"/>
            <a:chExt cx="11484321" cy="2589188"/>
          </a:xfrm>
        </p:grpSpPr>
        <p:sp>
          <p:nvSpPr>
            <p:cNvPr id="5" name="AutoShape 9">
              <a:extLst>
                <a:ext uri="{FF2B5EF4-FFF2-40B4-BE49-F238E27FC236}">
                  <a16:creationId xmlns:a16="http://schemas.microsoft.com/office/drawing/2014/main" id="{56791CC4-4C0F-3DA2-86C2-C7CF9BD70309}"/>
                </a:ext>
              </a:extLst>
            </p:cNvPr>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6" name="AutoShape 10">
              <a:extLst>
                <a:ext uri="{FF2B5EF4-FFF2-40B4-BE49-F238E27FC236}">
                  <a16:creationId xmlns:a16="http://schemas.microsoft.com/office/drawing/2014/main" id="{D5FBCE0E-BB67-842B-9ECF-4D462555E3B8}"/>
                </a:ext>
              </a:extLst>
            </p:cNvPr>
            <p:cNvSpPr/>
            <p:nvPr/>
          </p:nvSpPr>
          <p:spPr>
            <a:xfrm>
              <a:off x="0" y="4845393"/>
              <a:ext cx="11484321" cy="0"/>
            </a:xfrm>
            <a:prstGeom prst="line">
              <a:avLst/>
            </a:prstGeom>
            <a:ln w="12700" cap="rnd">
              <a:solidFill>
                <a:srgbClr val="000000"/>
              </a:solidFill>
              <a:prstDash val="solid"/>
              <a:headEnd type="none" w="sm" len="sm"/>
              <a:tailEnd type="none" w="sm" len="sm"/>
            </a:ln>
          </p:spPr>
        </p:sp>
      </p:grpSp>
      <p:sp>
        <p:nvSpPr>
          <p:cNvPr id="7" name="TextBox 6">
            <a:extLst>
              <a:ext uri="{FF2B5EF4-FFF2-40B4-BE49-F238E27FC236}">
                <a16:creationId xmlns:a16="http://schemas.microsoft.com/office/drawing/2014/main" id="{718A632A-1DBE-78FD-1E72-0EBFBC7AA73B}"/>
              </a:ext>
            </a:extLst>
          </p:cNvPr>
          <p:cNvSpPr txBox="1"/>
          <p:nvPr/>
        </p:nvSpPr>
        <p:spPr>
          <a:xfrm>
            <a:off x="-228600" y="4000500"/>
            <a:ext cx="10363200" cy="2800767"/>
          </a:xfrm>
          <a:prstGeom prst="rect">
            <a:avLst/>
          </a:prstGeom>
          <a:noFill/>
        </p:spPr>
        <p:txBody>
          <a:bodyPr wrap="square" rtlCol="0">
            <a:spAutoFit/>
          </a:bodyPr>
          <a:lstStyle/>
          <a:p>
            <a:pPr algn="ctr"/>
            <a:r>
              <a:rPr lang="en-US" sz="8800" dirty="0">
                <a:latin typeface="Times New Roman" panose="02020603050405020304" pitchFamily="18" charset="0"/>
                <a:ea typeface="#9Slide05 SVNBeauty Atok Script" pitchFamily="2" charset="-127"/>
                <a:cs typeface="Times New Roman" panose="02020603050405020304" pitchFamily="18" charset="0"/>
              </a:rPr>
              <a:t>I. </a:t>
            </a:r>
          </a:p>
          <a:p>
            <a:pPr algn="ctr"/>
            <a:r>
              <a:rPr lang="en-US" sz="8800" dirty="0" err="1">
                <a:latin typeface="Times New Roman" panose="02020603050405020304" pitchFamily="18" charset="0"/>
                <a:ea typeface="#9Slide05 SVNBeauty Atok Script" pitchFamily="2" charset="-127"/>
                <a:cs typeface="Times New Roman" panose="02020603050405020304" pitchFamily="18" charset="0"/>
              </a:rPr>
              <a:t>Đọc</a:t>
            </a:r>
            <a:r>
              <a:rPr lang="en-US" sz="8800" dirty="0">
                <a:latin typeface="Times New Roman" panose="02020603050405020304" pitchFamily="18" charset="0"/>
                <a:ea typeface="#9Slide05 SVNBeauty Atok Script" pitchFamily="2" charset="-127"/>
                <a:cs typeface="Times New Roman" panose="02020603050405020304" pitchFamily="18" charset="0"/>
              </a:rPr>
              <a:t> – </a:t>
            </a:r>
            <a:r>
              <a:rPr lang="en-US" sz="8800" dirty="0" err="1">
                <a:latin typeface="Times New Roman" panose="02020603050405020304" pitchFamily="18" charset="0"/>
                <a:ea typeface="#9Slide05 SVNBeauty Atok Script" pitchFamily="2" charset="-127"/>
                <a:cs typeface="Times New Roman" panose="02020603050405020304" pitchFamily="18" charset="0"/>
              </a:rPr>
              <a:t>Tìm</a:t>
            </a:r>
            <a:r>
              <a:rPr lang="en-US" sz="8800" dirty="0">
                <a:latin typeface="Times New Roman" panose="02020603050405020304" pitchFamily="18" charset="0"/>
                <a:ea typeface="#9Slide05 SVNBeauty Atok Script" pitchFamily="2" charset="-127"/>
                <a:cs typeface="Times New Roman" panose="02020603050405020304" pitchFamily="18" charset="0"/>
              </a:rPr>
              <a:t> </a:t>
            </a:r>
            <a:r>
              <a:rPr lang="en-US" sz="8800" dirty="0" err="1">
                <a:latin typeface="Times New Roman" panose="02020603050405020304" pitchFamily="18" charset="0"/>
                <a:ea typeface="#9Slide05 SVNBeauty Atok Script" pitchFamily="2" charset="-127"/>
                <a:cs typeface="Times New Roman" panose="02020603050405020304" pitchFamily="18" charset="0"/>
              </a:rPr>
              <a:t>hiểu</a:t>
            </a:r>
            <a:r>
              <a:rPr lang="en-US" sz="8800" dirty="0">
                <a:latin typeface="Times New Roman" panose="02020603050405020304" pitchFamily="18" charset="0"/>
                <a:ea typeface="#9Slide05 SVNBeauty Atok Script" pitchFamily="2" charset="-127"/>
                <a:cs typeface="Times New Roman" panose="02020603050405020304" pitchFamily="18" charset="0"/>
              </a:rPr>
              <a:t> </a:t>
            </a:r>
            <a:r>
              <a:rPr lang="en-US" sz="8800" dirty="0" err="1">
                <a:latin typeface="Times New Roman" panose="02020603050405020304" pitchFamily="18" charset="0"/>
                <a:ea typeface="#9Slide05 SVNBeauty Atok Script" pitchFamily="2" charset="-127"/>
                <a:cs typeface="Times New Roman" panose="02020603050405020304" pitchFamily="18" charset="0"/>
              </a:rPr>
              <a:t>chung</a:t>
            </a:r>
            <a:endParaRPr lang="en-US" sz="8800" dirty="0">
              <a:latin typeface="Times New Roman" panose="02020603050405020304" pitchFamily="18" charset="0"/>
              <a:ea typeface="#9Slide05 SVNBeauty Atok Script" pitchFamily="2" charset="-127"/>
              <a:cs typeface="Times New Roman" panose="02020603050405020304" pitchFamily="18" charset="0"/>
            </a:endParaRPr>
          </a:p>
        </p:txBody>
      </p:sp>
      <p:grpSp>
        <p:nvGrpSpPr>
          <p:cNvPr id="9" name="Group 9">
            <a:extLst>
              <a:ext uri="{FF2B5EF4-FFF2-40B4-BE49-F238E27FC236}">
                <a16:creationId xmlns:a16="http://schemas.microsoft.com/office/drawing/2014/main" id="{7520D6DA-DFB0-D99F-C6AF-2FA4906522DB}"/>
              </a:ext>
            </a:extLst>
          </p:cNvPr>
          <p:cNvGrpSpPr>
            <a:grpSpLocks noChangeAspect="1"/>
          </p:cNvGrpSpPr>
          <p:nvPr/>
        </p:nvGrpSpPr>
        <p:grpSpPr>
          <a:xfrm>
            <a:off x="9464447" y="723900"/>
            <a:ext cx="8823553" cy="9563099"/>
            <a:chOff x="0" y="0"/>
            <a:chExt cx="4218432" cy="4572000"/>
          </a:xfrm>
        </p:grpSpPr>
        <p:sp>
          <p:nvSpPr>
            <p:cNvPr id="10" name="Freeform 10">
              <a:extLst>
                <a:ext uri="{FF2B5EF4-FFF2-40B4-BE49-F238E27FC236}">
                  <a16:creationId xmlns:a16="http://schemas.microsoft.com/office/drawing/2014/main" id="{4E1D975F-9AF0-B3A1-C34B-6624888B600A}"/>
                </a:ext>
              </a:extLst>
            </p:cNvPr>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3"/>
              <a:stretch>
                <a:fillRect l="-48453" r="-48453"/>
              </a:stretch>
            </a:blipFill>
          </p:spPr>
        </p:sp>
        <p:sp>
          <p:nvSpPr>
            <p:cNvPr id="11" name="Freeform 11">
              <a:extLst>
                <a:ext uri="{FF2B5EF4-FFF2-40B4-BE49-F238E27FC236}">
                  <a16:creationId xmlns:a16="http://schemas.microsoft.com/office/drawing/2014/main" id="{044A587A-881D-7587-666B-CC839EDD3718}"/>
                </a:ext>
              </a:extLst>
            </p:cNvPr>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4"/>
              <a:stretch>
                <a:fillRect t="-9" b="-9"/>
              </a:stretch>
            </a:blipFill>
          </p:spPr>
        </p:sp>
      </p:grpSp>
    </p:spTree>
    <p:extLst>
      <p:ext uri="{BB962C8B-B14F-4D97-AF65-F5344CB8AC3E}">
        <p14:creationId xmlns:p14="http://schemas.microsoft.com/office/powerpoint/2010/main" val="1813571961"/>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A. Sự tin tưởng.</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mj-lt"/>
              </a:rPr>
              <a:t>Đâu </a:t>
            </a:r>
            <a:r>
              <a:rPr lang="vi-VN" sz="6000" b="1" u="sng" dirty="0">
                <a:solidFill>
                  <a:schemeClr val="tx1"/>
                </a:solidFill>
                <a:latin typeface="+mj-lt"/>
              </a:rPr>
              <a:t>không</a:t>
            </a:r>
            <a:r>
              <a:rPr lang="vi-VN" sz="6000" dirty="0">
                <a:solidFill>
                  <a:schemeClr val="tx1"/>
                </a:solidFill>
                <a:latin typeface="+mj-lt"/>
              </a:rPr>
              <a:t> phải một phẩm chất quan trọng để có một tình bạn trong sáng, bền vững?</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B. Sự tôn trọng.</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C. Sự thấu hiểu.</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D. Sự thực dụng.</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GO HOME</a:t>
            </a:r>
          </a:p>
        </p:txBody>
      </p:sp>
    </p:spTree>
    <p:extLst>
      <p:ext uri="{BB962C8B-B14F-4D97-AF65-F5344CB8AC3E}">
        <p14:creationId xmlns:p14="http://schemas.microsoft.com/office/powerpoint/2010/main" val="265216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238500"/>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latin typeface="Times New Roman" panose="02020603050405020304" pitchFamily="18" charset="0"/>
                <a:cs typeface="Times New Roman" panose="02020603050405020304" pitchFamily="18" charset="0"/>
              </a:rPr>
              <a:t>A</a:t>
            </a:r>
            <a:r>
              <a:rPr lang="vi-VN" sz="4000" dirty="0">
                <a:latin typeface="Times New Roman" panose="02020603050405020304" pitchFamily="18" charset="0"/>
                <a:cs typeface="Times New Roman" panose="02020603050405020304" pitchFamily="18" charset="0"/>
              </a:rPr>
              <a:t>. Thể hiện tài năng của Nguyễn Khuyến ở thể ngâm khúc.</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4003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dirty="0">
                <a:solidFill>
                  <a:schemeClr val="tx1"/>
                </a:solidFill>
                <a:latin typeface="Times New Roman" panose="02020603050405020304" pitchFamily="18" charset="0"/>
                <a:cs typeface="Times New Roman" panose="02020603050405020304" pitchFamily="18" charset="0"/>
              </a:rPr>
              <a:t>Bài thơ </a:t>
            </a:r>
            <a:r>
              <a:rPr lang="vi-VN" sz="5400" i="1" dirty="0">
                <a:solidFill>
                  <a:schemeClr val="tx1"/>
                </a:solidFill>
                <a:latin typeface="Times New Roman" panose="02020603050405020304" pitchFamily="18" charset="0"/>
                <a:cs typeface="Times New Roman" panose="02020603050405020304" pitchFamily="18" charset="0"/>
              </a:rPr>
              <a:t>Khóc Dương Khuê </a:t>
            </a:r>
            <a:r>
              <a:rPr lang="vi-VN" sz="5400" dirty="0">
                <a:solidFill>
                  <a:schemeClr val="tx1"/>
                </a:solidFill>
                <a:latin typeface="Times New Roman" panose="02020603050405020304" pitchFamily="18" charset="0"/>
                <a:cs typeface="Times New Roman" panose="02020603050405020304" pitchFamily="18" charset="0"/>
              </a:rPr>
              <a:t>thể hiện tình cảm gì của Nguyễn Khuyến?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4843673"/>
            <a:ext cx="11032436" cy="18851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latin typeface="Times New Roman" panose="02020603050405020304" pitchFamily="18" charset="0"/>
                <a:cs typeface="Times New Roman" panose="02020603050405020304" pitchFamily="18" charset="0"/>
              </a:rPr>
              <a:t>B</a:t>
            </a:r>
            <a:r>
              <a:rPr lang="vi-VN" sz="4000" dirty="0">
                <a:latin typeface="Times New Roman" panose="02020603050405020304" pitchFamily="18" charset="0"/>
                <a:cs typeface="Times New Roman" panose="02020603050405020304" pitchFamily="18" charset="0"/>
              </a:rPr>
              <a:t>. Khẳng định tình cảm son sắt, gắn bó keo sơn cũng như tấm lòng cao đẹp của Nguyễn Khuyến dành cho người bạn Dương Khuê.</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C. Thể hiện sự thương tiếc vô hạn của Nguyễn Khuyến.</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D. Thể hiện sự cay đắng, tủi hờn của Nguyễn Khuyến khi chỉ còn một mình.</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45438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086100"/>
            <a:ext cx="11996530" cy="203751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A. Về già, nước mắt không còn nhiều nữa và hình ảnh cũng cho thấy họ đã trải qua nhiều gian truân trong cuộc đời, học được cách đối diện và chấp nhận sự thật.</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1717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dirty="0">
                <a:solidFill>
                  <a:schemeClr val="tx1"/>
                </a:solidFill>
                <a:latin typeface="Times New Roman" panose="02020603050405020304" pitchFamily="18" charset="0"/>
                <a:cs typeface="Times New Roman" panose="02020603050405020304" pitchFamily="18" charset="0"/>
              </a:rPr>
              <a:t>Vì sao Nguyễn Khuyến ví nước mắt khóc bạn là </a:t>
            </a:r>
            <a:r>
              <a:rPr lang="vi-VN" sz="5400" i="1" dirty="0">
                <a:solidFill>
                  <a:schemeClr val="tx1"/>
                </a:solidFill>
                <a:latin typeface="Times New Roman" panose="02020603050405020304" pitchFamily="18" charset="0"/>
                <a:cs typeface="Times New Roman" panose="02020603050405020304" pitchFamily="18" charset="0"/>
              </a:rPr>
              <a:t>“hạt lệ như sương”</a:t>
            </a:r>
            <a:r>
              <a:rPr lang="vi-VN" sz="5400" dirty="0">
                <a:solidFill>
                  <a:schemeClr val="tx1"/>
                </a:solidFill>
                <a:latin typeface="Times New Roman" panose="02020603050405020304" pitchFamily="18" charset="0"/>
                <a:cs typeface="Times New Roman" panose="02020603050405020304" pitchFamily="18" charset="0"/>
              </a:rPr>
              <a:t>?</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B. Vì người quân tử không được phép khóc lóc, bi lụy.</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C. Thể hiện tình bạn cao quý, đáng tôn thờ.</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D. Thể hiện sự gai góc, từng trải.</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8097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A. Tình yêu lứa đôi.</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26289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Times New Roman" panose="02020603050405020304" pitchFamily="18" charset="0"/>
                <a:cs typeface="Times New Roman" panose="02020603050405020304" pitchFamily="18" charset="0"/>
              </a:rPr>
              <a:t>Chủ đề của bài thơ </a:t>
            </a:r>
            <a:r>
              <a:rPr lang="vi-VN" sz="6000" i="1" dirty="0">
                <a:solidFill>
                  <a:schemeClr val="tx1"/>
                </a:solidFill>
                <a:latin typeface="Times New Roman" panose="02020603050405020304" pitchFamily="18" charset="0"/>
                <a:cs typeface="Times New Roman" panose="02020603050405020304" pitchFamily="18" charset="0"/>
              </a:rPr>
              <a:t>Khóc Dương Khuê </a:t>
            </a:r>
            <a:r>
              <a:rPr lang="vi-VN" sz="6000" dirty="0">
                <a:solidFill>
                  <a:schemeClr val="tx1"/>
                </a:solidFill>
                <a:latin typeface="Times New Roman" panose="02020603050405020304" pitchFamily="18" charset="0"/>
                <a:cs typeface="Times New Roman" panose="02020603050405020304" pitchFamily="18" charset="0"/>
              </a:rPr>
              <a:t>là gì?</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Tình đồng chí, đồng đội.</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a:t>
            </a:r>
            <a:r>
              <a:rPr lang="vi-VN" sz="4800" dirty="0">
                <a:latin typeface="Times New Roman" panose="02020603050405020304" pitchFamily="18" charset="0"/>
                <a:cs typeface="Times New Roman" panose="02020603050405020304" pitchFamily="18" charset="0"/>
              </a:rPr>
              <a:t>. Tình bạn.</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a:t>
            </a:r>
            <a:r>
              <a:rPr lang="vi-VN" sz="4800" dirty="0">
                <a:latin typeface="Times New Roman" panose="02020603050405020304" pitchFamily="18" charset="0"/>
                <a:cs typeface="Times New Roman" panose="02020603050405020304" pitchFamily="18" charset="0"/>
              </a:rPr>
              <a:t>. Tình yêu nước.</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64356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Sang</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trọng</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Cách</a:t>
            </a:r>
            <a:r>
              <a:rPr kumimoji="0" lang="nl-NL" sz="5400" b="1" i="0" u="none" strike="noStrike" kern="1200" cap="none" spc="0" normalizeH="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xưng hô “Bác Dương” thể hiện thái độ như thế nào của tác giả?</a:t>
            </a:r>
            <a:endParaRPr kumimoji="0" lang="nl-NL" sz="54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Thân</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thiết</a:t>
            </a:r>
            <a:endParaRPr kumimoji="0" lang="en-US" sz="7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Kính</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trọng</a:t>
            </a:r>
            <a:endParaRPr kumimoji="0" lang="en-US" sz="7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latin typeface="Times New Roman" pitchFamily="18" charset="0"/>
                <a:cs typeface="Times New Roman" pitchFamily="18" charset="0"/>
              </a:rPr>
              <a:t>D. </a:t>
            </a:r>
            <a:r>
              <a:rPr lang="en-US" sz="4800" dirty="0" err="1">
                <a:latin typeface="Times New Roman" pitchFamily="18" charset="0"/>
                <a:cs typeface="Times New Roman" pitchFamily="18" charset="0"/>
              </a:rPr>
              <a:t>Vừa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thiết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vừa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kính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trọng</a:t>
            </a:r>
            <a:r>
              <a:rPr lang="en-US" sz="4800" dirty="0">
                <a:latin typeface="Times New Roman" pitchFamily="18" charset="0"/>
                <a:cs typeface="Times New Roman" pitchFamily="18" charset="0"/>
              </a:rPr>
              <a:t>.</a:t>
            </a:r>
            <a:endParaRPr lang="fr-FR" sz="4800" dirty="0">
              <a:solidFill>
                <a:srgbClr val="593B2A"/>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57825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a:t>
            </a:r>
            <a:r>
              <a:rPr lang="vi-VN" sz="4800" dirty="0">
                <a:latin typeface="Times New Roman" panose="02020603050405020304" pitchFamily="18" charset="0"/>
                <a:cs typeface="Times New Roman" panose="02020603050405020304" pitchFamily="18" charset="0"/>
              </a:rPr>
              <a:t>. Trạng Trình.</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Times New Roman" panose="02020603050405020304" pitchFamily="18" charset="0"/>
                <a:cs typeface="Times New Roman" panose="02020603050405020304" pitchFamily="18" charset="0"/>
              </a:rPr>
              <a:t>Đâu là danh hiệu của Nguyễn Khuyến được người đời truyền tụng?</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B</a:t>
            </a:r>
            <a:r>
              <a:rPr lang="vi-VN" sz="4800" dirty="0">
                <a:latin typeface="Times New Roman" panose="02020603050405020304" pitchFamily="18" charset="0"/>
                <a:cs typeface="Times New Roman" panose="02020603050405020304" pitchFamily="18" charset="0"/>
              </a:rPr>
              <a:t>. Tam Nguyên Yên Đổ.</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Hải Thượng Lãn Ông.</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D. Tuyết Giang Phu Tử.</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25298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a:t>
            </a:r>
            <a:r>
              <a:rPr lang="vi-VN" sz="4800" dirty="0">
                <a:latin typeface="Times New Roman" panose="02020603050405020304" pitchFamily="18" charset="0"/>
                <a:cs typeface="Times New Roman" panose="02020603050405020304" pitchFamily="18" charset="0"/>
              </a:rPr>
              <a:t>. Tình bạn của Trần Phồn – Bá Nha.</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Nguyễn Khuyến đã sử dụng điển tích, điển cố nào trong hai câu sau?</a:t>
            </a:r>
          </a:p>
          <a:p>
            <a:pPr algn="ctr"/>
            <a:r>
              <a:rPr lang="vi-VN" sz="4800" i="1" dirty="0">
                <a:solidFill>
                  <a:schemeClr val="tx1"/>
                </a:solidFill>
                <a:latin typeface="Times New Roman" panose="02020603050405020304" pitchFamily="18" charset="0"/>
                <a:cs typeface="Times New Roman" panose="02020603050405020304" pitchFamily="18" charset="0"/>
              </a:rPr>
              <a:t>Giường kia treo cũng hững hờ,</a:t>
            </a:r>
            <a:endParaRPr lang="vi-VN" sz="4800" dirty="0">
              <a:solidFill>
                <a:schemeClr val="tx1"/>
              </a:solidFill>
              <a:latin typeface="Times New Roman" panose="02020603050405020304" pitchFamily="18" charset="0"/>
              <a:cs typeface="Times New Roman" panose="02020603050405020304" pitchFamily="18" charset="0"/>
            </a:endParaRPr>
          </a:p>
          <a:p>
            <a:pPr algn="ctr"/>
            <a:r>
              <a:rPr lang="vi-VN" sz="4800" i="1" dirty="0">
                <a:solidFill>
                  <a:schemeClr val="tx1"/>
                </a:solidFill>
                <a:latin typeface="Times New Roman" panose="02020603050405020304" pitchFamily="18" charset="0"/>
                <a:cs typeface="Times New Roman" panose="02020603050405020304" pitchFamily="18" charset="0"/>
              </a:rPr>
              <a:t>Đàn kia gảy cũng ngẩn ngơ tiếng đàn.</a:t>
            </a:r>
            <a:endParaRPr lang="vi-VN" sz="4800"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Tình bạn của Lưu Bình – Dương Lễ.</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Tình bạn của Lưu Bị - Tào Tháo.</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a:t>
            </a:r>
            <a:r>
              <a:rPr lang="vi-VN" sz="4800" dirty="0">
                <a:latin typeface="Times New Roman" panose="02020603050405020304" pitchFamily="18" charset="0"/>
                <a:cs typeface="Times New Roman" panose="02020603050405020304" pitchFamily="18" charset="0"/>
              </a:rPr>
              <a:t>. Tình bạn của Trần Phồn – Từ Trĩ, Tử Kỳ – Bá Nha.</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7"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840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7A1382-127F-4514-BCC2-4C6F706DBB9D}"/>
              </a:ext>
            </a:extLst>
          </p:cNvPr>
          <p:cNvSpPr/>
          <p:nvPr/>
        </p:nvSpPr>
        <p:spPr>
          <a:xfrm>
            <a:off x="1287336" y="2880361"/>
            <a:ext cx="15713328" cy="2631490"/>
          </a:xfrm>
          <a:prstGeom prst="rect">
            <a:avLst/>
          </a:prstGeom>
          <a:noFill/>
        </p:spPr>
        <p:txBody>
          <a:bodyPr wrap="square" lIns="137160" tIns="68580" rIns="137160" bIns="68580">
            <a:spAutoFit/>
          </a:bodyPr>
          <a:lstStyle/>
          <a:p>
            <a:pPr algn="ctr"/>
            <a:r>
              <a:rPr lang="en-US" sz="81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TRÂN TRỌNG CẢM ƠN THẦY CÔ VÀ </a:t>
            </a:r>
            <a:r>
              <a:rPr lang="en-US" sz="81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CÁC EM!</a:t>
            </a:r>
            <a:endParaRPr lang="en-US" sz="81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126487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76FE5236-B1A0-677D-8F62-C637542269A4}"/>
              </a:ext>
            </a:extLst>
          </p:cNvPr>
          <p:cNvSpPr txBox="1"/>
          <p:nvPr/>
        </p:nvSpPr>
        <p:spPr>
          <a:xfrm>
            <a:off x="838200" y="708239"/>
            <a:ext cx="74676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506540D-9277-0CC9-295A-B57F8427CC6C}"/>
              </a:ext>
            </a:extLst>
          </p:cNvPr>
          <p:cNvSpPr txBox="1"/>
          <p:nvPr/>
        </p:nvSpPr>
        <p:spPr>
          <a:xfrm>
            <a:off x="1905000" y="2514306"/>
            <a:ext cx="15141931"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err="1">
                <a:solidFill>
                  <a:srgbClr val="000000"/>
                </a:solidFill>
                <a:latin typeface="Times New Roman" panose="02020603050405020304" pitchFamily="18" charset="0"/>
                <a:cs typeface="Times New Roman" panose="02020603050405020304" pitchFamily="18" charset="0"/>
                <a:sym typeface="Arial"/>
              </a:rPr>
              <a:t>Giọng</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đọc</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trầm</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buồn</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suy</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tư</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đau</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đớn</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thể</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hiện</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nỗi</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xót</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xa</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tiếc</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thương</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sâu</a:t>
            </a:r>
            <a:r>
              <a:rPr lang="en-US" sz="4400" kern="0" dirty="0">
                <a:solidFill>
                  <a:srgbClr val="000000"/>
                </a:solidFill>
                <a:latin typeface="Times New Roman" panose="02020603050405020304" pitchFamily="18" charset="0"/>
                <a:cs typeface="Times New Roman" panose="02020603050405020304" pitchFamily="18" charset="0"/>
                <a:sym typeface="Arial"/>
              </a:rPr>
              <a:t> </a:t>
            </a:r>
            <a:r>
              <a:rPr lang="en-US" sz="4400" kern="0" dirty="0" err="1">
                <a:solidFill>
                  <a:srgbClr val="000000"/>
                </a:solidFill>
                <a:latin typeface="Times New Roman" panose="02020603050405020304" pitchFamily="18" charset="0"/>
                <a:cs typeface="Times New Roman" panose="02020603050405020304" pitchFamily="18" charset="0"/>
                <a:sym typeface="Arial"/>
              </a:rPr>
              <a:t>sắc</a:t>
            </a:r>
            <a:r>
              <a:rPr lang="en-US" sz="4400" kern="0" dirty="0">
                <a:solidFill>
                  <a:srgbClr val="000000"/>
                </a:solidFill>
                <a:latin typeface="Times New Roman" panose="02020603050405020304" pitchFamily="18" charset="0"/>
                <a:cs typeface="Times New Roman" panose="02020603050405020304" pitchFamily="18" charset="0"/>
                <a:sym typeface="Arial"/>
              </a:rPr>
              <a:t>.</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TextBox 1">
            <a:extLst>
              <a:ext uri="{FF2B5EF4-FFF2-40B4-BE49-F238E27FC236}">
                <a16:creationId xmlns:a16="http://schemas.microsoft.com/office/drawing/2014/main" id="{E177B3A8-4226-E9FA-6E55-CD0FB6692AA3}"/>
              </a:ext>
            </a:extLst>
          </p:cNvPr>
          <p:cNvSpPr txBox="1"/>
          <p:nvPr/>
        </p:nvSpPr>
        <p:spPr>
          <a:xfrm>
            <a:off x="1519715" y="1451347"/>
            <a:ext cx="1552721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800" kern="0" dirty="0">
                <a:solidFill>
                  <a:srgbClr val="000000"/>
                </a:solidFill>
                <a:latin typeface="Times New Roman" panose="02020603050405020304" pitchFamily="18" charset="0"/>
                <a:cs typeface="Times New Roman" panose="02020603050405020304" pitchFamily="18" charset="0"/>
                <a:sym typeface="Arial"/>
              </a:rPr>
              <a:t>a. </a:t>
            </a:r>
            <a:r>
              <a:rPr lang="en-US" sz="4800" kern="0" dirty="0" err="1">
                <a:solidFill>
                  <a:srgbClr val="000000"/>
                </a:solidFill>
                <a:latin typeface="Times New Roman" panose="02020603050405020304" pitchFamily="18" charset="0"/>
                <a:cs typeface="Times New Roman" panose="02020603050405020304" pitchFamily="18" charset="0"/>
                <a:sym typeface="Arial"/>
              </a:rPr>
              <a:t>Đọc</a:t>
            </a:r>
            <a:endPar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10">
            <a:extLst>
              <a:ext uri="{FF2B5EF4-FFF2-40B4-BE49-F238E27FC236}">
                <a16:creationId xmlns:a16="http://schemas.microsoft.com/office/drawing/2014/main" id="{C19B8483-3788-339B-648D-8B6E2109011B}"/>
              </a:ext>
            </a:extLst>
          </p:cNvPr>
          <p:cNvSpPr/>
          <p:nvPr/>
        </p:nvSpPr>
        <p:spPr>
          <a:xfrm>
            <a:off x="17221200" y="0"/>
            <a:ext cx="812673" cy="4114800"/>
          </a:xfrm>
          <a:custGeom>
            <a:avLst/>
            <a:gdLst/>
            <a:ahLst/>
            <a:cxnLst/>
            <a:rect l="l" t="t" r="r" b="b"/>
            <a:pathLst>
              <a:path w="812673" h="4114800">
                <a:moveTo>
                  <a:pt x="0" y="0"/>
                </a:moveTo>
                <a:lnTo>
                  <a:pt x="812673" y="0"/>
                </a:lnTo>
                <a:lnTo>
                  <a:pt x="81267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69406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FFBA7B-3B73-5B7A-5699-4AFA3D37DD3B}"/>
              </a:ext>
            </a:extLst>
          </p:cNvPr>
          <p:cNvSpPr txBox="1"/>
          <p:nvPr/>
        </p:nvSpPr>
        <p:spPr>
          <a:xfrm>
            <a:off x="-76200" y="1104900"/>
            <a:ext cx="8686800" cy="8863965"/>
          </a:xfrm>
          <a:prstGeom prst="rect">
            <a:avLst/>
          </a:prstGeom>
          <a:noFill/>
        </p:spPr>
        <p:txBody>
          <a:bodyPr wrap="square" rtlCol="0">
            <a:spAutoFit/>
          </a:bodyPr>
          <a:lstStyle/>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 </a:t>
            </a:r>
            <a:r>
              <a:rPr lang="vi-VN" sz="3000" dirty="0">
                <a:solidFill>
                  <a:prstClr val="black"/>
                </a:solidFill>
                <a:latin typeface="Times New Roman" panose="02020603050405020304" pitchFamily="18" charset="0"/>
                <a:ea typeface="新宋体"/>
                <a:cs typeface="Times New Roman" panose="02020603050405020304" pitchFamily="18" charset="0"/>
              </a:rPr>
              <a:t>Bác Dương thôi đã thôi rồi,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Nước mây man mác ngậm ngùi lòng </a:t>
            </a:r>
            <a:r>
              <a:rPr lang="vi-VN" sz="3000" dirty="0" smtClean="0">
                <a:solidFill>
                  <a:prstClr val="black"/>
                </a:solidFill>
                <a:latin typeface="Times New Roman" panose="02020603050405020304" pitchFamily="18" charset="0"/>
                <a:ea typeface="新宋体"/>
                <a:cs typeface="Times New Roman" panose="02020603050405020304" pitchFamily="18" charset="0"/>
              </a:rPr>
              <a:t>ta</a:t>
            </a:r>
            <a:r>
              <a:rPr lang="en-US" sz="3000" dirty="0">
                <a:solidFill>
                  <a:prstClr val="black"/>
                </a:solidFill>
                <a:latin typeface="Times New Roman" panose="02020603050405020304" pitchFamily="18" charset="0"/>
                <a:ea typeface="新宋体"/>
                <a:cs typeface="Times New Roman" panose="02020603050405020304" pitchFamily="18" charset="0"/>
              </a:rPr>
              <a:t>.</a:t>
            </a:r>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Nhớ từ thuở đăng khoa ngày trước,</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Vẫn sớm hôm tôi bác cùng </a:t>
            </a:r>
            <a:r>
              <a:rPr lang="vi-VN" sz="3000" dirty="0" smtClean="0">
                <a:solidFill>
                  <a:prstClr val="black"/>
                </a:solidFill>
                <a:latin typeface="Times New Roman" panose="02020603050405020304" pitchFamily="18" charset="0"/>
                <a:ea typeface="新宋体"/>
                <a:cs typeface="Times New Roman" panose="02020603050405020304" pitchFamily="18" charset="0"/>
              </a:rPr>
              <a:t>nhau</a:t>
            </a:r>
            <a:r>
              <a:rPr lang="en-US" sz="3000" dirty="0">
                <a:solidFill>
                  <a:prstClr val="black"/>
                </a:solidFill>
                <a:latin typeface="Times New Roman" panose="02020603050405020304" pitchFamily="18" charset="0"/>
                <a:ea typeface="新宋体"/>
                <a:cs typeface="Times New Roman" panose="02020603050405020304" pitchFamily="18" charset="0"/>
              </a:rPr>
              <a:t>;</a:t>
            </a:r>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5. </a:t>
            </a:r>
            <a:r>
              <a:rPr lang="vi-VN" sz="3000" dirty="0">
                <a:solidFill>
                  <a:prstClr val="black"/>
                </a:solidFill>
                <a:latin typeface="Times New Roman" panose="02020603050405020304" pitchFamily="18" charset="0"/>
                <a:ea typeface="新宋体"/>
                <a:cs typeface="Times New Roman" panose="02020603050405020304" pitchFamily="18" charset="0"/>
              </a:rPr>
              <a:t>Kính yêu từ trước đến sau,</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Trong khi gặp gỡ khác đâu duyên trời?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Cũng có lúc chơi nơi dặm khách,</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Tiếng suối nghe róc rách lưng </a:t>
            </a:r>
            <a:r>
              <a:rPr lang="vi-VN" sz="3000" dirty="0" smtClean="0">
                <a:solidFill>
                  <a:prstClr val="black"/>
                </a:solidFill>
                <a:latin typeface="Times New Roman" panose="02020603050405020304" pitchFamily="18" charset="0"/>
                <a:ea typeface="新宋体"/>
                <a:cs typeface="Times New Roman" panose="02020603050405020304" pitchFamily="18" charset="0"/>
              </a:rPr>
              <a:t>đèo</a:t>
            </a:r>
            <a:r>
              <a:rPr lang="en-US" sz="3000" dirty="0">
                <a:solidFill>
                  <a:prstClr val="black"/>
                </a:solidFill>
                <a:latin typeface="Times New Roman" panose="02020603050405020304" pitchFamily="18" charset="0"/>
                <a:ea typeface="新宋体"/>
                <a:cs typeface="Times New Roman" panose="02020603050405020304" pitchFamily="18" charset="0"/>
              </a:rPr>
              <a:t>;</a:t>
            </a:r>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Có khi từng gác cheo leo,</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10. </a:t>
            </a:r>
            <a:r>
              <a:rPr lang="vi-VN" sz="3000" dirty="0">
                <a:solidFill>
                  <a:prstClr val="black"/>
                </a:solidFill>
                <a:latin typeface="Times New Roman" panose="02020603050405020304" pitchFamily="18" charset="0"/>
                <a:ea typeface="新宋体"/>
                <a:cs typeface="Times New Roman" panose="02020603050405020304" pitchFamily="18" charset="0"/>
              </a:rPr>
              <a:t>Thú vui con hát lựa chiều cầm </a:t>
            </a:r>
            <a:r>
              <a:rPr lang="vi-VN" sz="3000" dirty="0" smtClean="0">
                <a:solidFill>
                  <a:prstClr val="black"/>
                </a:solidFill>
                <a:latin typeface="Times New Roman" panose="02020603050405020304" pitchFamily="18" charset="0"/>
                <a:ea typeface="新宋体"/>
                <a:cs typeface="Times New Roman" panose="02020603050405020304" pitchFamily="18" charset="0"/>
              </a:rPr>
              <a:t>xoang</a:t>
            </a:r>
            <a:r>
              <a:rPr lang="en-US" sz="3000" dirty="0">
                <a:solidFill>
                  <a:prstClr val="black"/>
                </a:solidFill>
                <a:latin typeface="Times New Roman" panose="02020603050405020304" pitchFamily="18" charset="0"/>
                <a:ea typeface="新宋体"/>
                <a:cs typeface="Times New Roman" panose="02020603050405020304" pitchFamily="18" charset="0"/>
              </a:rPr>
              <a:t>.</a:t>
            </a:r>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Cũng có lúc rượu ngon cùng nhắp,</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Chén quỳnh tương ăm ắp bầu </a:t>
            </a:r>
            <a:r>
              <a:rPr lang="vi-VN" sz="3000" dirty="0" smtClean="0">
                <a:solidFill>
                  <a:prstClr val="black"/>
                </a:solidFill>
                <a:latin typeface="Times New Roman" panose="02020603050405020304" pitchFamily="18" charset="0"/>
                <a:ea typeface="新宋体"/>
                <a:cs typeface="Times New Roman" panose="02020603050405020304" pitchFamily="18" charset="0"/>
              </a:rPr>
              <a:t>xuân</a:t>
            </a:r>
            <a:r>
              <a:rPr lang="en-US" sz="3000" dirty="0">
                <a:solidFill>
                  <a:prstClr val="black"/>
                </a:solidFill>
                <a:latin typeface="Times New Roman" panose="02020603050405020304" pitchFamily="18" charset="0"/>
                <a:ea typeface="新宋体"/>
                <a:cs typeface="Times New Roman" panose="02020603050405020304" pitchFamily="18" charset="0"/>
              </a:rPr>
              <a:t>.</a:t>
            </a:r>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Có khi bàn soạn câu văn,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Biết bao đông bích, điển phần trước </a:t>
            </a:r>
            <a:r>
              <a:rPr lang="vi-VN" sz="3000" dirty="0" smtClean="0">
                <a:solidFill>
                  <a:prstClr val="black"/>
                </a:solidFill>
                <a:latin typeface="Times New Roman" panose="02020603050405020304" pitchFamily="18" charset="0"/>
                <a:ea typeface="新宋体"/>
                <a:cs typeface="Times New Roman" panose="02020603050405020304" pitchFamily="18" charset="0"/>
              </a:rPr>
              <a:t>sau</a:t>
            </a:r>
            <a:r>
              <a:rPr lang="en-US" sz="3000" dirty="0" smtClean="0">
                <a:solidFill>
                  <a:prstClr val="black"/>
                </a:solidFill>
                <a:latin typeface="Times New Roman" panose="02020603050405020304" pitchFamily="18" charset="0"/>
                <a:ea typeface="新宋体"/>
                <a:cs typeface="Times New Roman" panose="02020603050405020304" pitchFamily="18" charset="0"/>
              </a:rPr>
              <a:t>.</a:t>
            </a:r>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15. </a:t>
            </a:r>
            <a:r>
              <a:rPr lang="vi-VN" sz="3000" dirty="0">
                <a:solidFill>
                  <a:prstClr val="black"/>
                </a:solidFill>
                <a:latin typeface="Times New Roman" panose="02020603050405020304" pitchFamily="18" charset="0"/>
                <a:ea typeface="新宋体"/>
                <a:cs typeface="Times New Roman" panose="02020603050405020304" pitchFamily="18" charset="0"/>
              </a:rPr>
              <a:t>Buổi dương cửu cùng nhau hoạn nạn,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Phận </a:t>
            </a:r>
            <a:r>
              <a:rPr lang="vi-VN" sz="3000" dirty="0" smtClean="0">
                <a:solidFill>
                  <a:prstClr val="black"/>
                </a:solidFill>
                <a:latin typeface="Times New Roman" panose="02020603050405020304" pitchFamily="18" charset="0"/>
                <a:ea typeface="新宋体"/>
                <a:cs typeface="Times New Roman" panose="02020603050405020304" pitchFamily="18" charset="0"/>
              </a:rPr>
              <a:t>đ</a:t>
            </a:r>
            <a:r>
              <a:rPr lang="en-US" sz="3000" dirty="0" err="1" smtClean="0">
                <a:solidFill>
                  <a:prstClr val="black"/>
                </a:solidFill>
                <a:latin typeface="Times New Roman" panose="02020603050405020304" pitchFamily="18" charset="0"/>
                <a:ea typeface="新宋体"/>
                <a:cs typeface="Times New Roman" panose="02020603050405020304" pitchFamily="18" charset="0"/>
              </a:rPr>
              <a:t>ấu</a:t>
            </a:r>
            <a:r>
              <a:rPr lang="vi-VN" sz="3000" dirty="0" smtClean="0">
                <a:solidFill>
                  <a:prstClr val="black"/>
                </a:solidFill>
                <a:latin typeface="Times New Roman" panose="02020603050405020304" pitchFamily="18" charset="0"/>
                <a:ea typeface="新宋体"/>
                <a:cs typeface="Times New Roman" panose="02020603050405020304" pitchFamily="18" charset="0"/>
              </a:rPr>
              <a:t> </a:t>
            </a:r>
            <a:r>
              <a:rPr lang="vi-VN" sz="3000" dirty="0">
                <a:solidFill>
                  <a:prstClr val="black"/>
                </a:solidFill>
                <a:latin typeface="Times New Roman" panose="02020603050405020304" pitchFamily="18" charset="0"/>
                <a:ea typeface="新宋体"/>
                <a:cs typeface="Times New Roman" panose="02020603050405020304" pitchFamily="18" charset="0"/>
              </a:rPr>
              <a:t>thăng chẳng dám than </a:t>
            </a:r>
            <a:r>
              <a:rPr lang="vi-VN" sz="3000" dirty="0" smtClean="0">
                <a:solidFill>
                  <a:prstClr val="black"/>
                </a:solidFill>
                <a:latin typeface="Times New Roman" panose="02020603050405020304" pitchFamily="18" charset="0"/>
                <a:ea typeface="新宋体"/>
                <a:cs typeface="Times New Roman" panose="02020603050405020304" pitchFamily="18" charset="0"/>
              </a:rPr>
              <a:t>trời</a:t>
            </a:r>
            <a:r>
              <a:rPr lang="en-US" sz="3000" dirty="0">
                <a:solidFill>
                  <a:prstClr val="black"/>
                </a:solidFill>
                <a:latin typeface="Times New Roman" panose="02020603050405020304" pitchFamily="18" charset="0"/>
                <a:ea typeface="新宋体"/>
                <a:cs typeface="Times New Roman" panose="02020603050405020304" pitchFamily="18" charset="0"/>
              </a:rPr>
              <a:t>;</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Bác già, tôi cũng già rồi,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Biết thôi, thôi thế thì thôi mới là!</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Muốn đi lại tuổi già thêm nhác,</a:t>
            </a:r>
          </a:p>
        </p:txBody>
      </p:sp>
      <p:sp>
        <p:nvSpPr>
          <p:cNvPr id="5" name="TextBox 4">
            <a:extLst>
              <a:ext uri="{FF2B5EF4-FFF2-40B4-BE49-F238E27FC236}">
                <a16:creationId xmlns:a16="http://schemas.microsoft.com/office/drawing/2014/main" id="{EA354AE4-EEF9-67DF-911D-6DAA13AFBF55}"/>
              </a:ext>
            </a:extLst>
          </p:cNvPr>
          <p:cNvSpPr txBox="1"/>
          <p:nvPr/>
        </p:nvSpPr>
        <p:spPr>
          <a:xfrm>
            <a:off x="4876800" y="0"/>
            <a:ext cx="5933342" cy="147826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vi-VN" sz="4800" b="0" i="0" u="none" strike="noStrike" kern="1200" cap="none" spc="0" normalizeH="0" baseline="0" noProof="0" dirty="0">
                <a:ln>
                  <a:noFill/>
                </a:ln>
                <a:solidFill>
                  <a:srgbClr val="232C37"/>
                </a:solidFill>
                <a:effectLst/>
                <a:uLnTx/>
                <a:uFillTx/>
                <a:latin typeface="#9Slide04 Vollkorn Bold" panose="00000800000000000000" pitchFamily="2" charset="0"/>
                <a:ea typeface="#9Slide04 Vollkorn Bold" panose="00000800000000000000" pitchFamily="2" charset="0"/>
              </a:rPr>
              <a:t>Khóc Dương Khuê</a:t>
            </a:r>
            <a:endParaRPr kumimoji="0" lang="en-US" sz="4800" b="0" i="0" u="none" strike="noStrike" kern="1200" cap="none" spc="0" normalizeH="0" baseline="0" noProof="0" dirty="0">
              <a:ln>
                <a:noFill/>
              </a:ln>
              <a:solidFill>
                <a:srgbClr val="232C37"/>
              </a:solidFill>
              <a:effectLst/>
              <a:uLnTx/>
              <a:uFillTx/>
              <a:latin typeface="#9Slide04 Vollkorn Bold" panose="00000800000000000000" pitchFamily="2" charset="0"/>
              <a:ea typeface="#9Slide04 Vollkorn Bold" panose="00000800000000000000" pitchFamily="2" charset="0"/>
            </a:endParaRPr>
          </a:p>
        </p:txBody>
      </p:sp>
      <p:sp>
        <p:nvSpPr>
          <p:cNvPr id="4" name="TextBox 3">
            <a:extLst>
              <a:ext uri="{FF2B5EF4-FFF2-40B4-BE49-F238E27FC236}">
                <a16:creationId xmlns:a16="http://schemas.microsoft.com/office/drawing/2014/main" id="{A307A359-2475-EB98-A015-F46F82310898}"/>
              </a:ext>
            </a:extLst>
          </p:cNvPr>
          <p:cNvSpPr txBox="1"/>
          <p:nvPr/>
        </p:nvSpPr>
        <p:spPr>
          <a:xfrm>
            <a:off x="8763000" y="800100"/>
            <a:ext cx="9296400" cy="10248960"/>
          </a:xfrm>
          <a:prstGeom prst="rect">
            <a:avLst/>
          </a:prstGeom>
          <a:noFill/>
        </p:spPr>
        <p:txBody>
          <a:bodyPr wrap="square" rtlCol="0">
            <a:spAutoFit/>
          </a:bodyPr>
          <a:lstStyle/>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20. </a:t>
            </a:r>
            <a:r>
              <a:rPr lang="vi-VN" sz="3000" dirty="0">
                <a:solidFill>
                  <a:prstClr val="black"/>
                </a:solidFill>
                <a:latin typeface="Times New Roman" panose="02020603050405020304" pitchFamily="18" charset="0"/>
                <a:ea typeface="新宋体"/>
                <a:cs typeface="Times New Roman" panose="02020603050405020304" pitchFamily="18" charset="0"/>
              </a:rPr>
              <a:t>Trước ba năm gặp bác một </a:t>
            </a:r>
            <a:r>
              <a:rPr lang="vi-VN" sz="3000" dirty="0" smtClean="0">
                <a:solidFill>
                  <a:prstClr val="black"/>
                </a:solidFill>
                <a:latin typeface="Times New Roman" panose="02020603050405020304" pitchFamily="18" charset="0"/>
                <a:ea typeface="新宋体"/>
                <a:cs typeface="Times New Roman" panose="02020603050405020304" pitchFamily="18" charset="0"/>
              </a:rPr>
              <a:t>lần</a:t>
            </a:r>
            <a:r>
              <a:rPr lang="en-US" sz="3000" dirty="0">
                <a:solidFill>
                  <a:prstClr val="black"/>
                </a:solidFill>
                <a:latin typeface="Times New Roman" panose="02020603050405020304" pitchFamily="18" charset="0"/>
                <a:ea typeface="新宋体"/>
                <a:cs typeface="Times New Roman" panose="02020603050405020304" pitchFamily="18" charset="0"/>
              </a:rPr>
              <a:t>;</a:t>
            </a:r>
            <a:r>
              <a:rPr lang="vi-VN" sz="3000" dirty="0" smtClean="0">
                <a:solidFill>
                  <a:prstClr val="black"/>
                </a:solidFill>
                <a:latin typeface="Times New Roman" panose="02020603050405020304" pitchFamily="18" charset="0"/>
                <a:ea typeface="新宋体"/>
                <a:cs typeface="Times New Roman" panose="02020603050405020304" pitchFamily="18" charset="0"/>
              </a:rPr>
              <a:t> </a:t>
            </a:r>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Cầm tay hỏi hết xa gần,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Mừng rằng bác vẫn tinh thần chưa </a:t>
            </a:r>
            <a:r>
              <a:rPr lang="vi-VN" sz="3000" dirty="0" smtClean="0">
                <a:solidFill>
                  <a:prstClr val="black"/>
                </a:solidFill>
                <a:latin typeface="Times New Roman" panose="02020603050405020304" pitchFamily="18" charset="0"/>
                <a:ea typeface="新宋体"/>
                <a:cs typeface="Times New Roman" panose="02020603050405020304" pitchFamily="18" charset="0"/>
              </a:rPr>
              <a:t>can</a:t>
            </a:r>
            <a:r>
              <a:rPr lang="en-US" sz="3000" dirty="0">
                <a:solidFill>
                  <a:prstClr val="black"/>
                </a:solidFill>
                <a:latin typeface="Times New Roman" panose="02020603050405020304" pitchFamily="18" charset="0"/>
                <a:ea typeface="新宋体"/>
                <a:cs typeface="Times New Roman" panose="02020603050405020304" pitchFamily="18" charset="0"/>
              </a:rPr>
              <a:t>.</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Kể tuổi tôi còn hơn tuổi bác,</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Tôi lại đau trước bác mấy </a:t>
            </a:r>
            <a:r>
              <a:rPr lang="vi-VN" sz="3000" dirty="0" smtClean="0">
                <a:solidFill>
                  <a:prstClr val="black"/>
                </a:solidFill>
                <a:latin typeface="Times New Roman" panose="02020603050405020304" pitchFamily="18" charset="0"/>
                <a:ea typeface="新宋体"/>
                <a:cs typeface="Times New Roman" panose="02020603050405020304" pitchFamily="18" charset="0"/>
              </a:rPr>
              <a:t>ngày</a:t>
            </a:r>
            <a:r>
              <a:rPr lang="en-US" sz="3000" dirty="0">
                <a:solidFill>
                  <a:prstClr val="black"/>
                </a:solidFill>
                <a:latin typeface="Times New Roman" panose="02020603050405020304" pitchFamily="18" charset="0"/>
                <a:ea typeface="新宋体"/>
                <a:cs typeface="Times New Roman" panose="02020603050405020304" pitchFamily="18" charset="0"/>
              </a:rPr>
              <a:t>;</a:t>
            </a:r>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25. </a:t>
            </a:r>
            <a:r>
              <a:rPr lang="vi-VN" sz="3000" dirty="0">
                <a:solidFill>
                  <a:prstClr val="black"/>
                </a:solidFill>
                <a:latin typeface="Times New Roman" panose="02020603050405020304" pitchFamily="18" charset="0"/>
                <a:ea typeface="新宋体"/>
                <a:cs typeface="Times New Roman" panose="02020603050405020304" pitchFamily="18" charset="0"/>
              </a:rPr>
              <a:t>Làm sao bác vội về ngay,</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Chợt nghe, tôi bỗng chân tay rụng </a:t>
            </a:r>
            <a:r>
              <a:rPr lang="vi-VN" sz="3000" dirty="0" smtClean="0">
                <a:solidFill>
                  <a:prstClr val="black"/>
                </a:solidFill>
                <a:latin typeface="Times New Roman" panose="02020603050405020304" pitchFamily="18" charset="0"/>
                <a:ea typeface="新宋体"/>
                <a:cs typeface="Times New Roman" panose="02020603050405020304" pitchFamily="18" charset="0"/>
              </a:rPr>
              <a:t>rời</a:t>
            </a:r>
            <a:r>
              <a:rPr lang="en-US" sz="3000" dirty="0">
                <a:solidFill>
                  <a:prstClr val="black"/>
                </a:solidFill>
                <a:latin typeface="Times New Roman" panose="02020603050405020304" pitchFamily="18" charset="0"/>
                <a:ea typeface="新宋体"/>
                <a:cs typeface="Times New Roman" panose="02020603050405020304" pitchFamily="18" charset="0"/>
              </a:rPr>
              <a:t>.</a:t>
            </a:r>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Ai chẳng biết chán đời là phải,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Sao vội vàng đã mải lên </a:t>
            </a:r>
            <a:r>
              <a:rPr lang="vi-VN" sz="3000" dirty="0" smtClean="0">
                <a:solidFill>
                  <a:prstClr val="black"/>
                </a:solidFill>
                <a:latin typeface="Times New Roman" panose="02020603050405020304" pitchFamily="18" charset="0"/>
                <a:ea typeface="新宋体"/>
                <a:cs typeface="Times New Roman" panose="02020603050405020304" pitchFamily="18" charset="0"/>
              </a:rPr>
              <a:t>tiên</a:t>
            </a:r>
            <a:r>
              <a:rPr lang="en-US" sz="3000" dirty="0">
                <a:solidFill>
                  <a:prstClr val="black"/>
                </a:solidFill>
                <a:latin typeface="Times New Roman" panose="02020603050405020304" pitchFamily="18" charset="0"/>
                <a:ea typeface="新宋体"/>
                <a:cs typeface="Times New Roman" panose="02020603050405020304" pitchFamily="18" charset="0"/>
              </a:rPr>
              <a:t>;</a:t>
            </a:r>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Rượu ngon không có bạn hiền,</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30. </a:t>
            </a:r>
            <a:r>
              <a:rPr lang="vi-VN" sz="3000" dirty="0">
                <a:solidFill>
                  <a:prstClr val="black"/>
                </a:solidFill>
                <a:latin typeface="Times New Roman" panose="02020603050405020304" pitchFamily="18" charset="0"/>
                <a:ea typeface="新宋体"/>
                <a:cs typeface="Times New Roman" panose="02020603050405020304" pitchFamily="18" charset="0"/>
              </a:rPr>
              <a:t>Không mua không phải không tiền không </a:t>
            </a:r>
            <a:r>
              <a:rPr lang="vi-VN" sz="3000" dirty="0" smtClean="0">
                <a:solidFill>
                  <a:prstClr val="black"/>
                </a:solidFill>
                <a:latin typeface="Times New Roman" panose="02020603050405020304" pitchFamily="18" charset="0"/>
                <a:ea typeface="新宋体"/>
                <a:cs typeface="Times New Roman" panose="02020603050405020304" pitchFamily="18" charset="0"/>
              </a:rPr>
              <a:t>mua</a:t>
            </a:r>
            <a:r>
              <a:rPr lang="en-US" sz="3000" dirty="0">
                <a:solidFill>
                  <a:prstClr val="black"/>
                </a:solidFill>
                <a:latin typeface="Times New Roman" panose="02020603050405020304" pitchFamily="18" charset="0"/>
                <a:ea typeface="新宋体"/>
                <a:cs typeface="Times New Roman" panose="02020603050405020304" pitchFamily="18" charset="0"/>
              </a:rPr>
              <a:t>.</a:t>
            </a:r>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Câu thơ nghĩ đắn đo không </a:t>
            </a:r>
            <a:r>
              <a:rPr lang="en-US" sz="3000" dirty="0" smtClean="0">
                <a:solidFill>
                  <a:prstClr val="black"/>
                </a:solidFill>
                <a:latin typeface="Times New Roman" panose="02020603050405020304" pitchFamily="18" charset="0"/>
                <a:ea typeface="新宋体"/>
                <a:cs typeface="Times New Roman" panose="02020603050405020304" pitchFamily="18" charset="0"/>
              </a:rPr>
              <a:t>v</a:t>
            </a:r>
            <a:r>
              <a:rPr lang="vi-VN" sz="3000" dirty="0" smtClean="0">
                <a:solidFill>
                  <a:prstClr val="black"/>
                </a:solidFill>
                <a:latin typeface="Times New Roman" panose="02020603050405020304" pitchFamily="18" charset="0"/>
                <a:ea typeface="新宋体"/>
                <a:cs typeface="Times New Roman" panose="02020603050405020304" pitchFamily="18" charset="0"/>
              </a:rPr>
              <a:t>iết</a:t>
            </a:r>
            <a:r>
              <a:rPr lang="vi-VN" sz="3000" dirty="0">
                <a:solidFill>
                  <a:prstClr val="black"/>
                </a:solidFill>
                <a:latin typeface="Times New Roman" panose="02020603050405020304" pitchFamily="18" charset="0"/>
                <a:ea typeface="新宋体"/>
                <a:cs typeface="Times New Roman" panose="02020603050405020304" pitchFamily="18" charset="0"/>
              </a:rPr>
              <a:t>,</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Viết đưa ai, ai biết mà </a:t>
            </a:r>
            <a:r>
              <a:rPr lang="vi-VN" sz="3000" dirty="0" smtClean="0">
                <a:solidFill>
                  <a:prstClr val="black"/>
                </a:solidFill>
                <a:latin typeface="Times New Roman" panose="02020603050405020304" pitchFamily="18" charset="0"/>
                <a:ea typeface="新宋体"/>
                <a:cs typeface="Times New Roman" panose="02020603050405020304" pitchFamily="18" charset="0"/>
              </a:rPr>
              <a:t>đưa</a:t>
            </a:r>
            <a:r>
              <a:rPr lang="en-US" sz="3000" dirty="0">
                <a:solidFill>
                  <a:prstClr val="black"/>
                </a:solidFill>
                <a:latin typeface="Times New Roman" panose="02020603050405020304" pitchFamily="18" charset="0"/>
                <a:ea typeface="新宋体"/>
                <a:cs typeface="Times New Roman" panose="02020603050405020304" pitchFamily="18" charset="0"/>
              </a:rPr>
              <a:t>.</a:t>
            </a:r>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Giường kia treo </a:t>
            </a:r>
            <a:r>
              <a:rPr lang="en-US" sz="3000" dirty="0" err="1" smtClean="0">
                <a:solidFill>
                  <a:prstClr val="black"/>
                </a:solidFill>
                <a:latin typeface="Times New Roman" panose="02020603050405020304" pitchFamily="18" charset="0"/>
                <a:ea typeface="新宋体"/>
                <a:cs typeface="Times New Roman" panose="02020603050405020304" pitchFamily="18" charset="0"/>
              </a:rPr>
              <a:t>những</a:t>
            </a:r>
            <a:r>
              <a:rPr lang="vi-VN" sz="3000" dirty="0" smtClean="0">
                <a:solidFill>
                  <a:prstClr val="black"/>
                </a:solidFill>
                <a:latin typeface="Times New Roman" panose="02020603050405020304" pitchFamily="18" charset="0"/>
                <a:ea typeface="新宋体"/>
                <a:cs typeface="Times New Roman" panose="02020603050405020304" pitchFamily="18" charset="0"/>
              </a:rPr>
              <a:t> </a:t>
            </a:r>
            <a:r>
              <a:rPr lang="vi-VN" sz="3000" dirty="0">
                <a:solidFill>
                  <a:prstClr val="black"/>
                </a:solidFill>
                <a:latin typeface="Times New Roman" panose="02020603050405020304" pitchFamily="18" charset="0"/>
                <a:ea typeface="新宋体"/>
                <a:cs typeface="Times New Roman" panose="02020603050405020304" pitchFamily="18" charset="0"/>
              </a:rPr>
              <a:t>hững hờ,</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Đàn kia gảy cũng ngẩn ngơ tiếng </a:t>
            </a:r>
            <a:r>
              <a:rPr lang="vi-VN" sz="3000" dirty="0" smtClean="0">
                <a:solidFill>
                  <a:prstClr val="black"/>
                </a:solidFill>
                <a:latin typeface="Times New Roman" panose="02020603050405020304" pitchFamily="18" charset="0"/>
                <a:ea typeface="新宋体"/>
                <a:cs typeface="Times New Roman" panose="02020603050405020304" pitchFamily="18" charset="0"/>
              </a:rPr>
              <a:t>đàn</a:t>
            </a:r>
            <a:r>
              <a:rPr lang="en-US" sz="3000" dirty="0">
                <a:solidFill>
                  <a:prstClr val="black"/>
                </a:solidFill>
                <a:latin typeface="Times New Roman" panose="02020603050405020304" pitchFamily="18" charset="0"/>
                <a:ea typeface="新宋体"/>
                <a:cs typeface="Times New Roman" panose="02020603050405020304" pitchFamily="18" charset="0"/>
              </a:rPr>
              <a:t>.</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35. </a:t>
            </a:r>
            <a:r>
              <a:rPr lang="vi-VN" sz="3000" dirty="0">
                <a:solidFill>
                  <a:prstClr val="black"/>
                </a:solidFill>
                <a:latin typeface="Times New Roman" panose="02020603050405020304" pitchFamily="18" charset="0"/>
                <a:ea typeface="新宋体"/>
                <a:cs typeface="Times New Roman" panose="02020603050405020304" pitchFamily="18" charset="0"/>
              </a:rPr>
              <a:t>Bác chẳng ở, dẫu van chẳng ở,</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Tôi tuy thương, lấy nhớ làm </a:t>
            </a:r>
            <a:r>
              <a:rPr lang="vi-VN" sz="3000" dirty="0" smtClean="0">
                <a:solidFill>
                  <a:prstClr val="black"/>
                </a:solidFill>
                <a:latin typeface="Times New Roman" panose="02020603050405020304" pitchFamily="18" charset="0"/>
                <a:ea typeface="新宋体"/>
                <a:cs typeface="Times New Roman" panose="02020603050405020304" pitchFamily="18" charset="0"/>
              </a:rPr>
              <a:t>thương</a:t>
            </a:r>
            <a:r>
              <a:rPr lang="en-US" sz="3000" dirty="0">
                <a:solidFill>
                  <a:prstClr val="black"/>
                </a:solidFill>
                <a:latin typeface="Times New Roman" panose="02020603050405020304" pitchFamily="18" charset="0"/>
                <a:ea typeface="新宋体"/>
                <a:cs typeface="Times New Roman" panose="02020603050405020304" pitchFamily="18" charset="0"/>
              </a:rPr>
              <a:t>;</a:t>
            </a:r>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Tuổi già hạt lệ như sương,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Hơi đâu </a:t>
            </a:r>
            <a:r>
              <a:rPr lang="en-US" sz="3000" dirty="0" err="1" smtClean="0">
                <a:solidFill>
                  <a:prstClr val="black"/>
                </a:solidFill>
                <a:latin typeface="Times New Roman" panose="02020603050405020304" pitchFamily="18" charset="0"/>
                <a:ea typeface="新宋体"/>
                <a:cs typeface="Times New Roman" panose="02020603050405020304" pitchFamily="18" charset="0"/>
              </a:rPr>
              <a:t>ép</a:t>
            </a:r>
            <a:r>
              <a:rPr lang="vi-VN" sz="3000" dirty="0" smtClean="0">
                <a:solidFill>
                  <a:prstClr val="black"/>
                </a:solidFill>
                <a:latin typeface="Times New Roman" panose="02020603050405020304" pitchFamily="18" charset="0"/>
                <a:ea typeface="新宋体"/>
                <a:cs typeface="Times New Roman" panose="02020603050405020304" pitchFamily="18" charset="0"/>
              </a:rPr>
              <a:t> </a:t>
            </a:r>
            <a:r>
              <a:rPr lang="vi-VN" sz="3000" dirty="0">
                <a:solidFill>
                  <a:prstClr val="black"/>
                </a:solidFill>
                <a:latin typeface="Times New Roman" panose="02020603050405020304" pitchFamily="18" charset="0"/>
                <a:ea typeface="新宋体"/>
                <a:cs typeface="Times New Roman" panose="02020603050405020304" pitchFamily="18" charset="0"/>
              </a:rPr>
              <a:t>lấy hai hàng chứa </a:t>
            </a:r>
            <a:r>
              <a:rPr lang="vi-VN" sz="3000" dirty="0" smtClean="0">
                <a:solidFill>
                  <a:prstClr val="black"/>
                </a:solidFill>
                <a:latin typeface="Times New Roman" panose="02020603050405020304" pitchFamily="18" charset="0"/>
                <a:ea typeface="新宋体"/>
                <a:cs typeface="Times New Roman" panose="02020603050405020304" pitchFamily="18" charset="0"/>
              </a:rPr>
              <a:t>chan</a:t>
            </a:r>
            <a:r>
              <a:rPr lang="en-US" sz="3000" dirty="0" smtClean="0">
                <a:solidFill>
                  <a:prstClr val="black"/>
                </a:solidFill>
                <a:latin typeface="Times New Roman" panose="02020603050405020304" pitchFamily="18" charset="0"/>
                <a:ea typeface="新宋体"/>
                <a:cs typeface="Times New Roman" panose="02020603050405020304" pitchFamily="18" charset="0"/>
              </a:rPr>
              <a:t>!</a:t>
            </a:r>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(“Thơ văn Nguyễn Khuyến”, NXB Văn học, Hà Nội, 1971)</a:t>
            </a:r>
          </a:p>
          <a:p>
            <a:pPr algn="ctr" defTabSz="1371600"/>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endParaRPr lang="vi-VN" sz="3000" dirty="0">
              <a:solidFill>
                <a:prstClr val="black"/>
              </a:solidFill>
              <a:latin typeface="Times New Roman" panose="02020603050405020304" pitchFamily="18" charset="0"/>
              <a:ea typeface="新宋体"/>
              <a:cs typeface="Times New Roman" panose="02020603050405020304" pitchFamily="18" charset="0"/>
            </a:endParaRPr>
          </a:p>
        </p:txBody>
      </p:sp>
      <p:sp>
        <p:nvSpPr>
          <p:cNvPr id="6" name="Freeform 8">
            <a:extLst>
              <a:ext uri="{FF2B5EF4-FFF2-40B4-BE49-F238E27FC236}">
                <a16:creationId xmlns:a16="http://schemas.microsoft.com/office/drawing/2014/main" id="{9C41F6BD-910C-1E54-9A68-6EB0C6B398A8}"/>
              </a:ext>
            </a:extLst>
          </p:cNvPr>
          <p:cNvSpPr/>
          <p:nvPr/>
        </p:nvSpPr>
        <p:spPr>
          <a:xfrm>
            <a:off x="7315200" y="6057900"/>
            <a:ext cx="1667352" cy="4491185"/>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3">
              <a:duotone>
                <a:schemeClr val="bg2">
                  <a:shade val="45000"/>
                  <a:satMod val="135000"/>
                </a:schemeClr>
                <a:prstClr val="white"/>
              </a:duotone>
            </a:blip>
            <a:stretch>
              <a:fillRect/>
            </a:stretch>
          </a:blipFill>
        </p:spPr>
      </p:sp>
      <p:sp>
        <p:nvSpPr>
          <p:cNvPr id="7" name="Freeform 9">
            <a:extLst>
              <a:ext uri="{FF2B5EF4-FFF2-40B4-BE49-F238E27FC236}">
                <a16:creationId xmlns:a16="http://schemas.microsoft.com/office/drawing/2014/main" id="{CC7E652C-50DB-F048-FD5A-A72C246D6A1F}"/>
              </a:ext>
            </a:extLst>
          </p:cNvPr>
          <p:cNvSpPr/>
          <p:nvPr/>
        </p:nvSpPr>
        <p:spPr>
          <a:xfrm>
            <a:off x="16687800" y="-769632"/>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763999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76FE5236-B1A0-677D-8F62-C637542269A4}"/>
              </a:ext>
            </a:extLst>
          </p:cNvPr>
          <p:cNvSpPr txBox="1"/>
          <p:nvPr/>
        </p:nvSpPr>
        <p:spPr>
          <a:xfrm>
            <a:off x="838200" y="708239"/>
            <a:ext cx="7467600" cy="1007520"/>
          </a:xfrm>
          <a:prstGeom prst="rect">
            <a:avLst/>
          </a:prstGeom>
        </p:spPr>
        <p:txBody>
          <a:bodyPr wrap="square" lIns="0" tIns="0" rIns="0" bIns="0" rtlCol="0" anchor="t">
            <a:spAutoFit/>
          </a:bodyPr>
          <a:lstStyle/>
          <a:p>
            <a:pPr>
              <a:lnSpc>
                <a:spcPts val="3873"/>
              </a:lnSpc>
              <a:defRPr/>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3873"/>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E177B3A8-4226-E9FA-6E55-CD0FB6692AA3}"/>
              </a:ext>
            </a:extLst>
          </p:cNvPr>
          <p:cNvSpPr txBox="1"/>
          <p:nvPr/>
        </p:nvSpPr>
        <p:spPr>
          <a:xfrm>
            <a:off x="1519715" y="1451347"/>
            <a:ext cx="1552721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800" kern="0" dirty="0">
                <a:solidFill>
                  <a:srgbClr val="000000"/>
                </a:solidFill>
                <a:latin typeface="Times New Roman" panose="02020603050405020304" pitchFamily="18" charset="0"/>
                <a:cs typeface="Times New Roman" panose="02020603050405020304" pitchFamily="18" charset="0"/>
                <a:sym typeface="Arial"/>
              </a:rPr>
              <a:t>b. </a:t>
            </a:r>
            <a:r>
              <a:rPr lang="en-US" sz="4800" kern="0" dirty="0" err="1">
                <a:solidFill>
                  <a:srgbClr val="000000"/>
                </a:solidFill>
                <a:latin typeface="Times New Roman" panose="02020603050405020304" pitchFamily="18" charset="0"/>
                <a:cs typeface="Times New Roman" panose="02020603050405020304" pitchFamily="18" charset="0"/>
                <a:sym typeface="Arial"/>
              </a:rPr>
              <a:t>Chú</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thích</a:t>
            </a:r>
            <a:endPar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10">
            <a:extLst>
              <a:ext uri="{FF2B5EF4-FFF2-40B4-BE49-F238E27FC236}">
                <a16:creationId xmlns:a16="http://schemas.microsoft.com/office/drawing/2014/main" id="{C19B8483-3788-339B-648D-8B6E2109011B}"/>
              </a:ext>
            </a:extLst>
          </p:cNvPr>
          <p:cNvSpPr/>
          <p:nvPr/>
        </p:nvSpPr>
        <p:spPr>
          <a:xfrm>
            <a:off x="17416947" y="-775635"/>
            <a:ext cx="812673" cy="4114800"/>
          </a:xfrm>
          <a:custGeom>
            <a:avLst/>
            <a:gdLst/>
            <a:ahLst/>
            <a:cxnLst/>
            <a:rect l="l" t="t" r="r" b="b"/>
            <a:pathLst>
              <a:path w="812673" h="4114800">
                <a:moveTo>
                  <a:pt x="0" y="0"/>
                </a:moveTo>
                <a:lnTo>
                  <a:pt x="812673" y="0"/>
                </a:lnTo>
                <a:lnTo>
                  <a:pt x="81267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4">
            <a:extLst>
              <a:ext uri="{FF2B5EF4-FFF2-40B4-BE49-F238E27FC236}">
                <a16:creationId xmlns:a16="http://schemas.microsoft.com/office/drawing/2014/main" id="{2F94BBE2-5F52-DD1A-1648-D7E87E18F60C}"/>
              </a:ext>
            </a:extLst>
          </p:cNvPr>
          <p:cNvSpPr/>
          <p:nvPr/>
        </p:nvSpPr>
        <p:spPr>
          <a:xfrm>
            <a:off x="609600" y="3874304"/>
            <a:ext cx="5940579" cy="5741812"/>
          </a:xfrm>
          <a:custGeom>
            <a:avLst/>
            <a:gdLst/>
            <a:ahLst/>
            <a:cxnLst/>
            <a:rect l="l" t="t" r="r" b="b"/>
            <a:pathLst>
              <a:path w="5940579" h="5741812">
                <a:moveTo>
                  <a:pt x="0" y="0"/>
                </a:moveTo>
                <a:lnTo>
                  <a:pt x="5940579" y="0"/>
                </a:lnTo>
                <a:lnTo>
                  <a:pt x="5940579" y="5741812"/>
                </a:lnTo>
                <a:lnTo>
                  <a:pt x="0" y="5741812"/>
                </a:lnTo>
                <a:lnTo>
                  <a:pt x="0" y="0"/>
                </a:lnTo>
                <a:close/>
              </a:path>
            </a:pathLst>
          </a:custGeom>
          <a:blipFill>
            <a:blip r:embed="rId5"/>
            <a:stretch>
              <a:fillRect/>
            </a:stretch>
          </a:blipFill>
        </p:spPr>
      </p:sp>
    </p:spTree>
    <p:extLst>
      <p:ext uri="{BB962C8B-B14F-4D97-AF65-F5344CB8AC3E}">
        <p14:creationId xmlns:p14="http://schemas.microsoft.com/office/powerpoint/2010/main" val="66600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4.bp.blogspot.com/-MdWRdu6UcG4/V5MoX6kyXUI/AAAAAAAAApQ/vPt3iMBgapYH4D8oa0aWJVb6U68p_OezQCLcB/s1600/nGUY%25E1%25BB%2584N%2BKHUY%25E1%25BA%25BEN.jpg">
            <a:extLst>
              <a:ext uri="{FF2B5EF4-FFF2-40B4-BE49-F238E27FC236}">
                <a16:creationId xmlns:a16="http://schemas.microsoft.com/office/drawing/2014/main" id="{B1474630-9918-FB1D-2DC4-B373BB7C3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3572"/>
            <a:ext cx="4034118" cy="5054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4EF77A-14C6-7961-01E5-E7F4D903C2E6}"/>
              </a:ext>
            </a:extLst>
          </p:cNvPr>
          <p:cNvSpPr txBox="1"/>
          <p:nvPr/>
        </p:nvSpPr>
        <p:spPr>
          <a:xfrm>
            <a:off x="7010400" y="1638300"/>
            <a:ext cx="10972800" cy="1862048"/>
          </a:xfrm>
          <a:prstGeom prst="rect">
            <a:avLst/>
          </a:prstGeom>
          <a:noFill/>
        </p:spPr>
        <p:txBody>
          <a:bodyPr wrap="square" rtlCol="0">
            <a:spAutoFit/>
          </a:bodyPr>
          <a:lstStyle/>
          <a:p>
            <a:pPr algn="ctr"/>
            <a:r>
              <a:rPr lang="en-US" sz="11500" dirty="0">
                <a:solidFill>
                  <a:srgbClr val="FF0000"/>
                </a:solidFill>
                <a:latin typeface="Times New Roman" panose="02020603050405020304" pitchFamily="18" charset="0"/>
                <a:ea typeface="#9Slide05 SVNBeauty Atok Script" pitchFamily="2" charset="-127"/>
                <a:cs typeface="Times New Roman" panose="02020603050405020304" pitchFamily="18" charset="0"/>
              </a:rPr>
              <a:t>Blog </a:t>
            </a:r>
            <a:r>
              <a:rPr lang="en-US" sz="11500" dirty="0" err="1">
                <a:solidFill>
                  <a:srgbClr val="FF0000"/>
                </a:solidFill>
                <a:latin typeface="Times New Roman" panose="02020603050405020304" pitchFamily="18" charset="0"/>
                <a:ea typeface="#9Slide05 SVNBeauty Atok Script" pitchFamily="2" charset="-127"/>
                <a:cs typeface="Times New Roman" panose="02020603050405020304" pitchFamily="18" charset="0"/>
              </a:rPr>
              <a:t>Chuyên</a:t>
            </a:r>
            <a:r>
              <a:rPr lang="en-US" sz="11500" dirty="0">
                <a:solidFill>
                  <a:srgbClr val="FF0000"/>
                </a:solidFill>
                <a:latin typeface="Times New Roman" panose="02020603050405020304" pitchFamily="18" charset="0"/>
                <a:ea typeface="#9Slide05 SVNBeauty Atok Script" pitchFamily="2" charset="-127"/>
                <a:cs typeface="Times New Roman" panose="02020603050405020304" pitchFamily="18" charset="0"/>
              </a:rPr>
              <a:t> </a:t>
            </a:r>
            <a:r>
              <a:rPr lang="en-US" sz="11500" dirty="0" err="1">
                <a:solidFill>
                  <a:srgbClr val="FF0000"/>
                </a:solidFill>
                <a:latin typeface="Times New Roman" panose="02020603050405020304" pitchFamily="18" charset="0"/>
                <a:ea typeface="#9Slide05 SVNBeauty Atok Script" pitchFamily="2" charset="-127"/>
                <a:cs typeface="Times New Roman" panose="02020603050405020304" pitchFamily="18" charset="0"/>
              </a:rPr>
              <a:t>văn</a:t>
            </a:r>
            <a:endParaRPr lang="en-US" sz="11500" dirty="0">
              <a:solidFill>
                <a:srgbClr val="FF0000"/>
              </a:solidFill>
              <a:latin typeface="Times New Roman" panose="02020603050405020304" pitchFamily="18" charset="0"/>
              <a:ea typeface="#9Slide05 SVNBeauty Atok Script" pitchFamily="2" charset="-127"/>
              <a:cs typeface="Times New Roman" panose="02020603050405020304" pitchFamily="18" charset="0"/>
            </a:endParaRPr>
          </a:p>
        </p:txBody>
      </p:sp>
      <p:sp>
        <p:nvSpPr>
          <p:cNvPr id="5" name="Rectangle 4">
            <a:extLst>
              <a:ext uri="{FF2B5EF4-FFF2-40B4-BE49-F238E27FC236}">
                <a16:creationId xmlns:a16="http://schemas.microsoft.com/office/drawing/2014/main" id="{43AC56CD-6F71-2AC3-110A-4E44E949137B}"/>
              </a:ext>
            </a:extLst>
          </p:cNvPr>
          <p:cNvSpPr/>
          <p:nvPr/>
        </p:nvSpPr>
        <p:spPr>
          <a:xfrm>
            <a:off x="7467600" y="4339136"/>
            <a:ext cx="10004612" cy="2135198"/>
          </a:xfrm>
          <a:prstGeom prst="rect">
            <a:avLst/>
          </a:prstGeom>
          <a:noFill/>
          <a:ln>
            <a:noFill/>
          </a:ln>
        </p:spPr>
        <p:txBody>
          <a:bodyPr wrap="square" lIns="102785" tIns="51434" rIns="102785" bIns="51434">
            <a:spAutoFit/>
          </a:bodyPr>
          <a:lstStyle/>
          <a:p>
            <a:pPr algn="just" defTabSz="1027731"/>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Giới</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thiệu</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về</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tác</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giả</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Nguyễn</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Khuyến</a:t>
            </a:r>
            <a:endParaRPr lang="en-US" sz="4400" dirty="0">
              <a:solidFill>
                <a:prstClr val="black"/>
              </a:solidFill>
              <a:latin typeface="Times New Roman" panose="02020603050405020304" pitchFamily="18" charset="0"/>
              <a:ea typeface="新宋体"/>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Khuê</a:t>
            </a:r>
            <a:endParaRPr lang="en-SG" sz="4400" dirty="0">
              <a:solidFill>
                <a:prstClr val="black"/>
              </a:solidFill>
              <a:latin typeface="Times New Roman" panose="02020603050405020304" pitchFamily="18" charset="0"/>
              <a:ea typeface="新宋体"/>
              <a:cs typeface="Times New Roman" panose="02020603050405020304" pitchFamily="18" charset="0"/>
            </a:endParaRPr>
          </a:p>
        </p:txBody>
      </p:sp>
      <p:pic>
        <p:nvPicPr>
          <p:cNvPr id="2" name="Picture 1">
            <a:extLst>
              <a:ext uri="{FF2B5EF4-FFF2-40B4-BE49-F238E27FC236}">
                <a16:creationId xmlns:a16="http://schemas.microsoft.com/office/drawing/2014/main" id="{16E8AA85-A508-312F-FAB6-716120CA9628}"/>
              </a:ext>
            </a:extLst>
          </p:cNvPr>
          <p:cNvPicPr>
            <a:picLocks noChangeAspect="1"/>
          </p:cNvPicPr>
          <p:nvPr/>
        </p:nvPicPr>
        <p:blipFill>
          <a:blip r:embed="rId4"/>
          <a:stretch>
            <a:fillRect/>
          </a:stretch>
        </p:blipFill>
        <p:spPr>
          <a:xfrm>
            <a:off x="1828800" y="5448299"/>
            <a:ext cx="4034118" cy="4561115"/>
          </a:xfrm>
          <a:prstGeom prst="rect">
            <a:avLst/>
          </a:prstGeom>
        </p:spPr>
      </p:pic>
    </p:spTree>
    <p:extLst>
      <p:ext uri="{BB962C8B-B14F-4D97-AF65-F5344CB8AC3E}">
        <p14:creationId xmlns:p14="http://schemas.microsoft.com/office/powerpoint/2010/main" val="277422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229127CB-1D87-781A-9C9A-535EF307C190}"/>
              </a:ext>
            </a:extLst>
          </p:cNvPr>
          <p:cNvSpPr txBox="1"/>
          <p:nvPr/>
        </p:nvSpPr>
        <p:spPr>
          <a:xfrm>
            <a:off x="4611432" y="763023"/>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0B1412A-4112-2F09-A4C7-E167BFCD5B31}"/>
              </a:ext>
            </a:extLst>
          </p:cNvPr>
          <p:cNvSpPr txBox="1"/>
          <p:nvPr/>
        </p:nvSpPr>
        <p:spPr>
          <a:xfrm>
            <a:off x="990600" y="2095500"/>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4E54B8D0-2E2B-68FC-8F0C-0D5250761568}"/>
              </a:ext>
            </a:extLst>
          </p:cNvPr>
          <p:cNvSpPr/>
          <p:nvPr/>
        </p:nvSpPr>
        <p:spPr>
          <a:xfrm>
            <a:off x="1608288" y="3283706"/>
            <a:ext cx="10459021" cy="719426"/>
          </a:xfrm>
          <a:prstGeom prst="rect">
            <a:avLst/>
          </a:prstGeom>
          <a:noFill/>
          <a:ln>
            <a:noFill/>
          </a:ln>
        </p:spPr>
        <p:txBody>
          <a:bodyPr wrap="square" lIns="102785" tIns="51434" rIns="102785" bIns="51434">
            <a:spAutoFit/>
          </a:bodyPr>
          <a:lstStyle/>
          <a:p>
            <a:pPr defTabSz="1027731"/>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Nguyễn</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Khuyến</a:t>
            </a:r>
            <a:r>
              <a:rPr lang="en-US" altLang="en-US" sz="4000" dirty="0">
                <a:solidFill>
                  <a:prstClr val="black"/>
                </a:solidFill>
                <a:latin typeface="Times New Roman" panose="02020603050405020304" pitchFamily="18" charset="0"/>
                <a:ea typeface="新宋体"/>
              </a:rPr>
              <a:t> (1835 – 1909)</a:t>
            </a:r>
            <a:endParaRPr lang="en-SG" sz="4000" dirty="0">
              <a:solidFill>
                <a:prstClr val="black"/>
              </a:solidFill>
              <a:latin typeface="微软雅黑" panose="020F0502020204030204"/>
              <a:ea typeface="新宋体"/>
            </a:endParaRPr>
          </a:p>
        </p:txBody>
      </p:sp>
      <p:sp>
        <p:nvSpPr>
          <p:cNvPr id="6" name="Rectangle 5">
            <a:extLst>
              <a:ext uri="{FF2B5EF4-FFF2-40B4-BE49-F238E27FC236}">
                <a16:creationId xmlns:a16="http://schemas.microsoft.com/office/drawing/2014/main" id="{E518D1EC-1410-6F8F-5564-696F431B6D0B}"/>
              </a:ext>
            </a:extLst>
          </p:cNvPr>
          <p:cNvSpPr/>
          <p:nvPr/>
        </p:nvSpPr>
        <p:spPr>
          <a:xfrm>
            <a:off x="1608288" y="4258974"/>
            <a:ext cx="8363522" cy="719426"/>
          </a:xfrm>
          <a:prstGeom prst="rect">
            <a:avLst/>
          </a:prstGeom>
          <a:noFill/>
          <a:ln>
            <a:noFill/>
          </a:ln>
        </p:spPr>
        <p:txBody>
          <a:bodyPr wrap="square" lIns="102785" tIns="51434" rIns="102785" bIns="51434">
            <a:spAutoFit/>
          </a:bodyPr>
          <a:lstStyle/>
          <a:p>
            <a:pPr defTabSz="1027731"/>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Quê</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quán</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Bình</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Lục</a:t>
            </a:r>
            <a:r>
              <a:rPr lang="en-US" altLang="en-US" sz="4000" dirty="0">
                <a:solidFill>
                  <a:prstClr val="black"/>
                </a:solidFill>
                <a:latin typeface="Times New Roman" panose="02020603050405020304" pitchFamily="18" charset="0"/>
                <a:ea typeface="新宋体"/>
              </a:rPr>
              <a:t> – </a:t>
            </a:r>
            <a:r>
              <a:rPr lang="en-US" altLang="en-US" sz="4000" dirty="0" err="1">
                <a:solidFill>
                  <a:prstClr val="black"/>
                </a:solidFill>
                <a:latin typeface="Times New Roman" panose="02020603050405020304" pitchFamily="18" charset="0"/>
                <a:ea typeface="新宋体"/>
              </a:rPr>
              <a:t>Hà</a:t>
            </a:r>
            <a:r>
              <a:rPr lang="en-US" altLang="en-US" sz="4000" dirty="0">
                <a:solidFill>
                  <a:prstClr val="black"/>
                </a:solidFill>
                <a:latin typeface="Times New Roman" panose="02020603050405020304" pitchFamily="18" charset="0"/>
                <a:ea typeface="新宋体"/>
              </a:rPr>
              <a:t> Nam</a:t>
            </a:r>
            <a:endParaRPr lang="en-SG" sz="4000" dirty="0">
              <a:solidFill>
                <a:prstClr val="black"/>
              </a:solidFill>
              <a:latin typeface="微软雅黑" panose="020F0502020204030204"/>
              <a:ea typeface="新宋体"/>
            </a:endParaRPr>
          </a:p>
        </p:txBody>
      </p:sp>
      <p:sp>
        <p:nvSpPr>
          <p:cNvPr id="7" name="Rectangle 6">
            <a:extLst>
              <a:ext uri="{FF2B5EF4-FFF2-40B4-BE49-F238E27FC236}">
                <a16:creationId xmlns:a16="http://schemas.microsoft.com/office/drawing/2014/main" id="{AD95E679-5B49-E6C2-6E44-75D0878A64C3}"/>
              </a:ext>
            </a:extLst>
          </p:cNvPr>
          <p:cNvSpPr/>
          <p:nvPr/>
        </p:nvSpPr>
        <p:spPr>
          <a:xfrm>
            <a:off x="1608288" y="5187039"/>
            <a:ext cx="8363522" cy="1950532"/>
          </a:xfrm>
          <a:prstGeom prst="rect">
            <a:avLst/>
          </a:prstGeom>
          <a:noFill/>
          <a:ln>
            <a:noFill/>
          </a:ln>
        </p:spPr>
        <p:txBody>
          <a:bodyPr wrap="square" lIns="102785" tIns="51434" rIns="102785" bIns="51434">
            <a:spAutoFit/>
          </a:bodyPr>
          <a:lstStyle/>
          <a:p>
            <a:pPr algn="just" defTabSz="1371600"/>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người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thông</a:t>
            </a:r>
            <a:r>
              <a:rPr lang="en-US" sz="4000" dirty="0">
                <a:solidFill>
                  <a:prstClr val="black"/>
                </a:solidFill>
                <a:latin typeface="Times New Roman" panose="02020603050405020304" pitchFamily="18" charset="0"/>
                <a:ea typeface="新宋体"/>
                <a:cs typeface="Times New Roman" panose="02020603050405020304" pitchFamily="18" charset="0"/>
              </a:rPr>
              <a:t> minh, </a:t>
            </a:r>
            <a:r>
              <a:rPr lang="en-US" sz="4000" dirty="0" err="1">
                <a:solidFill>
                  <a:prstClr val="black"/>
                </a:solidFill>
                <a:latin typeface="Times New Roman" panose="02020603050405020304" pitchFamily="18" charset="0"/>
                <a:ea typeface="新宋体"/>
                <a:cs typeface="Times New Roman" panose="02020603050405020304" pitchFamily="18" charset="0"/>
              </a:rPr>
              <a:t>học</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giỏi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đỗ</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đầu</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ba</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kỳ</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Hương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Hội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Đình</a:t>
            </a:r>
            <a:r>
              <a:rPr lang="en-US" sz="4000" dirty="0">
                <a:solidFill>
                  <a:prstClr val="black"/>
                </a:solidFill>
                <a:latin typeface="Times New Roman" panose="02020603050405020304" pitchFamily="18" charset="0"/>
                <a:ea typeface="新宋体"/>
                <a:cs typeface="Times New Roman" panose="02020603050405020304" pitchFamily="18" charset="0"/>
              </a:rPr>
              <a:t>” (Tam </a:t>
            </a:r>
            <a:r>
              <a:rPr lang="en-US" sz="4000" dirty="0" err="1">
                <a:solidFill>
                  <a:prstClr val="black"/>
                </a:solidFill>
                <a:latin typeface="Times New Roman" panose="02020603050405020304" pitchFamily="18" charset="0"/>
                <a:ea typeface="新宋体"/>
                <a:cs typeface="Times New Roman" panose="02020603050405020304" pitchFamily="18" charset="0"/>
              </a:rPr>
              <a:t>Nguyên</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Yên</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Đổ</a:t>
            </a:r>
            <a:r>
              <a:rPr lang="en-US" sz="4000" dirty="0">
                <a:solidFill>
                  <a:prstClr val="black"/>
                </a:solidFill>
                <a:latin typeface="Times New Roman" panose="02020603050405020304" pitchFamily="18" charset="0"/>
                <a:ea typeface="新宋体"/>
                <a:cs typeface="Times New Roman" panose="02020603050405020304" pitchFamily="18" charset="0"/>
              </a:rPr>
              <a:t>)</a:t>
            </a:r>
          </a:p>
        </p:txBody>
      </p:sp>
      <p:sp>
        <p:nvSpPr>
          <p:cNvPr id="8" name="Rectangle 7">
            <a:extLst>
              <a:ext uri="{FF2B5EF4-FFF2-40B4-BE49-F238E27FC236}">
                <a16:creationId xmlns:a16="http://schemas.microsoft.com/office/drawing/2014/main" id="{68544768-C667-0E45-6E8E-1040381B541C}"/>
              </a:ext>
            </a:extLst>
          </p:cNvPr>
          <p:cNvSpPr/>
          <p:nvPr/>
        </p:nvSpPr>
        <p:spPr>
          <a:xfrm>
            <a:off x="1608288" y="7346210"/>
            <a:ext cx="8363522" cy="1950532"/>
          </a:xfrm>
          <a:prstGeom prst="rect">
            <a:avLst/>
          </a:prstGeom>
          <a:noFill/>
          <a:ln>
            <a:noFill/>
          </a:ln>
        </p:spPr>
        <p:txBody>
          <a:bodyPr wrap="square" lIns="102785" tIns="51434" rIns="102785" bIns="51434">
            <a:spAutoFit/>
          </a:bodyPr>
          <a:lstStyle/>
          <a:p>
            <a:pPr algn="just" defTabSz="1371600"/>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Được</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mệnh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danh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nhà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thơ</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của</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quê</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hương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cảnh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Việt</a:t>
            </a:r>
            <a:r>
              <a:rPr lang="en-US" sz="4000" dirty="0">
                <a:solidFill>
                  <a:prstClr val="black"/>
                </a:solidFill>
                <a:latin typeface="Times New Roman" panose="02020603050405020304" pitchFamily="18" charset="0"/>
                <a:ea typeface="新宋体"/>
                <a:cs typeface="Times New Roman" panose="02020603050405020304" pitchFamily="18" charset="0"/>
              </a:rPr>
              <a:t> Nam (Thu </a:t>
            </a:r>
            <a:r>
              <a:rPr lang="en-US" sz="4000" dirty="0" err="1">
                <a:solidFill>
                  <a:prstClr val="black"/>
                </a:solidFill>
                <a:latin typeface="Times New Roman" panose="02020603050405020304" pitchFamily="18" charset="0"/>
                <a:ea typeface="新宋体"/>
                <a:cs typeface="Times New Roman" panose="02020603050405020304" pitchFamily="18" charset="0"/>
              </a:rPr>
              <a:t>ẩm</a:t>
            </a:r>
            <a:r>
              <a:rPr lang="en-US" sz="4000" dirty="0">
                <a:solidFill>
                  <a:prstClr val="black"/>
                </a:solidFill>
                <a:latin typeface="Times New Roman" panose="02020603050405020304" pitchFamily="18" charset="0"/>
                <a:ea typeface="新宋体"/>
                <a:cs typeface="Times New Roman" panose="02020603050405020304" pitchFamily="18" charset="0"/>
              </a:rPr>
              <a:t>, Thu </a:t>
            </a:r>
            <a:r>
              <a:rPr lang="en-US" sz="4000" dirty="0" err="1">
                <a:solidFill>
                  <a:prstClr val="black"/>
                </a:solidFill>
                <a:latin typeface="Times New Roman" panose="02020603050405020304" pitchFamily="18" charset="0"/>
                <a:ea typeface="新宋体"/>
                <a:cs typeface="Times New Roman" panose="02020603050405020304" pitchFamily="18" charset="0"/>
              </a:rPr>
              <a:t>Vịnh</a:t>
            </a:r>
            <a:r>
              <a:rPr lang="en-US" sz="4000" dirty="0">
                <a:solidFill>
                  <a:prstClr val="black"/>
                </a:solidFill>
                <a:latin typeface="Times New Roman" panose="02020603050405020304" pitchFamily="18" charset="0"/>
                <a:ea typeface="新宋体"/>
                <a:cs typeface="Times New Roman" panose="02020603050405020304" pitchFamily="18" charset="0"/>
              </a:rPr>
              <a:t>, Thu </a:t>
            </a:r>
            <a:r>
              <a:rPr lang="en-US" sz="4000" dirty="0" err="1">
                <a:solidFill>
                  <a:prstClr val="black"/>
                </a:solidFill>
                <a:latin typeface="Times New Roman" panose="02020603050405020304" pitchFamily="18" charset="0"/>
                <a:ea typeface="新宋体"/>
                <a:cs typeface="Times New Roman" panose="02020603050405020304" pitchFamily="18" charset="0"/>
              </a:rPr>
              <a:t>điếu</a:t>
            </a:r>
            <a:r>
              <a:rPr lang="en-US" sz="4000" dirty="0">
                <a:solidFill>
                  <a:prstClr val="black"/>
                </a:solidFill>
                <a:latin typeface="Times New Roman" panose="02020603050405020304" pitchFamily="18" charset="0"/>
                <a:ea typeface="新宋体"/>
                <a:cs typeface="Times New Roman" panose="02020603050405020304" pitchFamily="18" charset="0"/>
              </a:rPr>
              <a:t>,…)</a:t>
            </a:r>
          </a:p>
        </p:txBody>
      </p:sp>
      <p:pic>
        <p:nvPicPr>
          <p:cNvPr id="2" name="Picture 1">
            <a:extLst>
              <a:ext uri="{FF2B5EF4-FFF2-40B4-BE49-F238E27FC236}">
                <a16:creationId xmlns:a16="http://schemas.microsoft.com/office/drawing/2014/main" id="{0B375FB1-D5C2-650C-6326-40A1FE9FBEDA}"/>
              </a:ext>
            </a:extLst>
          </p:cNvPr>
          <p:cNvPicPr>
            <a:picLocks noChangeAspect="1"/>
          </p:cNvPicPr>
          <p:nvPr/>
        </p:nvPicPr>
        <p:blipFill>
          <a:blip r:embed="rId3"/>
          <a:stretch>
            <a:fillRect/>
          </a:stretch>
        </p:blipFill>
        <p:spPr>
          <a:xfrm>
            <a:off x="11277600" y="2018277"/>
            <a:ext cx="6254750" cy="7505700"/>
          </a:xfrm>
          <a:prstGeom prst="rect">
            <a:avLst/>
          </a:prstGeom>
        </p:spPr>
      </p:pic>
    </p:spTree>
    <p:extLst>
      <p:ext uri="{BB962C8B-B14F-4D97-AF65-F5344CB8AC3E}">
        <p14:creationId xmlns:p14="http://schemas.microsoft.com/office/powerpoint/2010/main" val="418092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heme/theme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5900</TotalTime>
  <Words>4768</Words>
  <Application>Microsoft Office PowerPoint</Application>
  <PresentationFormat>Custom</PresentationFormat>
  <Paragraphs>522</Paragraphs>
  <Slides>47</Slides>
  <Notes>46</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47</vt:i4>
      </vt:variant>
    </vt:vector>
  </HeadingPairs>
  <TitlesOfParts>
    <vt:vector size="68" baseType="lpstr">
      <vt:lpstr>#9Slide04 Rokkitt SemiBold</vt:lpstr>
      <vt:lpstr>Wingdings 3</vt:lpstr>
      <vt:lpstr>#9Slide04 Rokkitt Bold</vt:lpstr>
      <vt:lpstr>微软雅黑</vt:lpstr>
      <vt:lpstr>Wingdings</vt:lpstr>
      <vt:lpstr>新宋体</vt:lpstr>
      <vt:lpstr>Noto Serif</vt:lpstr>
      <vt:lpstr>#9Slide03 Arima Madurai Black</vt:lpstr>
      <vt:lpstr>#9Slide05 SVNBeauty Atok Script</vt:lpstr>
      <vt:lpstr>Calibri Light</vt:lpstr>
      <vt:lpstr>宋体</vt:lpstr>
      <vt:lpstr>Times New Roman</vt:lpstr>
      <vt:lpstr>#9Slide05 SVNLifehack Script</vt:lpstr>
      <vt:lpstr>Arial</vt:lpstr>
      <vt:lpstr>#9Slide03 Aturdida</vt:lpstr>
      <vt:lpstr>#9Slide05 SVNHollie Script Pro</vt:lpstr>
      <vt:lpstr>#9Slide04 Vollkorn Bold</vt:lpstr>
      <vt:lpstr>Trebuchet MS</vt:lpstr>
      <vt:lpstr>Calibri</vt:lpstr>
      <vt:lpstr>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 Quang Trung đại phá quân Thanh</dc:title>
  <cp:lastModifiedBy>Dell</cp:lastModifiedBy>
  <cp:revision>249</cp:revision>
  <dcterms:created xsi:type="dcterms:W3CDTF">2006-08-16T00:00:00Z</dcterms:created>
  <dcterms:modified xsi:type="dcterms:W3CDTF">2024-09-18T22:55:39Z</dcterms:modified>
  <dc:identifier>DAFf3JSzSY4</dc:identifier>
</cp:coreProperties>
</file>