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304" r:id="rId2"/>
    <p:sldId id="285" r:id="rId3"/>
    <p:sldId id="261" r:id="rId4"/>
    <p:sldId id="281" r:id="rId5"/>
    <p:sldId id="293" r:id="rId6"/>
    <p:sldId id="294" r:id="rId7"/>
    <p:sldId id="282" r:id="rId8"/>
    <p:sldId id="288" r:id="rId9"/>
    <p:sldId id="257" r:id="rId10"/>
    <p:sldId id="258" r:id="rId11"/>
    <p:sldId id="292" r:id="rId12"/>
    <p:sldId id="291" r:id="rId13"/>
    <p:sldId id="295" r:id="rId14"/>
    <p:sldId id="296" r:id="rId15"/>
    <p:sldId id="297" r:id="rId16"/>
    <p:sldId id="298" r:id="rId17"/>
    <p:sldId id="260" r:id="rId18"/>
    <p:sldId id="300" r:id="rId19"/>
    <p:sldId id="265" r:id="rId20"/>
    <p:sldId id="301" r:id="rId21"/>
    <p:sldId id="302" r:id="rId22"/>
    <p:sldId id="303" r:id="rId23"/>
    <p:sldId id="267" r:id="rId24"/>
    <p:sldId id="305" r:id="rId25"/>
  </p:sldIdLst>
  <p:sldSz cx="18288000" cy="10287000"/>
  <p:notesSz cx="6858000" cy="9144000"/>
  <p:embeddedFontLst>
    <p:embeddedFont>
      <p:font typeface="#9Slide07 SVNDessert Menu Scrip" panose="020B0604020202020204" charset="0"/>
      <p:regular r:id="rId27"/>
    </p:embeddedFont>
    <p:embeddedFont>
      <p:font typeface="Calibri" panose="020F0502020204030204" pitchFamily="34" charset="0"/>
      <p:regular r:id="rId28"/>
      <p:bold r:id="rId29"/>
      <p:italic r:id="rId30"/>
      <p:boldItalic r:id="rId31"/>
    </p:embeddedFont>
    <p:embeddedFont>
      <p:font typeface="Calistoga"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3D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93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6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92B6A-9E71-4632-B2B1-03A08643996F}"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77A1C-FEFD-48E5-91A7-ACD41A938DBE}" type="slidenum">
              <a:rPr lang="en-US" smtClean="0"/>
              <a:t>‹#›</a:t>
            </a:fld>
            <a:endParaRPr lang="en-US"/>
          </a:p>
        </p:txBody>
      </p:sp>
    </p:spTree>
    <p:extLst>
      <p:ext uri="{BB962C8B-B14F-4D97-AF65-F5344CB8AC3E}">
        <p14:creationId xmlns:p14="http://schemas.microsoft.com/office/powerpoint/2010/main" val="338351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1</a:t>
            </a:fld>
            <a:endParaRPr lang="en-US"/>
          </a:p>
        </p:txBody>
      </p:sp>
    </p:spTree>
    <p:extLst>
      <p:ext uri="{BB962C8B-B14F-4D97-AF65-F5344CB8AC3E}">
        <p14:creationId xmlns:p14="http://schemas.microsoft.com/office/powerpoint/2010/main" val="2475488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10</a:t>
            </a:fld>
            <a:endParaRPr lang="en-US"/>
          </a:p>
        </p:txBody>
      </p:sp>
    </p:spTree>
    <p:extLst>
      <p:ext uri="{BB962C8B-B14F-4D97-AF65-F5344CB8AC3E}">
        <p14:creationId xmlns:p14="http://schemas.microsoft.com/office/powerpoint/2010/main" val="1415689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37940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12</a:t>
            </a:fld>
            <a:endParaRPr lang="en-US"/>
          </a:p>
        </p:txBody>
      </p:sp>
    </p:spTree>
    <p:extLst>
      <p:ext uri="{BB962C8B-B14F-4D97-AF65-F5344CB8AC3E}">
        <p14:creationId xmlns:p14="http://schemas.microsoft.com/office/powerpoint/2010/main" val="808981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00643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531694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12683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8366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17</a:t>
            </a:fld>
            <a:endParaRPr lang="en-US"/>
          </a:p>
        </p:txBody>
      </p:sp>
    </p:spTree>
    <p:extLst>
      <p:ext uri="{BB962C8B-B14F-4D97-AF65-F5344CB8AC3E}">
        <p14:creationId xmlns:p14="http://schemas.microsoft.com/office/powerpoint/2010/main" val="2319221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44529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19</a:t>
            </a:fld>
            <a:endParaRPr lang="en-US"/>
          </a:p>
        </p:txBody>
      </p:sp>
    </p:spTree>
    <p:extLst>
      <p:ext uri="{BB962C8B-B14F-4D97-AF65-F5344CB8AC3E}">
        <p14:creationId xmlns:p14="http://schemas.microsoft.com/office/powerpoint/2010/main" val="147418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2</a:t>
            </a:fld>
            <a:endParaRPr lang="en-US"/>
          </a:p>
        </p:txBody>
      </p:sp>
    </p:spTree>
    <p:extLst>
      <p:ext uri="{BB962C8B-B14F-4D97-AF65-F5344CB8AC3E}">
        <p14:creationId xmlns:p14="http://schemas.microsoft.com/office/powerpoint/2010/main" val="3660918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54235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21994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966129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23</a:t>
            </a:fld>
            <a:endParaRPr lang="en-US"/>
          </a:p>
        </p:txBody>
      </p:sp>
    </p:spTree>
    <p:extLst>
      <p:ext uri="{BB962C8B-B14F-4D97-AF65-F5344CB8AC3E}">
        <p14:creationId xmlns:p14="http://schemas.microsoft.com/office/powerpoint/2010/main" val="1118028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24</a:t>
            </a:fld>
            <a:endParaRPr lang="en-US"/>
          </a:p>
        </p:txBody>
      </p:sp>
    </p:spTree>
    <p:extLst>
      <p:ext uri="{BB962C8B-B14F-4D97-AF65-F5344CB8AC3E}">
        <p14:creationId xmlns:p14="http://schemas.microsoft.com/office/powerpoint/2010/main" val="52420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3</a:t>
            </a:fld>
            <a:endParaRPr lang="en-US"/>
          </a:p>
        </p:txBody>
      </p:sp>
    </p:spTree>
    <p:extLst>
      <p:ext uri="{BB962C8B-B14F-4D97-AF65-F5344CB8AC3E}">
        <p14:creationId xmlns:p14="http://schemas.microsoft.com/office/powerpoint/2010/main" val="316934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4</a:t>
            </a:fld>
            <a:endParaRPr lang="en-US"/>
          </a:p>
        </p:txBody>
      </p:sp>
    </p:spTree>
    <p:extLst>
      <p:ext uri="{BB962C8B-B14F-4D97-AF65-F5344CB8AC3E}">
        <p14:creationId xmlns:p14="http://schemas.microsoft.com/office/powerpoint/2010/main" val="1292815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9299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67402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HS </a:t>
            </a:r>
            <a:r>
              <a:rPr lang="en-US" baseline="0" dirty="0" err="1"/>
              <a:t>trình</a:t>
            </a:r>
            <a:r>
              <a:rPr lang="en-US" baseline="0" dirty="0"/>
              <a:t> </a:t>
            </a:r>
            <a:r>
              <a:rPr lang="en-US" baseline="0" dirty="0" err="1"/>
              <a:t>bày</a:t>
            </a:r>
            <a:r>
              <a:rPr lang="en-US" baseline="0" dirty="0"/>
              <a:t> </a:t>
            </a:r>
            <a:r>
              <a:rPr lang="en-US" baseline="0" dirty="0" err="1"/>
              <a:t>bài</a:t>
            </a:r>
            <a:r>
              <a:rPr lang="en-US" baseline="0" dirty="0"/>
              <a:t> </a:t>
            </a:r>
            <a:r>
              <a:rPr lang="en-US" baseline="0" dirty="0" err="1"/>
              <a:t>thuyết</a:t>
            </a:r>
            <a:r>
              <a:rPr lang="en-US" baseline="0" dirty="0"/>
              <a:t> </a:t>
            </a:r>
            <a:r>
              <a:rPr lang="en-US" baseline="0" dirty="0" err="1"/>
              <a:t>trình</a:t>
            </a:r>
            <a:r>
              <a:rPr lang="en-US" baseline="0" dirty="0"/>
              <a:t> </a:t>
            </a:r>
            <a:r>
              <a:rPr lang="en-US" baseline="0" dirty="0" err="1"/>
              <a:t>đã</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từ</a:t>
            </a:r>
            <a:r>
              <a:rPr lang="en-US" baseline="0" dirty="0"/>
              <a:t> </a:t>
            </a:r>
            <a:r>
              <a:rPr lang="en-US" baseline="0" dirty="0" err="1"/>
              <a:t>nhà</a:t>
            </a:r>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7</a:t>
            </a:fld>
            <a:endParaRPr lang="en-US"/>
          </a:p>
        </p:txBody>
      </p:sp>
    </p:spTree>
    <p:extLst>
      <p:ext uri="{BB962C8B-B14F-4D97-AF65-F5344CB8AC3E}">
        <p14:creationId xmlns:p14="http://schemas.microsoft.com/office/powerpoint/2010/main" val="329450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8</a:t>
            </a:fld>
            <a:endParaRPr lang="en-US"/>
          </a:p>
        </p:txBody>
      </p:sp>
    </p:spTree>
    <p:extLst>
      <p:ext uri="{BB962C8B-B14F-4D97-AF65-F5344CB8AC3E}">
        <p14:creationId xmlns:p14="http://schemas.microsoft.com/office/powerpoint/2010/main" val="233452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t>9</a:t>
            </a:fld>
            <a:endParaRPr lang="en-US"/>
          </a:p>
        </p:txBody>
      </p:sp>
    </p:spTree>
    <p:extLst>
      <p:ext uri="{BB962C8B-B14F-4D97-AF65-F5344CB8AC3E}">
        <p14:creationId xmlns:p14="http://schemas.microsoft.com/office/powerpoint/2010/main" val="2516521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8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26.png"/><Relationship Id="rId7" Type="http://schemas.openxmlformats.org/officeDocument/2006/relationships/image" Target="../media/image44.png"/><Relationship Id="rId12" Type="http://schemas.openxmlformats.org/officeDocument/2006/relationships/image" Target="../media/image4.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3.png"/><Relationship Id="rId5" Type="http://schemas.openxmlformats.org/officeDocument/2006/relationships/image" Target="../media/image1.png"/><Relationship Id="rId10" Type="http://schemas.openxmlformats.org/officeDocument/2006/relationships/image" Target="../media/image29.svg"/><Relationship Id="rId4" Type="http://schemas.openxmlformats.org/officeDocument/2006/relationships/image" Target="../media/image27.sv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svg"/></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6.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6.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6.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6.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51.svg"/></Relationships>
</file>

<file path=ppt/slides/_rels/slide1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54.png"/><Relationship Id="rId7" Type="http://schemas.openxmlformats.org/officeDocument/2006/relationships/image" Target="../media/image22.png"/><Relationship Id="rId12" Type="http://schemas.openxmlformats.org/officeDocument/2006/relationships/image" Target="../media/image61.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7.sv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59.svg"/><Relationship Id="rId4" Type="http://schemas.openxmlformats.org/officeDocument/2006/relationships/image" Target="../media/image55.sv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26.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29.svg"/><Relationship Id="rId4" Type="http://schemas.openxmlformats.org/officeDocument/2006/relationships/image" Target="../media/image27.sv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51.svg"/><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sv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36.png"/><Relationship Id="rId3" Type="http://schemas.openxmlformats.org/officeDocument/2006/relationships/image" Target="../media/image8.png"/><Relationship Id="rId7" Type="http://schemas.openxmlformats.org/officeDocument/2006/relationships/image" Target="../media/image3.png"/><Relationship Id="rId12"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65.png"/><Relationship Id="rId5" Type="http://schemas.openxmlformats.org/officeDocument/2006/relationships/image" Target="../media/image63.png"/><Relationship Id="rId10" Type="http://schemas.openxmlformats.org/officeDocument/2006/relationships/image" Target="../media/image42.svg"/><Relationship Id="rId4" Type="http://schemas.openxmlformats.org/officeDocument/2006/relationships/image" Target="../media/image9.sv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65.png"/><Relationship Id="rId5" Type="http://schemas.openxmlformats.org/officeDocument/2006/relationships/image" Target="../media/image63.png"/><Relationship Id="rId10" Type="http://schemas.openxmlformats.org/officeDocument/2006/relationships/image" Target="../media/image42.svg"/><Relationship Id="rId4" Type="http://schemas.openxmlformats.org/officeDocument/2006/relationships/image" Target="../media/image9.sv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4.svg"/><Relationship Id="rId11" Type="http://schemas.openxmlformats.org/officeDocument/2006/relationships/image" Target="../media/image65.png"/><Relationship Id="rId5" Type="http://schemas.openxmlformats.org/officeDocument/2006/relationships/image" Target="../media/image63.png"/><Relationship Id="rId10" Type="http://schemas.openxmlformats.org/officeDocument/2006/relationships/image" Target="../media/image42.svg"/><Relationship Id="rId4" Type="http://schemas.openxmlformats.org/officeDocument/2006/relationships/image" Target="../media/image9.sv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54.png"/><Relationship Id="rId7"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55.svg"/><Relationship Id="rId9" Type="http://schemas.openxmlformats.org/officeDocument/2006/relationships/image" Target="../media/image70.png"/></Relationships>
</file>

<file path=ppt/slides/_rels/slide2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3.png"/><Relationship Id="rId18" Type="http://schemas.openxmlformats.org/officeDocument/2006/relationships/image" Target="../media/image21.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0.png"/><Relationship Id="rId2" Type="http://schemas.openxmlformats.org/officeDocument/2006/relationships/notesSlide" Target="../notesSlides/notesSlide24.xml"/><Relationship Id="rId16"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3.png"/><Relationship Id="rId18" Type="http://schemas.openxmlformats.org/officeDocument/2006/relationships/image" Target="../media/image21.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7.sv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3.png"/><Relationship Id="rId18" Type="http://schemas.openxmlformats.org/officeDocument/2006/relationships/image" Target="../media/image21.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5.svg"/><Relationship Id="rId19" Type="http://schemas.openxmlformats.org/officeDocument/2006/relationships/image" Target="../media/image32.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35.png"/><Relationship Id="rId5" Type="http://schemas.openxmlformats.org/officeDocument/2006/relationships/image" Target="../media/image28.png"/><Relationship Id="rId10" Type="http://schemas.openxmlformats.org/officeDocument/2006/relationships/image" Target="../media/image34.svg"/><Relationship Id="rId4" Type="http://schemas.openxmlformats.org/officeDocument/2006/relationships/image" Target="../media/image27.sv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87369" y="7451965"/>
            <a:ext cx="5553577" cy="5763146"/>
          </a:xfrm>
          <a:prstGeom prst="rect">
            <a:avLst/>
          </a:prstGeom>
        </p:spPr>
      </p:pic>
      <p:pic>
        <p:nvPicPr>
          <p:cNvPr id="8"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43000" y="-1329931"/>
            <a:ext cx="4938396" cy="4651071"/>
          </a:xfrm>
          <a:prstGeom prst="rect">
            <a:avLst/>
          </a:prstGeom>
        </p:spPr>
      </p:pic>
      <p:sp>
        <p:nvSpPr>
          <p:cNvPr id="2" name="TextBox 1"/>
          <p:cNvSpPr txBox="1"/>
          <p:nvPr/>
        </p:nvSpPr>
        <p:spPr>
          <a:xfrm>
            <a:off x="4464157" y="771182"/>
            <a:ext cx="12376043" cy="923330"/>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TRƯỜNG THCS ĐÔ THỊ VIỆT HƯNG</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0" y="3347948"/>
            <a:ext cx="6929348" cy="6929348"/>
          </a:xfrm>
          <a:prstGeom prst="rect">
            <a:avLst/>
          </a:prstGeom>
        </p:spPr>
      </p:pic>
      <p:sp>
        <p:nvSpPr>
          <p:cNvPr id="5" name="TextBox 4">
            <a:extLst>
              <a:ext uri="{FF2B5EF4-FFF2-40B4-BE49-F238E27FC236}">
                <a16:creationId xmlns:a16="http://schemas.microsoft.com/office/drawing/2014/main" id="{C6EA9DFF-81AF-F445-A1A3-65A6F821401B}"/>
              </a:ext>
            </a:extLst>
          </p:cNvPr>
          <p:cNvSpPr txBox="1"/>
          <p:nvPr/>
        </p:nvSpPr>
        <p:spPr>
          <a:xfrm>
            <a:off x="5029200" y="2436243"/>
            <a:ext cx="12376043" cy="1754326"/>
          </a:xfrm>
          <a:prstGeom prst="rect">
            <a:avLst/>
          </a:prstGeom>
          <a:noFill/>
        </p:spPr>
        <p:txBody>
          <a:bodyPr wrap="square" rtlCol="0">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BÀI GIẢNG ĐIỆN TỬ </a:t>
            </a:r>
          </a:p>
          <a:p>
            <a:pPr algn="ctr"/>
            <a:r>
              <a:rPr lang="en-US" sz="5400" b="1" dirty="0">
                <a:solidFill>
                  <a:srgbClr val="FF0000"/>
                </a:solidFill>
                <a:latin typeface="Times New Roman" panose="02020603050405020304" pitchFamily="18" charset="0"/>
                <a:cs typeface="Times New Roman" panose="02020603050405020304" pitchFamily="18" charset="0"/>
              </a:rPr>
              <a:t>NGỮ VĂN 8</a:t>
            </a:r>
          </a:p>
        </p:txBody>
      </p:sp>
      <p:sp>
        <p:nvSpPr>
          <p:cNvPr id="9" name="TextBox 8">
            <a:extLst>
              <a:ext uri="{FF2B5EF4-FFF2-40B4-BE49-F238E27FC236}">
                <a16:creationId xmlns:a16="http://schemas.microsoft.com/office/drawing/2014/main" id="{9521DDF6-996B-8F8B-D66B-F61E74A975E6}"/>
              </a:ext>
            </a:extLst>
          </p:cNvPr>
          <p:cNvSpPr txBox="1"/>
          <p:nvPr/>
        </p:nvSpPr>
        <p:spPr>
          <a:xfrm>
            <a:off x="6167349" y="5546799"/>
            <a:ext cx="11587252" cy="1754326"/>
          </a:xfrm>
          <a:prstGeom prst="rect">
            <a:avLst/>
          </a:prstGeom>
          <a:noFill/>
        </p:spPr>
        <p:txBody>
          <a:bodyPr wrap="square" rtlCol="0">
            <a:spAutoFit/>
          </a:bodyPr>
          <a:lstStyle/>
          <a:p>
            <a:pPr algn="ctr"/>
            <a:r>
              <a:rPr lang="en-US" sz="5400" b="1" dirty="0">
                <a:solidFill>
                  <a:srgbClr val="002060"/>
                </a:solidFill>
                <a:latin typeface="Times New Roman" panose="02020603050405020304" pitchFamily="18" charset="0"/>
                <a:cs typeface="Times New Roman" panose="02020603050405020304" pitchFamily="18" charset="0"/>
              </a:rPr>
              <a:t>NÓI VÀ NGHE: </a:t>
            </a:r>
          </a:p>
          <a:p>
            <a:pPr algn="ctr"/>
            <a:r>
              <a:rPr lang="en-US" sz="5400" b="1" dirty="0" err="1">
                <a:solidFill>
                  <a:srgbClr val="002060"/>
                </a:solidFill>
                <a:latin typeface="Times New Roman" panose="02020603050405020304" pitchFamily="18" charset="0"/>
                <a:cs typeface="Times New Roman" panose="02020603050405020304" pitchFamily="18" charset="0"/>
              </a:rPr>
              <a:t>Trình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bày</a:t>
            </a:r>
            <a:r>
              <a:rPr lang="en-US" sz="5400" b="1" dirty="0">
                <a:solidFill>
                  <a:srgbClr val="002060"/>
                </a:solidFill>
                <a:latin typeface="Times New Roman" panose="02020603050405020304" pitchFamily="18" charset="0"/>
                <a:cs typeface="Times New Roman" panose="02020603050405020304" pitchFamily="18" charset="0"/>
              </a:rPr>
              <a:t> ý </a:t>
            </a:r>
            <a:r>
              <a:rPr lang="en-US" sz="5400" b="1" dirty="0" err="1">
                <a:solidFill>
                  <a:srgbClr val="002060"/>
                </a:solidFill>
                <a:latin typeface="Times New Roman" panose="02020603050405020304" pitchFamily="18" charset="0"/>
                <a:cs typeface="Times New Roman" panose="02020603050405020304" pitchFamily="18" charset="0"/>
              </a:rPr>
              <a:t>kiến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về</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một</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vấn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đề</a:t>
            </a:r>
            <a:endParaRPr lang="en-US" sz="5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926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28037" y="4180575"/>
            <a:ext cx="6956631" cy="7085457"/>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306255" y="-1119079"/>
            <a:ext cx="6034849" cy="626257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36842">
            <a:off x="1057374" y="2384215"/>
            <a:ext cx="2340418" cy="239262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88830" y="7424858"/>
            <a:ext cx="3429121" cy="3841174"/>
          </a:xfrm>
          <a:prstGeom prst="rect">
            <a:avLst/>
          </a:prstGeom>
        </p:spPr>
      </p:pic>
      <p:sp>
        <p:nvSpPr>
          <p:cNvPr id="17" name="TextBox 10"/>
          <p:cNvSpPr txBox="1"/>
          <p:nvPr/>
        </p:nvSpPr>
        <p:spPr>
          <a:xfrm>
            <a:off x="3752158" y="674934"/>
            <a:ext cx="5124218" cy="677108"/>
          </a:xfrm>
          <a:prstGeom prst="rect">
            <a:avLst/>
          </a:prstGeom>
        </p:spPr>
        <p:txBody>
          <a:bodyPr lIns="0" tIns="0" rIns="0" bIns="0" rtlCol="0" anchor="t">
            <a:spAutoFit/>
          </a:bodyPr>
          <a:lstStyle/>
          <a:p>
            <a:r>
              <a:rPr lang="en-US" sz="4400" b="1" dirty="0">
                <a:solidFill>
                  <a:srgbClr val="323232"/>
                </a:solidFill>
                <a:latin typeface="Times New Roman" panose="02020603050405020304" pitchFamily="18" charset="0"/>
                <a:cs typeface="Times New Roman" panose="02020603050405020304" pitchFamily="18" charset="0"/>
              </a:rPr>
              <a:t>1. </a:t>
            </a:r>
            <a:r>
              <a:rPr lang="en-US" sz="4400" b="1" dirty="0" err="1">
                <a:solidFill>
                  <a:srgbClr val="323232"/>
                </a:solidFill>
                <a:latin typeface="Times New Roman" panose="02020603050405020304" pitchFamily="18" charset="0"/>
                <a:cs typeface="Times New Roman" panose="02020603050405020304" pitchFamily="18" charset="0"/>
              </a:rPr>
              <a:t>Chuẩn</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bị</a:t>
            </a:r>
            <a:endParaRPr lang="en-US" sz="4400" b="1" dirty="0">
              <a:solidFill>
                <a:srgbClr val="323232"/>
              </a:solidFill>
              <a:latin typeface="Times New Roman" panose="02020603050405020304" pitchFamily="18" charset="0"/>
              <a:cs typeface="Times New Roman" panose="02020603050405020304" pitchFamily="18" charset="0"/>
            </a:endParaRPr>
          </a:p>
        </p:txBody>
      </p:sp>
      <p:pic>
        <p:nvPicPr>
          <p:cNvPr id="18"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038600" y="2247900"/>
            <a:ext cx="886064" cy="834511"/>
          </a:xfrm>
          <a:prstGeom prst="rect">
            <a:avLst/>
          </a:prstGeom>
        </p:spPr>
      </p:pic>
      <p:sp>
        <p:nvSpPr>
          <p:cNvPr id="19" name="TextBox 18"/>
          <p:cNvSpPr txBox="1"/>
          <p:nvPr/>
        </p:nvSpPr>
        <p:spPr>
          <a:xfrm>
            <a:off x="5410200" y="2247900"/>
            <a:ext cx="12115800" cy="707886"/>
          </a:xfrm>
          <a:prstGeom prst="rect">
            <a:avLst/>
          </a:prstGeom>
          <a:noFill/>
        </p:spPr>
        <p:txBody>
          <a:bodyPr wrap="square" rtlCol="0">
            <a:spAutoFit/>
          </a:bodyPr>
          <a:lstStyle/>
          <a:p>
            <a:pPr algn="just"/>
            <a:r>
              <a:rPr lang="vi-VN" sz="4000" dirty="0">
                <a:latin typeface="Times New Roman" panose="02020603050405020304" pitchFamily="18" charset="0"/>
                <a:cs typeface="Times New Roman" panose="02020603050405020304" pitchFamily="18" charset="0"/>
              </a:rPr>
              <a:t>- Xem lại văn bản Gió lạnh đầu mùa của Thạch Lam.</a:t>
            </a:r>
          </a:p>
        </p:txBody>
      </p:sp>
      <p:pic>
        <p:nvPicPr>
          <p:cNvPr id="20"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053840" y="3434388"/>
            <a:ext cx="886064" cy="834511"/>
          </a:xfrm>
          <a:prstGeom prst="rect">
            <a:avLst/>
          </a:prstGeom>
        </p:spPr>
      </p:pic>
      <p:sp>
        <p:nvSpPr>
          <p:cNvPr id="21" name="TextBox 20"/>
          <p:cNvSpPr txBox="1"/>
          <p:nvPr/>
        </p:nvSpPr>
        <p:spPr>
          <a:xfrm>
            <a:off x="5425440" y="3434388"/>
            <a:ext cx="12115800" cy="1323439"/>
          </a:xfrm>
          <a:prstGeom prst="rect">
            <a:avLst/>
          </a:prstGeom>
          <a:noFill/>
        </p:spPr>
        <p:txBody>
          <a:bodyPr wrap="square" rtlCol="0">
            <a:spAutoFit/>
          </a:bodyPr>
          <a:lstStyle/>
          <a:p>
            <a:pPr algn="just"/>
            <a:r>
              <a:rPr lang="vi-VN" sz="4000" dirty="0">
                <a:latin typeface="Times New Roman" panose="02020603050405020304" pitchFamily="18" charset="0"/>
                <a:cs typeface="Times New Roman" panose="02020603050405020304" pitchFamily="18" charset="0"/>
              </a:rPr>
              <a:t>- Xác định đối tượng, bối cảnh trình bày để chuẩn bị nội dung phù hợp.</a:t>
            </a:r>
          </a:p>
        </p:txBody>
      </p:sp>
      <p:sp>
        <p:nvSpPr>
          <p:cNvPr id="15" name="TextBox 14"/>
          <p:cNvSpPr txBox="1"/>
          <p:nvPr/>
        </p:nvSpPr>
        <p:spPr>
          <a:xfrm>
            <a:off x="5445760" y="5236429"/>
            <a:ext cx="12115800" cy="1323439"/>
          </a:xfrm>
          <a:prstGeom prst="rect">
            <a:avLst/>
          </a:prstGeom>
          <a:noFill/>
        </p:spPr>
        <p:txBody>
          <a:bodyPr wrap="square" rtlCol="0">
            <a:spAutoFit/>
          </a:bodyPr>
          <a:lstStyle/>
          <a:p>
            <a:pPr algn="just"/>
            <a:r>
              <a:rPr lang="vi-VN" sz="4000" dirty="0">
                <a:latin typeface="Times New Roman" panose="02020603050405020304" pitchFamily="18" charset="0"/>
                <a:cs typeface="Times New Roman" panose="02020603050405020304" pitchFamily="18" charset="0"/>
              </a:rPr>
              <a:t>- Chuẩn bị các phương tiện như tranh, ảnh, video,…và máy chiếu, màn hình (nếu có).</a:t>
            </a:r>
          </a:p>
        </p:txBody>
      </p:sp>
      <p:pic>
        <p:nvPicPr>
          <p:cNvPr id="16"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053840" y="5247592"/>
            <a:ext cx="886064" cy="8345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925800" y="-1172267"/>
            <a:ext cx="4181283" cy="3801167"/>
          </a:xfrm>
          <a:prstGeom prst="rect">
            <a:avLst/>
          </a:prstGeom>
        </p:spPr>
      </p:pic>
      <p:sp>
        <p:nvSpPr>
          <p:cNvPr id="9" name="TextBox 10"/>
          <p:cNvSpPr txBox="1"/>
          <p:nvPr/>
        </p:nvSpPr>
        <p:spPr>
          <a:xfrm>
            <a:off x="1343518" y="787862"/>
            <a:ext cx="10550743" cy="677108"/>
          </a:xfrm>
          <a:prstGeom prst="rect">
            <a:avLst/>
          </a:prstGeom>
        </p:spPr>
        <p:txBody>
          <a:bodyPr wrap="square" lIns="0" tIns="0" rIns="0" bIns="0" rtlCol="0" anchor="t">
            <a:spAutoFit/>
          </a:bodyPr>
          <a:lstStyle/>
          <a:p>
            <a:r>
              <a:rPr lang="en-US" sz="4400" b="1" dirty="0">
                <a:solidFill>
                  <a:srgbClr val="323232"/>
                </a:solidFill>
                <a:latin typeface="Times New Roman" panose="02020603050405020304" pitchFamily="18" charset="0"/>
                <a:cs typeface="Times New Roman" panose="02020603050405020304" pitchFamily="18" charset="0"/>
              </a:rPr>
              <a:t>2. </a:t>
            </a:r>
            <a:r>
              <a:rPr lang="en-US" sz="4400" b="1" dirty="0" err="1">
                <a:solidFill>
                  <a:srgbClr val="323232"/>
                </a:solidFill>
                <a:latin typeface="Times New Roman" panose="02020603050405020304" pitchFamily="18" charset="0"/>
                <a:cs typeface="Times New Roman" panose="02020603050405020304" pitchFamily="18" charset="0"/>
              </a:rPr>
              <a:t>Tìm</a:t>
            </a:r>
            <a:r>
              <a:rPr lang="en-US" sz="4400" b="1" dirty="0">
                <a:solidFill>
                  <a:srgbClr val="323232"/>
                </a:solidFill>
                <a:latin typeface="Times New Roman" panose="02020603050405020304" pitchFamily="18" charset="0"/>
                <a:cs typeface="Times New Roman" panose="02020603050405020304" pitchFamily="18" charset="0"/>
              </a:rPr>
              <a:t> ý </a:t>
            </a:r>
            <a:r>
              <a:rPr lang="en-US" sz="4400" b="1" dirty="0" err="1">
                <a:solidFill>
                  <a:srgbClr val="323232"/>
                </a:solidFill>
                <a:latin typeface="Times New Roman" panose="02020603050405020304" pitchFamily="18" charset="0"/>
                <a:cs typeface="Times New Roman" panose="02020603050405020304" pitchFamily="18" charset="0"/>
              </a:rPr>
              <a:t>và</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lập</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dàn</a:t>
            </a:r>
            <a:r>
              <a:rPr lang="en-US" sz="4400" b="1" dirty="0">
                <a:solidFill>
                  <a:srgbClr val="323232"/>
                </a:solidFill>
                <a:latin typeface="Times New Roman" panose="02020603050405020304" pitchFamily="18" charset="0"/>
                <a:cs typeface="Times New Roman" panose="02020603050405020304" pitchFamily="18" charset="0"/>
              </a:rPr>
              <a:t> ý</a:t>
            </a:r>
          </a:p>
        </p:txBody>
      </p:sp>
      <p:pic>
        <p:nvPicPr>
          <p:cNvPr id="2" name="Picture 1"/>
          <p:cNvPicPr>
            <a:picLocks noChangeAspect="1"/>
          </p:cNvPicPr>
          <p:nvPr/>
        </p:nvPicPr>
        <p:blipFill>
          <a:blip r:embed="rId5"/>
          <a:stretch>
            <a:fillRect/>
          </a:stretch>
        </p:blipFill>
        <p:spPr>
          <a:xfrm>
            <a:off x="533400" y="2628900"/>
            <a:ext cx="11132261" cy="2353260"/>
          </a:xfrm>
          <a:prstGeom prst="rect">
            <a:avLst/>
          </a:prstGeom>
        </p:spPr>
      </p:pic>
      <p:sp>
        <p:nvSpPr>
          <p:cNvPr id="33" name="TextBox 32"/>
          <p:cNvSpPr txBox="1"/>
          <p:nvPr/>
        </p:nvSpPr>
        <p:spPr>
          <a:xfrm>
            <a:off x="1130158" y="5304130"/>
            <a:ext cx="9753600" cy="3785652"/>
          </a:xfrm>
          <a:prstGeom prst="rect">
            <a:avLst/>
          </a:prstGeom>
          <a:noFill/>
        </p:spPr>
        <p:txBody>
          <a:bodyPr wrap="square" rtlCol="0">
            <a:spAutoFit/>
          </a:bodyPr>
          <a:lstStyle/>
          <a:p>
            <a:pPr algn="just">
              <a:lnSpc>
                <a:spcPct val="150000"/>
              </a:lnSpc>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viên</a:t>
            </a:r>
            <a:r>
              <a:rPr lang="en-US" sz="4000" dirty="0">
                <a:latin typeface="Times New Roman" panose="02020603050405020304" pitchFamily="18" charset="0"/>
                <a:cs typeface="Times New Roman" panose="02020603050405020304" pitchFamily="18" charset="0"/>
              </a:rPr>
              <a:t> chia </a:t>
            </a:r>
            <a:r>
              <a:rPr lang="en-US" sz="4000" dirty="0" err="1">
                <a:latin typeface="Times New Roman" panose="02020603050405020304" pitchFamily="18" charset="0"/>
                <a:cs typeface="Times New Roman" panose="02020603050405020304" pitchFamily="18" charset="0"/>
              </a:rPr>
              <a:t>lớp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cặp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đôi</a:t>
            </a:r>
            <a:endParaRPr lang="en-US" sz="4000" dirty="0">
              <a:latin typeface="Times New Roman" panose="020206030504050203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Yêu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Phiếu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ý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 2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mẫu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Phiếu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endParaRPr lang="en-US" sz="4000" dirty="0">
              <a:latin typeface="Times New Roman" panose="020206030504050203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10 </a:t>
            </a:r>
            <a:r>
              <a:rPr lang="en-US" sz="4000" dirty="0" err="1">
                <a:latin typeface="Times New Roman" panose="02020603050405020304" pitchFamily="18" charset="0"/>
                <a:cs typeface="Times New Roman" panose="02020603050405020304" pitchFamily="18" charset="0"/>
              </a:rPr>
              <a:t>phút</a:t>
            </a:r>
            <a:endParaRPr lang="vi-VN" sz="4000" dirty="0">
              <a:latin typeface="Times New Roman" panose="02020603050405020304" pitchFamily="18" charset="0"/>
              <a:cs typeface="Times New Roman" panose="02020603050405020304" pitchFamily="18" charset="0"/>
            </a:endParaRPr>
          </a:p>
        </p:txBody>
      </p:sp>
      <p:sp>
        <p:nvSpPr>
          <p:cNvPr id="35" name="TextBox 10"/>
          <p:cNvSpPr txBox="1"/>
          <p:nvPr/>
        </p:nvSpPr>
        <p:spPr>
          <a:xfrm>
            <a:off x="1343518" y="1835200"/>
            <a:ext cx="10550743" cy="677108"/>
          </a:xfrm>
          <a:prstGeom prst="rect">
            <a:avLst/>
          </a:prstGeom>
        </p:spPr>
        <p:txBody>
          <a:bodyPr wrap="square" lIns="0" tIns="0" rIns="0" bIns="0" rtlCol="0" anchor="t">
            <a:spAutoFit/>
          </a:bodyPr>
          <a:lstStyle/>
          <a:p>
            <a:r>
              <a:rPr lang="en-US" sz="4400" b="1" dirty="0">
                <a:solidFill>
                  <a:srgbClr val="323232"/>
                </a:solidFill>
                <a:latin typeface="Times New Roman" panose="02020603050405020304" pitchFamily="18" charset="0"/>
                <a:cs typeface="Times New Roman" panose="02020603050405020304" pitchFamily="18" charset="0"/>
              </a:rPr>
              <a:t>a. </a:t>
            </a:r>
            <a:r>
              <a:rPr lang="en-US" sz="4400" b="1" dirty="0" err="1">
                <a:solidFill>
                  <a:srgbClr val="323232"/>
                </a:solidFill>
                <a:latin typeface="Times New Roman" panose="02020603050405020304" pitchFamily="18" charset="0"/>
                <a:cs typeface="Times New Roman" panose="02020603050405020304" pitchFamily="18" charset="0"/>
              </a:rPr>
              <a:t>Tìm</a:t>
            </a:r>
            <a:r>
              <a:rPr lang="en-US" sz="4400" b="1" dirty="0">
                <a:solidFill>
                  <a:srgbClr val="323232"/>
                </a:solidFill>
                <a:latin typeface="Times New Roman" panose="02020603050405020304" pitchFamily="18" charset="0"/>
                <a:cs typeface="Times New Roman" panose="02020603050405020304" pitchFamily="18" charset="0"/>
              </a:rPr>
              <a:t> ý</a:t>
            </a:r>
          </a:p>
        </p:txBody>
      </p:sp>
      <p:pic>
        <p:nvPicPr>
          <p:cNvPr id="3" name="Picture 2"/>
          <p:cNvPicPr>
            <a:picLocks noChangeAspect="1"/>
          </p:cNvPicPr>
          <p:nvPr/>
        </p:nvPicPr>
        <p:blipFill rotWithShape="1">
          <a:blip r:embed="rId6"/>
          <a:srcRect l="30674" r="30673"/>
          <a:stretch/>
        </p:blipFill>
        <p:spPr>
          <a:xfrm>
            <a:off x="11109960" y="-1"/>
            <a:ext cx="7178040" cy="10440785"/>
          </a:xfrm>
          <a:prstGeom prst="rect">
            <a:avLst/>
          </a:prstGeom>
        </p:spPr>
      </p:pic>
    </p:spTree>
    <p:extLst>
      <p:ext uri="{BB962C8B-B14F-4D97-AF65-F5344CB8AC3E}">
        <p14:creationId xmlns:p14="http://schemas.microsoft.com/office/powerpoint/2010/main" val="106245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circle(in)">
                                      <p:cBhvr>
                                        <p:cTn id="22" dur="2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0874BC69-B885-7A65-58AB-8E4B4A5C2288}"/>
              </a:ext>
            </a:extLst>
          </p:cNvPr>
          <p:cNvSpPr txBox="1"/>
          <p:nvPr/>
        </p:nvSpPr>
        <p:spPr>
          <a:xfrm>
            <a:off x="897398" y="2400300"/>
            <a:ext cx="16552402" cy="68634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4400" dirty="0">
                <a:solidFill>
                  <a:srgbClr val="FF0000"/>
                </a:solidFill>
                <a:latin typeface="Times New Roman" panose="02020603050405020304" pitchFamily="18" charset="0"/>
                <a:cs typeface="Times New Roman" panose="02020603050405020304" pitchFamily="18" charset="0"/>
              </a:rPr>
              <a:t>Văn bản Gió lạnh đầu mùa của Thạch Lam kể lại chuyện gì?</a:t>
            </a:r>
          </a:p>
          <a:p>
            <a:pPr algn="just"/>
            <a:r>
              <a:rPr lang="vi-VN" sz="4400" dirty="0">
                <a:latin typeface="Times New Roman" panose="02020603050405020304" pitchFamily="18" charset="0"/>
                <a:cs typeface="Times New Roman" panose="02020603050405020304" pitchFamily="18" charset="0"/>
              </a:rPr>
              <a:t>→ Văn bản Gió lạnh đầu mùa kể về kể về hai chị em sinh ra trong một gia đình khá giả tên là Sơn và Lan, luôn hòa đồng và gần gũi với những đứa trẻ trong phố huyện. Trong ngày trời chuyển lạnh, hai chị em ra chợ chơi thì thấy Hiên - cô bé hàng xóm đang co ro bên cột quán với manh áo mong manh, rách tả tơi. Sơn bàn với chị Lan đem chiếc áo bông cũ. Về đến nhà, người vú già nói với chị em Sơn mẹ đã biết chuyện. Sợ bị mắng, Sơn và Lan đến nhà Hiên đòi áo nhưng không thấy ai. Đến khi về nhà đã thấy mẹ con Hiên đem áo sang trả. Mẹ Sơn đã cho mẹ Hiên vay tiền để may áo cho con.</a:t>
            </a:r>
          </a:p>
        </p:txBody>
      </p:sp>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86936" y="5187259"/>
            <a:ext cx="5959277" cy="6069633"/>
          </a:xfrm>
          <a:prstGeom prst="rect">
            <a:avLst/>
          </a:prstGeom>
        </p:spPr>
      </p:pic>
      <p:pic>
        <p:nvPicPr>
          <p:cNvPr id="5"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4815" y="8382478"/>
            <a:ext cx="2566068" cy="287441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53091">
            <a:off x="-1778689" y="-1820712"/>
            <a:ext cx="3557377" cy="4772091"/>
          </a:xfrm>
          <a:prstGeom prst="rect">
            <a:avLst/>
          </a:prstGeom>
        </p:spPr>
      </p:pic>
      <p:sp>
        <p:nvSpPr>
          <p:cNvPr id="7" name="Rectangle 6"/>
          <p:cNvSpPr/>
          <p:nvPr/>
        </p:nvSpPr>
        <p:spPr>
          <a:xfrm>
            <a:off x="1889408" y="565333"/>
            <a:ext cx="15219446" cy="1569660"/>
          </a:xfrm>
          <a:prstGeom prst="rect">
            <a:avLst/>
          </a:prstGeom>
        </p:spPr>
        <p:txBody>
          <a:bodyPr wrap="square">
            <a:spAutoFit/>
          </a:bodyPr>
          <a:lstStyle/>
          <a:p>
            <a:pPr algn="just"/>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2</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lòng</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ái</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truyện</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lạnh</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Thạch</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Lam)</a:t>
            </a:r>
            <a:endParaRPr lang="vi-VN" sz="4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56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0874BC69-B885-7A65-58AB-8E4B4A5C2288}"/>
              </a:ext>
            </a:extLst>
          </p:cNvPr>
          <p:cNvSpPr txBox="1"/>
          <p:nvPr/>
        </p:nvSpPr>
        <p:spPr>
          <a:xfrm>
            <a:off x="897398" y="2400300"/>
            <a:ext cx="16552402" cy="5509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4400" dirty="0">
                <a:solidFill>
                  <a:srgbClr val="FF0000"/>
                </a:solidFill>
                <a:latin typeface="Times New Roman" panose="02020603050405020304" pitchFamily="18" charset="0"/>
                <a:cs typeface="Times New Roman" panose="02020603050405020304" pitchFamily="18" charset="0"/>
              </a:rPr>
              <a:t>Nội dung của truyện đặt ra vấn đề về lòng nhân ái như thế nào?</a:t>
            </a:r>
          </a:p>
          <a:p>
            <a:pPr algn="just"/>
            <a:r>
              <a:rPr lang="vi-VN" sz="4400" dirty="0">
                <a:solidFill>
                  <a:prstClr val="black"/>
                </a:solidFill>
                <a:latin typeface="Times New Roman" panose="02020603050405020304" pitchFamily="18" charset="0"/>
                <a:cs typeface="Times New Roman" panose="02020603050405020304" pitchFamily="18" charset="0"/>
              </a:rPr>
              <a:t>→ Hai chị em đã tặng cho Hiên chiếc áo bông cũ để sưởi ấm qua mùa đông giá rét. Chi tiết này đã thắp sáng tình yêu thương, che chở và giúp đỡ lẫn nhau giữa người với người. Đồng thời, truyện đã để nhiều cảm xúc trong lòng độc giả, thấm thía từng nỗi khổ đau, bất hạnh với hoàn cảnh éo le của người nghèo khổ. Qua đó thể hiện tình yêu thương bao la, sâu sắc, nồng ấm và thiêng liêng, giúp con người thêm trân quý cuộc sống này hơn.</a:t>
            </a:r>
          </a:p>
        </p:txBody>
      </p:sp>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86936" y="5187259"/>
            <a:ext cx="5959277" cy="6069633"/>
          </a:xfrm>
          <a:prstGeom prst="rect">
            <a:avLst/>
          </a:prstGeom>
        </p:spPr>
      </p:pic>
      <p:pic>
        <p:nvPicPr>
          <p:cNvPr id="5"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4815" y="8382478"/>
            <a:ext cx="2566068" cy="287441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53091">
            <a:off x="-1778689" y="-1820712"/>
            <a:ext cx="3557377" cy="4772091"/>
          </a:xfrm>
          <a:prstGeom prst="rect">
            <a:avLst/>
          </a:prstGeom>
        </p:spPr>
      </p:pic>
      <p:sp>
        <p:nvSpPr>
          <p:cNvPr id="7" name="Rectangle 6"/>
          <p:cNvSpPr/>
          <p:nvPr/>
        </p:nvSpPr>
        <p:spPr>
          <a:xfrm>
            <a:off x="1889408" y="565333"/>
            <a:ext cx="15219446" cy="1569660"/>
          </a:xfrm>
          <a:prstGeom prst="rect">
            <a:avLst/>
          </a:prstGeom>
        </p:spPr>
        <p:txBody>
          <a:bodyPr wrap="square">
            <a:spAutoFit/>
          </a:bodyPr>
          <a:lstStyle/>
          <a:p>
            <a:pPr algn="just"/>
            <a:r>
              <a:rPr lang="en-US" sz="4800" b="1"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4800" b="1" dirty="0">
                <a:solidFill>
                  <a:prstClr val="black">
                    <a:lumMod val="95000"/>
                    <a:lumOff val="5000"/>
                  </a:prstClr>
                </a:solidFill>
                <a:latin typeface="Times New Roman" panose="02020603050405020304" pitchFamily="18" charset="0"/>
                <a:cs typeface="Times New Roman" panose="02020603050405020304" pitchFamily="18" charset="0"/>
              </a:rPr>
              <a:t> 2</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lòng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nhân</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ái</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khi</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học</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truyện</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Gió</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lạnh</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đầu</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Thạch</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Lam)</a:t>
            </a:r>
            <a:endParaRPr lang="vi-VN" sz="4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62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0874BC69-B885-7A65-58AB-8E4B4A5C2288}"/>
              </a:ext>
            </a:extLst>
          </p:cNvPr>
          <p:cNvSpPr txBox="1"/>
          <p:nvPr/>
        </p:nvSpPr>
        <p:spPr>
          <a:xfrm>
            <a:off x="897398" y="2400300"/>
            <a:ext cx="16552402" cy="68634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4400" dirty="0">
                <a:solidFill>
                  <a:srgbClr val="FF0000"/>
                </a:solidFill>
                <a:latin typeface="Times New Roman" panose="02020603050405020304" pitchFamily="18" charset="0"/>
                <a:cs typeface="Times New Roman" panose="02020603050405020304" pitchFamily="18" charset="0"/>
              </a:rPr>
              <a:t>Em hiểu như thế nào là lòng nhân ái?</a:t>
            </a:r>
          </a:p>
          <a:p>
            <a:pPr algn="just"/>
            <a:r>
              <a:rPr lang="vi-VN" sz="4400" dirty="0">
                <a:solidFill>
                  <a:prstClr val="black"/>
                </a:solidFill>
                <a:latin typeface="Times New Roman" panose="02020603050405020304" pitchFamily="18" charset="0"/>
                <a:cs typeface="Times New Roman" panose="02020603050405020304" pitchFamily="18" charset="0"/>
              </a:rPr>
              <a:t>→ Lòng nhân ái là sự yêu thương, là phẩm chất yêu thương giữa người với người, là sự chia sẻ, cảm thông cho nhau những lúc hoạn nạn, khó khăn.</a:t>
            </a:r>
          </a:p>
          <a:p>
            <a:pPr algn="just"/>
            <a:r>
              <a:rPr lang="vi-VN" sz="4400" dirty="0">
                <a:solidFill>
                  <a:srgbClr val="FF0000"/>
                </a:solidFill>
                <a:latin typeface="Times New Roman" panose="02020603050405020304" pitchFamily="18" charset="0"/>
                <a:cs typeface="Times New Roman" panose="02020603050405020304" pitchFamily="18" charset="0"/>
              </a:rPr>
              <a:t>Tại sao trong cuộc sống cần có lòng nhân ái?</a:t>
            </a:r>
          </a:p>
          <a:p>
            <a:pPr algn="just"/>
            <a:r>
              <a:rPr lang="vi-VN" sz="4400" dirty="0">
                <a:solidFill>
                  <a:prstClr val="black"/>
                </a:solidFill>
                <a:latin typeface="Times New Roman" panose="02020603050405020304" pitchFamily="18" charset="0"/>
                <a:cs typeface="Times New Roman" panose="02020603050405020304" pitchFamily="18" charset="0"/>
              </a:rPr>
              <a:t>→ Để gắn kết bản thân với xã hội, con người sống rất cần phải có tấm lòng nhân ái. Nhân ái giúp ta nâng cao giá trị của bản thân mình, làm cho mối quan hệ giữa con người với con người càng trở nên tốt đẹp. Cuộc sống trở nên khó khăn hơn khi chúng ta sống vì người khác, nhưng nó cũng trở nên đẹp đẽ và hạnh phúc hơn.</a:t>
            </a:r>
          </a:p>
        </p:txBody>
      </p:sp>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86936" y="5187259"/>
            <a:ext cx="5959277" cy="6069633"/>
          </a:xfrm>
          <a:prstGeom prst="rect">
            <a:avLst/>
          </a:prstGeom>
        </p:spPr>
      </p:pic>
      <p:pic>
        <p:nvPicPr>
          <p:cNvPr id="5"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4815" y="8382478"/>
            <a:ext cx="2566068" cy="287441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53091">
            <a:off x="-1778689" y="-1820712"/>
            <a:ext cx="3557377" cy="4772091"/>
          </a:xfrm>
          <a:prstGeom prst="rect">
            <a:avLst/>
          </a:prstGeom>
        </p:spPr>
      </p:pic>
      <p:sp>
        <p:nvSpPr>
          <p:cNvPr id="7" name="Rectangle 6"/>
          <p:cNvSpPr/>
          <p:nvPr/>
        </p:nvSpPr>
        <p:spPr>
          <a:xfrm>
            <a:off x="1889408" y="565333"/>
            <a:ext cx="15219446" cy="1569660"/>
          </a:xfrm>
          <a:prstGeom prst="rect">
            <a:avLst/>
          </a:prstGeom>
        </p:spPr>
        <p:txBody>
          <a:bodyPr wrap="square">
            <a:spAutoFit/>
          </a:bodyPr>
          <a:lstStyle/>
          <a:p>
            <a:pPr algn="just"/>
            <a:r>
              <a:rPr lang="en-US" sz="4800" b="1"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4800" b="1" dirty="0">
                <a:solidFill>
                  <a:prstClr val="black">
                    <a:lumMod val="95000"/>
                    <a:lumOff val="5000"/>
                  </a:prstClr>
                </a:solidFill>
                <a:latin typeface="Times New Roman" panose="02020603050405020304" pitchFamily="18" charset="0"/>
                <a:cs typeface="Times New Roman" panose="02020603050405020304" pitchFamily="18" charset="0"/>
              </a:rPr>
              <a:t> 2</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lòng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nhân</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ái</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khi</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học</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truyện</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Gió</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lạnh</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đầu</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Thạch</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Lam)</a:t>
            </a:r>
            <a:endParaRPr lang="vi-VN" sz="4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42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0874BC69-B885-7A65-58AB-8E4B4A5C2288}"/>
              </a:ext>
            </a:extLst>
          </p:cNvPr>
          <p:cNvSpPr txBox="1"/>
          <p:nvPr/>
        </p:nvSpPr>
        <p:spPr>
          <a:xfrm>
            <a:off x="897398" y="2400300"/>
            <a:ext cx="16552402" cy="48320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4400" dirty="0">
                <a:solidFill>
                  <a:srgbClr val="FF0000"/>
                </a:solidFill>
                <a:latin typeface="Times New Roman" panose="02020603050405020304" pitchFamily="18" charset="0"/>
                <a:cs typeface="Times New Roman" panose="02020603050405020304" pitchFamily="18" charset="0"/>
              </a:rPr>
              <a:t>Em sẽ làm gì để thể hiện lòng nhân ái?</a:t>
            </a:r>
          </a:p>
          <a:p>
            <a:pPr algn="just"/>
            <a:r>
              <a:rPr lang="vi-VN" sz="4400" dirty="0">
                <a:solidFill>
                  <a:prstClr val="black"/>
                </a:solidFill>
                <a:latin typeface="Times New Roman" panose="02020603050405020304" pitchFamily="18" charset="0"/>
                <a:cs typeface="Times New Roman" panose="02020603050405020304" pitchFamily="18" charset="0"/>
              </a:rPr>
              <a:t>→ Luôn sẵn sàng đồng cảm, chia sẻ, thấu hiểu và giúp đỡ người khác khi người ta gặp khó khăn; Luôn yêu thương mọi người, sẵn sàng cho đi mà không mong nhận lại, không ích kỉ nhỏ nhen, tính toán thiệt hơn với người khác; Sống chan hòa với mọi người xung quanh, luôn mang những điều tích cực đến cho mọi người và lan tỏa được những thông điệp, hành động tốt đẹp ra xã hội.</a:t>
            </a:r>
          </a:p>
        </p:txBody>
      </p:sp>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86936" y="5187259"/>
            <a:ext cx="5959277" cy="6069633"/>
          </a:xfrm>
          <a:prstGeom prst="rect">
            <a:avLst/>
          </a:prstGeom>
        </p:spPr>
      </p:pic>
      <p:pic>
        <p:nvPicPr>
          <p:cNvPr id="5"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4815" y="8382478"/>
            <a:ext cx="2566068" cy="287441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53091">
            <a:off x="-1778689" y="-1820712"/>
            <a:ext cx="3557377" cy="4772091"/>
          </a:xfrm>
          <a:prstGeom prst="rect">
            <a:avLst/>
          </a:prstGeom>
        </p:spPr>
      </p:pic>
      <p:sp>
        <p:nvSpPr>
          <p:cNvPr id="7" name="Rectangle 6"/>
          <p:cNvSpPr/>
          <p:nvPr/>
        </p:nvSpPr>
        <p:spPr>
          <a:xfrm>
            <a:off x="1889408" y="565333"/>
            <a:ext cx="15219446" cy="1569660"/>
          </a:xfrm>
          <a:prstGeom prst="rect">
            <a:avLst/>
          </a:prstGeom>
        </p:spPr>
        <p:txBody>
          <a:bodyPr wrap="square">
            <a:spAutoFit/>
          </a:bodyPr>
          <a:lstStyle/>
          <a:p>
            <a:pPr algn="just"/>
            <a:r>
              <a:rPr lang="en-US" sz="4800" b="1"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4800" b="1" dirty="0">
                <a:solidFill>
                  <a:prstClr val="black">
                    <a:lumMod val="95000"/>
                    <a:lumOff val="5000"/>
                  </a:prstClr>
                </a:solidFill>
                <a:latin typeface="Times New Roman" panose="02020603050405020304" pitchFamily="18" charset="0"/>
                <a:cs typeface="Times New Roman" panose="02020603050405020304" pitchFamily="18" charset="0"/>
              </a:rPr>
              <a:t> 2</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lòng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nhân</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ái</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khi</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học</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truyện</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Gió</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lạnh</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đầu</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800" dirty="0" err="1">
                <a:solidFill>
                  <a:prstClr val="black">
                    <a:lumMod val="95000"/>
                    <a:lumOff val="5000"/>
                  </a:prstClr>
                </a:solidFill>
                <a:latin typeface="Times New Roman" panose="02020603050405020304" pitchFamily="18" charset="0"/>
                <a:cs typeface="Times New Roman" panose="02020603050405020304" pitchFamily="18" charset="0"/>
              </a:rPr>
              <a:t>Thạch</a:t>
            </a:r>
            <a:r>
              <a:rPr lang="en-US" sz="4800" dirty="0">
                <a:solidFill>
                  <a:prstClr val="black">
                    <a:lumMod val="95000"/>
                    <a:lumOff val="5000"/>
                  </a:prstClr>
                </a:solidFill>
                <a:latin typeface="Times New Roman" panose="02020603050405020304" pitchFamily="18" charset="0"/>
                <a:cs typeface="Times New Roman" panose="02020603050405020304" pitchFamily="18" charset="0"/>
              </a:rPr>
              <a:t> Lam)</a:t>
            </a:r>
            <a:endParaRPr lang="vi-VN" sz="4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7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154400" y="679787"/>
            <a:ext cx="2920120" cy="3142986"/>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38600" y="4914900"/>
            <a:ext cx="5505317" cy="6428715"/>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85228" y="7658100"/>
            <a:ext cx="2157479" cy="1961344"/>
          </a:xfrm>
          <a:prstGeom prst="rect">
            <a:avLst/>
          </a:prstGeom>
        </p:spPr>
      </p:pic>
      <p:sp>
        <p:nvSpPr>
          <p:cNvPr id="8" name="TextBox 10"/>
          <p:cNvSpPr txBox="1"/>
          <p:nvPr/>
        </p:nvSpPr>
        <p:spPr>
          <a:xfrm>
            <a:off x="1343518" y="787862"/>
            <a:ext cx="10550743" cy="677108"/>
          </a:xfrm>
          <a:prstGeom prst="rect">
            <a:avLst/>
          </a:prstGeom>
        </p:spPr>
        <p:txBody>
          <a:bodyPr wrap="square" lIns="0" tIns="0" rIns="0" bIns="0" rtlCol="0" anchor="t">
            <a:spAutoFit/>
          </a:bodyPr>
          <a:lstStyle/>
          <a:p>
            <a:r>
              <a:rPr lang="en-US" sz="4400" b="1" dirty="0">
                <a:solidFill>
                  <a:srgbClr val="323232"/>
                </a:solidFill>
                <a:latin typeface="Times New Roman" panose="02020603050405020304" pitchFamily="18" charset="0"/>
                <a:cs typeface="Times New Roman" panose="02020603050405020304" pitchFamily="18" charset="0"/>
              </a:rPr>
              <a:t>2. </a:t>
            </a:r>
            <a:r>
              <a:rPr lang="en-US" sz="4400" b="1" dirty="0" err="1">
                <a:solidFill>
                  <a:srgbClr val="323232"/>
                </a:solidFill>
                <a:latin typeface="Times New Roman" panose="02020603050405020304" pitchFamily="18" charset="0"/>
                <a:cs typeface="Times New Roman" panose="02020603050405020304" pitchFamily="18" charset="0"/>
              </a:rPr>
              <a:t>Tìm</a:t>
            </a:r>
            <a:r>
              <a:rPr lang="en-US" sz="4400" b="1" dirty="0">
                <a:solidFill>
                  <a:srgbClr val="323232"/>
                </a:solidFill>
                <a:latin typeface="Times New Roman" panose="02020603050405020304" pitchFamily="18" charset="0"/>
                <a:cs typeface="Times New Roman" panose="02020603050405020304" pitchFamily="18" charset="0"/>
              </a:rPr>
              <a:t> ý </a:t>
            </a:r>
            <a:r>
              <a:rPr lang="en-US" sz="4400" b="1" dirty="0" err="1">
                <a:solidFill>
                  <a:srgbClr val="323232"/>
                </a:solidFill>
                <a:latin typeface="Times New Roman" panose="02020603050405020304" pitchFamily="18" charset="0"/>
                <a:cs typeface="Times New Roman" panose="02020603050405020304" pitchFamily="18" charset="0"/>
              </a:rPr>
              <a:t>và</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lập</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dàn</a:t>
            </a:r>
            <a:r>
              <a:rPr lang="en-US" sz="4400" b="1" dirty="0">
                <a:solidFill>
                  <a:srgbClr val="323232"/>
                </a:solidFill>
                <a:latin typeface="Times New Roman" panose="02020603050405020304" pitchFamily="18" charset="0"/>
                <a:cs typeface="Times New Roman" panose="02020603050405020304" pitchFamily="18" charset="0"/>
              </a:rPr>
              <a:t> ý</a:t>
            </a:r>
          </a:p>
        </p:txBody>
      </p:sp>
      <p:sp>
        <p:nvSpPr>
          <p:cNvPr id="14" name="TextBox 10"/>
          <p:cNvSpPr txBox="1"/>
          <p:nvPr/>
        </p:nvSpPr>
        <p:spPr>
          <a:xfrm>
            <a:off x="1343518" y="1835200"/>
            <a:ext cx="10550743" cy="677108"/>
          </a:xfrm>
          <a:prstGeom prst="rect">
            <a:avLst/>
          </a:prstGeom>
        </p:spPr>
        <p:txBody>
          <a:bodyPr wrap="square" lIns="0" tIns="0" rIns="0" bIns="0" rtlCol="0" anchor="t">
            <a:spAutoFit/>
          </a:bodyPr>
          <a:lstStyle/>
          <a:p>
            <a:r>
              <a:rPr lang="en-US" sz="4400" b="1" dirty="0">
                <a:solidFill>
                  <a:srgbClr val="323232"/>
                </a:solidFill>
                <a:latin typeface="Times New Roman" panose="02020603050405020304" pitchFamily="18" charset="0"/>
                <a:cs typeface="Times New Roman" panose="02020603050405020304" pitchFamily="18" charset="0"/>
              </a:rPr>
              <a:t>b. </a:t>
            </a:r>
            <a:r>
              <a:rPr lang="en-US" sz="4400" b="1" dirty="0" err="1">
                <a:solidFill>
                  <a:srgbClr val="323232"/>
                </a:solidFill>
                <a:latin typeface="Times New Roman" panose="02020603050405020304" pitchFamily="18" charset="0"/>
                <a:cs typeface="Times New Roman" panose="02020603050405020304" pitchFamily="18" charset="0"/>
              </a:rPr>
              <a:t>Lập</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dàn</a:t>
            </a:r>
            <a:r>
              <a:rPr lang="en-US" sz="4400" b="1" dirty="0">
                <a:solidFill>
                  <a:srgbClr val="323232"/>
                </a:solidFill>
                <a:latin typeface="Times New Roman" panose="02020603050405020304" pitchFamily="18" charset="0"/>
                <a:cs typeface="Times New Roman" panose="02020603050405020304" pitchFamily="18" charset="0"/>
              </a:rPr>
              <a:t> ý</a:t>
            </a:r>
          </a:p>
        </p:txBody>
      </p:sp>
      <p:sp>
        <p:nvSpPr>
          <p:cNvPr id="3" name="Rectangle 2"/>
          <p:cNvSpPr/>
          <p:nvPr/>
        </p:nvSpPr>
        <p:spPr>
          <a:xfrm>
            <a:off x="2526860" y="2882538"/>
            <a:ext cx="15087600" cy="6524863"/>
          </a:xfrm>
          <a:prstGeom prst="rect">
            <a:avLst/>
          </a:prstGeom>
        </p:spPr>
        <p:txBody>
          <a:bodyPr wrap="square">
            <a:spAutoFit/>
          </a:bodyPr>
          <a:lstStyle/>
          <a:p>
            <a:pPr algn="just">
              <a:lnSpc>
                <a:spcPct val="150000"/>
              </a:lnSpc>
            </a:pP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Lập dàn ý, tổ chức hệ thống các ý theo ba phần:</a:t>
            </a:r>
          </a:p>
          <a:p>
            <a:pPr algn="just"/>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 Mở đầu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Nêu vấn đề cần trình bày. Ví dụ, truyện Gió lạnh đầu mùa tưởng đơn giản nhưng đặt ra một vấn đề xã hội rất lớn: lòng nhân ái trong cuộc sống.</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 Nội dung chính</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Lần lượt trình bày các nội dung chính đã chuẩn bị trong phần tìm ý.</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 Kết thúc: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Khái quát, khẳng định tầm quan trọng của lòng nhân ái trong cuộc sống.</a:t>
            </a:r>
            <a:endPar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34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35619" y="2556121"/>
            <a:ext cx="4671238" cy="512810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70451" y="7138853"/>
            <a:ext cx="3731640" cy="3148147"/>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4366426" y="-939943"/>
            <a:ext cx="6183218" cy="6228516"/>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200406" y="7832122"/>
            <a:ext cx="2515259" cy="2852356"/>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17479" y="-1092637"/>
            <a:ext cx="3356990" cy="3259332"/>
          </a:xfrm>
          <a:prstGeom prst="rect">
            <a:avLst/>
          </a:prstGeom>
        </p:spPr>
      </p:pic>
      <p:sp>
        <p:nvSpPr>
          <p:cNvPr id="12" name="TextBox 10"/>
          <p:cNvSpPr txBox="1"/>
          <p:nvPr/>
        </p:nvSpPr>
        <p:spPr>
          <a:xfrm>
            <a:off x="3377597" y="198475"/>
            <a:ext cx="10550743" cy="677108"/>
          </a:xfrm>
          <a:prstGeom prst="rect">
            <a:avLst/>
          </a:prstGeom>
        </p:spPr>
        <p:txBody>
          <a:bodyPr wrap="square" lIns="0" tIns="0" rIns="0" bIns="0" rtlCol="0" anchor="t">
            <a:spAutoFit/>
          </a:bodyPr>
          <a:lstStyle/>
          <a:p>
            <a:r>
              <a:rPr lang="en-US" sz="4400" b="1" dirty="0">
                <a:solidFill>
                  <a:srgbClr val="323232"/>
                </a:solidFill>
                <a:latin typeface="Times New Roman" panose="02020603050405020304" pitchFamily="18" charset="0"/>
                <a:cs typeface="Times New Roman" panose="02020603050405020304" pitchFamily="18" charset="0"/>
              </a:rPr>
              <a:t>3. </a:t>
            </a:r>
            <a:r>
              <a:rPr lang="en-US" sz="4400" b="1" dirty="0" err="1">
                <a:solidFill>
                  <a:srgbClr val="323232"/>
                </a:solidFill>
                <a:latin typeface="Times New Roman" panose="02020603050405020304" pitchFamily="18" charset="0"/>
                <a:cs typeface="Times New Roman" panose="02020603050405020304" pitchFamily="18" charset="0"/>
              </a:rPr>
              <a:t>Nói</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và</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nghe</a:t>
            </a:r>
            <a:endParaRPr lang="en-US" sz="4400" b="1" dirty="0">
              <a:solidFill>
                <a:srgbClr val="323232"/>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14277506"/>
              </p:ext>
            </p:extLst>
          </p:nvPr>
        </p:nvGraphicFramePr>
        <p:xfrm>
          <a:off x="679941" y="1214137"/>
          <a:ext cx="16778094" cy="8900160"/>
        </p:xfrm>
        <a:graphic>
          <a:graphicData uri="http://schemas.openxmlformats.org/drawingml/2006/table">
            <a:tbl>
              <a:tblPr>
                <a:tableStyleId>{5940675A-B579-460E-94D1-54222C63F5DA}</a:tableStyleId>
              </a:tblPr>
              <a:tblGrid>
                <a:gridCol w="12744898">
                  <a:extLst>
                    <a:ext uri="{9D8B030D-6E8A-4147-A177-3AD203B41FA5}">
                      <a16:colId xmlns:a16="http://schemas.microsoft.com/office/drawing/2014/main" val="20000"/>
                    </a:ext>
                  </a:extLst>
                </a:gridCol>
                <a:gridCol w="4033196">
                  <a:extLst>
                    <a:ext uri="{9D8B030D-6E8A-4147-A177-3AD203B41FA5}">
                      <a16:colId xmlns:a16="http://schemas.microsoft.com/office/drawing/2014/main" val="20001"/>
                    </a:ext>
                  </a:extLst>
                </a:gridCol>
              </a:tblGrid>
              <a:tr h="167628">
                <a:tc>
                  <a:txBody>
                    <a:bodyPr/>
                    <a:lstStyle/>
                    <a:p>
                      <a:pPr algn="ctr"/>
                      <a:r>
                        <a:rPr lang="vi-VN" sz="4000" b="1" dirty="0">
                          <a:effectLst/>
                          <a:latin typeface="Times New Roman" panose="02020603050405020304" pitchFamily="18" charset="0"/>
                          <a:cs typeface="Times New Roman" panose="02020603050405020304" pitchFamily="18" charset="0"/>
                        </a:rPr>
                        <a:t>Người nói</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FFE3DC"/>
                    </a:solidFill>
                  </a:tcPr>
                </a:tc>
                <a:tc>
                  <a:txBody>
                    <a:bodyPr/>
                    <a:lstStyle/>
                    <a:p>
                      <a:pPr algn="ctr"/>
                      <a:r>
                        <a:rPr lang="vi-VN" sz="4000" b="1" dirty="0">
                          <a:effectLst/>
                          <a:latin typeface="Times New Roman" panose="02020603050405020304" pitchFamily="18" charset="0"/>
                          <a:cs typeface="Times New Roman" panose="02020603050405020304" pitchFamily="18" charset="0"/>
                        </a:rPr>
                        <a:t>Người nghe</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FFE3DC"/>
                    </a:solidFill>
                  </a:tcPr>
                </a:tc>
                <a:extLst>
                  <a:ext uri="{0D108BD9-81ED-4DB2-BD59-A6C34878D82A}">
                    <a16:rowId xmlns:a16="http://schemas.microsoft.com/office/drawing/2014/main" val="10000"/>
                  </a:ext>
                </a:extLst>
              </a:tr>
              <a:tr h="4358334">
                <a:tc>
                  <a:txBody>
                    <a:bodyPr/>
                    <a:lstStyle/>
                    <a:p>
                      <a:pPr algn="just"/>
                      <a:r>
                        <a:rPr lang="vi-VN" sz="3200" b="1" dirty="0">
                          <a:effectLst/>
                          <a:latin typeface="Times New Roman" panose="02020603050405020304" pitchFamily="18" charset="0"/>
                          <a:cs typeface="Times New Roman" panose="02020603050405020304" pitchFamily="18" charset="0"/>
                        </a:rPr>
                        <a:t>- Nội dung trình bày:</a:t>
                      </a:r>
                    </a:p>
                    <a:p>
                      <a:pPr algn="just"/>
                      <a:r>
                        <a:rPr lang="vi-VN" sz="3200" dirty="0">
                          <a:effectLst/>
                          <a:latin typeface="Times New Roman" panose="02020603050405020304" pitchFamily="18" charset="0"/>
                          <a:cs typeface="Times New Roman" panose="02020603050405020304" pitchFamily="18" charset="0"/>
                        </a:rPr>
                        <a:t>+ Vấn đề trình bày được nêu rõ ràng, cụ thể.</a:t>
                      </a:r>
                    </a:p>
                    <a:p>
                      <a:pPr algn="just"/>
                      <a:r>
                        <a:rPr lang="vi-VN" sz="3200" dirty="0">
                          <a:effectLst/>
                          <a:latin typeface="Times New Roman" panose="02020603050405020304" pitchFamily="18" charset="0"/>
                          <a:cs typeface="Times New Roman" panose="02020603050405020304" pitchFamily="18" charset="0"/>
                        </a:rPr>
                        <a:t>+ Nội dung phong phú, có trọng tâm, được trình bày lô gích; lí lẽ và bằng chứng làm nổi bật được vấn đề.</a:t>
                      </a:r>
                    </a:p>
                    <a:p>
                      <a:pPr algn="just"/>
                      <a:r>
                        <a:rPr lang="vi-VN" sz="3200" dirty="0">
                          <a:effectLst/>
                          <a:latin typeface="Times New Roman" panose="02020603050405020304" pitchFamily="18" charset="0"/>
                          <a:cs typeface="Times New Roman" panose="02020603050405020304" pitchFamily="18" charset="0"/>
                        </a:rPr>
                        <a:t>+ Nội dung giải đáp thắc mắc cụ thể, ngắn gọn, thỏa đáng.</a:t>
                      </a:r>
                    </a:p>
                    <a:p>
                      <a:pPr algn="just"/>
                      <a:r>
                        <a:rPr lang="vi-VN" sz="3200" b="1" dirty="0">
                          <a:effectLst/>
                          <a:latin typeface="Times New Roman" panose="02020603050405020304" pitchFamily="18" charset="0"/>
                          <a:cs typeface="Times New Roman" panose="02020603050405020304" pitchFamily="18" charset="0"/>
                        </a:rPr>
                        <a:t>- Hình thức trình bày:</a:t>
                      </a:r>
                    </a:p>
                    <a:p>
                      <a:pPr algn="just"/>
                      <a:r>
                        <a:rPr lang="vi-VN" sz="3200" dirty="0">
                          <a:effectLst/>
                          <a:latin typeface="Times New Roman" panose="02020603050405020304" pitchFamily="18" charset="0"/>
                          <a:cs typeface="Times New Roman" panose="02020603050405020304" pitchFamily="18" charset="0"/>
                        </a:rPr>
                        <a:t>+ Bài trình bày có bố cục rõ ràng.</a:t>
                      </a:r>
                    </a:p>
                    <a:p>
                      <a:pPr algn="just"/>
                      <a:r>
                        <a:rPr lang="vi-VN" sz="3200" dirty="0">
                          <a:effectLst/>
                          <a:latin typeface="Times New Roman" panose="02020603050405020304" pitchFamily="18" charset="0"/>
                          <a:cs typeface="Times New Roman" panose="02020603050405020304" pitchFamily="18" charset="0"/>
                        </a:rPr>
                        <a:t>+ Các nội dung minh họa có chất lượng.</a:t>
                      </a:r>
                    </a:p>
                    <a:p>
                      <a:pPr algn="just"/>
                      <a:r>
                        <a:rPr lang="vi-VN" sz="3200" dirty="0">
                          <a:effectLst/>
                          <a:latin typeface="Times New Roman" panose="02020603050405020304" pitchFamily="18" charset="0"/>
                          <a:cs typeface="Times New Roman" panose="02020603050405020304" pitchFamily="18" charset="0"/>
                        </a:rPr>
                        <a:t>+ Sử dụng công cụ, thiết bị hỗ trợ phù hợp.</a:t>
                      </a:r>
                    </a:p>
                    <a:p>
                      <a:pPr algn="just"/>
                      <a:r>
                        <a:rPr lang="vi-VN" sz="3200" dirty="0">
                          <a:effectLst/>
                          <a:latin typeface="Times New Roman" panose="02020603050405020304" pitchFamily="18" charset="0"/>
                          <a:cs typeface="Times New Roman" panose="02020603050405020304" pitchFamily="18" charset="0"/>
                        </a:rPr>
                        <a:t>+ Có sự sáng tạo, tạo được điểm nhấn cho nội dung trình bày.</a:t>
                      </a:r>
                    </a:p>
                    <a:p>
                      <a:pPr algn="just"/>
                      <a:r>
                        <a:rPr lang="vi-VN" sz="3200" b="1" dirty="0">
                          <a:effectLst/>
                          <a:latin typeface="Times New Roman" panose="02020603050405020304" pitchFamily="18" charset="0"/>
                          <a:cs typeface="Times New Roman" panose="02020603050405020304" pitchFamily="18" charset="0"/>
                        </a:rPr>
                        <a:t>- Tác phong, thái độ trình bày:</a:t>
                      </a:r>
                    </a:p>
                    <a:p>
                      <a:pPr algn="just"/>
                      <a:r>
                        <a:rPr lang="vi-VN" sz="3200" dirty="0">
                          <a:effectLst/>
                          <a:latin typeface="Times New Roman" panose="02020603050405020304" pitchFamily="18" charset="0"/>
                          <a:cs typeface="Times New Roman" panose="02020603050405020304" pitchFamily="18" charset="0"/>
                        </a:rPr>
                        <a:t>+ Phong thái tự tin, tôn trọng người nghe, sử dụng ngôn ngữ cơ thể sinh động, phù hợp.</a:t>
                      </a:r>
                    </a:p>
                    <a:p>
                      <a:pPr algn="just"/>
                      <a:r>
                        <a:rPr lang="vi-VN" sz="3200" dirty="0">
                          <a:effectLst/>
                          <a:latin typeface="Times New Roman" panose="02020603050405020304" pitchFamily="18" charset="0"/>
                          <a:cs typeface="Times New Roman" panose="02020603050405020304" pitchFamily="18" charset="0"/>
                        </a:rPr>
                        <a:t>+ Nói trôi chảy, mạch lạc, không bị ngắt quãng, hoặc không có những từ ngữ chêm xen (à, ờ, thì, mà, là,…).</a:t>
                      </a:r>
                    </a:p>
                    <a:p>
                      <a:pPr algn="just"/>
                      <a:r>
                        <a:rPr lang="vi-VN" sz="3200" dirty="0">
                          <a:effectLst/>
                          <a:latin typeface="Times New Roman" panose="02020603050405020304" pitchFamily="18" charset="0"/>
                          <a:cs typeface="Times New Roman" panose="02020603050405020304" pitchFamily="18" charset="0"/>
                        </a:rPr>
                        <a:t>+ Tốc độ nói vừa phải, có nhấn giọng ở những nội dung quan trọng.</a:t>
                      </a:r>
                    </a:p>
                    <a:p>
                      <a:pPr algn="just"/>
                      <a:r>
                        <a:rPr lang="vi-VN" sz="3200" dirty="0">
                          <a:effectLst/>
                          <a:latin typeface="Times New Roman" panose="02020603050405020304" pitchFamily="18" charset="0"/>
                          <a:cs typeface="Times New Roman" panose="02020603050405020304" pitchFamily="18" charset="0"/>
                        </a:rPr>
                        <a:t>+ Bảo đảm yêu cầu về thời gian trình bày.</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just"/>
                      <a:r>
                        <a:rPr lang="vi-VN" sz="3200" dirty="0">
                          <a:effectLst/>
                          <a:latin typeface="Times New Roman" panose="02020603050405020304" pitchFamily="18" charset="0"/>
                          <a:cs typeface="Times New Roman" panose="02020603050405020304" pitchFamily="18" charset="0"/>
                        </a:rPr>
                        <a:t>- Lắng nghe, xác định và ghi lại các thông tin chính của bài trình bày; những nội dung cần hỏi lại.</a:t>
                      </a:r>
                    </a:p>
                    <a:p>
                      <a:pPr algn="just"/>
                      <a:endParaRPr lang="en-US" sz="1400" dirty="0">
                        <a:effectLst/>
                        <a:latin typeface="Times New Roman" panose="02020603050405020304" pitchFamily="18" charset="0"/>
                        <a:cs typeface="Times New Roman" panose="02020603050405020304" pitchFamily="18" charset="0"/>
                      </a:endParaRPr>
                    </a:p>
                    <a:p>
                      <a:pPr algn="just"/>
                      <a:r>
                        <a:rPr lang="vi-VN" sz="3200" dirty="0">
                          <a:effectLst/>
                          <a:latin typeface="Times New Roman" panose="02020603050405020304" pitchFamily="18" charset="0"/>
                          <a:cs typeface="Times New Roman" panose="02020603050405020304" pitchFamily="18" charset="0"/>
                        </a:rPr>
                        <a:t>- Thể hiện thái độ chú ý lắng nghe; sử dụng các yếu tố cử chỉ, nét mặt, ánh mắt để khích lệ người nói.</a:t>
                      </a:r>
                    </a:p>
                    <a:p>
                      <a:pPr algn="just"/>
                      <a:endParaRPr lang="en-US" sz="2000" dirty="0">
                        <a:effectLst/>
                        <a:latin typeface="Times New Roman" panose="02020603050405020304" pitchFamily="18" charset="0"/>
                        <a:cs typeface="Times New Roman" panose="02020603050405020304" pitchFamily="18" charset="0"/>
                      </a:endParaRPr>
                    </a:p>
                    <a:p>
                      <a:pPr algn="just"/>
                      <a:r>
                        <a:rPr lang="vi-VN" sz="3200" dirty="0">
                          <a:effectLst/>
                          <a:latin typeface="Times New Roman" panose="02020603050405020304" pitchFamily="18" charset="0"/>
                          <a:cs typeface="Times New Roman" panose="02020603050405020304" pitchFamily="18" charset="0"/>
                        </a:rPr>
                        <a:t>- Hỏi lại những điểm chưa rõ (nếu cần); có thể trao đổi thêm quan điểm cá nhân về nội dung của bài trình bày.</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228037" y="4180575"/>
            <a:ext cx="6956631" cy="7085457"/>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306255" y="-1119079"/>
            <a:ext cx="6034849" cy="626257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36842">
            <a:off x="1057374" y="2384215"/>
            <a:ext cx="2340418" cy="239262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88830" y="7424858"/>
            <a:ext cx="3429121" cy="3841174"/>
          </a:xfrm>
          <a:prstGeom prst="rect">
            <a:avLst/>
          </a:prstGeom>
        </p:spPr>
      </p:pic>
      <p:sp>
        <p:nvSpPr>
          <p:cNvPr id="22" name="TextBox 10"/>
          <p:cNvSpPr txBox="1"/>
          <p:nvPr/>
        </p:nvSpPr>
        <p:spPr>
          <a:xfrm>
            <a:off x="5181600" y="539569"/>
            <a:ext cx="10550743" cy="677108"/>
          </a:xfrm>
          <a:prstGeom prst="rect">
            <a:avLst/>
          </a:prstGeom>
        </p:spPr>
        <p:txBody>
          <a:bodyPr wrap="square" lIns="0" tIns="0" rIns="0" bIns="0" rtlCol="0" anchor="t">
            <a:spAutoFit/>
          </a:bodyPr>
          <a:lstStyle/>
          <a:p>
            <a:r>
              <a:rPr lang="en-US" sz="4400" b="1" dirty="0">
                <a:solidFill>
                  <a:srgbClr val="323232"/>
                </a:solidFill>
                <a:latin typeface="Times New Roman" panose="02020603050405020304" pitchFamily="18" charset="0"/>
                <a:cs typeface="Times New Roman" panose="02020603050405020304" pitchFamily="18" charset="0"/>
              </a:rPr>
              <a:t>4. </a:t>
            </a:r>
            <a:r>
              <a:rPr lang="en-US" sz="4400" b="1" dirty="0" err="1">
                <a:solidFill>
                  <a:srgbClr val="323232"/>
                </a:solidFill>
                <a:latin typeface="Times New Roman" panose="02020603050405020304" pitchFamily="18" charset="0"/>
                <a:cs typeface="Times New Roman" panose="02020603050405020304" pitchFamily="18" charset="0"/>
              </a:rPr>
              <a:t>Kiểm</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tra</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và</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chỉnh</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sửa</a:t>
            </a:r>
            <a:endParaRPr lang="en-US" sz="4400" b="1" dirty="0">
              <a:solidFill>
                <a:srgbClr val="323232"/>
              </a:solidFill>
              <a:latin typeface="Times New Roman" panose="02020603050405020304" pitchFamily="18" charset="0"/>
              <a:cs typeface="Times New Roman" panose="02020603050405020304" pitchFamily="18"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270950313"/>
              </p:ext>
            </p:extLst>
          </p:nvPr>
        </p:nvGraphicFramePr>
        <p:xfrm>
          <a:off x="3581400" y="1790700"/>
          <a:ext cx="6864754" cy="7376160"/>
        </p:xfrm>
        <a:graphic>
          <a:graphicData uri="http://schemas.openxmlformats.org/drawingml/2006/table">
            <a:tbl>
              <a:tblPr>
                <a:tableStyleId>{5940675A-B579-460E-94D1-54222C63F5DA}</a:tableStyleId>
              </a:tblPr>
              <a:tblGrid>
                <a:gridCol w="6864754">
                  <a:extLst>
                    <a:ext uri="{9D8B030D-6E8A-4147-A177-3AD203B41FA5}">
                      <a16:colId xmlns:a16="http://schemas.microsoft.com/office/drawing/2014/main" val="20000"/>
                    </a:ext>
                  </a:extLst>
                </a:gridCol>
              </a:tblGrid>
              <a:tr h="0">
                <a:tc>
                  <a:txBody>
                    <a:bodyPr/>
                    <a:lstStyle/>
                    <a:p>
                      <a:pPr algn="ctr"/>
                      <a:r>
                        <a:rPr lang="vi-VN" sz="4400" b="1" dirty="0">
                          <a:effectLst/>
                          <a:latin typeface="Times New Roman" panose="02020603050405020304" pitchFamily="18" charset="0"/>
                          <a:cs typeface="Times New Roman" panose="02020603050405020304" pitchFamily="18" charset="0"/>
                        </a:rPr>
                        <a:t>Người nói</a:t>
                      </a:r>
                      <a:endParaRPr lang="vi-VN" sz="44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FFE3DC"/>
                    </a:solidFill>
                  </a:tcPr>
                </a:tc>
                <a:extLst>
                  <a:ext uri="{0D108BD9-81ED-4DB2-BD59-A6C34878D82A}">
                    <a16:rowId xmlns:a16="http://schemas.microsoft.com/office/drawing/2014/main" val="10000"/>
                  </a:ext>
                </a:extLst>
              </a:tr>
              <a:tr h="0">
                <a:tc>
                  <a:txBody>
                    <a:bodyPr/>
                    <a:lstStyle/>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Lắng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nghe</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nhận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xét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bạn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thầy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cô</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bày</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Rút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kinh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nghiệm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việc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lựa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chọn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vấn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quá</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chuẩn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bị</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nội</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cách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thức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thái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độ</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bày</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Tự</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đánh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giá</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Điều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em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hài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lòng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về</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gì</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Điều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gì</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em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muốn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thay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đổi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trong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trình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bày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đó</a:t>
                      </a:r>
                      <a:r>
                        <a:rPr lang="en-US" sz="4000" dirty="0">
                          <a:effectLst/>
                          <a:latin typeface="Times New Roman" panose="02020603050405020304" pitchFamily="18" charset="0"/>
                          <a:cs typeface="Times New Roman" panose="02020603050405020304" pitchFamily="18" charset="0"/>
                        </a:rPr>
                        <a:t>?</a:t>
                      </a:r>
                      <a:endParaRPr lang="en-US" sz="40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67489756"/>
              </p:ext>
            </p:extLst>
          </p:nvPr>
        </p:nvGraphicFramePr>
        <p:xfrm>
          <a:off x="10744200" y="1790700"/>
          <a:ext cx="6864754" cy="7376160"/>
        </p:xfrm>
        <a:graphic>
          <a:graphicData uri="http://schemas.openxmlformats.org/drawingml/2006/table">
            <a:tbl>
              <a:tblPr>
                <a:tableStyleId>{5940675A-B579-460E-94D1-54222C63F5DA}</a:tableStyleId>
              </a:tblPr>
              <a:tblGrid>
                <a:gridCol w="6864754">
                  <a:extLst>
                    <a:ext uri="{9D8B030D-6E8A-4147-A177-3AD203B41FA5}">
                      <a16:colId xmlns:a16="http://schemas.microsoft.com/office/drawing/2014/main" val="20000"/>
                    </a:ext>
                  </a:extLst>
                </a:gridCol>
              </a:tblGrid>
              <a:tr h="0">
                <a:tc>
                  <a:txBody>
                    <a:bodyPr/>
                    <a:lstStyle/>
                    <a:p>
                      <a:pPr algn="ctr"/>
                      <a:r>
                        <a:rPr lang="vi-VN" sz="4400" b="1" dirty="0">
                          <a:effectLst/>
                          <a:latin typeface="Times New Roman" panose="02020603050405020304" pitchFamily="18" charset="0"/>
                          <a:cs typeface="Times New Roman" panose="02020603050405020304" pitchFamily="18" charset="0"/>
                        </a:rPr>
                        <a:t>Người nghe</a:t>
                      </a:r>
                      <a:endParaRPr lang="vi-VN" sz="44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10000"/>
                  </a:ext>
                </a:extLst>
              </a:tr>
              <a:tr h="0">
                <a:tc>
                  <a:txBody>
                    <a:bodyPr/>
                    <a:lstStyle/>
                    <a:p>
                      <a:pPr algn="just"/>
                      <a:r>
                        <a:rPr lang="vi-VN" sz="4000" dirty="0">
                          <a:effectLst/>
                          <a:latin typeface="Times New Roman" panose="02020603050405020304" pitchFamily="18" charset="0"/>
                          <a:cs typeface="Times New Roman" panose="02020603050405020304" pitchFamily="18" charset="0"/>
                        </a:rPr>
                        <a:t>- Kiểm tra việc nghe và ghi chép các nội dung thông tin đã chính xác chưa, thu hoạch được những gì,…</a:t>
                      </a:r>
                    </a:p>
                    <a:p>
                      <a:pPr algn="just"/>
                      <a:r>
                        <a:rPr lang="vi-VN" sz="4000" dirty="0">
                          <a:effectLst/>
                          <a:latin typeface="Times New Roman" panose="02020603050405020304" pitchFamily="18" charset="0"/>
                          <a:cs typeface="Times New Roman" panose="02020603050405020304" pitchFamily="18" charset="0"/>
                        </a:rPr>
                        <a:t>- Nêu nhận xét về nội dung, hình thức bài trình bày.</a:t>
                      </a:r>
                    </a:p>
                    <a:p>
                      <a:pPr algn="just"/>
                      <a:r>
                        <a:rPr lang="vi-VN" sz="4000" dirty="0">
                          <a:effectLst/>
                          <a:latin typeface="Times New Roman" panose="02020603050405020304" pitchFamily="18" charset="0"/>
                          <a:cs typeface="Times New Roman" panose="02020603050405020304" pitchFamily="18" charset="0"/>
                        </a:rPr>
                        <a:t>- Đánh giá:</a:t>
                      </a:r>
                    </a:p>
                    <a:p>
                      <a:pPr algn="just"/>
                      <a:r>
                        <a:rPr lang="vi-VN" sz="4000" dirty="0">
                          <a:effectLst/>
                          <a:latin typeface="Times New Roman" panose="02020603050405020304" pitchFamily="18" charset="0"/>
                          <a:cs typeface="Times New Roman" panose="02020603050405020304" pitchFamily="18" charset="0"/>
                        </a:rPr>
                        <a:t>+ Em thấy bài trình bày của bạn có thuyết phục không? Vì sao?</a:t>
                      </a:r>
                    </a:p>
                    <a:p>
                      <a:pPr algn="just"/>
                      <a:r>
                        <a:rPr lang="vi-VN" sz="4000" dirty="0">
                          <a:effectLst/>
                          <a:latin typeface="Times New Roman" panose="02020603050405020304" pitchFamily="18" charset="0"/>
                          <a:cs typeface="Times New Roman" panose="02020603050405020304" pitchFamily="18" charset="0"/>
                        </a:rPr>
                        <a:t>+ Điều em học được từ bài trình bày của bạn là gì?</a:t>
                      </a:r>
                      <a:endParaRPr lang="vi-VN" sz="4000"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326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154400" y="679787"/>
            <a:ext cx="2920120" cy="3142986"/>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038600" y="4914900"/>
            <a:ext cx="5505317" cy="6428715"/>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85228" y="7658100"/>
            <a:ext cx="2157479" cy="1961344"/>
          </a:xfrm>
          <a:prstGeom prst="rect">
            <a:avLst/>
          </a:prstGeom>
        </p:spPr>
      </p:pic>
      <p:sp>
        <p:nvSpPr>
          <p:cNvPr id="11" name="TextBox 5"/>
          <p:cNvSpPr txBox="1"/>
          <p:nvPr/>
        </p:nvSpPr>
        <p:spPr>
          <a:xfrm>
            <a:off x="2342706" y="4666284"/>
            <a:ext cx="13506893" cy="4062651"/>
          </a:xfrm>
          <a:prstGeom prst="rect">
            <a:avLst/>
          </a:prstGeom>
        </p:spPr>
        <p:txBody>
          <a:bodyPr wrap="square" lIns="0" tIns="0" rIns="0" bIns="0" rtlCol="0" anchor="t">
            <a:spAutoFit/>
          </a:bodyPr>
          <a:lstStyle/>
          <a:p>
            <a:pPr marL="571500" indent="-571500" algn="just">
              <a:buFontTx/>
              <a:buChar char="-"/>
            </a:pPr>
            <a:r>
              <a:rPr lang="en-US" sz="4400" dirty="0">
                <a:solidFill>
                  <a:srgbClr val="323232"/>
                </a:solidFill>
                <a:latin typeface="Times New Roman" panose="02020603050405020304" pitchFamily="18" charset="0"/>
                <a:cs typeface="Times New Roman" panose="02020603050405020304" pitchFamily="18" charset="0"/>
              </a:rPr>
              <a:t>GV chia </a:t>
            </a:r>
            <a:r>
              <a:rPr lang="en-US" sz="4400" dirty="0" err="1">
                <a:solidFill>
                  <a:srgbClr val="323232"/>
                </a:solidFill>
                <a:latin typeface="Times New Roman" panose="02020603050405020304" pitchFamily="18" charset="0"/>
                <a:cs typeface="Times New Roman" panose="02020603050405020304" pitchFamily="18" charset="0"/>
              </a:rPr>
              <a:t>lớp</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thành</a:t>
            </a:r>
            <a:r>
              <a:rPr lang="en-US" sz="4400" dirty="0">
                <a:solidFill>
                  <a:srgbClr val="323232"/>
                </a:solidFill>
                <a:latin typeface="Times New Roman" panose="02020603050405020304" pitchFamily="18" charset="0"/>
                <a:cs typeface="Times New Roman" panose="02020603050405020304" pitchFamily="18" charset="0"/>
              </a:rPr>
              <a:t> 4 </a:t>
            </a:r>
            <a:r>
              <a:rPr lang="en-US" sz="4400" dirty="0" err="1">
                <a:solidFill>
                  <a:srgbClr val="323232"/>
                </a:solidFill>
                <a:latin typeface="Times New Roman" panose="02020603050405020304" pitchFamily="18" charset="0"/>
                <a:cs typeface="Times New Roman" panose="02020603050405020304" pitchFamily="18" charset="0"/>
              </a:rPr>
              <a:t>nhóm</a:t>
            </a:r>
            <a:endParaRPr lang="en-US" sz="4400" dirty="0">
              <a:solidFill>
                <a:srgbClr val="323232"/>
              </a:solidFill>
              <a:latin typeface="Times New Roman" panose="02020603050405020304" pitchFamily="18" charset="0"/>
              <a:cs typeface="Times New Roman" panose="02020603050405020304" pitchFamily="18" charset="0"/>
            </a:endParaRPr>
          </a:p>
          <a:p>
            <a:pPr marL="571500" indent="-571500" algn="just">
              <a:buFontTx/>
              <a:buChar char="-"/>
            </a:pPr>
            <a:r>
              <a:rPr lang="en-US" sz="4400" dirty="0" err="1">
                <a:solidFill>
                  <a:srgbClr val="323232"/>
                </a:solidFill>
                <a:latin typeface="Times New Roman" panose="02020603050405020304" pitchFamily="18" charset="0"/>
                <a:cs typeface="Times New Roman" panose="02020603050405020304" pitchFamily="18" charset="0"/>
              </a:rPr>
              <a:t>Yêu</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cầu</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các</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nhóm</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chuẩn</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bị</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bài</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trình</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bày</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trong</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thời</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gian</a:t>
            </a:r>
            <a:r>
              <a:rPr lang="en-US" sz="4400" dirty="0">
                <a:solidFill>
                  <a:srgbClr val="323232"/>
                </a:solidFill>
                <a:latin typeface="Times New Roman" panose="02020603050405020304" pitchFamily="18" charset="0"/>
                <a:cs typeface="Times New Roman" panose="02020603050405020304" pitchFamily="18" charset="0"/>
              </a:rPr>
              <a:t> 10 </a:t>
            </a:r>
            <a:r>
              <a:rPr lang="en-US" sz="4400" dirty="0" err="1">
                <a:solidFill>
                  <a:srgbClr val="323232"/>
                </a:solidFill>
                <a:latin typeface="Times New Roman" panose="02020603050405020304" pitchFamily="18" charset="0"/>
                <a:cs typeface="Times New Roman" panose="02020603050405020304" pitchFamily="18" charset="0"/>
              </a:rPr>
              <a:t>phút</a:t>
            </a:r>
            <a:endParaRPr lang="en-US" sz="4400" dirty="0">
              <a:solidFill>
                <a:srgbClr val="323232"/>
              </a:solidFill>
              <a:latin typeface="Times New Roman" panose="02020603050405020304" pitchFamily="18" charset="0"/>
              <a:cs typeface="Times New Roman" panose="02020603050405020304" pitchFamily="18" charset="0"/>
            </a:endParaRPr>
          </a:p>
          <a:p>
            <a:pPr marL="571500" indent="-571500" algn="just">
              <a:buFontTx/>
              <a:buChar char="-"/>
            </a:pPr>
            <a:r>
              <a:rPr lang="en-US" sz="4400" dirty="0">
                <a:solidFill>
                  <a:srgbClr val="323232"/>
                </a:solidFill>
                <a:latin typeface="Times New Roman" panose="02020603050405020304" pitchFamily="18" charset="0"/>
                <a:cs typeface="Times New Roman" panose="02020603050405020304" pitchFamily="18" charset="0"/>
              </a:rPr>
              <a:t>HS </a:t>
            </a:r>
            <a:r>
              <a:rPr lang="en-US" sz="4400" dirty="0" err="1">
                <a:solidFill>
                  <a:srgbClr val="323232"/>
                </a:solidFill>
                <a:latin typeface="Times New Roman" panose="02020603050405020304" pitchFamily="18" charset="0"/>
                <a:cs typeface="Times New Roman" panose="02020603050405020304" pitchFamily="18" charset="0"/>
              </a:rPr>
              <a:t>quan</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sát</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lắng</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nghe</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ghi</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tóm</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tắt</a:t>
            </a:r>
            <a:r>
              <a:rPr lang="en-US" sz="4400" dirty="0">
                <a:solidFill>
                  <a:srgbClr val="323232"/>
                </a:solidFill>
                <a:latin typeface="Times New Roman" panose="02020603050405020304" pitchFamily="18" charset="0"/>
                <a:cs typeface="Times New Roman" panose="02020603050405020304" pitchFamily="18" charset="0"/>
              </a:rPr>
              <a:t> ý </a:t>
            </a:r>
            <a:r>
              <a:rPr lang="en-US" sz="4400" dirty="0" err="1">
                <a:solidFill>
                  <a:srgbClr val="323232"/>
                </a:solidFill>
                <a:latin typeface="Times New Roman" panose="02020603050405020304" pitchFamily="18" charset="0"/>
                <a:cs typeface="Times New Roman" panose="02020603050405020304" pitchFamily="18" charset="0"/>
              </a:rPr>
              <a:t>chính</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bài</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trình</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bày</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của</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nhóm</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bạn</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Trao</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đổi</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phần</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tóm</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tắt</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với</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nhóm</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trình</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bày</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điều</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chỉnh</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bài</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tóm</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tắt</a:t>
            </a:r>
            <a:r>
              <a:rPr lang="en-US" sz="4400" dirty="0">
                <a:solidFill>
                  <a:srgbClr val="323232"/>
                </a:solidFill>
                <a:latin typeface="Times New Roman" panose="02020603050405020304" pitchFamily="18" charset="0"/>
                <a:cs typeface="Times New Roman" panose="02020603050405020304" pitchFamily="18" charset="0"/>
              </a:rPr>
              <a:t>.</a:t>
            </a:r>
          </a:p>
        </p:txBody>
      </p:sp>
      <p:sp>
        <p:nvSpPr>
          <p:cNvPr id="12" name="TextBox 5"/>
          <p:cNvSpPr txBox="1"/>
          <p:nvPr/>
        </p:nvSpPr>
        <p:spPr>
          <a:xfrm>
            <a:off x="2362200" y="2411108"/>
            <a:ext cx="13487400" cy="1354217"/>
          </a:xfrm>
          <a:prstGeom prst="rect">
            <a:avLst/>
          </a:prstGeom>
        </p:spPr>
        <p:txBody>
          <a:bodyPr wrap="square" lIns="0" tIns="0" rIns="0" bIns="0" rtlCol="0" anchor="t">
            <a:spAutoFit/>
          </a:bodyPr>
          <a:lstStyle/>
          <a:p>
            <a:pPr algn="just"/>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2</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lòng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truyện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lạnh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Thạch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Lam)</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9"/>
          <a:stretch>
            <a:fillRect/>
          </a:stretch>
        </p:blipFill>
        <p:spPr>
          <a:xfrm>
            <a:off x="5071202" y="679787"/>
            <a:ext cx="7730398" cy="19204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588110">
            <a:off x="8029239" y="-2405767"/>
            <a:ext cx="7968325" cy="12942372"/>
          </a:xfrm>
          <a:prstGeom prst="rect">
            <a:avLst/>
          </a:prstGeom>
        </p:spPr>
      </p:pic>
      <p:pic>
        <p:nvPicPr>
          <p:cNvPr id="7"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7369" y="7451965"/>
            <a:ext cx="5553577" cy="5763146"/>
          </a:xfrm>
          <a:prstGeom prst="rect">
            <a:avLst/>
          </a:prstGeom>
        </p:spPr>
      </p:pic>
      <p:pic>
        <p:nvPicPr>
          <p:cNvPr id="8"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43000" y="-1329931"/>
            <a:ext cx="4938396" cy="4651071"/>
          </a:xfrm>
          <a:prstGeom prst="rect">
            <a:avLst/>
          </a:prstGeom>
        </p:spPr>
      </p:pic>
      <p:sp>
        <p:nvSpPr>
          <p:cNvPr id="2" name="TextBox 1"/>
          <p:cNvSpPr txBox="1"/>
          <p:nvPr/>
        </p:nvSpPr>
        <p:spPr>
          <a:xfrm>
            <a:off x="7452187" y="2247900"/>
            <a:ext cx="9144000" cy="4154984"/>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Trong cuộc sống, em có gặp phải những vấn đề, hiện tượng cuộc sống và muốn phản ánh lại cho mọi người không? Em tự thấy mình trình bày vấn đề đó đã thuyết phục và hấp dẫn người nghe chưa?</a:t>
            </a:r>
            <a:endParaRPr lang="en-US" sz="4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0" y="3347948"/>
            <a:ext cx="6929348" cy="6929348"/>
          </a:xfrm>
          <a:prstGeom prst="rect">
            <a:avLst/>
          </a:prstGeom>
        </p:spPr>
      </p:pic>
    </p:spTree>
    <p:extLst>
      <p:ext uri="{BB962C8B-B14F-4D97-AF65-F5344CB8AC3E}">
        <p14:creationId xmlns:p14="http://schemas.microsoft.com/office/powerpoint/2010/main" val="74353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306800" y="-3467100"/>
            <a:ext cx="4788085" cy="5256381"/>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306800" y="7039323"/>
            <a:ext cx="2682658" cy="368865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2000" y="-190500"/>
            <a:ext cx="1929223" cy="1816977"/>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28600" y="8883650"/>
            <a:ext cx="1723793" cy="1899972"/>
          </a:xfrm>
          <a:prstGeom prst="rect">
            <a:avLst/>
          </a:prstGeom>
        </p:spPr>
      </p:pic>
      <p:pic>
        <p:nvPicPr>
          <p:cNvPr id="4" name="Picture 3"/>
          <p:cNvPicPr>
            <a:picLocks noChangeAspect="1"/>
          </p:cNvPicPr>
          <p:nvPr/>
        </p:nvPicPr>
        <p:blipFill>
          <a:blip r:embed="rId11"/>
          <a:stretch>
            <a:fillRect/>
          </a:stretch>
        </p:blipFill>
        <p:spPr>
          <a:xfrm>
            <a:off x="5090306" y="481643"/>
            <a:ext cx="7995538" cy="1683798"/>
          </a:xfrm>
          <a:prstGeom prst="rect">
            <a:avLst/>
          </a:prstGeom>
        </p:spPr>
      </p:pic>
      <p:sp>
        <p:nvSpPr>
          <p:cNvPr id="9" name="Rectangle 8"/>
          <p:cNvSpPr/>
          <p:nvPr/>
        </p:nvSpPr>
        <p:spPr>
          <a:xfrm>
            <a:off x="1066800" y="2165441"/>
            <a:ext cx="15981978" cy="2308324"/>
          </a:xfrm>
          <a:prstGeom prst="rect">
            <a:avLst/>
          </a:prstGeom>
        </p:spPr>
        <p:txBody>
          <a:bodyPr wrap="square">
            <a:spAutoFit/>
          </a:bodyPr>
          <a:lstStyle/>
          <a:p>
            <a:pPr indent="426720" algn="just"/>
            <a:r>
              <a:rPr lang="vi-VN" sz="3600" dirty="0">
                <a:solidFill>
                  <a:srgbClr val="000000"/>
                </a:solidFill>
                <a:latin typeface="+mj-lt"/>
              </a:rPr>
              <a:t>Xin chào thầy cô và các bạn. Ở phần Đọc của Bài 1 Truyện ngắn chúng ta đã từng được tìm hiểu về truyện ngắn “Gió lạnh đầu mùa”. Đây là tác phẩm nổi tiếng của Thạch Lam đã để lại ấn tượng sâu đậm trong lòng bạn đọc và gợi ra nhiều suy ngẫm cho mỗi người về tình yêu thương trong cuộc sống.</a:t>
            </a:r>
          </a:p>
        </p:txBody>
      </p:sp>
      <p:pic>
        <p:nvPicPr>
          <p:cNvPr id="10" name="Picture 9"/>
          <p:cNvPicPr>
            <a:picLocks noChangeAspect="1"/>
          </p:cNvPicPr>
          <p:nvPr/>
        </p:nvPicPr>
        <p:blipFill>
          <a:blip r:embed="rId12"/>
          <a:stretch>
            <a:fillRect/>
          </a:stretch>
        </p:blipFill>
        <p:spPr>
          <a:xfrm>
            <a:off x="1066800" y="4906338"/>
            <a:ext cx="7679248" cy="4681864"/>
          </a:xfrm>
          <a:prstGeom prst="rect">
            <a:avLst/>
          </a:prstGeom>
        </p:spPr>
      </p:pic>
      <p:pic>
        <p:nvPicPr>
          <p:cNvPr id="11" name="Picture 10"/>
          <p:cNvPicPr>
            <a:picLocks noChangeAspect="1"/>
          </p:cNvPicPr>
          <p:nvPr/>
        </p:nvPicPr>
        <p:blipFill rotWithShape="1">
          <a:blip r:embed="rId13"/>
          <a:srcRect l="-233"/>
          <a:stretch/>
        </p:blipFill>
        <p:spPr>
          <a:xfrm>
            <a:off x="9072111" y="4906338"/>
            <a:ext cx="7976667" cy="4681864"/>
          </a:xfrm>
          <a:prstGeom prst="rect">
            <a:avLst/>
          </a:prstGeom>
        </p:spPr>
      </p:pic>
    </p:spTree>
    <p:extLst>
      <p:ext uri="{BB962C8B-B14F-4D97-AF65-F5344CB8AC3E}">
        <p14:creationId xmlns:p14="http://schemas.microsoft.com/office/powerpoint/2010/main" val="1559122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306800" y="-3467100"/>
            <a:ext cx="4788085" cy="5256381"/>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306800" y="7039323"/>
            <a:ext cx="2682658" cy="368865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2000" y="-190500"/>
            <a:ext cx="1929223" cy="1816977"/>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28600" y="8883650"/>
            <a:ext cx="1723793" cy="1899972"/>
          </a:xfrm>
          <a:prstGeom prst="rect">
            <a:avLst/>
          </a:prstGeom>
        </p:spPr>
      </p:pic>
      <p:pic>
        <p:nvPicPr>
          <p:cNvPr id="4" name="Picture 3"/>
          <p:cNvPicPr>
            <a:picLocks noChangeAspect="1"/>
          </p:cNvPicPr>
          <p:nvPr/>
        </p:nvPicPr>
        <p:blipFill>
          <a:blip r:embed="rId11"/>
          <a:stretch>
            <a:fillRect/>
          </a:stretch>
        </p:blipFill>
        <p:spPr>
          <a:xfrm>
            <a:off x="5257800" y="105483"/>
            <a:ext cx="7995538" cy="1683798"/>
          </a:xfrm>
          <a:prstGeom prst="rect">
            <a:avLst/>
          </a:prstGeom>
        </p:spPr>
      </p:pic>
      <p:sp>
        <p:nvSpPr>
          <p:cNvPr id="9" name="Rectangle 8"/>
          <p:cNvSpPr/>
          <p:nvPr/>
        </p:nvSpPr>
        <p:spPr>
          <a:xfrm>
            <a:off x="685800" y="1257300"/>
            <a:ext cx="16916400" cy="5632311"/>
          </a:xfrm>
          <a:prstGeom prst="rect">
            <a:avLst/>
          </a:prstGeom>
        </p:spPr>
        <p:txBody>
          <a:bodyPr wrap="square">
            <a:spAutoFit/>
          </a:bodyPr>
          <a:lstStyle/>
          <a:p>
            <a:pPr indent="426720" algn="just"/>
            <a:r>
              <a:rPr lang="vi-VN" sz="3600" dirty="0">
                <a:solidFill>
                  <a:srgbClr val="000000"/>
                </a:solidFill>
                <a:latin typeface="Times New Roman" panose="02020603050405020304" pitchFamily="18" charset="0"/>
              </a:rPr>
              <a:t>Với giọng văn nhẹ nhàng, sâu lắng, nhà văn đã khắc họa một cách rõ nét hình ảnh các nhân vật xuất hiện xuyên suốt truyện ngắn với chân dung đẹp đẽ, sống động. Hai chị em Lan và Sơn vì thương đám trẻ nghèo mà mang áo của em gái mình ra cho cô bạn nhỏ. Để rồi sợ mẹ mắng mà khép nép không dám nhìn mẹ. Đó chính là khoảnh khắc đẹp đẽ của trẻ em – khoảnh khắc chứa chan tình người khiến cho người đọc chúng ta cũng rưng rưng xúc động. Con người thường chỉ nghĩ đến mình mà khó nghĩ được cho người khác, và người mà có cuộc sống đủ đầy lại càng khó nghĩ cho những người khốn khó hơn mình vì họ không hiểu được những gánh nặng của những người khó khăn. Thế nhưng, những em bé trong câu chuyện dù sống trong nhung lụa vẫn hiểu và thương những mảnh đời khó khăn thì đó thực sự là vẻ đẹp quý giá của tình người.</a:t>
            </a:r>
          </a:p>
        </p:txBody>
      </p:sp>
    </p:spTree>
    <p:extLst>
      <p:ext uri="{BB962C8B-B14F-4D97-AF65-F5344CB8AC3E}">
        <p14:creationId xmlns:p14="http://schemas.microsoft.com/office/powerpoint/2010/main" val="3988005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306800" y="-3467100"/>
            <a:ext cx="4788085" cy="5256381"/>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306800" y="7039323"/>
            <a:ext cx="2682658" cy="368865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2000" y="-190500"/>
            <a:ext cx="1929223" cy="1816977"/>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28600" y="8883650"/>
            <a:ext cx="1723793" cy="1899972"/>
          </a:xfrm>
          <a:prstGeom prst="rect">
            <a:avLst/>
          </a:prstGeom>
        </p:spPr>
      </p:pic>
      <p:pic>
        <p:nvPicPr>
          <p:cNvPr id="4" name="Picture 3"/>
          <p:cNvPicPr>
            <a:picLocks noChangeAspect="1"/>
          </p:cNvPicPr>
          <p:nvPr/>
        </p:nvPicPr>
        <p:blipFill>
          <a:blip r:embed="rId11"/>
          <a:stretch>
            <a:fillRect/>
          </a:stretch>
        </p:blipFill>
        <p:spPr>
          <a:xfrm>
            <a:off x="5257800" y="105483"/>
            <a:ext cx="7995538" cy="1683798"/>
          </a:xfrm>
          <a:prstGeom prst="rect">
            <a:avLst/>
          </a:prstGeom>
        </p:spPr>
      </p:pic>
      <p:sp>
        <p:nvSpPr>
          <p:cNvPr id="9" name="Rectangle 8"/>
          <p:cNvSpPr/>
          <p:nvPr/>
        </p:nvSpPr>
        <p:spPr>
          <a:xfrm>
            <a:off x="685800" y="1257300"/>
            <a:ext cx="16916400" cy="8402300"/>
          </a:xfrm>
          <a:prstGeom prst="rect">
            <a:avLst/>
          </a:prstGeom>
        </p:spPr>
        <p:txBody>
          <a:bodyPr wrap="square">
            <a:spAutoFit/>
          </a:bodyPr>
          <a:lstStyle/>
          <a:p>
            <a:pPr indent="426720" algn="just"/>
            <a:r>
              <a:rPr lang="vi-VN" sz="3600" dirty="0">
                <a:solidFill>
                  <a:srgbClr val="000000"/>
                </a:solidFill>
                <a:latin typeface="Times New Roman" panose="02020603050405020304" pitchFamily="18" charset="0"/>
              </a:rPr>
              <a:t>Truyện không dừng lại ở đó. Phần cuối truyện, mẹ Hiên đã đem cái áo bông đến trả mẹ của Sơn. Hành động này thể cho thấy có những con người trong xã hội xưa, dù sống khó khăn, khổ cực nhưng vẫn giữ vững phẩm chất tốt đẹp: “Đói cho sạch, rách cho thơm”. Mẹ Sơn sau khi nghe rõ việc, đã cho mẹ Hiên mượn năm hào về may áo ấm cho con. Còn với hai chị em Sơn, bà chẳng những không tức giận mà còn “vẫy hai con lại gần, rồi âu yếm”. Cả mẹ Sơn hay mẹ Hiên đều là những người phụ nữ đức hạnh, giàu lòng tự trọng. Có thể khẳng định rằng truyện ngắn là một câu chuyện nhẹ nhàng, nhưng lại chan chứa tình yêu thương và lòng nhân ái giữa con người với nhau trong xã hội.</a:t>
            </a:r>
          </a:p>
          <a:p>
            <a:pPr indent="426720" algn="just"/>
            <a:r>
              <a:rPr lang="vi-VN" sz="3600" dirty="0">
                <a:solidFill>
                  <a:srgbClr val="000000"/>
                </a:solidFill>
                <a:latin typeface="Times New Roman" panose="02020603050405020304" pitchFamily="18" charset="0"/>
              </a:rPr>
              <a:t>Có thể thấy, bức tranh đầu mùa đông được nhà văn Thạch Lam miêu tả rất chính xác, tinh tế. Cảnh vật như nổi hình, nổi khối trước mắt người đọc. Còn bức tranh tình người hiện lên vừa ấm áp, vừa đơn sơ, vừa quen thuộc nhưng rộn ràng, hạnh phúc, dạt dào tình cảm, cảm xúc.</a:t>
            </a:r>
          </a:p>
          <a:p>
            <a:pPr indent="426720" algn="just"/>
            <a:r>
              <a:rPr lang="vi-VN" sz="3600" dirty="0">
                <a:solidFill>
                  <a:srgbClr val="000000"/>
                </a:solidFill>
                <a:latin typeface="Times New Roman" panose="02020603050405020304" pitchFamily="18" charset="0"/>
              </a:rPr>
              <a:t>Với ngòi bút tài hoa của nhà văn Thạch Lam, truyện ngắn Gió lạnh đầu mùa đã để lại những ấn tượng sâu sắc trong lòng độc giả trong suốt mấy mươi năm qua vì vẻ đẹp tình người.</a:t>
            </a:r>
          </a:p>
        </p:txBody>
      </p:sp>
    </p:spTree>
    <p:extLst>
      <p:ext uri="{BB962C8B-B14F-4D97-AF65-F5344CB8AC3E}">
        <p14:creationId xmlns:p14="http://schemas.microsoft.com/office/powerpoint/2010/main" val="1319115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52157" y="3706868"/>
            <a:ext cx="7902754" cy="8675678"/>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601694" y="8621897"/>
            <a:ext cx="3257546" cy="3330205"/>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815066" y="2940156"/>
            <a:ext cx="2888467" cy="3215905"/>
          </a:xfrm>
          <a:prstGeom prst="rect">
            <a:avLst/>
          </a:prstGeom>
        </p:spPr>
      </p:pic>
      <p:pic>
        <p:nvPicPr>
          <p:cNvPr id="7" name="Picture 6"/>
          <p:cNvPicPr>
            <a:picLocks noChangeAspect="1"/>
          </p:cNvPicPr>
          <p:nvPr/>
        </p:nvPicPr>
        <p:blipFill rotWithShape="1">
          <a:blip r:embed="rId9"/>
          <a:srcRect r="691"/>
          <a:stretch/>
        </p:blipFill>
        <p:spPr>
          <a:xfrm>
            <a:off x="494753" y="216575"/>
            <a:ext cx="17384177" cy="9841829"/>
          </a:xfrm>
          <a:prstGeom prst="rect">
            <a:avLst/>
          </a:prstGeom>
        </p:spPr>
      </p:pic>
    </p:spTree>
  </p:cSld>
  <p:clrMapOvr>
    <a:masterClrMapping/>
  </p:clrMapOvr>
  <p:transition spd="slow">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2116">
            <a:off x="3726877" y="1666287"/>
            <a:ext cx="10263212" cy="11266999"/>
          </a:xfrm>
          <a:prstGeom prst="rect">
            <a:avLst/>
          </a:prstGeom>
        </p:spPr>
      </p:pic>
      <p:sp>
        <p:nvSpPr>
          <p:cNvPr id="3" name="TextBox 3"/>
          <p:cNvSpPr txBox="1"/>
          <p:nvPr/>
        </p:nvSpPr>
        <p:spPr>
          <a:xfrm>
            <a:off x="2438400" y="2534789"/>
            <a:ext cx="13411200" cy="2595262"/>
          </a:xfrm>
          <a:prstGeom prst="rect">
            <a:avLst/>
          </a:prstGeom>
        </p:spPr>
        <p:txBody>
          <a:bodyPr wrap="square" lIns="0" tIns="0" rIns="0" bIns="0" rtlCol="0" anchor="t">
            <a:spAutoFit/>
          </a:bodyPr>
          <a:lstStyle/>
          <a:p>
            <a:pPr algn="ctr">
              <a:lnSpc>
                <a:spcPts val="10560"/>
              </a:lnSpc>
            </a:pPr>
            <a:r>
              <a:rPr lang="en-US" sz="7200" b="1" dirty="0">
                <a:solidFill>
                  <a:srgbClr val="0070C0"/>
                </a:solidFill>
                <a:latin typeface="Times New Roman" panose="02020603050405020304" pitchFamily="18" charset="0"/>
                <a:cs typeface="Times New Roman" panose="02020603050405020304" pitchFamily="18" charset="0"/>
              </a:rPr>
              <a:t>CẢM ƠN THẦY CÔ </a:t>
            </a:r>
          </a:p>
          <a:p>
            <a:pPr algn="ctr">
              <a:lnSpc>
                <a:spcPts val="10560"/>
              </a:lnSpc>
            </a:pPr>
            <a:r>
              <a:rPr lang="en-US" sz="7200" b="1" dirty="0">
                <a:solidFill>
                  <a:srgbClr val="0070C0"/>
                </a:solidFill>
                <a:latin typeface="Times New Roman" panose="02020603050405020304" pitchFamily="18" charset="0"/>
                <a:cs typeface="Times New Roman" panose="02020603050405020304" pitchFamily="18" charset="0"/>
              </a:rPr>
              <a:t>VÀ CÁC EM HỌC SINH</a:t>
            </a: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412356" y="8749996"/>
            <a:ext cx="5277691" cy="540545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590427" y="6880586"/>
            <a:ext cx="3337747" cy="373882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00020" y="6639060"/>
            <a:ext cx="4457439" cy="5979492"/>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322805" y="8680319"/>
            <a:ext cx="2808145" cy="2772405"/>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28700" y="4283975"/>
            <a:ext cx="1448079" cy="1363827"/>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124054" y="-804162"/>
            <a:ext cx="3006896" cy="273354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6241701" y="-209020"/>
            <a:ext cx="3074550" cy="3309202"/>
          </a:xfrm>
          <a:prstGeom prst="rect">
            <a:avLst/>
          </a:prstGeom>
        </p:spPr>
      </p:pic>
    </p:spTree>
    <p:extLst>
      <p:ext uri="{BB962C8B-B14F-4D97-AF65-F5344CB8AC3E}">
        <p14:creationId xmlns:p14="http://schemas.microsoft.com/office/powerpoint/2010/main" val="6959284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2116">
            <a:off x="3726877" y="1666287"/>
            <a:ext cx="10263212" cy="11266999"/>
          </a:xfrm>
          <a:prstGeom prst="rect">
            <a:avLst/>
          </a:prstGeom>
        </p:spPr>
      </p:pic>
      <p:sp>
        <p:nvSpPr>
          <p:cNvPr id="3" name="TextBox 3"/>
          <p:cNvSpPr txBox="1"/>
          <p:nvPr/>
        </p:nvSpPr>
        <p:spPr>
          <a:xfrm>
            <a:off x="4038600" y="4283975"/>
            <a:ext cx="9936617" cy="1461939"/>
          </a:xfrm>
          <a:prstGeom prst="rect">
            <a:avLst/>
          </a:prstGeom>
        </p:spPr>
        <p:txBody>
          <a:bodyPr lIns="0" tIns="0" rIns="0" bIns="0" rtlCol="0" anchor="t">
            <a:spAutoFit/>
          </a:bodyPr>
          <a:lstStyle/>
          <a:p>
            <a:pPr algn="ctr">
              <a:lnSpc>
                <a:spcPts val="10560"/>
              </a:lnSpc>
            </a:pPr>
            <a:r>
              <a:rPr lang="en-US" sz="11500" dirty="0">
                <a:solidFill>
                  <a:srgbClr val="4F674F"/>
                </a:solidFill>
                <a:latin typeface="#9Slide07 SVNDessert Menu Scrip" panose="00000500000000000000" pitchFamily="2" charset="0"/>
              </a:rPr>
              <a:t>I. </a:t>
            </a:r>
            <a:r>
              <a:rPr lang="en-US" sz="11500" dirty="0" err="1">
                <a:solidFill>
                  <a:srgbClr val="4F674F"/>
                </a:solidFill>
                <a:latin typeface="#9Slide07 SVNDessert Menu Scrip" panose="00000500000000000000" pitchFamily="2" charset="0"/>
              </a:rPr>
              <a:t>Định</a:t>
            </a:r>
            <a:r>
              <a:rPr lang="en-US" sz="11500" dirty="0">
                <a:solidFill>
                  <a:srgbClr val="4F674F"/>
                </a:solidFill>
                <a:latin typeface="#9Slide07 SVNDessert Menu Scrip" panose="00000500000000000000" pitchFamily="2" charset="0"/>
              </a:rPr>
              <a:t> </a:t>
            </a:r>
            <a:r>
              <a:rPr lang="en-US" sz="11500" dirty="0" err="1">
                <a:solidFill>
                  <a:srgbClr val="4F674F"/>
                </a:solidFill>
                <a:latin typeface="#9Slide07 SVNDessert Menu Scrip" panose="00000500000000000000" pitchFamily="2" charset="0"/>
              </a:rPr>
              <a:t>hướng</a:t>
            </a:r>
            <a:endParaRPr lang="en-US" sz="11500" dirty="0">
              <a:solidFill>
                <a:srgbClr val="4F674F"/>
              </a:solidFill>
              <a:latin typeface="#9Slide07 SVNDessert Menu Scrip" panose="00000500000000000000" pitchFamily="2" charset="0"/>
            </a:endParaRPr>
          </a:p>
        </p:txBody>
      </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412356" y="8749996"/>
            <a:ext cx="5277691" cy="540545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590427" y="6880586"/>
            <a:ext cx="3337747" cy="373882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00020" y="6639060"/>
            <a:ext cx="4457439" cy="5979492"/>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322805" y="8680319"/>
            <a:ext cx="2808145" cy="2772405"/>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28700" y="4283975"/>
            <a:ext cx="1448079" cy="1363827"/>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124054" y="-804162"/>
            <a:ext cx="3006896" cy="273354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6241701" y="-209020"/>
            <a:ext cx="3074550" cy="3309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419100"/>
            <a:ext cx="16764000" cy="707886"/>
          </a:xfrm>
          <a:prstGeom prst="rect">
            <a:avLst/>
          </a:prstGeom>
          <a:noFill/>
        </p:spPr>
        <p:txBody>
          <a:bodyPr wrap="square" rtlCol="0">
            <a:spAutoFit/>
          </a:bodyPr>
          <a:lstStyle/>
          <a:p>
            <a:pPr algn="just"/>
            <a:r>
              <a:rPr lang="en-US" sz="4000" b="1" dirty="0">
                <a:latin typeface="Times New Roman" panose="02020603050405020304" pitchFamily="18" charset="0"/>
                <a:cs typeface="Times New Roman" panose="02020603050405020304" pitchFamily="18" charset="0"/>
              </a:rPr>
              <a:t>1. </a:t>
            </a:r>
            <a:r>
              <a:rPr lang="en-US" sz="4000" b="1" dirty="0" err="1">
                <a:latin typeface="Times New Roman" panose="02020603050405020304" pitchFamily="18" charset="0"/>
                <a:cs typeface="Times New Roman" panose="02020603050405020304" pitchFamily="18" charset="0"/>
              </a:rPr>
              <a:t>Khái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niệm</a:t>
            </a:r>
            <a:endParaRPr lang="en-US" sz="4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09320" y="1462059"/>
            <a:ext cx="16230600" cy="6247864"/>
          </a:xfrm>
          <a:prstGeom prst="rect">
            <a:avLst/>
          </a:prstGeom>
          <a:noFill/>
        </p:spPr>
        <p:txBody>
          <a:bodyPr wrap="square" rtlCol="0">
            <a:spAutoFit/>
          </a:bodyPr>
          <a:lstStyle/>
          <a:p>
            <a:pPr algn="just"/>
            <a:r>
              <a:rPr lang="en-US" sz="4000" dirty="0">
                <a:latin typeface="+mj-lt"/>
              </a:rPr>
              <a:t>     </a:t>
            </a:r>
            <a:r>
              <a:rPr lang="vi-VN" sz="4000" b="1" dirty="0">
                <a:latin typeface="+mj-lt"/>
              </a:rPr>
              <a:t>Trình bày ý kiến về một vấn đề xã hội </a:t>
            </a:r>
            <a:r>
              <a:rPr lang="vi-VN" sz="4000" dirty="0">
                <a:latin typeface="+mj-lt"/>
              </a:rPr>
              <a:t>là nêu rõ ý kiến (quan điểm) của người nói, sử dụng các luận điểm (lí lẽ) và bằng chứng tin cậy, cụ thể nhằm thuyết phục người nghe về một vấn đề xã hội. Trong khi trình bày có thể sử dụng công nghệ thông tin để tăng hiệu quả.</a:t>
            </a:r>
          </a:p>
          <a:p>
            <a:pPr algn="just"/>
            <a:r>
              <a:rPr lang="en-US" sz="4000" dirty="0">
                <a:latin typeface="+mj-lt"/>
              </a:rPr>
              <a:t>     </a:t>
            </a:r>
            <a:r>
              <a:rPr lang="vi-VN" sz="4000" b="1" dirty="0">
                <a:latin typeface="+mj-lt"/>
              </a:rPr>
              <a:t>Vấn đề xã hội </a:t>
            </a:r>
            <a:r>
              <a:rPr lang="vi-VN" sz="4000" dirty="0">
                <a:latin typeface="+mj-lt"/>
              </a:rPr>
              <a:t>có thể là một câu hỏi cần trả lời, một điều cần giải quyết, một hiện tượng tích cực hoặc tiêu cực hay vừa có mặt tích cực vừa có mặt tiêu cực trong cuộc sống. </a:t>
            </a:r>
            <a:r>
              <a:rPr lang="vi-VN" sz="4000" b="1" dirty="0">
                <a:latin typeface="+mj-lt"/>
              </a:rPr>
              <a:t>Ví dụ:</a:t>
            </a:r>
          </a:p>
          <a:p>
            <a:pPr algn="just"/>
            <a:r>
              <a:rPr lang="vi-VN" sz="4000" dirty="0">
                <a:latin typeface="+mj-lt"/>
              </a:rPr>
              <a:t>- Giúp người cao tuổi – một việc làm đẹp.</a:t>
            </a:r>
          </a:p>
          <a:p>
            <a:pPr algn="just"/>
            <a:r>
              <a:rPr lang="vi-VN" sz="4000" dirty="0">
                <a:latin typeface="+mj-lt"/>
              </a:rPr>
              <a:t>- Hay đổ lỗi cho người khác – một thói hư tật xấu cần tránh.</a:t>
            </a:r>
          </a:p>
          <a:p>
            <a:pPr algn="just"/>
            <a:r>
              <a:rPr lang="vi-VN" sz="4000" dirty="0">
                <a:latin typeface="+mj-lt"/>
              </a:rPr>
              <a:t>- Những hành vi đẹp và không đẹp trong khi tham gia giao thông đường bộ.</a:t>
            </a:r>
          </a:p>
        </p:txBody>
      </p:sp>
      <p:pic>
        <p:nvPicPr>
          <p:cNvPr id="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325600" y="3543300"/>
            <a:ext cx="7558084" cy="7613454"/>
          </a:xfrm>
          <a:prstGeom prst="rect">
            <a:avLst/>
          </a:prstGeom>
        </p:spPr>
      </p:pic>
      <p:pic>
        <p:nvPicPr>
          <p:cNvPr id="6"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383000" y="6819900"/>
            <a:ext cx="3009737" cy="4138388"/>
          </a:xfrm>
          <a:prstGeom prst="rect">
            <a:avLst/>
          </a:prstGeom>
        </p:spPr>
      </p:pic>
    </p:spTree>
    <p:extLst>
      <p:ext uri="{BB962C8B-B14F-4D97-AF65-F5344CB8AC3E}">
        <p14:creationId xmlns:p14="http://schemas.microsoft.com/office/powerpoint/2010/main" val="370113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419100"/>
            <a:ext cx="16764000" cy="707886"/>
          </a:xfrm>
          <a:prstGeom prst="rect">
            <a:avLst/>
          </a:prstGeom>
          <a:noFill/>
        </p:spPr>
        <p:txBody>
          <a:bodyPr wrap="square" rtlCol="0">
            <a:spAutoFit/>
          </a:bodyPr>
          <a:lstStyle/>
          <a:p>
            <a:pPr algn="just"/>
            <a:r>
              <a:rPr lang="en-US" sz="4000" b="1" dirty="0">
                <a:solidFill>
                  <a:prstClr val="black"/>
                </a:solidFill>
                <a:latin typeface="Times New Roman" panose="02020603050405020304" pitchFamily="18" charset="0"/>
                <a:cs typeface="Times New Roman" panose="02020603050405020304" pitchFamily="18" charset="0"/>
              </a:rPr>
              <a:t>1. </a:t>
            </a:r>
            <a:r>
              <a:rPr lang="en-US" sz="4000" b="1" dirty="0" err="1">
                <a:solidFill>
                  <a:prstClr val="black"/>
                </a:solidFill>
                <a:latin typeface="Times New Roman" panose="02020603050405020304" pitchFamily="18" charset="0"/>
                <a:cs typeface="Times New Roman" panose="02020603050405020304" pitchFamily="18" charset="0"/>
              </a:rPr>
              <a:t>Khái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niệm</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09320" y="1462059"/>
            <a:ext cx="16230600" cy="4401205"/>
          </a:xfrm>
          <a:prstGeom prst="rect">
            <a:avLst/>
          </a:prstGeom>
          <a:noFill/>
        </p:spPr>
        <p:txBody>
          <a:bodyPr wrap="square" rtlCol="0">
            <a:spAutoFit/>
          </a:bodyPr>
          <a:lstStyle/>
          <a:p>
            <a:pPr algn="just"/>
            <a:r>
              <a:rPr lang="en-US" sz="4000" dirty="0">
                <a:solidFill>
                  <a:prstClr val="black"/>
                </a:solidFill>
                <a:latin typeface="Times New Roman" panose="02020603050405020304" pitchFamily="18" charset="0"/>
              </a:rPr>
              <a:t>     </a:t>
            </a:r>
            <a:r>
              <a:rPr lang="vi-VN" sz="4000" b="1" dirty="0">
                <a:solidFill>
                  <a:prstClr val="black"/>
                </a:solidFill>
                <a:latin typeface="Times New Roman" panose="02020603050405020304" pitchFamily="18" charset="0"/>
              </a:rPr>
              <a:t>Vấn đề xã hội </a:t>
            </a:r>
            <a:r>
              <a:rPr lang="vi-VN" sz="4000" dirty="0">
                <a:solidFill>
                  <a:prstClr val="black"/>
                </a:solidFill>
                <a:latin typeface="Times New Roman" panose="02020603050405020304" pitchFamily="18" charset="0"/>
              </a:rPr>
              <a:t>cũng có thể rút ra từ những tác phẩm văn học (đã được học, được đọc) vì văn học luôn gắn với cuộc sống, luôn đặt ra các vấn đề cần giải quyết của cuộc sống. </a:t>
            </a:r>
            <a:r>
              <a:rPr lang="vi-VN" sz="4000" b="1" dirty="0">
                <a:solidFill>
                  <a:prstClr val="black"/>
                </a:solidFill>
                <a:latin typeface="Times New Roman" panose="02020603050405020304" pitchFamily="18" charset="0"/>
              </a:rPr>
              <a:t>Chẳng hạn:</a:t>
            </a:r>
          </a:p>
          <a:p>
            <a:pPr algn="just"/>
            <a:r>
              <a:rPr lang="vi-VN" sz="4000" dirty="0">
                <a:solidFill>
                  <a:prstClr val="black"/>
                </a:solidFill>
                <a:latin typeface="Times New Roman" panose="02020603050405020304" pitchFamily="18" charset="0"/>
              </a:rPr>
              <a:t>- Em hiểu thế nào là lòng nhân ái trong cuộc sống sau khi học truyện </a:t>
            </a:r>
            <a:r>
              <a:rPr lang="vi-VN" sz="4000" i="1" dirty="0">
                <a:solidFill>
                  <a:prstClr val="black"/>
                </a:solidFill>
                <a:latin typeface="Times New Roman" panose="02020603050405020304" pitchFamily="18" charset="0"/>
              </a:rPr>
              <a:t>Gió lạnh đầu mùa </a:t>
            </a:r>
            <a:r>
              <a:rPr lang="vi-VN" sz="4000" dirty="0">
                <a:solidFill>
                  <a:prstClr val="black"/>
                </a:solidFill>
                <a:latin typeface="Times New Roman" panose="02020603050405020304" pitchFamily="18" charset="0"/>
              </a:rPr>
              <a:t>(Thạch Lam)?</a:t>
            </a:r>
          </a:p>
          <a:p>
            <a:pPr algn="just"/>
            <a:r>
              <a:rPr lang="vi-VN" sz="4000" dirty="0">
                <a:solidFill>
                  <a:prstClr val="black"/>
                </a:solidFill>
                <a:latin typeface="Times New Roman" panose="02020603050405020304" pitchFamily="18" charset="0"/>
              </a:rPr>
              <a:t>- Truyền thống “</a:t>
            </a:r>
            <a:r>
              <a:rPr lang="en-US" sz="4000" dirty="0">
                <a:solidFill>
                  <a:prstClr val="black"/>
                </a:solidFill>
                <a:latin typeface="Times New Roman" panose="02020603050405020304" pitchFamily="18" charset="0"/>
              </a:rPr>
              <a:t>U</a:t>
            </a:r>
            <a:r>
              <a:rPr lang="vi-VN" sz="4000" dirty="0">
                <a:solidFill>
                  <a:prstClr val="black"/>
                </a:solidFill>
                <a:latin typeface="Times New Roman" panose="02020603050405020304" pitchFamily="18" charset="0"/>
              </a:rPr>
              <a:t>ống nước nhớ nguồn” của dân tộc được gợi ra sau khi học truyện ngắn </a:t>
            </a:r>
            <a:r>
              <a:rPr lang="vi-VN" sz="4000" i="1" dirty="0">
                <a:solidFill>
                  <a:prstClr val="black"/>
                </a:solidFill>
                <a:latin typeface="Times New Roman" panose="02020603050405020304" pitchFamily="18" charset="0"/>
              </a:rPr>
              <a:t>Người mẹ vườn cau </a:t>
            </a:r>
            <a:r>
              <a:rPr lang="vi-VN" sz="4000" dirty="0">
                <a:solidFill>
                  <a:prstClr val="black"/>
                </a:solidFill>
                <a:latin typeface="Times New Roman" panose="02020603050405020304" pitchFamily="18" charset="0"/>
              </a:rPr>
              <a:t>(Nguyễn Ngọc Tư).</a:t>
            </a: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82200" y="-7744911"/>
            <a:ext cx="8875079" cy="90394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81515" y="6242042"/>
            <a:ext cx="8875079" cy="9039433"/>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7871" y="7848299"/>
            <a:ext cx="2784671" cy="2997200"/>
          </a:xfrm>
          <a:prstGeom prst="rect">
            <a:avLst/>
          </a:prstGeom>
        </p:spPr>
      </p:pic>
    </p:spTree>
    <p:extLst>
      <p:ext uri="{BB962C8B-B14F-4D97-AF65-F5344CB8AC3E}">
        <p14:creationId xmlns:p14="http://schemas.microsoft.com/office/powerpoint/2010/main" val="185552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2123"/>
          <a:stretch/>
        </p:blipFill>
        <p:spPr>
          <a:xfrm>
            <a:off x="-914400" y="4180575"/>
            <a:ext cx="3330633" cy="7085457"/>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437486" y="6674619"/>
            <a:ext cx="3429121" cy="3841174"/>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909636" y="8332712"/>
            <a:ext cx="4468727" cy="4330603"/>
          </a:xfrm>
          <a:prstGeom prst="rect">
            <a:avLst/>
          </a:prstGeom>
        </p:spPr>
      </p:pic>
      <p:sp>
        <p:nvSpPr>
          <p:cNvPr id="15" name="TextBox 14"/>
          <p:cNvSpPr txBox="1"/>
          <p:nvPr/>
        </p:nvSpPr>
        <p:spPr>
          <a:xfrm>
            <a:off x="2102607" y="190500"/>
            <a:ext cx="16764000" cy="707886"/>
          </a:xfrm>
          <a:prstGeom prst="rect">
            <a:avLst/>
          </a:prstGeom>
          <a:noFill/>
        </p:spPr>
        <p:txBody>
          <a:bodyPr wrap="square" rtlCol="0">
            <a:spAutoFit/>
          </a:bodyPr>
          <a:lstStyle/>
          <a:p>
            <a:pPr algn="just"/>
            <a:r>
              <a:rPr lang="en-US" sz="4000" b="1" dirty="0">
                <a:latin typeface="Times New Roman" panose="02020603050405020304" pitchFamily="18" charset="0"/>
                <a:cs typeface="Times New Roman" panose="02020603050405020304" pitchFamily="18" charset="0"/>
              </a:rPr>
              <a:t>2.  </a:t>
            </a:r>
            <a:r>
              <a:rPr lang="en-US" sz="4000" b="1" dirty="0" err="1">
                <a:latin typeface="Times New Roman" panose="02020603050405020304" pitchFamily="18" charset="0"/>
                <a:cs typeface="Times New Roman" panose="02020603050405020304" pitchFamily="18" charset="0"/>
              </a:rPr>
              <a:t>Yêu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chú</a:t>
            </a:r>
            <a:r>
              <a:rPr lang="en-US" sz="4000" b="1" dirty="0">
                <a:latin typeface="Times New Roman" panose="02020603050405020304" pitchFamily="18" charset="0"/>
                <a:cs typeface="Times New Roman" panose="02020603050405020304" pitchFamily="18" charset="0"/>
              </a:rPr>
              <a:t> ý </a:t>
            </a:r>
            <a:r>
              <a:rPr lang="en-US" sz="4000" b="1" dirty="0" err="1">
                <a:latin typeface="Times New Roman" panose="02020603050405020304" pitchFamily="18" charset="0"/>
                <a:cs typeface="Times New Roman" panose="02020603050405020304" pitchFamily="18" charset="0"/>
              </a:rPr>
              <a:t>khi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bày</a:t>
            </a:r>
            <a:r>
              <a:rPr lang="en-US" sz="4000" b="1" dirty="0">
                <a:latin typeface="Times New Roman" panose="02020603050405020304" pitchFamily="18" charset="0"/>
                <a:cs typeface="Times New Roman" panose="02020603050405020304" pitchFamily="18" charset="0"/>
              </a:rPr>
              <a:t> ý </a:t>
            </a:r>
            <a:r>
              <a:rPr lang="en-US" sz="4000" b="1" dirty="0" err="1">
                <a:latin typeface="Times New Roman" panose="02020603050405020304" pitchFamily="18" charset="0"/>
                <a:cs typeface="Times New Roman" panose="02020603050405020304" pitchFamily="18" charset="0"/>
              </a:rPr>
              <a:t>kiến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vấn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hội</a:t>
            </a:r>
            <a:endParaRPr lang="en-US" sz="4000" b="1"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42007037"/>
              </p:ext>
            </p:extLst>
          </p:nvPr>
        </p:nvGraphicFramePr>
        <p:xfrm>
          <a:off x="533399" y="1104900"/>
          <a:ext cx="17221200" cy="8971520"/>
        </p:xfrm>
        <a:graphic>
          <a:graphicData uri="http://schemas.openxmlformats.org/drawingml/2006/table">
            <a:tbl>
              <a:tblPr>
                <a:tableStyleId>{5940675A-B579-460E-94D1-54222C63F5DA}</a:tableStyleId>
              </a:tblPr>
              <a:tblGrid>
                <a:gridCol w="5410201">
                  <a:extLst>
                    <a:ext uri="{9D8B030D-6E8A-4147-A177-3AD203B41FA5}">
                      <a16:colId xmlns:a16="http://schemas.microsoft.com/office/drawing/2014/main" val="20000"/>
                    </a:ext>
                  </a:extLst>
                </a:gridCol>
                <a:gridCol w="11810999">
                  <a:extLst>
                    <a:ext uri="{9D8B030D-6E8A-4147-A177-3AD203B41FA5}">
                      <a16:colId xmlns:a16="http://schemas.microsoft.com/office/drawing/2014/main" val="20001"/>
                    </a:ext>
                  </a:extLst>
                </a:gridCol>
              </a:tblGrid>
              <a:tr h="247998">
                <a:tc>
                  <a:txBody>
                    <a:bodyPr/>
                    <a:lstStyle/>
                    <a:p>
                      <a:pPr algn="ctr"/>
                      <a:r>
                        <a:rPr lang="vi-VN" sz="3600" b="1" dirty="0">
                          <a:solidFill>
                            <a:schemeClr val="bg1"/>
                          </a:solidFill>
                          <a:effectLst/>
                          <a:latin typeface="Times New Roman" panose="02020603050405020304" pitchFamily="18" charset="0"/>
                          <a:cs typeface="Times New Roman" panose="02020603050405020304" pitchFamily="18" charset="0"/>
                        </a:rPr>
                        <a:t>Những điểm cần lưu ý</a:t>
                      </a:r>
                    </a:p>
                  </a:txBody>
                  <a:tcPr marL="61999" marR="61999" marT="31000" marB="31000" anchor="ctr">
                    <a:solidFill>
                      <a:schemeClr val="accent5">
                        <a:lumMod val="75000"/>
                      </a:schemeClr>
                    </a:solidFill>
                  </a:tcPr>
                </a:tc>
                <a:tc>
                  <a:txBody>
                    <a:bodyPr/>
                    <a:lstStyle/>
                    <a:p>
                      <a:pPr algn="ctr"/>
                      <a:r>
                        <a:rPr lang="en-US" sz="3600" b="1" dirty="0" err="1">
                          <a:solidFill>
                            <a:schemeClr val="bg1"/>
                          </a:solidFill>
                          <a:effectLst/>
                          <a:latin typeface="Times New Roman" panose="02020603050405020304" pitchFamily="18" charset="0"/>
                          <a:cs typeface="Times New Roman" panose="02020603050405020304" pitchFamily="18" charset="0"/>
                        </a:rPr>
                        <a:t>Yêu</a:t>
                      </a:r>
                      <a:r>
                        <a:rPr lang="en-US" sz="3600" b="1" dirty="0">
                          <a:solidFill>
                            <a:schemeClr val="bg1"/>
                          </a:solidFill>
                          <a:effectLst/>
                          <a:latin typeface="Times New Roman" panose="02020603050405020304" pitchFamily="18" charset="0"/>
                          <a:cs typeface="Times New Roman" panose="02020603050405020304" pitchFamily="18" charset="0"/>
                        </a:rPr>
                        <a:t> </a:t>
                      </a:r>
                      <a:r>
                        <a:rPr lang="en-US" sz="3600" b="1" dirty="0" err="1">
                          <a:solidFill>
                            <a:schemeClr val="bg1"/>
                          </a:solidFill>
                          <a:effectLst/>
                          <a:latin typeface="Times New Roman" panose="02020603050405020304" pitchFamily="18" charset="0"/>
                          <a:cs typeface="Times New Roman" panose="02020603050405020304" pitchFamily="18" charset="0"/>
                        </a:rPr>
                        <a:t>cầu</a:t>
                      </a:r>
                      <a:r>
                        <a:rPr lang="en-US" sz="3600" b="1" dirty="0">
                          <a:solidFill>
                            <a:schemeClr val="bg1"/>
                          </a:solidFill>
                          <a:effectLst/>
                          <a:latin typeface="Times New Roman" panose="02020603050405020304" pitchFamily="18" charset="0"/>
                          <a:cs typeface="Times New Roman" panose="02020603050405020304" pitchFamily="18" charset="0"/>
                        </a:rPr>
                        <a:t> </a:t>
                      </a:r>
                      <a:r>
                        <a:rPr lang="en-US" sz="3600" b="1" dirty="0" err="1">
                          <a:solidFill>
                            <a:schemeClr val="bg1"/>
                          </a:solidFill>
                          <a:effectLst/>
                          <a:latin typeface="Times New Roman" panose="02020603050405020304" pitchFamily="18" charset="0"/>
                          <a:cs typeface="Times New Roman" panose="02020603050405020304" pitchFamily="18" charset="0"/>
                        </a:rPr>
                        <a:t>cụ</a:t>
                      </a:r>
                      <a:r>
                        <a:rPr lang="en-US" sz="3600" b="1" dirty="0">
                          <a:solidFill>
                            <a:schemeClr val="bg1"/>
                          </a:solidFill>
                          <a:effectLst/>
                          <a:latin typeface="Times New Roman" panose="02020603050405020304" pitchFamily="18" charset="0"/>
                          <a:cs typeface="Times New Roman" panose="02020603050405020304" pitchFamily="18" charset="0"/>
                        </a:rPr>
                        <a:t> </a:t>
                      </a:r>
                      <a:r>
                        <a:rPr lang="en-US" sz="3600" b="1" dirty="0" err="1">
                          <a:solidFill>
                            <a:schemeClr val="bg1"/>
                          </a:solidFill>
                          <a:effectLst/>
                          <a:latin typeface="Times New Roman" panose="02020603050405020304" pitchFamily="18" charset="0"/>
                          <a:cs typeface="Times New Roman" panose="02020603050405020304" pitchFamily="18" charset="0"/>
                        </a:rPr>
                        <a:t>thể</a:t>
                      </a:r>
                      <a:endParaRPr lang="en-US" sz="3600" b="1" dirty="0">
                        <a:solidFill>
                          <a:schemeClr val="bg1"/>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60000"/>
                        <a:lumOff val="40000"/>
                      </a:schemeClr>
                    </a:solidFill>
                  </a:tcPr>
                </a:tc>
                <a:extLst>
                  <a:ext uri="{0D108BD9-81ED-4DB2-BD59-A6C34878D82A}">
                    <a16:rowId xmlns:a16="http://schemas.microsoft.com/office/drawing/2014/main" val="10000"/>
                  </a:ext>
                </a:extLst>
              </a:tr>
              <a:tr h="247998">
                <a:tc>
                  <a:txBody>
                    <a:bodyPr/>
                    <a:lstStyle/>
                    <a:p>
                      <a:pPr algn="l"/>
                      <a:r>
                        <a:rPr lang="en-US" sz="3200" dirty="0" err="1">
                          <a:effectLst/>
                          <a:latin typeface="Times New Roman" panose="02020603050405020304" pitchFamily="18" charset="0"/>
                          <a:cs typeface="Times New Roman" panose="02020603050405020304" pitchFamily="18" charset="0"/>
                        </a:rPr>
                        <a:t>Bối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cảnh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bày</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accent5">
                        <a:lumMod val="20000"/>
                        <a:lumOff val="80000"/>
                      </a:schemeClr>
                    </a:solidFill>
                  </a:tcPr>
                </a:tc>
                <a:tc>
                  <a:txBody>
                    <a:bodyPr/>
                    <a:lstStyle/>
                    <a:p>
                      <a:pPr algn="just"/>
                      <a:r>
                        <a:rPr lang="en-US" sz="3200" dirty="0" err="1">
                          <a:effectLst/>
                          <a:latin typeface="Times New Roman" panose="02020603050405020304" pitchFamily="18" charset="0"/>
                          <a:cs typeface="Times New Roman" panose="02020603050405020304" pitchFamily="18" charset="0"/>
                        </a:rPr>
                        <a:t>Không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thời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gian</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a16="http://schemas.microsoft.com/office/drawing/2014/main" val="10001"/>
                  </a:ext>
                </a:extLst>
              </a:tr>
              <a:tr h="247998">
                <a:tc>
                  <a:txBody>
                    <a:bodyPr/>
                    <a:lstStyle/>
                    <a:p>
                      <a:pPr algn="l"/>
                      <a:r>
                        <a:rPr lang="en-US" sz="3200" dirty="0" err="1">
                          <a:effectLst/>
                          <a:latin typeface="Times New Roman" panose="02020603050405020304" pitchFamily="18" charset="0"/>
                          <a:cs typeface="Times New Roman" panose="02020603050405020304" pitchFamily="18" charset="0"/>
                        </a:rPr>
                        <a:t>Xác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định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vấn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bày</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accent5">
                        <a:lumMod val="20000"/>
                        <a:lumOff val="80000"/>
                      </a:schemeClr>
                    </a:solidFill>
                  </a:tcPr>
                </a:tc>
                <a:tc>
                  <a:txBody>
                    <a:bodyPr/>
                    <a:lstStyle/>
                    <a:p>
                      <a:pPr algn="just"/>
                      <a:r>
                        <a:rPr lang="en-US" sz="3200" dirty="0" err="1">
                          <a:effectLst/>
                          <a:latin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tài</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a16="http://schemas.microsoft.com/office/drawing/2014/main" val="10002"/>
                  </a:ext>
                </a:extLst>
              </a:tr>
              <a:tr h="433996">
                <a:tc>
                  <a:txBody>
                    <a:bodyPr/>
                    <a:lstStyle/>
                    <a:p>
                      <a:pPr algn="l"/>
                      <a:r>
                        <a:rPr lang="vi-VN" sz="3200" dirty="0">
                          <a:effectLst/>
                          <a:latin typeface="Times New Roman" panose="02020603050405020304" pitchFamily="18" charset="0"/>
                          <a:cs typeface="Times New Roman" panose="02020603050405020304" pitchFamily="18" charset="0"/>
                        </a:rPr>
                        <a:t>Đối tượng người nghe</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accent5">
                        <a:lumMod val="20000"/>
                        <a:lumOff val="80000"/>
                      </a:schemeClr>
                    </a:solidFill>
                  </a:tcPr>
                </a:tc>
                <a:tc>
                  <a:txBody>
                    <a:bodyPr/>
                    <a:lstStyle/>
                    <a:p>
                      <a:pPr algn="just"/>
                      <a:r>
                        <a:rPr lang="vi-VN" sz="3200" dirty="0">
                          <a:effectLst/>
                          <a:latin typeface="Times New Roman" panose="02020603050405020304" pitchFamily="18" charset="0"/>
                          <a:cs typeface="Times New Roman" panose="02020603050405020304" pitchFamily="18" charset="0"/>
                        </a:rPr>
                        <a:t>Thầy cô, bạn bè, người thân trong gia đình</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a16="http://schemas.microsoft.com/office/drawing/2014/main" val="10003"/>
                  </a:ext>
                </a:extLst>
              </a:tr>
              <a:tr h="247998">
                <a:tc>
                  <a:txBody>
                    <a:bodyPr/>
                    <a:lstStyle/>
                    <a:p>
                      <a:pPr algn="l"/>
                      <a:r>
                        <a:rPr lang="en-US" sz="3200" dirty="0" err="1">
                          <a:effectLst/>
                          <a:latin typeface="Times New Roman" panose="02020603050405020304" pitchFamily="18" charset="0"/>
                          <a:cs typeface="Times New Roman" panose="02020603050405020304" pitchFamily="18" charset="0"/>
                        </a:rPr>
                        <a:t>Mục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đích</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accent5">
                        <a:lumMod val="20000"/>
                        <a:lumOff val="80000"/>
                      </a:schemeClr>
                    </a:solidFill>
                  </a:tcPr>
                </a:tc>
                <a:tc>
                  <a:txBody>
                    <a:bodyPr/>
                    <a:lstStyle/>
                    <a:p>
                      <a:pPr algn="just"/>
                      <a:r>
                        <a:rPr lang="vi-VN" sz="3200" dirty="0">
                          <a:effectLst/>
                          <a:latin typeface="Times New Roman" panose="02020603050405020304" pitchFamily="18" charset="0"/>
                          <a:cs typeface="Times New Roman" panose="02020603050405020304" pitchFamily="18" charset="0"/>
                        </a:rPr>
                        <a:t>Nêu ý kiến, thuyết phục người nghe</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a16="http://schemas.microsoft.com/office/drawing/2014/main" val="10004"/>
                  </a:ext>
                </a:extLst>
              </a:tr>
              <a:tr h="433996">
                <a:tc>
                  <a:txBody>
                    <a:bodyPr/>
                    <a:lstStyle/>
                    <a:p>
                      <a:pPr algn="l"/>
                      <a:r>
                        <a:rPr lang="vi-VN" sz="3200" dirty="0">
                          <a:effectLst/>
                          <a:latin typeface="Times New Roman" panose="02020603050405020304" pitchFamily="18" charset="0"/>
                          <a:cs typeface="Times New Roman" panose="02020603050405020304" pitchFamily="18" charset="0"/>
                        </a:rPr>
                        <a:t>Phương tiện hỗ trợ</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accent5">
                        <a:lumMod val="20000"/>
                        <a:lumOff val="80000"/>
                      </a:schemeClr>
                    </a:solidFill>
                  </a:tcPr>
                </a:tc>
                <a:tc>
                  <a:txBody>
                    <a:bodyPr/>
                    <a:lstStyle/>
                    <a:p>
                      <a:pPr algn="just"/>
                      <a:r>
                        <a:rPr lang="vi-VN" sz="3200" dirty="0">
                          <a:effectLst/>
                          <a:latin typeface="Times New Roman" panose="02020603050405020304" pitchFamily="18" charset="0"/>
                          <a:cs typeface="Times New Roman" panose="02020603050405020304" pitchFamily="18" charset="0"/>
                        </a:rPr>
                        <a:t>Máy móc thiết bị, tranh, ảnh, video clip, sơ đồ, bảng biểu</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a16="http://schemas.microsoft.com/office/drawing/2014/main" val="10005"/>
                  </a:ext>
                </a:extLst>
              </a:tr>
              <a:tr h="433996">
                <a:tc rowSpan="3">
                  <a:txBody>
                    <a:bodyPr/>
                    <a:lstStyle/>
                    <a:p>
                      <a:pPr algn="l"/>
                      <a:r>
                        <a:rPr lang="en-US" sz="3200" dirty="0" err="1">
                          <a:effectLst/>
                          <a:latin typeface="Times New Roman" panose="02020603050405020304" pitchFamily="18" charset="0"/>
                          <a:cs typeface="Times New Roman" panose="02020603050405020304" pitchFamily="18" charset="0"/>
                        </a:rPr>
                        <a:t>Nội</a:t>
                      </a:r>
                      <a:r>
                        <a:rPr lang="en-US" sz="3200" dirty="0">
                          <a:effectLst/>
                          <a:latin typeface="Times New Roman" panose="02020603050405020304" pitchFamily="18" charset="0"/>
                          <a:cs typeface="Times New Roman" panose="02020603050405020304" pitchFamily="18" charset="0"/>
                        </a:rPr>
                        <a:t> dung</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accent5">
                        <a:lumMod val="20000"/>
                        <a:lumOff val="80000"/>
                      </a:schemeClr>
                    </a:solidFill>
                  </a:tcPr>
                </a:tc>
                <a:tc>
                  <a:txBody>
                    <a:bodyPr/>
                    <a:lstStyle/>
                    <a:p>
                      <a:pPr algn="just"/>
                      <a:r>
                        <a:rPr lang="en-US" sz="3200" dirty="0" err="1">
                          <a:effectLst/>
                          <a:latin typeface="Times New Roman" panose="02020603050405020304" pitchFamily="18" charset="0"/>
                          <a:cs typeface="Times New Roman" panose="02020603050405020304" pitchFamily="18" charset="0"/>
                        </a:rPr>
                        <a:t>Mở</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đầu</a:t>
                      </a:r>
                      <a:r>
                        <a:rPr lang="en-US" sz="3200" dirty="0">
                          <a:effectLst/>
                          <a:latin typeface="Times New Roman" panose="02020603050405020304" pitchFamily="18" charset="0"/>
                          <a:cs typeface="Times New Roman" panose="02020603050405020304" pitchFamily="18" charset="0"/>
                        </a:rPr>
                        <a:t>:</a:t>
                      </a:r>
                    </a:p>
                    <a:p>
                      <a:pPr algn="just"/>
                      <a:r>
                        <a:rPr lang="en-US" sz="3200" dirty="0" err="1">
                          <a:effectLst/>
                          <a:latin typeface="Times New Roman" panose="02020603050405020304" pitchFamily="18" charset="0"/>
                          <a:cs typeface="Times New Roman" panose="02020603050405020304" pitchFamily="18" charset="0"/>
                        </a:rPr>
                        <a:t>Nêu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vấn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lí</a:t>
                      </a:r>
                      <a:r>
                        <a:rPr lang="en-US" sz="3200" dirty="0">
                          <a:effectLst/>
                          <a:latin typeface="Times New Roman" panose="02020603050405020304" pitchFamily="18" charset="0"/>
                          <a:cs typeface="Times New Roman" panose="02020603050405020304" pitchFamily="18" charset="0"/>
                        </a:rPr>
                        <a:t> do </a:t>
                      </a:r>
                      <a:r>
                        <a:rPr lang="en-US" sz="3200" dirty="0" err="1">
                          <a:effectLst/>
                          <a:latin typeface="Times New Roman" panose="02020603050405020304" pitchFamily="18" charset="0"/>
                          <a:cs typeface="Times New Roman" panose="02020603050405020304" pitchFamily="18" charset="0"/>
                        </a:rPr>
                        <a:t>chọn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vấn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đề</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a16="http://schemas.microsoft.com/office/drawing/2014/main" val="10006"/>
                  </a:ext>
                </a:extLst>
              </a:tr>
              <a:tr h="991992">
                <a:tc vMerge="1">
                  <a:txBody>
                    <a:bodyPr/>
                    <a:lstStyle/>
                    <a:p>
                      <a:endParaRPr lang="en-US"/>
                    </a:p>
                  </a:txBody>
                  <a:tcPr/>
                </a:tc>
                <a:tc>
                  <a:txBody>
                    <a:bodyPr/>
                    <a:lstStyle/>
                    <a:p>
                      <a:pPr algn="just"/>
                      <a:r>
                        <a:rPr lang="vi-VN" sz="3200" dirty="0">
                          <a:effectLst/>
                          <a:latin typeface="Times New Roman" panose="02020603050405020304" pitchFamily="18" charset="0"/>
                          <a:cs typeface="Times New Roman" panose="02020603050405020304" pitchFamily="18" charset="0"/>
                        </a:rPr>
                        <a:t>Nội dung chính:</a:t>
                      </a:r>
                    </a:p>
                    <a:p>
                      <a:pPr algn="just"/>
                      <a:r>
                        <a:rPr lang="vi-VN" sz="3200" dirty="0">
                          <a:effectLst/>
                          <a:latin typeface="Times New Roman" panose="02020603050405020304" pitchFamily="18" charset="0"/>
                          <a:cs typeface="Times New Roman" panose="02020603050405020304" pitchFamily="18" charset="0"/>
                        </a:rPr>
                        <a:t>- Trình tự các luận điểm</a:t>
                      </a:r>
                    </a:p>
                    <a:p>
                      <a:pPr algn="just"/>
                      <a:r>
                        <a:rPr lang="vi-VN" sz="3200" dirty="0">
                          <a:effectLst/>
                          <a:latin typeface="Times New Roman" panose="02020603050405020304" pitchFamily="18" charset="0"/>
                          <a:cs typeface="Times New Roman" panose="02020603050405020304" pitchFamily="18" charset="0"/>
                        </a:rPr>
                        <a:t>- Lí lẽ tương ứng với từng luận điểm</a:t>
                      </a:r>
                    </a:p>
                    <a:p>
                      <a:pPr algn="just"/>
                      <a:r>
                        <a:rPr lang="vi-VN" sz="3200" dirty="0">
                          <a:effectLst/>
                          <a:latin typeface="Times New Roman" panose="02020603050405020304" pitchFamily="18" charset="0"/>
                          <a:cs typeface="Times New Roman" panose="02020603050405020304" pitchFamily="18" charset="0"/>
                        </a:rPr>
                        <a:t>- Bằng chứng tương ứng với từng luận điểm</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a16="http://schemas.microsoft.com/office/drawing/2014/main" val="10007"/>
                  </a:ext>
                </a:extLst>
              </a:tr>
              <a:tr h="619995">
                <a:tc vMerge="1">
                  <a:txBody>
                    <a:bodyPr/>
                    <a:lstStyle/>
                    <a:p>
                      <a:endParaRPr lang="en-US"/>
                    </a:p>
                  </a:txBody>
                  <a:tcPr/>
                </a:tc>
                <a:tc>
                  <a:txBody>
                    <a:bodyPr/>
                    <a:lstStyle/>
                    <a:p>
                      <a:pPr algn="just"/>
                      <a:r>
                        <a:rPr lang="en-US" sz="3200" dirty="0" err="1">
                          <a:effectLst/>
                          <a:latin typeface="Times New Roman" panose="02020603050405020304" pitchFamily="18" charset="0"/>
                          <a:cs typeface="Times New Roman" panose="02020603050405020304" pitchFamily="18" charset="0"/>
                        </a:rPr>
                        <a:t>Kết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thúc</a:t>
                      </a:r>
                      <a:r>
                        <a:rPr lang="en-US" sz="3200" dirty="0">
                          <a:effectLst/>
                          <a:latin typeface="Times New Roman" panose="02020603050405020304" pitchFamily="18" charset="0"/>
                          <a:cs typeface="Times New Roman" panose="02020603050405020304" pitchFamily="18" charset="0"/>
                        </a:rPr>
                        <a:t>:</a:t>
                      </a:r>
                    </a:p>
                    <a:p>
                      <a:pPr algn="just"/>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quát</a:t>
                      </a:r>
                      <a:r>
                        <a:rPr lang="en-US" sz="3200" dirty="0">
                          <a:effectLst/>
                          <a:latin typeface="Times New Roman" panose="02020603050405020304" pitchFamily="18" charset="0"/>
                          <a:cs typeface="Times New Roman" panose="02020603050405020304" pitchFamily="18" charset="0"/>
                        </a:rPr>
                        <a:t> ý </a:t>
                      </a:r>
                      <a:r>
                        <a:rPr lang="en-US" sz="3200" dirty="0" err="1">
                          <a:effectLst/>
                          <a:latin typeface="Times New Roman" panose="02020603050405020304" pitchFamily="18" charset="0"/>
                          <a:cs typeface="Times New Roman" panose="02020603050405020304" pitchFamily="18" charset="0"/>
                        </a:rPr>
                        <a:t>nghĩa</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vấn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đã</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trình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bày</a:t>
                      </a:r>
                      <a:endParaRPr lang="en-US" sz="3200" dirty="0">
                        <a:effectLst/>
                        <a:latin typeface="Times New Roman" panose="02020603050405020304" pitchFamily="18" charset="0"/>
                        <a:cs typeface="Times New Roman" panose="02020603050405020304" pitchFamily="18" charset="0"/>
                      </a:endParaRPr>
                    </a:p>
                    <a:p>
                      <a:pPr algn="just"/>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Một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số</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đề</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xuất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kiến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nghị</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nếu</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có</a:t>
                      </a:r>
                      <a:r>
                        <a:rPr lang="en-US" sz="3200" dirty="0">
                          <a:effectLst/>
                          <a:latin typeface="Times New Roman" panose="02020603050405020304" pitchFamily="18" charset="0"/>
                          <a:cs typeface="Times New Roman" panose="02020603050405020304" pitchFamily="18" charset="0"/>
                        </a:rPr>
                        <a:t>)</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a16="http://schemas.microsoft.com/office/drawing/2014/main" val="10008"/>
                  </a:ext>
                </a:extLst>
              </a:tr>
              <a:tr h="619995">
                <a:tc>
                  <a:txBody>
                    <a:bodyPr/>
                    <a:lstStyle/>
                    <a:p>
                      <a:pPr algn="l"/>
                      <a:r>
                        <a:rPr lang="en-US" sz="3200" dirty="0" err="1">
                          <a:effectLst/>
                          <a:latin typeface="Times New Roman" panose="02020603050405020304" pitchFamily="18" charset="0"/>
                          <a:cs typeface="Times New Roman" panose="02020603050405020304" pitchFamily="18" charset="0"/>
                        </a:rPr>
                        <a:t>Cách</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thái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độ</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nói</a:t>
                      </a:r>
                      <a:endParaRPr lang="en-US"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nchor="ctr">
                    <a:solidFill>
                      <a:schemeClr val="accent5">
                        <a:lumMod val="20000"/>
                        <a:lumOff val="80000"/>
                      </a:schemeClr>
                    </a:solidFill>
                  </a:tcPr>
                </a:tc>
                <a:tc>
                  <a:txBody>
                    <a:bodyPr/>
                    <a:lstStyle/>
                    <a:p>
                      <a:pPr algn="just"/>
                      <a:r>
                        <a:rPr lang="vi-VN" sz="3200" dirty="0">
                          <a:effectLst/>
                          <a:latin typeface="Times New Roman" panose="02020603050405020304" pitchFamily="18" charset="0"/>
                          <a:cs typeface="Times New Roman" panose="02020603050405020304" pitchFamily="18" charset="0"/>
                        </a:rPr>
                        <a:t>Hướng về người nghe; kết hợp lời nói và cử chỉ, động tác,…; giọng điệu và âm lượng phù hợp</a:t>
                      </a:r>
                      <a:endParaRPr lang="vi-VN" sz="3200" dirty="0">
                        <a:solidFill>
                          <a:srgbClr val="000000"/>
                        </a:solidFill>
                        <a:effectLst/>
                        <a:latin typeface="Times New Roman" panose="02020603050405020304" pitchFamily="18" charset="0"/>
                        <a:cs typeface="Times New Roman" panose="02020603050405020304" pitchFamily="18" charset="0"/>
                      </a:endParaRPr>
                    </a:p>
                  </a:txBody>
                  <a:tcPr marL="61999" marR="61999" marT="31000" marB="31000">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5086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2116">
            <a:off x="3726877" y="1666287"/>
            <a:ext cx="10263212" cy="1126699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412356" y="8749996"/>
            <a:ext cx="5277691" cy="5405456"/>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590427" y="6880586"/>
            <a:ext cx="3337747" cy="373882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00020" y="6639060"/>
            <a:ext cx="4457439" cy="5979492"/>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322805" y="8680319"/>
            <a:ext cx="2808145" cy="2772405"/>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28700" y="4283975"/>
            <a:ext cx="1448079" cy="1363827"/>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124054" y="-804162"/>
            <a:ext cx="3006896" cy="273354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6241701" y="-209020"/>
            <a:ext cx="3074550" cy="3309202"/>
          </a:xfrm>
          <a:prstGeom prst="rect">
            <a:avLst/>
          </a:prstGeom>
        </p:spPr>
      </p:pic>
      <p:pic>
        <p:nvPicPr>
          <p:cNvPr id="2" name="Picture 1"/>
          <p:cNvPicPr>
            <a:picLocks noChangeAspect="1"/>
          </p:cNvPicPr>
          <p:nvPr/>
        </p:nvPicPr>
        <p:blipFill>
          <a:blip r:embed="rId19"/>
          <a:stretch>
            <a:fillRect/>
          </a:stretch>
        </p:blipFill>
        <p:spPr>
          <a:xfrm>
            <a:off x="3602255" y="3604126"/>
            <a:ext cx="11083489" cy="3078747"/>
          </a:xfrm>
          <a:prstGeom prst="rect">
            <a:avLst/>
          </a:prstGeom>
        </p:spPr>
      </p:pic>
    </p:spTree>
    <p:extLst>
      <p:ext uri="{BB962C8B-B14F-4D97-AF65-F5344CB8AC3E}">
        <p14:creationId xmlns:p14="http://schemas.microsoft.com/office/powerpoint/2010/main" val="669754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2123"/>
          <a:stretch/>
        </p:blipFill>
        <p:spPr>
          <a:xfrm>
            <a:off x="-914400" y="4180575"/>
            <a:ext cx="3330633" cy="7085457"/>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437486" y="6674619"/>
            <a:ext cx="3429121" cy="3841174"/>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909636" y="8332712"/>
            <a:ext cx="4468727" cy="4330603"/>
          </a:xfrm>
          <a:prstGeom prst="rect">
            <a:avLst/>
          </a:prstGeom>
        </p:spPr>
      </p:pic>
      <p:pic>
        <p:nvPicPr>
          <p:cNvPr id="12"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665062" y="-4371758"/>
            <a:ext cx="4549596" cy="6708520"/>
          </a:xfrm>
          <a:prstGeom prst="rect">
            <a:avLst/>
          </a:prstGeom>
        </p:spPr>
      </p:pic>
      <p:sp>
        <p:nvSpPr>
          <p:cNvPr id="2" name="TextBox 1"/>
          <p:cNvSpPr txBox="1"/>
          <p:nvPr/>
        </p:nvSpPr>
        <p:spPr>
          <a:xfrm>
            <a:off x="406400" y="1513575"/>
            <a:ext cx="17145000" cy="3170099"/>
          </a:xfrm>
          <a:prstGeom prst="rect">
            <a:avLst/>
          </a:prstGeom>
          <a:noFill/>
        </p:spPr>
        <p:txBody>
          <a:bodyPr wrap="square" rtlCol="0">
            <a:spAutoFit/>
          </a:bodyPr>
          <a:lstStyle/>
          <a:p>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000" b="1" dirty="0">
                <a:solidFill>
                  <a:schemeClr val="tx1">
                    <a:lumMod val="95000"/>
                    <a:lumOff val="5000"/>
                  </a:schemeClr>
                </a:solidFill>
                <a:latin typeface="Times New Roman" panose="02020603050405020304" pitchFamily="18" charset="0"/>
                <a:cs typeface="Times New Roman" panose="02020603050405020304" pitchFamily="18" charset="0"/>
              </a:rPr>
              <a:t>Chọn một trong hai đề bài sau:</a:t>
            </a:r>
          </a:p>
          <a:p>
            <a:pPr marL="742950" indent="-742950">
              <a:buAutoNum type="arabicParenBoth"/>
            </a:pPr>
            <a:r>
              <a:rPr lang="vi-VN" sz="4000" dirty="0">
                <a:solidFill>
                  <a:schemeClr val="tx1">
                    <a:lumMod val="95000"/>
                    <a:lumOff val="5000"/>
                  </a:schemeClr>
                </a:solidFill>
                <a:latin typeface="Times New Roman" panose="02020603050405020304" pitchFamily="18" charset="0"/>
                <a:cs typeface="Times New Roman" panose="02020603050405020304" pitchFamily="18" charset="0"/>
              </a:rPr>
              <a:t>Trình bày suy nghĩ của em về ý kiến: “Hay đổ lỗi cho người khác – một thói hư tật xấu cần tránh”.</a:t>
            </a: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742950" indent="-742950">
              <a:buAutoNum type="arabicParenBoth"/>
            </a:pP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lòng</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ái</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truyện</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lạnh</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Thạch</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Lam)</a:t>
            </a:r>
            <a:endParaRPr lang="vi-VN"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11"/>
          <a:stretch>
            <a:fillRect/>
          </a:stretch>
        </p:blipFill>
        <p:spPr>
          <a:xfrm>
            <a:off x="1066800" y="4906338"/>
            <a:ext cx="7679248" cy="4681864"/>
          </a:xfrm>
          <a:prstGeom prst="rect">
            <a:avLst/>
          </a:prstGeom>
        </p:spPr>
      </p:pic>
      <p:pic>
        <p:nvPicPr>
          <p:cNvPr id="16" name="Picture 15"/>
          <p:cNvPicPr>
            <a:picLocks noChangeAspect="1"/>
          </p:cNvPicPr>
          <p:nvPr/>
        </p:nvPicPr>
        <p:blipFill rotWithShape="1">
          <a:blip r:embed="rId12"/>
          <a:srcRect l="-233"/>
          <a:stretch/>
        </p:blipFill>
        <p:spPr>
          <a:xfrm>
            <a:off x="9072111" y="4906338"/>
            <a:ext cx="7976667" cy="4681864"/>
          </a:xfrm>
          <a:prstGeom prst="rect">
            <a:avLst/>
          </a:prstGeom>
        </p:spPr>
      </p:pic>
    </p:spTree>
    <p:extLst>
      <p:ext uri="{BB962C8B-B14F-4D97-AF65-F5344CB8AC3E}">
        <p14:creationId xmlns:p14="http://schemas.microsoft.com/office/powerpoint/2010/main" val="290642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17707" y="-744880"/>
            <a:ext cx="10361707" cy="12099658"/>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67841" y="-1241739"/>
            <a:ext cx="6413133" cy="6889108"/>
          </a:xfrm>
          <a:prstGeom prst="rect">
            <a:avLst/>
          </a:prstGeom>
        </p:spPr>
      </p:pic>
      <p:sp>
        <p:nvSpPr>
          <p:cNvPr id="7" name="TextBox 7"/>
          <p:cNvSpPr txBox="1"/>
          <p:nvPr/>
        </p:nvSpPr>
        <p:spPr>
          <a:xfrm>
            <a:off x="10338553" y="1604733"/>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rPr>
              <a:t>01</a:t>
            </a:r>
          </a:p>
        </p:txBody>
      </p:sp>
      <p:sp>
        <p:nvSpPr>
          <p:cNvPr id="8" name="TextBox 8"/>
          <p:cNvSpPr txBox="1"/>
          <p:nvPr/>
        </p:nvSpPr>
        <p:spPr>
          <a:xfrm>
            <a:off x="10338553" y="3721244"/>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rPr>
              <a:t>02</a:t>
            </a:r>
          </a:p>
        </p:txBody>
      </p:sp>
      <p:sp>
        <p:nvSpPr>
          <p:cNvPr id="9" name="TextBox 9"/>
          <p:cNvSpPr txBox="1"/>
          <p:nvPr/>
        </p:nvSpPr>
        <p:spPr>
          <a:xfrm>
            <a:off x="10338553" y="5837756"/>
            <a:ext cx="1187076" cy="685800"/>
          </a:xfrm>
          <a:prstGeom prst="rect">
            <a:avLst/>
          </a:prstGeom>
        </p:spPr>
        <p:txBody>
          <a:bodyPr lIns="0" tIns="0" rIns="0" bIns="0" rtlCol="0" anchor="t">
            <a:spAutoFit/>
          </a:bodyPr>
          <a:lstStyle/>
          <a:p>
            <a:pPr algn="ctr">
              <a:lnSpc>
                <a:spcPts val="5400"/>
              </a:lnSpc>
            </a:pPr>
            <a:r>
              <a:rPr lang="en-US" sz="4500">
                <a:solidFill>
                  <a:srgbClr val="323232"/>
                </a:solidFill>
                <a:latin typeface="Calistoga"/>
              </a:rPr>
              <a:t>03</a:t>
            </a:r>
          </a:p>
        </p:txBody>
      </p:sp>
      <p:sp>
        <p:nvSpPr>
          <p:cNvPr id="10" name="TextBox 10"/>
          <p:cNvSpPr txBox="1"/>
          <p:nvPr/>
        </p:nvSpPr>
        <p:spPr>
          <a:xfrm>
            <a:off x="11982461" y="1604733"/>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Chuẩn</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bị</a:t>
            </a:r>
            <a:endParaRPr lang="en-US" sz="4400" dirty="0">
              <a:solidFill>
                <a:srgbClr val="323232"/>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11982461" y="3533244"/>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Tìm</a:t>
            </a:r>
            <a:r>
              <a:rPr lang="en-US" sz="4400" dirty="0">
                <a:solidFill>
                  <a:srgbClr val="323232"/>
                </a:solidFill>
                <a:latin typeface="Times New Roman" panose="02020603050405020304" pitchFamily="18" charset="0"/>
                <a:cs typeface="Times New Roman" panose="02020603050405020304" pitchFamily="18" charset="0"/>
              </a:rPr>
              <a:t> ý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lập</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dàn</a:t>
            </a:r>
            <a:r>
              <a:rPr lang="en-US" sz="4400" dirty="0">
                <a:solidFill>
                  <a:srgbClr val="323232"/>
                </a:solidFill>
                <a:latin typeface="Times New Roman" panose="02020603050405020304" pitchFamily="18" charset="0"/>
                <a:cs typeface="Times New Roman" panose="02020603050405020304" pitchFamily="18" charset="0"/>
              </a:rPr>
              <a:t> ý</a:t>
            </a:r>
          </a:p>
        </p:txBody>
      </p:sp>
      <p:sp>
        <p:nvSpPr>
          <p:cNvPr id="12" name="TextBox 12"/>
          <p:cNvSpPr txBox="1"/>
          <p:nvPr/>
        </p:nvSpPr>
        <p:spPr>
          <a:xfrm>
            <a:off x="11982461" y="5846448"/>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Nói</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nghe</a:t>
            </a:r>
            <a:endParaRPr lang="en-US" sz="4400" dirty="0">
              <a:solidFill>
                <a:srgbClr val="323232"/>
              </a:solidFill>
              <a:latin typeface="Times New Roman" panose="02020603050405020304" pitchFamily="18" charset="0"/>
              <a:cs typeface="Times New Roman" panose="02020603050405020304" pitchFamily="18" charset="0"/>
            </a:endParaRPr>
          </a:p>
        </p:txBody>
      </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30085" y="7159999"/>
            <a:ext cx="1813915" cy="1999306"/>
          </a:xfrm>
          <a:prstGeom prst="rect">
            <a:avLst/>
          </a:prstGeom>
        </p:spPr>
      </p:pic>
      <p:pic>
        <p:nvPicPr>
          <p:cNvPr id="14" name="Picture 13"/>
          <p:cNvPicPr>
            <a:picLocks noChangeAspect="1"/>
          </p:cNvPicPr>
          <p:nvPr/>
        </p:nvPicPr>
        <p:blipFill>
          <a:blip r:embed="rId9"/>
          <a:stretch>
            <a:fillRect/>
          </a:stretch>
        </p:blipFill>
        <p:spPr>
          <a:xfrm>
            <a:off x="1250284" y="1676472"/>
            <a:ext cx="7893716" cy="1815207"/>
          </a:xfrm>
          <a:prstGeom prst="rect">
            <a:avLst/>
          </a:prstGeom>
        </p:spPr>
      </p:pic>
      <p:sp>
        <p:nvSpPr>
          <p:cNvPr id="15" name="TextBox 9"/>
          <p:cNvSpPr txBox="1"/>
          <p:nvPr/>
        </p:nvSpPr>
        <p:spPr>
          <a:xfrm>
            <a:off x="10338553" y="7812406"/>
            <a:ext cx="1187076" cy="685800"/>
          </a:xfrm>
          <a:prstGeom prst="rect">
            <a:avLst/>
          </a:prstGeom>
        </p:spPr>
        <p:txBody>
          <a:bodyPr lIns="0" tIns="0" rIns="0" bIns="0" rtlCol="0" anchor="t">
            <a:spAutoFit/>
          </a:bodyPr>
          <a:lstStyle/>
          <a:p>
            <a:pPr algn="ctr">
              <a:lnSpc>
                <a:spcPts val="5400"/>
              </a:lnSpc>
            </a:pPr>
            <a:r>
              <a:rPr lang="en-US" sz="4500" dirty="0">
                <a:solidFill>
                  <a:srgbClr val="323232"/>
                </a:solidFill>
                <a:latin typeface="Calistoga"/>
              </a:rPr>
              <a:t>04</a:t>
            </a:r>
          </a:p>
        </p:txBody>
      </p:sp>
      <p:sp>
        <p:nvSpPr>
          <p:cNvPr id="16" name="TextBox 12"/>
          <p:cNvSpPr txBox="1"/>
          <p:nvPr/>
        </p:nvSpPr>
        <p:spPr>
          <a:xfrm>
            <a:off x="11982461" y="7821098"/>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Kiểm</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tra</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chỉnh</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sửa</a:t>
            </a:r>
            <a:endParaRPr lang="en-US" sz="4400" dirty="0">
              <a:solidFill>
                <a:srgbClr val="323232"/>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20754" y="3269876"/>
            <a:ext cx="6248400" cy="3785652"/>
          </a:xfrm>
          <a:prstGeom prst="rect">
            <a:avLst/>
          </a:prstGeom>
        </p:spPr>
        <p:txBody>
          <a:bodyPr wrap="square">
            <a:spAutoFit/>
          </a:bodyPr>
          <a:lstStyle/>
          <a:p>
            <a:pPr algn="just"/>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2</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lòng</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ái</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truyện</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Gió</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lạnh</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dirty="0" err="1">
                <a:solidFill>
                  <a:schemeClr val="tx1">
                    <a:lumMod val="95000"/>
                    <a:lumOff val="5000"/>
                  </a:schemeClr>
                </a:solidFill>
                <a:latin typeface="Times New Roman" panose="02020603050405020304" pitchFamily="18" charset="0"/>
                <a:cs typeface="Times New Roman" panose="02020603050405020304" pitchFamily="18" charset="0"/>
              </a:rPr>
              <a:t>Thạch</a:t>
            </a:r>
            <a:r>
              <a:rPr lang="en-US" sz="4800" dirty="0">
                <a:solidFill>
                  <a:schemeClr val="tx1">
                    <a:lumMod val="95000"/>
                    <a:lumOff val="5000"/>
                  </a:schemeClr>
                </a:solidFill>
                <a:latin typeface="Times New Roman" panose="02020603050405020304" pitchFamily="18" charset="0"/>
                <a:cs typeface="Times New Roman" panose="02020603050405020304" pitchFamily="18" charset="0"/>
              </a:rPr>
              <a:t> Lam)</a:t>
            </a:r>
            <a:endParaRPr lang="vi-VN" sz="4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2611</Words>
  <Application>Microsoft Office PowerPoint</Application>
  <PresentationFormat>Custom</PresentationFormat>
  <Paragraphs>155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Times New Roman</vt:lpstr>
      <vt:lpstr>Calibri</vt:lpstr>
      <vt:lpstr>Calistoga</vt:lpstr>
      <vt:lpstr>Arial</vt:lpstr>
      <vt:lpstr>#9Slide07 SVNDessert Menu Scrip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Màu đào và Xanh lá Hình dạng Hữu cơ Hội thảo Thiền Hội thảo Trực tuyến Bản thuyết trình Keynote</dc:title>
  <dc:creator>MinhThangPC.VN</dc:creator>
  <cp:lastModifiedBy>Hung Bui Chan</cp:lastModifiedBy>
  <cp:revision>55</cp:revision>
  <dcterms:created xsi:type="dcterms:W3CDTF">2006-08-16T00:00:00Z</dcterms:created>
  <dcterms:modified xsi:type="dcterms:W3CDTF">2024-09-19T04:34:15Z</dcterms:modified>
  <dc:identifier>DAFfV_5yJG4</dc:identifier>
</cp:coreProperties>
</file>