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58" r:id="rId3"/>
  </p:sldMasterIdLst>
  <p:notesMasterIdLst>
    <p:notesMasterId r:id="rId36"/>
  </p:notesMasterIdLst>
  <p:sldIdLst>
    <p:sldId id="408" r:id="rId4"/>
    <p:sldId id="256" r:id="rId5"/>
    <p:sldId id="257" r:id="rId6"/>
    <p:sldId id="259" r:id="rId7"/>
    <p:sldId id="258" r:id="rId8"/>
    <p:sldId id="260" r:id="rId9"/>
    <p:sldId id="262" r:id="rId10"/>
    <p:sldId id="319" r:id="rId11"/>
    <p:sldId id="264" r:id="rId12"/>
    <p:sldId id="265" r:id="rId13"/>
    <p:sldId id="268" r:id="rId14"/>
    <p:sldId id="266" r:id="rId15"/>
    <p:sldId id="267" r:id="rId16"/>
    <p:sldId id="269" r:id="rId17"/>
    <p:sldId id="261" r:id="rId18"/>
    <p:sldId id="270" r:id="rId19"/>
    <p:sldId id="271" r:id="rId20"/>
    <p:sldId id="272" r:id="rId21"/>
    <p:sldId id="274" r:id="rId22"/>
    <p:sldId id="273" r:id="rId23"/>
    <p:sldId id="276" r:id="rId24"/>
    <p:sldId id="277" r:id="rId25"/>
    <p:sldId id="278" r:id="rId26"/>
    <p:sldId id="279" r:id="rId27"/>
    <p:sldId id="280" r:id="rId28"/>
    <p:sldId id="282" r:id="rId29"/>
    <p:sldId id="283" r:id="rId30"/>
    <p:sldId id="285" r:id="rId31"/>
    <p:sldId id="284" r:id="rId32"/>
    <p:sldId id="427" r:id="rId33"/>
    <p:sldId id="433" r:id="rId34"/>
    <p:sldId id="40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66" d="100"/>
          <a:sy n="66" d="100"/>
        </p:scale>
        <p:origin x="6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CB8B5-F267-49B1-BE43-DD9CE5116E64}"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83EEF-8E9A-4422-8EE6-7DFC0DC60EE2}" type="slidenum">
              <a:rPr lang="en-US" smtClean="0"/>
              <a:t>‹#›</a:t>
            </a:fld>
            <a:endParaRPr lang="en-US"/>
          </a:p>
        </p:txBody>
      </p:sp>
    </p:spTree>
    <p:extLst>
      <p:ext uri="{BB962C8B-B14F-4D97-AF65-F5344CB8AC3E}">
        <p14:creationId xmlns:p14="http://schemas.microsoft.com/office/powerpoint/2010/main" val="1924426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322130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30</a:t>
            </a:fld>
            <a:endParaRPr lang="en-US" altLang="vi-VN">
              <a:solidFill>
                <a:srgbClr val="000000"/>
              </a:solidFill>
            </a:endParaRPr>
          </a:p>
        </p:txBody>
      </p:sp>
    </p:spTree>
    <p:extLst>
      <p:ext uri="{BB962C8B-B14F-4D97-AF65-F5344CB8AC3E}">
        <p14:creationId xmlns:p14="http://schemas.microsoft.com/office/powerpoint/2010/main" val="417595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434CE3-529F-408D-B9EC-9843E5E2BA3C}"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94441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34CE3-529F-408D-B9EC-9843E5E2BA3C}"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265336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34CE3-529F-408D-B9EC-9843E5E2BA3C}"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586557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55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681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98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16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657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911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552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31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34CE3-529F-408D-B9EC-9843E5E2BA3C}"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282773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456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200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267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507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691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19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594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79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918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209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434CE3-529F-408D-B9EC-9843E5E2BA3C}"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265126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73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045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696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685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97712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193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123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760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799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64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434CE3-529F-408D-B9EC-9843E5E2BA3C}"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3777829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973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434CE3-529F-408D-B9EC-9843E5E2BA3C}"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647349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434CE3-529F-408D-B9EC-9843E5E2BA3C}" type="datetimeFigureOut">
              <a:rPr lang="en-US" smtClean="0"/>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577813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434CE3-529F-408D-B9EC-9843E5E2BA3C}" type="datetimeFigureOut">
              <a:rPr lang="en-US" smtClean="0"/>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977463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434CE3-529F-408D-B9EC-9843E5E2BA3C}"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951668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434CE3-529F-408D-B9EC-9843E5E2BA3C}"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996954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34CE3-529F-408D-B9EC-9843E5E2BA3C}" type="datetimeFigureOut">
              <a:rPr lang="en-US" smtClean="0"/>
              <a:t>10/14/2024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69EFB-4471-4C1A-A481-C241FBC5C97C}" type="slidenum">
              <a:rPr lang="en-US" smtClean="0"/>
              <a:t>‹#›</a:t>
            </a:fld>
            <a:endParaRPr lang="en-US"/>
          </a:p>
        </p:txBody>
      </p:sp>
    </p:spTree>
    <p:extLst>
      <p:ext uri="{BB962C8B-B14F-4D97-AF65-F5344CB8AC3E}">
        <p14:creationId xmlns:p14="http://schemas.microsoft.com/office/powerpoint/2010/main" val="3018815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481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9D434CE3-529F-408D-B9EC-9843E5E2BA3C}" type="datetimeFigureOut">
              <a:rPr lang="en-US" smtClean="0"/>
              <a:t>10/14/2024</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AD669EFB-4471-4C1A-A481-C241FBC5C97C}" type="slidenum">
              <a:rPr lang="en-US" smtClean="0"/>
              <a:t>‹#›</a:t>
            </a:fld>
            <a:endParaRPr lang="en-US"/>
          </a:p>
        </p:txBody>
      </p:sp>
    </p:spTree>
    <p:extLst>
      <p:ext uri="{BB962C8B-B14F-4D97-AF65-F5344CB8AC3E}">
        <p14:creationId xmlns:p14="http://schemas.microsoft.com/office/powerpoint/2010/main" val="128705137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wmf"/><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0.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0.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slideLayout" Target="../slideLayouts/slideLayout40.xml"/><Relationship Id="rId6" Type="http://schemas.openxmlformats.org/officeDocument/2006/relationships/image" Target="../media/image30.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Box 1"/>
          <p:cNvSpPr txBox="1">
            <a:spLocks noChangeArrowheads="1"/>
          </p:cNvSpPr>
          <p:nvPr/>
        </p:nvSpPr>
        <p:spPr bwMode="auto">
          <a:xfrm>
            <a:off x="2514600" y="304801"/>
            <a:ext cx="762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vi-VN" sz="2400" b="0" dirty="0">
                <a:latin typeface="Times New Roman" panose="02020603050405020304" pitchFamily="18" charset="0"/>
                <a:ea typeface="宋体" panose="02010600030101010101" pitchFamily="2" charset="-122"/>
                <a:cs typeface="Times New Roman" panose="02020603050405020304" pitchFamily="18" charset="0"/>
              </a:rPr>
              <a:t>TRƯỜNG TRUNG HỌC CƠ SỞ ĐÔ THỊ VIỆT HƯNG</a:t>
            </a:r>
          </a:p>
        </p:txBody>
      </p:sp>
      <p:grpSp>
        <p:nvGrpSpPr>
          <p:cNvPr id="10" name="Group 2"/>
          <p:cNvGrpSpPr>
            <a:grpSpLocks noChangeAspect="1"/>
          </p:cNvGrpSpPr>
          <p:nvPr/>
        </p:nvGrpSpPr>
        <p:grpSpPr bwMode="auto">
          <a:xfrm>
            <a:off x="6862693" y="3377270"/>
            <a:ext cx="5647618" cy="3375025"/>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a:spcBef>
                  <a:spcPct val="0"/>
                </a:spcBef>
                <a:buClrTx/>
                <a:buSzTx/>
                <a:buFontTx/>
                <a:buNone/>
              </a:pPr>
              <a:endParaRPr lang="en-US" altLang="en-US">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8449585" y="4477028"/>
            <a:ext cx="2427288" cy="995362"/>
            <a:chOff x="336" y="2040"/>
            <a:chExt cx="1200" cy="2016"/>
          </a:xfrm>
        </p:grpSpPr>
        <p:pic>
          <p:nvPicPr>
            <p:cNvPr id="36"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6625322" y="3661571"/>
            <a:ext cx="329626" cy="299242"/>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39177" y="3999539"/>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4711039" y="739608"/>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803" y="60518"/>
            <a:ext cx="283660" cy="293302"/>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7482981" y="1490161"/>
            <a:ext cx="296662" cy="321282"/>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6899361" y="4333091"/>
            <a:ext cx="410198" cy="389712"/>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2038416" y="4387923"/>
            <a:ext cx="379680" cy="39435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6295964" y="4452904"/>
            <a:ext cx="368134" cy="403406"/>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425664" y="3890001"/>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39511" y="2653376"/>
            <a:ext cx="282014"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2262601" y="84088"/>
            <a:ext cx="351598" cy="501058"/>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2614199" y="1999660"/>
            <a:ext cx="511360" cy="455614"/>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3983915" y="1898520"/>
            <a:ext cx="282012"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2071617" y="898120"/>
            <a:ext cx="390666" cy="294602"/>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858829" y="3907385"/>
            <a:ext cx="454542" cy="512564"/>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2333860" y="1648686"/>
            <a:ext cx="9248540" cy="22098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defTabSz="914400" eaLnBrk="0" fontAlgn="base" hangingPunct="0">
              <a:spcBef>
                <a:spcPct val="0"/>
              </a:spcBef>
              <a:spcAft>
                <a:spcPct val="0"/>
              </a:spcAft>
            </a:pPr>
            <a:r>
              <a:rPr lang="en-US" sz="3600"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57" name="Picture 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9079337" y="3811192"/>
            <a:ext cx="25908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478956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ppt_x</p:attrName>
                                        </p:attrNameLst>
                                      </p:cBhvr>
                                      <p:tavLst>
                                        <p:tav tm="0">
                                          <p:val>
                                            <p:fltVal val="0.5"/>
                                          </p:val>
                                        </p:tav>
                                        <p:tav tm="100000">
                                          <p:val>
                                            <p:strVal val="#ppt_x"/>
                                          </p:val>
                                        </p:tav>
                                      </p:tavLst>
                                    </p:anim>
                                    <p:anim calcmode="lin" valueType="num">
                                      <p:cBhvr>
                                        <p:cTn id="85" dur="1000" fill="hold"/>
                                        <p:tgtEl>
                                          <p:spTgt spid="5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10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1000" fill="hold"/>
                                        <p:tgtEl>
                                          <p:spTgt spid="52"/>
                                        </p:tgtEl>
                                        <p:attrNameLst>
                                          <p:attrName>ppt_w</p:attrName>
                                        </p:attrNameLst>
                                      </p:cBhvr>
                                      <p:tavLst>
                                        <p:tav tm="0">
                                          <p:val>
                                            <p:fltVal val="0"/>
                                          </p:val>
                                        </p:tav>
                                        <p:tav tm="100000">
                                          <p:val>
                                            <p:strVal val="#ppt_w"/>
                                          </p:val>
                                        </p:tav>
                                      </p:tavLst>
                                    </p:anim>
                                    <p:anim calcmode="lin" valueType="num">
                                      <p:cBhvr>
                                        <p:cTn id="89" dur="1000" fill="hold"/>
                                        <p:tgtEl>
                                          <p:spTgt spid="52"/>
                                        </p:tgtEl>
                                        <p:attrNameLst>
                                          <p:attrName>ppt_h</p:attrName>
                                        </p:attrNameLst>
                                      </p:cBhvr>
                                      <p:tavLst>
                                        <p:tav tm="0">
                                          <p:val>
                                            <p:fltVal val="0"/>
                                          </p:val>
                                        </p:tav>
                                        <p:tav tm="100000">
                                          <p:val>
                                            <p:strVal val="#ppt_h"/>
                                          </p:val>
                                        </p:tav>
                                      </p:tavLst>
                                    </p:anim>
                                    <p:anim calcmode="lin" valueType="num">
                                      <p:cBhvr>
                                        <p:cTn id="90" dur="1000" fill="hold"/>
                                        <p:tgtEl>
                                          <p:spTgt spid="52"/>
                                        </p:tgtEl>
                                        <p:attrNameLst>
                                          <p:attrName>ppt_x</p:attrName>
                                        </p:attrNameLst>
                                      </p:cBhvr>
                                      <p:tavLst>
                                        <p:tav tm="0">
                                          <p:val>
                                            <p:fltVal val="0.5"/>
                                          </p:val>
                                        </p:tav>
                                        <p:tav tm="100000">
                                          <p:val>
                                            <p:strVal val="#ppt_x"/>
                                          </p:val>
                                        </p:tav>
                                      </p:tavLst>
                                    </p:anim>
                                    <p:anim calcmode="lin" valueType="num">
                                      <p:cBhvr>
                                        <p:cTn id="91" dur="1000" fill="hold"/>
                                        <p:tgtEl>
                                          <p:spTgt spid="52"/>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fltVal val="0"/>
                                          </p:val>
                                        </p:tav>
                                        <p:tav tm="100000">
                                          <p:val>
                                            <p:strVal val="#ppt_w"/>
                                          </p:val>
                                        </p:tav>
                                      </p:tavLst>
                                    </p:anim>
                                    <p:anim calcmode="lin" valueType="num">
                                      <p:cBhvr>
                                        <p:cTn id="95" dur="1000" fill="hold"/>
                                        <p:tgtEl>
                                          <p:spTgt spid="53"/>
                                        </p:tgtEl>
                                        <p:attrNameLst>
                                          <p:attrName>ppt_h</p:attrName>
                                        </p:attrNameLst>
                                      </p:cBhvr>
                                      <p:tavLst>
                                        <p:tav tm="0">
                                          <p:val>
                                            <p:fltVal val="0"/>
                                          </p:val>
                                        </p:tav>
                                        <p:tav tm="100000">
                                          <p:val>
                                            <p:strVal val="#ppt_h"/>
                                          </p:val>
                                        </p:tav>
                                      </p:tavLst>
                                    </p:anim>
                                    <p:anim calcmode="lin" valueType="num">
                                      <p:cBhvr>
                                        <p:cTn id="96" dur="1000" fill="hold"/>
                                        <p:tgtEl>
                                          <p:spTgt spid="53"/>
                                        </p:tgtEl>
                                        <p:attrNameLst>
                                          <p:attrName>ppt_x</p:attrName>
                                        </p:attrNameLst>
                                      </p:cBhvr>
                                      <p:tavLst>
                                        <p:tav tm="0">
                                          <p:val>
                                            <p:fltVal val="0.5"/>
                                          </p:val>
                                        </p:tav>
                                        <p:tav tm="100000">
                                          <p:val>
                                            <p:strVal val="#ppt_x"/>
                                          </p:val>
                                        </p:tav>
                                      </p:tavLst>
                                    </p:anim>
                                    <p:anim calcmode="lin" valueType="num">
                                      <p:cBhvr>
                                        <p:cTn id="97" dur="1000" fill="hold"/>
                                        <p:tgtEl>
                                          <p:spTgt spid="53"/>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5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1000" fill="hold"/>
                                        <p:tgtEl>
                                          <p:spTgt spid="54"/>
                                        </p:tgtEl>
                                        <p:attrNameLst>
                                          <p:attrName>ppt_w</p:attrName>
                                        </p:attrNameLst>
                                      </p:cBhvr>
                                      <p:tavLst>
                                        <p:tav tm="0">
                                          <p:val>
                                            <p:fltVal val="0"/>
                                          </p:val>
                                        </p:tav>
                                        <p:tav tm="100000">
                                          <p:val>
                                            <p:strVal val="#ppt_w"/>
                                          </p:val>
                                        </p:tav>
                                      </p:tavLst>
                                    </p:anim>
                                    <p:anim calcmode="lin" valueType="num">
                                      <p:cBhvr>
                                        <p:cTn id="101" dur="1000" fill="hold"/>
                                        <p:tgtEl>
                                          <p:spTgt spid="54"/>
                                        </p:tgtEl>
                                        <p:attrNameLst>
                                          <p:attrName>ppt_h</p:attrName>
                                        </p:attrNameLst>
                                      </p:cBhvr>
                                      <p:tavLst>
                                        <p:tav tm="0">
                                          <p:val>
                                            <p:fltVal val="0"/>
                                          </p:val>
                                        </p:tav>
                                        <p:tav tm="100000">
                                          <p:val>
                                            <p:strVal val="#ppt_h"/>
                                          </p:val>
                                        </p:tav>
                                      </p:tavLst>
                                    </p:anim>
                                    <p:anim calcmode="lin" valueType="num">
                                      <p:cBhvr>
                                        <p:cTn id="102" dur="1000" fill="hold"/>
                                        <p:tgtEl>
                                          <p:spTgt spid="54"/>
                                        </p:tgtEl>
                                        <p:attrNameLst>
                                          <p:attrName>ppt_x</p:attrName>
                                        </p:attrNameLst>
                                      </p:cBhvr>
                                      <p:tavLst>
                                        <p:tav tm="0">
                                          <p:val>
                                            <p:fltVal val="0.5"/>
                                          </p:val>
                                        </p:tav>
                                        <p:tav tm="100000">
                                          <p:val>
                                            <p:strVal val="#ppt_x"/>
                                          </p:val>
                                        </p:tav>
                                      </p:tavLst>
                                    </p:anim>
                                    <p:anim calcmode="lin" valueType="num">
                                      <p:cBhvr>
                                        <p:cTn id="103"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68A742-90FC-429C-A7FE-4F66E7D23FE4}"/>
              </a:ext>
            </a:extLst>
          </p:cNvPr>
          <p:cNvSpPr txBox="1"/>
          <p:nvPr/>
        </p:nvSpPr>
        <p:spPr>
          <a:xfrm>
            <a:off x="2038148" y="1002442"/>
            <a:ext cx="7837371" cy="389350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200000"/>
              </a:lnSpc>
            </a:pPr>
            <a:r>
              <a:rPr lang="vi-VN" sz="3200" b="0" i="0" dirty="0">
                <a:solidFill>
                  <a:srgbClr val="00264D"/>
                </a:solidFill>
                <a:effectLst/>
                <a:latin typeface="Open Sans" panose="020B0606030504020204" pitchFamily="34" charset="0"/>
              </a:rPr>
              <a:t>Vẫn bàn tay mẹ</a:t>
            </a:r>
            <a:r>
              <a:rPr lang="en-US" sz="3200" b="0" i="0" dirty="0">
                <a:solidFill>
                  <a:srgbClr val="00264D"/>
                </a:solidFill>
                <a:effectLst/>
                <a:latin typeface="Open Sans" panose="020B0606030504020204" pitchFamily="34" charset="0"/>
              </a:rPr>
              <a:t>//</a:t>
            </a:r>
            <a:r>
              <a:rPr lang="vi-VN" sz="3200" b="0" i="0" dirty="0">
                <a:solidFill>
                  <a:srgbClr val="00264D"/>
                </a:solidFill>
                <a:effectLst/>
                <a:latin typeface="Open Sans" panose="020B0606030504020204" pitchFamily="34" charset="0"/>
              </a:rPr>
              <a:t> dịu </a:t>
            </a:r>
            <a:r>
              <a:rPr lang="vi-VN" sz="3200" b="1" i="0" u="sng" dirty="0">
                <a:solidFill>
                  <a:srgbClr val="FF0000"/>
                </a:solidFill>
                <a:effectLst/>
                <a:latin typeface="Open Sans" panose="020B0606030504020204" pitchFamily="34" charset="0"/>
              </a:rPr>
              <a:t>dàng,</a:t>
            </a:r>
            <a:br>
              <a:rPr lang="vi-VN" sz="3200" dirty="0"/>
            </a:br>
            <a:r>
              <a:rPr lang="vi-VN" sz="3200" b="0" i="0" dirty="0">
                <a:solidFill>
                  <a:srgbClr val="00264D"/>
                </a:solidFill>
                <a:effectLst/>
                <a:latin typeface="Open Sans" panose="020B0606030504020204" pitchFamily="34" charset="0"/>
              </a:rPr>
              <a:t>À ơi </a:t>
            </a:r>
            <a:r>
              <a:rPr lang="en-US" sz="3200" b="0" i="0" dirty="0">
                <a:solidFill>
                  <a:srgbClr val="00264D"/>
                </a:solidFill>
                <a:effectLst/>
                <a:latin typeface="Open Sans" panose="020B0606030504020204" pitchFamily="34" charset="0"/>
              </a:rPr>
              <a:t>//</a:t>
            </a:r>
            <a:r>
              <a:rPr lang="vi-VN" sz="3200" b="0" i="0" dirty="0">
                <a:solidFill>
                  <a:srgbClr val="00264D"/>
                </a:solidFill>
                <a:effectLst/>
                <a:latin typeface="Open Sans" panose="020B0606030504020204" pitchFamily="34" charset="0"/>
              </a:rPr>
              <a:t>này cái trăng </a:t>
            </a:r>
            <a:r>
              <a:rPr lang="vi-VN" sz="3200" b="1" i="0" u="sng" dirty="0">
                <a:solidFill>
                  <a:srgbClr val="FF0000"/>
                </a:solidFill>
                <a:effectLst/>
                <a:latin typeface="Open Sans" panose="020B0606030504020204" pitchFamily="34" charset="0"/>
              </a:rPr>
              <a:t>vàng</a:t>
            </a:r>
            <a:r>
              <a:rPr lang="vi-VN" sz="3200" b="0" i="0" dirty="0">
                <a:solidFill>
                  <a:srgbClr val="00264D"/>
                </a:solidFill>
                <a:effectLst/>
                <a:latin typeface="Open Sans" panose="020B0606030504020204" pitchFamily="34" charset="0"/>
              </a:rPr>
              <a:t> </a:t>
            </a:r>
            <a:r>
              <a:rPr lang="en-US" sz="3200" b="0" i="0" dirty="0">
                <a:solidFill>
                  <a:srgbClr val="00264D"/>
                </a:solidFill>
                <a:effectLst/>
                <a:latin typeface="Open Sans" panose="020B0606030504020204" pitchFamily="34" charset="0"/>
              </a:rPr>
              <a:t>//</a:t>
            </a:r>
            <a:r>
              <a:rPr lang="vi-VN" sz="3200" b="0" i="0" dirty="0">
                <a:solidFill>
                  <a:srgbClr val="00264D"/>
                </a:solidFill>
                <a:effectLst/>
                <a:latin typeface="Open Sans" panose="020B0606030504020204" pitchFamily="34" charset="0"/>
              </a:rPr>
              <a:t>ngủ </a:t>
            </a:r>
            <a:r>
              <a:rPr lang="vi-VN" sz="3200" b="1" i="0" u="sng" dirty="0">
                <a:solidFill>
                  <a:schemeClr val="accent6">
                    <a:lumMod val="50000"/>
                  </a:schemeClr>
                </a:solidFill>
                <a:effectLst/>
                <a:latin typeface="Open Sans" panose="020B0606030504020204" pitchFamily="34" charset="0"/>
              </a:rPr>
              <a:t>ngon.</a:t>
            </a:r>
            <a:br>
              <a:rPr lang="vi-VN" sz="3200" b="1" u="sng" dirty="0">
                <a:solidFill>
                  <a:schemeClr val="accent6">
                    <a:lumMod val="50000"/>
                  </a:schemeClr>
                </a:solidFill>
              </a:rPr>
            </a:br>
            <a:r>
              <a:rPr lang="vi-VN" sz="3200" b="0" i="0" dirty="0">
                <a:solidFill>
                  <a:srgbClr val="00264D"/>
                </a:solidFill>
                <a:effectLst/>
                <a:latin typeface="Open Sans" panose="020B0606030504020204" pitchFamily="34" charset="0"/>
              </a:rPr>
              <a:t>À ơi</a:t>
            </a:r>
            <a:r>
              <a:rPr lang="en-US" sz="3200" b="0" i="0" dirty="0">
                <a:solidFill>
                  <a:srgbClr val="00264D"/>
                </a:solidFill>
                <a:effectLst/>
                <a:latin typeface="Open Sans" panose="020B0606030504020204" pitchFamily="34" charset="0"/>
              </a:rPr>
              <a:t>//</a:t>
            </a:r>
            <a:r>
              <a:rPr lang="vi-VN" sz="3200" b="0" i="0" dirty="0">
                <a:solidFill>
                  <a:srgbClr val="00264D"/>
                </a:solidFill>
                <a:effectLst/>
                <a:latin typeface="Open Sans" panose="020B0606030504020204" pitchFamily="34" charset="0"/>
              </a:rPr>
              <a:t> này cái</a:t>
            </a:r>
            <a:r>
              <a:rPr lang="en-US" sz="3200" dirty="0">
                <a:solidFill>
                  <a:srgbClr val="00264D"/>
                </a:solidFill>
                <a:latin typeface="Open Sans" panose="020B0606030504020204" pitchFamily="34" charset="0"/>
              </a:rPr>
              <a:t> </a:t>
            </a:r>
            <a:r>
              <a:rPr lang="vi-VN" sz="3200" b="0" i="0" dirty="0">
                <a:solidFill>
                  <a:srgbClr val="00264D"/>
                </a:solidFill>
                <a:effectLst/>
                <a:latin typeface="Open Sans" panose="020B0606030504020204" pitchFamily="34" charset="0"/>
              </a:rPr>
              <a:t>trăng </a:t>
            </a:r>
            <a:r>
              <a:rPr lang="vi-VN" sz="3200" b="1" i="0" u="sng" dirty="0">
                <a:solidFill>
                  <a:schemeClr val="accent6">
                    <a:lumMod val="50000"/>
                  </a:schemeClr>
                </a:solidFill>
                <a:effectLst/>
                <a:latin typeface="Open Sans" panose="020B0606030504020204" pitchFamily="34" charset="0"/>
              </a:rPr>
              <a:t>tròn,</a:t>
            </a:r>
            <a:br>
              <a:rPr lang="vi-VN" sz="3200" dirty="0"/>
            </a:br>
            <a:r>
              <a:rPr lang="vi-VN" sz="3200" b="0" i="0" dirty="0">
                <a:solidFill>
                  <a:srgbClr val="00264D"/>
                </a:solidFill>
                <a:effectLst/>
                <a:latin typeface="Open Sans" panose="020B0606030504020204" pitchFamily="34" charset="0"/>
              </a:rPr>
              <a:t>À ơi </a:t>
            </a:r>
            <a:r>
              <a:rPr lang="en-US" sz="3200" b="0" i="0" dirty="0">
                <a:solidFill>
                  <a:srgbClr val="00264D"/>
                </a:solidFill>
                <a:effectLst/>
                <a:latin typeface="Open Sans" panose="020B0606030504020204" pitchFamily="34" charset="0"/>
              </a:rPr>
              <a:t>//</a:t>
            </a:r>
            <a:r>
              <a:rPr lang="vi-VN" sz="3200" b="0" i="0" dirty="0">
                <a:solidFill>
                  <a:srgbClr val="00264D"/>
                </a:solidFill>
                <a:effectLst/>
                <a:latin typeface="Open Sans" panose="020B0606030504020204" pitchFamily="34" charset="0"/>
              </a:rPr>
              <a:t>này cái trăng </a:t>
            </a:r>
            <a:r>
              <a:rPr lang="vi-VN" sz="3200" b="1" i="0" u="sng" dirty="0">
                <a:solidFill>
                  <a:schemeClr val="accent6">
                    <a:lumMod val="50000"/>
                  </a:schemeClr>
                </a:solidFill>
                <a:effectLst/>
                <a:latin typeface="Open Sans" panose="020B0606030504020204" pitchFamily="34" charset="0"/>
              </a:rPr>
              <a:t>còn </a:t>
            </a:r>
            <a:r>
              <a:rPr lang="en-US" sz="3200" b="1" i="0" u="sng" dirty="0">
                <a:solidFill>
                  <a:schemeClr val="accent6">
                    <a:lumMod val="50000"/>
                  </a:schemeClr>
                </a:solidFill>
                <a:effectLst/>
                <a:latin typeface="Open Sans" panose="020B0606030504020204" pitchFamily="34" charset="0"/>
              </a:rPr>
              <a:t>//</a:t>
            </a:r>
            <a:r>
              <a:rPr lang="vi-VN" sz="3200" b="0" i="0" dirty="0">
                <a:solidFill>
                  <a:srgbClr val="00264D"/>
                </a:solidFill>
                <a:effectLst/>
                <a:latin typeface="Open Sans" panose="020B0606030504020204" pitchFamily="34" charset="0"/>
              </a:rPr>
              <a:t>nằm nôi…</a:t>
            </a:r>
            <a:endParaRPr lang="en-US" sz="3200" dirty="0"/>
          </a:p>
        </p:txBody>
      </p:sp>
      <p:cxnSp>
        <p:nvCxnSpPr>
          <p:cNvPr id="11" name="Straight Arrow Connector 10">
            <a:extLst>
              <a:ext uri="{FF2B5EF4-FFF2-40B4-BE49-F238E27FC236}">
                <a16:creationId xmlns:a16="http://schemas.microsoft.com/office/drawing/2014/main" id="{5574EA7E-E315-412E-896F-F929CFF0A5DB}"/>
              </a:ext>
            </a:extLst>
          </p:cNvPr>
          <p:cNvCxnSpPr/>
          <p:nvPr/>
        </p:nvCxnSpPr>
        <p:spPr>
          <a:xfrm flipH="1">
            <a:off x="6853187" y="1905802"/>
            <a:ext cx="644893" cy="57751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3" name="Straight Arrow Connector 12">
            <a:extLst>
              <a:ext uri="{FF2B5EF4-FFF2-40B4-BE49-F238E27FC236}">
                <a16:creationId xmlns:a16="http://schemas.microsoft.com/office/drawing/2014/main" id="{25ED4BBF-89AB-4E36-A39B-8987FFB051C0}"/>
              </a:ext>
            </a:extLst>
          </p:cNvPr>
          <p:cNvCxnSpPr/>
          <p:nvPr/>
        </p:nvCxnSpPr>
        <p:spPr>
          <a:xfrm flipH="1">
            <a:off x="7883091" y="2877954"/>
            <a:ext cx="866273" cy="55104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5" name="Straight Arrow Connector 14">
            <a:extLst>
              <a:ext uri="{FF2B5EF4-FFF2-40B4-BE49-F238E27FC236}">
                <a16:creationId xmlns:a16="http://schemas.microsoft.com/office/drawing/2014/main" id="{98F629B3-11CE-481B-9EDF-2408B070A200}"/>
              </a:ext>
            </a:extLst>
          </p:cNvPr>
          <p:cNvCxnSpPr/>
          <p:nvPr/>
        </p:nvCxnSpPr>
        <p:spPr>
          <a:xfrm flipH="1">
            <a:off x="6997566" y="3859731"/>
            <a:ext cx="702645" cy="47163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6" name="Arrow: Right 15">
            <a:extLst>
              <a:ext uri="{FF2B5EF4-FFF2-40B4-BE49-F238E27FC236}">
                <a16:creationId xmlns:a16="http://schemas.microsoft.com/office/drawing/2014/main" id="{C7EBFCA3-9BFD-49DE-861D-145DCCB9028F}"/>
              </a:ext>
            </a:extLst>
          </p:cNvPr>
          <p:cNvSpPr/>
          <p:nvPr/>
        </p:nvSpPr>
        <p:spPr>
          <a:xfrm>
            <a:off x="8335478" y="2014087"/>
            <a:ext cx="181837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357C157-CDA9-4E42-AF31-D6345EF997D0}"/>
              </a:ext>
            </a:extLst>
          </p:cNvPr>
          <p:cNvSpPr txBox="1"/>
          <p:nvPr/>
        </p:nvSpPr>
        <p:spPr>
          <a:xfrm>
            <a:off x="10153852" y="1727732"/>
            <a:ext cx="1733348" cy="523220"/>
          </a:xfrm>
          <a:prstGeom prst="rect">
            <a:avLst/>
          </a:prstGeom>
          <a:noFill/>
        </p:spPr>
        <p:txBody>
          <a:bodyPr wrap="square" rtlCol="0">
            <a:spAutoFit/>
          </a:bodyPr>
          <a:lstStyle/>
          <a:p>
            <a:r>
              <a:rPr lang="en-US" sz="2800" b="1" dirty="0" err="1"/>
              <a:t>Vần</a:t>
            </a:r>
            <a:r>
              <a:rPr lang="en-US" sz="2800" b="1" dirty="0"/>
              <a:t> </a:t>
            </a:r>
            <a:r>
              <a:rPr lang="en-US" sz="2800" b="1" dirty="0" err="1"/>
              <a:t>lưng</a:t>
            </a:r>
            <a:endParaRPr lang="en-US" sz="2800" b="1" dirty="0"/>
          </a:p>
        </p:txBody>
      </p:sp>
      <p:sp>
        <p:nvSpPr>
          <p:cNvPr id="18" name="TextBox 17">
            <a:extLst>
              <a:ext uri="{FF2B5EF4-FFF2-40B4-BE49-F238E27FC236}">
                <a16:creationId xmlns:a16="http://schemas.microsoft.com/office/drawing/2014/main" id="{77ACA6C5-9A22-4596-9F23-A29BEFBEE222}"/>
              </a:ext>
            </a:extLst>
          </p:cNvPr>
          <p:cNvSpPr txBox="1"/>
          <p:nvPr/>
        </p:nvSpPr>
        <p:spPr>
          <a:xfrm>
            <a:off x="10096499" y="3859731"/>
            <a:ext cx="1733348" cy="523220"/>
          </a:xfrm>
          <a:prstGeom prst="rect">
            <a:avLst/>
          </a:prstGeom>
          <a:noFill/>
        </p:spPr>
        <p:txBody>
          <a:bodyPr wrap="square" rtlCol="0">
            <a:spAutoFit/>
          </a:bodyPr>
          <a:lstStyle/>
          <a:p>
            <a:r>
              <a:rPr lang="en-US" sz="2800" b="1" dirty="0" err="1"/>
              <a:t>Vần</a:t>
            </a:r>
            <a:r>
              <a:rPr lang="en-US" sz="2800" b="1" dirty="0"/>
              <a:t> </a:t>
            </a:r>
            <a:r>
              <a:rPr lang="en-US" sz="2800" b="1" dirty="0" err="1"/>
              <a:t>lưng</a:t>
            </a:r>
            <a:endParaRPr lang="en-US" sz="2800" b="1" dirty="0"/>
          </a:p>
        </p:txBody>
      </p:sp>
      <p:sp>
        <p:nvSpPr>
          <p:cNvPr id="19" name="Arrow: Right 18">
            <a:extLst>
              <a:ext uri="{FF2B5EF4-FFF2-40B4-BE49-F238E27FC236}">
                <a16:creationId xmlns:a16="http://schemas.microsoft.com/office/drawing/2014/main" id="{E41162B8-1D1B-4953-BE39-9DEED6572165}"/>
              </a:ext>
            </a:extLst>
          </p:cNvPr>
          <p:cNvSpPr/>
          <p:nvPr/>
        </p:nvSpPr>
        <p:spPr>
          <a:xfrm>
            <a:off x="8235612" y="4076298"/>
            <a:ext cx="181837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3A92F84D-0003-44ED-8D90-BE58B098907B}"/>
              </a:ext>
            </a:extLst>
          </p:cNvPr>
          <p:cNvSpPr/>
          <p:nvPr/>
        </p:nvSpPr>
        <p:spPr>
          <a:xfrm>
            <a:off x="8620223" y="3130617"/>
            <a:ext cx="181837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53E927C-CCF9-47C6-9557-94D7FF71CEAF}"/>
              </a:ext>
            </a:extLst>
          </p:cNvPr>
          <p:cNvSpPr txBox="1"/>
          <p:nvPr/>
        </p:nvSpPr>
        <p:spPr>
          <a:xfrm>
            <a:off x="10438597" y="2839452"/>
            <a:ext cx="1733348" cy="523220"/>
          </a:xfrm>
          <a:prstGeom prst="rect">
            <a:avLst/>
          </a:prstGeom>
          <a:noFill/>
        </p:spPr>
        <p:txBody>
          <a:bodyPr wrap="square" rtlCol="0">
            <a:spAutoFit/>
          </a:bodyPr>
          <a:lstStyle/>
          <a:p>
            <a:r>
              <a:rPr lang="en-US" sz="2800" b="1" dirty="0" err="1"/>
              <a:t>Vần</a:t>
            </a:r>
            <a:r>
              <a:rPr lang="en-US" sz="2800" b="1" dirty="0"/>
              <a:t> </a:t>
            </a:r>
            <a:r>
              <a:rPr lang="en-US" sz="2800" b="1" dirty="0" err="1"/>
              <a:t>chân</a:t>
            </a:r>
            <a:endParaRPr lang="en-US" sz="2800" b="1" dirty="0"/>
          </a:p>
        </p:txBody>
      </p:sp>
      <p:sp>
        <p:nvSpPr>
          <p:cNvPr id="22" name="TextBox 21">
            <a:extLst>
              <a:ext uri="{FF2B5EF4-FFF2-40B4-BE49-F238E27FC236}">
                <a16:creationId xmlns:a16="http://schemas.microsoft.com/office/drawing/2014/main" id="{A8C88A15-29A6-491A-922F-19CA6C1FF068}"/>
              </a:ext>
            </a:extLst>
          </p:cNvPr>
          <p:cNvSpPr txBox="1"/>
          <p:nvPr/>
        </p:nvSpPr>
        <p:spPr>
          <a:xfrm>
            <a:off x="577514" y="245330"/>
            <a:ext cx="1131931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b="1" u="sng" dirty="0" err="1">
                <a:solidFill>
                  <a:srgbClr val="FF0000"/>
                </a:solidFill>
              </a:rPr>
              <a:t>Thảo</a:t>
            </a:r>
            <a:r>
              <a:rPr lang="en-US" sz="2400" b="1" u="sng" dirty="0">
                <a:solidFill>
                  <a:srgbClr val="FF0000"/>
                </a:solidFill>
              </a:rPr>
              <a:t> </a:t>
            </a:r>
            <a:r>
              <a:rPr lang="en-US" sz="2400" b="1" u="sng" dirty="0" err="1">
                <a:solidFill>
                  <a:srgbClr val="FF0000"/>
                </a:solidFill>
              </a:rPr>
              <a:t>luận</a:t>
            </a:r>
            <a:r>
              <a:rPr lang="en-US" sz="2400" b="1" u="sng" dirty="0">
                <a:solidFill>
                  <a:srgbClr val="FF0000"/>
                </a:solidFill>
              </a:rPr>
              <a:t> </a:t>
            </a:r>
            <a:r>
              <a:rPr lang="en-US" sz="2400" b="1" u="sng" dirty="0" err="1">
                <a:solidFill>
                  <a:srgbClr val="FF0000"/>
                </a:solidFill>
              </a:rPr>
              <a:t>nhóm</a:t>
            </a:r>
            <a:r>
              <a:rPr lang="en-US" sz="2400" b="1" u="sng" dirty="0">
                <a:solidFill>
                  <a:srgbClr val="FF0000"/>
                </a:solidFill>
              </a:rPr>
              <a:t> 2: </a:t>
            </a:r>
            <a:r>
              <a:rPr lang="en-US" sz="2400" b="1" dirty="0" err="1"/>
              <a:t>Xác</a:t>
            </a:r>
            <a:r>
              <a:rPr lang="en-US" sz="2400" b="1" dirty="0"/>
              <a:t> </a:t>
            </a:r>
            <a:r>
              <a:rPr lang="en-US" sz="2400" b="1" dirty="0" err="1"/>
              <a:t>định</a:t>
            </a:r>
            <a:r>
              <a:rPr lang="en-US" sz="2400" b="1" dirty="0"/>
              <a:t> </a:t>
            </a:r>
            <a:r>
              <a:rPr lang="en-US" sz="2400" b="1" dirty="0" err="1"/>
              <a:t>đặc</a:t>
            </a:r>
            <a:r>
              <a:rPr lang="en-US" sz="2400" b="1" dirty="0"/>
              <a:t> </a:t>
            </a:r>
            <a:r>
              <a:rPr lang="en-US" sz="2400" b="1" dirty="0" err="1"/>
              <a:t>điểm</a:t>
            </a:r>
            <a:r>
              <a:rPr lang="en-US" sz="2400" b="1" dirty="0"/>
              <a:t> </a:t>
            </a:r>
            <a:r>
              <a:rPr lang="en-US" sz="2400" b="1" dirty="0" err="1"/>
              <a:t>của</a:t>
            </a:r>
            <a:r>
              <a:rPr lang="en-US" sz="2400" b="1" dirty="0"/>
              <a:t> </a:t>
            </a:r>
            <a:r>
              <a:rPr lang="en-US" sz="2400" b="1" dirty="0" err="1"/>
              <a:t>thể</a:t>
            </a:r>
            <a:r>
              <a:rPr lang="en-US" sz="2400" b="1" dirty="0"/>
              <a:t> </a:t>
            </a:r>
            <a:r>
              <a:rPr lang="en-US" sz="2400" b="1" dirty="0" err="1"/>
              <a:t>thơ</a:t>
            </a:r>
            <a:r>
              <a:rPr lang="en-US" sz="2400" b="1" dirty="0"/>
              <a:t> </a:t>
            </a:r>
            <a:r>
              <a:rPr lang="en-US" sz="2400" b="1" dirty="0" err="1"/>
              <a:t>lục</a:t>
            </a:r>
            <a:r>
              <a:rPr lang="en-US" sz="2400" b="1" dirty="0"/>
              <a:t> </a:t>
            </a:r>
            <a:r>
              <a:rPr lang="en-US" sz="2400" b="1" dirty="0" err="1"/>
              <a:t>bát</a:t>
            </a:r>
            <a:r>
              <a:rPr lang="en-US" sz="2400" b="1" dirty="0"/>
              <a:t> qua </a:t>
            </a:r>
            <a:r>
              <a:rPr lang="en-US" sz="2400" b="1" dirty="0" err="1"/>
              <a:t>khổ</a:t>
            </a:r>
            <a:r>
              <a:rPr lang="en-US" sz="2400" b="1" dirty="0"/>
              <a:t> 2 </a:t>
            </a:r>
            <a:r>
              <a:rPr lang="en-US" sz="2400" b="1" dirty="0" err="1"/>
              <a:t>bài</a:t>
            </a:r>
            <a:r>
              <a:rPr lang="en-US" sz="2400" b="1" dirty="0"/>
              <a:t> “À </a:t>
            </a:r>
            <a:r>
              <a:rPr lang="en-US" sz="2400" b="1" dirty="0" err="1"/>
              <a:t>ơi</a:t>
            </a:r>
            <a:r>
              <a:rPr lang="en-US" sz="2400" b="1" dirty="0"/>
              <a:t> </a:t>
            </a:r>
            <a:r>
              <a:rPr lang="en-US" sz="2400" b="1" dirty="0" err="1"/>
              <a:t>tay</a:t>
            </a:r>
            <a:r>
              <a:rPr lang="en-US" sz="2400" b="1" dirty="0"/>
              <a:t> </a:t>
            </a:r>
            <a:r>
              <a:rPr lang="en-US" sz="2400" b="1" dirty="0" err="1"/>
              <a:t>mẹ</a:t>
            </a:r>
            <a:r>
              <a:rPr lang="en-US" sz="2400" b="1" dirty="0"/>
              <a:t>”</a:t>
            </a:r>
          </a:p>
        </p:txBody>
      </p:sp>
      <p:sp>
        <p:nvSpPr>
          <p:cNvPr id="23" name="TextBox 22">
            <a:extLst>
              <a:ext uri="{FF2B5EF4-FFF2-40B4-BE49-F238E27FC236}">
                <a16:creationId xmlns:a16="http://schemas.microsoft.com/office/drawing/2014/main" id="{5CCF1924-2D4F-4ECC-834D-FE2AE46750DA}"/>
              </a:ext>
            </a:extLst>
          </p:cNvPr>
          <p:cNvSpPr txBox="1"/>
          <p:nvPr/>
        </p:nvSpPr>
        <p:spPr>
          <a:xfrm>
            <a:off x="3147461" y="5216893"/>
            <a:ext cx="3946358"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dirty="0" err="1"/>
              <a:t>Nhịp</a:t>
            </a:r>
            <a:r>
              <a:rPr lang="en-US" sz="2800" b="1" dirty="0"/>
              <a:t> </a:t>
            </a:r>
            <a:r>
              <a:rPr lang="en-US" sz="2800" b="1" dirty="0" err="1"/>
              <a:t>thơ</a:t>
            </a:r>
            <a:r>
              <a:rPr lang="en-US" sz="2800" b="1" dirty="0"/>
              <a:t>: 4/2; 2/4/2</a:t>
            </a:r>
          </a:p>
        </p:txBody>
      </p:sp>
      <p:pic>
        <p:nvPicPr>
          <p:cNvPr id="2" name="548FC9CB">
            <a:hlinkClick r:id="" action="ppaction://media"/>
            <a:extLst>
              <a:ext uri="{FF2B5EF4-FFF2-40B4-BE49-F238E27FC236}">
                <a16:creationId xmlns:a16="http://schemas.microsoft.com/office/drawing/2014/main" id="{CBFC3EC2-3361-4001-B85A-AEED76E4B1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42781" y="5104246"/>
            <a:ext cx="2387066" cy="1342725"/>
          </a:xfrm>
          <a:prstGeom prst="rect">
            <a:avLst/>
          </a:prstGeom>
        </p:spPr>
      </p:pic>
    </p:spTree>
    <p:extLst>
      <p:ext uri="{BB962C8B-B14F-4D97-AF65-F5344CB8AC3E}">
        <p14:creationId xmlns:p14="http://schemas.microsoft.com/office/powerpoint/2010/main" val="161451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30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2"/>
                </p:tgtEl>
              </p:cMediaNode>
            </p:video>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animBg="1"/>
      <p:bldP spid="16" grpId="0" animBg="1"/>
      <p:bldP spid="17" grpId="0"/>
      <p:bldP spid="18" grpId="0"/>
      <p:bldP spid="19" grpId="0" animBg="1"/>
      <p:bldP spid="20" grpId="0" animBg="1"/>
      <p:bldP spid="21"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0" y="230260"/>
            <a:ext cx="690031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2"/>
          <a:stretch>
            <a:fillRect/>
          </a:stretch>
        </p:blipFill>
        <p:spPr>
          <a:xfrm>
            <a:off x="901336" y="1296847"/>
            <a:ext cx="7445829" cy="4746384"/>
          </a:xfrm>
          <a:prstGeom prst="rect">
            <a:avLst/>
          </a:prstGeom>
        </p:spPr>
      </p:pic>
      <p:sp>
        <p:nvSpPr>
          <p:cNvPr id="7" name="Rectangle 6"/>
          <p:cNvSpPr/>
          <p:nvPr/>
        </p:nvSpPr>
        <p:spPr>
          <a:xfrm>
            <a:off x="2462417" y="1771373"/>
            <a:ext cx="4611188" cy="2074414"/>
          </a:xfrm>
          <a:prstGeom prst="rect">
            <a:avLst/>
          </a:prstGeom>
        </p:spPr>
        <p:txBody>
          <a:bodyPr wrap="square">
            <a:spAutoFit/>
          </a:bodyPr>
          <a:lstStyle/>
          <a:p>
            <a:pPr>
              <a:lnSpc>
                <a:spcPct val="115000"/>
              </a:lnSpc>
              <a:spcAft>
                <a:spcPts val="0"/>
              </a:spcAft>
            </a:pPr>
            <a:r>
              <a:rPr lang="pt-BR" sz="2800" b="1" i="1" dirty="0">
                <a:latin typeface="Times New Roman" panose="02020603050405020304" pitchFamily="18" charset="0"/>
                <a:ea typeface="Times New Roman" panose="02020603050405020304" pitchFamily="18" charset="0"/>
              </a:rPr>
              <a:t>? Em </a:t>
            </a:r>
            <a:r>
              <a:rPr lang="pt-BR"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đã</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lần</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nào</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nghe</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bà</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hoặc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mẹ</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ru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chưa</a:t>
            </a:r>
            <a:r>
              <a:rPr lang="en-US" sz="2800" b="1" i="1" dirty="0">
                <a:solidFill>
                  <a:srgbClr val="000000"/>
                </a:solidFill>
                <a:latin typeface="Times New Roman" panose="02020603050405020304" pitchFamily="18" charset="0"/>
                <a:ea typeface="Times New Roman" panose="02020603050405020304" pitchFamily="18" charset="0"/>
              </a:rPr>
              <a:t>? </a:t>
            </a:r>
          </a:p>
          <a:p>
            <a:pPr>
              <a:lnSpc>
                <a:spcPct val="115000"/>
              </a:lnSpc>
              <a:spcAft>
                <a:spcPts val="0"/>
              </a:spcAft>
            </a:pPr>
            <a:r>
              <a:rPr lang="en-US" sz="2800" b="1" i="1" dirty="0" err="1">
                <a:solidFill>
                  <a:srgbClr val="000000"/>
                </a:solidFill>
                <a:latin typeface="Times New Roman" panose="02020603050405020304" pitchFamily="18" charset="0"/>
                <a:ea typeface="Times New Roman" panose="02020603050405020304" pitchFamily="18" charset="0"/>
              </a:rPr>
              <a:t>Hãy</a:t>
            </a:r>
            <a:r>
              <a:rPr lang="en-US" sz="2800" b="1" i="1" dirty="0">
                <a:solidFill>
                  <a:srgbClr val="000000"/>
                </a:solidFill>
                <a:latin typeface="Times New Roman" panose="02020603050405020304" pitchFamily="18" charset="0"/>
                <a:ea typeface="Times New Roman" panose="02020603050405020304" pitchFamily="18" charset="0"/>
              </a:rPr>
              <a:t> chia </a:t>
            </a:r>
            <a:r>
              <a:rPr lang="en-US" sz="2800" b="1" i="1" dirty="0" err="1">
                <a:solidFill>
                  <a:srgbClr val="000000"/>
                </a:solidFill>
                <a:latin typeface="Times New Roman" panose="02020603050405020304" pitchFamily="18" charset="0"/>
                <a:ea typeface="Times New Roman" panose="02020603050405020304" pitchFamily="18" charset="0"/>
              </a:rPr>
              <a:t>sẻ</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cảm</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nhận</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của</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em</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về</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lời</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ru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ấy</a:t>
            </a:r>
            <a:r>
              <a:rPr lang="en-US" sz="2800" b="1"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7588348" y="3574866"/>
            <a:ext cx="3785944" cy="25422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577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382569" y="539976"/>
            <a:ext cx="690031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a:lnSpc>
                <a:spcPct val="115000"/>
              </a:lnSpc>
              <a:spcAft>
                <a:spcPts val="1200"/>
              </a:spcAft>
              <a:buFont typeface="+mj-lt"/>
              <a:buAutoNum type="arabicPeriod"/>
            </a:pPr>
            <a:r>
              <a:rPr lang="en-US" sz="3200" b="1">
                <a:solidFill>
                  <a:srgbClr val="0D0D0D"/>
                </a:solidFill>
                <a:effectLst/>
                <a:latin typeface="Times New Roman" panose="02020603050405020304" pitchFamily="18" charset="0"/>
                <a:ea typeface="Times New Roman" panose="02020603050405020304" pitchFamily="18" charset="0"/>
              </a:rPr>
              <a:t>Tìm hiểu về tác giả Bình Nguyên</a:t>
            </a:r>
            <a:endParaRPr lang="en-US" sz="280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893298" y="2373556"/>
            <a:ext cx="2954364" cy="26509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 name="Group 1"/>
          <p:cNvGrpSpPr/>
          <p:nvPr/>
        </p:nvGrpSpPr>
        <p:grpSpPr>
          <a:xfrm>
            <a:off x="5268822" y="1902205"/>
            <a:ext cx="5969726" cy="3593647"/>
            <a:chOff x="5368834" y="1984193"/>
            <a:chExt cx="5969726" cy="3593647"/>
          </a:xfrm>
        </p:grpSpPr>
        <p:pic>
          <p:nvPicPr>
            <p:cNvPr id="9" name="Picture 8"/>
            <p:cNvPicPr>
              <a:picLocks noChangeAspect="1"/>
            </p:cNvPicPr>
            <p:nvPr/>
          </p:nvPicPr>
          <p:blipFill>
            <a:blip r:embed="rId3"/>
            <a:stretch>
              <a:fillRect/>
            </a:stretch>
          </p:blipFill>
          <p:spPr>
            <a:xfrm>
              <a:off x="5368834" y="1984193"/>
              <a:ext cx="5969726" cy="3593647"/>
            </a:xfrm>
            <a:prstGeom prst="rect">
              <a:avLst/>
            </a:prstGeom>
          </p:spPr>
        </p:pic>
        <p:sp>
          <p:nvSpPr>
            <p:cNvPr id="10" name="Rectangle 9"/>
            <p:cNvSpPr/>
            <p:nvPr/>
          </p:nvSpPr>
          <p:spPr>
            <a:xfrm>
              <a:off x="6671185" y="2720153"/>
              <a:ext cx="3783408" cy="2357568"/>
            </a:xfrm>
            <a:prstGeom prst="rect">
              <a:avLst/>
            </a:prstGeom>
          </p:spPr>
          <p:txBody>
            <a:bodyPr wrap="none">
              <a:spAutoFit/>
            </a:bodyPr>
            <a:lstStyle/>
            <a:p>
              <a:pPr>
                <a:lnSpc>
                  <a:spcPct val="115000"/>
                </a:lnSpc>
                <a:spcAft>
                  <a:spcPts val="0"/>
                </a:spcAft>
              </a:pPr>
              <a:r>
                <a:rPr lang="pt-BR" sz="3200" b="1" dirty="0">
                  <a:solidFill>
                    <a:srgbClr val="0D0D0D"/>
                  </a:solidFill>
                  <a:effectLst/>
                  <a:latin typeface="Times New Roman" panose="02020603050405020304" pitchFamily="18" charset="0"/>
                  <a:ea typeface="Times New Roman" panose="02020603050405020304" pitchFamily="18" charset="0"/>
                </a:rPr>
                <a:t>Qua tìm hiểu ở nhà, </a:t>
              </a:r>
            </a:p>
            <a:p>
              <a:pPr>
                <a:lnSpc>
                  <a:spcPct val="115000"/>
                </a:lnSpc>
                <a:spcAft>
                  <a:spcPts val="0"/>
                </a:spcAft>
              </a:pPr>
              <a:r>
                <a:rPr lang="pt-BR" sz="3200" b="1" dirty="0">
                  <a:solidFill>
                    <a:srgbClr val="0D0D0D"/>
                  </a:solidFill>
                  <a:effectLst/>
                  <a:latin typeface="Times New Roman" panose="02020603050405020304" pitchFamily="18" charset="0"/>
                  <a:ea typeface="Times New Roman" panose="02020603050405020304" pitchFamily="18" charset="0"/>
                </a:rPr>
                <a:t>nêu những hiểu biết </a:t>
              </a:r>
            </a:p>
            <a:p>
              <a:pPr>
                <a:lnSpc>
                  <a:spcPct val="115000"/>
                </a:lnSpc>
                <a:spcAft>
                  <a:spcPts val="0"/>
                </a:spcAft>
              </a:pPr>
              <a:r>
                <a:rPr lang="pt-BR" sz="3200" b="1" dirty="0">
                  <a:solidFill>
                    <a:srgbClr val="0D0D0D"/>
                  </a:solidFill>
                  <a:latin typeface="Times New Roman" panose="02020603050405020304" pitchFamily="18" charset="0"/>
                  <a:ea typeface="Times New Roman" panose="02020603050405020304" pitchFamily="18" charset="0"/>
                </a:rPr>
                <a:t>c</a:t>
              </a:r>
              <a:r>
                <a:rPr lang="pt-BR" sz="3200" b="1" dirty="0">
                  <a:solidFill>
                    <a:srgbClr val="0D0D0D"/>
                  </a:solidFill>
                  <a:effectLst/>
                  <a:latin typeface="Times New Roman" panose="02020603050405020304" pitchFamily="18" charset="0"/>
                  <a:ea typeface="Times New Roman" panose="02020603050405020304" pitchFamily="18" charset="0"/>
                </a:rPr>
                <a:t>ủa em về tác giả</a:t>
              </a:r>
            </a:p>
            <a:p>
              <a:pPr>
                <a:lnSpc>
                  <a:spcPct val="115000"/>
                </a:lnSpc>
                <a:spcAft>
                  <a:spcPts val="0"/>
                </a:spcAft>
              </a:pPr>
              <a:r>
                <a:rPr lang="pt-BR" sz="3200" b="1" dirty="0">
                  <a:solidFill>
                    <a:srgbClr val="0D0D0D"/>
                  </a:solidFill>
                  <a:effectLst/>
                  <a:latin typeface="Times New Roman" panose="02020603050405020304" pitchFamily="18" charset="0"/>
                  <a:ea typeface="Times New Roman" panose="02020603050405020304" pitchFamily="18" charset="0"/>
                </a:rPr>
                <a:t> Bình Nguyên.</a:t>
              </a:r>
              <a:endParaRPr lang="en-US" sz="3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185810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02885" y="2096384"/>
            <a:ext cx="2970286" cy="26652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p:cNvSpPr/>
          <p:nvPr/>
        </p:nvSpPr>
        <p:spPr>
          <a:xfrm>
            <a:off x="3686475" y="693019"/>
            <a:ext cx="8383605" cy="5667218"/>
          </a:xfrm>
          <a:prstGeom prst="rect">
            <a:avLst/>
          </a:prstGeom>
          <a:solidFill>
            <a:schemeClr val="accent3">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T</a:t>
            </a:r>
            <a:r>
              <a:rPr lang="vi-VN" sz="2800" dirty="0">
                <a:solidFill>
                  <a:srgbClr val="000000"/>
                </a:solidFill>
                <a:latin typeface="Times New Roman" panose="02020603050405020304" pitchFamily="18" charset="0"/>
                <a:ea typeface="Times New Roman" panose="02020603050405020304" pitchFamily="18" charset="0"/>
              </a:rPr>
              <a:t>ên thật là Nguyễn Đăng Hào, sinh ngày 25 tháng 1 năm 1959. </a:t>
            </a:r>
            <a:endParaRPr lang="en-US" sz="2800" dirty="0">
              <a:effectLst/>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Quê quán xã Ninh Phúc, Tp Ninh Bình, tỉnh Ninh Bình. </a:t>
            </a:r>
            <a:endParaRPr lang="en-US" sz="2800" dirty="0">
              <a:effectLst/>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Ông vừa là nhà thơ vừa là Nghệ sĩ Nhiếp ảnh Việt Nam. </a:t>
            </a:r>
            <a:endParaRPr lang="en-US" sz="2800" dirty="0">
              <a:effectLst/>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Hiện nay tác giả Bình Nguyên đang làm Chủ tịch Hội Văn học Nghệ thuật Ninh Bình. </a:t>
            </a:r>
            <a:endParaRPr lang="en-US" sz="2800" dirty="0">
              <a:effectLst/>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nhận tới hai giải “Thơ lục bát” (Giải A-2003; Giải Ba-2010) trên báo Văn Nghệ.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772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38190" y="167324"/>
            <a:ext cx="646761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2. Tìm hiểu chung về bài thơ</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3" name="Right Arrow 12"/>
          <p:cNvSpPr/>
          <p:nvPr/>
        </p:nvSpPr>
        <p:spPr>
          <a:xfrm>
            <a:off x="3780334" y="816428"/>
            <a:ext cx="6467610" cy="1445509"/>
          </a:xfrm>
          <a:prstGeom prst="rightArrow">
            <a:avLst/>
          </a:prstGeom>
          <a:solidFill>
            <a:schemeClr val="bg1">
              <a:lumMod val="95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000000"/>
                </a:solidFill>
                <a:latin typeface="Times New Roman" panose="02020603050405020304" pitchFamily="18" charset="0"/>
                <a:ea typeface="Times New Roman" panose="02020603050405020304" pitchFamily="18" charset="0"/>
              </a:rPr>
              <a:t>a. </a:t>
            </a:r>
            <a:r>
              <a:rPr lang="en-US" sz="3200" b="1" dirty="0" err="1">
                <a:solidFill>
                  <a:srgbClr val="000000"/>
                </a:solidFill>
                <a:latin typeface="Times New Roman" panose="02020603050405020304" pitchFamily="18" charset="0"/>
                <a:ea typeface="Times New Roman" panose="02020603050405020304" pitchFamily="18" charset="0"/>
              </a:rPr>
              <a:t>Hoàn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cảnh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sáng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tác</a:t>
            </a:r>
            <a:r>
              <a:rPr lang="en-US" sz="3200" b="1" dirty="0">
                <a:solidFill>
                  <a:srgbClr val="000000"/>
                </a:solidFill>
                <a:latin typeface="Times New Roman" panose="02020603050405020304" pitchFamily="18" charset="0"/>
                <a:ea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pic>
        <p:nvPicPr>
          <p:cNvPr id="4" name="Picture 3"/>
          <p:cNvPicPr>
            <a:picLocks noChangeAspect="1"/>
          </p:cNvPicPr>
          <p:nvPr/>
        </p:nvPicPr>
        <p:blipFill>
          <a:blip r:embed="rId2"/>
          <a:stretch>
            <a:fillRect/>
          </a:stretch>
        </p:blipFill>
        <p:spPr>
          <a:xfrm>
            <a:off x="480056" y="1133217"/>
            <a:ext cx="2991939" cy="2263126"/>
          </a:xfrm>
          <a:prstGeom prst="ellipse">
            <a:avLst/>
          </a:prstGeom>
          <a:ln>
            <a:noFill/>
          </a:ln>
          <a:effectLst>
            <a:softEdge rad="112500"/>
          </a:effectLst>
        </p:spPr>
      </p:pic>
      <p:sp>
        <p:nvSpPr>
          <p:cNvPr id="5" name="Rounded Rectangle 4"/>
          <p:cNvSpPr/>
          <p:nvPr/>
        </p:nvSpPr>
        <p:spPr>
          <a:xfrm>
            <a:off x="4468184" y="2397034"/>
            <a:ext cx="6899252" cy="206393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30480" algn="just">
              <a:lnSpc>
                <a:spcPct val="115000"/>
              </a:lnSpc>
              <a:spcAft>
                <a:spcPts val="1200"/>
              </a:spcAft>
            </a:pPr>
            <a:r>
              <a:rPr lang="en-US" sz="3200" dirty="0" err="1">
                <a:solidFill>
                  <a:schemeClr val="tx1"/>
                </a:solidFill>
                <a:latin typeface="Times New Roman" panose="02020603050405020304" pitchFamily="18" charset="0"/>
                <a:ea typeface="Times New Roman" panose="02020603050405020304" pitchFamily="18" charset="0"/>
              </a:rPr>
              <a:t>Viết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năm</a:t>
            </a:r>
            <a:r>
              <a:rPr lang="en-US" sz="3200" dirty="0">
                <a:solidFill>
                  <a:schemeClr val="tx1"/>
                </a:solidFill>
                <a:latin typeface="Times New Roman" panose="02020603050405020304" pitchFamily="18" charset="0"/>
                <a:ea typeface="Times New Roman" panose="02020603050405020304" pitchFamily="18" charset="0"/>
              </a:rPr>
              <a:t> </a:t>
            </a:r>
            <a:r>
              <a:rPr lang="vi-VN" sz="3200" dirty="0">
                <a:solidFill>
                  <a:schemeClr val="tx1"/>
                </a:solidFill>
                <a:latin typeface="Times New Roman" panose="02020603050405020304" pitchFamily="18" charset="0"/>
                <a:ea typeface="Times New Roman" panose="02020603050405020304" pitchFamily="18" charset="0"/>
              </a:rPr>
              <a:t>2003, bài thơ được tác giả gửi dự thi </a:t>
            </a:r>
            <a:r>
              <a:rPr lang="vi-VN" sz="3200" i="1" dirty="0">
                <a:solidFill>
                  <a:schemeClr val="tx1"/>
                </a:solidFill>
                <a:latin typeface="Times New Roman" panose="02020603050405020304" pitchFamily="18" charset="0"/>
                <a:ea typeface="Times New Roman" panose="02020603050405020304" pitchFamily="18" charset="0"/>
              </a:rPr>
              <a:t>Thơ lục bát</a:t>
            </a:r>
            <a:r>
              <a:rPr lang="vi-VN" sz="3200" dirty="0">
                <a:solidFill>
                  <a:schemeClr val="tx1"/>
                </a:solidFill>
                <a:latin typeface="Times New Roman" panose="02020603050405020304" pitchFamily="18" charset="0"/>
                <a:ea typeface="Times New Roman" panose="02020603050405020304" pitchFamily="18" charset="0"/>
              </a:rPr>
              <a:t> trên báo Văn Nghệ</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298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80">
                                          <p:stCondLst>
                                            <p:cond delay="0"/>
                                          </p:stCondLst>
                                        </p:cTn>
                                        <p:tgtEl>
                                          <p:spTgt spid="5"/>
                                        </p:tgtEl>
                                      </p:cBhvr>
                                    </p:animEffect>
                                    <p:anim calcmode="lin" valueType="num">
                                      <p:cBhvr>
                                        <p:cTn id="5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5" dur="26">
                                          <p:stCondLst>
                                            <p:cond delay="650"/>
                                          </p:stCondLst>
                                        </p:cTn>
                                        <p:tgtEl>
                                          <p:spTgt spid="5"/>
                                        </p:tgtEl>
                                      </p:cBhvr>
                                      <p:to x="100000" y="60000"/>
                                    </p:animScale>
                                    <p:animScale>
                                      <p:cBhvr>
                                        <p:cTn id="56" dur="166" decel="50000">
                                          <p:stCondLst>
                                            <p:cond delay="676"/>
                                          </p:stCondLst>
                                        </p:cTn>
                                        <p:tgtEl>
                                          <p:spTgt spid="5"/>
                                        </p:tgtEl>
                                      </p:cBhvr>
                                      <p:to x="100000" y="100000"/>
                                    </p:animScale>
                                    <p:animScale>
                                      <p:cBhvr>
                                        <p:cTn id="57" dur="26">
                                          <p:stCondLst>
                                            <p:cond delay="1312"/>
                                          </p:stCondLst>
                                        </p:cTn>
                                        <p:tgtEl>
                                          <p:spTgt spid="5"/>
                                        </p:tgtEl>
                                      </p:cBhvr>
                                      <p:to x="100000" y="80000"/>
                                    </p:animScale>
                                    <p:animScale>
                                      <p:cBhvr>
                                        <p:cTn id="58" dur="166" decel="50000">
                                          <p:stCondLst>
                                            <p:cond delay="1338"/>
                                          </p:stCondLst>
                                        </p:cTn>
                                        <p:tgtEl>
                                          <p:spTgt spid="5"/>
                                        </p:tgtEl>
                                      </p:cBhvr>
                                      <p:to x="100000" y="100000"/>
                                    </p:animScale>
                                    <p:animScale>
                                      <p:cBhvr>
                                        <p:cTn id="59" dur="26">
                                          <p:stCondLst>
                                            <p:cond delay="1642"/>
                                          </p:stCondLst>
                                        </p:cTn>
                                        <p:tgtEl>
                                          <p:spTgt spid="5"/>
                                        </p:tgtEl>
                                      </p:cBhvr>
                                      <p:to x="100000" y="90000"/>
                                    </p:animScale>
                                    <p:animScale>
                                      <p:cBhvr>
                                        <p:cTn id="60" dur="166" decel="50000">
                                          <p:stCondLst>
                                            <p:cond delay="1668"/>
                                          </p:stCondLst>
                                        </p:cTn>
                                        <p:tgtEl>
                                          <p:spTgt spid="5"/>
                                        </p:tgtEl>
                                      </p:cBhvr>
                                      <p:to x="100000" y="100000"/>
                                    </p:animScale>
                                    <p:animScale>
                                      <p:cBhvr>
                                        <p:cTn id="61" dur="26">
                                          <p:stCondLst>
                                            <p:cond delay="1808"/>
                                          </p:stCondLst>
                                        </p:cTn>
                                        <p:tgtEl>
                                          <p:spTgt spid="5"/>
                                        </p:tgtEl>
                                      </p:cBhvr>
                                      <p:to x="100000" y="95000"/>
                                    </p:animScale>
                                    <p:animScale>
                                      <p:cBhvr>
                                        <p:cTn id="6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151562" y="211107"/>
            <a:ext cx="632473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về</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endParaRPr>
          </a:p>
        </p:txBody>
      </p:sp>
      <p:grpSp>
        <p:nvGrpSpPr>
          <p:cNvPr id="4" name="Group 3"/>
          <p:cNvGrpSpPr/>
          <p:nvPr/>
        </p:nvGrpSpPr>
        <p:grpSpPr>
          <a:xfrm>
            <a:off x="5891348" y="1702181"/>
            <a:ext cx="5367202" cy="4999064"/>
            <a:chOff x="5891348" y="1834561"/>
            <a:chExt cx="5257799" cy="4866683"/>
          </a:xfrm>
        </p:grpSpPr>
        <p:pic>
          <p:nvPicPr>
            <p:cNvPr id="8" name="Picture 7"/>
            <p:cNvPicPr>
              <a:picLocks noChangeAspect="1"/>
            </p:cNvPicPr>
            <p:nvPr/>
          </p:nvPicPr>
          <p:blipFill>
            <a:blip r:embed="rId2"/>
            <a:stretch>
              <a:fillRect/>
            </a:stretch>
          </p:blipFill>
          <p:spPr>
            <a:xfrm>
              <a:off x="5891348" y="1834561"/>
              <a:ext cx="5257799" cy="4866683"/>
            </a:xfrm>
            <a:prstGeom prst="rect">
              <a:avLst/>
            </a:prstGeom>
          </p:spPr>
        </p:pic>
        <p:sp>
          <p:nvSpPr>
            <p:cNvPr id="12" name="TextBox 11"/>
            <p:cNvSpPr txBox="1"/>
            <p:nvPr/>
          </p:nvSpPr>
          <p:spPr>
            <a:xfrm>
              <a:off x="7001690" y="2447370"/>
              <a:ext cx="3108959" cy="3693319"/>
            </a:xfrm>
            <a:prstGeom prst="rect">
              <a:avLst/>
            </a:prstGeom>
            <a:solidFill>
              <a:schemeClr val="bg1">
                <a:lumMod val="95000"/>
              </a:schemeClr>
            </a:solidFill>
            <a:ln w="28575">
              <a:solidFill>
                <a:srgbClr val="7030A0"/>
              </a:solidFill>
            </a:ln>
          </p:spPr>
          <p:txBody>
            <a:bodyPr wrap="square" rtlCol="0">
              <a:spAutoFit/>
            </a:bodyPr>
            <a:lstStyle/>
            <a:p>
              <a:r>
                <a:rPr lang="vi-VN" b="1" i="1" dirty="0">
                  <a:solidFill>
                    <a:srgbClr val="000000"/>
                  </a:solidFill>
                  <a:latin typeface="+mj-lt"/>
                </a:rPr>
                <a:t>Bàn tay mẹ chắn mưa sa</a:t>
              </a:r>
              <a:br>
                <a:rPr lang="vi-VN" b="1" i="1" dirty="0">
                  <a:solidFill>
                    <a:srgbClr val="000000"/>
                  </a:solidFill>
                  <a:latin typeface="+mj-lt"/>
                </a:rPr>
              </a:br>
              <a:r>
                <a:rPr lang="vi-VN" b="1" i="1" dirty="0">
                  <a:solidFill>
                    <a:srgbClr val="000000"/>
                  </a:solidFill>
                  <a:latin typeface="+mj-lt"/>
                </a:rPr>
                <a:t>Bàn tay mẹ chặn bão qua mùa màng.  </a:t>
              </a:r>
              <a:endParaRPr lang="vi-VN" b="1" dirty="0">
                <a:solidFill>
                  <a:srgbClr val="000000"/>
                </a:solidFill>
                <a:latin typeface="+mj-lt"/>
              </a:endParaRPr>
            </a:p>
            <a:p>
              <a:r>
                <a:rPr lang="vi-VN" b="1" i="1" dirty="0">
                  <a:solidFill>
                    <a:srgbClr val="000000"/>
                  </a:solidFill>
                  <a:latin typeface="+mj-lt"/>
                </a:rPr>
                <a:t>Vẫn bàn tay mẹ dịu dàng</a:t>
              </a:r>
              <a:br>
                <a:rPr lang="vi-VN" b="1" i="1" dirty="0">
                  <a:solidFill>
                    <a:srgbClr val="000000"/>
                  </a:solidFill>
                  <a:latin typeface="+mj-lt"/>
                </a:rPr>
              </a:br>
              <a:r>
                <a:rPr lang="vi-VN" b="1" i="1" dirty="0">
                  <a:solidFill>
                    <a:srgbClr val="000000"/>
                  </a:solidFill>
                  <a:latin typeface="+mj-lt"/>
                </a:rPr>
                <a:t>À ơi này cái trăng vàng ngủ ngon</a:t>
              </a:r>
              <a:br>
                <a:rPr lang="vi-VN" b="1" i="1" dirty="0">
                  <a:solidFill>
                    <a:srgbClr val="000000"/>
                  </a:solidFill>
                  <a:latin typeface="+mj-lt"/>
                </a:rPr>
              </a:br>
              <a:r>
                <a:rPr lang="vi-VN" b="1" i="1" dirty="0">
                  <a:solidFill>
                    <a:srgbClr val="000000"/>
                  </a:solidFill>
                  <a:latin typeface="+mj-lt"/>
                </a:rPr>
                <a:t>À ơi này cái trăng tròn</a:t>
              </a:r>
              <a:br>
                <a:rPr lang="vi-VN" b="1" i="1" dirty="0">
                  <a:solidFill>
                    <a:srgbClr val="000000"/>
                  </a:solidFill>
                  <a:latin typeface="+mj-lt"/>
                </a:rPr>
              </a:br>
              <a:r>
                <a:rPr lang="vi-VN" b="1" i="1" dirty="0">
                  <a:solidFill>
                    <a:srgbClr val="000000"/>
                  </a:solidFill>
                  <a:latin typeface="+mj-lt"/>
                </a:rPr>
                <a:t>À ơi này cái trăng còn nằm nôi...  </a:t>
              </a:r>
              <a:endParaRPr lang="vi-VN" b="1" dirty="0">
                <a:solidFill>
                  <a:srgbClr val="000000"/>
                </a:solidFill>
                <a:latin typeface="+mj-lt"/>
              </a:endParaRPr>
            </a:p>
            <a:p>
              <a:r>
                <a:rPr lang="vi-VN" b="1" i="1" dirty="0">
                  <a:solidFill>
                    <a:srgbClr val="000000"/>
                  </a:solidFill>
                  <a:latin typeface="+mj-lt"/>
                </a:rPr>
                <a:t>Bàn tay mẹ thức một đời</a:t>
              </a:r>
              <a:br>
                <a:rPr lang="vi-VN" b="1" i="1" dirty="0">
                  <a:solidFill>
                    <a:srgbClr val="000000"/>
                  </a:solidFill>
                  <a:latin typeface="+mj-lt"/>
                </a:rPr>
              </a:br>
              <a:r>
                <a:rPr lang="vi-VN" b="1" i="1" dirty="0">
                  <a:solidFill>
                    <a:srgbClr val="000000"/>
                  </a:solidFill>
                  <a:latin typeface="+mj-lt"/>
                </a:rPr>
                <a:t>À ơi này cái mặt trời bé con...</a:t>
              </a:r>
              <a:br>
                <a:rPr lang="vi-VN" b="1" i="1" dirty="0">
                  <a:solidFill>
                    <a:srgbClr val="000000"/>
                  </a:solidFill>
                  <a:latin typeface="+mj-lt"/>
                </a:rPr>
              </a:br>
              <a:r>
                <a:rPr lang="vi-VN" b="1" i="1" dirty="0">
                  <a:solidFill>
                    <a:srgbClr val="000000"/>
                  </a:solidFill>
                  <a:latin typeface="+mj-lt"/>
                </a:rPr>
                <a:t>Mai sau bể cạn non mòn</a:t>
              </a:r>
              <a:br>
                <a:rPr lang="vi-VN" b="1" i="1" dirty="0">
                  <a:solidFill>
                    <a:srgbClr val="000000"/>
                  </a:solidFill>
                  <a:latin typeface="+mj-lt"/>
                </a:rPr>
              </a:br>
              <a:r>
                <a:rPr lang="vi-VN" b="1" i="1" dirty="0">
                  <a:solidFill>
                    <a:srgbClr val="000000"/>
                  </a:solidFill>
                  <a:latin typeface="+mj-lt"/>
                </a:rPr>
                <a:t>À ơi tay mẹ vẫn còn hát ru. </a:t>
              </a:r>
              <a:endParaRPr lang="vi-VN" b="1" i="0" dirty="0">
                <a:solidFill>
                  <a:srgbClr val="000000"/>
                </a:solidFill>
                <a:effectLst/>
                <a:latin typeface="+mj-lt"/>
              </a:endParaRPr>
            </a:p>
          </p:txBody>
        </p:sp>
      </p:grpSp>
      <p:sp>
        <p:nvSpPr>
          <p:cNvPr id="15" name="Right Arrow Callout 14"/>
          <p:cNvSpPr/>
          <p:nvPr/>
        </p:nvSpPr>
        <p:spPr>
          <a:xfrm>
            <a:off x="3063715" y="1588168"/>
            <a:ext cx="3032285" cy="4234445"/>
          </a:xfrm>
          <a:prstGeom prst="rightArrowCallou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30480" indent="-285750">
              <a:lnSpc>
                <a:spcPct val="115000"/>
              </a:lnSpc>
              <a:spcAft>
                <a:spcPts val="1200"/>
              </a:spcAft>
              <a:buFont typeface="Wingdings" panose="05000000000000000000" pitchFamily="2" charset="2"/>
              <a:buChar char="v"/>
            </a:pPr>
            <a:r>
              <a:rPr lang="vi-VN" sz="2000" b="1" dirty="0">
                <a:solidFill>
                  <a:srgbClr val="000000"/>
                </a:solidFill>
                <a:latin typeface="Times New Roman" panose="02020603050405020304" pitchFamily="18" charset="0"/>
                <a:ea typeface="Times New Roman" panose="02020603050405020304" pitchFamily="18" charset="0"/>
              </a:rPr>
              <a:t>Đọc giọng nhẹ nhàng, gợi cảm.</a:t>
            </a:r>
            <a:endParaRPr lang="en-US" sz="2000" b="1" dirty="0">
              <a:solidFill>
                <a:srgbClr val="000000"/>
              </a:solidFill>
              <a:latin typeface="Times New Roman" panose="02020603050405020304" pitchFamily="18" charset="0"/>
              <a:ea typeface="Times New Roman" panose="02020603050405020304" pitchFamily="18" charset="0"/>
            </a:endParaRPr>
          </a:p>
          <a:p>
            <a:pPr marL="285750" marR="30480" indent="-285750">
              <a:lnSpc>
                <a:spcPct val="115000"/>
              </a:lnSpc>
              <a:spcAft>
                <a:spcPts val="1200"/>
              </a:spcAft>
              <a:buFont typeface="Wingdings" panose="05000000000000000000" pitchFamily="2" charset="2"/>
              <a:buChar char="v"/>
            </a:pPr>
            <a:r>
              <a:rPr lang="vi-VN" sz="2000" b="1" dirty="0">
                <a:solidFill>
                  <a:srgbClr val="000000"/>
                </a:solidFill>
                <a:latin typeface="Times New Roman" panose="02020603050405020304" pitchFamily="18" charset="0"/>
                <a:ea typeface="Times New Roman" panose="02020603050405020304" pitchFamily="18" charset="0"/>
              </a:rPr>
              <a:t>Tìm hiểu chú thích</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và</a:t>
            </a:r>
            <a:r>
              <a:rPr lang="en-US" sz="2000" b="1" dirty="0">
                <a:solidFill>
                  <a:srgbClr val="000000"/>
                </a:solidFill>
                <a:latin typeface="Times New Roman" panose="02020603050405020304" pitchFamily="18" charset="0"/>
                <a:ea typeface="Times New Roman" panose="02020603050405020304" pitchFamily="18" charset="0"/>
              </a:rPr>
              <a:t> g</a:t>
            </a:r>
            <a:r>
              <a:rPr lang="vi-VN" sz="2000" b="1" dirty="0">
                <a:solidFill>
                  <a:srgbClr val="000000"/>
                </a:solidFill>
                <a:latin typeface="Times New Roman" panose="02020603050405020304" pitchFamily="18" charset="0"/>
                <a:ea typeface="Times New Roman" panose="02020603050405020304" pitchFamily="18" charset="0"/>
              </a:rPr>
              <a:t>iải thích từ khó </a:t>
            </a:r>
            <a:endParaRPr lang="en-US" sz="2000" b="1" dirty="0">
              <a:latin typeface="Times New Roman" panose="02020603050405020304" pitchFamily="18" charset="0"/>
              <a:ea typeface="Times New Roman" panose="02020603050405020304" pitchFamily="18" charset="0"/>
            </a:endParaRPr>
          </a:p>
          <a:p>
            <a:pPr marR="30480">
              <a:lnSpc>
                <a:spcPct val="115000"/>
              </a:lnSpc>
              <a:spcAft>
                <a:spcPts val="1200"/>
              </a:spcAft>
            </a:pPr>
            <a:r>
              <a:rPr lang="en-US" sz="2000" b="1" dirty="0">
                <a:solidFill>
                  <a:srgbClr val="000000"/>
                </a:solidFill>
                <a:latin typeface="Times New Roman" panose="02020603050405020304" pitchFamily="18" charset="0"/>
                <a:ea typeface="Times New Roman" panose="02020603050405020304" pitchFamily="18" charset="0"/>
              </a:rPr>
              <a:t>  </a:t>
            </a:r>
            <a:r>
              <a:rPr lang="vi-VN" sz="2000" b="1" dirty="0">
                <a:solidFill>
                  <a:srgbClr val="000000"/>
                </a:solidFill>
                <a:latin typeface="Times New Roman" panose="02020603050405020304" pitchFamily="18" charset="0"/>
                <a:ea typeface="Times New Roman" panose="02020603050405020304" pitchFamily="18" charset="0"/>
              </a:rPr>
              <a:t>(SGK-T</a:t>
            </a:r>
            <a:r>
              <a:rPr lang="en-US" sz="2000" b="1" dirty="0">
                <a:solidFill>
                  <a:srgbClr val="000000"/>
                </a:solidFill>
                <a:latin typeface="Times New Roman" panose="02020603050405020304" pitchFamily="18" charset="0"/>
                <a:ea typeface="Times New Roman" panose="02020603050405020304" pitchFamily="18" charset="0"/>
              </a:rPr>
              <a:t>r 38 - 39</a:t>
            </a:r>
            <a:r>
              <a:rPr lang="vi-VN" sz="2000" b="1" dirty="0">
                <a:solidFill>
                  <a:srgbClr val="000000"/>
                </a:solidFill>
                <a:latin typeface="Times New Roman" panose="02020603050405020304" pitchFamily="18" charset="0"/>
                <a:ea typeface="Times New Roman" panose="02020603050405020304" pitchFamily="18" charset="0"/>
              </a:rPr>
              <a:t>)</a:t>
            </a:r>
            <a:endParaRPr lang="en-US" sz="2000" b="1" dirty="0">
              <a:latin typeface="Times New Roman" panose="02020603050405020304" pitchFamily="18" charset="0"/>
              <a:ea typeface="Times New Roman" panose="02020603050405020304" pitchFamily="18" charset="0"/>
            </a:endParaRPr>
          </a:p>
          <a:p>
            <a:pPr marL="285750" marR="30480" indent="-285750">
              <a:lnSpc>
                <a:spcPct val="115000"/>
              </a:lnSpc>
              <a:spcAft>
                <a:spcPts val="1200"/>
              </a:spcAft>
              <a:buFont typeface="Wingdings" panose="05000000000000000000" pitchFamily="2" charset="2"/>
              <a:buChar char="v"/>
            </a:pPr>
            <a:endParaRPr lang="en-US" sz="2000" dirty="0">
              <a:effectLst/>
              <a:latin typeface="Times New Roman" panose="02020603050405020304" pitchFamily="18" charset="0"/>
              <a:ea typeface="Times New Roman" panose="02020603050405020304" pitchFamily="18" charset="0"/>
            </a:endParaRPr>
          </a:p>
        </p:txBody>
      </p:sp>
      <p:sp>
        <p:nvSpPr>
          <p:cNvPr id="16" name="Right Arrow 15"/>
          <p:cNvSpPr/>
          <p:nvPr/>
        </p:nvSpPr>
        <p:spPr>
          <a:xfrm>
            <a:off x="372138" y="1588168"/>
            <a:ext cx="2555522" cy="3831528"/>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15000"/>
              </a:lnSpc>
              <a:spcAft>
                <a:spcPts val="1200"/>
              </a:spcAft>
            </a:pPr>
            <a:r>
              <a:rPr lang="en-US" sz="2000" b="1" dirty="0">
                <a:solidFill>
                  <a:srgbClr val="4A4A4A"/>
                </a:solidFill>
                <a:latin typeface="Times New Roman" panose="02020603050405020304" pitchFamily="18" charset="0"/>
                <a:ea typeface="Times New Roman" panose="02020603050405020304" pitchFamily="18" charset="0"/>
              </a:rPr>
              <a:t>b. </a:t>
            </a:r>
            <a:r>
              <a:rPr lang="en-US" sz="2400" b="1" dirty="0" err="1">
                <a:solidFill>
                  <a:srgbClr val="000000"/>
                </a:solidFill>
                <a:latin typeface="Times New Roman" panose="02020603050405020304" pitchFamily="18" charset="0"/>
                <a:ea typeface="Times New Roman" panose="02020603050405020304" pitchFamily="18" charset="0"/>
              </a:rPr>
              <a:t>Hướng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dẫn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đọc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và</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tìm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hiểu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chú</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thích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bài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5426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1" y="230260"/>
            <a:ext cx="619614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66220"/>
            <a:ext cx="619614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về</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endParaRPr>
          </a:p>
        </p:txBody>
      </p:sp>
      <p:sp>
        <p:nvSpPr>
          <p:cNvPr id="7" name="Cloud Callout 6"/>
          <p:cNvSpPr/>
          <p:nvPr/>
        </p:nvSpPr>
        <p:spPr>
          <a:xfrm>
            <a:off x="2505212" y="2185988"/>
            <a:ext cx="6581036" cy="3269240"/>
          </a:xfrm>
          <a:prstGeom prst="cloudCallou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pt-BR" sz="2800" dirty="0">
                <a:solidFill>
                  <a:schemeClr val="tx1"/>
                </a:solidFill>
                <a:latin typeface="Times New Roman" panose="02020603050405020304" pitchFamily="18" charset="0"/>
                <a:ea typeface="Times New Roman" panose="02020603050405020304" pitchFamily="18" charset="0"/>
              </a:rPr>
              <a:t>* Nêu bố cục của bài thơ: bài thơ chia làm mấy khổ?</a:t>
            </a:r>
            <a:endParaRPr lang="en-US" sz="2800" dirty="0">
              <a:solidFill>
                <a:schemeClr val="tx1"/>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pt-BR" sz="2800" dirty="0">
                <a:solidFill>
                  <a:schemeClr val="tx1"/>
                </a:solidFill>
                <a:latin typeface="Times New Roman" panose="02020603050405020304" pitchFamily="18" charset="0"/>
                <a:ea typeface="Times New Roman" panose="02020603050405020304" pitchFamily="18" charset="0"/>
              </a:rPr>
              <a:t>* Bài thơ viết về ai và viết về điều gì?</a:t>
            </a:r>
            <a:endParaRPr lang="en-US" sz="2800" dirty="0">
              <a:solidFill>
                <a:schemeClr val="tx1"/>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8032433" y="3552427"/>
            <a:ext cx="2168434" cy="1902801"/>
          </a:xfrm>
          <a:prstGeom prst="rect">
            <a:avLst/>
          </a:prstGeom>
        </p:spPr>
      </p:pic>
    </p:spTree>
    <p:extLst>
      <p:ext uri="{BB962C8B-B14F-4D97-AF65-F5344CB8AC3E}">
        <p14:creationId xmlns:p14="http://schemas.microsoft.com/office/powerpoint/2010/main" val="182245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38189" y="137505"/>
            <a:ext cx="62247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3" name="Group 2"/>
          <p:cNvGrpSpPr/>
          <p:nvPr/>
        </p:nvGrpSpPr>
        <p:grpSpPr>
          <a:xfrm>
            <a:off x="886932" y="807088"/>
            <a:ext cx="10143619" cy="5243823"/>
            <a:chOff x="1247082" y="1551024"/>
            <a:chExt cx="8993970" cy="5243823"/>
          </a:xfrm>
          <a:scene3d>
            <a:camera prst="orthographicFront">
              <a:rot lat="0" lon="0" rev="0"/>
            </a:camera>
            <a:lightRig rig="soft" dir="t">
              <a:rot lat="0" lon="0" rev="0"/>
            </a:lightRig>
          </a:scene3d>
        </p:grpSpPr>
        <p:sp>
          <p:nvSpPr>
            <p:cNvPr id="6" name="Freeform 5"/>
            <p:cNvSpPr/>
            <p:nvPr/>
          </p:nvSpPr>
          <p:spPr>
            <a:xfrm>
              <a:off x="1247082" y="2965324"/>
              <a:ext cx="2356774" cy="2415222"/>
            </a:xfrm>
            <a:custGeom>
              <a:avLst/>
              <a:gdLst>
                <a:gd name="connsiteX0" fmla="*/ 0 w 2356774"/>
                <a:gd name="connsiteY0" fmla="*/ 235677 h 2415222"/>
                <a:gd name="connsiteX1" fmla="*/ 235677 w 2356774"/>
                <a:gd name="connsiteY1" fmla="*/ 0 h 2415222"/>
                <a:gd name="connsiteX2" fmla="*/ 2121097 w 2356774"/>
                <a:gd name="connsiteY2" fmla="*/ 0 h 2415222"/>
                <a:gd name="connsiteX3" fmla="*/ 2356774 w 2356774"/>
                <a:gd name="connsiteY3" fmla="*/ 235677 h 2415222"/>
                <a:gd name="connsiteX4" fmla="*/ 2356774 w 2356774"/>
                <a:gd name="connsiteY4" fmla="*/ 2179545 h 2415222"/>
                <a:gd name="connsiteX5" fmla="*/ 2121097 w 2356774"/>
                <a:gd name="connsiteY5" fmla="*/ 2415222 h 2415222"/>
                <a:gd name="connsiteX6" fmla="*/ 235677 w 2356774"/>
                <a:gd name="connsiteY6" fmla="*/ 2415222 h 2415222"/>
                <a:gd name="connsiteX7" fmla="*/ 0 w 2356774"/>
                <a:gd name="connsiteY7" fmla="*/ 2179545 h 2415222"/>
                <a:gd name="connsiteX8" fmla="*/ 0 w 2356774"/>
                <a:gd name="connsiteY8" fmla="*/ 235677 h 241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2415222">
                  <a:moveTo>
                    <a:pt x="0" y="235677"/>
                  </a:moveTo>
                  <a:cubicBezTo>
                    <a:pt x="0" y="105516"/>
                    <a:pt x="105516" y="0"/>
                    <a:pt x="235677" y="0"/>
                  </a:cubicBezTo>
                  <a:lnTo>
                    <a:pt x="2121097" y="0"/>
                  </a:lnTo>
                  <a:cubicBezTo>
                    <a:pt x="2251258" y="0"/>
                    <a:pt x="2356774" y="105516"/>
                    <a:pt x="2356774" y="235677"/>
                  </a:cubicBezTo>
                  <a:lnTo>
                    <a:pt x="2356774" y="2179545"/>
                  </a:lnTo>
                  <a:cubicBezTo>
                    <a:pt x="2356774" y="2309706"/>
                    <a:pt x="2251258" y="2415222"/>
                    <a:pt x="2121097" y="2415222"/>
                  </a:cubicBezTo>
                  <a:lnTo>
                    <a:pt x="235677" y="2415222"/>
                  </a:lnTo>
                  <a:cubicBezTo>
                    <a:pt x="105516" y="2415222"/>
                    <a:pt x="0" y="2309706"/>
                    <a:pt x="0" y="2179545"/>
                  </a:cubicBezTo>
                  <a:lnTo>
                    <a:pt x="0" y="235677"/>
                  </a:lnTo>
                  <a:close/>
                </a:path>
              </a:pathLst>
            </a:custGeom>
            <a:ln/>
          </p:spPr>
          <p:style>
            <a:lnRef idx="2">
              <a:schemeClr val="accent1"/>
            </a:lnRef>
            <a:fillRef idx="1">
              <a:schemeClr val="lt1"/>
            </a:fillRef>
            <a:effectRef idx="0">
              <a:schemeClr val="accent1"/>
            </a:effectRef>
            <a:fontRef idx="minor">
              <a:schemeClr val="dk1"/>
            </a:fontRef>
          </p:style>
          <p:txBody>
            <a:bodyPr spcFirstLastPara="0" vert="horz" wrap="square" lIns="89348" tIns="89348" rIns="89348" bIns="89348" numCol="1" spcCol="1270" anchor="ctr" anchorCtr="0">
              <a:noAutofit/>
            </a:bodyPr>
            <a:lstStyle/>
            <a:p>
              <a:pPr lvl="0" algn="ctr" defTabSz="1422400">
                <a:lnSpc>
                  <a:spcPct val="90000"/>
                </a:lnSpc>
                <a:spcBef>
                  <a:spcPct val="0"/>
                </a:spcBef>
                <a:spcAft>
                  <a:spcPct val="35000"/>
                </a:spcAft>
              </a:pPr>
              <a:r>
                <a:rPr lang="en-US" sz="3200" b="1" kern="1200" dirty="0">
                  <a:latin typeface="Times New Roman" panose="02020603050405020304" pitchFamily="18" charset="0"/>
                  <a:cs typeface="Times New Roman" panose="02020603050405020304" pitchFamily="18" charset="0"/>
                </a:rPr>
                <a:t>c. </a:t>
              </a:r>
              <a:r>
                <a:rPr lang="en-US" sz="3200" b="1" kern="1200" dirty="0" err="1">
                  <a:latin typeface="Times New Roman" panose="02020603050405020304" pitchFamily="18" charset="0"/>
                  <a:cs typeface="Times New Roman" panose="02020603050405020304" pitchFamily="18" charset="0"/>
                </a:rPr>
                <a:t>Thể</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thơ</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và</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bố</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cục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văn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bản</a:t>
              </a:r>
              <a:r>
                <a:rPr lang="en-US" sz="3200" kern="1200" dirty="0">
                  <a:latin typeface="Times New Roman" panose="02020603050405020304" pitchFamily="18" charset="0"/>
                  <a:cs typeface="Times New Roman" panose="02020603050405020304" pitchFamily="18" charset="0"/>
                </a:rPr>
                <a:t>: </a:t>
              </a:r>
            </a:p>
          </p:txBody>
        </p:sp>
        <p:sp>
          <p:nvSpPr>
            <p:cNvPr id="7" name="Freeform 6"/>
            <p:cNvSpPr/>
            <p:nvPr/>
          </p:nvSpPr>
          <p:spPr>
            <a:xfrm>
              <a:off x="3603857" y="4152740"/>
              <a:ext cx="575642" cy="40390"/>
            </a:xfrm>
            <a:custGeom>
              <a:avLst/>
              <a:gdLst>
                <a:gd name="connsiteX0" fmla="*/ 0 w 575642"/>
                <a:gd name="connsiteY0" fmla="*/ 20195 h 40390"/>
                <a:gd name="connsiteX1" fmla="*/ 575642 w 575642"/>
                <a:gd name="connsiteY1" fmla="*/ 20195 h 40390"/>
              </a:gdLst>
              <a:ahLst/>
              <a:cxnLst>
                <a:cxn ang="0">
                  <a:pos x="connsiteX0" y="connsiteY0"/>
                </a:cxn>
                <a:cxn ang="0">
                  <a:pos x="connsiteX1" y="connsiteY1"/>
                </a:cxn>
              </a:cxnLst>
              <a:rect l="l" t="t" r="r" b="b"/>
              <a:pathLst>
                <a:path w="575642" h="40390">
                  <a:moveTo>
                    <a:pt x="0" y="20195"/>
                  </a:moveTo>
                  <a:lnTo>
                    <a:pt x="575642" y="20195"/>
                  </a:lnTo>
                </a:path>
              </a:pathLst>
            </a:custGeom>
            <a:ln/>
          </p:spPr>
          <p:style>
            <a:lnRef idx="2">
              <a:schemeClr val="accent1"/>
            </a:lnRef>
            <a:fillRef idx="1">
              <a:schemeClr val="lt1"/>
            </a:fillRef>
            <a:effectRef idx="0">
              <a:schemeClr val="accent1"/>
            </a:effectRef>
            <a:fontRef idx="minor">
              <a:schemeClr val="dk1"/>
            </a:fontRef>
          </p:style>
          <p:txBody>
            <a:bodyPr spcFirstLastPara="0" vert="horz" wrap="square" lIns="286130" tIns="5804" rIns="286130" bIns="5804"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7"/>
            <p:cNvSpPr/>
            <p:nvPr/>
          </p:nvSpPr>
          <p:spPr>
            <a:xfrm>
              <a:off x="4179499" y="2838724"/>
              <a:ext cx="2356774" cy="2668422"/>
            </a:xfrm>
            <a:custGeom>
              <a:avLst/>
              <a:gdLst>
                <a:gd name="connsiteX0" fmla="*/ 0 w 2356774"/>
                <a:gd name="connsiteY0" fmla="*/ 235677 h 2668422"/>
                <a:gd name="connsiteX1" fmla="*/ 235677 w 2356774"/>
                <a:gd name="connsiteY1" fmla="*/ 0 h 2668422"/>
                <a:gd name="connsiteX2" fmla="*/ 2121097 w 2356774"/>
                <a:gd name="connsiteY2" fmla="*/ 0 h 2668422"/>
                <a:gd name="connsiteX3" fmla="*/ 2356774 w 2356774"/>
                <a:gd name="connsiteY3" fmla="*/ 235677 h 2668422"/>
                <a:gd name="connsiteX4" fmla="*/ 2356774 w 2356774"/>
                <a:gd name="connsiteY4" fmla="*/ 2432745 h 2668422"/>
                <a:gd name="connsiteX5" fmla="*/ 2121097 w 2356774"/>
                <a:gd name="connsiteY5" fmla="*/ 2668422 h 2668422"/>
                <a:gd name="connsiteX6" fmla="*/ 235677 w 2356774"/>
                <a:gd name="connsiteY6" fmla="*/ 2668422 h 2668422"/>
                <a:gd name="connsiteX7" fmla="*/ 0 w 2356774"/>
                <a:gd name="connsiteY7" fmla="*/ 2432745 h 2668422"/>
                <a:gd name="connsiteX8" fmla="*/ 0 w 2356774"/>
                <a:gd name="connsiteY8" fmla="*/ 235677 h 266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2668422">
                  <a:moveTo>
                    <a:pt x="0" y="235677"/>
                  </a:moveTo>
                  <a:cubicBezTo>
                    <a:pt x="0" y="105516"/>
                    <a:pt x="105516" y="0"/>
                    <a:pt x="235677" y="0"/>
                  </a:cubicBezTo>
                  <a:lnTo>
                    <a:pt x="2121097" y="0"/>
                  </a:lnTo>
                  <a:cubicBezTo>
                    <a:pt x="2251258" y="0"/>
                    <a:pt x="2356774" y="105516"/>
                    <a:pt x="2356774" y="235677"/>
                  </a:cubicBezTo>
                  <a:lnTo>
                    <a:pt x="2356774" y="2432745"/>
                  </a:lnTo>
                  <a:cubicBezTo>
                    <a:pt x="2356774" y="2562906"/>
                    <a:pt x="2251258" y="2668422"/>
                    <a:pt x="2121097" y="2668422"/>
                  </a:cubicBezTo>
                  <a:lnTo>
                    <a:pt x="235677" y="2668422"/>
                  </a:lnTo>
                  <a:cubicBezTo>
                    <a:pt x="105516" y="2668422"/>
                    <a:pt x="0" y="2562906"/>
                    <a:pt x="0" y="2432745"/>
                  </a:cubicBezTo>
                  <a:lnTo>
                    <a:pt x="0" y="235677"/>
                  </a:lnTo>
                  <a:close/>
                </a:path>
              </a:pathLst>
            </a:custGeom>
            <a:ln/>
          </p:spPr>
          <p:style>
            <a:lnRef idx="2">
              <a:schemeClr val="accent1"/>
            </a:lnRef>
            <a:fillRef idx="1">
              <a:schemeClr val="lt1"/>
            </a:fillRef>
            <a:effectRef idx="0">
              <a:schemeClr val="accent1"/>
            </a:effectRef>
            <a:fontRef idx="minor">
              <a:schemeClr val="dk1"/>
            </a:fontRef>
          </p:style>
          <p:txBody>
            <a:bodyPr spcFirstLastPara="0" vert="horz" wrap="square" lIns="89348" tIns="89348" rIns="89348" bIns="89348" numCol="1" spcCol="1270" anchor="ctr" anchorCtr="0">
              <a:noAutofit/>
            </a:bodyPr>
            <a:lstStyle/>
            <a:p>
              <a:pPr lvl="0" algn="ctr" defTabSz="1422400">
                <a:lnSpc>
                  <a:spcPct val="90000"/>
                </a:lnSpc>
                <a:spcBef>
                  <a:spcPct val="0"/>
                </a:spcBef>
                <a:spcAft>
                  <a:spcPct val="35000"/>
                </a:spcAft>
              </a:pPr>
              <a:r>
                <a:rPr lang="vi-VN" sz="3200" kern="1200" dirty="0">
                  <a:latin typeface="Times New Roman" panose="02020603050405020304" pitchFamily="18" charset="0"/>
                  <a:cs typeface="Times New Roman" panose="02020603050405020304" pitchFamily="18" charset="0"/>
                </a:rPr>
                <a:t>Bài thơ </a:t>
              </a:r>
              <a:r>
                <a:rPr lang="en-US" sz="3200" kern="1200" dirty="0" err="1">
                  <a:latin typeface="Times New Roman" panose="02020603050405020304" pitchFamily="18" charset="0"/>
                  <a:cs typeface="Times New Roman" panose="02020603050405020304" pitchFamily="18" charset="0"/>
                </a:rPr>
                <a:t>viết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theo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thơ</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lục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bát</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được chia làm 6 khổ:</a:t>
              </a:r>
              <a:endParaRPr lang="en-US" sz="3200" kern="1200" dirty="0">
                <a:latin typeface="Times New Roman" panose="02020603050405020304" pitchFamily="18" charset="0"/>
                <a:cs typeface="Times New Roman" panose="02020603050405020304" pitchFamily="18" charset="0"/>
              </a:endParaRPr>
            </a:p>
          </p:txBody>
        </p:sp>
        <p:sp>
          <p:nvSpPr>
            <p:cNvPr id="9" name="Freeform 8"/>
            <p:cNvSpPr/>
            <p:nvPr/>
          </p:nvSpPr>
          <p:spPr>
            <a:xfrm rot="18213030">
              <a:off x="5990741" y="3136381"/>
              <a:ext cx="2439069" cy="40390"/>
            </a:xfrm>
            <a:custGeom>
              <a:avLst/>
              <a:gdLst>
                <a:gd name="connsiteX0" fmla="*/ 0 w 2439069"/>
                <a:gd name="connsiteY0" fmla="*/ 20195 h 40390"/>
                <a:gd name="connsiteX1" fmla="*/ 2439069 w 2439069"/>
                <a:gd name="connsiteY1" fmla="*/ 20195 h 40390"/>
              </a:gdLst>
              <a:ahLst/>
              <a:cxnLst>
                <a:cxn ang="0">
                  <a:pos x="connsiteX0" y="connsiteY0"/>
                </a:cxn>
                <a:cxn ang="0">
                  <a:pos x="connsiteX1" y="connsiteY1"/>
                </a:cxn>
              </a:cxnLst>
              <a:rect l="l" t="t" r="r" b="b"/>
              <a:pathLst>
                <a:path w="2439069" h="40390">
                  <a:moveTo>
                    <a:pt x="0" y="20195"/>
                  </a:moveTo>
                  <a:lnTo>
                    <a:pt x="2439069" y="20195"/>
                  </a:lnTo>
                </a:path>
              </a:pathLst>
            </a:custGeom>
            <a:ln/>
          </p:spPr>
          <p:style>
            <a:lnRef idx="2">
              <a:schemeClr val="accent1"/>
            </a:lnRef>
            <a:fillRef idx="1">
              <a:schemeClr val="lt1"/>
            </a:fillRef>
            <a:effectRef idx="0">
              <a:schemeClr val="accent1"/>
            </a:effectRef>
            <a:fontRef idx="minor">
              <a:schemeClr val="dk1"/>
            </a:fontRef>
          </p:style>
          <p:txBody>
            <a:bodyPr spcFirstLastPara="0" vert="horz" wrap="square" lIns="1171257" tIns="-40781" rIns="1171258" bIns="-40783" numCol="1" spcCol="1270" anchor="ctr" anchorCtr="0">
              <a:noAutofit/>
            </a:bodyPr>
            <a:lstStyle/>
            <a:p>
              <a:pPr lvl="0" algn="ctr" defTabSz="355600">
                <a:lnSpc>
                  <a:spcPct val="90000"/>
                </a:lnSpc>
                <a:spcBef>
                  <a:spcPct val="0"/>
                </a:spcBef>
                <a:spcAft>
                  <a:spcPct val="35000"/>
                </a:spcAft>
              </a:pPr>
              <a:endParaRPr lang="en-US" sz="800" kern="1200"/>
            </a:p>
          </p:txBody>
        </p:sp>
        <p:sp>
          <p:nvSpPr>
            <p:cNvPr id="10" name="Freeform 9"/>
            <p:cNvSpPr/>
            <p:nvPr/>
          </p:nvSpPr>
          <p:spPr>
            <a:xfrm>
              <a:off x="7884278" y="1551024"/>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ln/>
          </p:spPr>
          <p:style>
            <a:lnRef idx="2">
              <a:schemeClr val="accent1"/>
            </a:lnRef>
            <a:fillRef idx="1">
              <a:schemeClr val="lt1"/>
            </a:fillRef>
            <a:effectRef idx="0">
              <a:schemeClr val="accent1"/>
            </a:effectRef>
            <a:fontRef idx="minor">
              <a:schemeClr val="dk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1: 2 </a:t>
              </a:r>
              <a:r>
                <a:rPr lang="en-US" sz="3200" kern="1200" dirty="0" err="1">
                  <a:latin typeface="Times New Roman" panose="02020603050405020304" pitchFamily="18" charset="0"/>
                  <a:cs typeface="Times New Roman" panose="02020603050405020304" pitchFamily="18" charset="0"/>
                </a:rPr>
                <a:t>dòng</a:t>
              </a:r>
              <a:endParaRPr lang="en-US" sz="32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rot="19958797">
              <a:off x="6453833" y="3813954"/>
              <a:ext cx="1474660" cy="40390"/>
            </a:xfrm>
            <a:custGeom>
              <a:avLst/>
              <a:gdLst>
                <a:gd name="connsiteX0" fmla="*/ 0 w 1474660"/>
                <a:gd name="connsiteY0" fmla="*/ 20195 h 40390"/>
                <a:gd name="connsiteX1" fmla="*/ 1474660 w 1474660"/>
                <a:gd name="connsiteY1" fmla="*/ 20195 h 40390"/>
              </a:gdLst>
              <a:ahLst/>
              <a:cxnLst>
                <a:cxn ang="0">
                  <a:pos x="connsiteX0" y="connsiteY0"/>
                </a:cxn>
                <a:cxn ang="0">
                  <a:pos x="connsiteX1" y="connsiteY1"/>
                </a:cxn>
              </a:cxnLst>
              <a:rect l="l" t="t" r="r" b="b"/>
              <a:pathLst>
                <a:path w="1474660" h="40390">
                  <a:moveTo>
                    <a:pt x="0" y="20195"/>
                  </a:moveTo>
                  <a:lnTo>
                    <a:pt x="1474660" y="20195"/>
                  </a:lnTo>
                </a:path>
              </a:pathLst>
            </a:custGeom>
            <a:ln/>
          </p:spPr>
          <p:style>
            <a:lnRef idx="2">
              <a:schemeClr val="accent1"/>
            </a:lnRef>
            <a:fillRef idx="1">
              <a:schemeClr val="lt1"/>
            </a:fillRef>
            <a:effectRef idx="0">
              <a:schemeClr val="accent1"/>
            </a:effectRef>
            <a:fontRef idx="minor">
              <a:schemeClr val="dk1"/>
            </a:fontRef>
          </p:style>
          <p:txBody>
            <a:bodyPr spcFirstLastPara="0" vert="horz" wrap="square" lIns="713162" tIns="-16672" rIns="713164" bIns="-16672"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7846051" y="2906169"/>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ln/>
          </p:spPr>
          <p:style>
            <a:lnRef idx="2">
              <a:schemeClr val="accent1"/>
            </a:lnRef>
            <a:fillRef idx="1">
              <a:schemeClr val="lt1"/>
            </a:fillRef>
            <a:effectRef idx="0">
              <a:schemeClr val="accent1"/>
            </a:effectRef>
            <a:fontRef idx="minor">
              <a:schemeClr val="dk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2,3,4: 4 </a:t>
              </a:r>
              <a:r>
                <a:rPr lang="en-US" sz="3200" kern="1200" dirty="0" err="1">
                  <a:latin typeface="Times New Roman" panose="02020603050405020304" pitchFamily="18" charset="0"/>
                  <a:cs typeface="Times New Roman" panose="02020603050405020304" pitchFamily="18" charset="0"/>
                </a:rPr>
                <a:t>dòng</a:t>
              </a:r>
              <a:endParaRPr lang="en-US" sz="32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rot="1641203">
              <a:off x="6453833" y="4491527"/>
              <a:ext cx="1474660" cy="40390"/>
            </a:xfrm>
            <a:custGeom>
              <a:avLst/>
              <a:gdLst>
                <a:gd name="connsiteX0" fmla="*/ 0 w 1474660"/>
                <a:gd name="connsiteY0" fmla="*/ 20195 h 40390"/>
                <a:gd name="connsiteX1" fmla="*/ 1474660 w 1474660"/>
                <a:gd name="connsiteY1" fmla="*/ 20195 h 40390"/>
              </a:gdLst>
              <a:ahLst/>
              <a:cxnLst>
                <a:cxn ang="0">
                  <a:pos x="connsiteX0" y="connsiteY0"/>
                </a:cxn>
                <a:cxn ang="0">
                  <a:pos x="connsiteX1" y="connsiteY1"/>
                </a:cxn>
              </a:cxnLst>
              <a:rect l="l" t="t" r="r" b="b"/>
              <a:pathLst>
                <a:path w="1474660" h="40390">
                  <a:moveTo>
                    <a:pt x="0" y="20195"/>
                  </a:moveTo>
                  <a:lnTo>
                    <a:pt x="1474660" y="20195"/>
                  </a:lnTo>
                </a:path>
              </a:pathLst>
            </a:custGeom>
            <a:ln/>
          </p:spPr>
          <p:style>
            <a:lnRef idx="2">
              <a:schemeClr val="accent1"/>
            </a:lnRef>
            <a:fillRef idx="1">
              <a:schemeClr val="lt1"/>
            </a:fillRef>
            <a:effectRef idx="0">
              <a:schemeClr val="accent1"/>
            </a:effectRef>
            <a:fontRef idx="minor">
              <a:schemeClr val="dk1"/>
            </a:fontRef>
          </p:style>
          <p:txBody>
            <a:bodyPr spcFirstLastPara="0" vert="horz" wrap="square" lIns="713162" tIns="-16672" rIns="713164" bIns="-16672"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7846051" y="4261315"/>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ln/>
          </p:spPr>
          <p:style>
            <a:lnRef idx="2">
              <a:schemeClr val="accent1"/>
            </a:lnRef>
            <a:fillRef idx="1">
              <a:schemeClr val="lt1"/>
            </a:fillRef>
            <a:effectRef idx="0">
              <a:schemeClr val="accent1"/>
            </a:effectRef>
            <a:fontRef idx="minor">
              <a:schemeClr val="dk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5: 2 </a:t>
              </a:r>
              <a:r>
                <a:rPr lang="en-US" sz="3200" kern="1200" dirty="0" err="1">
                  <a:latin typeface="Times New Roman" panose="02020603050405020304" pitchFamily="18" charset="0"/>
                  <a:cs typeface="Times New Roman" panose="02020603050405020304" pitchFamily="18" charset="0"/>
                </a:rPr>
                <a:t>dòng</a:t>
              </a:r>
              <a:endParaRPr lang="en-US" sz="32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3432263">
              <a:off x="5982086" y="5169100"/>
              <a:ext cx="2418152" cy="40390"/>
            </a:xfrm>
            <a:custGeom>
              <a:avLst/>
              <a:gdLst>
                <a:gd name="connsiteX0" fmla="*/ 0 w 2418152"/>
                <a:gd name="connsiteY0" fmla="*/ 20195 h 40390"/>
                <a:gd name="connsiteX1" fmla="*/ 2418152 w 2418152"/>
                <a:gd name="connsiteY1" fmla="*/ 20195 h 40390"/>
              </a:gdLst>
              <a:ahLst/>
              <a:cxnLst>
                <a:cxn ang="0">
                  <a:pos x="connsiteX0" y="connsiteY0"/>
                </a:cxn>
                <a:cxn ang="0">
                  <a:pos x="connsiteX1" y="connsiteY1"/>
                </a:cxn>
              </a:cxnLst>
              <a:rect l="l" t="t" r="r" b="b"/>
              <a:pathLst>
                <a:path w="2418152" h="40390">
                  <a:moveTo>
                    <a:pt x="0" y="20195"/>
                  </a:moveTo>
                  <a:lnTo>
                    <a:pt x="2418152" y="20195"/>
                  </a:lnTo>
                </a:path>
              </a:pathLst>
            </a:custGeom>
            <a:ln/>
          </p:spPr>
          <p:style>
            <a:lnRef idx="2">
              <a:schemeClr val="accent1"/>
            </a:lnRef>
            <a:fillRef idx="1">
              <a:schemeClr val="lt1"/>
            </a:fillRef>
            <a:effectRef idx="0">
              <a:schemeClr val="accent1"/>
            </a:effectRef>
            <a:fontRef idx="minor">
              <a:schemeClr val="dk1"/>
            </a:fontRef>
          </p:style>
          <p:txBody>
            <a:bodyPr spcFirstLastPara="0" vert="horz" wrap="square" lIns="1161322" tIns="-40260" rIns="1161322" bIns="-40258" numCol="1" spcCol="1270" anchor="ctr" anchorCtr="0">
              <a:noAutofit/>
            </a:bodyPr>
            <a:lstStyle/>
            <a:p>
              <a:pPr lvl="0" algn="ctr" defTabSz="355600">
                <a:lnSpc>
                  <a:spcPct val="90000"/>
                </a:lnSpc>
                <a:spcBef>
                  <a:spcPct val="0"/>
                </a:spcBef>
                <a:spcAft>
                  <a:spcPct val="35000"/>
                </a:spcAft>
              </a:pPr>
              <a:endParaRPr lang="en-US" sz="800" kern="1200"/>
            </a:p>
          </p:txBody>
        </p:sp>
        <p:sp>
          <p:nvSpPr>
            <p:cNvPr id="16" name="Freeform 15"/>
            <p:cNvSpPr/>
            <p:nvPr/>
          </p:nvSpPr>
          <p:spPr>
            <a:xfrm>
              <a:off x="7846051" y="5616460"/>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ln/>
          </p:spPr>
          <p:style>
            <a:lnRef idx="2">
              <a:schemeClr val="accent1"/>
            </a:lnRef>
            <a:fillRef idx="1">
              <a:schemeClr val="lt1"/>
            </a:fillRef>
            <a:effectRef idx="0">
              <a:schemeClr val="accent1"/>
            </a:effectRef>
            <a:fontRef idx="minor">
              <a:schemeClr val="dk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6: 4 </a:t>
              </a:r>
              <a:r>
                <a:rPr lang="en-US" sz="3200" kern="1200" dirty="0" err="1">
                  <a:latin typeface="Times New Roman" panose="02020603050405020304" pitchFamily="18" charset="0"/>
                  <a:cs typeface="Times New Roman" panose="02020603050405020304" pitchFamily="18" charset="0"/>
                </a:rPr>
                <a:t>dòng</a:t>
              </a:r>
              <a:endParaRPr lang="en-US" sz="3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60088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0" y="230260"/>
            <a:ext cx="628187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28187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18939" y="1693385"/>
            <a:ext cx="628187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pt-BR" sz="2400" b="1">
                <a:solidFill>
                  <a:srgbClr val="0D0D0D"/>
                </a:solidFill>
                <a:latin typeface="Times New Roman" panose="02020603050405020304" pitchFamily="18" charset="0"/>
                <a:ea typeface="Times New Roman" panose="02020603050405020304" pitchFamily="18" charset="0"/>
              </a:rPr>
              <a:t>d. Đề tài và chủ đề</a:t>
            </a:r>
            <a:endParaRPr lang="en-US" sz="2000">
              <a:effectLst/>
              <a:latin typeface="Times New Roman" panose="02020603050405020304" pitchFamily="18" charset="0"/>
              <a:ea typeface="Times New Roman" panose="02020603050405020304" pitchFamily="18" charset="0"/>
            </a:endParaRPr>
          </a:p>
        </p:txBody>
      </p:sp>
      <p:sp>
        <p:nvSpPr>
          <p:cNvPr id="7" name="Right Arrow 6"/>
          <p:cNvSpPr/>
          <p:nvPr/>
        </p:nvSpPr>
        <p:spPr>
          <a:xfrm>
            <a:off x="2168843" y="2472802"/>
            <a:ext cx="3437232" cy="4084752"/>
          </a:xfrm>
          <a:prstGeom prst="rightArrow">
            <a:avLst>
              <a:gd name="adj1" fmla="val 50000"/>
              <a:gd name="adj2" fmla="val 36742"/>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3200" dirty="0" err="1">
                <a:solidFill>
                  <a:schemeClr val="bg1"/>
                </a:solidFill>
                <a:latin typeface="Times New Roman" panose="02020603050405020304" pitchFamily="18" charset="0"/>
                <a:ea typeface="Times New Roman" panose="02020603050405020304" pitchFamily="18" charset="0"/>
              </a:rPr>
              <a:t>Bài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thơ</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về</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mẹ</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và</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về</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sự</a:t>
            </a:r>
            <a:r>
              <a:rPr lang="en-US" sz="3200" dirty="0">
                <a:solidFill>
                  <a:schemeClr val="bg1"/>
                </a:solidFill>
                <a:latin typeface="Times New Roman" panose="02020603050405020304" pitchFamily="18" charset="0"/>
                <a:ea typeface="Times New Roman" panose="02020603050405020304" pitchFamily="18" charset="0"/>
              </a:rPr>
              <a:t> hi </a:t>
            </a:r>
            <a:r>
              <a:rPr lang="en-US" sz="3200" dirty="0" err="1">
                <a:solidFill>
                  <a:schemeClr val="bg1"/>
                </a:solidFill>
                <a:latin typeface="Times New Roman" panose="02020603050405020304" pitchFamily="18" charset="0"/>
                <a:ea typeface="Times New Roman" panose="02020603050405020304" pitchFamily="18" charset="0"/>
              </a:rPr>
              <a:t>sinh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của</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mẹ</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cho</a:t>
            </a:r>
            <a:r>
              <a:rPr lang="en-US" sz="3200" dirty="0">
                <a:solidFill>
                  <a:schemeClr val="bg1"/>
                </a:solidFill>
                <a:latin typeface="Times New Roman" panose="02020603050405020304" pitchFamily="18" charset="0"/>
                <a:ea typeface="Times New Roman" panose="02020603050405020304" pitchFamily="18" charset="0"/>
              </a:rPr>
              <a:t> con</a:t>
            </a:r>
            <a:endParaRPr lang="en-US" sz="3200" dirty="0">
              <a:solidFill>
                <a:schemeClr val="bg1"/>
              </a:solidFill>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5934483" y="2607168"/>
            <a:ext cx="4088674" cy="3767826"/>
            <a:chOff x="5937340" y="2607168"/>
            <a:chExt cx="4088674" cy="3767826"/>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204857" y="2812504"/>
              <a:ext cx="3553641" cy="3357154"/>
            </a:xfrm>
            <a:prstGeom prst="rect">
              <a:avLst/>
            </a:prstGeom>
          </p:spPr>
        </p:pic>
        <p:sp>
          <p:nvSpPr>
            <p:cNvPr id="8" name="Rectangle 7"/>
            <p:cNvSpPr/>
            <p:nvPr/>
          </p:nvSpPr>
          <p:spPr>
            <a:xfrm>
              <a:off x="5937340" y="2607168"/>
              <a:ext cx="4088674" cy="3767826"/>
            </a:xfrm>
            <a:prstGeom prst="rect">
              <a:avLst/>
            </a:prstGeom>
            <a:noFill/>
            <a:ln w="57150" cmpd="thickThi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86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3318" y="107285"/>
            <a:ext cx="635331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a:lnSpc>
                <a:spcPct val="115000"/>
              </a:lnSpc>
              <a:spcAft>
                <a:spcPts val="1200"/>
              </a:spcAft>
            </a:pPr>
            <a:r>
              <a:rPr lang="en-US" sz="3600" b="1" dirty="0">
                <a:solidFill>
                  <a:srgbClr val="000000"/>
                </a:solidFill>
                <a:latin typeface="Times New Roman" panose="02020603050405020304" pitchFamily="18" charset="0"/>
                <a:ea typeface="Times New Roman" panose="02020603050405020304" pitchFamily="18" charset="0"/>
              </a:rPr>
              <a:t>3. </a:t>
            </a:r>
            <a:r>
              <a:rPr lang="en-US" sz="3600" b="1" dirty="0" err="1">
                <a:solidFill>
                  <a:srgbClr val="000000"/>
                </a:solidFill>
                <a:latin typeface="Times New Roman" panose="02020603050405020304" pitchFamily="18" charset="0"/>
                <a:ea typeface="Times New Roman" panose="02020603050405020304" pitchFamily="18" charset="0"/>
              </a:rPr>
              <a:t>Phân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tích</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văn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bản</a:t>
            </a:r>
            <a:endParaRPr lang="en-US" sz="3600" dirty="0">
              <a:solidFill>
                <a:prstClr val="white"/>
              </a:solidFill>
              <a:latin typeface="Times New Roman" panose="02020603050405020304" pitchFamily="18" charset="0"/>
              <a:ea typeface="Times New Roman" panose="02020603050405020304" pitchFamily="18" charset="0"/>
            </a:endParaRPr>
          </a:p>
        </p:txBody>
      </p:sp>
      <p:sp>
        <p:nvSpPr>
          <p:cNvPr id="2" name="Rectangle 1"/>
          <p:cNvSpPr/>
          <p:nvPr/>
        </p:nvSpPr>
        <p:spPr>
          <a:xfrm>
            <a:off x="0" y="903987"/>
            <a:ext cx="3130648" cy="1200329"/>
          </a:xfrm>
          <a:prstGeom prst="rect">
            <a:avLst/>
          </a:prstGeom>
          <a:noFill/>
        </p:spPr>
        <p:txBody>
          <a:bodyPr wrap="square" lIns="91440" tIns="45720" rIns="91440" bIns="45720">
            <a:spAutoFit/>
          </a:bodyPr>
          <a:lstStyle/>
          <a:p>
            <a:pPr algn="ctr"/>
            <a:r>
              <a:rPr lang="en-US" sz="36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THẢO LUẬN</a:t>
            </a:r>
          </a:p>
          <a:p>
            <a:pPr algn="ctr"/>
            <a:r>
              <a:rPr lang="en-US" sz="36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NHÓM</a:t>
            </a:r>
          </a:p>
        </p:txBody>
      </p:sp>
      <p:grpSp>
        <p:nvGrpSpPr>
          <p:cNvPr id="3" name="Group 2"/>
          <p:cNvGrpSpPr/>
          <p:nvPr/>
        </p:nvGrpSpPr>
        <p:grpSpPr>
          <a:xfrm>
            <a:off x="2810577" y="903987"/>
            <a:ext cx="9115123" cy="5837298"/>
            <a:chOff x="3067570" y="2042133"/>
            <a:chExt cx="8056747" cy="4651026"/>
          </a:xfrm>
          <a:scene3d>
            <a:camera prst="orthographicFront">
              <a:rot lat="0" lon="0" rev="0"/>
            </a:camera>
            <a:lightRig rig="soft" dir="t">
              <a:rot lat="0" lon="0" rev="0"/>
            </a:lightRig>
          </a:scene3d>
        </p:grpSpPr>
        <p:sp>
          <p:nvSpPr>
            <p:cNvPr id="6" name="Freeform 5"/>
            <p:cNvSpPr/>
            <p:nvPr/>
          </p:nvSpPr>
          <p:spPr>
            <a:xfrm>
              <a:off x="3067570" y="3373831"/>
              <a:ext cx="1889818" cy="944909"/>
            </a:xfrm>
            <a:custGeom>
              <a:avLst/>
              <a:gdLst>
                <a:gd name="connsiteX0" fmla="*/ 0 w 1889818"/>
                <a:gd name="connsiteY0" fmla="*/ 94491 h 944909"/>
                <a:gd name="connsiteX1" fmla="*/ 94491 w 1889818"/>
                <a:gd name="connsiteY1" fmla="*/ 0 h 944909"/>
                <a:gd name="connsiteX2" fmla="*/ 1795327 w 1889818"/>
                <a:gd name="connsiteY2" fmla="*/ 0 h 944909"/>
                <a:gd name="connsiteX3" fmla="*/ 1889818 w 1889818"/>
                <a:gd name="connsiteY3" fmla="*/ 94491 h 944909"/>
                <a:gd name="connsiteX4" fmla="*/ 1889818 w 1889818"/>
                <a:gd name="connsiteY4" fmla="*/ 850418 h 944909"/>
                <a:gd name="connsiteX5" fmla="*/ 1795327 w 1889818"/>
                <a:gd name="connsiteY5" fmla="*/ 944909 h 944909"/>
                <a:gd name="connsiteX6" fmla="*/ 94491 w 1889818"/>
                <a:gd name="connsiteY6" fmla="*/ 944909 h 944909"/>
                <a:gd name="connsiteX7" fmla="*/ 0 w 1889818"/>
                <a:gd name="connsiteY7" fmla="*/ 850418 h 944909"/>
                <a:gd name="connsiteX8" fmla="*/ 0 w 1889818"/>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818" h="944909">
                  <a:moveTo>
                    <a:pt x="0" y="94491"/>
                  </a:moveTo>
                  <a:cubicBezTo>
                    <a:pt x="0" y="42305"/>
                    <a:pt x="42305" y="0"/>
                    <a:pt x="94491" y="0"/>
                  </a:cubicBezTo>
                  <a:lnTo>
                    <a:pt x="1795327" y="0"/>
                  </a:lnTo>
                  <a:cubicBezTo>
                    <a:pt x="1847513" y="0"/>
                    <a:pt x="1889818" y="42305"/>
                    <a:pt x="1889818" y="94491"/>
                  </a:cubicBezTo>
                  <a:lnTo>
                    <a:pt x="1889818" y="850418"/>
                  </a:lnTo>
                  <a:cubicBezTo>
                    <a:pt x="1889818" y="902604"/>
                    <a:pt x="1847513" y="944909"/>
                    <a:pt x="1795327" y="944909"/>
                  </a:cubicBezTo>
                  <a:lnTo>
                    <a:pt x="94491" y="944909"/>
                  </a:lnTo>
                  <a:cubicBezTo>
                    <a:pt x="42305" y="944909"/>
                    <a:pt x="0" y="902604"/>
                    <a:pt x="0" y="850418"/>
                  </a:cubicBezTo>
                  <a:lnTo>
                    <a:pt x="0" y="94491"/>
                  </a:lnTo>
                  <a:close/>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47995" tIns="47995" rIns="47995" bIns="47995" numCol="1" spcCol="1270" anchor="ctr" anchorCtr="0">
              <a:noAutofit/>
            </a:bodyPr>
            <a:lstStyle/>
            <a:p>
              <a:pPr lvl="0" algn="ctr" defTabSz="1422400">
                <a:lnSpc>
                  <a:spcPct val="90000"/>
                </a:lnSpc>
                <a:spcBef>
                  <a:spcPct val="0"/>
                </a:spcBef>
                <a:spcAft>
                  <a:spcPct val="35000"/>
                </a:spcAft>
              </a:pPr>
              <a:r>
                <a:rPr lang="en-US" sz="3600" b="1" kern="1200" dirty="0" err="1">
                  <a:latin typeface="Times New Roman" panose="02020603050405020304" pitchFamily="18" charset="0"/>
                  <a:cs typeface="Times New Roman" panose="02020603050405020304" pitchFamily="18" charset="0"/>
                </a:rPr>
                <a:t>Nhiệm</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vụ</a:t>
              </a:r>
              <a:endParaRPr lang="en-US" sz="3600" b="1" kern="1200" dirty="0">
                <a:latin typeface="Times New Roman" panose="02020603050405020304" pitchFamily="18" charset="0"/>
                <a:cs typeface="Times New Roman" panose="02020603050405020304" pitchFamily="18" charset="0"/>
              </a:endParaRPr>
            </a:p>
          </p:txBody>
        </p:sp>
        <p:sp>
          <p:nvSpPr>
            <p:cNvPr id="7" name="Freeform 6"/>
            <p:cNvSpPr/>
            <p:nvPr/>
          </p:nvSpPr>
          <p:spPr>
            <a:xfrm rot="17891687">
              <a:off x="4535379" y="3122969"/>
              <a:ext cx="1599945" cy="36526"/>
            </a:xfrm>
            <a:custGeom>
              <a:avLst/>
              <a:gdLst>
                <a:gd name="connsiteX0" fmla="*/ 0 w 1599945"/>
                <a:gd name="connsiteY0" fmla="*/ 18263 h 36526"/>
                <a:gd name="connsiteX1" fmla="*/ 1599945 w 1599945"/>
                <a:gd name="connsiteY1" fmla="*/ 18263 h 36526"/>
              </a:gdLst>
              <a:ahLst/>
              <a:cxnLst>
                <a:cxn ang="0">
                  <a:pos x="connsiteX0" y="connsiteY0"/>
                </a:cxn>
                <a:cxn ang="0">
                  <a:pos x="connsiteX1" y="connsiteY1"/>
                </a:cxn>
              </a:cxnLst>
              <a:rect l="l" t="t" r="r" b="b"/>
              <a:pathLst>
                <a:path w="1599945" h="36526">
                  <a:moveTo>
                    <a:pt x="0" y="18263"/>
                  </a:moveTo>
                  <a:lnTo>
                    <a:pt x="1599945" y="18263"/>
                  </a:lnTo>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772674" tIns="-21736" rIns="772673" bIns="-21736" numCol="1" spcCol="1270" anchor="ctr" anchorCtr="0">
              <a:noAutofit/>
            </a:bodyPr>
            <a:lstStyle/>
            <a:p>
              <a:pPr lvl="0" algn="ctr" defTabSz="222250">
                <a:lnSpc>
                  <a:spcPct val="90000"/>
                </a:lnSpc>
                <a:spcBef>
                  <a:spcPct val="0"/>
                </a:spcBef>
                <a:spcAft>
                  <a:spcPct val="35000"/>
                </a:spcAft>
              </a:pPr>
              <a:endParaRPr lang="en-US" sz="600" kern="1200"/>
            </a:p>
          </p:txBody>
        </p:sp>
        <p:sp>
          <p:nvSpPr>
            <p:cNvPr id="8" name="Freeform 7"/>
            <p:cNvSpPr/>
            <p:nvPr/>
          </p:nvSpPr>
          <p:spPr>
            <a:xfrm>
              <a:off x="5713315" y="2042133"/>
              <a:ext cx="3130648" cy="788091"/>
            </a:xfrm>
            <a:custGeom>
              <a:avLst/>
              <a:gdLst>
                <a:gd name="connsiteX0" fmla="*/ 0 w 1889818"/>
                <a:gd name="connsiteY0" fmla="*/ 78809 h 788091"/>
                <a:gd name="connsiteX1" fmla="*/ 78809 w 1889818"/>
                <a:gd name="connsiteY1" fmla="*/ 0 h 788091"/>
                <a:gd name="connsiteX2" fmla="*/ 1811009 w 1889818"/>
                <a:gd name="connsiteY2" fmla="*/ 0 h 788091"/>
                <a:gd name="connsiteX3" fmla="*/ 1889818 w 1889818"/>
                <a:gd name="connsiteY3" fmla="*/ 78809 h 788091"/>
                <a:gd name="connsiteX4" fmla="*/ 1889818 w 1889818"/>
                <a:gd name="connsiteY4" fmla="*/ 709282 h 788091"/>
                <a:gd name="connsiteX5" fmla="*/ 1811009 w 1889818"/>
                <a:gd name="connsiteY5" fmla="*/ 788091 h 788091"/>
                <a:gd name="connsiteX6" fmla="*/ 78809 w 1889818"/>
                <a:gd name="connsiteY6" fmla="*/ 788091 h 788091"/>
                <a:gd name="connsiteX7" fmla="*/ 0 w 1889818"/>
                <a:gd name="connsiteY7" fmla="*/ 709282 h 788091"/>
                <a:gd name="connsiteX8" fmla="*/ 0 w 1889818"/>
                <a:gd name="connsiteY8" fmla="*/ 78809 h 78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818" h="788091">
                  <a:moveTo>
                    <a:pt x="0" y="78809"/>
                  </a:moveTo>
                  <a:cubicBezTo>
                    <a:pt x="0" y="35284"/>
                    <a:pt x="35284" y="0"/>
                    <a:pt x="78809" y="0"/>
                  </a:cubicBezTo>
                  <a:lnTo>
                    <a:pt x="1811009" y="0"/>
                  </a:lnTo>
                  <a:cubicBezTo>
                    <a:pt x="1854534" y="0"/>
                    <a:pt x="1889818" y="35284"/>
                    <a:pt x="1889818" y="78809"/>
                  </a:cubicBezTo>
                  <a:lnTo>
                    <a:pt x="1889818" y="709282"/>
                  </a:lnTo>
                  <a:cubicBezTo>
                    <a:pt x="1889818" y="752807"/>
                    <a:pt x="1854534" y="788091"/>
                    <a:pt x="1811009" y="788091"/>
                  </a:cubicBezTo>
                  <a:lnTo>
                    <a:pt x="78809" y="788091"/>
                  </a:lnTo>
                  <a:cubicBezTo>
                    <a:pt x="35284" y="788091"/>
                    <a:pt x="0" y="752807"/>
                    <a:pt x="0" y="709282"/>
                  </a:cubicBezTo>
                  <a:lnTo>
                    <a:pt x="0" y="78809"/>
                  </a:lnTo>
                  <a:close/>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40862" tIns="40862" rIns="40862" bIns="40862" numCol="1" spcCol="1270" anchor="ctr" anchorCtr="0">
              <a:noAutofit/>
            </a:bodyPr>
            <a:lstStyle/>
            <a:p>
              <a:pPr lvl="0" algn="ctr" defTabSz="1244600">
                <a:lnSpc>
                  <a:spcPct val="90000"/>
                </a:lnSpc>
                <a:spcBef>
                  <a:spcPct val="0"/>
                </a:spcBef>
                <a:spcAft>
                  <a:spcPct val="35000"/>
                </a:spcAft>
              </a:pPr>
              <a:r>
                <a:rPr lang="pt-BR" sz="3200" kern="1200" dirty="0">
                  <a:latin typeface="Times New Roman" panose="02020603050405020304" pitchFamily="18" charset="0"/>
                  <a:cs typeface="Times New Roman" panose="02020603050405020304" pitchFamily="18" charset="0"/>
                </a:rPr>
                <a:t>Đọc lại cả bài thơ.</a:t>
              </a:r>
              <a:endParaRPr lang="en-US" sz="3200" kern="1200" dirty="0">
                <a:latin typeface="Times New Roman" panose="02020603050405020304" pitchFamily="18" charset="0"/>
                <a:cs typeface="Times New Roman" panose="02020603050405020304" pitchFamily="18" charset="0"/>
              </a:endParaRPr>
            </a:p>
          </p:txBody>
        </p:sp>
        <p:sp>
          <p:nvSpPr>
            <p:cNvPr id="9" name="Freeform 8"/>
            <p:cNvSpPr/>
            <p:nvPr/>
          </p:nvSpPr>
          <p:spPr>
            <a:xfrm rot="21244690">
              <a:off x="4955360" y="3788818"/>
              <a:ext cx="759982" cy="36526"/>
            </a:xfrm>
            <a:custGeom>
              <a:avLst/>
              <a:gdLst>
                <a:gd name="connsiteX0" fmla="*/ 0 w 759982"/>
                <a:gd name="connsiteY0" fmla="*/ 18263 h 36526"/>
                <a:gd name="connsiteX1" fmla="*/ 759982 w 759982"/>
                <a:gd name="connsiteY1" fmla="*/ 18263 h 36526"/>
              </a:gdLst>
              <a:ahLst/>
              <a:cxnLst>
                <a:cxn ang="0">
                  <a:pos x="connsiteX0" y="connsiteY0"/>
                </a:cxn>
                <a:cxn ang="0">
                  <a:pos x="connsiteX1" y="connsiteY1"/>
                </a:cxn>
              </a:cxnLst>
              <a:rect l="l" t="t" r="r" b="b"/>
              <a:pathLst>
                <a:path w="759982" h="36526">
                  <a:moveTo>
                    <a:pt x="0" y="18263"/>
                  </a:moveTo>
                  <a:lnTo>
                    <a:pt x="759982" y="18263"/>
                  </a:lnTo>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373691" tIns="-736" rIns="373691" bIns="-738" numCol="1" spcCol="1270" anchor="ctr" anchorCtr="0">
              <a:noAutofit/>
            </a:bodyPr>
            <a:lstStyle/>
            <a:p>
              <a:pPr lvl="0" algn="ctr" defTabSz="222250">
                <a:lnSpc>
                  <a:spcPct val="90000"/>
                </a:lnSpc>
                <a:spcBef>
                  <a:spcPct val="0"/>
                </a:spcBef>
                <a:spcAft>
                  <a:spcPct val="35000"/>
                </a:spcAft>
              </a:pPr>
              <a:endParaRPr lang="en-US" sz="600" kern="1200"/>
            </a:p>
          </p:txBody>
        </p:sp>
        <p:sp>
          <p:nvSpPr>
            <p:cNvPr id="12" name="Freeform 11"/>
            <p:cNvSpPr/>
            <p:nvPr/>
          </p:nvSpPr>
          <p:spPr>
            <a:xfrm>
              <a:off x="5713315" y="2971961"/>
              <a:ext cx="2552539" cy="1591831"/>
            </a:xfrm>
            <a:custGeom>
              <a:avLst/>
              <a:gdLst>
                <a:gd name="connsiteX0" fmla="*/ 0 w 2552539"/>
                <a:gd name="connsiteY0" fmla="*/ 159183 h 1591831"/>
                <a:gd name="connsiteX1" fmla="*/ 159183 w 2552539"/>
                <a:gd name="connsiteY1" fmla="*/ 0 h 1591831"/>
                <a:gd name="connsiteX2" fmla="*/ 2393356 w 2552539"/>
                <a:gd name="connsiteY2" fmla="*/ 0 h 1591831"/>
                <a:gd name="connsiteX3" fmla="*/ 2552539 w 2552539"/>
                <a:gd name="connsiteY3" fmla="*/ 159183 h 1591831"/>
                <a:gd name="connsiteX4" fmla="*/ 2552539 w 2552539"/>
                <a:gd name="connsiteY4" fmla="*/ 1432648 h 1591831"/>
                <a:gd name="connsiteX5" fmla="*/ 2393356 w 2552539"/>
                <a:gd name="connsiteY5" fmla="*/ 1591831 h 1591831"/>
                <a:gd name="connsiteX6" fmla="*/ 159183 w 2552539"/>
                <a:gd name="connsiteY6" fmla="*/ 1591831 h 1591831"/>
                <a:gd name="connsiteX7" fmla="*/ 0 w 2552539"/>
                <a:gd name="connsiteY7" fmla="*/ 1432648 h 1591831"/>
                <a:gd name="connsiteX8" fmla="*/ 0 w 2552539"/>
                <a:gd name="connsiteY8" fmla="*/ 159183 h 159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539" h="1591831">
                  <a:moveTo>
                    <a:pt x="0" y="159183"/>
                  </a:moveTo>
                  <a:cubicBezTo>
                    <a:pt x="0" y="71269"/>
                    <a:pt x="71269" y="0"/>
                    <a:pt x="159183" y="0"/>
                  </a:cubicBezTo>
                  <a:lnTo>
                    <a:pt x="2393356" y="0"/>
                  </a:lnTo>
                  <a:cubicBezTo>
                    <a:pt x="2481270" y="0"/>
                    <a:pt x="2552539" y="71269"/>
                    <a:pt x="2552539" y="159183"/>
                  </a:cubicBezTo>
                  <a:lnTo>
                    <a:pt x="2552539" y="1432648"/>
                  </a:lnTo>
                  <a:cubicBezTo>
                    <a:pt x="2552539" y="1520562"/>
                    <a:pt x="2481270" y="1591831"/>
                    <a:pt x="2393356" y="1591831"/>
                  </a:cubicBezTo>
                  <a:lnTo>
                    <a:pt x="159183" y="1591831"/>
                  </a:lnTo>
                  <a:cubicBezTo>
                    <a:pt x="71269" y="1591831"/>
                    <a:pt x="0" y="1520562"/>
                    <a:pt x="0" y="1432648"/>
                  </a:cubicBezTo>
                  <a:lnTo>
                    <a:pt x="0" y="159183"/>
                  </a:lnTo>
                  <a:close/>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61863" tIns="61863" rIns="61863" bIns="61863" numCol="1" spcCol="1270" anchor="ctr" anchorCtr="0">
              <a:noAutofit/>
            </a:bodyPr>
            <a:lstStyle/>
            <a:p>
              <a:pPr lvl="0" algn="ctr" defTabSz="1066800">
                <a:lnSpc>
                  <a:spcPct val="90000"/>
                </a:lnSpc>
                <a:spcBef>
                  <a:spcPct val="0"/>
                </a:spcBef>
                <a:spcAft>
                  <a:spcPct val="35000"/>
                </a:spcAft>
              </a:pPr>
              <a:r>
                <a:rPr lang="pt-BR" sz="2800" kern="1200" dirty="0">
                  <a:latin typeface="Times New Roman" panose="02020603050405020304" pitchFamily="18" charset="0"/>
                  <a:cs typeface="Times New Roman" panose="02020603050405020304" pitchFamily="18" charset="0"/>
                </a:rPr>
                <a:t>Thảo luận theo nhóm thời gian 3 phút:  </a:t>
              </a:r>
              <a:r>
                <a:rPr lang="pt-BR" sz="2800" kern="1200" dirty="0">
                  <a:solidFill>
                    <a:srgbClr val="FF0000"/>
                  </a:solidFill>
                  <a:latin typeface="Times New Roman" panose="02020603050405020304" pitchFamily="18" charset="0"/>
                  <a:cs typeface="Times New Roman" panose="02020603050405020304" pitchFamily="18" charset="0"/>
                </a:rPr>
                <a:t>Hoàn thành phiếu HT 01:</a:t>
              </a:r>
              <a:endParaRPr lang="en-US" sz="2800" kern="1200" dirty="0">
                <a:solidFill>
                  <a:srgbClr val="FF0000"/>
                </a:solidFill>
                <a:latin typeface="Times New Roman" panose="02020603050405020304" pitchFamily="18" charset="0"/>
                <a:cs typeface="Times New Roman" panose="02020603050405020304" pitchFamily="18" charset="0"/>
              </a:endParaRPr>
            </a:p>
          </p:txBody>
        </p:sp>
        <p:sp>
          <p:nvSpPr>
            <p:cNvPr id="13" name="Freeform 12"/>
            <p:cNvSpPr/>
            <p:nvPr/>
          </p:nvSpPr>
          <p:spPr>
            <a:xfrm rot="3673311">
              <a:off x="4550249" y="4516157"/>
              <a:ext cx="1570204" cy="36526"/>
            </a:xfrm>
            <a:custGeom>
              <a:avLst/>
              <a:gdLst>
                <a:gd name="connsiteX0" fmla="*/ 0 w 1570204"/>
                <a:gd name="connsiteY0" fmla="*/ 18263 h 36526"/>
                <a:gd name="connsiteX1" fmla="*/ 1570204 w 1570204"/>
                <a:gd name="connsiteY1" fmla="*/ 18263 h 36526"/>
              </a:gdLst>
              <a:ahLst/>
              <a:cxnLst>
                <a:cxn ang="0">
                  <a:pos x="connsiteX0" y="connsiteY0"/>
                </a:cxn>
                <a:cxn ang="0">
                  <a:pos x="connsiteX1" y="connsiteY1"/>
                </a:cxn>
              </a:cxnLst>
              <a:rect l="l" t="t" r="r" b="b"/>
              <a:pathLst>
                <a:path w="1570204" h="36526">
                  <a:moveTo>
                    <a:pt x="0" y="18263"/>
                  </a:moveTo>
                  <a:lnTo>
                    <a:pt x="1570204" y="18263"/>
                  </a:lnTo>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758547" tIns="-20993" rIns="758546" bIns="-20992" numCol="1" spcCol="1270" anchor="ctr" anchorCtr="0">
              <a:noAutofit/>
            </a:bodyPr>
            <a:lstStyle/>
            <a:p>
              <a:pPr lvl="0" algn="ctr" defTabSz="222250">
                <a:lnSpc>
                  <a:spcPct val="90000"/>
                </a:lnSpc>
                <a:spcBef>
                  <a:spcPct val="0"/>
                </a:spcBef>
                <a:spcAft>
                  <a:spcPct val="35000"/>
                </a:spcAft>
              </a:pPr>
              <a:endParaRPr lang="en-US" sz="600" kern="1200"/>
            </a:p>
          </p:txBody>
        </p:sp>
        <p:sp>
          <p:nvSpPr>
            <p:cNvPr id="14" name="Freeform 13"/>
            <p:cNvSpPr/>
            <p:nvPr/>
          </p:nvSpPr>
          <p:spPr>
            <a:xfrm>
              <a:off x="5713315" y="4750100"/>
              <a:ext cx="2115424" cy="944909"/>
            </a:xfrm>
            <a:custGeom>
              <a:avLst/>
              <a:gdLst>
                <a:gd name="connsiteX0" fmla="*/ 0 w 2115424"/>
                <a:gd name="connsiteY0" fmla="*/ 94491 h 944909"/>
                <a:gd name="connsiteX1" fmla="*/ 94491 w 2115424"/>
                <a:gd name="connsiteY1" fmla="*/ 0 h 944909"/>
                <a:gd name="connsiteX2" fmla="*/ 2020933 w 2115424"/>
                <a:gd name="connsiteY2" fmla="*/ 0 h 944909"/>
                <a:gd name="connsiteX3" fmla="*/ 2115424 w 2115424"/>
                <a:gd name="connsiteY3" fmla="*/ 94491 h 944909"/>
                <a:gd name="connsiteX4" fmla="*/ 2115424 w 2115424"/>
                <a:gd name="connsiteY4" fmla="*/ 850418 h 944909"/>
                <a:gd name="connsiteX5" fmla="*/ 2020933 w 2115424"/>
                <a:gd name="connsiteY5" fmla="*/ 944909 h 944909"/>
                <a:gd name="connsiteX6" fmla="*/ 94491 w 2115424"/>
                <a:gd name="connsiteY6" fmla="*/ 944909 h 944909"/>
                <a:gd name="connsiteX7" fmla="*/ 0 w 2115424"/>
                <a:gd name="connsiteY7" fmla="*/ 850418 h 944909"/>
                <a:gd name="connsiteX8" fmla="*/ 0 w 2115424"/>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424" h="944909">
                  <a:moveTo>
                    <a:pt x="0" y="94491"/>
                  </a:moveTo>
                  <a:cubicBezTo>
                    <a:pt x="0" y="42305"/>
                    <a:pt x="42305" y="0"/>
                    <a:pt x="94491" y="0"/>
                  </a:cubicBezTo>
                  <a:lnTo>
                    <a:pt x="2020933" y="0"/>
                  </a:lnTo>
                  <a:cubicBezTo>
                    <a:pt x="2073119" y="0"/>
                    <a:pt x="2115424" y="42305"/>
                    <a:pt x="2115424" y="94491"/>
                  </a:cubicBezTo>
                  <a:lnTo>
                    <a:pt x="2115424" y="850418"/>
                  </a:lnTo>
                  <a:cubicBezTo>
                    <a:pt x="2115424" y="902604"/>
                    <a:pt x="2073119" y="944909"/>
                    <a:pt x="2020933" y="944909"/>
                  </a:cubicBezTo>
                  <a:lnTo>
                    <a:pt x="94491" y="944909"/>
                  </a:lnTo>
                  <a:cubicBezTo>
                    <a:pt x="42305" y="944909"/>
                    <a:pt x="0" y="902604"/>
                    <a:pt x="0" y="850418"/>
                  </a:cubicBezTo>
                  <a:lnTo>
                    <a:pt x="0" y="94491"/>
                  </a:lnTo>
                  <a:close/>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45455" tIns="45455" rIns="45455" bIns="45455" numCol="1" spcCol="1270" anchor="ctr" anchorCtr="0">
              <a:noAutofit/>
            </a:bodyPr>
            <a:lstStyle/>
            <a:p>
              <a:pPr lvl="0" algn="ctr" defTabSz="12446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Trả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hỏi</a:t>
              </a:r>
              <a:endParaRPr lang="en-US" sz="32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18225152">
              <a:off x="7526432" y="4638683"/>
              <a:ext cx="1360542" cy="36526"/>
            </a:xfrm>
            <a:custGeom>
              <a:avLst/>
              <a:gdLst>
                <a:gd name="connsiteX0" fmla="*/ 0 w 1360542"/>
                <a:gd name="connsiteY0" fmla="*/ 18263 h 36526"/>
                <a:gd name="connsiteX1" fmla="*/ 1360542 w 1360542"/>
                <a:gd name="connsiteY1" fmla="*/ 18263 h 36526"/>
              </a:gdLst>
              <a:ahLst/>
              <a:cxnLst>
                <a:cxn ang="0">
                  <a:pos x="connsiteX0" y="connsiteY0"/>
                </a:cxn>
                <a:cxn ang="0">
                  <a:pos x="connsiteX1" y="connsiteY1"/>
                </a:cxn>
              </a:cxnLst>
              <a:rect l="l" t="t" r="r" b="b"/>
              <a:pathLst>
                <a:path w="1360542" h="36526">
                  <a:moveTo>
                    <a:pt x="0" y="18263"/>
                  </a:moveTo>
                  <a:lnTo>
                    <a:pt x="1360542" y="18263"/>
                  </a:lnTo>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658957" tIns="-15750" rIns="658957" bIns="-15752" numCol="1" spcCol="1270" anchor="ctr" anchorCtr="0">
              <a:noAutofit/>
            </a:bodyPr>
            <a:lstStyle/>
            <a:p>
              <a:pPr lvl="0" algn="ctr" defTabSz="222250">
                <a:lnSpc>
                  <a:spcPct val="90000"/>
                </a:lnSpc>
                <a:spcBef>
                  <a:spcPct val="0"/>
                </a:spcBef>
                <a:spcAft>
                  <a:spcPct val="35000"/>
                </a:spcAft>
              </a:pPr>
              <a:endParaRPr lang="en-US" sz="600" kern="1200"/>
            </a:p>
          </p:txBody>
        </p:sp>
        <p:sp>
          <p:nvSpPr>
            <p:cNvPr id="16" name="Freeform 15"/>
            <p:cNvSpPr/>
            <p:nvPr/>
          </p:nvSpPr>
          <p:spPr>
            <a:xfrm>
              <a:off x="8584667" y="3662808"/>
              <a:ext cx="2539650" cy="857060"/>
            </a:xfrm>
            <a:custGeom>
              <a:avLst/>
              <a:gdLst>
                <a:gd name="connsiteX0" fmla="*/ 0 w 2539650"/>
                <a:gd name="connsiteY0" fmla="*/ 85706 h 857060"/>
                <a:gd name="connsiteX1" fmla="*/ 85706 w 2539650"/>
                <a:gd name="connsiteY1" fmla="*/ 0 h 857060"/>
                <a:gd name="connsiteX2" fmla="*/ 2453944 w 2539650"/>
                <a:gd name="connsiteY2" fmla="*/ 0 h 857060"/>
                <a:gd name="connsiteX3" fmla="*/ 2539650 w 2539650"/>
                <a:gd name="connsiteY3" fmla="*/ 85706 h 857060"/>
                <a:gd name="connsiteX4" fmla="*/ 2539650 w 2539650"/>
                <a:gd name="connsiteY4" fmla="*/ 771354 h 857060"/>
                <a:gd name="connsiteX5" fmla="*/ 2453944 w 2539650"/>
                <a:gd name="connsiteY5" fmla="*/ 857060 h 857060"/>
                <a:gd name="connsiteX6" fmla="*/ 85706 w 2539650"/>
                <a:gd name="connsiteY6" fmla="*/ 857060 h 857060"/>
                <a:gd name="connsiteX7" fmla="*/ 0 w 2539650"/>
                <a:gd name="connsiteY7" fmla="*/ 771354 h 857060"/>
                <a:gd name="connsiteX8" fmla="*/ 0 w 2539650"/>
                <a:gd name="connsiteY8" fmla="*/ 85706 h 85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9650" h="857060">
                  <a:moveTo>
                    <a:pt x="0" y="85706"/>
                  </a:moveTo>
                  <a:cubicBezTo>
                    <a:pt x="0" y="38372"/>
                    <a:pt x="38372" y="0"/>
                    <a:pt x="85706" y="0"/>
                  </a:cubicBezTo>
                  <a:lnTo>
                    <a:pt x="2453944" y="0"/>
                  </a:lnTo>
                  <a:cubicBezTo>
                    <a:pt x="2501278" y="0"/>
                    <a:pt x="2539650" y="38372"/>
                    <a:pt x="2539650" y="85706"/>
                  </a:cubicBezTo>
                  <a:lnTo>
                    <a:pt x="2539650" y="771354"/>
                  </a:lnTo>
                  <a:cubicBezTo>
                    <a:pt x="2539650" y="818688"/>
                    <a:pt x="2501278" y="857060"/>
                    <a:pt x="2453944" y="857060"/>
                  </a:cubicBezTo>
                  <a:lnTo>
                    <a:pt x="85706" y="857060"/>
                  </a:lnTo>
                  <a:cubicBezTo>
                    <a:pt x="38372" y="857060"/>
                    <a:pt x="0" y="818688"/>
                    <a:pt x="0" y="771354"/>
                  </a:cubicBezTo>
                  <a:lnTo>
                    <a:pt x="0" y="85706"/>
                  </a:lnTo>
                  <a:close/>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37802" tIns="37802" rIns="37802" bIns="37802" numCol="1" spcCol="1270" anchor="ctr" anchorCtr="0">
              <a:noAutofit/>
            </a:bodyPr>
            <a:lstStyle/>
            <a:p>
              <a:pPr lvl="0" algn="ctr" defTabSz="889000">
                <a:lnSpc>
                  <a:spcPct val="90000"/>
                </a:lnSpc>
                <a:spcBef>
                  <a:spcPct val="0"/>
                </a:spcBef>
                <a:spcAft>
                  <a:spcPct val="35000"/>
                </a:spcAft>
              </a:pPr>
              <a:r>
                <a:rPr lang="pt-BR" sz="2400" kern="1200" dirty="0">
                  <a:latin typeface="Times New Roman" panose="02020603050405020304" pitchFamily="18" charset="0"/>
                  <a:cs typeface="Times New Roman" panose="02020603050405020304" pitchFamily="18" charset="0"/>
                </a:rPr>
                <a:t>- </a:t>
              </a:r>
              <a:r>
                <a:rPr lang="pt-BR" sz="2400" i="1" kern="1200" dirty="0">
                  <a:latin typeface="Times New Roman" panose="02020603050405020304" pitchFamily="18" charset="0"/>
                  <a:cs typeface="Times New Roman" panose="02020603050405020304" pitchFamily="18" charset="0"/>
                </a:rPr>
                <a:t>Tìm hiểu vẻ đẹp của hình ảnh bàn tay mẹ.</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rot="21199371">
              <a:off x="7826159" y="5160044"/>
              <a:ext cx="761089" cy="36526"/>
            </a:xfrm>
            <a:custGeom>
              <a:avLst/>
              <a:gdLst>
                <a:gd name="connsiteX0" fmla="*/ 0 w 761089"/>
                <a:gd name="connsiteY0" fmla="*/ 18263 h 36526"/>
                <a:gd name="connsiteX1" fmla="*/ 761089 w 761089"/>
                <a:gd name="connsiteY1" fmla="*/ 18263 h 36526"/>
              </a:gdLst>
              <a:ahLst/>
              <a:cxnLst>
                <a:cxn ang="0">
                  <a:pos x="connsiteX0" y="connsiteY0"/>
                </a:cxn>
                <a:cxn ang="0">
                  <a:pos x="connsiteX1" y="connsiteY1"/>
                </a:cxn>
              </a:cxnLst>
              <a:rect l="l" t="t" r="r" b="b"/>
              <a:pathLst>
                <a:path w="761089" h="36526">
                  <a:moveTo>
                    <a:pt x="0" y="18263"/>
                  </a:moveTo>
                  <a:lnTo>
                    <a:pt x="761089" y="18263"/>
                  </a:lnTo>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374217" tIns="-764" rIns="374217" bIns="-765" numCol="1" spcCol="1270" anchor="ctr" anchorCtr="0">
              <a:noAutofit/>
            </a:bodyPr>
            <a:lstStyle/>
            <a:p>
              <a:pPr lvl="0" algn="ctr" defTabSz="222250">
                <a:lnSpc>
                  <a:spcPct val="90000"/>
                </a:lnSpc>
                <a:spcBef>
                  <a:spcPct val="0"/>
                </a:spcBef>
                <a:spcAft>
                  <a:spcPct val="35000"/>
                </a:spcAft>
              </a:pPr>
              <a:endParaRPr lang="en-US" sz="600" kern="1200"/>
            </a:p>
          </p:txBody>
        </p:sp>
        <p:sp>
          <p:nvSpPr>
            <p:cNvPr id="18" name="Freeform 17"/>
            <p:cNvSpPr/>
            <p:nvPr/>
          </p:nvSpPr>
          <p:spPr>
            <a:xfrm>
              <a:off x="8584667" y="4661605"/>
              <a:ext cx="2510169" cy="944909"/>
            </a:xfrm>
            <a:custGeom>
              <a:avLst/>
              <a:gdLst>
                <a:gd name="connsiteX0" fmla="*/ 0 w 2510169"/>
                <a:gd name="connsiteY0" fmla="*/ 94491 h 944909"/>
                <a:gd name="connsiteX1" fmla="*/ 94491 w 2510169"/>
                <a:gd name="connsiteY1" fmla="*/ 0 h 944909"/>
                <a:gd name="connsiteX2" fmla="*/ 2415678 w 2510169"/>
                <a:gd name="connsiteY2" fmla="*/ 0 h 944909"/>
                <a:gd name="connsiteX3" fmla="*/ 2510169 w 2510169"/>
                <a:gd name="connsiteY3" fmla="*/ 94491 h 944909"/>
                <a:gd name="connsiteX4" fmla="*/ 2510169 w 2510169"/>
                <a:gd name="connsiteY4" fmla="*/ 850418 h 944909"/>
                <a:gd name="connsiteX5" fmla="*/ 2415678 w 2510169"/>
                <a:gd name="connsiteY5" fmla="*/ 944909 h 944909"/>
                <a:gd name="connsiteX6" fmla="*/ 94491 w 2510169"/>
                <a:gd name="connsiteY6" fmla="*/ 944909 h 944909"/>
                <a:gd name="connsiteX7" fmla="*/ 0 w 2510169"/>
                <a:gd name="connsiteY7" fmla="*/ 850418 h 944909"/>
                <a:gd name="connsiteX8" fmla="*/ 0 w 2510169"/>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0169" h="944909">
                  <a:moveTo>
                    <a:pt x="0" y="94491"/>
                  </a:moveTo>
                  <a:cubicBezTo>
                    <a:pt x="0" y="42305"/>
                    <a:pt x="42305" y="0"/>
                    <a:pt x="94491" y="0"/>
                  </a:cubicBezTo>
                  <a:lnTo>
                    <a:pt x="2415678" y="0"/>
                  </a:lnTo>
                  <a:cubicBezTo>
                    <a:pt x="2467864" y="0"/>
                    <a:pt x="2510169" y="42305"/>
                    <a:pt x="2510169" y="94491"/>
                  </a:cubicBezTo>
                  <a:lnTo>
                    <a:pt x="2510169" y="850418"/>
                  </a:lnTo>
                  <a:cubicBezTo>
                    <a:pt x="2510169" y="902604"/>
                    <a:pt x="2467864" y="944909"/>
                    <a:pt x="2415678" y="944909"/>
                  </a:cubicBezTo>
                  <a:lnTo>
                    <a:pt x="94491" y="944909"/>
                  </a:lnTo>
                  <a:cubicBezTo>
                    <a:pt x="42305" y="944909"/>
                    <a:pt x="0" y="902604"/>
                    <a:pt x="0" y="850418"/>
                  </a:cubicBezTo>
                  <a:lnTo>
                    <a:pt x="0" y="94491"/>
                  </a:lnTo>
                  <a:close/>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40375" tIns="40375" rIns="40375" bIns="40375" numCol="1" spcCol="1270" anchor="ctr" anchorCtr="0">
              <a:noAutofit/>
            </a:bodyPr>
            <a:lstStyle/>
            <a:p>
              <a:pPr lvl="0" algn="ctr" defTabSz="889000">
                <a:lnSpc>
                  <a:spcPct val="90000"/>
                </a:lnSpc>
                <a:spcBef>
                  <a:spcPct val="0"/>
                </a:spcBef>
                <a:spcAft>
                  <a:spcPct val="35000"/>
                </a:spcAft>
              </a:pPr>
              <a:r>
                <a:rPr lang="pt-BR" sz="2400" i="1" kern="1200" dirty="0">
                  <a:latin typeface="Times New Roman" panose="02020603050405020304" pitchFamily="18" charset="0"/>
                  <a:cs typeface="Times New Roman" panose="02020603050405020304" pitchFamily="18" charset="0"/>
                </a:rPr>
                <a:t>- Tìm hiểu ý nghĩa lời ru của mẹ</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rot="3171739">
              <a:off x="7580658" y="5703366"/>
              <a:ext cx="1252089" cy="36526"/>
            </a:xfrm>
            <a:custGeom>
              <a:avLst/>
              <a:gdLst>
                <a:gd name="connsiteX0" fmla="*/ 0 w 1252089"/>
                <a:gd name="connsiteY0" fmla="*/ 18263 h 36526"/>
                <a:gd name="connsiteX1" fmla="*/ 1252089 w 1252089"/>
                <a:gd name="connsiteY1" fmla="*/ 18263 h 36526"/>
              </a:gdLst>
              <a:ahLst/>
              <a:cxnLst>
                <a:cxn ang="0">
                  <a:pos x="connsiteX0" y="connsiteY0"/>
                </a:cxn>
                <a:cxn ang="0">
                  <a:pos x="connsiteX1" y="connsiteY1"/>
                </a:cxn>
              </a:cxnLst>
              <a:rect l="l" t="t" r="r" b="b"/>
              <a:pathLst>
                <a:path w="1252089" h="36526">
                  <a:moveTo>
                    <a:pt x="0" y="18263"/>
                  </a:moveTo>
                  <a:lnTo>
                    <a:pt x="1252089" y="18263"/>
                  </a:lnTo>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607442" tIns="-13040" rIns="607442" bIns="-13039" numCol="1" spcCol="1270" anchor="ctr" anchorCtr="0">
              <a:noAutofit/>
            </a:bodyPr>
            <a:lstStyle/>
            <a:p>
              <a:pPr lvl="0" algn="ctr" defTabSz="222250">
                <a:lnSpc>
                  <a:spcPct val="90000"/>
                </a:lnSpc>
                <a:spcBef>
                  <a:spcPct val="0"/>
                </a:spcBef>
                <a:spcAft>
                  <a:spcPct val="35000"/>
                </a:spcAft>
              </a:pPr>
              <a:endParaRPr lang="en-US" sz="600" kern="1200"/>
            </a:p>
          </p:txBody>
        </p:sp>
        <p:sp>
          <p:nvSpPr>
            <p:cNvPr id="20" name="Freeform 19"/>
            <p:cNvSpPr/>
            <p:nvPr/>
          </p:nvSpPr>
          <p:spPr>
            <a:xfrm>
              <a:off x="8584667" y="5748250"/>
              <a:ext cx="2483882" cy="944909"/>
            </a:xfrm>
            <a:custGeom>
              <a:avLst/>
              <a:gdLst>
                <a:gd name="connsiteX0" fmla="*/ 0 w 2483882"/>
                <a:gd name="connsiteY0" fmla="*/ 94491 h 944909"/>
                <a:gd name="connsiteX1" fmla="*/ 94491 w 2483882"/>
                <a:gd name="connsiteY1" fmla="*/ 0 h 944909"/>
                <a:gd name="connsiteX2" fmla="*/ 2389391 w 2483882"/>
                <a:gd name="connsiteY2" fmla="*/ 0 h 944909"/>
                <a:gd name="connsiteX3" fmla="*/ 2483882 w 2483882"/>
                <a:gd name="connsiteY3" fmla="*/ 94491 h 944909"/>
                <a:gd name="connsiteX4" fmla="*/ 2483882 w 2483882"/>
                <a:gd name="connsiteY4" fmla="*/ 850418 h 944909"/>
                <a:gd name="connsiteX5" fmla="*/ 2389391 w 2483882"/>
                <a:gd name="connsiteY5" fmla="*/ 944909 h 944909"/>
                <a:gd name="connsiteX6" fmla="*/ 94491 w 2483882"/>
                <a:gd name="connsiteY6" fmla="*/ 944909 h 944909"/>
                <a:gd name="connsiteX7" fmla="*/ 0 w 2483882"/>
                <a:gd name="connsiteY7" fmla="*/ 850418 h 944909"/>
                <a:gd name="connsiteX8" fmla="*/ 0 w 2483882"/>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3882" h="944909">
                  <a:moveTo>
                    <a:pt x="0" y="94491"/>
                  </a:moveTo>
                  <a:cubicBezTo>
                    <a:pt x="0" y="42305"/>
                    <a:pt x="42305" y="0"/>
                    <a:pt x="94491" y="0"/>
                  </a:cubicBezTo>
                  <a:lnTo>
                    <a:pt x="2389391" y="0"/>
                  </a:lnTo>
                  <a:cubicBezTo>
                    <a:pt x="2441577" y="0"/>
                    <a:pt x="2483882" y="42305"/>
                    <a:pt x="2483882" y="94491"/>
                  </a:cubicBezTo>
                  <a:lnTo>
                    <a:pt x="2483882" y="850418"/>
                  </a:lnTo>
                  <a:cubicBezTo>
                    <a:pt x="2483882" y="902604"/>
                    <a:pt x="2441577" y="944909"/>
                    <a:pt x="2389391" y="944909"/>
                  </a:cubicBezTo>
                  <a:lnTo>
                    <a:pt x="94491" y="944909"/>
                  </a:lnTo>
                  <a:cubicBezTo>
                    <a:pt x="42305" y="944909"/>
                    <a:pt x="0" y="902604"/>
                    <a:pt x="0" y="850418"/>
                  </a:cubicBezTo>
                  <a:lnTo>
                    <a:pt x="0" y="94491"/>
                  </a:lnTo>
                  <a:close/>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40375" tIns="40375" rIns="40375" bIns="40375" numCol="1" spcCol="1270" anchor="ctr" anchorCtr="0">
              <a:noAutofit/>
            </a:bodyPr>
            <a:lstStyle/>
            <a:p>
              <a:pPr lvl="0" algn="ctr" defTabSz="889000">
                <a:lnSpc>
                  <a:spcPct val="90000"/>
                </a:lnSpc>
                <a:spcBef>
                  <a:spcPct val="0"/>
                </a:spcBef>
                <a:spcAft>
                  <a:spcPct val="35000"/>
                </a:spcAft>
              </a:pPr>
              <a:r>
                <a:rPr lang="pt-BR" sz="2400" i="1" kern="1200" dirty="0">
                  <a:latin typeface="Times New Roman" panose="02020603050405020304" pitchFamily="18" charset="0"/>
                  <a:cs typeface="Times New Roman" panose="02020603050405020304" pitchFamily="18" charset="0"/>
                </a:rPr>
                <a:t>- Các biện pháp tu từ chính được sử dụng trong bài thơ.</a:t>
              </a:r>
              <a:endParaRPr lang="en-US" sz="2400" kern="1200" dirty="0">
                <a:latin typeface="Times New Roman" panose="02020603050405020304" pitchFamily="18" charset="0"/>
                <a:cs typeface="Times New Roman" panose="02020603050405020304" pitchFamily="18" charset="0"/>
              </a:endParaRPr>
            </a:p>
          </p:txBody>
        </p:sp>
      </p:grpSp>
      <p:pic>
        <p:nvPicPr>
          <p:cNvPr id="11" name="Picture 10"/>
          <p:cNvPicPr>
            <a:picLocks noChangeAspect="1"/>
          </p:cNvPicPr>
          <p:nvPr/>
        </p:nvPicPr>
        <p:blipFill>
          <a:blip r:embed="rId2"/>
          <a:stretch>
            <a:fillRect/>
          </a:stretch>
        </p:blipFill>
        <p:spPr>
          <a:xfrm>
            <a:off x="-229560" y="3040612"/>
            <a:ext cx="2946292" cy="2387644"/>
          </a:xfrm>
          <a:prstGeom prst="ellipse">
            <a:avLst/>
          </a:prstGeom>
          <a:ln>
            <a:noFill/>
          </a:ln>
          <a:effectLst>
            <a:softEdge rad="112500"/>
          </a:effectLst>
        </p:spPr>
      </p:pic>
    </p:spTree>
    <p:extLst>
      <p:ext uri="{BB962C8B-B14F-4D97-AF65-F5344CB8AC3E}">
        <p14:creationId xmlns:p14="http://schemas.microsoft.com/office/powerpoint/2010/main" val="654201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rotWithShape="1">
          <a:blip r:embed="rId2"/>
          <a:srcRect t="1978" b="1978"/>
          <a:stretch/>
        </p:blipFill>
        <p:spPr>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6"/>
          <p:cNvSpPr/>
          <p:nvPr/>
        </p:nvSpPr>
        <p:spPr>
          <a:xfrm>
            <a:off x="3772403" y="289449"/>
            <a:ext cx="2236511" cy="1200329"/>
          </a:xfrm>
          <a:prstGeom prst="rect">
            <a:avLst/>
          </a:prstGeom>
          <a:noFill/>
        </p:spPr>
        <p:txBody>
          <a:bodyPr wrap="none" lIns="91440" tIns="45720" rIns="91440" bIns="45720">
            <a:spAutoFit/>
          </a:body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THƠ</a:t>
            </a:r>
          </a:p>
        </p:txBody>
      </p:sp>
    </p:spTree>
    <p:extLst>
      <p:ext uri="{BB962C8B-B14F-4D97-AF65-F5344CB8AC3E}">
        <p14:creationId xmlns:p14="http://schemas.microsoft.com/office/powerpoint/2010/main" val="1254379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01998662"/>
              </p:ext>
            </p:extLst>
          </p:nvPr>
        </p:nvGraphicFramePr>
        <p:xfrm>
          <a:off x="190500" y="1309036"/>
          <a:ext cx="5910776" cy="4883234"/>
        </p:xfrm>
        <a:graphic>
          <a:graphicData uri="http://schemas.openxmlformats.org/drawingml/2006/table">
            <a:tbl>
              <a:tblPr firstRow="1" bandRow="1">
                <a:tableStyleId>{5C22544A-7EE6-4342-B048-85BDC9FD1C3A}</a:tableStyleId>
              </a:tblPr>
              <a:tblGrid>
                <a:gridCol w="3572978">
                  <a:extLst>
                    <a:ext uri="{9D8B030D-6E8A-4147-A177-3AD203B41FA5}">
                      <a16:colId xmlns:a16="http://schemas.microsoft.com/office/drawing/2014/main" val="3255424733"/>
                    </a:ext>
                  </a:extLst>
                </a:gridCol>
                <a:gridCol w="2337798">
                  <a:extLst>
                    <a:ext uri="{9D8B030D-6E8A-4147-A177-3AD203B41FA5}">
                      <a16:colId xmlns:a16="http://schemas.microsoft.com/office/drawing/2014/main" val="3547848784"/>
                    </a:ext>
                  </a:extLst>
                </a:gridCol>
              </a:tblGrid>
              <a:tr h="1039896">
                <a:tc>
                  <a:txBody>
                    <a:bodyPr/>
                    <a:lstStyle/>
                    <a:p>
                      <a:pPr algn="ctr">
                        <a:lnSpc>
                          <a:spcPct val="115000"/>
                        </a:lnSpc>
                        <a:spcAft>
                          <a:spcPts val="0"/>
                        </a:spcAft>
                      </a:pPr>
                      <a:r>
                        <a:rPr lang="en-US" sz="2800" b="1" dirty="0" err="1">
                          <a:solidFill>
                            <a:srgbClr val="FF0000"/>
                          </a:solidFill>
                          <a:effectLst/>
                          <a:latin typeface="Times New Roman" panose="02020603050405020304" pitchFamily="18" charset="0"/>
                          <a:ea typeface="Times New Roman" panose="02020603050405020304" pitchFamily="18" charset="0"/>
                        </a:rPr>
                        <a:t>Nhóm</a:t>
                      </a:r>
                      <a:r>
                        <a:rPr lang="en-US" sz="2800" b="1" dirty="0">
                          <a:solidFill>
                            <a:srgbClr val="FF0000"/>
                          </a:solidFill>
                          <a:effectLst/>
                          <a:latin typeface="Times New Roman" panose="02020603050405020304" pitchFamily="18" charset="0"/>
                          <a:ea typeface="Times New Roman" panose="02020603050405020304" pitchFamily="18" charset="0"/>
                        </a:rPr>
                        <a:t> 1 + 2:</a:t>
                      </a:r>
                      <a:endParaRPr lang="en-US" sz="2800" dirty="0">
                        <a:solidFill>
                          <a:srgbClr val="FF0000"/>
                        </a:solidFill>
                        <a:effectLst/>
                        <a:latin typeface="Times New Roman" panose="02020603050405020304" pitchFamily="18" charset="0"/>
                        <a:ea typeface="Times New Roman" panose="02020603050405020304" pitchFamily="18" charset="0"/>
                      </a:endParaRPr>
                    </a:p>
                    <a:p>
                      <a:pPr algn="ctr"/>
                      <a:r>
                        <a:rPr lang="en-US" sz="2400" b="1" dirty="0" err="1">
                          <a:solidFill>
                            <a:srgbClr val="7030A0"/>
                          </a:solidFill>
                          <a:effectLst/>
                          <a:latin typeface="Times New Roman" panose="02020603050405020304" pitchFamily="18" charset="0"/>
                          <a:ea typeface="Times New Roman" panose="02020603050405020304" pitchFamily="18" charset="0"/>
                        </a:rPr>
                        <a:t>Vẻ</a:t>
                      </a:r>
                      <a:r>
                        <a:rPr lang="en-US" sz="2400" b="1" dirty="0">
                          <a:solidFill>
                            <a:srgbClr val="7030A0"/>
                          </a:solidFill>
                          <a:effectLst/>
                          <a:latin typeface="Times New Roman" panose="02020603050405020304" pitchFamily="18" charset="0"/>
                          <a:ea typeface="Times New Roman" panose="02020603050405020304" pitchFamily="18" charset="0"/>
                        </a:rPr>
                        <a:t> </a:t>
                      </a:r>
                      <a:r>
                        <a:rPr lang="en-US" sz="2400" b="1" dirty="0" err="1">
                          <a:solidFill>
                            <a:srgbClr val="7030A0"/>
                          </a:solidFill>
                          <a:effectLst/>
                          <a:latin typeface="Times New Roman" panose="02020603050405020304" pitchFamily="18" charset="0"/>
                          <a:ea typeface="Times New Roman" panose="02020603050405020304" pitchFamily="18" charset="0"/>
                        </a:rPr>
                        <a:t>đẹp</a:t>
                      </a:r>
                      <a:r>
                        <a:rPr lang="en-US" sz="2400" b="1" dirty="0">
                          <a:solidFill>
                            <a:srgbClr val="7030A0"/>
                          </a:solidFill>
                          <a:effectLst/>
                          <a:latin typeface="Times New Roman" panose="02020603050405020304" pitchFamily="18" charset="0"/>
                          <a:ea typeface="Times New Roman" panose="02020603050405020304" pitchFamily="18" charset="0"/>
                        </a:rPr>
                        <a:t> </a:t>
                      </a:r>
                      <a:r>
                        <a:rPr lang="en-US" sz="2400" b="1" dirty="0" err="1">
                          <a:solidFill>
                            <a:srgbClr val="7030A0"/>
                          </a:solidFill>
                          <a:effectLst/>
                          <a:latin typeface="Times New Roman" panose="02020603050405020304" pitchFamily="18" charset="0"/>
                          <a:ea typeface="Times New Roman" panose="02020603050405020304" pitchFamily="18" charset="0"/>
                        </a:rPr>
                        <a:t>của</a:t>
                      </a:r>
                      <a:r>
                        <a:rPr lang="en-US" sz="2400" b="1" dirty="0">
                          <a:solidFill>
                            <a:srgbClr val="7030A0"/>
                          </a:solidFill>
                          <a:effectLst/>
                          <a:latin typeface="Times New Roman" panose="02020603050405020304" pitchFamily="18" charset="0"/>
                          <a:ea typeface="Times New Roman" panose="02020603050405020304" pitchFamily="18" charset="0"/>
                        </a:rPr>
                        <a:t>  </a:t>
                      </a:r>
                      <a:r>
                        <a:rPr lang="en-US" sz="2400" b="1" dirty="0" err="1">
                          <a:solidFill>
                            <a:srgbClr val="7030A0"/>
                          </a:solidFill>
                          <a:effectLst/>
                          <a:latin typeface="Times New Roman" panose="02020603050405020304" pitchFamily="18" charset="0"/>
                          <a:ea typeface="Times New Roman" panose="02020603050405020304" pitchFamily="18" charset="0"/>
                        </a:rPr>
                        <a:t>bàn</a:t>
                      </a:r>
                      <a:r>
                        <a:rPr lang="en-US" sz="2400" b="1" dirty="0">
                          <a:solidFill>
                            <a:srgbClr val="7030A0"/>
                          </a:solidFill>
                          <a:effectLst/>
                          <a:latin typeface="Times New Roman" panose="02020603050405020304" pitchFamily="18" charset="0"/>
                          <a:ea typeface="Times New Roman" panose="02020603050405020304" pitchFamily="18" charset="0"/>
                        </a:rPr>
                        <a:t> </a:t>
                      </a:r>
                      <a:r>
                        <a:rPr lang="en-US" sz="2400" b="1" dirty="0" err="1">
                          <a:solidFill>
                            <a:srgbClr val="7030A0"/>
                          </a:solidFill>
                          <a:effectLst/>
                          <a:latin typeface="Times New Roman" panose="02020603050405020304" pitchFamily="18" charset="0"/>
                          <a:ea typeface="Times New Roman" panose="02020603050405020304" pitchFamily="18" charset="0"/>
                        </a:rPr>
                        <a:t>tay</a:t>
                      </a:r>
                      <a:r>
                        <a:rPr lang="en-US" sz="2400" b="1" dirty="0">
                          <a:solidFill>
                            <a:srgbClr val="7030A0"/>
                          </a:solidFill>
                          <a:effectLst/>
                          <a:latin typeface="Times New Roman" panose="02020603050405020304" pitchFamily="18" charset="0"/>
                          <a:ea typeface="Times New Roman" panose="02020603050405020304" pitchFamily="18" charset="0"/>
                        </a:rPr>
                        <a:t> </a:t>
                      </a:r>
                      <a:r>
                        <a:rPr lang="en-US" sz="2400" b="1" dirty="0" err="1">
                          <a:solidFill>
                            <a:srgbClr val="7030A0"/>
                          </a:solidFill>
                          <a:effectLst/>
                          <a:latin typeface="Times New Roman" panose="02020603050405020304" pitchFamily="18" charset="0"/>
                          <a:ea typeface="Times New Roman" panose="02020603050405020304" pitchFamily="18" charset="0"/>
                        </a:rPr>
                        <a:t>mẹ</a:t>
                      </a:r>
                      <a:endParaRPr lang="en-US" sz="24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4271310"/>
                  </a:ext>
                </a:extLst>
              </a:tr>
              <a:tr h="3391156">
                <a:tc>
                  <a:txBody>
                    <a:bodyPr/>
                    <a:lstStyle/>
                    <a:p>
                      <a:pPr marL="0" lvl="0" indent="0" algn="just">
                        <a:lnSpc>
                          <a:spcPct val="115000"/>
                        </a:lnSpc>
                        <a:spcAft>
                          <a:spcPts val="0"/>
                        </a:spcAft>
                        <a:buSzPts val="1200"/>
                        <a:buFont typeface="Arial" panose="020B0604020202020204" pitchFamily="34" charset="0"/>
                        <a:buNone/>
                      </a:pPr>
                      <a:r>
                        <a:rPr lang="en-US" sz="2400" dirty="0">
                          <a:solidFill>
                            <a:srgbClr val="0D0D0D"/>
                          </a:solidFill>
                          <a:effectLst/>
                          <a:latin typeface="Times New Roman" panose="02020603050405020304" pitchFamily="18" charset="0"/>
                          <a:ea typeface="Times New Roman" panose="02020603050405020304" pitchFamily="18" charset="0"/>
                        </a:rPr>
                        <a:t>1. </a:t>
                      </a:r>
                      <a:r>
                        <a:rPr lang="en-US" sz="2400" dirty="0" err="1">
                          <a:solidFill>
                            <a:srgbClr val="0D0D0D"/>
                          </a:solidFill>
                          <a:effectLst/>
                          <a:latin typeface="Times New Roman" panose="02020603050405020304" pitchFamily="18" charset="0"/>
                          <a:ea typeface="Times New Roman" panose="02020603050405020304" pitchFamily="18" charset="0"/>
                        </a:rPr>
                        <a:t>Tìm</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u="sng" dirty="0" err="1">
                          <a:solidFill>
                            <a:srgbClr val="0D0D0D"/>
                          </a:solidFill>
                          <a:effectLst/>
                          <a:latin typeface="Times New Roman" panose="02020603050405020304" pitchFamily="18" charset="0"/>
                          <a:ea typeface="Times New Roman" panose="02020603050405020304" pitchFamily="18" charset="0"/>
                        </a:rPr>
                        <a:t>hình</a:t>
                      </a:r>
                      <a:r>
                        <a:rPr lang="en-US" sz="2400" u="sng" dirty="0">
                          <a:solidFill>
                            <a:srgbClr val="0D0D0D"/>
                          </a:solidFill>
                          <a:effectLst/>
                          <a:latin typeface="Times New Roman" panose="02020603050405020304" pitchFamily="18" charset="0"/>
                          <a:ea typeface="Times New Roman" panose="02020603050405020304" pitchFamily="18" charset="0"/>
                        </a:rPr>
                        <a:t> </a:t>
                      </a:r>
                      <a:r>
                        <a:rPr lang="en-US" sz="2400" u="sng" dirty="0" err="1">
                          <a:solidFill>
                            <a:srgbClr val="0D0D0D"/>
                          </a:solidFill>
                          <a:effectLst/>
                          <a:latin typeface="Times New Roman" panose="02020603050405020304" pitchFamily="18" charset="0"/>
                          <a:ea typeface="Times New Roman" panose="02020603050405020304" pitchFamily="18" charset="0"/>
                        </a:rPr>
                        <a:t>ảnh</a:t>
                      </a:r>
                      <a:r>
                        <a:rPr lang="en-US" sz="2400" u="sng" dirty="0">
                          <a:solidFill>
                            <a:srgbClr val="0D0D0D"/>
                          </a:solidFill>
                          <a:effectLst/>
                          <a:latin typeface="Times New Roman" panose="02020603050405020304" pitchFamily="18" charset="0"/>
                          <a:ea typeface="Times New Roman" panose="02020603050405020304" pitchFamily="18" charset="0"/>
                        </a:rPr>
                        <a:t>, chi </a:t>
                      </a:r>
                      <a:r>
                        <a:rPr lang="en-US" sz="2400" u="sng" dirty="0" err="1">
                          <a:solidFill>
                            <a:srgbClr val="0D0D0D"/>
                          </a:solidFill>
                          <a:effectLst/>
                          <a:latin typeface="Times New Roman" panose="02020603050405020304" pitchFamily="18" charset="0"/>
                          <a:ea typeface="Times New Roman" panose="02020603050405020304" pitchFamily="18" charset="0"/>
                        </a:rPr>
                        <a:t>tiết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thể</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hiện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phép</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nhiệm</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mầu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bàn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tay</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mẹ</a:t>
                      </a:r>
                      <a:r>
                        <a:rPr lang="en-US" sz="2400" dirty="0">
                          <a:solidFill>
                            <a:srgbClr val="0D0D0D"/>
                          </a:solidFill>
                          <a:effectLst/>
                          <a:latin typeface="Times New Roman" panose="02020603050405020304" pitchFamily="18" charset="0"/>
                          <a:ea typeface="Times New Roman" panose="02020603050405020304" pitchFamily="18" charset="0"/>
                        </a:rPr>
                        <a:t>.</a:t>
                      </a:r>
                    </a:p>
                    <a:p>
                      <a:pPr marL="0" lvl="0" indent="0" algn="just">
                        <a:lnSpc>
                          <a:spcPct val="115000"/>
                        </a:lnSpc>
                        <a:spcAft>
                          <a:spcPts val="0"/>
                        </a:spcAft>
                        <a:buSzPts val="1200"/>
                        <a:buFont typeface="Arial" panose="020B0604020202020204" pitchFamily="34" charset="0"/>
                        <a:buNone/>
                      </a:pPr>
                      <a:r>
                        <a:rPr lang="en-US" sz="2400" dirty="0">
                          <a:solidFill>
                            <a:schemeClr val="dk1"/>
                          </a:solidFill>
                          <a:effectLst/>
                          <a:latin typeface="Times New Roman" panose="02020603050405020304" pitchFamily="18" charset="0"/>
                          <a:ea typeface="Times New Roman" panose="02020603050405020304" pitchFamily="18" charset="0"/>
                        </a:rPr>
                        <a:t>2.</a:t>
                      </a:r>
                      <a:r>
                        <a:rPr lang="en-US" sz="2400" baseline="0" dirty="0">
                          <a:solidFill>
                            <a:schemeClr val="dk1"/>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ảnh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bàn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tay</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mẹ</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trong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bài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thơ</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u="sng" dirty="0" err="1">
                          <a:solidFill>
                            <a:srgbClr val="0D0D0D"/>
                          </a:solidFill>
                          <a:effectLst/>
                          <a:latin typeface="Times New Roman" panose="02020603050405020304" pitchFamily="18" charset="0"/>
                          <a:ea typeface="Times New Roman" panose="02020603050405020304" pitchFamily="18" charset="0"/>
                        </a:rPr>
                        <a:t>tượng</a:t>
                      </a:r>
                      <a:r>
                        <a:rPr lang="en-US" sz="2400" u="sng" dirty="0">
                          <a:solidFill>
                            <a:srgbClr val="0D0D0D"/>
                          </a:solidFill>
                          <a:effectLst/>
                          <a:latin typeface="Times New Roman" panose="02020603050405020304" pitchFamily="18" charset="0"/>
                          <a:ea typeface="Times New Roman" panose="02020603050405020304" pitchFamily="18" charset="0"/>
                        </a:rPr>
                        <a:t> </a:t>
                      </a:r>
                      <a:r>
                        <a:rPr lang="en-US" sz="2400" u="sng" dirty="0" err="1">
                          <a:solidFill>
                            <a:srgbClr val="0D0D0D"/>
                          </a:solidFill>
                          <a:effectLst/>
                          <a:latin typeface="Times New Roman" panose="02020603050405020304" pitchFamily="18" charset="0"/>
                          <a:ea typeface="Times New Roman" panose="02020603050405020304" pitchFamily="18" charset="0"/>
                        </a:rPr>
                        <a:t>trưng</a:t>
                      </a:r>
                      <a:r>
                        <a:rPr lang="en-US" sz="2400" u="sng" dirty="0">
                          <a:solidFill>
                            <a:srgbClr val="0D0D0D"/>
                          </a:solidFill>
                          <a:effectLst/>
                          <a:latin typeface="Times New Roman" panose="02020603050405020304" pitchFamily="18" charset="0"/>
                          <a:ea typeface="Times New Roman" panose="02020603050405020304" pitchFamily="18" charset="0"/>
                        </a:rPr>
                        <a:t> </a:t>
                      </a:r>
                      <a:r>
                        <a:rPr lang="en-US" sz="2400" u="sng" dirty="0" err="1">
                          <a:solidFill>
                            <a:srgbClr val="0D0D0D"/>
                          </a:solidFill>
                          <a:effectLst/>
                          <a:latin typeface="Times New Roman" panose="02020603050405020304" pitchFamily="18" charset="0"/>
                          <a:ea typeface="Times New Roman" panose="02020603050405020304" pitchFamily="18" charset="0"/>
                        </a:rPr>
                        <a:t>cho</a:t>
                      </a:r>
                      <a:r>
                        <a:rPr lang="en-US" sz="2400" u="sng" dirty="0">
                          <a:solidFill>
                            <a:srgbClr val="0D0D0D"/>
                          </a:solidFill>
                          <a:effectLst/>
                          <a:latin typeface="Times New Roman" panose="02020603050405020304" pitchFamily="18" charset="0"/>
                          <a:ea typeface="Times New Roman" panose="02020603050405020304" pitchFamily="18" charset="0"/>
                        </a:rPr>
                        <a:t> </a:t>
                      </a:r>
                      <a:r>
                        <a:rPr lang="en-US" sz="2400" u="sng" dirty="0" err="1">
                          <a:solidFill>
                            <a:srgbClr val="0D0D0D"/>
                          </a:solidFill>
                          <a:effectLst/>
                          <a:latin typeface="Times New Roman" panose="02020603050405020304" pitchFamily="18" charset="0"/>
                          <a:ea typeface="Times New Roman" panose="02020603050405020304" pitchFamily="18" charset="0"/>
                        </a:rPr>
                        <a:t>điều</a:t>
                      </a:r>
                      <a:r>
                        <a:rPr lang="en-US" sz="2400" u="sng" dirty="0">
                          <a:solidFill>
                            <a:srgbClr val="0D0D0D"/>
                          </a:solidFill>
                          <a:effectLst/>
                          <a:latin typeface="Times New Roman" panose="02020603050405020304" pitchFamily="18" charset="0"/>
                          <a:ea typeface="Times New Roman" panose="02020603050405020304" pitchFamily="18" charset="0"/>
                        </a:rPr>
                        <a:t> </a:t>
                      </a:r>
                      <a:r>
                        <a:rPr lang="en-US" sz="2400" u="sng" dirty="0" err="1">
                          <a:solidFill>
                            <a:srgbClr val="0D0D0D"/>
                          </a:solidFill>
                          <a:effectLst/>
                          <a:latin typeface="Times New Roman" panose="02020603050405020304" pitchFamily="18" charset="0"/>
                          <a:ea typeface="Times New Roman" panose="02020603050405020304" pitchFamily="18" charset="0"/>
                        </a:rPr>
                        <a:t>gì</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lvl="0" indent="0" algn="just">
                        <a:lnSpc>
                          <a:spcPct val="115000"/>
                        </a:lnSpc>
                        <a:spcAft>
                          <a:spcPts val="0"/>
                        </a:spcAft>
                        <a:buSzPts val="1200"/>
                        <a:buFont typeface="Arial" panose="020B0604020202020204" pitchFamily="34" charset="0"/>
                        <a:buNone/>
                      </a:pPr>
                      <a:r>
                        <a:rPr lang="en-US" sz="2400" dirty="0">
                          <a:solidFill>
                            <a:srgbClr val="0D0D0D"/>
                          </a:solidFill>
                          <a:effectLst/>
                          <a:latin typeface="Times New Roman" panose="02020603050405020304" pitchFamily="18" charset="0"/>
                          <a:ea typeface="Times New Roman" panose="02020603050405020304" pitchFamily="18" charset="0"/>
                        </a:rPr>
                        <a:t>3. </a:t>
                      </a:r>
                      <a:r>
                        <a:rPr lang="en-US" sz="2400" dirty="0" err="1">
                          <a:solidFill>
                            <a:srgbClr val="0D0D0D"/>
                          </a:solidFill>
                          <a:effectLst/>
                          <a:latin typeface="Times New Roman" panose="02020603050405020304" pitchFamily="18" charset="0"/>
                          <a:ea typeface="Times New Roman" panose="02020603050405020304" pitchFamily="18" charset="0"/>
                        </a:rPr>
                        <a:t>Nêu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u="sng" dirty="0" err="1">
                          <a:solidFill>
                            <a:srgbClr val="0D0D0D"/>
                          </a:solidFill>
                          <a:effectLst/>
                          <a:latin typeface="Times New Roman" panose="02020603050405020304" pitchFamily="18" charset="0"/>
                          <a:ea typeface="Times New Roman" panose="02020603050405020304" pitchFamily="18" charset="0"/>
                        </a:rPr>
                        <a:t>biện</a:t>
                      </a:r>
                      <a:r>
                        <a:rPr lang="en-US" sz="2400" u="sng" dirty="0">
                          <a:solidFill>
                            <a:srgbClr val="0D0D0D"/>
                          </a:solidFill>
                          <a:effectLst/>
                          <a:latin typeface="Times New Roman" panose="02020603050405020304" pitchFamily="18" charset="0"/>
                          <a:ea typeface="Times New Roman" panose="02020603050405020304" pitchFamily="18" charset="0"/>
                        </a:rPr>
                        <a:t> </a:t>
                      </a:r>
                      <a:r>
                        <a:rPr lang="en-US" sz="2400" u="sng" dirty="0" err="1">
                          <a:solidFill>
                            <a:srgbClr val="0D0D0D"/>
                          </a:solidFill>
                          <a:effectLst/>
                          <a:latin typeface="Times New Roman" panose="02020603050405020304" pitchFamily="18" charset="0"/>
                          <a:ea typeface="Times New Roman" panose="02020603050405020304" pitchFamily="18" charset="0"/>
                        </a:rPr>
                        <a:t>pháp</a:t>
                      </a:r>
                      <a:r>
                        <a:rPr lang="en-US" sz="2400" u="sng" dirty="0">
                          <a:solidFill>
                            <a:srgbClr val="0D0D0D"/>
                          </a:solidFill>
                          <a:effectLst/>
                          <a:latin typeface="Times New Roman" panose="02020603050405020304" pitchFamily="18" charset="0"/>
                          <a:ea typeface="Times New Roman" panose="02020603050405020304" pitchFamily="18" charset="0"/>
                        </a:rPr>
                        <a:t> </a:t>
                      </a:r>
                      <a:r>
                        <a:rPr lang="en-US" sz="2400" u="sng" dirty="0" err="1">
                          <a:solidFill>
                            <a:srgbClr val="0D0D0D"/>
                          </a:solidFill>
                          <a:effectLst/>
                          <a:latin typeface="Times New Roman" panose="02020603050405020304" pitchFamily="18" charset="0"/>
                          <a:ea typeface="Times New Roman" panose="02020603050405020304" pitchFamily="18" charset="0"/>
                        </a:rPr>
                        <a:t>tu</a:t>
                      </a:r>
                      <a:r>
                        <a:rPr lang="en-US" sz="2400" u="sng" dirty="0">
                          <a:solidFill>
                            <a:srgbClr val="0D0D0D"/>
                          </a:solidFill>
                          <a:effectLst/>
                          <a:latin typeface="Times New Roman" panose="02020603050405020304" pitchFamily="18" charset="0"/>
                          <a:ea typeface="Times New Roman" panose="02020603050405020304" pitchFamily="18" charset="0"/>
                        </a:rPr>
                        <a:t> </a:t>
                      </a:r>
                      <a:r>
                        <a:rPr lang="en-US" sz="2400" u="sng" dirty="0" err="1">
                          <a:solidFill>
                            <a:srgbClr val="0D0D0D"/>
                          </a:solidFill>
                          <a:effectLst/>
                          <a:latin typeface="Times New Roman" panose="02020603050405020304" pitchFamily="18" charset="0"/>
                          <a:ea typeface="Times New Roman" panose="02020603050405020304" pitchFamily="18" charset="0"/>
                        </a:rPr>
                        <a:t>từ</a:t>
                      </a:r>
                      <a:r>
                        <a:rPr lang="en-US" sz="2400" u="sng"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sử</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dụng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khắc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hoạ</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ảnh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bàn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tay</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mẹ</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4766147"/>
                  </a:ext>
                </a:extLst>
              </a:tr>
            </a:tbl>
          </a:graphicData>
        </a:graphic>
      </p:graphicFrame>
      <p:pic>
        <p:nvPicPr>
          <p:cNvPr id="7" name="Picture 6"/>
          <p:cNvPicPr>
            <a:picLocks noChangeAspect="1"/>
          </p:cNvPicPr>
          <p:nvPr/>
        </p:nvPicPr>
        <p:blipFill>
          <a:blip r:embed="rId2"/>
          <a:stretch>
            <a:fillRect/>
          </a:stretch>
        </p:blipFill>
        <p:spPr>
          <a:xfrm>
            <a:off x="3917482" y="2238846"/>
            <a:ext cx="2164444" cy="2684381"/>
          </a:xfrm>
          <a:prstGeom prst="ellipse">
            <a:avLst/>
          </a:prstGeom>
          <a:ln>
            <a:noFill/>
          </a:ln>
          <a:effectLst>
            <a:softEdge rad="112500"/>
          </a:effectLst>
        </p:spPr>
      </p:pic>
      <p:graphicFrame>
        <p:nvGraphicFramePr>
          <p:cNvPr id="8" name="Table 7"/>
          <p:cNvGraphicFramePr>
            <a:graphicFrameLocks noGrp="1"/>
          </p:cNvGraphicFramePr>
          <p:nvPr>
            <p:extLst>
              <p:ext uri="{D42A27DB-BD31-4B8C-83A1-F6EECF244321}">
                <p14:modId xmlns:p14="http://schemas.microsoft.com/office/powerpoint/2010/main" val="2294979973"/>
              </p:ext>
            </p:extLst>
          </p:nvPr>
        </p:nvGraphicFramePr>
        <p:xfrm>
          <a:off x="6183167" y="1309036"/>
          <a:ext cx="5690382" cy="4883234"/>
        </p:xfrm>
        <a:graphic>
          <a:graphicData uri="http://schemas.openxmlformats.org/drawingml/2006/table">
            <a:tbl>
              <a:tblPr firstRow="1" bandRow="1">
                <a:tableStyleId>{5C22544A-7EE6-4342-B048-85BDC9FD1C3A}</a:tableStyleId>
              </a:tblPr>
              <a:tblGrid>
                <a:gridCol w="3528723">
                  <a:extLst>
                    <a:ext uri="{9D8B030D-6E8A-4147-A177-3AD203B41FA5}">
                      <a16:colId xmlns:a16="http://schemas.microsoft.com/office/drawing/2014/main" val="3255424733"/>
                    </a:ext>
                  </a:extLst>
                </a:gridCol>
                <a:gridCol w="2161659">
                  <a:extLst>
                    <a:ext uri="{9D8B030D-6E8A-4147-A177-3AD203B41FA5}">
                      <a16:colId xmlns:a16="http://schemas.microsoft.com/office/drawing/2014/main" val="3547848784"/>
                    </a:ext>
                  </a:extLst>
                </a:gridCol>
              </a:tblGrid>
              <a:tr h="1056319">
                <a:tc>
                  <a:txBody>
                    <a:bodyPr/>
                    <a:lstStyle/>
                    <a:p>
                      <a:pPr algn="ctr">
                        <a:lnSpc>
                          <a:spcPct val="115000"/>
                        </a:lnSpc>
                        <a:spcAft>
                          <a:spcPts val="0"/>
                        </a:spcAft>
                      </a:pPr>
                      <a:r>
                        <a:rPr lang="en-US" sz="2800" b="1" dirty="0" err="1">
                          <a:solidFill>
                            <a:srgbClr val="FF0000"/>
                          </a:solidFill>
                          <a:effectLst/>
                          <a:latin typeface="Times New Roman" panose="02020603050405020304" pitchFamily="18" charset="0"/>
                          <a:ea typeface="Times New Roman" panose="02020603050405020304" pitchFamily="18" charset="0"/>
                        </a:rPr>
                        <a:t>Nhóm</a:t>
                      </a:r>
                      <a:r>
                        <a:rPr lang="en-US" sz="2800" b="1" dirty="0">
                          <a:solidFill>
                            <a:srgbClr val="FF0000"/>
                          </a:solidFill>
                          <a:effectLst/>
                          <a:latin typeface="Times New Roman" panose="02020603050405020304" pitchFamily="18" charset="0"/>
                          <a:ea typeface="Times New Roman" panose="02020603050405020304" pitchFamily="18" charset="0"/>
                        </a:rPr>
                        <a:t> 3 + 4</a:t>
                      </a:r>
                      <a:endParaRPr lang="en-US" sz="2800" dirty="0">
                        <a:solidFill>
                          <a:srgbClr val="FF0000"/>
                        </a:solidFill>
                        <a:effectLst/>
                        <a:latin typeface="Times New Roman" panose="02020603050405020304" pitchFamily="18" charset="0"/>
                        <a:ea typeface="Times New Roman" panose="02020603050405020304" pitchFamily="18" charset="0"/>
                      </a:endParaRPr>
                    </a:p>
                    <a:p>
                      <a:pPr algn="ctr"/>
                      <a:r>
                        <a:rPr lang="en-US" sz="2800" b="1" dirty="0">
                          <a:solidFill>
                            <a:srgbClr val="0070C0"/>
                          </a:solidFill>
                          <a:effectLst/>
                          <a:latin typeface="Times New Roman" panose="02020603050405020304" pitchFamily="18" charset="0"/>
                          <a:ea typeface="Times New Roman" panose="02020603050405020304" pitchFamily="18" charset="0"/>
                        </a:rPr>
                        <a:t>Ý </a:t>
                      </a:r>
                      <a:r>
                        <a:rPr lang="en-US" sz="2800" b="1" dirty="0" err="1">
                          <a:solidFill>
                            <a:srgbClr val="0070C0"/>
                          </a:solidFill>
                          <a:effectLst/>
                          <a:latin typeface="Times New Roman" panose="02020603050405020304" pitchFamily="18" charset="0"/>
                          <a:ea typeface="Times New Roman" panose="02020603050405020304" pitchFamily="18" charset="0"/>
                        </a:rPr>
                        <a:t>nghĩa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lời</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ru</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mẹ</a:t>
                      </a:r>
                      <a:endParaRPr lang="en-US" sz="28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4271310"/>
                  </a:ext>
                </a:extLst>
              </a:tr>
              <a:tr h="3826915">
                <a:tc>
                  <a:txBody>
                    <a:bodyPr/>
                    <a:lstStyle/>
                    <a:p>
                      <a:pPr marL="0" lvl="0" indent="0" algn="l">
                        <a:lnSpc>
                          <a:spcPct val="115000"/>
                        </a:lnSpc>
                        <a:spcAft>
                          <a:spcPts val="0"/>
                        </a:spcAft>
                        <a:buFont typeface="+mj-lt"/>
                        <a:buNone/>
                      </a:pPr>
                      <a:r>
                        <a:rPr lang="en-US" sz="2400" dirty="0">
                          <a:effectLst/>
                          <a:latin typeface="Times New Roman" panose="02020603050405020304" pitchFamily="18" charset="0"/>
                          <a:ea typeface="Times New Roman" panose="02020603050405020304" pitchFamily="18" charset="0"/>
                        </a:rPr>
                        <a:t>4. </a:t>
                      </a:r>
                      <a:r>
                        <a:rPr lang="en-US" sz="2400" dirty="0" err="1">
                          <a:effectLst/>
                          <a:latin typeface="Times New Roman" panose="02020603050405020304" pitchFamily="18" charset="0"/>
                          <a:ea typeface="Times New Roman" panose="02020603050405020304" pitchFamily="18" charset="0"/>
                        </a:rPr>
                        <a:t>Lời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mẹ</a:t>
                      </a:r>
                      <a:r>
                        <a:rPr lang="en-US" sz="2400" dirty="0">
                          <a:effectLst/>
                          <a:latin typeface="Times New Roman" panose="02020603050405020304" pitchFamily="18" charset="0"/>
                          <a:ea typeface="Times New Roman" panose="02020603050405020304" pitchFamily="18" charset="0"/>
                        </a:rPr>
                        <a:t> </a:t>
                      </a:r>
                      <a:r>
                        <a:rPr lang="en-US" sz="2400" u="sng" dirty="0" err="1">
                          <a:effectLst/>
                          <a:latin typeface="Times New Roman" panose="02020603050405020304" pitchFamily="18" charset="0"/>
                          <a:ea typeface="Times New Roman" panose="02020603050405020304" pitchFamily="18" charset="0"/>
                        </a:rPr>
                        <a:t>hướng</a:t>
                      </a:r>
                      <a:r>
                        <a:rPr lang="en-US" sz="2400" u="sng" dirty="0">
                          <a:effectLst/>
                          <a:latin typeface="Times New Roman" panose="02020603050405020304" pitchFamily="18" charset="0"/>
                          <a:ea typeface="Times New Roman" panose="02020603050405020304" pitchFamily="18" charset="0"/>
                        </a:rPr>
                        <a:t> </a:t>
                      </a:r>
                      <a:r>
                        <a:rPr lang="en-US" sz="2400" u="sng" dirty="0" err="1">
                          <a:effectLst/>
                          <a:latin typeface="Times New Roman" panose="02020603050405020304" pitchFamily="18" charset="0"/>
                          <a:ea typeface="Times New Roman" panose="02020603050405020304" pitchFamily="18" charset="0"/>
                        </a:rPr>
                        <a:t>đến</a:t>
                      </a:r>
                      <a:r>
                        <a:rPr lang="en-US" sz="2400" u="sng" dirty="0">
                          <a:effectLst/>
                          <a:latin typeface="Times New Roman" panose="02020603050405020304" pitchFamily="18" charset="0"/>
                          <a:ea typeface="Times New Roman" panose="02020603050405020304" pitchFamily="18" charset="0"/>
                        </a:rPr>
                        <a:t> </a:t>
                      </a:r>
                      <a:r>
                        <a:rPr lang="en-US" sz="2400" u="sng" dirty="0" err="1">
                          <a:effectLst/>
                          <a:latin typeface="Times New Roman" panose="02020603050405020304" pitchFamily="18" charset="0"/>
                          <a:ea typeface="Times New Roman" panose="02020603050405020304" pitchFamily="18" charset="0"/>
                        </a:rPr>
                        <a:t>những</a:t>
                      </a:r>
                      <a:r>
                        <a:rPr lang="en-US" sz="2400" u="sng" dirty="0">
                          <a:effectLst/>
                          <a:latin typeface="Times New Roman" panose="02020603050405020304" pitchFamily="18" charset="0"/>
                          <a:ea typeface="Times New Roman" panose="02020603050405020304" pitchFamily="18" charset="0"/>
                        </a:rPr>
                        <a:t> </a:t>
                      </a:r>
                      <a:r>
                        <a:rPr lang="en-US" sz="2400" u="sng" dirty="0" err="1">
                          <a:effectLst/>
                          <a:latin typeface="Times New Roman" panose="02020603050405020304" pitchFamily="18" charset="0"/>
                          <a:ea typeface="Times New Roman" panose="02020603050405020304" pitchFamily="18" charset="0"/>
                        </a:rPr>
                        <a:t>ai</a:t>
                      </a:r>
                      <a:r>
                        <a:rPr lang="en-US" sz="2400" u="sng"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chứa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muốn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gì</a:t>
                      </a:r>
                      <a:r>
                        <a:rPr lang="en-US" sz="2400" dirty="0">
                          <a:effectLst/>
                          <a:latin typeface="Times New Roman" panose="02020603050405020304" pitchFamily="18" charset="0"/>
                          <a:ea typeface="Times New Roman" panose="02020603050405020304" pitchFamily="18" charset="0"/>
                        </a:rPr>
                        <a:t>?</a:t>
                      </a:r>
                    </a:p>
                    <a:p>
                      <a:pPr marL="0" lvl="0" indent="0" algn="l">
                        <a:lnSpc>
                          <a:spcPct val="115000"/>
                        </a:lnSpc>
                        <a:spcAft>
                          <a:spcPts val="0"/>
                        </a:spcAft>
                        <a:buFont typeface="+mj-lt"/>
                        <a:buNone/>
                      </a:pPr>
                      <a:r>
                        <a:rPr lang="en-US" sz="2400" dirty="0">
                          <a:effectLst/>
                          <a:latin typeface="Times New Roman" panose="02020603050405020304" pitchFamily="18" charset="0"/>
                          <a:ea typeface="Times New Roman" panose="02020603050405020304" pitchFamily="18" charset="0"/>
                        </a:rPr>
                        <a:t>5.</a:t>
                      </a:r>
                      <a:r>
                        <a:rPr lang="en-US" sz="2400" baseline="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Qua </a:t>
                      </a:r>
                      <a:r>
                        <a:rPr lang="en-US" sz="2400" dirty="0" err="1">
                          <a:effectLst/>
                          <a:latin typeface="Times New Roman" panose="02020603050405020304" pitchFamily="18" charset="0"/>
                          <a:ea typeface="Times New Roman" panose="02020603050405020304" pitchFamily="18" charset="0"/>
                        </a:rPr>
                        <a:t>lời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mẹ</a:t>
                      </a:r>
                      <a:r>
                        <a:rPr lang="en-US" sz="2400" dirty="0">
                          <a:effectLst/>
                          <a:latin typeface="Times New Roman" panose="02020603050405020304" pitchFamily="18" charset="0"/>
                          <a:ea typeface="Times New Roman" panose="02020603050405020304" pitchFamily="18" charset="0"/>
                        </a:rPr>
                        <a:t>, </a:t>
                      </a:r>
                      <a:r>
                        <a:rPr lang="en-US" sz="2400" u="sng" dirty="0" err="1">
                          <a:effectLst/>
                          <a:latin typeface="Times New Roman" panose="02020603050405020304" pitchFamily="18" charset="0"/>
                          <a:ea typeface="Times New Roman" panose="02020603050405020304" pitchFamily="18" charset="0"/>
                        </a:rPr>
                        <a:t>em</a:t>
                      </a:r>
                      <a:r>
                        <a:rPr lang="en-US" sz="2400" u="sng" dirty="0">
                          <a:effectLst/>
                          <a:latin typeface="Times New Roman" panose="02020603050405020304" pitchFamily="18" charset="0"/>
                          <a:ea typeface="Times New Roman" panose="02020603050405020304" pitchFamily="18" charset="0"/>
                        </a:rPr>
                        <a:t> </a:t>
                      </a:r>
                      <a:r>
                        <a:rPr lang="en-US" sz="2400" u="sng" dirty="0" err="1">
                          <a:effectLst/>
                          <a:latin typeface="Times New Roman" panose="02020603050405020304" pitchFamily="18" charset="0"/>
                          <a:ea typeface="Times New Roman" panose="02020603050405020304" pitchFamily="18" charset="0"/>
                        </a:rPr>
                        <a:t>thấy</a:t>
                      </a:r>
                      <a:r>
                        <a:rPr lang="en-US" sz="2400" u="sng" dirty="0">
                          <a:effectLst/>
                          <a:latin typeface="Times New Roman" panose="02020603050405020304" pitchFamily="18" charset="0"/>
                          <a:ea typeface="Times New Roman" panose="02020603050405020304" pitchFamily="18" charset="0"/>
                        </a:rPr>
                        <a:t> </a:t>
                      </a:r>
                      <a:r>
                        <a:rPr lang="en-US" sz="2400" u="sng" dirty="0" err="1">
                          <a:effectLst/>
                          <a:latin typeface="Times New Roman" panose="02020603050405020304" pitchFamily="18" charset="0"/>
                          <a:ea typeface="Times New Roman" panose="02020603050405020304" pitchFamily="18" charset="0"/>
                        </a:rPr>
                        <a:t>người</a:t>
                      </a:r>
                      <a:r>
                        <a:rPr lang="en-US" sz="2400" u="sng" dirty="0">
                          <a:effectLst/>
                          <a:latin typeface="Times New Roman" panose="02020603050405020304" pitchFamily="18" charset="0"/>
                          <a:ea typeface="Times New Roman" panose="02020603050405020304" pitchFamily="18" charset="0"/>
                        </a:rPr>
                        <a:t> </a:t>
                      </a:r>
                      <a:r>
                        <a:rPr lang="en-US" sz="2400" u="sng" dirty="0" err="1">
                          <a:effectLst/>
                          <a:latin typeface="Times New Roman" panose="02020603050405020304" pitchFamily="18" charset="0"/>
                          <a:ea typeface="Times New Roman" panose="02020603050405020304" pitchFamily="18" charset="0"/>
                        </a:rPr>
                        <a:t>mẹ</a:t>
                      </a:r>
                      <a:r>
                        <a:rPr lang="en-US" sz="2400" u="sng" dirty="0">
                          <a:effectLst/>
                          <a:latin typeface="Times New Roman" panose="02020603050405020304" pitchFamily="18" charset="0"/>
                          <a:ea typeface="Times New Roman" panose="02020603050405020304" pitchFamily="18" charset="0"/>
                        </a:rPr>
                        <a:t> </a:t>
                      </a:r>
                      <a:r>
                        <a:rPr lang="en-US" sz="2400" u="sng" dirty="0" err="1">
                          <a:effectLst/>
                          <a:latin typeface="Times New Roman" panose="02020603050405020304" pitchFamily="18" charset="0"/>
                          <a:ea typeface="Times New Roman" panose="02020603050405020304" pitchFamily="18" charset="0"/>
                        </a:rPr>
                        <a:t>hiện</a:t>
                      </a:r>
                      <a:r>
                        <a:rPr lang="en-US" sz="2400" u="sng" dirty="0">
                          <a:effectLst/>
                          <a:latin typeface="Times New Roman" panose="02020603050405020304" pitchFamily="18" charset="0"/>
                          <a:ea typeface="Times New Roman" panose="02020603050405020304" pitchFamily="18" charset="0"/>
                        </a:rPr>
                        <a:t> </a:t>
                      </a:r>
                      <a:r>
                        <a:rPr lang="en-US" sz="2400" u="sng" dirty="0" err="1">
                          <a:effectLst/>
                          <a:latin typeface="Times New Roman" panose="02020603050405020304" pitchFamily="18" charset="0"/>
                          <a:ea typeface="Times New Roman" panose="02020603050405020304" pitchFamily="18" charset="0"/>
                        </a:rPr>
                        <a:t>lên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mang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đẹp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nào</a:t>
                      </a:r>
                      <a:r>
                        <a:rPr lang="en-US" sz="2400" dirty="0">
                          <a:effectLst/>
                          <a:latin typeface="Times New Roman" panose="02020603050405020304" pitchFamily="18" charset="0"/>
                          <a:ea typeface="Times New Roman" panose="02020603050405020304" pitchFamily="18" charset="0"/>
                        </a:rPr>
                        <a:t>?</a:t>
                      </a:r>
                    </a:p>
                    <a:p>
                      <a:pPr algn="l"/>
                      <a:r>
                        <a:rPr lang="en-US" sz="2400" dirty="0">
                          <a:effectLst/>
                          <a:latin typeface="Times New Roman" panose="02020603050405020304" pitchFamily="18" charset="0"/>
                          <a:ea typeface="Times New Roman" panose="02020603050405020304" pitchFamily="18" charset="0"/>
                        </a:rPr>
                        <a:t>6. </a:t>
                      </a:r>
                      <a:r>
                        <a:rPr lang="en-US" sz="2400" dirty="0" err="1">
                          <a:effectLst/>
                          <a:latin typeface="Times New Roman" panose="02020603050405020304" pitchFamily="18" charset="0"/>
                          <a:ea typeface="Times New Roman" panose="02020603050405020304" pitchFamily="18" charset="0"/>
                        </a:rPr>
                        <a:t>Nêu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rPr>
                        <a:t> </a:t>
                      </a:r>
                      <a:r>
                        <a:rPr lang="en-US" sz="2400" u="sng" dirty="0" err="1">
                          <a:effectLst/>
                          <a:latin typeface="Times New Roman" panose="02020603050405020304" pitchFamily="18" charset="0"/>
                          <a:ea typeface="Times New Roman" panose="02020603050405020304" pitchFamily="18" charset="0"/>
                        </a:rPr>
                        <a:t>nghệ</a:t>
                      </a:r>
                      <a:r>
                        <a:rPr lang="en-US" sz="2400" u="sng" dirty="0">
                          <a:effectLst/>
                          <a:latin typeface="Times New Roman" panose="02020603050405020304" pitchFamily="18" charset="0"/>
                          <a:ea typeface="Times New Roman" panose="02020603050405020304" pitchFamily="18" charset="0"/>
                        </a:rPr>
                        <a:t> </a:t>
                      </a:r>
                      <a:r>
                        <a:rPr lang="en-US" sz="2400" u="sng" dirty="0" err="1">
                          <a:effectLst/>
                          <a:latin typeface="Times New Roman" panose="02020603050405020304" pitchFamily="18" charset="0"/>
                          <a:ea typeface="Times New Roman" panose="02020603050405020304" pitchFamily="18" charset="0"/>
                        </a:rPr>
                        <a:t>thuật</a:t>
                      </a:r>
                      <a:r>
                        <a:rPr lang="en-US" sz="2400" u="sng"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khắc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mẹ</a:t>
                      </a:r>
                      <a:r>
                        <a:rPr lang="en-US" sz="2400" dirty="0">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4766147"/>
                  </a:ext>
                </a:extLst>
              </a:tr>
            </a:tbl>
          </a:graphicData>
        </a:graphic>
      </p:graphicFrame>
      <p:pic>
        <p:nvPicPr>
          <p:cNvPr id="9" name="Picture 8"/>
          <p:cNvPicPr>
            <a:picLocks noChangeAspect="1"/>
          </p:cNvPicPr>
          <p:nvPr/>
        </p:nvPicPr>
        <p:blipFill>
          <a:blip r:embed="rId3"/>
          <a:stretch>
            <a:fillRect/>
          </a:stretch>
        </p:blipFill>
        <p:spPr>
          <a:xfrm>
            <a:off x="9725662" y="2465514"/>
            <a:ext cx="2147887" cy="2231044"/>
          </a:xfrm>
          <a:prstGeom prst="ellipse">
            <a:avLst/>
          </a:prstGeom>
          <a:ln>
            <a:noFill/>
          </a:ln>
          <a:effectLst>
            <a:softEdge rad="112500"/>
          </a:effectLst>
        </p:spPr>
      </p:pic>
      <p:sp>
        <p:nvSpPr>
          <p:cNvPr id="10" name="Rectangle 9"/>
          <p:cNvSpPr/>
          <p:nvPr/>
        </p:nvSpPr>
        <p:spPr>
          <a:xfrm>
            <a:off x="3088736" y="221656"/>
            <a:ext cx="6014527" cy="646331"/>
          </a:xfrm>
          <a:prstGeom prst="rect">
            <a:avLst/>
          </a:prstGeom>
          <a:noFill/>
        </p:spPr>
        <p:txBody>
          <a:bodyPr wrap="square" lIns="91440" tIns="45720" rIns="91440" bIns="45720">
            <a:spAutoFit/>
          </a:bodyPr>
          <a:lstStyle/>
          <a:p>
            <a:pPr algn="ctr"/>
            <a:r>
              <a:rPr lang="en-US" sz="36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PHIẾU HỌC TẬP 01</a:t>
            </a:r>
            <a:endParaRPr lang="en-US" sz="36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336379" y="145252"/>
            <a:ext cx="1366531" cy="1102041"/>
          </a:xfrm>
          <a:prstGeom prst="ellipse">
            <a:avLst/>
          </a:prstGeom>
          <a:ln>
            <a:noFill/>
          </a:ln>
          <a:effectLst>
            <a:softEdge rad="112500"/>
          </a:effectLst>
        </p:spPr>
      </p:pic>
    </p:spTree>
    <p:extLst>
      <p:ext uri="{BB962C8B-B14F-4D97-AF65-F5344CB8AC3E}">
        <p14:creationId xmlns:p14="http://schemas.microsoft.com/office/powerpoint/2010/main" val="129111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80">
                                          <p:stCondLst>
                                            <p:cond delay="0"/>
                                          </p:stCondLst>
                                        </p:cTn>
                                        <p:tgtEl>
                                          <p:spTgt spid="9"/>
                                        </p:tgtEl>
                                      </p:cBhvr>
                                    </p:animEffect>
                                    <p:anim calcmode="lin" valueType="num">
                                      <p:cBhvr>
                                        <p:cTn id="5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3" dur="26">
                                          <p:stCondLst>
                                            <p:cond delay="650"/>
                                          </p:stCondLst>
                                        </p:cTn>
                                        <p:tgtEl>
                                          <p:spTgt spid="9"/>
                                        </p:tgtEl>
                                      </p:cBhvr>
                                      <p:to x="100000" y="60000"/>
                                    </p:animScale>
                                    <p:animScale>
                                      <p:cBhvr>
                                        <p:cTn id="64" dur="166" decel="50000">
                                          <p:stCondLst>
                                            <p:cond delay="676"/>
                                          </p:stCondLst>
                                        </p:cTn>
                                        <p:tgtEl>
                                          <p:spTgt spid="9"/>
                                        </p:tgtEl>
                                      </p:cBhvr>
                                      <p:to x="100000" y="100000"/>
                                    </p:animScale>
                                    <p:animScale>
                                      <p:cBhvr>
                                        <p:cTn id="65" dur="26">
                                          <p:stCondLst>
                                            <p:cond delay="1312"/>
                                          </p:stCondLst>
                                        </p:cTn>
                                        <p:tgtEl>
                                          <p:spTgt spid="9"/>
                                        </p:tgtEl>
                                      </p:cBhvr>
                                      <p:to x="100000" y="80000"/>
                                    </p:animScale>
                                    <p:animScale>
                                      <p:cBhvr>
                                        <p:cTn id="66" dur="166" decel="50000">
                                          <p:stCondLst>
                                            <p:cond delay="1338"/>
                                          </p:stCondLst>
                                        </p:cTn>
                                        <p:tgtEl>
                                          <p:spTgt spid="9"/>
                                        </p:tgtEl>
                                      </p:cBhvr>
                                      <p:to x="100000" y="100000"/>
                                    </p:animScale>
                                    <p:animScale>
                                      <p:cBhvr>
                                        <p:cTn id="67" dur="26">
                                          <p:stCondLst>
                                            <p:cond delay="1642"/>
                                          </p:stCondLst>
                                        </p:cTn>
                                        <p:tgtEl>
                                          <p:spTgt spid="9"/>
                                        </p:tgtEl>
                                      </p:cBhvr>
                                      <p:to x="100000" y="90000"/>
                                    </p:animScale>
                                    <p:animScale>
                                      <p:cBhvr>
                                        <p:cTn id="68" dur="166" decel="50000">
                                          <p:stCondLst>
                                            <p:cond delay="1668"/>
                                          </p:stCondLst>
                                        </p:cTn>
                                        <p:tgtEl>
                                          <p:spTgt spid="9"/>
                                        </p:tgtEl>
                                      </p:cBhvr>
                                      <p:to x="100000" y="100000"/>
                                    </p:animScale>
                                    <p:animScale>
                                      <p:cBhvr>
                                        <p:cTn id="69" dur="26">
                                          <p:stCondLst>
                                            <p:cond delay="1808"/>
                                          </p:stCondLst>
                                        </p:cTn>
                                        <p:tgtEl>
                                          <p:spTgt spid="9"/>
                                        </p:tgtEl>
                                      </p:cBhvr>
                                      <p:to x="100000" y="95000"/>
                                    </p:animScale>
                                    <p:animScale>
                                      <p:cBhvr>
                                        <p:cTn id="7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122687" y="240885"/>
            <a:ext cx="658191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3. 1. Vẻ đẹp của hình ảnh đôi tay mẹ</a:t>
            </a:r>
            <a:endParaRPr lang="en-US" sz="2800" dirty="0">
              <a:effectLst/>
              <a:latin typeface="Times New Roman" panose="02020603050405020304" pitchFamily="18" charset="0"/>
              <a:ea typeface="Times New Roman" panose="02020603050405020304" pitchFamily="18" charset="0"/>
            </a:endParaRPr>
          </a:p>
        </p:txBody>
      </p:sp>
      <p:sp>
        <p:nvSpPr>
          <p:cNvPr id="3" name="Right Arrow 2"/>
          <p:cNvSpPr/>
          <p:nvPr/>
        </p:nvSpPr>
        <p:spPr>
          <a:xfrm>
            <a:off x="640086" y="1656471"/>
            <a:ext cx="3190769" cy="3545058"/>
          </a:xfrm>
          <a:prstGeom prst="rightArrow">
            <a:avLst/>
          </a:prstGeom>
          <a:ln/>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spcAft>
                <a:spcPts val="1200"/>
              </a:spcAft>
            </a:pPr>
            <a:r>
              <a:rPr lang="vi-VN" sz="3200" b="1" dirty="0">
                <a:solidFill>
                  <a:srgbClr val="7030A0"/>
                </a:solidFill>
                <a:latin typeface="Times New Roman" panose="02020603050405020304" pitchFamily="18" charset="0"/>
                <a:ea typeface="Times New Roman" panose="02020603050405020304" pitchFamily="18" charset="0"/>
              </a:rPr>
              <a:t>Bàn tay mẹ trước giông bão cuộc đời</a:t>
            </a:r>
            <a:endParaRPr lang="en-US" sz="3200" dirty="0">
              <a:solidFill>
                <a:srgbClr val="7030A0"/>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008057" y="1257555"/>
            <a:ext cx="6935866" cy="503736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"chắn mưa sa".</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chặn bão qua mùa màng".</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a:t>
            </a:r>
            <a:r>
              <a:rPr lang="vi-VN" sz="2800" dirty="0">
                <a:solidFill>
                  <a:srgbClr val="0D0D0D"/>
                </a:solidFill>
                <a:latin typeface="Times New Roman" panose="02020603050405020304" pitchFamily="18" charset="0"/>
                <a:ea typeface="Times New Roman" panose="02020603050405020304" pitchFamily="18" charset="0"/>
              </a:rPr>
              <a:t> </a:t>
            </a:r>
            <a:r>
              <a:rPr lang="vi-VN" sz="2800" b="1" dirty="0">
                <a:solidFill>
                  <a:srgbClr val="7030A0"/>
                </a:solidFill>
                <a:latin typeface="Times New Roman" panose="02020603050405020304" pitchFamily="18" charset="0"/>
                <a:ea typeface="Times New Roman" panose="02020603050405020304" pitchFamily="18" charset="0"/>
              </a:rPr>
              <a:t>Mẹ mạnh mẽ, kiên cường trước khó khăn, chông gai trong cuộc đời để bảo vệ con, cho con được hạnh phúc, bình yên.</a:t>
            </a:r>
            <a:endParaRPr lang="en-US" sz="2800" b="1" dirty="0">
              <a:solidFill>
                <a:srgbClr val="7030A0"/>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Sức mạnh phi thường, bản năng của người làm mẹ.</a:t>
            </a:r>
            <a:endParaRPr lang="en-US" sz="2800" dirty="0">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9893905" y="-115133"/>
            <a:ext cx="2298095" cy="2160895"/>
          </a:xfrm>
          <a:prstGeom prst="rect">
            <a:avLst/>
          </a:prstGeom>
        </p:spPr>
      </p:pic>
    </p:spTree>
    <p:extLst>
      <p:ext uri="{BB962C8B-B14F-4D97-AF65-F5344CB8AC3E}">
        <p14:creationId xmlns:p14="http://schemas.microsoft.com/office/powerpoint/2010/main" val="18739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Effect transition="in" filter="fade">
                                      <p:cBhvr>
                                        <p:cTn id="64" dur="1000"/>
                                        <p:tgtEl>
                                          <p:spTgt spid="6">
                                            <p:txEl>
                                              <p:pRg st="3" end="3"/>
                                            </p:txEl>
                                          </p:spTgt>
                                        </p:tgtEl>
                                      </p:cBhvr>
                                    </p:animEffect>
                                    <p:anim calcmode="lin" valueType="num">
                                      <p:cBhvr>
                                        <p:cTn id="6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132312" y="230889"/>
            <a:ext cx="659619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449302" y="1621485"/>
            <a:ext cx="3102420" cy="391081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Bàn tay mẹ dịu dàng nuôi nấng con</a:t>
            </a:r>
            <a:endParaRPr lang="en-US" sz="28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240916" y="1811031"/>
            <a:ext cx="6260123" cy="3910818"/>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bàn tay mẹ dịu dàng</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gọi con là </a:t>
            </a:r>
            <a:r>
              <a:rPr lang="vi-VN" sz="2800" i="1" dirty="0">
                <a:solidFill>
                  <a:srgbClr val="0D0D0D"/>
                </a:solidFill>
                <a:latin typeface="Times New Roman" panose="02020603050405020304" pitchFamily="18" charset="0"/>
                <a:ea typeface="Times New Roman" panose="02020603050405020304" pitchFamily="18" charset="0"/>
              </a:rPr>
              <a:t>cái trăng vàng, cái trăng tròn, cái trăng còn nằm nôi, cái Mặt Trời bé con</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Trái ngược với vẻ cứng rắn khi đối mặt với cuộc đời, mẹ luôn dịu dàng, yêu thương con.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925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1" y="230260"/>
            <a:ext cx="652476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52476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1597676"/>
            <a:ext cx="652476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1305951" y="2940147"/>
            <a:ext cx="2869809" cy="3235570"/>
          </a:xfrm>
          <a:prstGeom prst="rightArrow">
            <a:avLst/>
          </a:prstGeom>
          <a:blipFill>
            <a:blip r:embed="rId2"/>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Bàn tay mẹ nhiệm màu, hi sinh vì con</a:t>
            </a:r>
            <a:endParaRPr lang="en-US" sz="20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625926" y="2504050"/>
            <a:ext cx="6260123" cy="3910818"/>
          </a:xfrm>
          <a:prstGeom prst="roundRect">
            <a:avLst/>
          </a:prstGeom>
          <a:blipFill>
            <a:blip r:embed="rId2"/>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"thức một đời"</a:t>
            </a:r>
            <a:r>
              <a:rPr lang="vi-VN"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"mai sau bể cạn non mòn"</a:t>
            </a:r>
            <a:r>
              <a:rPr lang="vi-VN" sz="2800" dirty="0">
                <a:solidFill>
                  <a:srgbClr val="0D0D0D"/>
                </a:solidFill>
                <a:latin typeface="Times New Roman" panose="02020603050405020304" pitchFamily="18" charset="0"/>
                <a:ea typeface="Times New Roman" panose="02020603050405020304" pitchFamily="18" charset="0"/>
              </a:rPr>
              <a:t> vẫn còn hát ru.</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"chắt chiu từ những dãi dầu"</a:t>
            </a:r>
            <a:r>
              <a:rPr lang="vi-VN"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Người mẹ vất vả, chắt chiu...nuôi nấng con. Mẹ nuôi con suốt một đời dù </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cho bất cứ điều gì xảy ra.</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650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Effect transition="in" filter="fade">
                                      <p:cBhvr>
                                        <p:cTn id="64" dur="1000"/>
                                        <p:tgtEl>
                                          <p:spTgt spid="6">
                                            <p:txEl>
                                              <p:pRg st="3" end="3"/>
                                            </p:txEl>
                                          </p:spTgt>
                                        </p:tgtEl>
                                      </p:cBhvr>
                                    </p:animEffect>
                                    <p:anim calcmode="lin" valueType="num">
                                      <p:cBhvr>
                                        <p:cTn id="6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1" y="230260"/>
            <a:ext cx="6539048" cy="645462"/>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539049" cy="645462"/>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1597676"/>
            <a:ext cx="6539049" cy="645462"/>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706242" y="2954215"/>
            <a:ext cx="2451295" cy="3235570"/>
          </a:xfrm>
          <a:prstGeom prst="rightArrow">
            <a:avLst>
              <a:gd name="adj1" fmla="val 50000"/>
              <a:gd name="adj2" fmla="val 40248"/>
            </a:avLst>
          </a:prstGeom>
          <a:blipFill>
            <a:blip r:embed="rId2"/>
            <a:tile tx="0" ty="0" sx="100000" sy="100000" flip="none" algn="tl"/>
          </a:blip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Nghệ thuật</a:t>
            </a:r>
            <a:endParaRPr lang="en-US" sz="2800" dirty="0">
              <a:latin typeface="Times New Roman" panose="02020603050405020304" pitchFamily="18" charset="0"/>
              <a:ea typeface="Times New Roman" panose="02020603050405020304" pitchFamily="18" charset="0"/>
            </a:endParaRPr>
          </a:p>
        </p:txBody>
      </p:sp>
      <p:sp>
        <p:nvSpPr>
          <p:cNvPr id="6" name="Rounded Rectangle 5"/>
          <p:cNvSpPr/>
          <p:nvPr/>
        </p:nvSpPr>
        <p:spPr>
          <a:xfrm>
            <a:off x="3669098" y="2385683"/>
            <a:ext cx="8328074" cy="4372634"/>
          </a:xfrm>
          <a:prstGeom prst="roundRect">
            <a:avLst/>
          </a:prstGeom>
          <a:blipFill>
            <a:blip r:embed="rId2"/>
            <a:tile tx="0" ty="0" sx="100000" sy="100000" flip="none" algn="tl"/>
          </a:blip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Điệp từ, điệp cấu trúc "</a:t>
            </a:r>
            <a:r>
              <a:rPr lang="vi-VN" sz="2400" i="1" dirty="0">
                <a:solidFill>
                  <a:srgbClr val="0D0D0D"/>
                </a:solidFill>
                <a:latin typeface="Times New Roman" panose="02020603050405020304" pitchFamily="18" charset="0"/>
                <a:ea typeface="Times New Roman" panose="02020603050405020304" pitchFamily="18" charset="0"/>
              </a:rPr>
              <a:t>Bàn tay mẹ", "À ơi này cái"</a:t>
            </a:r>
            <a:r>
              <a:rPr lang="vi-VN" sz="24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Ẩn dụ:</a:t>
            </a:r>
            <a:endParaRPr lang="en-US" sz="20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400" i="1" dirty="0" err="1">
                <a:solidFill>
                  <a:srgbClr val="0D0D0D"/>
                </a:solidFill>
                <a:latin typeface="Times New Roman" panose="02020603050405020304" pitchFamily="18" charset="0"/>
                <a:ea typeface="Times New Roman" panose="02020603050405020304" pitchFamily="18" charset="0"/>
              </a:rPr>
              <a:t>Bàn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tay</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mẹ</a:t>
            </a:r>
            <a:r>
              <a:rPr lang="en-US" sz="2400" dirty="0">
                <a:solidFill>
                  <a:srgbClr val="0D0D0D"/>
                </a:solidFill>
                <a:latin typeface="Times New Roman" panose="02020603050405020304" pitchFamily="18" charset="0"/>
                <a:ea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mẹ</a:t>
            </a:r>
            <a:r>
              <a:rPr lang="en-US" sz="24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400" i="1" dirty="0" err="1">
                <a:solidFill>
                  <a:srgbClr val="0D0D0D"/>
                </a:solidFill>
                <a:latin typeface="Times New Roman" panose="02020603050405020304" pitchFamily="18" charset="0"/>
                <a:ea typeface="Times New Roman" panose="02020603050405020304" pitchFamily="18" charset="0"/>
              </a:rPr>
              <a:t>Cái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trăng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cái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Mặt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Trời</a:t>
            </a:r>
            <a:r>
              <a:rPr lang="en-US" sz="2400" dirty="0">
                <a:solidFill>
                  <a:srgbClr val="0D0D0D"/>
                </a:solidFill>
                <a:latin typeface="Times New Roman" panose="02020603050405020304" pitchFamily="18" charset="0"/>
                <a:ea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con.</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Lối thơ, nhịp thơ như lời hát ru.</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Tác dụng</a:t>
            </a:r>
            <a:r>
              <a:rPr lang="vi-VN" sz="24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Tăng sức gợi hình, gợi cảm cho sự diễn đạt.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Thể hiện tình cảm của mẹ đối với đứa con nhỏ của mình.</a:t>
            </a:r>
            <a:endParaRPr lang="en-US" sz="2000" dirty="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7152389" y="269878"/>
            <a:ext cx="2298095" cy="2160895"/>
          </a:xfrm>
          <a:prstGeom prst="rect">
            <a:avLst/>
          </a:prstGeom>
        </p:spPr>
      </p:pic>
    </p:spTree>
    <p:extLst>
      <p:ext uri="{BB962C8B-B14F-4D97-AF65-F5344CB8AC3E}">
        <p14:creationId xmlns:p14="http://schemas.microsoft.com/office/powerpoint/2010/main" val="44351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Effect transition="in" filter="fade">
                                      <p:cBhvr>
                                        <p:cTn id="64" dur="1000"/>
                                        <p:tgtEl>
                                          <p:spTgt spid="6">
                                            <p:txEl>
                                              <p:pRg st="3" end="3"/>
                                            </p:txEl>
                                          </p:spTgt>
                                        </p:tgtEl>
                                      </p:cBhvr>
                                    </p:animEffect>
                                    <p:anim calcmode="lin" valueType="num">
                                      <p:cBhvr>
                                        <p:cTn id="6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
                                            <p:txEl>
                                              <p:pRg st="4" end="4"/>
                                            </p:txEl>
                                          </p:spTgt>
                                        </p:tgtEl>
                                        <p:attrNameLst>
                                          <p:attrName>style.visibility</p:attrName>
                                        </p:attrNameLst>
                                      </p:cBhvr>
                                      <p:to>
                                        <p:strVal val="visible"/>
                                      </p:to>
                                    </p:set>
                                    <p:animEffect transition="in" filter="fade">
                                      <p:cBhvr>
                                        <p:cTn id="71" dur="1000"/>
                                        <p:tgtEl>
                                          <p:spTgt spid="6">
                                            <p:txEl>
                                              <p:pRg st="4" end="4"/>
                                            </p:txEl>
                                          </p:spTgt>
                                        </p:tgtEl>
                                      </p:cBhvr>
                                    </p:animEffect>
                                    <p:anim calcmode="lin" valueType="num">
                                      <p:cBhvr>
                                        <p:cTn id="7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6">
                                            <p:txEl>
                                              <p:pRg st="5" end="5"/>
                                            </p:txEl>
                                          </p:spTgt>
                                        </p:tgtEl>
                                        <p:attrNameLst>
                                          <p:attrName>style.visibility</p:attrName>
                                        </p:attrNameLst>
                                      </p:cBhvr>
                                      <p:to>
                                        <p:strVal val="visible"/>
                                      </p:to>
                                    </p:set>
                                    <p:animEffect transition="in" filter="fade">
                                      <p:cBhvr>
                                        <p:cTn id="78" dur="1000"/>
                                        <p:tgtEl>
                                          <p:spTgt spid="6">
                                            <p:txEl>
                                              <p:pRg st="5" end="5"/>
                                            </p:txEl>
                                          </p:spTgt>
                                        </p:tgtEl>
                                      </p:cBhvr>
                                    </p:animEffect>
                                    <p:anim calcmode="lin" valueType="num">
                                      <p:cBhvr>
                                        <p:cTn id="7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8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6">
                                            <p:txEl>
                                              <p:pRg st="6" end="6"/>
                                            </p:txEl>
                                          </p:spTgt>
                                        </p:tgtEl>
                                        <p:attrNameLst>
                                          <p:attrName>style.visibility</p:attrName>
                                        </p:attrNameLst>
                                      </p:cBhvr>
                                      <p:to>
                                        <p:strVal val="visible"/>
                                      </p:to>
                                    </p:set>
                                    <p:animEffect transition="in" filter="fade">
                                      <p:cBhvr>
                                        <p:cTn id="85" dur="1000"/>
                                        <p:tgtEl>
                                          <p:spTgt spid="6">
                                            <p:txEl>
                                              <p:pRg st="6" end="6"/>
                                            </p:txEl>
                                          </p:spTgt>
                                        </p:tgtEl>
                                      </p:cBhvr>
                                    </p:animEffect>
                                    <p:anim calcmode="lin" valueType="num">
                                      <p:cBhvr>
                                        <p:cTn id="8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87"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6">
                                            <p:txEl>
                                              <p:pRg st="7" end="7"/>
                                            </p:txEl>
                                          </p:spTgt>
                                        </p:tgtEl>
                                        <p:attrNameLst>
                                          <p:attrName>style.visibility</p:attrName>
                                        </p:attrNameLst>
                                      </p:cBhvr>
                                      <p:to>
                                        <p:strVal val="visible"/>
                                      </p:to>
                                    </p:set>
                                    <p:animEffect transition="in" filter="fade">
                                      <p:cBhvr>
                                        <p:cTn id="92" dur="1000"/>
                                        <p:tgtEl>
                                          <p:spTgt spid="6">
                                            <p:txEl>
                                              <p:pRg st="7" end="7"/>
                                            </p:txEl>
                                          </p:spTgt>
                                        </p:tgtEl>
                                      </p:cBhvr>
                                    </p:animEffect>
                                    <p:anim calcmode="lin" valueType="num">
                                      <p:cBhvr>
                                        <p:cTn id="9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94"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126177"/>
            <a:ext cx="666763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829396"/>
            <a:ext cx="666763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815560" y="2668465"/>
            <a:ext cx="2579883" cy="3235570"/>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Mẹ lo nghĩ cho tất cả mọi người</a:t>
            </a:r>
            <a:endParaRPr lang="en-US" sz="24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3706978" y="2385683"/>
            <a:ext cx="7669462" cy="4197997"/>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Nghĩ cho đứa con yếu ớt, nhớ nhung mẹ:</a:t>
            </a:r>
            <a:endParaRPr lang="en-US" sz="20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000" i="1" dirty="0">
                <a:solidFill>
                  <a:srgbClr val="0D0D0D"/>
                </a:solidFill>
                <a:latin typeface="Times New Roman" panose="02020603050405020304" pitchFamily="18" charset="0"/>
                <a:ea typeface="Times New Roman" panose="02020603050405020304" pitchFamily="18" charset="0"/>
              </a:rPr>
              <a:t>"</a:t>
            </a:r>
            <a:r>
              <a:rPr lang="en-US" sz="2000" i="1" dirty="0" err="1">
                <a:solidFill>
                  <a:srgbClr val="0D0D0D"/>
                </a:solidFill>
                <a:latin typeface="Times New Roman" panose="02020603050405020304" pitchFamily="18" charset="0"/>
                <a:ea typeface="Times New Roman" panose="02020603050405020304" pitchFamily="18" charset="0"/>
              </a:rPr>
              <a:t>mềm</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ngọn</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gió</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thu</a:t>
            </a:r>
            <a:r>
              <a:rPr lang="en-US" sz="2000" i="1" dirty="0">
                <a:solidFill>
                  <a:srgbClr val="0D0D0D"/>
                </a:solidFill>
                <a:latin typeface="Times New Roman" panose="02020603050405020304" pitchFamily="18" charset="0"/>
                <a:ea typeface="Times New Roman" panose="02020603050405020304" pitchFamily="18" charset="0"/>
              </a:rPr>
              <a:t>", "tan </a:t>
            </a:r>
            <a:r>
              <a:rPr lang="en-US" sz="2000" i="1" dirty="0" err="1">
                <a:solidFill>
                  <a:srgbClr val="0D0D0D"/>
                </a:solidFill>
                <a:latin typeface="Times New Roman" panose="02020603050405020304" pitchFamily="18" charset="0"/>
                <a:ea typeface="Times New Roman" panose="02020603050405020304" pitchFamily="18" charset="0"/>
              </a:rPr>
              <a:t>đám</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sương</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mù</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lá</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cây</a:t>
            </a:r>
            <a:r>
              <a:rPr lang="en-US" sz="2000" i="1" dirty="0">
                <a:solidFill>
                  <a:srgbClr val="0D0D0D"/>
                </a:solidFill>
                <a:latin typeface="Times New Roman" panose="02020603050405020304" pitchFamily="18" charset="0"/>
                <a:ea typeface="Times New Roman" panose="02020603050405020304" pitchFamily="18" charset="0"/>
              </a:rPr>
              <a:t>" → </a:t>
            </a:r>
            <a:r>
              <a:rPr lang="en-US" sz="2000" dirty="0" err="1">
                <a:solidFill>
                  <a:srgbClr val="0D0D0D"/>
                </a:solidFill>
                <a:latin typeface="Times New Roman" panose="02020603050405020304" pitchFamily="18" charset="0"/>
                <a:ea typeface="Times New Roman" panose="02020603050405020304" pitchFamily="18" charset="0"/>
              </a:rPr>
              <a:t>xua</a:t>
            </a:r>
            <a:r>
              <a:rPr lang="en-US" sz="2000" dirty="0">
                <a:solidFill>
                  <a:srgbClr val="0D0D0D"/>
                </a:solidFill>
                <a:latin typeface="Times New Roman" panose="02020603050405020304" pitchFamily="18" charset="0"/>
                <a:ea typeface="Times New Roman" panose="02020603050405020304" pitchFamily="18" charset="0"/>
              </a:rPr>
              <a:t> tan </a:t>
            </a:r>
            <a:r>
              <a:rPr lang="en-US" sz="2000" dirty="0" err="1">
                <a:solidFill>
                  <a:srgbClr val="0D0D0D"/>
                </a:solidFill>
                <a:latin typeface="Times New Roman" panose="02020603050405020304" pitchFamily="18" charset="0"/>
                <a:ea typeface="Times New Roman" panose="02020603050405020304" pitchFamily="18" charset="0"/>
              </a:rPr>
              <a:t>đi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rét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mướt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lạnh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lẽo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của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tiết</a:t>
            </a:r>
            <a:r>
              <a:rPr lang="en-US" sz="2000" dirty="0">
                <a:solidFill>
                  <a:srgbClr val="0D0D0D"/>
                </a:solidFill>
                <a:latin typeface="Times New Roman" panose="02020603050405020304" pitchFamily="18" charset="0"/>
                <a:ea typeface="Times New Roman" panose="02020603050405020304" pitchFamily="18" charset="0"/>
              </a:rPr>
              <a:t>. → </a:t>
            </a:r>
            <a:r>
              <a:rPr lang="en-US" sz="2000" dirty="0" err="1">
                <a:solidFill>
                  <a:srgbClr val="0D0D0D"/>
                </a:solidFill>
                <a:latin typeface="Times New Roman" panose="02020603050405020304" pitchFamily="18" charset="0"/>
                <a:ea typeface="Times New Roman" panose="02020603050405020304" pitchFamily="18" charset="0"/>
              </a:rPr>
              <a:t>Sự</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ấm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áp</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đến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từ</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ru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từ</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tim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người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mẹ</a:t>
            </a:r>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000" i="1" dirty="0">
                <a:solidFill>
                  <a:srgbClr val="0D0D0D"/>
                </a:solidFill>
                <a:latin typeface="Times New Roman" panose="02020603050405020304" pitchFamily="18" charset="0"/>
                <a:ea typeface="Times New Roman" panose="02020603050405020304" pitchFamily="18" charset="0"/>
              </a:rPr>
              <a:t>"</a:t>
            </a:r>
            <a:r>
              <a:rPr lang="en-US" sz="2000" i="1" dirty="0" err="1">
                <a:solidFill>
                  <a:srgbClr val="0D0D0D"/>
                </a:solidFill>
                <a:latin typeface="Times New Roman" panose="02020603050405020304" pitchFamily="18" charset="0"/>
                <a:ea typeface="Times New Roman" panose="02020603050405020304" pitchFamily="18" charset="0"/>
              </a:rPr>
              <a:t>cái</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khuyết</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tròn</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đầy</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cái</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thương</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cái</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nhớ</a:t>
            </a:r>
            <a:r>
              <a:rPr lang="en-US" sz="2000" i="1" dirty="0">
                <a:solidFill>
                  <a:srgbClr val="0D0D0D"/>
                </a:solidFill>
                <a:latin typeface="Times New Roman" panose="02020603050405020304" pitchFamily="18" charset="0"/>
                <a:ea typeface="Times New Roman" panose="02020603050405020304" pitchFamily="18" charset="0"/>
              </a:rPr>
              <a:t>"</a:t>
            </a:r>
            <a:r>
              <a:rPr lang="en-US" sz="2000" dirty="0">
                <a:solidFill>
                  <a:srgbClr val="0D0D0D"/>
                </a:solidFill>
                <a:latin typeface="Times New Roman" panose="02020603050405020304" pitchFamily="18" charset="0"/>
                <a:ea typeface="Times New Roman" panose="02020603050405020304" pitchFamily="18" charset="0"/>
              </a:rPr>
              <a:t> → </a:t>
            </a:r>
            <a:r>
              <a:rPr lang="en-US" sz="2000" dirty="0" err="1">
                <a:solidFill>
                  <a:srgbClr val="0D0D0D"/>
                </a:solidFill>
                <a:latin typeface="Times New Roman" panose="02020603050405020304" pitchFamily="18" charset="0"/>
                <a:ea typeface="Times New Roman" panose="02020603050405020304" pitchFamily="18" charset="0"/>
              </a:rPr>
              <a:t>thương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đứa</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còn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nhỏ</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chưa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phát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triển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đầy</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đủ</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thương</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khi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phải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xa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mẹ</a:t>
            </a:r>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Nghĩ cho mẹ, cho bà: </a:t>
            </a:r>
            <a:r>
              <a:rPr lang="vi-VN" sz="2000" i="1" dirty="0">
                <a:solidFill>
                  <a:srgbClr val="0D0D0D"/>
                </a:solidFill>
                <a:latin typeface="Times New Roman" panose="02020603050405020304" pitchFamily="18" charset="0"/>
                <a:ea typeface="Times New Roman" panose="02020603050405020304" pitchFamily="18" charset="0"/>
              </a:rPr>
              <a:t>"sóng lặng bãi bồi", "mưa không dột chỗ bà ngồi khâu".</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Nghĩ cho cả mọi người, cho cuộc đời: </a:t>
            </a:r>
            <a:r>
              <a:rPr lang="vi-VN" sz="2000" i="1" dirty="0">
                <a:solidFill>
                  <a:srgbClr val="0D0D0D"/>
                </a:solidFill>
                <a:latin typeface="Times New Roman" panose="02020603050405020304" pitchFamily="18" charset="0"/>
                <a:ea typeface="Times New Roman" panose="02020603050405020304" pitchFamily="18" charset="0"/>
              </a:rPr>
              <a:t>"cho đời nín đau"</a:t>
            </a:r>
            <a:r>
              <a:rPr lang="vi-VN" sz="20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8" name="Plaque 7"/>
          <p:cNvSpPr/>
          <p:nvPr/>
        </p:nvSpPr>
        <p:spPr>
          <a:xfrm>
            <a:off x="218939" y="1532615"/>
            <a:ext cx="666763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3.2. Ý nghĩa lời ru của mẹ</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536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Effect transition="in" filter="fade">
                                      <p:cBhvr>
                                        <p:cTn id="64" dur="1000"/>
                                        <p:tgtEl>
                                          <p:spTgt spid="6">
                                            <p:txEl>
                                              <p:pRg st="3" end="3"/>
                                            </p:txEl>
                                          </p:spTgt>
                                        </p:tgtEl>
                                      </p:cBhvr>
                                    </p:animEffect>
                                    <p:anim calcmode="lin" valueType="num">
                                      <p:cBhvr>
                                        <p:cTn id="6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
                                            <p:txEl>
                                              <p:pRg st="4" end="4"/>
                                            </p:txEl>
                                          </p:spTgt>
                                        </p:tgtEl>
                                        <p:attrNameLst>
                                          <p:attrName>style.visibility</p:attrName>
                                        </p:attrNameLst>
                                      </p:cBhvr>
                                      <p:to>
                                        <p:strVal val="visible"/>
                                      </p:to>
                                    </p:set>
                                    <p:animEffect transition="in" filter="fade">
                                      <p:cBhvr>
                                        <p:cTn id="71" dur="1000"/>
                                        <p:tgtEl>
                                          <p:spTgt spid="6">
                                            <p:txEl>
                                              <p:pRg st="4" end="4"/>
                                            </p:txEl>
                                          </p:spTgt>
                                        </p:tgtEl>
                                      </p:cBhvr>
                                    </p:animEffect>
                                    <p:anim calcmode="lin" valueType="num">
                                      <p:cBhvr>
                                        <p:cTn id="7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126177"/>
            <a:ext cx="65676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829396"/>
            <a:ext cx="65676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686972" y="2625602"/>
            <a:ext cx="2869809" cy="3235570"/>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Mẹ vì mọi người mà quên mất bản thân mình </a:t>
            </a:r>
            <a:endParaRPr lang="en-US" sz="20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3835565" y="2549440"/>
            <a:ext cx="7669462" cy="3311732"/>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600" i="1" dirty="0">
                <a:solidFill>
                  <a:srgbClr val="0D0D0D"/>
                </a:solidFill>
                <a:latin typeface="Times New Roman" panose="02020603050405020304" pitchFamily="18" charset="0"/>
                <a:ea typeface="Times New Roman" panose="02020603050405020304" pitchFamily="18" charset="0"/>
              </a:rPr>
              <a:t>"À ơi...Mẹ chẳng một câu ru mình".</a:t>
            </a:r>
            <a:endParaRPr lang="en-US" sz="36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600" i="1" dirty="0">
                <a:solidFill>
                  <a:srgbClr val="0D0D0D"/>
                </a:solidFill>
                <a:latin typeface="Times New Roman" panose="02020603050405020304" pitchFamily="18" charset="0"/>
                <a:ea typeface="Times New Roman" panose="02020603050405020304" pitchFamily="18" charset="0"/>
              </a:rPr>
              <a:t>→ </a:t>
            </a:r>
            <a:r>
              <a:rPr lang="vi-VN" sz="3600" dirty="0">
                <a:solidFill>
                  <a:srgbClr val="0D0D0D"/>
                </a:solidFill>
                <a:latin typeface="Times New Roman" panose="02020603050405020304" pitchFamily="18" charset="0"/>
                <a:ea typeface="Times New Roman" panose="02020603050405020304" pitchFamily="18" charset="0"/>
              </a:rPr>
              <a:t>Đức hi sinh cao cả, thiêng liêng của người mẹ. </a:t>
            </a:r>
            <a:endParaRPr lang="en-US" sz="3600" dirty="0">
              <a:latin typeface="Times New Roman" panose="02020603050405020304" pitchFamily="18" charset="0"/>
              <a:ea typeface="Times New Roman" panose="02020603050405020304" pitchFamily="18" charset="0"/>
            </a:endParaRPr>
          </a:p>
        </p:txBody>
      </p:sp>
      <p:sp>
        <p:nvSpPr>
          <p:cNvPr id="8" name="Plaque 7"/>
          <p:cNvSpPr/>
          <p:nvPr/>
        </p:nvSpPr>
        <p:spPr>
          <a:xfrm>
            <a:off x="218939" y="1532615"/>
            <a:ext cx="65676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Ý nghĩa lời ru của mẹ</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89402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981352" y="1048783"/>
            <a:ext cx="2236324" cy="3235570"/>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pP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ounded Rectangle 5"/>
          <p:cNvSpPr/>
          <p:nvPr/>
        </p:nvSpPr>
        <p:spPr>
          <a:xfrm>
            <a:off x="3541186" y="746328"/>
            <a:ext cx="7669462" cy="3840480"/>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Điệp cấu trúc: </a:t>
            </a:r>
            <a:r>
              <a:rPr lang="vi-VN" sz="2800" i="1" dirty="0">
                <a:solidFill>
                  <a:srgbClr val="0D0D0D"/>
                </a:solidFill>
                <a:latin typeface="Times New Roman" panose="02020603050405020304" pitchFamily="18" charset="0"/>
                <a:ea typeface="Times New Roman" panose="02020603050405020304" pitchFamily="18" charset="0"/>
              </a:rPr>
              <a:t>"Ru cho".</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C</a:t>
            </a:r>
            <a:r>
              <a:rPr lang="vi-VN" sz="2800" dirty="0">
                <a:solidFill>
                  <a:srgbClr val="0D0D0D"/>
                </a:solidFill>
                <a:latin typeface="Times New Roman" panose="02020603050405020304" pitchFamily="18" charset="0"/>
                <a:ea typeface="Times New Roman" panose="02020603050405020304" pitchFamily="18" charset="0"/>
              </a:rPr>
              <a:t>ụm từ "à ơi" được lặp lại nhiều lần.</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vi-VN" sz="2800" dirty="0">
                <a:solidFill>
                  <a:srgbClr val="0D0D0D"/>
                </a:solidFill>
                <a:latin typeface="Times New Roman" panose="02020603050405020304" pitchFamily="18" charset="0"/>
                <a:ea typeface="Times New Roman" panose="02020603050405020304" pitchFamily="18" charset="0"/>
              </a:rPr>
              <a:t>Giúp bài thơ mang âm điệu như lời ru, thể hiện tình cảm chan chứa của mẹ dành cho con.</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Ẩn dụ "</a:t>
            </a:r>
            <a:r>
              <a:rPr lang="vi-VN" sz="2800" i="1" dirty="0">
                <a:solidFill>
                  <a:srgbClr val="0D0D0D"/>
                </a:solidFill>
                <a:latin typeface="Times New Roman" panose="02020603050405020304" pitchFamily="18" charset="0"/>
                <a:ea typeface="Times New Roman" panose="02020603050405020304" pitchFamily="18" charset="0"/>
              </a:rPr>
              <a:t>cái khuyết tròn đầy".</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Nhân hóa </a:t>
            </a:r>
            <a:r>
              <a:rPr lang="vi-VN" sz="2800" i="1" dirty="0">
                <a:solidFill>
                  <a:srgbClr val="0D0D0D"/>
                </a:solidFill>
                <a:latin typeface="Times New Roman" panose="02020603050405020304" pitchFamily="18" charset="0"/>
                <a:ea typeface="Times New Roman" panose="02020603050405020304" pitchFamily="18" charset="0"/>
              </a:rPr>
              <a:t>"đời nín cái đau"</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023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Effect transition="in" filter="fade">
                                      <p:cBhvr>
                                        <p:cTn id="64" dur="1000"/>
                                        <p:tgtEl>
                                          <p:spTgt spid="6">
                                            <p:txEl>
                                              <p:pRg st="3" end="3"/>
                                            </p:txEl>
                                          </p:spTgt>
                                        </p:tgtEl>
                                      </p:cBhvr>
                                    </p:animEffect>
                                    <p:anim calcmode="lin" valueType="num">
                                      <p:cBhvr>
                                        <p:cTn id="6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
                                            <p:txEl>
                                              <p:pRg st="4" end="4"/>
                                            </p:txEl>
                                          </p:spTgt>
                                        </p:tgtEl>
                                        <p:attrNameLst>
                                          <p:attrName>style.visibility</p:attrName>
                                        </p:attrNameLst>
                                      </p:cBhvr>
                                      <p:to>
                                        <p:strVal val="visible"/>
                                      </p:to>
                                    </p:set>
                                    <p:animEffect transition="in" filter="fade">
                                      <p:cBhvr>
                                        <p:cTn id="71" dur="1000"/>
                                        <p:tgtEl>
                                          <p:spTgt spid="6">
                                            <p:txEl>
                                              <p:pRg st="4" end="4"/>
                                            </p:txEl>
                                          </p:spTgt>
                                        </p:tgtEl>
                                      </p:cBhvr>
                                    </p:animEffect>
                                    <p:anim calcmode="lin" valueType="num">
                                      <p:cBhvr>
                                        <p:cTn id="7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126177"/>
            <a:ext cx="659619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829396"/>
            <a:ext cx="659619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951621" y="2705832"/>
            <a:ext cx="2293472" cy="3235570"/>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ounded Rectangle 5"/>
          <p:cNvSpPr/>
          <p:nvPr/>
        </p:nvSpPr>
        <p:spPr>
          <a:xfrm>
            <a:off x="3570917" y="2546252"/>
            <a:ext cx="7669462" cy="3840480"/>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Nhịp thơ như lời hát, uyển chuyển, sâu lắng.</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a:t>
            </a:r>
            <a:r>
              <a:rPr lang="vi-VN" sz="2800" b="1" dirty="0">
                <a:solidFill>
                  <a:srgbClr val="0D0D0D"/>
                </a:solidFill>
                <a:latin typeface="Times New Roman" panose="02020603050405020304" pitchFamily="18" charset="0"/>
                <a:ea typeface="Times New Roman" panose="02020603050405020304" pitchFamily="18" charset="0"/>
              </a:rPr>
              <a:t> Tác dụng</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Tăng sức gợi hình, gợi cảm cho sự diễn đạt.</a:t>
            </a:r>
            <a:endParaRPr lang="en-US" sz="2800" dirty="0">
              <a:latin typeface="Times New Roman" panose="02020603050405020304" pitchFamily="18" charset="0"/>
              <a:ea typeface="Times New Roman" panose="02020603050405020304" pitchFamily="18" charset="0"/>
            </a:endParaRPr>
          </a:p>
          <a:p>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hi </a:t>
            </a:r>
            <a:r>
              <a:rPr lang="en-US" sz="2800" dirty="0" err="1">
                <a:solidFill>
                  <a:srgbClr val="0D0D0D"/>
                </a:solidFill>
                <a:latin typeface="Times New Roman" panose="02020603050405020304" pitchFamily="18" charset="0"/>
                <a:ea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đồng</a:t>
            </a:r>
            <a:r>
              <a:rPr lang="en-US" sz="2800" dirty="0">
                <a:solidFill>
                  <a:srgbClr val="0D0D0D"/>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sp>
        <p:nvSpPr>
          <p:cNvPr id="8" name="Plaque 7"/>
          <p:cNvSpPr/>
          <p:nvPr/>
        </p:nvSpPr>
        <p:spPr>
          <a:xfrm>
            <a:off x="218939" y="1532615"/>
            <a:ext cx="659619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Ý nghĩa lời ru của mẹ</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742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6224954" y="1909183"/>
            <a:ext cx="2873779" cy="698456"/>
          </a:xfrm>
          <a:custGeom>
            <a:avLst/>
            <a:gdLst/>
            <a:ahLst/>
            <a:cxnLst/>
            <a:rect l="0" t="0" r="0" b="0"/>
            <a:pathLst>
              <a:path>
                <a:moveTo>
                  <a:pt x="0" y="0"/>
                </a:moveTo>
                <a:lnTo>
                  <a:pt x="0" y="187497"/>
                </a:lnTo>
                <a:lnTo>
                  <a:pt x="2873779" y="187497"/>
                </a:lnTo>
                <a:lnTo>
                  <a:pt x="2873779" y="698456"/>
                </a:lnTo>
              </a:path>
            </a:pathLst>
          </a:cu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1" name="Freeform 10"/>
          <p:cNvSpPr/>
          <p:nvPr/>
        </p:nvSpPr>
        <p:spPr>
          <a:xfrm>
            <a:off x="3393365" y="1909183"/>
            <a:ext cx="2831588" cy="698456"/>
          </a:xfrm>
          <a:custGeom>
            <a:avLst/>
            <a:gdLst/>
            <a:ahLst/>
            <a:cxnLst/>
            <a:rect l="0" t="0" r="0" b="0"/>
            <a:pathLst>
              <a:path>
                <a:moveTo>
                  <a:pt x="2831588" y="0"/>
                </a:moveTo>
                <a:lnTo>
                  <a:pt x="2831588" y="187497"/>
                </a:lnTo>
                <a:lnTo>
                  <a:pt x="0" y="187497"/>
                </a:lnTo>
                <a:lnTo>
                  <a:pt x="0" y="698456"/>
                </a:lnTo>
              </a:path>
            </a:pathLst>
          </a:cu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4427010" y="1044811"/>
            <a:ext cx="3595886" cy="864372"/>
          </a:xfrm>
          <a:custGeom>
            <a:avLst/>
            <a:gdLst>
              <a:gd name="connsiteX0" fmla="*/ 0 w 3595886"/>
              <a:gd name="connsiteY0" fmla="*/ 0 h 864372"/>
              <a:gd name="connsiteX1" fmla="*/ 3595886 w 3595886"/>
              <a:gd name="connsiteY1" fmla="*/ 0 h 864372"/>
              <a:gd name="connsiteX2" fmla="*/ 3595886 w 3595886"/>
              <a:gd name="connsiteY2" fmla="*/ 864372 h 864372"/>
              <a:gd name="connsiteX3" fmla="*/ 0 w 3595886"/>
              <a:gd name="connsiteY3" fmla="*/ 864372 h 864372"/>
              <a:gd name="connsiteX4" fmla="*/ 0 w 3595886"/>
              <a:gd name="connsiteY4" fmla="*/ 0 h 86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886" h="864372">
                <a:moveTo>
                  <a:pt x="0" y="0"/>
                </a:moveTo>
                <a:lnTo>
                  <a:pt x="3595886" y="0"/>
                </a:lnTo>
                <a:lnTo>
                  <a:pt x="3595886" y="864372"/>
                </a:lnTo>
                <a:lnTo>
                  <a:pt x="0" y="864372"/>
                </a:lnTo>
                <a:lnTo>
                  <a:pt x="0" y="0"/>
                </a:lnTo>
                <a:close/>
              </a:path>
            </a:pathLst>
          </a:custGeom>
          <a:solidFill>
            <a:schemeClr val="accent2">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a:solidFill>
                  <a:schemeClr val="tx1"/>
                </a:solidFill>
                <a:latin typeface="Times New Roman" panose="02020603050405020304" pitchFamily="18" charset="0"/>
                <a:cs typeface="Times New Roman" panose="02020603050405020304" pitchFamily="18" charset="0"/>
              </a:rPr>
              <a:t>4. </a:t>
            </a:r>
            <a:r>
              <a:rPr lang="en-US" sz="3600" b="1" kern="1200" dirty="0" err="1">
                <a:solidFill>
                  <a:schemeClr val="tx1"/>
                </a:solidFill>
                <a:latin typeface="Times New Roman" panose="02020603050405020304" pitchFamily="18" charset="0"/>
                <a:cs typeface="Times New Roman" panose="02020603050405020304" pitchFamily="18" charset="0"/>
              </a:rPr>
              <a:t>Tổng</a:t>
            </a:r>
            <a:r>
              <a:rPr lang="en-US" sz="3600" b="1" kern="1200" dirty="0">
                <a:solidFill>
                  <a:schemeClr val="tx1"/>
                </a:solidFill>
                <a:latin typeface="Times New Roman" panose="02020603050405020304" pitchFamily="18" charset="0"/>
                <a:cs typeface="Times New Roman" panose="02020603050405020304" pitchFamily="18" charset="0"/>
              </a:rPr>
              <a:t> </a:t>
            </a:r>
            <a:r>
              <a:rPr lang="en-US" sz="3600" b="1" kern="1200" dirty="0" err="1">
                <a:solidFill>
                  <a:schemeClr val="tx1"/>
                </a:solidFill>
                <a:latin typeface="Times New Roman" panose="02020603050405020304" pitchFamily="18" charset="0"/>
                <a:cs typeface="Times New Roman" panose="02020603050405020304" pitchFamily="18" charset="0"/>
              </a:rPr>
              <a:t>kết</a:t>
            </a:r>
            <a:endParaRPr lang="en-US" sz="3600" kern="1200" dirty="0">
              <a:solidFill>
                <a:schemeClr val="tx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6200775" y="1871663"/>
            <a:ext cx="5331096" cy="4443412"/>
            <a:chOff x="6200775" y="1871663"/>
            <a:chExt cx="5331096" cy="4232493"/>
          </a:xfrm>
        </p:grpSpPr>
        <p:sp>
          <p:nvSpPr>
            <p:cNvPr id="14" name="Freeform 13"/>
            <p:cNvSpPr/>
            <p:nvPr/>
          </p:nvSpPr>
          <p:spPr>
            <a:xfrm>
              <a:off x="6665595" y="2607640"/>
              <a:ext cx="4866276" cy="3496516"/>
            </a:xfrm>
            <a:custGeom>
              <a:avLst/>
              <a:gdLst>
                <a:gd name="connsiteX0" fmla="*/ 0 w 4866276"/>
                <a:gd name="connsiteY0" fmla="*/ 0 h 3496516"/>
                <a:gd name="connsiteX1" fmla="*/ 4866276 w 4866276"/>
                <a:gd name="connsiteY1" fmla="*/ 0 h 3496516"/>
                <a:gd name="connsiteX2" fmla="*/ 4866276 w 4866276"/>
                <a:gd name="connsiteY2" fmla="*/ 3496516 h 3496516"/>
                <a:gd name="connsiteX3" fmla="*/ 0 w 4866276"/>
                <a:gd name="connsiteY3" fmla="*/ 3496516 h 3496516"/>
                <a:gd name="connsiteX4" fmla="*/ 0 w 4866276"/>
                <a:gd name="connsiteY4" fmla="*/ 0 h 3496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6276" h="3496516">
                  <a:moveTo>
                    <a:pt x="0" y="0"/>
                  </a:moveTo>
                  <a:lnTo>
                    <a:pt x="4866276" y="0"/>
                  </a:lnTo>
                  <a:lnTo>
                    <a:pt x="4866276" y="3496516"/>
                  </a:lnTo>
                  <a:lnTo>
                    <a:pt x="0" y="3496516"/>
                  </a:lnTo>
                  <a:lnTo>
                    <a:pt x="0" y="0"/>
                  </a:lnTo>
                  <a:close/>
                </a:path>
              </a:pathLst>
            </a:custGeom>
            <a:solidFill>
              <a:schemeClr val="accent3">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i="1" kern="1200" dirty="0">
                  <a:solidFill>
                    <a:schemeClr val="tx1"/>
                  </a:solidFill>
                  <a:latin typeface="Times New Roman" panose="02020603050405020304" pitchFamily="18" charset="0"/>
                  <a:cs typeface="Times New Roman" panose="02020603050405020304" pitchFamily="18" charset="0"/>
                </a:rPr>
                <a:t>4.2. </a:t>
              </a:r>
              <a:r>
                <a:rPr lang="en-US" sz="2800" b="1" i="1" kern="1200" dirty="0" err="1">
                  <a:solidFill>
                    <a:schemeClr val="tx1"/>
                  </a:solidFill>
                  <a:latin typeface="Times New Roman" panose="02020603050405020304" pitchFamily="18" charset="0"/>
                  <a:cs typeface="Times New Roman" panose="02020603050405020304" pitchFamily="18" charset="0"/>
                </a:rPr>
                <a:t>Nghệ</a:t>
              </a:r>
              <a:r>
                <a:rPr lang="en-US" sz="2800" b="1" i="1" kern="1200" dirty="0">
                  <a:solidFill>
                    <a:schemeClr val="tx1"/>
                  </a:solidFill>
                  <a:latin typeface="Times New Roman" panose="02020603050405020304" pitchFamily="18" charset="0"/>
                  <a:cs typeface="Times New Roman" panose="02020603050405020304" pitchFamily="18" charset="0"/>
                </a:rPr>
                <a:t> </a:t>
              </a:r>
              <a:r>
                <a:rPr lang="en-US" sz="2800" b="1" i="1" kern="1200" dirty="0" err="1">
                  <a:solidFill>
                    <a:schemeClr val="tx1"/>
                  </a:solidFill>
                  <a:latin typeface="Times New Roman" panose="02020603050405020304" pitchFamily="18" charset="0"/>
                  <a:cs typeface="Times New Roman" panose="02020603050405020304" pitchFamily="18" charset="0"/>
                </a:rPr>
                <a:t>thuật</a:t>
              </a:r>
              <a:endParaRPr lang="en-US" sz="2800" b="1" i="1" kern="1200" dirty="0">
                <a:solidFill>
                  <a:schemeClr val="tx1"/>
                </a:solidFill>
                <a:latin typeface="Times New Roman" panose="02020603050405020304" pitchFamily="18" charset="0"/>
                <a:cs typeface="Times New Roman" panose="02020603050405020304" pitchFamily="18" charset="0"/>
              </a:endParaRPr>
            </a:p>
            <a:p>
              <a:pPr lvl="0" algn="ctr" defTabSz="1244600">
                <a:lnSpc>
                  <a:spcPct val="90000"/>
                </a:lnSpc>
                <a:spcBef>
                  <a:spcPct val="0"/>
                </a:spcBef>
                <a:spcAft>
                  <a:spcPct val="35000"/>
                </a:spcAft>
              </a:pPr>
              <a:r>
                <a:rPr lang="vi-VN" sz="2800" kern="1200" dirty="0">
                  <a:solidFill>
                    <a:schemeClr val="tx1"/>
                  </a:solidFill>
                  <a:latin typeface="Times New Roman" panose="02020603050405020304" pitchFamily="18" charset="0"/>
                  <a:cs typeface="Times New Roman" panose="02020603050405020304" pitchFamily="18" charset="0"/>
                </a:rPr>
                <a:t>- Thể thơ lục bát nhịp nhàng như lối hát ru con.</a:t>
              </a:r>
              <a:endParaRPr lang="en-US" sz="2800" kern="1200" dirty="0">
                <a:solidFill>
                  <a:schemeClr val="tx1"/>
                </a:solidFill>
                <a:latin typeface="Times New Roman" panose="02020603050405020304" pitchFamily="18" charset="0"/>
                <a:cs typeface="Times New Roman" panose="02020603050405020304" pitchFamily="18" charset="0"/>
              </a:endParaRPr>
            </a:p>
            <a:p>
              <a:pPr lvl="0" algn="ctr" defTabSz="1244600">
                <a:lnSpc>
                  <a:spcPct val="90000"/>
                </a:lnSpc>
                <a:spcBef>
                  <a:spcPct val="0"/>
                </a:spcBef>
                <a:spcAft>
                  <a:spcPct val="35000"/>
                </a:spcAft>
              </a:pPr>
              <a:r>
                <a:rPr lang="en-US" sz="2800" kern="1200" dirty="0">
                  <a:solidFill>
                    <a:schemeClr val="tx1"/>
                  </a:solidFill>
                  <a:latin typeface="Times New Roman" panose="02020603050405020304" pitchFamily="18" charset="0"/>
                  <a:cs typeface="Times New Roman" panose="02020603050405020304" pitchFamily="18" charset="0"/>
                </a:rPr>
                <a:t>- </a:t>
              </a:r>
              <a:r>
                <a:rPr lang="vi-VN" sz="2800" kern="1200" dirty="0">
                  <a:solidFill>
                    <a:schemeClr val="tx1"/>
                  </a:solidFill>
                  <a:latin typeface="Times New Roman" panose="02020603050405020304" pitchFamily="18" charset="0"/>
                  <a:cs typeface="Times New Roman" panose="02020603050405020304" pitchFamily="18" charset="0"/>
                </a:rPr>
                <a:t>Phối hợp hài hòa các biện pháp tu từ: ẩn dụ, điệp từ, điệp cấu trúc.</a:t>
              </a:r>
              <a:endParaRPr lang="en-US" sz="2800" kern="1200" dirty="0">
                <a:solidFill>
                  <a:schemeClr val="tx1"/>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a:off x="6200775" y="1871663"/>
              <a:ext cx="2943225" cy="700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960226" y="1871663"/>
            <a:ext cx="5240549" cy="4316437"/>
            <a:chOff x="960226" y="1871663"/>
            <a:chExt cx="5240549" cy="4316437"/>
          </a:xfrm>
        </p:grpSpPr>
        <p:sp>
          <p:nvSpPr>
            <p:cNvPr id="13" name="Freeform 12"/>
            <p:cNvSpPr/>
            <p:nvPr/>
          </p:nvSpPr>
          <p:spPr>
            <a:xfrm>
              <a:off x="960226" y="2607640"/>
              <a:ext cx="4866276" cy="3580460"/>
            </a:xfrm>
            <a:custGeom>
              <a:avLst/>
              <a:gdLst>
                <a:gd name="connsiteX0" fmla="*/ 0 w 4866276"/>
                <a:gd name="connsiteY0" fmla="*/ 0 h 3580460"/>
                <a:gd name="connsiteX1" fmla="*/ 4866276 w 4866276"/>
                <a:gd name="connsiteY1" fmla="*/ 0 h 3580460"/>
                <a:gd name="connsiteX2" fmla="*/ 4866276 w 4866276"/>
                <a:gd name="connsiteY2" fmla="*/ 3580460 h 3580460"/>
                <a:gd name="connsiteX3" fmla="*/ 0 w 4866276"/>
                <a:gd name="connsiteY3" fmla="*/ 3580460 h 3580460"/>
                <a:gd name="connsiteX4" fmla="*/ 0 w 4866276"/>
                <a:gd name="connsiteY4" fmla="*/ 0 h 358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6276" h="3580460">
                  <a:moveTo>
                    <a:pt x="0" y="0"/>
                  </a:moveTo>
                  <a:lnTo>
                    <a:pt x="4866276" y="0"/>
                  </a:lnTo>
                  <a:lnTo>
                    <a:pt x="4866276" y="3580460"/>
                  </a:lnTo>
                  <a:lnTo>
                    <a:pt x="0" y="3580460"/>
                  </a:lnTo>
                  <a:lnTo>
                    <a:pt x="0" y="0"/>
                  </a:lnTo>
                  <a:close/>
                </a:path>
              </a:pathLst>
            </a:custGeom>
            <a:solidFill>
              <a:schemeClr val="accent3">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i="1" kern="1200" dirty="0">
                  <a:solidFill>
                    <a:schemeClr val="tx1"/>
                  </a:solidFill>
                  <a:latin typeface="Times New Roman" panose="02020603050405020304" pitchFamily="18" charset="0"/>
                  <a:cs typeface="Times New Roman" panose="02020603050405020304" pitchFamily="18" charset="0"/>
                </a:rPr>
                <a:t>4.1. </a:t>
              </a:r>
              <a:r>
                <a:rPr lang="en-US" sz="2800" b="1" i="1" kern="1200" dirty="0" err="1">
                  <a:solidFill>
                    <a:schemeClr val="tx1"/>
                  </a:solidFill>
                  <a:latin typeface="Times New Roman" panose="02020603050405020304" pitchFamily="18" charset="0"/>
                  <a:cs typeface="Times New Roman" panose="02020603050405020304" pitchFamily="18" charset="0"/>
                </a:rPr>
                <a:t>Nội</a:t>
              </a:r>
              <a:r>
                <a:rPr lang="en-US" sz="2800" b="1" i="1" kern="1200" dirty="0">
                  <a:solidFill>
                    <a:schemeClr val="tx1"/>
                  </a:solidFill>
                  <a:latin typeface="Times New Roman" panose="02020603050405020304" pitchFamily="18" charset="0"/>
                  <a:cs typeface="Times New Roman" panose="02020603050405020304" pitchFamily="18" charset="0"/>
                </a:rPr>
                <a:t> dung</a:t>
              </a:r>
            </a:p>
            <a:p>
              <a:pPr lvl="0" algn="ctr" defTabSz="1244600">
                <a:lnSpc>
                  <a:spcPct val="90000"/>
                </a:lnSpc>
                <a:spcBef>
                  <a:spcPct val="0"/>
                </a:spcBef>
                <a:spcAft>
                  <a:spcPct val="35000"/>
                </a:spcAft>
              </a:pPr>
              <a:r>
                <a:rPr lang="vi-VN" sz="2800" i="1" kern="1200" dirty="0">
                  <a:solidFill>
                    <a:schemeClr val="tx1"/>
                  </a:solidFill>
                  <a:latin typeface="Times New Roman" panose="02020603050405020304" pitchFamily="18" charset="0"/>
                  <a:cs typeface="Times New Roman" panose="02020603050405020304" pitchFamily="18" charset="0"/>
                </a:rPr>
                <a:t>À ơi tay mẹ</a:t>
              </a:r>
              <a:r>
                <a:rPr lang="vi-VN" sz="2800" kern="1200" dirty="0">
                  <a:solidFill>
                    <a:schemeClr val="tx1"/>
                  </a:solidFill>
                  <a:latin typeface="Times New Roman" panose="02020603050405020304" pitchFamily="18" charset="0"/>
                  <a:cs typeface="Times New Roman" panose="02020603050405020304" pitchFamily="18" charset="0"/>
                </a:rPr>
                <a:t> là bài thơ bày tỏ tình cảm của người mẹ với đứa con nhỏ bé của mình. Qua hình ảnh đôi bàn tay và những lời ru, bài thơ đã khắc họa thành công một người mẹ Việt Nam điển hình: vất vả, chắt chiu, yêu thương, hi sinh...đến quên mình. </a:t>
              </a:r>
              <a:endParaRPr lang="en-US" sz="2800" kern="1200" dirty="0">
                <a:solidFill>
                  <a:schemeClr val="tx1"/>
                </a:solidFill>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flipH="1">
              <a:off x="3300413" y="1871663"/>
              <a:ext cx="2900362" cy="700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733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a:stretch>
            <a:fillRect/>
          </a:stretch>
        </p:blipFill>
        <p:spPr>
          <a:xfrm>
            <a:off x="0" y="-96254"/>
            <a:ext cx="12192000" cy="6858000"/>
          </a:xfrm>
          <a:prstGeom prst="rect">
            <a:avLst/>
          </a:prstGeom>
        </p:spPr>
      </p:pic>
      <p:pic>
        <p:nvPicPr>
          <p:cNvPr id="9" name="Picture 8"/>
          <p:cNvPicPr>
            <a:picLocks noChangeAspect="1"/>
          </p:cNvPicPr>
          <p:nvPr/>
        </p:nvPicPr>
        <p:blipFill>
          <a:blip r:embed="rId3"/>
          <a:stretch>
            <a:fillRect/>
          </a:stretch>
        </p:blipFill>
        <p:spPr>
          <a:xfrm>
            <a:off x="1652007" y="1357247"/>
            <a:ext cx="8532495" cy="4333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ectangle 9"/>
          <p:cNvSpPr/>
          <p:nvPr/>
        </p:nvSpPr>
        <p:spPr>
          <a:xfrm>
            <a:off x="1064132" y="285968"/>
            <a:ext cx="7602853" cy="923330"/>
          </a:xfrm>
          <a:prstGeom prst="rect">
            <a:avLst/>
          </a:prstGeom>
          <a:noFill/>
        </p:spPr>
        <p:txBody>
          <a:bodyPr wrap="square" lIns="91440" tIns="45720" rIns="91440" bIns="45720">
            <a:spAutoFit/>
          </a:bodyPr>
          <a:lstStyle/>
          <a:p>
            <a:pPr algn="ctr"/>
            <a:r>
              <a:rPr lang="en-US" sz="5400" b="1" cap="none" spc="0"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Bài</a:t>
            </a:r>
            <a:r>
              <a:rPr lang="en-US" sz="54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2</a:t>
            </a:r>
            <a:r>
              <a:rPr lang="en-US" sz="54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THƠ</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9840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2661" y="0"/>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277"/>
            <a:ext cx="1964492" cy="143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034847" y="5578318"/>
            <a:ext cx="2687293" cy="1437189"/>
          </a:xfrm>
          <a:prstGeom prst="rect">
            <a:avLst/>
          </a:prstGeom>
        </p:spPr>
      </p:pic>
      <p:sp>
        <p:nvSpPr>
          <p:cNvPr id="7" name="AutoShape 3"/>
          <p:cNvSpPr>
            <a:spLocks noChangeArrowheads="1"/>
          </p:cNvSpPr>
          <p:nvPr/>
        </p:nvSpPr>
        <p:spPr bwMode="gray">
          <a:xfrm>
            <a:off x="3475401" y="46128"/>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0" name="Rectangle 9"/>
          <p:cNvSpPr/>
          <p:nvPr/>
        </p:nvSpPr>
        <p:spPr>
          <a:xfrm>
            <a:off x="1608266" y="687937"/>
            <a:ext cx="9439275"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800" b="1" i="1" dirty="0" err="1">
                <a:solidFill>
                  <a:srgbClr val="FF0000"/>
                </a:solidFill>
                <a:latin typeface="Times New Roman" pitchFamily="18" charset="0"/>
                <a:cs typeface="Times New Roman" pitchFamily="18" charset="0"/>
              </a:rPr>
              <a:t>Tình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mẹ</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luôn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cảm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hứng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bất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tận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cho</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thơ</a:t>
            </a:r>
            <a:r>
              <a:rPr lang="en-US" sz="2800" b="1" i="1" dirty="0">
                <a:solidFill>
                  <a:srgbClr val="FF0000"/>
                </a:solidFill>
                <a:latin typeface="Times New Roman" pitchFamily="18" charset="0"/>
                <a:cs typeface="Times New Roman" pitchFamily="18" charset="0"/>
              </a:rPr>
              <a:t> ca </a:t>
            </a:r>
            <a:r>
              <a:rPr lang="en-US" sz="2800" b="1" i="1" dirty="0" err="1">
                <a:solidFill>
                  <a:srgbClr val="FF0000"/>
                </a:solidFill>
                <a:latin typeface="Times New Roman" pitchFamily="18" charset="0"/>
                <a:cs typeface="Times New Roman" pitchFamily="18" charset="0"/>
              </a:rPr>
              <a:t>Việt</a:t>
            </a:r>
            <a:r>
              <a:rPr lang="en-US" sz="2800" b="1" i="1" dirty="0">
                <a:solidFill>
                  <a:srgbClr val="FF0000"/>
                </a:solidFill>
                <a:latin typeface="Times New Roman" pitchFamily="18" charset="0"/>
                <a:cs typeface="Times New Roman" pitchFamily="18" charset="0"/>
              </a:rPr>
              <a:t> Nam. </a:t>
            </a:r>
            <a:r>
              <a:rPr lang="en-US" sz="2800" b="1" i="1" dirty="0" err="1">
                <a:solidFill>
                  <a:srgbClr val="FF0000"/>
                </a:solidFill>
                <a:latin typeface="Times New Roman" pitchFamily="18" charset="0"/>
                <a:cs typeface="Times New Roman" pitchFamily="18" charset="0"/>
              </a:rPr>
              <a:t>Từ</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nội</a:t>
            </a:r>
            <a:r>
              <a:rPr lang="en-US" sz="2800" b="1" i="1" dirty="0">
                <a:solidFill>
                  <a:srgbClr val="FF0000"/>
                </a:solidFill>
                <a:latin typeface="Times New Roman" pitchFamily="18" charset="0"/>
                <a:cs typeface="Times New Roman" pitchFamily="18" charset="0"/>
              </a:rPr>
              <a:t> dung </a:t>
            </a:r>
            <a:r>
              <a:rPr lang="en-US" sz="2800" b="1" i="1" dirty="0" err="1">
                <a:solidFill>
                  <a:srgbClr val="FF0000"/>
                </a:solidFill>
                <a:latin typeface="Times New Roman" pitchFamily="18" charset="0"/>
                <a:cs typeface="Times New Roman" pitchFamily="18" charset="0"/>
              </a:rPr>
              <a:t>bài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thơ</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đã</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học</a:t>
            </a:r>
            <a:r>
              <a:rPr lang="en-US" sz="2800" b="1" i="1" dirty="0">
                <a:solidFill>
                  <a:srgbClr val="FF0000"/>
                </a:solidFill>
                <a:latin typeface="Times New Roman" pitchFamily="18" charset="0"/>
                <a:cs typeface="Times New Roman" pitchFamily="18" charset="0"/>
              </a:rPr>
              <a:t>:</a:t>
            </a:r>
          </a:p>
        </p:txBody>
      </p:sp>
      <p:sp>
        <p:nvSpPr>
          <p:cNvPr id="13" name="Right Brace 12"/>
          <p:cNvSpPr/>
          <p:nvPr/>
        </p:nvSpPr>
        <p:spPr>
          <a:xfrm>
            <a:off x="5196918" y="2952750"/>
            <a:ext cx="586853" cy="323203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
          <p:cNvSpPr>
            <a:spLocks noChangeArrowheads="1"/>
          </p:cNvSpPr>
          <p:nvPr/>
        </p:nvSpPr>
        <p:spPr bwMode="auto">
          <a:xfrm>
            <a:off x="5832417" y="2759107"/>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Ghi</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vào</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giấy</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note</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
        <p:nvSpPr>
          <p:cNvPr id="15" name="Rectangle 1"/>
          <p:cNvSpPr>
            <a:spLocks noChangeArrowheads="1"/>
          </p:cNvSpPr>
          <p:nvPr/>
        </p:nvSpPr>
        <p:spPr bwMode="auto">
          <a:xfrm>
            <a:off x="6058921" y="4285346"/>
            <a:ext cx="208064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Dán</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vào</a:t>
            </a:r>
            <a:r>
              <a:rPr lang="en-US" sz="3000" dirty="0">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bảng</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r:embed="rId6" cstate="print"/>
          <a:srcRect/>
          <a:stretch>
            <a:fillRect/>
          </a:stretch>
        </p:blipFill>
        <p:spPr bwMode="auto">
          <a:xfrm>
            <a:off x="8229661" y="4036736"/>
            <a:ext cx="2623969" cy="1541582"/>
          </a:xfrm>
          <a:prstGeom prst="rect">
            <a:avLst/>
          </a:prstGeom>
          <a:noFill/>
        </p:spPr>
      </p:pic>
      <p:sp>
        <p:nvSpPr>
          <p:cNvPr id="17" name="Rectangle 1"/>
          <p:cNvSpPr>
            <a:spLocks noChangeArrowheads="1"/>
          </p:cNvSpPr>
          <p:nvPr/>
        </p:nvSpPr>
        <p:spPr bwMode="auto">
          <a:xfrm>
            <a:off x="5978585" y="5500771"/>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Chia</a:t>
            </a: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sẻ</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cho</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cả</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lớp</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191972" y="2929770"/>
            <a:ext cx="518553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1: </a:t>
            </a:r>
            <a:r>
              <a:rPr lang="en-US" sz="3000" dirty="0" err="1">
                <a:latin typeface="Times New Roman" pitchFamily="18" charset="0"/>
                <a:ea typeface="Calibri" pitchFamily="34" charset="0"/>
                <a:cs typeface="Times New Roman" pitchFamily="18" charset="0"/>
              </a:rPr>
              <a:t>Viết</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đoạn</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văn</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cảm</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nghĩ</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về</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mẹ</a:t>
            </a:r>
            <a:endParaRPr lang="en-US" sz="3000" dirty="0">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389996" y="4155220"/>
            <a:ext cx="4789487"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2: </a:t>
            </a: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Vẽ</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tranh</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về</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tình</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mẹ</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265227" y="5272281"/>
            <a:ext cx="511228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3: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thơ</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dựng</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hoạt</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cảnh</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pic>
        <p:nvPicPr>
          <p:cNvPr id="1026" name="Picture 2" descr="Hình ảnh Ghi Chú đơn Giản Ghi Chú Màu Vàng Ghi Chú Giấy Ghi Chú đẹp, Ghi  Chú đẹp, Ghi Chú Màu Vàng, Ghi Chú Học Tập miễn phí tải tập t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4710" y="2334421"/>
            <a:ext cx="2753870" cy="162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08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dissolv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15" grpId="0"/>
      <p:bldP spid="17" grpId="0"/>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725280" y="1071528"/>
            <a:ext cx="7241536"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55037" y="167361"/>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5722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cs typeface="Times New Roman" panose="02020603050405020304" pitchFamily="18" charset="0"/>
              </a:rPr>
              <a:t>1. </a:t>
            </a:r>
            <a:r>
              <a:rPr lang="vi-VN" sz="2800" dirty="0">
                <a:solidFill>
                  <a:srgbClr val="0000FF"/>
                </a:solidFill>
                <a:latin typeface="Times New Roman" panose="02020603050405020304" pitchFamily="18" charset="0"/>
                <a:cs typeface="Times New Roman" panose="02020603050405020304" pitchFamily="18" charset="0"/>
              </a:rPr>
              <a:t>Nêu nội dung chính của </a:t>
            </a:r>
            <a:r>
              <a:rPr lang="en-US" sz="2800" dirty="0" err="1">
                <a:solidFill>
                  <a:srgbClr val="0000FF"/>
                </a:solidFill>
                <a:latin typeface="Times New Roman" panose="02020603050405020304" pitchFamily="18" charset="0"/>
                <a:cs typeface="Times New Roman" panose="02020603050405020304" pitchFamily="18" charset="0"/>
              </a:rPr>
              <a:t>văn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bản</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4185297" y="3337903"/>
            <a:ext cx="54241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20000"/>
              </a:spcBef>
            </a:pPr>
            <a:r>
              <a:rPr lang="en-US" altLang="en-US" sz="2800" dirty="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Viết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cảm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nghĩ</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về</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mẹ</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mình</a:t>
            </a:r>
            <a:r>
              <a:rPr lang="en-US" altLang="en-US" sz="2800" dirty="0">
                <a:solidFill>
                  <a:srgbClr val="0000FF"/>
                </a:solidFill>
                <a:latin typeface="Times New Roman" panose="02020603050405020304" pitchFamily="18" charset="0"/>
                <a:cs typeface="Times New Roman" panose="02020603050405020304" pitchFamily="18" charset="0"/>
              </a:rPr>
              <a:t>?</a:t>
            </a:r>
          </a:p>
        </p:txBody>
      </p:sp>
      <p:sp>
        <p:nvSpPr>
          <p:cNvPr id="37901" name="Text Box 13"/>
          <p:cNvSpPr txBox="1">
            <a:spLocks noChangeArrowheads="1"/>
          </p:cNvSpPr>
          <p:nvPr/>
        </p:nvSpPr>
        <p:spPr bwMode="auto">
          <a:xfrm>
            <a:off x="4281750" y="4174051"/>
            <a:ext cx="41969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Về</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thăm</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mẹ</a:t>
            </a:r>
            <a:r>
              <a:rPr lang="en-US" sz="2800">
                <a:solidFill>
                  <a:srgbClr val="0000FF"/>
                </a:solidFill>
                <a:latin typeface="Times New Roman" panose="02020603050405020304" pitchFamily="18" charset="0"/>
              </a:rPr>
              <a:t>”</a:t>
            </a:r>
            <a:endParaRPr lang="ru-RU" sz="2800" dirty="0">
              <a:solidFill>
                <a:srgbClr val="0000FF"/>
              </a:solidFill>
              <a:latin typeface="Times New Roman" panose="02020603050405020304" pitchFamily="18" charset="0"/>
            </a:endParaRPr>
          </a:p>
        </p:txBody>
      </p:sp>
      <p:pic>
        <p:nvPicPr>
          <p:cNvPr id="13" name="Picture 12" descr="22858PICdbgea5Gz679dY_PIC201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900">
                                            <p:txEl>
                                              <p:pRg st="0" end="0"/>
                                            </p:txEl>
                                          </p:spTgt>
                                        </p:tgtEl>
                                        <p:attrNameLst>
                                          <p:attrName>style.visibility</p:attrName>
                                        </p:attrNameLst>
                                      </p:cBhvr>
                                      <p:to>
                                        <p:strVal val="visible"/>
                                      </p:to>
                                    </p:set>
                                    <p:animEffect transition="in" filter="fade">
                                      <p:cBhvr>
                                        <p:cTn id="21" dur="1000"/>
                                        <p:tgtEl>
                                          <p:spTgt spid="37900">
                                            <p:txEl>
                                              <p:pRg st="0" end="0"/>
                                            </p:txEl>
                                          </p:spTgt>
                                        </p:tgtEl>
                                      </p:cBhvr>
                                    </p:animEffect>
                                    <p:anim calcmode="lin" valueType="num">
                                      <p:cBhvr>
                                        <p:cTn id="22"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7A1382-127F-4514-BCC2-4C6F706DBB9D}"/>
              </a:ext>
            </a:extLst>
          </p:cNvPr>
          <p:cNvSpPr/>
          <p:nvPr/>
        </p:nvSpPr>
        <p:spPr>
          <a:xfrm>
            <a:off x="858224" y="1920241"/>
            <a:ext cx="10475552" cy="1754326"/>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TRÂN TRỌNG CẢM ƠN THẦY CÔ VÀ </a:t>
            </a: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CÁC EM!</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588908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3472345" y="248741"/>
            <a:ext cx="8139448" cy="875763"/>
          </a:xfrm>
          <a:prstGeom prst="round2SameRect">
            <a:avLst/>
          </a:prstGeom>
          <a:solidFill>
            <a:schemeClr val="accent2">
              <a:lumMod val="60000"/>
              <a:lumOff val="4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tab pos="0" algn="l"/>
                <a:tab pos="57150" algn="l"/>
              </a:tabLst>
              <a:defRPr/>
            </a:pPr>
            <a:r>
              <a:rPr kumimoji="0" lang="fr-FR" sz="36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HOẠT ĐỘNG KHỞI ĐỘNG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3003757" y="1347488"/>
            <a:ext cx="9076624" cy="769441"/>
          </a:xfrm>
          <a:prstGeom prst="rect">
            <a:avLst/>
          </a:prstGeom>
          <a:solidFill>
            <a:schemeClr val="bg2">
              <a:lumMod val="9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Trò</a:t>
            </a:r>
            <a:r>
              <a:rPr kumimoji="0" lang="en-US"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chơi</a:t>
            </a:r>
            <a:r>
              <a:rPr kumimoji="0" lang="en-US"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a:t>
            </a:r>
            <a:r>
              <a:rPr kumimoji="0" lang="en-US" sz="44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NHANH NHƯ CHỚP</a:t>
            </a:r>
            <a:endParaRPr kumimoji="0" lang="en-US"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endParaRPr>
          </a:p>
        </p:txBody>
      </p:sp>
      <p:sp>
        <p:nvSpPr>
          <p:cNvPr id="11" name="Right Arrow Callout 10"/>
          <p:cNvSpPr/>
          <p:nvPr/>
        </p:nvSpPr>
        <p:spPr>
          <a:xfrm>
            <a:off x="682580" y="2756079"/>
            <a:ext cx="3271234" cy="3284113"/>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080563" y="3675738"/>
            <a:ext cx="1367682" cy="1323439"/>
          </a:xfrm>
          <a:prstGeom prst="rect">
            <a:avLst/>
          </a:prstGeom>
          <a:solidFill>
            <a:schemeClr val="accent2">
              <a:lumMod val="20000"/>
              <a:lumOff val="8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Luật</a:t>
            </a:r>
            <a:r>
              <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chơi</a:t>
            </a:r>
            <a:endPar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endParaRPr>
          </a:p>
        </p:txBody>
      </p:sp>
      <p:sp>
        <p:nvSpPr>
          <p:cNvPr id="16" name="Pentagon 15"/>
          <p:cNvSpPr/>
          <p:nvPr/>
        </p:nvSpPr>
        <p:spPr>
          <a:xfrm>
            <a:off x="4095480" y="5254577"/>
            <a:ext cx="7984901" cy="991673"/>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defRPr/>
            </a:pPr>
            <a:r>
              <a:rPr lang="en-US" sz="2800" dirty="0">
                <a:solidFill>
                  <a:schemeClr val="tx1"/>
                </a:solidFill>
                <a:latin typeface="Times New Roman" panose="02020603050405020304" pitchFamily="18" charset="0"/>
                <a:ea typeface="Times New Roman" panose="02020603050405020304" pitchFamily="18" charset="0"/>
              </a:rPr>
              <a:t>+</a:t>
            </a:r>
            <a:r>
              <a:rPr lang="en-US" sz="2800" dirty="0" err="1">
                <a:solidFill>
                  <a:schemeClr val="tx1"/>
                </a:solidFill>
                <a:latin typeface="Times New Roman" panose="02020603050405020304" pitchFamily="18" charset="0"/>
                <a:ea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gian</a:t>
            </a:r>
            <a:r>
              <a:rPr lang="en-US" sz="2800" dirty="0">
                <a:solidFill>
                  <a:schemeClr val="tx1"/>
                </a:solidFill>
                <a:latin typeface="Times New Roman" panose="02020603050405020304" pitchFamily="18" charset="0"/>
                <a:ea typeface="Times New Roman" panose="02020603050405020304" pitchFamily="18" charset="0"/>
              </a:rPr>
              <a:t> 2 </a:t>
            </a:r>
            <a:r>
              <a:rPr lang="en-US" sz="2800" dirty="0" err="1">
                <a:solidFill>
                  <a:schemeClr val="tx1"/>
                </a:solidFill>
                <a:latin typeface="Times New Roman" panose="02020603050405020304" pitchFamily="18" charset="0"/>
                <a:ea typeface="Times New Roman" panose="02020603050405020304" pitchFamily="18" charset="0"/>
              </a:rPr>
              <a:t>phút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đội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nào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viết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được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nhiều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đáp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án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đúng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bảng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nhất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sẽ</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cuộc</a:t>
            </a:r>
            <a:r>
              <a:rPr lang="en-US" sz="2800" dirty="0">
                <a:solidFill>
                  <a:schemeClr val="tx1"/>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
        <p:nvSpPr>
          <p:cNvPr id="17" name="Pentagon 16"/>
          <p:cNvSpPr/>
          <p:nvPr/>
        </p:nvSpPr>
        <p:spPr>
          <a:xfrm>
            <a:off x="4095480" y="3693326"/>
            <a:ext cx="7984901" cy="1422494"/>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3200" dirty="0">
                <a:solidFill>
                  <a:schemeClr val="tx1"/>
                </a:solidFill>
                <a:effectLst/>
                <a:latin typeface="Times New Roman" panose="02020603050405020304" pitchFamily="18" charset="0"/>
                <a:ea typeface="Times New Roman" panose="02020603050405020304" pitchFamily="18" charset="0"/>
              </a:rPr>
              <a:t>+</a:t>
            </a:r>
            <a:r>
              <a:rPr lang="en-US" sz="3200" dirty="0" err="1">
                <a:solidFill>
                  <a:schemeClr val="tx1"/>
                </a:solidFill>
                <a:effectLst/>
                <a:latin typeface="Times New Roman" panose="02020603050405020304" pitchFamily="18" charset="0"/>
                <a:ea typeface="Times New Roman" panose="02020603050405020304" pitchFamily="18" charset="0"/>
              </a:rPr>
              <a:t>Yêu</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cầu</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kể</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tên</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những</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bài</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hát</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viết</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về</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tình</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cảm</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gia</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đình</a:t>
            </a:r>
            <a:r>
              <a:rPr lang="en-US" sz="3200" dirty="0">
                <a:solidFill>
                  <a:schemeClr val="tx1"/>
                </a:solidFill>
                <a:effectLst/>
                <a:latin typeface="Times New Roman" panose="02020603050405020304" pitchFamily="18" charset="0"/>
                <a:ea typeface="Times New Roman" panose="02020603050405020304" pitchFamily="18" charset="0"/>
              </a:rPr>
              <a:t>.</a:t>
            </a:r>
          </a:p>
        </p:txBody>
      </p:sp>
      <p:sp>
        <p:nvSpPr>
          <p:cNvPr id="10" name="Pentagon 9"/>
          <p:cNvSpPr/>
          <p:nvPr/>
        </p:nvSpPr>
        <p:spPr>
          <a:xfrm>
            <a:off x="4095482" y="2562896"/>
            <a:ext cx="7984901" cy="991673"/>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lớp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4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pic>
        <p:nvPicPr>
          <p:cNvPr id="3" name="A9C65AAE">
            <a:hlinkClick r:id="" action="ppaction://media"/>
            <a:extLst>
              <a:ext uri="{FF2B5EF4-FFF2-40B4-BE49-F238E27FC236}">
                <a16:creationId xmlns:a16="http://schemas.microsoft.com/office/drawing/2014/main" id="{F8FF4CB1-49D3-47D0-A81A-C85DB64C7F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7511" y="152161"/>
            <a:ext cx="3113785" cy="1751504"/>
          </a:xfrm>
          <a:prstGeom prst="rect">
            <a:avLst/>
          </a:prstGeom>
        </p:spPr>
      </p:pic>
    </p:spTree>
    <p:extLst>
      <p:ext uri="{BB962C8B-B14F-4D97-AF65-F5344CB8AC3E}">
        <p14:creationId xmlns:p14="http://schemas.microsoft.com/office/powerpoint/2010/main" val="371545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304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3"/>
                </p:tgtEl>
              </p:cMediaNode>
            </p:vide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animBg="1"/>
      <p:bldP spid="11" grpId="0" animBg="1"/>
      <p:bldP spid="12" grpId="0" animBg="1"/>
      <p:bldP spid="16" grpId="0" animBg="1"/>
      <p:bldP spid="1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0" y="0"/>
            <a:ext cx="12192000" cy="6858000"/>
          </a:xfrm>
          <a:prstGeom prst="rect">
            <a:avLst/>
          </a:prstGeom>
        </p:spPr>
      </p:pic>
      <p:sp>
        <p:nvSpPr>
          <p:cNvPr id="5" name="Plaque 4"/>
          <p:cNvSpPr/>
          <p:nvPr/>
        </p:nvSpPr>
        <p:spPr>
          <a:xfrm>
            <a:off x="-1" y="0"/>
            <a:ext cx="12192000" cy="3043646"/>
          </a:xfrm>
          <a:prstGeom prst="plaque">
            <a:avLst/>
          </a:prstGeom>
        </p:spPr>
        <p:style>
          <a:lnRef idx="2">
            <a:schemeClr val="accent2"/>
          </a:lnRef>
          <a:fillRef idx="1">
            <a:schemeClr val="lt1"/>
          </a:fillRef>
          <a:effectRef idx="0">
            <a:schemeClr val="accent2"/>
          </a:effectRef>
          <a:fontRef idx="minor">
            <a:schemeClr val="dk1"/>
          </a:fontRef>
        </p:style>
        <p:txBody>
          <a:bodyPr rtlCol="0" anchor="ctr"/>
          <a:lstStyle/>
          <a:p>
            <a:pPr indent="457200" algn="just">
              <a:lnSpc>
                <a:spcPct val="115000"/>
              </a:lnSpc>
              <a:spcAft>
                <a:spcPts val="0"/>
              </a:spcAft>
            </a:pPr>
            <a:r>
              <a:rPr lang="en-US" sz="2800" i="1" dirty="0" err="1">
                <a:solidFill>
                  <a:srgbClr val="FF0000"/>
                </a:solidFill>
                <a:latin typeface="Times New Roman" panose="02020603050405020304" pitchFamily="18" charset="0"/>
                <a:ea typeface="Times New Roman" panose="02020603050405020304" pitchFamily="18" charset="0"/>
              </a:rPr>
              <a:t>Gia</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đình</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là</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cái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nôi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nuôi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dưỡng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cả</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đời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sống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vật</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chất</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lẫn</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tâm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hồn</a:t>
            </a:r>
            <a:r>
              <a:rPr lang="en-US" sz="2800" i="1" dirty="0">
                <a:solidFill>
                  <a:srgbClr val="FF0000"/>
                </a:solidFill>
                <a:latin typeface="Times New Roman" panose="02020603050405020304" pitchFamily="18" charset="0"/>
                <a:ea typeface="Times New Roman" panose="02020603050405020304" pitchFamily="18" charset="0"/>
              </a:rPr>
              <a:t> con </a:t>
            </a:r>
            <a:r>
              <a:rPr lang="en-US" sz="2800" i="1" dirty="0" err="1">
                <a:solidFill>
                  <a:srgbClr val="FF0000"/>
                </a:solidFill>
                <a:latin typeface="Times New Roman" panose="02020603050405020304" pitchFamily="18" charset="0"/>
                <a:ea typeface="Times New Roman" panose="02020603050405020304" pitchFamily="18" charset="0"/>
              </a:rPr>
              <a:t>người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Mỗi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người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lớn</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lên</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đều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nhờ</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sự</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nuôi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nấng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yêu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thương</a:t>
            </a:r>
            <a:r>
              <a:rPr lang="en-US" sz="2800" i="1" dirty="0">
                <a:solidFill>
                  <a:srgbClr val="FF0000"/>
                </a:solidFill>
                <a:latin typeface="Times New Roman" panose="02020603050405020304" pitchFamily="18" charset="0"/>
                <a:ea typeface="Times New Roman" panose="02020603050405020304" pitchFamily="18" charset="0"/>
              </a:rPr>
              <a:t> , </a:t>
            </a:r>
            <a:r>
              <a:rPr lang="en-US" sz="2800" i="1" dirty="0" err="1">
                <a:solidFill>
                  <a:srgbClr val="FF0000"/>
                </a:solidFill>
                <a:latin typeface="Times New Roman" panose="02020603050405020304" pitchFamily="18" charset="0"/>
                <a:ea typeface="Times New Roman" panose="02020603050405020304" pitchFamily="18" charset="0"/>
              </a:rPr>
              <a:t>dạy</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bảo</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của</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ông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bà</a:t>
            </a:r>
            <a:r>
              <a:rPr lang="en-US" sz="2800" i="1" dirty="0">
                <a:solidFill>
                  <a:srgbClr val="FF0000"/>
                </a:solidFill>
                <a:latin typeface="Times New Roman" panose="02020603050405020304" pitchFamily="18" charset="0"/>
                <a:ea typeface="Times New Roman" panose="02020603050405020304" pitchFamily="18" charset="0"/>
              </a:rPr>
              <a:t>, cha </a:t>
            </a:r>
            <a:r>
              <a:rPr lang="en-US" sz="2800" i="1" dirty="0" err="1">
                <a:solidFill>
                  <a:srgbClr val="FF0000"/>
                </a:solidFill>
                <a:latin typeface="Times New Roman" panose="02020603050405020304" pitchFamily="18" charset="0"/>
                <a:ea typeface="Times New Roman" panose="02020603050405020304" pitchFamily="18" charset="0"/>
              </a:rPr>
              <a:t>mẹ</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Đặc</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biệt</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Trong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bài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học</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hôm</a:t>
            </a:r>
            <a:r>
              <a:rPr lang="en-US" sz="2800" i="1" dirty="0">
                <a:solidFill>
                  <a:srgbClr val="FF0000"/>
                </a:solidFill>
                <a:latin typeface="Times New Roman" panose="02020603050405020304" pitchFamily="18" charset="0"/>
                <a:ea typeface="Times New Roman" panose="02020603050405020304" pitchFamily="18" charset="0"/>
              </a:rPr>
              <a:t> nay, </a:t>
            </a:r>
            <a:r>
              <a:rPr lang="en-US" sz="2800" i="1" dirty="0" err="1">
                <a:solidFill>
                  <a:srgbClr val="FF0000"/>
                </a:solidFill>
                <a:latin typeface="Times New Roman" panose="02020603050405020304" pitchFamily="18" charset="0"/>
                <a:ea typeface="Times New Roman" panose="02020603050405020304" pitchFamily="18" charset="0"/>
              </a:rPr>
              <a:t>các</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em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sẽ</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cùng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nhau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tìm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hiểu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chủ</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đề</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tình</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cảm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gia</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đình</a:t>
            </a:r>
            <a:r>
              <a:rPr lang="en-US" sz="2800" i="1" dirty="0">
                <a:solidFill>
                  <a:srgbClr val="FF0000"/>
                </a:solidFill>
                <a:latin typeface="Times New Roman" panose="02020603050405020304" pitchFamily="18" charset="0"/>
                <a:ea typeface="Times New Roman" panose="02020603050405020304" pitchFamily="18" charset="0"/>
              </a:rPr>
              <a:t> qua </a:t>
            </a:r>
            <a:r>
              <a:rPr lang="en-US" sz="2800" i="1" dirty="0" err="1">
                <a:solidFill>
                  <a:srgbClr val="FF0000"/>
                </a:solidFill>
                <a:latin typeface="Times New Roman" panose="02020603050405020304" pitchFamily="18" charset="0"/>
                <a:ea typeface="Times New Roman" panose="02020603050405020304" pitchFamily="18" charset="0"/>
              </a:rPr>
              <a:t>tìm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hiểu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các</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bài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thơ</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viết</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về</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mẹ</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làm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thơ</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lục</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bát</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về</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người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thân</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kể</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lại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kỉ</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niệm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đáng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nhớ</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về</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người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thân</a:t>
            </a:r>
            <a:r>
              <a:rPr lang="en-US" sz="2800" i="1"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7026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742715"/>
            <a:ext cx="552503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ĐỌC - HIỂU VĂN BĂN</a:t>
            </a:r>
          </a:p>
        </p:txBody>
      </p:sp>
      <p:sp>
        <p:nvSpPr>
          <p:cNvPr id="6" name="Plaque 5"/>
          <p:cNvSpPr/>
          <p:nvPr/>
        </p:nvSpPr>
        <p:spPr>
          <a:xfrm>
            <a:off x="196402" y="1502996"/>
            <a:ext cx="552503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a:solidFill>
                  <a:srgbClr val="0D0D0D"/>
                </a:solidFill>
                <a:latin typeface="Times New Roman" panose="02020603050405020304" pitchFamily="18" charset="0"/>
                <a:ea typeface="Times New Roman" panose="02020603050405020304" pitchFamily="18" charset="0"/>
              </a:rPr>
              <a:t>I</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Tìm</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hiểu</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chung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Cloud Callout 6"/>
          <p:cNvSpPr/>
          <p:nvPr/>
        </p:nvSpPr>
        <p:spPr>
          <a:xfrm>
            <a:off x="344307" y="2840624"/>
            <a:ext cx="5399669" cy="2983049"/>
          </a:xfrm>
          <a:prstGeom prst="cloudCallout">
            <a:avLst/>
          </a:prstGeom>
          <a:ln w="28575"/>
          <a:scene3d>
            <a:camera prst="orthographicFront"/>
            <a:lightRig rig="threePt" dir="t"/>
          </a:scene3d>
          <a:sp3d>
            <a:bevelT prst="convex"/>
          </a:sp3d>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0"/>
              </a:spcAft>
            </a:pPr>
            <a:r>
              <a:rPr lang="de-DE" sz="2400" dirty="0">
                <a:solidFill>
                  <a:schemeClr val="tx1"/>
                </a:solidFill>
                <a:latin typeface="Times New Roman" panose="02020603050405020304" pitchFamily="18" charset="0"/>
                <a:ea typeface="Times New Roman" panose="02020603050405020304" pitchFamily="18" charset="0"/>
              </a:rPr>
              <a:t> Đ</a:t>
            </a:r>
            <a:r>
              <a:rPr lang="de-DE" sz="2400" dirty="0">
                <a:solidFill>
                  <a:schemeClr val="tx1"/>
                </a:solidFill>
                <a:effectLst/>
                <a:latin typeface="Times New Roman" panose="02020603050405020304" pitchFamily="18" charset="0"/>
                <a:ea typeface="Times New Roman" panose="02020603050405020304" pitchFamily="18" charset="0"/>
              </a:rPr>
              <a:t>ọc phần </a:t>
            </a:r>
            <a:r>
              <a:rPr lang="de-DE" sz="2400" b="1" dirty="0">
                <a:solidFill>
                  <a:schemeClr val="tx1"/>
                </a:solidFill>
                <a:effectLst/>
                <a:latin typeface="Times New Roman" panose="02020603050405020304" pitchFamily="18" charset="0"/>
                <a:ea typeface="Times New Roman" panose="02020603050405020304" pitchFamily="18" charset="0"/>
              </a:rPr>
              <a:t>Kiến thức    ngữ văn  </a:t>
            </a:r>
            <a:r>
              <a:rPr lang="de-DE" sz="2400" dirty="0">
                <a:solidFill>
                  <a:schemeClr val="tx1"/>
                </a:solidFill>
                <a:effectLst/>
                <a:latin typeface="Times New Roman" panose="02020603050405020304" pitchFamily="18" charset="0"/>
                <a:ea typeface="Times New Roman" panose="02020603050405020304" pitchFamily="18" charset="0"/>
              </a:rPr>
              <a:t>trong SGK trang 36, 37 để nêu những hiểu biết về thể loại thơ trữ tình. </a:t>
            </a:r>
            <a:r>
              <a:rPr lang="de-DE" sz="2400" dirty="0">
                <a:solidFill>
                  <a:schemeClr val="tx1"/>
                </a:solidFill>
                <a:latin typeface="Times New Roman" panose="02020603050405020304" pitchFamily="18" charset="0"/>
                <a:ea typeface="Times New Roman" panose="02020603050405020304" pitchFamily="18" charset="0"/>
              </a:rPr>
              <a:t>Trả lời câu hỏi sau:</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8" name="Left Arrow 7"/>
          <p:cNvSpPr/>
          <p:nvPr/>
        </p:nvSpPr>
        <p:spPr>
          <a:xfrm>
            <a:off x="5559244" y="1795585"/>
            <a:ext cx="6314285" cy="2090078"/>
          </a:xfrm>
          <a:prstGeom prst="leftArrow">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endParaRPr kumimoji="0" lang="de-DE"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a:lnSpc>
                <a:spcPct val="115000"/>
              </a:lnSpc>
              <a:spcAft>
                <a:spcPts val="0"/>
              </a:spcAft>
            </a:pPr>
            <a:r>
              <a:rPr kumimoji="0" lang="de-DE"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1. </a:t>
            </a:r>
            <a:r>
              <a:rPr lang="de-DE" sz="2800" i="1" dirty="0">
                <a:effectLst/>
                <a:latin typeface="Times New Roman" panose="02020603050405020304" pitchFamily="18" charset="0"/>
                <a:ea typeface="Times New Roman" panose="02020603050405020304" pitchFamily="18" charset="0"/>
              </a:rPr>
              <a:t>Nêu một số yếu tố về hình thức của một bài thơ nói chung?</a:t>
            </a:r>
            <a:endParaRPr lang="en-US" sz="24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de-DE"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Left Arrow 8"/>
          <p:cNvSpPr/>
          <p:nvPr/>
        </p:nvSpPr>
        <p:spPr>
          <a:xfrm>
            <a:off x="5634371" y="3999962"/>
            <a:ext cx="6183670" cy="2044167"/>
          </a:xfrm>
          <a:prstGeom prst="leftArrow">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pPr>
            <a:r>
              <a:rPr kumimoji="0" lang="de-DE"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2.</a:t>
            </a:r>
            <a:r>
              <a:rPr lang="de-DE" sz="2800" i="1" dirty="0">
                <a:effectLst/>
                <a:latin typeface="Times New Roman" panose="02020603050405020304" pitchFamily="18" charset="0"/>
                <a:ea typeface="Times New Roman" panose="02020603050405020304" pitchFamily="18" charset="0"/>
              </a:rPr>
              <a:t> Nêu đặc điểm của thể thơ lục bát?</a:t>
            </a:r>
            <a:r>
              <a:rPr kumimoji="0" lang="de-DE"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2095472" y="59556"/>
            <a:ext cx="8498801" cy="646331"/>
          </a:xfrm>
          <a:prstGeom prst="rect">
            <a:avLst/>
          </a:prstGeom>
          <a:noFill/>
        </p:spPr>
        <p:txBody>
          <a:bodyPr wrap="none" lIns="91440" tIns="45720" rIns="91440" bIns="45720">
            <a:spAutoFit/>
          </a:bodyPr>
          <a:lstStyle/>
          <a:p>
            <a:pPr algn="ctr"/>
            <a:r>
              <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KHÁM PHÁ KIẾN THỨC</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50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435124" y="-309383"/>
            <a:ext cx="7804101" cy="1666545"/>
          </a:xfrm>
          <a:prstGeom prst="rightArrow">
            <a:avLst/>
          </a:prstGeom>
          <a:blipFill>
            <a:blip r:embed="rId2"/>
            <a:tile tx="0" ty="0" sx="100000" sy="100000" flip="none" algn="tl"/>
          </a:blipFill>
          <a:ln w="952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3200" b="1" dirty="0">
                <a:solidFill>
                  <a:srgbClr val="0D0D0D"/>
                </a:solidFill>
                <a:latin typeface="Times New Roman" panose="02020603050405020304" pitchFamily="18" charset="0"/>
                <a:ea typeface="Times New Roman" panose="02020603050405020304" pitchFamily="18" charset="0"/>
              </a:rPr>
              <a:t>1</a:t>
            </a:r>
            <a:r>
              <a:rPr lang="vi-VN" sz="3200" b="1" dirty="0">
                <a:solidFill>
                  <a:srgbClr val="0D0D0D"/>
                </a:solidFill>
                <a:latin typeface="Times New Roman" panose="02020603050405020304" pitchFamily="18" charset="0"/>
                <a:ea typeface="Times New Roman" panose="02020603050405020304" pitchFamily="18" charset="0"/>
              </a:rPr>
              <a:t>. </a:t>
            </a:r>
            <a:r>
              <a:rPr lang="vi-VN" sz="3200" b="1" dirty="0">
                <a:solidFill>
                  <a:srgbClr val="000000"/>
                </a:solidFill>
                <a:latin typeface="Times New Roman" panose="02020603050405020304" pitchFamily="18" charset="0"/>
                <a:ea typeface="Times New Roman" panose="02020603050405020304" pitchFamily="18" charset="0"/>
              </a:rPr>
              <a:t>Một số yếu tố hình thức của bài thơ</a:t>
            </a:r>
            <a:endParaRPr lang="en-US" sz="3200" dirty="0">
              <a:effectLst/>
              <a:latin typeface="Times New Roman" panose="02020603050405020304" pitchFamily="18" charset="0"/>
              <a:ea typeface="Times New Roman" panose="02020603050405020304" pitchFamily="18" charset="0"/>
            </a:endParaRPr>
          </a:p>
        </p:txBody>
      </p:sp>
      <p:sp>
        <p:nvSpPr>
          <p:cNvPr id="12" name="Rounded Rectangle 11"/>
          <p:cNvSpPr/>
          <p:nvPr/>
        </p:nvSpPr>
        <p:spPr>
          <a:xfrm>
            <a:off x="435124" y="1174281"/>
            <a:ext cx="11524265" cy="50147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15000"/>
              </a:lnSpc>
            </a:pPr>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FF0000"/>
                </a:solidFill>
                <a:latin typeface="Times New Roman" panose="02020603050405020304" pitchFamily="18" charset="0"/>
                <a:ea typeface="Times New Roman" panose="02020603050405020304" pitchFamily="18" charset="0"/>
              </a:rPr>
              <a:t>Dòng thơ </a:t>
            </a:r>
            <a:r>
              <a:rPr lang="vi-VN" sz="3200" dirty="0">
                <a:solidFill>
                  <a:srgbClr val="000000"/>
                </a:solidFill>
                <a:latin typeface="Times New Roman" panose="02020603050405020304" pitchFamily="18" charset="0"/>
                <a:ea typeface="Times New Roman" panose="02020603050405020304" pitchFamily="18" charset="0"/>
              </a:rPr>
              <a:t>gồm các tiếng được sắp xếp thành hàng; các </a:t>
            </a:r>
            <a:r>
              <a:rPr lang="vi-VN" sz="3200" dirty="0">
                <a:solidFill>
                  <a:srgbClr val="FF0000"/>
                </a:solidFill>
                <a:latin typeface="Times New Roman" panose="02020603050405020304" pitchFamily="18" charset="0"/>
                <a:ea typeface="Times New Roman" panose="02020603050405020304" pitchFamily="18" charset="0"/>
              </a:rPr>
              <a:t>dòng thơ có thể giống hoặc khác nhau về độ dài, ngắn</a:t>
            </a:r>
            <a:r>
              <a:rPr lang="vi-VN"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lnSpc>
                <a:spcPct val="115000"/>
              </a:lnSpc>
            </a:pPr>
            <a:r>
              <a:rPr lang="en-US" sz="3200" dirty="0">
                <a:solidFill>
                  <a:srgbClr val="FF0000"/>
                </a:solidFill>
                <a:latin typeface="Times New Roman" panose="02020603050405020304" pitchFamily="18" charset="0"/>
                <a:ea typeface="Times New Roman" panose="02020603050405020304" pitchFamily="18" charset="0"/>
              </a:rPr>
              <a:t>- </a:t>
            </a:r>
            <a:r>
              <a:rPr lang="vi-VN" sz="3200" dirty="0">
                <a:solidFill>
                  <a:srgbClr val="FF0000"/>
                </a:solidFill>
                <a:latin typeface="Times New Roman" panose="02020603050405020304" pitchFamily="18" charset="0"/>
                <a:ea typeface="Times New Roman" panose="02020603050405020304" pitchFamily="18" charset="0"/>
              </a:rPr>
              <a:t>Vần là phương tiện tạo tính nhạc </a:t>
            </a:r>
            <a:r>
              <a:rPr lang="vi-VN" sz="3200" dirty="0">
                <a:solidFill>
                  <a:srgbClr val="000000"/>
                </a:solidFill>
                <a:latin typeface="Times New Roman" panose="02020603050405020304" pitchFamily="18" charset="0"/>
                <a:ea typeface="Times New Roman" panose="02020603050405020304" pitchFamily="18" charset="0"/>
              </a:rPr>
              <a:t>cơ bản của thơ dựa trên sự </a:t>
            </a:r>
            <a:r>
              <a:rPr lang="vi-VN" sz="3200" dirty="0">
                <a:solidFill>
                  <a:srgbClr val="FF0000"/>
                </a:solidFill>
                <a:latin typeface="Times New Roman" panose="02020603050405020304" pitchFamily="18" charset="0"/>
                <a:ea typeface="Times New Roman" panose="02020603050405020304" pitchFamily="18" charset="0"/>
              </a:rPr>
              <a:t>lặp lại </a:t>
            </a:r>
            <a:r>
              <a:rPr lang="vi-VN" sz="3200" dirty="0">
                <a:solidFill>
                  <a:srgbClr val="000000"/>
                </a:solidFill>
                <a:latin typeface="Times New Roman" panose="02020603050405020304" pitchFamily="18" charset="0"/>
                <a:ea typeface="Times New Roman" panose="02020603050405020304" pitchFamily="18" charset="0"/>
              </a:rPr>
              <a:t>(hoàn toàn hoặc không hoàn toàn) </a:t>
            </a:r>
            <a:r>
              <a:rPr lang="vi-VN" sz="3200" dirty="0">
                <a:solidFill>
                  <a:srgbClr val="FF0000"/>
                </a:solidFill>
                <a:latin typeface="Times New Roman" panose="02020603050405020304" pitchFamily="18" charset="0"/>
                <a:ea typeface="Times New Roman" panose="02020603050405020304" pitchFamily="18" charset="0"/>
              </a:rPr>
              <a:t>phần vần của âm tiết</a:t>
            </a:r>
            <a:r>
              <a:rPr lang="vi-VN" sz="3200" dirty="0">
                <a:solidFill>
                  <a:srgbClr val="000000"/>
                </a:solidFill>
                <a:latin typeface="Times New Roman" panose="02020603050405020304" pitchFamily="18" charset="0"/>
                <a:ea typeface="Times New Roman" panose="02020603050405020304" pitchFamily="18" charset="0"/>
              </a:rPr>
              <a:t>. V</a:t>
            </a:r>
            <a:r>
              <a:rPr lang="en-US" sz="3200" dirty="0">
                <a:solidFill>
                  <a:srgbClr val="000000"/>
                </a:solidFill>
                <a:latin typeface="Times New Roman" panose="02020603050405020304" pitchFamily="18" charset="0"/>
                <a:ea typeface="Times New Roman" panose="02020603050405020304" pitchFamily="18" charset="0"/>
              </a:rPr>
              <a:t>ầ</a:t>
            </a:r>
            <a:r>
              <a:rPr lang="vi-VN" sz="3200" dirty="0">
                <a:solidFill>
                  <a:srgbClr val="000000"/>
                </a:solidFill>
                <a:latin typeface="Times New Roman" panose="02020603050405020304" pitchFamily="18" charset="0"/>
                <a:ea typeface="Times New Roman" panose="02020603050405020304" pitchFamily="18" charset="0"/>
              </a:rPr>
              <a:t>n có vị trí ở </a:t>
            </a:r>
            <a:r>
              <a:rPr lang="vi-VN" sz="3200" dirty="0">
                <a:solidFill>
                  <a:srgbClr val="000000"/>
                </a:solidFill>
                <a:highlight>
                  <a:srgbClr val="FFFF00"/>
                </a:highlight>
                <a:latin typeface="Times New Roman" panose="02020603050405020304" pitchFamily="18" charset="0"/>
                <a:ea typeface="Times New Roman" panose="02020603050405020304" pitchFamily="18" charset="0"/>
              </a:rPr>
              <a:t>cuối dòng </a:t>
            </a:r>
            <a:r>
              <a:rPr lang="vi-VN" sz="3200" dirty="0">
                <a:solidFill>
                  <a:srgbClr val="000000"/>
                </a:solidFill>
                <a:latin typeface="Times New Roman" panose="02020603050405020304" pitchFamily="18" charset="0"/>
                <a:ea typeface="Times New Roman" panose="02020603050405020304" pitchFamily="18" charset="0"/>
              </a:rPr>
              <a:t>thơ gọi là </a:t>
            </a:r>
            <a:r>
              <a:rPr lang="vi-VN" sz="3200" dirty="0">
                <a:solidFill>
                  <a:srgbClr val="000000"/>
                </a:solidFill>
                <a:highlight>
                  <a:srgbClr val="FFFF00"/>
                </a:highlight>
                <a:latin typeface="Times New Roman" panose="02020603050405020304" pitchFamily="18" charset="0"/>
                <a:ea typeface="Times New Roman" panose="02020603050405020304" pitchFamily="18" charset="0"/>
              </a:rPr>
              <a:t>vần chân</a:t>
            </a:r>
            <a:r>
              <a:rPr lang="vi-VN" sz="3200" dirty="0">
                <a:solidFill>
                  <a:srgbClr val="000000"/>
                </a:solidFill>
                <a:latin typeface="Times New Roman" panose="02020603050405020304" pitchFamily="18" charset="0"/>
                <a:ea typeface="Times New Roman" panose="02020603050405020304" pitchFamily="18" charset="0"/>
              </a:rPr>
              <a:t>, ở </a:t>
            </a:r>
            <a:r>
              <a:rPr lang="vi-VN" sz="3200" dirty="0">
                <a:solidFill>
                  <a:srgbClr val="000000"/>
                </a:solidFill>
                <a:highlight>
                  <a:srgbClr val="FFFF00"/>
                </a:highlight>
                <a:latin typeface="Times New Roman" panose="02020603050405020304" pitchFamily="18" charset="0"/>
                <a:ea typeface="Times New Roman" panose="02020603050405020304" pitchFamily="18" charset="0"/>
              </a:rPr>
              <a:t>giữa dòng </a:t>
            </a:r>
            <a:r>
              <a:rPr lang="vi-VN" sz="3200" dirty="0">
                <a:solidFill>
                  <a:srgbClr val="000000"/>
                </a:solidFill>
                <a:latin typeface="Times New Roman" panose="02020603050405020304" pitchFamily="18" charset="0"/>
                <a:ea typeface="Times New Roman" panose="02020603050405020304" pitchFamily="18" charset="0"/>
              </a:rPr>
              <a:t>thơ gọi là </a:t>
            </a:r>
            <a:r>
              <a:rPr lang="vi-VN" sz="3200" dirty="0">
                <a:solidFill>
                  <a:srgbClr val="000000"/>
                </a:solidFill>
                <a:highlight>
                  <a:srgbClr val="FFFF00"/>
                </a:highlight>
                <a:latin typeface="Times New Roman" panose="02020603050405020304" pitchFamily="18" charset="0"/>
                <a:ea typeface="Times New Roman" panose="02020603050405020304" pitchFamily="18" charset="0"/>
              </a:rPr>
              <a:t>vần lưng</a:t>
            </a:r>
            <a:r>
              <a:rPr lang="vi-VN" sz="3200" dirty="0">
                <a:solidFill>
                  <a:srgbClr val="000000"/>
                </a:solidFill>
                <a:latin typeface="Times New Roman" panose="02020603050405020304" pitchFamily="18" charset="0"/>
                <a:ea typeface="Times New Roman" panose="02020603050405020304" pitchFamily="18" charset="0"/>
              </a:rPr>
              <a:t>.</a:t>
            </a:r>
            <a:endParaRPr lang="en-US" sz="3200" dirty="0">
              <a:solidFill>
                <a:srgbClr val="000000"/>
              </a:solidFill>
              <a:latin typeface="Times New Roman" panose="02020603050405020304" pitchFamily="18" charset="0"/>
              <a:ea typeface="Times New Roman" panose="02020603050405020304" pitchFamily="18" charset="0"/>
            </a:endParaRPr>
          </a:p>
          <a:p>
            <a:pPr algn="just">
              <a:lnSpc>
                <a:spcPct val="115000"/>
              </a:lnSpc>
            </a:pPr>
            <a:r>
              <a:rPr lang="en-US" sz="3200" dirty="0">
                <a:solidFill>
                  <a:srgbClr val="FF0000"/>
                </a:solidFill>
                <a:latin typeface="Times New Roman" panose="02020603050405020304" pitchFamily="18" charset="0"/>
                <a:ea typeface="Times New Roman" panose="02020603050405020304" pitchFamily="18" charset="0"/>
              </a:rPr>
              <a:t>- </a:t>
            </a:r>
            <a:r>
              <a:rPr lang="vi-VN" sz="3200" dirty="0">
                <a:solidFill>
                  <a:srgbClr val="FF0000"/>
                </a:solidFill>
                <a:latin typeface="Times New Roman" panose="02020603050405020304" pitchFamily="18" charset="0"/>
                <a:ea typeface="Times New Roman" panose="02020603050405020304" pitchFamily="18" charset="0"/>
              </a:rPr>
              <a:t>Nhịp</a:t>
            </a:r>
            <a:r>
              <a:rPr lang="vi-VN" sz="3200" dirty="0">
                <a:solidFill>
                  <a:srgbClr val="000000"/>
                </a:solidFill>
                <a:latin typeface="Times New Roman" panose="02020603050405020304" pitchFamily="18" charset="0"/>
                <a:ea typeface="Times New Roman" panose="02020603050405020304" pitchFamily="18" charset="0"/>
              </a:rPr>
              <a:t> là những </a:t>
            </a:r>
            <a:r>
              <a:rPr lang="vi-VN" sz="3200" dirty="0">
                <a:solidFill>
                  <a:srgbClr val="FF0000"/>
                </a:solidFill>
                <a:latin typeface="Times New Roman" panose="02020603050405020304" pitchFamily="18" charset="0"/>
                <a:ea typeface="Times New Roman" panose="02020603050405020304" pitchFamily="18" charset="0"/>
              </a:rPr>
              <a:t>điểm ngắt hơi </a:t>
            </a:r>
            <a:r>
              <a:rPr lang="vi-VN" sz="3200" dirty="0">
                <a:solidFill>
                  <a:srgbClr val="000000"/>
                </a:solidFill>
                <a:latin typeface="Times New Roman" panose="02020603050405020304" pitchFamily="18" charset="0"/>
                <a:ea typeface="Times New Roman" panose="02020603050405020304" pitchFamily="18" charset="0"/>
              </a:rPr>
              <a:t>khi đọc một dòng thơ. </a:t>
            </a:r>
            <a:r>
              <a:rPr lang="vi-VN" sz="3200" dirty="0">
                <a:solidFill>
                  <a:srgbClr val="FF0000"/>
                </a:solidFill>
                <a:latin typeface="Times New Roman" panose="02020603050405020304" pitchFamily="18" charset="0"/>
                <a:ea typeface="Times New Roman" panose="02020603050405020304" pitchFamily="18" charset="0"/>
              </a:rPr>
              <a:t>Ngắt nhịp </a:t>
            </a:r>
            <a:r>
              <a:rPr lang="vi-VN" sz="3200" dirty="0">
                <a:solidFill>
                  <a:srgbClr val="000000"/>
                </a:solidFill>
                <a:latin typeface="Times New Roman" panose="02020603050405020304" pitchFamily="18" charset="0"/>
                <a:ea typeface="Times New Roman" panose="02020603050405020304" pitchFamily="18" charset="0"/>
              </a:rPr>
              <a:t>tạo ra sự hài hoà, đồng thời giúp hiểu đúng ý nghĩa của dòng thơ.</a:t>
            </a:r>
            <a:endParaRPr lang="en-US" sz="32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3818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1000"/>
                                        <p:tgtEl>
                                          <p:spTgt spid="12">
                                            <p:txEl>
                                              <p:pRg st="0" end="0"/>
                                            </p:txEl>
                                          </p:spTgt>
                                        </p:tgtEl>
                                      </p:cBhvr>
                                    </p:animEffect>
                                    <p:anim calcmode="lin" valueType="num">
                                      <p:cBhvr>
                                        <p:cTn id="3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Effect transition="in" filter="fade">
                                      <p:cBhvr>
                                        <p:cTn id="39" dur="1000"/>
                                        <p:tgtEl>
                                          <p:spTgt spid="12">
                                            <p:txEl>
                                              <p:pRg st="1" end="1"/>
                                            </p:txEl>
                                          </p:spTgt>
                                        </p:tgtEl>
                                      </p:cBhvr>
                                    </p:animEffect>
                                    <p:anim calcmode="lin" valueType="num">
                                      <p:cBhvr>
                                        <p:cTn id="40"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Effect transition="in" filter="fade">
                                      <p:cBhvr>
                                        <p:cTn id="46" dur="1000"/>
                                        <p:tgtEl>
                                          <p:spTgt spid="12">
                                            <p:txEl>
                                              <p:pRg st="2" end="2"/>
                                            </p:txEl>
                                          </p:spTgt>
                                        </p:tgtEl>
                                      </p:cBhvr>
                                    </p:animEffect>
                                    <p:anim calcmode="lin" valueType="num">
                                      <p:cBhvr>
                                        <p:cTn id="47"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D2E6CA1-E76C-4291-B22C-39077424D1FB}"/>
              </a:ext>
            </a:extLst>
          </p:cNvPr>
          <p:cNvSpPr txBox="1"/>
          <p:nvPr/>
        </p:nvSpPr>
        <p:spPr>
          <a:xfrm>
            <a:off x="2307657" y="1354830"/>
            <a:ext cx="7712242" cy="32551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vi-VN" sz="2800" b="0" i="1" dirty="0">
                <a:solidFill>
                  <a:srgbClr val="000000"/>
                </a:solidFill>
                <a:effectLst/>
                <a:latin typeface="Open Sans" panose="020B0606030504020204" pitchFamily="34" charset="0"/>
              </a:rPr>
              <a:t>Việt Nam</a:t>
            </a:r>
            <a:r>
              <a:rPr lang="en-US" sz="2800" b="0" i="1" dirty="0">
                <a:solidFill>
                  <a:srgbClr val="FF0000"/>
                </a:solidFill>
                <a:effectLst/>
                <a:latin typeface="Open Sans" panose="020B0606030504020204" pitchFamily="34" charset="0"/>
              </a:rPr>
              <a:t>//</a:t>
            </a:r>
            <a:r>
              <a:rPr lang="vi-VN" sz="2800" b="0" i="1" dirty="0">
                <a:solidFill>
                  <a:srgbClr val="000000"/>
                </a:solidFill>
                <a:effectLst/>
                <a:latin typeface="Open Sans" panose="020B0606030504020204" pitchFamily="34" charset="0"/>
              </a:rPr>
              <a:t> đất nước ta </a:t>
            </a:r>
            <a:r>
              <a:rPr lang="vi-VN" sz="2800" b="1" i="1" u="sng" dirty="0">
                <a:solidFill>
                  <a:srgbClr val="FF0000"/>
                </a:solidFill>
                <a:effectLst/>
                <a:latin typeface="Open Sans" panose="020B0606030504020204" pitchFamily="34" charset="0"/>
              </a:rPr>
              <a:t>ơi</a:t>
            </a:r>
            <a:endParaRPr lang="vi-VN" sz="2800" b="0" i="0" u="sng" dirty="0">
              <a:solidFill>
                <a:srgbClr val="FF0000"/>
              </a:solidFill>
              <a:effectLst/>
              <a:latin typeface="Open Sans" panose="020B0606030504020204" pitchFamily="34" charset="0"/>
            </a:endParaRPr>
          </a:p>
          <a:p>
            <a:pPr algn="ctr">
              <a:lnSpc>
                <a:spcPct val="150000"/>
              </a:lnSpc>
            </a:pPr>
            <a:r>
              <a:rPr lang="vi-VN" sz="2800" b="0" i="1" dirty="0">
                <a:solidFill>
                  <a:srgbClr val="000000"/>
                </a:solidFill>
                <a:effectLst/>
                <a:latin typeface="Open Sans" panose="020B0606030504020204" pitchFamily="34" charset="0"/>
              </a:rPr>
              <a:t>Mênh mông biển lúa</a:t>
            </a:r>
            <a:r>
              <a:rPr lang="en-US" sz="2800" b="0" i="1" dirty="0">
                <a:solidFill>
                  <a:srgbClr val="FF0000"/>
                </a:solidFill>
                <a:effectLst/>
                <a:latin typeface="Open Sans" panose="020B0606030504020204" pitchFamily="34" charset="0"/>
              </a:rPr>
              <a:t>//</a:t>
            </a:r>
            <a:r>
              <a:rPr lang="vi-VN" sz="2800" b="0" i="1" dirty="0">
                <a:solidFill>
                  <a:srgbClr val="000000"/>
                </a:solidFill>
                <a:effectLst/>
                <a:latin typeface="Open Sans" panose="020B0606030504020204" pitchFamily="34" charset="0"/>
              </a:rPr>
              <a:t> đâu </a:t>
            </a:r>
            <a:r>
              <a:rPr lang="vi-VN" sz="2800" b="1" i="1" u="sng" dirty="0">
                <a:solidFill>
                  <a:srgbClr val="FF0000"/>
                </a:solidFill>
                <a:effectLst/>
                <a:latin typeface="Open Sans" panose="020B0606030504020204" pitchFamily="34" charset="0"/>
              </a:rPr>
              <a:t>trời</a:t>
            </a:r>
            <a:r>
              <a:rPr lang="vi-VN" sz="2800" b="0" i="1" dirty="0">
                <a:solidFill>
                  <a:srgbClr val="000000"/>
                </a:solidFill>
                <a:effectLst/>
                <a:latin typeface="Open Sans" panose="020B0606030504020204" pitchFamily="34" charset="0"/>
              </a:rPr>
              <a:t> đẹp </a:t>
            </a:r>
            <a:r>
              <a:rPr lang="vi-VN" sz="2800" b="1" i="1" u="sng" dirty="0">
                <a:solidFill>
                  <a:srgbClr val="7030A0"/>
                </a:solidFill>
                <a:effectLst/>
                <a:latin typeface="Open Sans" panose="020B0606030504020204" pitchFamily="34" charset="0"/>
              </a:rPr>
              <a:t>hơn</a:t>
            </a:r>
            <a:endParaRPr lang="vi-VN" sz="2800" b="0" i="0" u="sng" dirty="0">
              <a:solidFill>
                <a:srgbClr val="7030A0"/>
              </a:solidFill>
              <a:effectLst/>
              <a:latin typeface="Open Sans" panose="020B0606030504020204" pitchFamily="34" charset="0"/>
            </a:endParaRPr>
          </a:p>
          <a:p>
            <a:pPr algn="ctr">
              <a:lnSpc>
                <a:spcPct val="150000"/>
              </a:lnSpc>
            </a:pPr>
            <a:r>
              <a:rPr lang="vi-VN" sz="2800" b="0" i="1" dirty="0">
                <a:solidFill>
                  <a:srgbClr val="000000"/>
                </a:solidFill>
                <a:effectLst/>
                <a:latin typeface="Open Sans" panose="020B0606030504020204" pitchFamily="34" charset="0"/>
              </a:rPr>
              <a:t>Cánh cò</a:t>
            </a:r>
            <a:r>
              <a:rPr lang="en-US" sz="2800" b="0" i="1" dirty="0">
                <a:solidFill>
                  <a:srgbClr val="FF0000"/>
                </a:solidFill>
                <a:effectLst/>
                <a:latin typeface="Open Sans" panose="020B0606030504020204" pitchFamily="34" charset="0"/>
              </a:rPr>
              <a:t>//</a:t>
            </a:r>
            <a:r>
              <a:rPr lang="vi-VN" sz="2800" b="0" i="1" dirty="0">
                <a:solidFill>
                  <a:srgbClr val="000000"/>
                </a:solidFill>
                <a:effectLst/>
                <a:latin typeface="Open Sans" panose="020B0606030504020204" pitchFamily="34" charset="0"/>
              </a:rPr>
              <a:t>bay lả</a:t>
            </a:r>
            <a:r>
              <a:rPr lang="en-US" sz="2800" b="0" i="1" dirty="0">
                <a:solidFill>
                  <a:srgbClr val="FF0000"/>
                </a:solidFill>
                <a:effectLst/>
                <a:latin typeface="Open Sans" panose="020B0606030504020204" pitchFamily="34" charset="0"/>
              </a:rPr>
              <a:t>//</a:t>
            </a:r>
            <a:r>
              <a:rPr lang="vi-VN" sz="2800" b="0" i="1" dirty="0">
                <a:solidFill>
                  <a:srgbClr val="000000"/>
                </a:solidFill>
                <a:effectLst/>
                <a:latin typeface="Open Sans" panose="020B0606030504020204" pitchFamily="34" charset="0"/>
              </a:rPr>
              <a:t> rập </a:t>
            </a:r>
            <a:r>
              <a:rPr lang="vi-VN" sz="2800" b="1" i="1" u="sng" dirty="0">
                <a:solidFill>
                  <a:srgbClr val="7030A0"/>
                </a:solidFill>
                <a:effectLst/>
                <a:latin typeface="Open Sans" panose="020B0606030504020204" pitchFamily="34" charset="0"/>
              </a:rPr>
              <a:t>rờn</a:t>
            </a:r>
            <a:endParaRPr lang="vi-VN" sz="2800" b="0" i="0" u="sng" dirty="0">
              <a:solidFill>
                <a:srgbClr val="7030A0"/>
              </a:solidFill>
              <a:effectLst/>
              <a:latin typeface="Open Sans" panose="020B0606030504020204" pitchFamily="34" charset="0"/>
            </a:endParaRPr>
          </a:p>
          <a:p>
            <a:pPr algn="ctr">
              <a:lnSpc>
                <a:spcPct val="150000"/>
              </a:lnSpc>
            </a:pPr>
            <a:r>
              <a:rPr lang="vi-VN" sz="2800" b="0" i="1" dirty="0">
                <a:solidFill>
                  <a:srgbClr val="000000"/>
                </a:solidFill>
                <a:effectLst/>
                <a:latin typeface="Open Sans" panose="020B0606030504020204" pitchFamily="34" charset="0"/>
              </a:rPr>
              <a:t>Mây mờ </a:t>
            </a:r>
            <a:r>
              <a:rPr lang="en-US" sz="2800" b="0" i="1" dirty="0">
                <a:solidFill>
                  <a:srgbClr val="FF0000"/>
                </a:solidFill>
                <a:effectLst/>
                <a:latin typeface="Open Sans" panose="020B0606030504020204" pitchFamily="34" charset="0"/>
              </a:rPr>
              <a:t>//</a:t>
            </a:r>
            <a:r>
              <a:rPr lang="vi-VN" sz="2800" b="0" i="1" dirty="0">
                <a:solidFill>
                  <a:srgbClr val="000000"/>
                </a:solidFill>
                <a:effectLst/>
                <a:latin typeface="Open Sans" panose="020B0606030504020204" pitchFamily="34" charset="0"/>
              </a:rPr>
              <a:t>che đỉnh</a:t>
            </a:r>
            <a:r>
              <a:rPr lang="en-US" sz="2800" b="0" i="1" dirty="0">
                <a:solidFill>
                  <a:srgbClr val="FF0000"/>
                </a:solidFill>
                <a:effectLst/>
                <a:latin typeface="Open Sans" panose="020B0606030504020204" pitchFamily="34" charset="0"/>
              </a:rPr>
              <a:t>//</a:t>
            </a:r>
            <a:r>
              <a:rPr lang="vi-VN" sz="2800" b="0" i="1" dirty="0">
                <a:solidFill>
                  <a:srgbClr val="000000"/>
                </a:solidFill>
                <a:effectLst/>
                <a:latin typeface="Open Sans" panose="020B0606030504020204" pitchFamily="34" charset="0"/>
              </a:rPr>
              <a:t> Trường </a:t>
            </a:r>
            <a:r>
              <a:rPr lang="vi-VN" sz="2800" b="1" i="1" u="sng" dirty="0">
                <a:solidFill>
                  <a:srgbClr val="FF0000"/>
                </a:solidFill>
                <a:effectLst/>
                <a:latin typeface="Open Sans" panose="020B0606030504020204" pitchFamily="34" charset="0"/>
              </a:rPr>
              <a:t>Sơn</a:t>
            </a:r>
            <a:r>
              <a:rPr lang="vi-VN" sz="2800" b="1" i="1" dirty="0">
                <a:solidFill>
                  <a:srgbClr val="000000"/>
                </a:solidFill>
                <a:effectLst/>
                <a:latin typeface="Open Sans" panose="020B0606030504020204" pitchFamily="34" charset="0"/>
              </a:rPr>
              <a:t> </a:t>
            </a:r>
            <a:r>
              <a:rPr lang="en-US" sz="2800" b="1" i="1" dirty="0">
                <a:solidFill>
                  <a:srgbClr val="FF0000"/>
                </a:solidFill>
                <a:effectLst/>
                <a:latin typeface="Open Sans" panose="020B0606030504020204" pitchFamily="34" charset="0"/>
              </a:rPr>
              <a:t>//</a:t>
            </a:r>
            <a:r>
              <a:rPr lang="vi-VN" sz="2800" b="0" i="1" dirty="0">
                <a:solidFill>
                  <a:srgbClr val="000000"/>
                </a:solidFill>
                <a:effectLst/>
                <a:latin typeface="Open Sans" panose="020B0606030504020204" pitchFamily="34" charset="0"/>
              </a:rPr>
              <a:t>sớm chiều.</a:t>
            </a:r>
            <a:endParaRPr lang="vi-VN" sz="2800" b="0" i="0" dirty="0">
              <a:solidFill>
                <a:srgbClr val="000000"/>
              </a:solidFill>
              <a:effectLst/>
              <a:latin typeface="Open Sans" panose="020B0606030504020204" pitchFamily="34" charset="0"/>
            </a:endParaRPr>
          </a:p>
          <a:p>
            <a:pPr algn="r">
              <a:lnSpc>
                <a:spcPct val="150000"/>
              </a:lnSpc>
            </a:pPr>
            <a:r>
              <a:rPr lang="vi-VN" sz="2800" b="0" i="0" dirty="0">
                <a:solidFill>
                  <a:srgbClr val="000000"/>
                </a:solidFill>
                <a:effectLst/>
                <a:latin typeface="Open Sans" panose="020B0606030504020204" pitchFamily="34" charset="0"/>
              </a:rPr>
              <a:t>(</a:t>
            </a:r>
            <a:r>
              <a:rPr lang="vi-VN" sz="2800" b="1" i="1" dirty="0">
                <a:solidFill>
                  <a:srgbClr val="000000"/>
                </a:solidFill>
                <a:effectLst/>
                <a:latin typeface="Open Sans" panose="020B0606030504020204" pitchFamily="34" charset="0"/>
              </a:rPr>
              <a:t>Việt Nam quê hương ta </a:t>
            </a:r>
            <a:r>
              <a:rPr lang="vi-VN" sz="2800" b="0" i="0" dirty="0">
                <a:solidFill>
                  <a:srgbClr val="000000"/>
                </a:solidFill>
                <a:effectLst/>
                <a:latin typeface="Open Sans" panose="020B0606030504020204" pitchFamily="34" charset="0"/>
              </a:rPr>
              <a:t>– Nguyễn Đình Thi)</a:t>
            </a:r>
          </a:p>
        </p:txBody>
      </p:sp>
      <p:cxnSp>
        <p:nvCxnSpPr>
          <p:cNvPr id="14" name="Straight Arrow Connector 13">
            <a:extLst>
              <a:ext uri="{FF2B5EF4-FFF2-40B4-BE49-F238E27FC236}">
                <a16:creationId xmlns:a16="http://schemas.microsoft.com/office/drawing/2014/main" id="{B039F2BB-68C5-4658-A6B1-ED3BAFD0A1E6}"/>
              </a:ext>
            </a:extLst>
          </p:cNvPr>
          <p:cNvCxnSpPr/>
          <p:nvPr/>
        </p:nvCxnSpPr>
        <p:spPr>
          <a:xfrm flipV="1">
            <a:off x="7892716" y="1328286"/>
            <a:ext cx="1299410" cy="9529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DA2E14EA-97AC-4ED2-B759-8FD4589BA5BF}"/>
              </a:ext>
            </a:extLst>
          </p:cNvPr>
          <p:cNvCxnSpPr/>
          <p:nvPr/>
        </p:nvCxnSpPr>
        <p:spPr>
          <a:xfrm flipV="1">
            <a:off x="8065971" y="1354830"/>
            <a:ext cx="1135781" cy="36809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7" name="TextBox 16">
            <a:extLst>
              <a:ext uri="{FF2B5EF4-FFF2-40B4-BE49-F238E27FC236}">
                <a16:creationId xmlns:a16="http://schemas.microsoft.com/office/drawing/2014/main" id="{E37DBF6A-A2FF-496C-A072-F765EBBC78CE}"/>
              </a:ext>
            </a:extLst>
          </p:cNvPr>
          <p:cNvSpPr txBox="1"/>
          <p:nvPr/>
        </p:nvSpPr>
        <p:spPr>
          <a:xfrm>
            <a:off x="9160844" y="974653"/>
            <a:ext cx="1982805" cy="523220"/>
          </a:xfrm>
          <a:prstGeom prst="rect">
            <a:avLst/>
          </a:prstGeom>
          <a:noFill/>
        </p:spPr>
        <p:txBody>
          <a:bodyPr wrap="square" rtlCol="0">
            <a:spAutoFit/>
          </a:bodyPr>
          <a:lstStyle/>
          <a:p>
            <a:r>
              <a:rPr lang="en-US" sz="2800" b="1" dirty="0" err="1"/>
              <a:t>Vần</a:t>
            </a:r>
            <a:r>
              <a:rPr lang="en-US" sz="2800" b="1" dirty="0"/>
              <a:t> </a:t>
            </a:r>
            <a:r>
              <a:rPr lang="en-US" sz="2800" b="1" dirty="0" err="1"/>
              <a:t>lưng</a:t>
            </a:r>
            <a:endParaRPr lang="en-US" sz="2800" b="1" dirty="0"/>
          </a:p>
        </p:txBody>
      </p:sp>
      <p:cxnSp>
        <p:nvCxnSpPr>
          <p:cNvPr id="18" name="Straight Arrow Connector 17">
            <a:extLst>
              <a:ext uri="{FF2B5EF4-FFF2-40B4-BE49-F238E27FC236}">
                <a16:creationId xmlns:a16="http://schemas.microsoft.com/office/drawing/2014/main" id="{D89BF6B8-05FE-4E5E-80D7-67D4C2CC9B69}"/>
              </a:ext>
            </a:extLst>
          </p:cNvPr>
          <p:cNvCxnSpPr>
            <a:cxnSpLocks/>
          </p:cNvCxnSpPr>
          <p:nvPr/>
        </p:nvCxnSpPr>
        <p:spPr>
          <a:xfrm flipV="1">
            <a:off x="7603156" y="3264726"/>
            <a:ext cx="2060609" cy="29378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9F160A22-613A-49F8-BBF9-27CD039625F8}"/>
              </a:ext>
            </a:extLst>
          </p:cNvPr>
          <p:cNvCxnSpPr>
            <a:cxnSpLocks/>
          </p:cNvCxnSpPr>
          <p:nvPr/>
        </p:nvCxnSpPr>
        <p:spPr>
          <a:xfrm>
            <a:off x="7766785" y="3240938"/>
            <a:ext cx="1983607" cy="2378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D8C1AAC1-3906-43F3-8D50-1F63C84C67B7}"/>
              </a:ext>
            </a:extLst>
          </p:cNvPr>
          <p:cNvSpPr txBox="1"/>
          <p:nvPr/>
        </p:nvSpPr>
        <p:spPr>
          <a:xfrm>
            <a:off x="9606013" y="3008745"/>
            <a:ext cx="1982805" cy="523220"/>
          </a:xfrm>
          <a:prstGeom prst="rect">
            <a:avLst/>
          </a:prstGeom>
          <a:noFill/>
        </p:spPr>
        <p:txBody>
          <a:bodyPr wrap="square" rtlCol="0">
            <a:spAutoFit/>
          </a:bodyPr>
          <a:lstStyle/>
          <a:p>
            <a:r>
              <a:rPr lang="en-US" sz="2800" b="1" dirty="0" err="1"/>
              <a:t>Vần</a:t>
            </a:r>
            <a:r>
              <a:rPr lang="en-US" sz="2800" b="1" dirty="0"/>
              <a:t> </a:t>
            </a:r>
            <a:r>
              <a:rPr lang="en-US" sz="2800" b="1" dirty="0" err="1"/>
              <a:t>lưng</a:t>
            </a:r>
            <a:endParaRPr lang="en-US" sz="2800" b="1" dirty="0"/>
          </a:p>
        </p:txBody>
      </p:sp>
      <p:cxnSp>
        <p:nvCxnSpPr>
          <p:cNvPr id="23" name="Straight Arrow Connector 22">
            <a:extLst>
              <a:ext uri="{FF2B5EF4-FFF2-40B4-BE49-F238E27FC236}">
                <a16:creationId xmlns:a16="http://schemas.microsoft.com/office/drawing/2014/main" id="{94C59D7C-F75C-4CE9-B9FB-1A57CA993B10}"/>
              </a:ext>
            </a:extLst>
          </p:cNvPr>
          <p:cNvCxnSpPr>
            <a:cxnSpLocks/>
          </p:cNvCxnSpPr>
          <p:nvPr/>
        </p:nvCxnSpPr>
        <p:spPr>
          <a:xfrm flipV="1">
            <a:off x="8065971" y="2006136"/>
            <a:ext cx="2189747" cy="105075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3D9DA49A-BB4A-475B-A51C-104090CF0F46}"/>
              </a:ext>
            </a:extLst>
          </p:cNvPr>
          <p:cNvCxnSpPr>
            <a:cxnSpLocks/>
          </p:cNvCxnSpPr>
          <p:nvPr/>
        </p:nvCxnSpPr>
        <p:spPr>
          <a:xfrm flipV="1">
            <a:off x="9129563" y="2032679"/>
            <a:ext cx="1135781" cy="36809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6640F349-E6EF-4F44-8588-880C0107D63C}"/>
              </a:ext>
            </a:extLst>
          </p:cNvPr>
          <p:cNvSpPr txBox="1"/>
          <p:nvPr/>
        </p:nvSpPr>
        <p:spPr>
          <a:xfrm>
            <a:off x="10183528" y="1722922"/>
            <a:ext cx="1982805" cy="523220"/>
          </a:xfrm>
          <a:prstGeom prst="rect">
            <a:avLst/>
          </a:prstGeom>
          <a:noFill/>
        </p:spPr>
        <p:txBody>
          <a:bodyPr wrap="square" rtlCol="0">
            <a:spAutoFit/>
          </a:bodyPr>
          <a:lstStyle/>
          <a:p>
            <a:r>
              <a:rPr lang="en-US" sz="2800" b="1" dirty="0" err="1"/>
              <a:t>Vần</a:t>
            </a:r>
            <a:r>
              <a:rPr lang="en-US" sz="2800" b="1" dirty="0"/>
              <a:t> </a:t>
            </a:r>
            <a:r>
              <a:rPr lang="en-US" sz="2800" b="1" dirty="0" err="1"/>
              <a:t>chân</a:t>
            </a:r>
            <a:endParaRPr lang="en-US" sz="2800" b="1" dirty="0"/>
          </a:p>
        </p:txBody>
      </p:sp>
      <p:sp>
        <p:nvSpPr>
          <p:cNvPr id="2" name="TextBox 1">
            <a:extLst>
              <a:ext uri="{FF2B5EF4-FFF2-40B4-BE49-F238E27FC236}">
                <a16:creationId xmlns:a16="http://schemas.microsoft.com/office/drawing/2014/main" id="{5ABF2ABD-28EF-45EC-835F-D25B897951EC}"/>
              </a:ext>
            </a:extLst>
          </p:cNvPr>
          <p:cNvSpPr txBox="1"/>
          <p:nvPr/>
        </p:nvSpPr>
        <p:spPr>
          <a:xfrm>
            <a:off x="4061860" y="5111015"/>
            <a:ext cx="5139891"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dirty="0" err="1"/>
              <a:t>Ngắt</a:t>
            </a:r>
            <a:r>
              <a:rPr lang="en-US" sz="2800" b="1" dirty="0"/>
              <a:t> </a:t>
            </a:r>
            <a:r>
              <a:rPr lang="en-US" sz="2800" b="1" dirty="0" err="1"/>
              <a:t>nhịp</a:t>
            </a:r>
            <a:r>
              <a:rPr lang="en-US" sz="2800" b="1" dirty="0"/>
              <a:t>: 2/4; 4/4; 2/2/4</a:t>
            </a:r>
          </a:p>
        </p:txBody>
      </p:sp>
    </p:spTree>
    <p:extLst>
      <p:ext uri="{BB962C8B-B14F-4D97-AF65-F5344CB8AC3E}">
        <p14:creationId xmlns:p14="http://schemas.microsoft.com/office/powerpoint/2010/main" val="246104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20" grpId="0"/>
      <p:bldP spid="25"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Callout 3"/>
          <p:cNvSpPr/>
          <p:nvPr/>
        </p:nvSpPr>
        <p:spPr>
          <a:xfrm>
            <a:off x="339738" y="114125"/>
            <a:ext cx="5531673" cy="675148"/>
          </a:xfrm>
          <a:prstGeom prst="rightArrowCallout">
            <a:avLst>
              <a:gd name="adj1" fmla="val 50000"/>
              <a:gd name="adj2" fmla="val 25000"/>
              <a:gd name="adj3" fmla="val 25000"/>
              <a:gd name="adj4" fmla="val 6497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bát</a:t>
            </a:r>
            <a:endParaRPr lang="en-US" sz="3600" dirty="0">
              <a:latin typeface="Times New Roman" panose="02020603050405020304" pitchFamily="18" charset="0"/>
              <a:cs typeface="Times New Roman" panose="02020603050405020304" pitchFamily="18" charset="0"/>
            </a:endParaRPr>
          </a:p>
        </p:txBody>
      </p:sp>
      <p:sp>
        <p:nvSpPr>
          <p:cNvPr id="7" name="Flowchart: Alternate Process 6"/>
          <p:cNvSpPr/>
          <p:nvPr/>
        </p:nvSpPr>
        <p:spPr>
          <a:xfrm>
            <a:off x="368968" y="938464"/>
            <a:ext cx="11454063" cy="2589196"/>
          </a:xfrm>
          <a:prstGeom prst="flowChartAlternateProcess">
            <a:avLst/>
          </a:prstGeom>
          <a:ln/>
        </p:spPr>
        <p:style>
          <a:lnRef idx="2">
            <a:schemeClr val="accent2"/>
          </a:lnRef>
          <a:fillRef idx="1">
            <a:schemeClr val="lt1"/>
          </a:fillRef>
          <a:effectRef idx="0">
            <a:schemeClr val="accent2"/>
          </a:effectRef>
          <a:fontRef idx="minor">
            <a:schemeClr val="dk1"/>
          </a:fontRef>
        </p:style>
        <p:txBody>
          <a:bodyPr rtlCol="0" anchor="ctr"/>
          <a:lstStyle/>
          <a:p>
            <a:pPr marL="342900" lvl="0" indent="-342900" algn="just">
              <a:buFont typeface="Arial" panose="020B0604020202020204" pitchFamily="34" charset="0"/>
              <a:buChar char="-"/>
            </a:pPr>
            <a:r>
              <a:rPr lang="vi-VN" sz="3200" dirty="0">
                <a:solidFill>
                  <a:srgbClr val="000000"/>
                </a:solidFill>
                <a:latin typeface="Times New Roman" panose="02020603050405020304" pitchFamily="18" charset="0"/>
                <a:ea typeface="Times New Roman" panose="02020603050405020304" pitchFamily="18" charset="0"/>
              </a:rPr>
              <a:t>Lục bát là thể thơ truyền thống của dân tộc Việt Nam</a:t>
            </a:r>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có sức sống mãnh liệt, mang đậm vẻ đẹp tâm hồn con người Việt Nam.</a:t>
            </a:r>
            <a:endParaRPr lang="en-US" sz="3200" dirty="0">
              <a:effectLst/>
              <a:latin typeface="Times New Roman" panose="02020603050405020304" pitchFamily="18" charset="0"/>
              <a:ea typeface="Times New Roman" panose="02020603050405020304" pitchFamily="18" charset="0"/>
            </a:endParaRPr>
          </a:p>
          <a:p>
            <a:pPr lvl="0" algn="just"/>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Số</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câu</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số</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chữ</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mỗi</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dòng</a:t>
            </a:r>
            <a:r>
              <a:rPr lang="en-US" sz="3200" b="1" i="1" dirty="0">
                <a:solidFill>
                  <a:srgbClr val="FF0000"/>
                </a:solidFill>
                <a:latin typeface="Times New Roman" panose="02020603050405020304" pitchFamily="18" charset="0"/>
                <a:ea typeface="Times New Roman" panose="02020603050405020304" pitchFamily="18" charset="0"/>
              </a:rPr>
              <a:t>:</a:t>
            </a:r>
            <a:r>
              <a:rPr lang="vi-VN" sz="3200" dirty="0">
                <a:solidFill>
                  <a:srgbClr val="FF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Mỗi bài thơ ít nhất </a:t>
            </a:r>
            <a:r>
              <a:rPr lang="vi-VN" sz="3200" dirty="0">
                <a:solidFill>
                  <a:srgbClr val="FF0000"/>
                </a:solidFill>
                <a:latin typeface="Times New Roman" panose="02020603050405020304" pitchFamily="18" charset="0"/>
                <a:ea typeface="Times New Roman" panose="02020603050405020304" pitchFamily="18" charset="0"/>
              </a:rPr>
              <a:t>gồm hai dòng</a:t>
            </a:r>
            <a:r>
              <a:rPr lang="vi-VN" sz="3200" dirty="0">
                <a:solidFill>
                  <a:srgbClr val="000000"/>
                </a:solidFill>
                <a:latin typeface="Times New Roman" panose="02020603050405020304" pitchFamily="18" charset="0"/>
                <a:ea typeface="Times New Roman" panose="02020603050405020304" pitchFamily="18" charset="0"/>
              </a:rPr>
              <a:t> với số tiếng cố định: </a:t>
            </a:r>
            <a:r>
              <a:rPr lang="vi-VN" sz="3200" dirty="0">
                <a:solidFill>
                  <a:srgbClr val="FF0000"/>
                </a:solidFill>
                <a:latin typeface="Times New Roman" panose="02020603050405020304" pitchFamily="18" charset="0"/>
                <a:ea typeface="Times New Roman" panose="02020603050405020304" pitchFamily="18" charset="0"/>
              </a:rPr>
              <a:t>dòng sáu tiếng (dòng lục) và dòng tám tiếng (dòng bát).</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
        <p:nvSpPr>
          <p:cNvPr id="8" name="Flowchart: Alternate Process 7">
            <a:extLst>
              <a:ext uri="{FF2B5EF4-FFF2-40B4-BE49-F238E27FC236}">
                <a16:creationId xmlns:a16="http://schemas.microsoft.com/office/drawing/2014/main" id="{62F9B51B-F2FB-41C5-BBE3-BAB478215C33}"/>
              </a:ext>
            </a:extLst>
          </p:cNvPr>
          <p:cNvSpPr/>
          <p:nvPr/>
        </p:nvSpPr>
        <p:spPr>
          <a:xfrm>
            <a:off x="339738" y="3676851"/>
            <a:ext cx="11483293" cy="2916454"/>
          </a:xfrm>
          <a:prstGeom prst="flowChartAlternateProcess">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Gieo</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vần</a:t>
            </a:r>
            <a:r>
              <a:rPr lang="en-US" sz="3200" b="1" i="1" dirty="0">
                <a:solidFill>
                  <a:srgbClr val="FF0000"/>
                </a:solidFill>
                <a:effectLst/>
                <a:latin typeface="Times New Roman" panose="02020603050405020304" pitchFamily="18" charset="0"/>
                <a:ea typeface="Times New Roman" panose="02020603050405020304" pitchFamily="18" charset="0"/>
              </a:rPr>
              <a:t>:</a:t>
            </a:r>
            <a:r>
              <a:rPr lang="en-US" sz="3200" dirty="0">
                <a:solidFill>
                  <a:srgbClr val="FF0000"/>
                </a:solidFill>
                <a:effectLst/>
                <a:latin typeface="Times New Roman" panose="02020603050405020304" pitchFamily="18" charset="0"/>
                <a:ea typeface="Times New Roman" panose="02020603050405020304" pitchFamily="18" charset="0"/>
              </a:rPr>
              <a:t> </a:t>
            </a:r>
          </a:p>
          <a:p>
            <a:pPr marL="228600" algn="just"/>
            <a:r>
              <a:rPr lang="en-US" sz="3200" dirty="0">
                <a:solidFill>
                  <a:srgbClr val="000000"/>
                </a:solidFill>
                <a:latin typeface="Times New Roman" panose="02020603050405020304" pitchFamily="18" charset="0"/>
                <a:ea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rPr>
              <a:t>G</a:t>
            </a:r>
            <a:r>
              <a:rPr lang="vi-VN" sz="3200" dirty="0">
                <a:solidFill>
                  <a:srgbClr val="000000"/>
                </a:solidFill>
                <a:effectLst/>
                <a:latin typeface="Times New Roman" panose="02020603050405020304" pitchFamily="18" charset="0"/>
                <a:ea typeface="Times New Roman" panose="02020603050405020304" pitchFamily="18" charset="0"/>
              </a:rPr>
              <a:t>ieo vần chân và vần lưng. </a:t>
            </a:r>
            <a:endParaRPr lang="en-US" sz="3200" dirty="0">
              <a:effectLst/>
              <a:latin typeface="Times New Roman" panose="02020603050405020304" pitchFamily="18" charset="0"/>
              <a:ea typeface="Times New Roman" panose="02020603050405020304" pitchFamily="18" charset="0"/>
            </a:endParaRPr>
          </a:p>
          <a:p>
            <a:pPr marL="228600" algn="just"/>
            <a:r>
              <a:rPr lang="en-US" sz="3200" dirty="0">
                <a:solidFill>
                  <a:srgbClr val="000000"/>
                </a:solidFill>
                <a:latin typeface="Times New Roman" panose="02020603050405020304" pitchFamily="18" charset="0"/>
                <a:ea typeface="Times New Roman" panose="02020603050405020304" pitchFamily="18" charset="0"/>
              </a:rPr>
              <a:t>. </a:t>
            </a:r>
            <a:r>
              <a:rPr lang="vi-VN" sz="3200" u="sng" dirty="0">
                <a:solidFill>
                  <a:srgbClr val="000000"/>
                </a:solidFill>
                <a:effectLst/>
                <a:latin typeface="Times New Roman" panose="02020603050405020304" pitchFamily="18" charset="0"/>
                <a:ea typeface="Times New Roman" panose="02020603050405020304" pitchFamily="18" charset="0"/>
              </a:rPr>
              <a:t>Tiếng thứ sáu </a:t>
            </a:r>
            <a:r>
              <a:rPr lang="vi-VN" sz="3200" dirty="0">
                <a:solidFill>
                  <a:srgbClr val="000000"/>
                </a:solidFill>
                <a:effectLst/>
                <a:latin typeface="Times New Roman" panose="02020603050405020304" pitchFamily="18" charset="0"/>
                <a:ea typeface="Times New Roman" panose="02020603050405020304" pitchFamily="18" charset="0"/>
              </a:rPr>
              <a:t>của dòng lục gieo vần xuống </a:t>
            </a:r>
            <a:r>
              <a:rPr lang="vi-VN" sz="3200" u="sng" dirty="0">
                <a:solidFill>
                  <a:srgbClr val="000000"/>
                </a:solidFill>
                <a:effectLst/>
                <a:latin typeface="Times New Roman" panose="02020603050405020304" pitchFamily="18" charset="0"/>
                <a:ea typeface="Times New Roman" panose="02020603050405020304" pitchFamily="18" charset="0"/>
              </a:rPr>
              <a:t>tiếng thứ sáu của dòng bát</a:t>
            </a:r>
            <a:r>
              <a:rPr lang="vi-VN" sz="3200" dirty="0">
                <a:solidFill>
                  <a:srgbClr val="000000"/>
                </a:solidFill>
                <a:effectLst/>
                <a:latin typeface="Times New Roman" panose="02020603050405020304" pitchFamily="18" charset="0"/>
                <a:ea typeface="Times New Roman" panose="02020603050405020304" pitchFamily="18" charset="0"/>
              </a:rPr>
              <a:t>, tiếng </a:t>
            </a:r>
            <a:r>
              <a:rPr lang="vi-VN" sz="3200" u="sng" dirty="0">
                <a:solidFill>
                  <a:srgbClr val="000000"/>
                </a:solidFill>
                <a:effectLst/>
                <a:latin typeface="Times New Roman" panose="02020603050405020304" pitchFamily="18" charset="0"/>
                <a:ea typeface="Times New Roman" panose="02020603050405020304" pitchFamily="18" charset="0"/>
              </a:rPr>
              <a:t>thứ tám của dòng bát </a:t>
            </a:r>
            <a:r>
              <a:rPr lang="vi-VN" sz="3200" dirty="0">
                <a:solidFill>
                  <a:srgbClr val="000000"/>
                </a:solidFill>
                <a:effectLst/>
                <a:latin typeface="Times New Roman" panose="02020603050405020304" pitchFamily="18" charset="0"/>
                <a:ea typeface="Times New Roman" panose="02020603050405020304" pitchFamily="18" charset="0"/>
              </a:rPr>
              <a:t>gieo vần xuống tiếng </a:t>
            </a:r>
            <a:r>
              <a:rPr lang="vi-VN" sz="3200" u="sng" dirty="0">
                <a:solidFill>
                  <a:srgbClr val="000000"/>
                </a:solidFill>
                <a:effectLst/>
                <a:latin typeface="Times New Roman" panose="02020603050405020304" pitchFamily="18" charset="0"/>
                <a:ea typeface="Times New Roman" panose="02020603050405020304" pitchFamily="18" charset="0"/>
              </a:rPr>
              <a:t>thứ sáu của dòng lục</a:t>
            </a:r>
            <a:r>
              <a:rPr lang="vi-VN" sz="3200" dirty="0">
                <a:solidFill>
                  <a:srgbClr val="000000"/>
                </a:solidFill>
                <a:effectLst/>
                <a:latin typeface="Times New Roman" panose="02020603050405020304" pitchFamily="18" charset="0"/>
                <a:ea typeface="Times New Roman" panose="02020603050405020304" pitchFamily="18" charset="0"/>
              </a:rPr>
              <a:t> tiếp theo</a:t>
            </a:r>
            <a:endParaRPr lang="en-US" sz="3200" dirty="0">
              <a:effectLst/>
              <a:latin typeface="Times New Roman" panose="02020603050405020304" pitchFamily="18" charset="0"/>
              <a:ea typeface="Times New Roman" panose="02020603050405020304" pitchFamily="18" charset="0"/>
            </a:endParaRPr>
          </a:p>
          <a:p>
            <a:pPr marL="342900" lvl="0" indent="-342900" algn="just">
              <a:buFont typeface="Arial" panose="020B0604020202020204" pitchFamily="34" charset="0"/>
              <a:buChar char="-"/>
            </a:pPr>
            <a:r>
              <a:rPr lang="en-US" sz="3200" b="1" i="1" dirty="0" err="1">
                <a:solidFill>
                  <a:srgbClr val="FF0000"/>
                </a:solidFill>
                <a:effectLst/>
                <a:latin typeface="Times New Roman" panose="02020603050405020304" pitchFamily="18" charset="0"/>
                <a:ea typeface="Times New Roman" panose="02020603050405020304" pitchFamily="18" charset="0"/>
              </a:rPr>
              <a:t>Ngắt</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nhịp</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vi-VN" sz="3200" dirty="0">
                <a:solidFill>
                  <a:srgbClr val="FF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thường ngắt nhịp chẵn (mỗi nhịp hai tiếng)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325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1000"/>
                                        <p:tgtEl>
                                          <p:spTgt spid="7">
                                            <p:txEl>
                                              <p:pRg st="0" end="0"/>
                                            </p:txEl>
                                          </p:spTgt>
                                        </p:tgtEl>
                                      </p:cBhvr>
                                    </p:animEffect>
                                    <p:anim calcmode="lin" valueType="num">
                                      <p:cBhvr>
                                        <p:cTn id="4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7">
                                            <p:txEl>
                                              <p:pRg st="1" end="1"/>
                                            </p:txEl>
                                          </p:spTgt>
                                        </p:tgtEl>
                                        <p:attrNameLst>
                                          <p:attrName>style.visibility</p:attrName>
                                        </p:attrNameLst>
                                      </p:cBhvr>
                                      <p:to>
                                        <p:strVal val="visible"/>
                                      </p:to>
                                    </p:set>
                                    <p:animEffect transition="in" filter="fade">
                                      <p:cBhvr>
                                        <p:cTn id="50" dur="1000"/>
                                        <p:tgtEl>
                                          <p:spTgt spid="7">
                                            <p:txEl>
                                              <p:pRg st="1" end="1"/>
                                            </p:txEl>
                                          </p:spTgt>
                                        </p:tgtEl>
                                      </p:cBhvr>
                                    </p:animEffect>
                                    <p:anim calcmode="lin" valueType="num">
                                      <p:cBhvr>
                                        <p:cTn id="51"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80">
                                          <p:stCondLst>
                                            <p:cond delay="0"/>
                                          </p:stCondLst>
                                        </p:cTn>
                                        <p:tgtEl>
                                          <p:spTgt spid="8"/>
                                        </p:tgtEl>
                                      </p:cBhvr>
                                    </p:animEffect>
                                    <p:anim calcmode="lin" valueType="num">
                                      <p:cBhvr>
                                        <p:cTn id="5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3" dur="26">
                                          <p:stCondLst>
                                            <p:cond delay="650"/>
                                          </p:stCondLst>
                                        </p:cTn>
                                        <p:tgtEl>
                                          <p:spTgt spid="8"/>
                                        </p:tgtEl>
                                      </p:cBhvr>
                                      <p:to x="100000" y="60000"/>
                                    </p:animScale>
                                    <p:animScale>
                                      <p:cBhvr>
                                        <p:cTn id="64" dur="166" decel="50000">
                                          <p:stCondLst>
                                            <p:cond delay="676"/>
                                          </p:stCondLst>
                                        </p:cTn>
                                        <p:tgtEl>
                                          <p:spTgt spid="8"/>
                                        </p:tgtEl>
                                      </p:cBhvr>
                                      <p:to x="100000" y="100000"/>
                                    </p:animScale>
                                    <p:animScale>
                                      <p:cBhvr>
                                        <p:cTn id="65" dur="26">
                                          <p:stCondLst>
                                            <p:cond delay="1312"/>
                                          </p:stCondLst>
                                        </p:cTn>
                                        <p:tgtEl>
                                          <p:spTgt spid="8"/>
                                        </p:tgtEl>
                                      </p:cBhvr>
                                      <p:to x="100000" y="80000"/>
                                    </p:animScale>
                                    <p:animScale>
                                      <p:cBhvr>
                                        <p:cTn id="66" dur="166" decel="50000">
                                          <p:stCondLst>
                                            <p:cond delay="1338"/>
                                          </p:stCondLst>
                                        </p:cTn>
                                        <p:tgtEl>
                                          <p:spTgt spid="8"/>
                                        </p:tgtEl>
                                      </p:cBhvr>
                                      <p:to x="100000" y="100000"/>
                                    </p:animScale>
                                    <p:animScale>
                                      <p:cBhvr>
                                        <p:cTn id="67" dur="26">
                                          <p:stCondLst>
                                            <p:cond delay="1642"/>
                                          </p:stCondLst>
                                        </p:cTn>
                                        <p:tgtEl>
                                          <p:spTgt spid="8"/>
                                        </p:tgtEl>
                                      </p:cBhvr>
                                      <p:to x="100000" y="90000"/>
                                    </p:animScale>
                                    <p:animScale>
                                      <p:cBhvr>
                                        <p:cTn id="68" dur="166" decel="50000">
                                          <p:stCondLst>
                                            <p:cond delay="1668"/>
                                          </p:stCondLst>
                                        </p:cTn>
                                        <p:tgtEl>
                                          <p:spTgt spid="8"/>
                                        </p:tgtEl>
                                      </p:cBhvr>
                                      <p:to x="100000" y="100000"/>
                                    </p:animScale>
                                    <p:animScale>
                                      <p:cBhvr>
                                        <p:cTn id="69" dur="26">
                                          <p:stCondLst>
                                            <p:cond delay="1808"/>
                                          </p:stCondLst>
                                        </p:cTn>
                                        <p:tgtEl>
                                          <p:spTgt spid="8"/>
                                        </p:tgtEl>
                                      </p:cBhvr>
                                      <p:to x="100000" y="95000"/>
                                    </p:animScale>
                                    <p:animScale>
                                      <p:cBhvr>
                                        <p:cTn id="7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2477</TotalTime>
  <Words>2270</Words>
  <Application>Microsoft Office PowerPoint</Application>
  <PresentationFormat>Widescreen</PresentationFormat>
  <Paragraphs>187</Paragraphs>
  <Slides>32</Slides>
  <Notes>2</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#9Slide03 Aturdida</vt:lpstr>
      <vt:lpstr>Arial</vt:lpstr>
      <vt:lpstr>Calibri</vt:lpstr>
      <vt:lpstr>Calibri Light</vt:lpstr>
      <vt:lpstr>Open Sans</vt:lpstr>
      <vt:lpstr>Times New Roman</vt:lpstr>
      <vt:lpstr>Trebuchet MS</vt:lpstr>
      <vt:lpstr>Tw Cen MT</vt:lpstr>
      <vt:lpstr>Wingdings</vt:lpstr>
      <vt:lpstr>Office Theme</vt:lpstr>
      <vt:lpstr>2_Office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PhamThanh Nga</cp:lastModifiedBy>
  <cp:revision>115</cp:revision>
  <dcterms:created xsi:type="dcterms:W3CDTF">2021-06-02T07:30:46Z</dcterms:created>
  <dcterms:modified xsi:type="dcterms:W3CDTF">2024-10-14T11:08:42Z</dcterms:modified>
</cp:coreProperties>
</file>