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313" r:id="rId2"/>
    <p:sldId id="314" r:id="rId3"/>
    <p:sldId id="417" r:id="rId4"/>
    <p:sldId id="419" r:id="rId5"/>
    <p:sldId id="420" r:id="rId6"/>
    <p:sldId id="418" r:id="rId7"/>
    <p:sldId id="421" r:id="rId8"/>
    <p:sldId id="422" r:id="rId9"/>
    <p:sldId id="423" r:id="rId10"/>
    <p:sldId id="426" r:id="rId11"/>
    <p:sldId id="424" r:id="rId12"/>
    <p:sldId id="425" r:id="rId13"/>
    <p:sldId id="427" r:id="rId14"/>
    <p:sldId id="428" r:id="rId15"/>
    <p:sldId id="429" r:id="rId16"/>
    <p:sldId id="430" r:id="rId17"/>
    <p:sldId id="431" r:id="rId18"/>
    <p:sldId id="432" r:id="rId19"/>
    <p:sldId id="434" r:id="rId20"/>
    <p:sldId id="433" r:id="rId21"/>
    <p:sldId id="435" r:id="rId22"/>
    <p:sldId id="436" r:id="rId23"/>
    <p:sldId id="437" r:id="rId24"/>
    <p:sldId id="438" r:id="rId25"/>
    <p:sldId id="439" r:id="rId26"/>
    <p:sldId id="440" r:id="rId27"/>
    <p:sldId id="445" r:id="rId28"/>
    <p:sldId id="441" r:id="rId29"/>
    <p:sldId id="442" r:id="rId30"/>
    <p:sldId id="443" r:id="rId31"/>
    <p:sldId id="41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38"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38AD0-CF54-4ED1-B7D2-4C5AD2E52FE7}" type="datetimeFigureOut">
              <a:rPr lang="vi-VN" smtClean="0"/>
              <a:t>16/10/2023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A4C58-4689-494A-8C20-D93F974E763E}" type="slidenum">
              <a:rPr lang="vi-VN" smtClean="0"/>
              <a:t>‹#›</a:t>
            </a:fld>
            <a:endParaRPr lang="vi-VN"/>
          </a:p>
        </p:txBody>
      </p:sp>
    </p:spTree>
    <p:extLst>
      <p:ext uri="{BB962C8B-B14F-4D97-AF65-F5344CB8AC3E}">
        <p14:creationId xmlns:p14="http://schemas.microsoft.com/office/powerpoint/2010/main" val="273138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537860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57058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10/16/2023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10/16/2023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10/16/2023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10/16/2023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10/16/2023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030310" y="1107584"/>
            <a:ext cx="9994005" cy="2768959"/>
          </a:xfrm>
          <a:prstGeom prst="rect">
            <a:avLst/>
          </a:prstGeom>
        </p:spPr>
        <p:txBody>
          <a:bodyPr spcFirstLastPara="1" vert="horz" wrap="square" lIns="121900" tIns="121900" rIns="121900" bIns="121900" rtlCol="0" anchor="b" anchorCtr="0">
            <a:noAutofit/>
          </a:bodyPr>
          <a:lstStyle/>
          <a:p>
            <a:pPr>
              <a:spcBef>
                <a:spcPts val="0"/>
              </a:spcBef>
            </a:pPr>
            <a:r>
              <a:rPr lang="en-US" sz="4800" dirty="0" smtClean="0"/>
              <a:t/>
            </a:r>
            <a:br>
              <a:rPr lang="en-US" sz="4800" dirty="0" smtClean="0"/>
            </a:br>
            <a:r>
              <a:rPr lang="en-US" sz="4800" dirty="0"/>
              <a:t/>
            </a:r>
            <a:br>
              <a:rPr lang="en-US" sz="4800" dirty="0"/>
            </a:br>
            <a:r>
              <a:rPr lang="en-US" sz="4800" dirty="0" smtClean="0"/>
              <a:t/>
            </a:r>
            <a:br>
              <a:rPr lang="en-US" sz="4800" dirty="0" smtClean="0"/>
            </a:br>
            <a:r>
              <a:rPr lang="en-US" sz="4800" dirty="0" smtClean="0"/>
              <a:t/>
            </a:r>
            <a:br>
              <a:rPr lang="en-US" sz="4800" dirty="0" smtClean="0"/>
            </a:br>
            <a:r>
              <a:rPr lang="vi-VN" sz="4800" dirty="0" smtClean="0"/>
              <a:t>Chủ </a:t>
            </a:r>
            <a:r>
              <a:rPr lang="vi-VN" sz="4800" dirty="0"/>
              <a:t>đề </a:t>
            </a:r>
            <a:r>
              <a:rPr lang="vi-VN" sz="4800" dirty="0" smtClean="0"/>
              <a:t>2</a:t>
            </a:r>
            <a:r>
              <a:rPr lang="en-US" sz="4800" dirty="0" smtClean="0"/>
              <a:t> </a:t>
            </a:r>
            <a:br>
              <a:rPr lang="en-US" sz="4800" dirty="0" smtClean="0"/>
            </a:br>
            <a:r>
              <a:rPr lang="en-US" sz="4800" dirty="0" err="1" smtClean="0"/>
              <a:t>Tiết</a:t>
            </a:r>
            <a:r>
              <a:rPr lang="en-US" sz="4800" dirty="0" smtClean="0"/>
              <a:t> 5-6-7</a:t>
            </a:r>
            <a:br>
              <a:rPr lang="en-US" sz="4800" dirty="0" smtClean="0"/>
            </a:br>
            <a:r>
              <a:rPr lang="en" sz="6933" dirty="0"/>
              <a:t/>
            </a:r>
            <a:br>
              <a:rPr lang="en" sz="6933" dirty="0"/>
            </a:br>
            <a:r>
              <a:rPr lang="vi-VN" sz="4400" dirty="0">
                <a:solidFill>
                  <a:srgbClr val="FF0000"/>
                </a:solidFill>
                <a:latin typeface="Times New Roman" panose="02020603050405020304" pitchFamily="18" charset="0"/>
                <a:ea typeface="Arial" panose="020B0604020202020204" pitchFamily="34" charset="0"/>
              </a:rPr>
              <a:t>Di sản văn hóa phi vật thể tiêu biểu ở thành phố Hà Nội</a:t>
            </a:r>
            <a:endParaRPr sz="4400" b="1" dirty="0">
              <a:solidFill>
                <a:srgbClr val="FF0000"/>
              </a:solidFill>
            </a:endParaRPr>
          </a:p>
        </p:txBody>
      </p:sp>
      <p:pic>
        <p:nvPicPr>
          <p:cNvPr id="118" name="Google Shape;118;p26"/>
          <p:cNvPicPr preferRelativeResize="0"/>
          <p:nvPr/>
        </p:nvPicPr>
        <p:blipFill>
          <a:blip r:embed="rId3">
            <a:alphaModFix/>
          </a:blip>
          <a:stretch>
            <a:fillRect/>
          </a:stretch>
        </p:blipFill>
        <p:spPr>
          <a:xfrm flipH="1">
            <a:off x="1399590" y="3610945"/>
            <a:ext cx="6396443" cy="2575249"/>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àng lụa Vạn Phúc điểm sáng du lịch">
            <a:extLst>
              <a:ext uri="{FF2B5EF4-FFF2-40B4-BE49-F238E27FC236}">
                <a16:creationId xmlns="" xmlns:a16="http://schemas.microsoft.com/office/drawing/2014/main" id="{AF0FB534-F18F-12BD-3E15-70DA09370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 y="782971"/>
            <a:ext cx="10681985" cy="60750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ình ành làng gốm bát tràng">
            <a:extLst>
              <a:ext uri="{FF2B5EF4-FFF2-40B4-BE49-F238E27FC236}">
                <a16:creationId xmlns="" xmlns:a16="http://schemas.microsoft.com/office/drawing/2014/main" id="{BBE9239D-AB9F-ED36-FDEF-54A6A380B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47" y="686516"/>
            <a:ext cx="10929707" cy="617148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 xmlns:a16="http://schemas.microsoft.com/office/drawing/2014/main" id="{67AEC0A7-732E-FDB7-EB43-8062DA58777C}"/>
              </a:ext>
            </a:extLst>
          </p:cNvPr>
          <p:cNvSpPr txBox="1"/>
          <p:nvPr/>
        </p:nvSpPr>
        <p:spPr>
          <a:xfrm>
            <a:off x="4256015" y="-18446"/>
            <a:ext cx="4203740"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 gốm Bát Tràng</a:t>
            </a:r>
            <a:endParaRPr lang="vi-VN" sz="3200" dirty="0"/>
          </a:p>
        </p:txBody>
      </p:sp>
      <p:pic>
        <p:nvPicPr>
          <p:cNvPr id="8" name="Picture 6" descr="Cốm Làng Vòng - Đặc sản bậc nhất của người Hà Thành | Ẩm Thực Ba Miền">
            <a:extLst>
              <a:ext uri="{FF2B5EF4-FFF2-40B4-BE49-F238E27FC236}">
                <a16:creationId xmlns="" xmlns:a16="http://schemas.microsoft.com/office/drawing/2014/main" id="{95FA9A20-687A-1671-7A5C-D6ACB8BC7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32" y="597035"/>
            <a:ext cx="10872136" cy="626096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86;p38">
            <a:extLst>
              <a:ext uri="{FF2B5EF4-FFF2-40B4-BE49-F238E27FC236}">
                <a16:creationId xmlns="" xmlns:a16="http://schemas.microsoft.com/office/drawing/2014/main" id="{6EB6D7EE-015A-F729-5061-249387F1AAA5}"/>
              </a:ext>
            </a:extLst>
          </p:cNvPr>
          <p:cNvSpPr txBox="1">
            <a:spLocks/>
          </p:cNvSpPr>
          <p:nvPr/>
        </p:nvSpPr>
        <p:spPr>
          <a:xfrm>
            <a:off x="3013197" y="-170769"/>
            <a:ext cx="5631623" cy="1292000"/>
          </a:xfrm>
          <a:prstGeom prst="rect">
            <a:avLst/>
          </a:prstGeom>
        </p:spPr>
        <p:txBody>
          <a:bodyPr spcFirstLastPara="1" wrap="square" lIns="121900" tIns="121900" rIns="121900" bIns="121900" anchor="t" anchorCtr="0">
            <a:noAutofit/>
          </a:bodyPr>
          <a:lst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vi-VN" sz="3733" i="1" dirty="0">
                <a:solidFill>
                  <a:srgbClr val="FF0000"/>
                </a:solidFill>
                <a:latin typeface="Times New Roman" panose="02020603050405020304" pitchFamily="18" charset="0"/>
                <a:cs typeface="Times New Roman" panose="02020603050405020304" pitchFamily="18" charset="0"/>
              </a:rPr>
              <a:t>Cốm làng Vòng </a:t>
            </a:r>
          </a:p>
        </p:txBody>
      </p:sp>
    </p:spTree>
    <p:extLst>
      <p:ext uri="{BB962C8B-B14F-4D97-AF65-F5344CB8AC3E}">
        <p14:creationId xmlns:p14="http://schemas.microsoft.com/office/powerpoint/2010/main" val="15337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7">
                                            <p:txEl>
                                              <p:pRg st="0" end="0"/>
                                            </p:txEl>
                                          </p:spTgt>
                                        </p:tgtEl>
                                      </p:cBhvr>
                                    </p:animEffect>
                                    <p:set>
                                      <p:cBhvr>
                                        <p:cTn id="23" dur="1" fill="hold">
                                          <p:stCondLst>
                                            <p:cond delay="499"/>
                                          </p:stCondLst>
                                        </p:cTn>
                                        <p:tgtEl>
                                          <p:spTgt spid="7">
                                            <p:txEl>
                                              <p:pRg st="0" end="0"/>
                                            </p:txEl>
                                          </p:spTgt>
                                        </p:tgtEl>
                                        <p:attrNameLst>
                                          <p:attrName>style.visibility</p:attrName>
                                        </p:attrNameLst>
                                      </p:cBhvr>
                                      <p:to>
                                        <p:strVal val="hidden"/>
                                      </p:to>
                                    </p:set>
                                  </p:child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70C07079-4B91-BEA3-B9F0-B218F88B8A36}"/>
              </a:ext>
            </a:extLst>
          </p:cNvPr>
          <p:cNvSpPr txBox="1"/>
          <p:nvPr/>
        </p:nvSpPr>
        <p:spPr>
          <a:xfrm>
            <a:off x="1459684" y="212161"/>
            <a:ext cx="10262533" cy="1241237"/>
          </a:xfrm>
          <a:prstGeom prst="rect">
            <a:avLst/>
          </a:prstGeom>
          <a:noFill/>
        </p:spPr>
        <p:txBody>
          <a:bodyPr wrap="square">
            <a:spAutoFit/>
          </a:bodyPr>
          <a:lstStyle/>
          <a:p>
            <a:pPr algn="ctr"/>
            <a:r>
              <a:rPr lang="vi-VN" sz="3733" dirty="0">
                <a:solidFill>
                  <a:srgbClr val="FF0000"/>
                </a:solidFill>
                <a:latin typeface="ArialMT"/>
              </a:rPr>
              <a:t>III. Ý nghĩa của các di sản văn </a:t>
            </a:r>
            <a:r>
              <a:rPr lang="vi-VN" sz="3733" dirty="0" err="1">
                <a:solidFill>
                  <a:srgbClr val="FF0000"/>
                </a:solidFill>
                <a:latin typeface="ArialMT"/>
              </a:rPr>
              <a:t>hoá</a:t>
            </a:r>
            <a:r>
              <a:rPr lang="vi-VN" sz="3733" dirty="0">
                <a:solidFill>
                  <a:srgbClr val="FF0000"/>
                </a:solidFill>
                <a:latin typeface="ArialMT"/>
              </a:rPr>
              <a:t> phi vật thể ở thành phố Hà Nội.</a:t>
            </a:r>
            <a:r>
              <a:rPr lang="vi-VN" sz="3733" dirty="0">
                <a:solidFill>
                  <a:srgbClr val="FF0000"/>
                </a:solidFill>
              </a:rPr>
              <a:t> </a:t>
            </a:r>
            <a:endParaRPr lang="vi-VN" sz="2400" dirty="0"/>
          </a:p>
        </p:txBody>
      </p:sp>
      <p:sp>
        <p:nvSpPr>
          <p:cNvPr id="7" name="Hộp Văn bản 6">
            <a:extLst>
              <a:ext uri="{FF2B5EF4-FFF2-40B4-BE49-F238E27FC236}">
                <a16:creationId xmlns="" xmlns:a16="http://schemas.microsoft.com/office/drawing/2014/main" id="{113910B3-0688-BD6B-CDE4-AE45A3D43CE3}"/>
              </a:ext>
            </a:extLst>
          </p:cNvPr>
          <p:cNvSpPr txBox="1"/>
          <p:nvPr/>
        </p:nvSpPr>
        <p:spPr>
          <a:xfrm>
            <a:off x="878548" y="1666362"/>
            <a:ext cx="11174233" cy="4687950"/>
          </a:xfrm>
          <a:prstGeom prst="rect">
            <a:avLst/>
          </a:prstGeom>
          <a:noFill/>
        </p:spPr>
        <p:txBody>
          <a:bodyPr wrap="square">
            <a:spAutoFit/>
          </a:bodyPr>
          <a:lstStyle/>
          <a:p>
            <a:pPr marL="571500" indent="-571500" algn="just">
              <a:buFontTx/>
              <a:buChar char="-"/>
            </a:pPr>
            <a:r>
              <a:rPr lang="vi-VN" sz="3733" dirty="0" smtClean="0">
                <a:solidFill>
                  <a:srgbClr val="242021"/>
                </a:solidFill>
                <a:latin typeface="ArialMT"/>
              </a:rPr>
              <a:t>Di </a:t>
            </a:r>
            <a:r>
              <a:rPr lang="vi-VN" sz="3733" dirty="0">
                <a:solidFill>
                  <a:srgbClr val="242021"/>
                </a:solidFill>
                <a:latin typeface="ArialMT"/>
              </a:rPr>
              <a:t>sản văn hoá phi vật thể ở Hà Nội phản ánh đời sống tinh thần, tập quán, tín ngưỡng của người dân. </a:t>
            </a:r>
            <a:endParaRPr lang="en-US" sz="3733" dirty="0" smtClean="0">
              <a:solidFill>
                <a:srgbClr val="242021"/>
              </a:solidFill>
              <a:latin typeface="ArialMT"/>
            </a:endParaRPr>
          </a:p>
          <a:p>
            <a:pPr marL="571500" indent="-571500" algn="just">
              <a:buFontTx/>
              <a:buChar char="-"/>
            </a:pPr>
            <a:r>
              <a:rPr lang="vi-VN" sz="3733" dirty="0" smtClean="0">
                <a:solidFill>
                  <a:srgbClr val="242021"/>
                </a:solidFill>
                <a:latin typeface="ArialMT"/>
              </a:rPr>
              <a:t>Đây </a:t>
            </a:r>
            <a:r>
              <a:rPr lang="vi-VN" sz="3733" dirty="0">
                <a:solidFill>
                  <a:srgbClr val="242021"/>
                </a:solidFill>
                <a:latin typeface="ArialMT"/>
              </a:rPr>
              <a:t>là tài sản vô giá của nhân dân Hà Nội làm phong phú thêm nền văn hoá việt Nam. </a:t>
            </a:r>
            <a:endParaRPr lang="en-US" sz="3733" dirty="0" smtClean="0">
              <a:solidFill>
                <a:srgbClr val="242021"/>
              </a:solidFill>
              <a:latin typeface="ArialMT"/>
            </a:endParaRPr>
          </a:p>
          <a:p>
            <a:pPr marL="571500" indent="-571500" algn="just">
              <a:buFontTx/>
              <a:buChar char="-"/>
            </a:pPr>
            <a:r>
              <a:rPr lang="vi-VN" sz="3733" dirty="0" smtClean="0">
                <a:solidFill>
                  <a:srgbClr val="242021"/>
                </a:solidFill>
                <a:latin typeface="ArialMT"/>
              </a:rPr>
              <a:t>Các </a:t>
            </a:r>
            <a:r>
              <a:rPr lang="vi-VN" sz="3733" dirty="0">
                <a:solidFill>
                  <a:srgbClr val="242021"/>
                </a:solidFill>
                <a:latin typeface="ArialMT"/>
              </a:rPr>
              <a:t>di sản văn hoá phi vật thể góp phần giáo dục tinh thần yêu nước, lòng tự hào về bề bày văn hoá của mảnh đất ngàn năm văn hiến.</a:t>
            </a:r>
            <a:endParaRPr lang="vi-VN" sz="3733" dirty="0"/>
          </a:p>
        </p:txBody>
      </p:sp>
    </p:spTree>
    <p:extLst>
      <p:ext uri="{BB962C8B-B14F-4D97-AF65-F5344CB8AC3E}">
        <p14:creationId xmlns:p14="http://schemas.microsoft.com/office/powerpoint/2010/main" val="10728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 xmlns:a16="http://schemas.microsoft.com/office/drawing/2014/main" id="{EF4D3491-7F4C-6518-A27C-84550FB6F40F}"/>
              </a:ext>
            </a:extLst>
          </p:cNvPr>
          <p:cNvSpPr txBox="1"/>
          <p:nvPr/>
        </p:nvSpPr>
        <p:spPr>
          <a:xfrm>
            <a:off x="1866121" y="1522553"/>
            <a:ext cx="8870303" cy="1774973"/>
          </a:xfrm>
          <a:prstGeom prst="rect">
            <a:avLst/>
          </a:prstGeom>
          <a:noFill/>
        </p:spPr>
        <p:txBody>
          <a:bodyPr wrap="square">
            <a:spAutoFit/>
          </a:bodyPr>
          <a:lstStyle/>
          <a:p>
            <a:pPr algn="ctr"/>
            <a:r>
              <a:rPr lang="vi-VN" sz="4267" b="1" dirty="0">
                <a:solidFill>
                  <a:srgbClr val="FF0000"/>
                </a:solidFill>
                <a:latin typeface="Arial-BoldMT"/>
              </a:rPr>
              <a:t>Một số di sản văn </a:t>
            </a:r>
            <a:r>
              <a:rPr lang="vi-VN" sz="4267" b="1" dirty="0" err="1">
                <a:solidFill>
                  <a:srgbClr val="FF0000"/>
                </a:solidFill>
                <a:latin typeface="Arial-BoldMT"/>
              </a:rPr>
              <a:t>hoá</a:t>
            </a:r>
            <a:r>
              <a:rPr lang="vi-VN" sz="4267" b="1" dirty="0">
                <a:solidFill>
                  <a:srgbClr val="FF0000"/>
                </a:solidFill>
                <a:latin typeface="Arial-BoldMT"/>
              </a:rPr>
              <a:t> phi vật thể tiêu biểu ở thành phố Hà Nội</a:t>
            </a:r>
            <a:r>
              <a:rPr lang="vi-VN" sz="4267" dirty="0">
                <a:solidFill>
                  <a:srgbClr val="FF0000"/>
                </a:solidFill>
              </a:rPr>
              <a:t> </a:t>
            </a:r>
            <a:r>
              <a:rPr lang="vi-VN" sz="2400" dirty="0"/>
              <a:t/>
            </a:r>
            <a:br>
              <a:rPr lang="vi-VN" sz="2400" dirty="0"/>
            </a:br>
            <a:endParaRPr lang="vi-VN" sz="2400" dirty="0"/>
          </a:p>
        </p:txBody>
      </p:sp>
      <p:sp>
        <p:nvSpPr>
          <p:cNvPr id="7" name="Hộp Văn bản 6">
            <a:extLst>
              <a:ext uri="{FF2B5EF4-FFF2-40B4-BE49-F238E27FC236}">
                <a16:creationId xmlns="" xmlns:a16="http://schemas.microsoft.com/office/drawing/2014/main" id="{E0972F45-551F-9585-EA45-53F4AA4630CC}"/>
              </a:ext>
            </a:extLst>
          </p:cNvPr>
          <p:cNvSpPr txBox="1"/>
          <p:nvPr/>
        </p:nvSpPr>
        <p:spPr>
          <a:xfrm>
            <a:off x="5087369" y="628128"/>
            <a:ext cx="3223324"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7 </a:t>
            </a:r>
            <a:endParaRPr lang="vi-VN" sz="4000" dirty="0"/>
          </a:p>
        </p:txBody>
      </p:sp>
    </p:spTree>
    <p:extLst>
      <p:ext uri="{BB962C8B-B14F-4D97-AF65-F5344CB8AC3E}">
        <p14:creationId xmlns:p14="http://schemas.microsoft.com/office/powerpoint/2010/main" val="5475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18C33DFD-CDC3-39E0-24CB-A969EBC994F7}"/>
              </a:ext>
            </a:extLst>
          </p:cNvPr>
          <p:cNvSpPr txBox="1"/>
          <p:nvPr/>
        </p:nvSpPr>
        <p:spPr>
          <a:xfrm>
            <a:off x="1611085" y="118456"/>
            <a:ext cx="9846907" cy="584775"/>
          </a:xfrm>
          <a:prstGeom prst="rect">
            <a:avLst/>
          </a:prstGeom>
          <a:noFill/>
        </p:spPr>
        <p:txBody>
          <a:bodyPr wrap="square">
            <a:spAutoFit/>
          </a:bodyPr>
          <a:lstStyle/>
          <a:p>
            <a:r>
              <a:rPr lang="vi-VN" sz="3200" b="1" i="1" dirty="0">
                <a:solidFill>
                  <a:srgbClr val="FF0000"/>
                </a:solidFill>
                <a:latin typeface="Arial-BoldItalicMT"/>
              </a:rPr>
              <a:t>I. Hội Gióng đền Phù Đổng (Huyện Gia Lâm)</a:t>
            </a:r>
            <a:r>
              <a:rPr lang="vi-VN" sz="3200" dirty="0">
                <a:solidFill>
                  <a:srgbClr val="FF0000"/>
                </a:solidFill>
              </a:rPr>
              <a:t> </a:t>
            </a:r>
            <a:endParaRPr lang="vi-VN" sz="2400" dirty="0"/>
          </a:p>
        </p:txBody>
      </p:sp>
      <p:pic>
        <p:nvPicPr>
          <p:cNvPr id="7" name="Hình ảnh 6">
            <a:extLst>
              <a:ext uri="{FF2B5EF4-FFF2-40B4-BE49-F238E27FC236}">
                <a16:creationId xmlns="" xmlns:a16="http://schemas.microsoft.com/office/drawing/2014/main" id="{D4CF3B5F-AA8F-D069-D8A6-598C92E4F76E}"/>
              </a:ext>
            </a:extLst>
          </p:cNvPr>
          <p:cNvPicPr>
            <a:picLocks noChangeAspect="1"/>
          </p:cNvPicPr>
          <p:nvPr/>
        </p:nvPicPr>
        <p:blipFill>
          <a:blip r:embed="rId2"/>
          <a:stretch>
            <a:fillRect/>
          </a:stretch>
        </p:blipFill>
        <p:spPr>
          <a:xfrm>
            <a:off x="1611085" y="734010"/>
            <a:ext cx="10126824" cy="5546057"/>
          </a:xfrm>
          <a:prstGeom prst="rect">
            <a:avLst/>
          </a:prstGeom>
        </p:spPr>
      </p:pic>
      <p:sp>
        <p:nvSpPr>
          <p:cNvPr id="9" name="Hộp Văn bản 8">
            <a:extLst>
              <a:ext uri="{FF2B5EF4-FFF2-40B4-BE49-F238E27FC236}">
                <a16:creationId xmlns="" xmlns:a16="http://schemas.microsoft.com/office/drawing/2014/main" id="{A3358B37-55D2-0F6F-E02C-0C31CA79A14F}"/>
              </a:ext>
            </a:extLst>
          </p:cNvPr>
          <p:cNvSpPr txBox="1"/>
          <p:nvPr/>
        </p:nvSpPr>
        <p:spPr>
          <a:xfrm>
            <a:off x="2282889" y="6280067"/>
            <a:ext cx="8503299" cy="584775"/>
          </a:xfrm>
          <a:prstGeom prst="rect">
            <a:avLst/>
          </a:prstGeom>
          <a:noFill/>
        </p:spPr>
        <p:txBody>
          <a:bodyPr wrap="square">
            <a:spAutoFit/>
          </a:bodyPr>
          <a:lstStyle/>
          <a:p>
            <a:r>
              <a:rPr lang="vi-VN" sz="3200" dirty="0">
                <a:solidFill>
                  <a:srgbClr val="242021"/>
                </a:solidFill>
                <a:latin typeface="ArialMT"/>
              </a:rPr>
              <a:t>Diễn ra từ ngày 7 đến ngày 9 tháng 4 âm lịch.</a:t>
            </a:r>
            <a:r>
              <a:rPr lang="vi-VN" sz="3200" dirty="0"/>
              <a:t> </a:t>
            </a:r>
          </a:p>
        </p:txBody>
      </p:sp>
    </p:spTree>
    <p:extLst>
      <p:ext uri="{BB962C8B-B14F-4D97-AF65-F5344CB8AC3E}">
        <p14:creationId xmlns:p14="http://schemas.microsoft.com/office/powerpoint/2010/main" val="203068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42DE1BF4-DE65-4206-31A9-3C75CB14E208}"/>
              </a:ext>
            </a:extLst>
          </p:cNvPr>
          <p:cNvSpPr txBox="1"/>
          <p:nvPr/>
        </p:nvSpPr>
        <p:spPr>
          <a:xfrm>
            <a:off x="659365" y="1376161"/>
            <a:ext cx="11370905" cy="3333926"/>
          </a:xfrm>
          <a:prstGeom prst="rect">
            <a:avLst/>
          </a:prstGeom>
          <a:noFill/>
        </p:spPr>
        <p:txBody>
          <a:bodyPr wrap="square">
            <a:spAutoFit/>
          </a:bodyPr>
          <a:lstStyle/>
          <a:p>
            <a:pPr algn="just"/>
            <a:r>
              <a:rPr lang="vi-VN" sz="3733" dirty="0">
                <a:solidFill>
                  <a:srgbClr val="242021"/>
                </a:solidFill>
                <a:latin typeface="ArialMT"/>
              </a:rPr>
              <a:t>- Hội Gióng đền Phù Đổng (Gia Lâm) và hội Gióng đền Sóc (huyện Sóc Sơn) được tổ chức để tưởng nhớ Phù Đổng Thiên vương còn gọi là Thánh Gióng. Qua lễ hội, người dân cầu mong một năm mưa thuận gió </a:t>
            </a:r>
            <a:r>
              <a:rPr lang="vi-VN" sz="3733" dirty="0" err="1">
                <a:solidFill>
                  <a:srgbClr val="242021"/>
                </a:solidFill>
                <a:latin typeface="ArialMT"/>
              </a:rPr>
              <a:t>hoà</a:t>
            </a:r>
            <a:r>
              <a:rPr lang="vi-VN" sz="3733" dirty="0">
                <a:solidFill>
                  <a:srgbClr val="242021"/>
                </a:solidFill>
                <a:latin typeface="ArialMT"/>
              </a:rPr>
              <a:t>, gặp nhiều may mắn và thuận lợi.</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19362509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5F3E2406-0EA4-2098-3133-FEBE5CD67676}"/>
              </a:ext>
            </a:extLst>
          </p:cNvPr>
          <p:cNvPicPr>
            <a:picLocks noChangeAspect="1"/>
          </p:cNvPicPr>
          <p:nvPr/>
        </p:nvPicPr>
        <p:blipFill>
          <a:blip r:embed="rId2"/>
          <a:stretch>
            <a:fillRect/>
          </a:stretch>
        </p:blipFill>
        <p:spPr>
          <a:xfrm>
            <a:off x="1418255" y="690670"/>
            <a:ext cx="10101941" cy="5467535"/>
          </a:xfrm>
          <a:prstGeom prst="rect">
            <a:avLst/>
          </a:prstGeom>
        </p:spPr>
      </p:pic>
      <p:sp>
        <p:nvSpPr>
          <p:cNvPr id="7" name="Hộp Văn bản 6">
            <a:extLst>
              <a:ext uri="{FF2B5EF4-FFF2-40B4-BE49-F238E27FC236}">
                <a16:creationId xmlns="" xmlns:a16="http://schemas.microsoft.com/office/drawing/2014/main" id="{0E83C2D9-6735-CF6C-6D67-F83123F55B5D}"/>
              </a:ext>
            </a:extLst>
          </p:cNvPr>
          <p:cNvSpPr txBox="1"/>
          <p:nvPr/>
        </p:nvSpPr>
        <p:spPr>
          <a:xfrm>
            <a:off x="2267459" y="-6957"/>
            <a:ext cx="8285584" cy="666786"/>
          </a:xfrm>
          <a:prstGeom prst="rect">
            <a:avLst/>
          </a:prstGeom>
          <a:noFill/>
        </p:spPr>
        <p:txBody>
          <a:bodyPr wrap="square">
            <a:spAutoFit/>
          </a:bodyPr>
          <a:lstStyle/>
          <a:p>
            <a:r>
              <a:rPr lang="vi-VN" sz="3733" i="1" dirty="0">
                <a:solidFill>
                  <a:srgbClr val="FF0000"/>
                </a:solidFill>
                <a:latin typeface="Arial-ItalicMT"/>
              </a:rPr>
              <a:t>Hội Gióng đền Sóc (huyện Sóc Sơn)</a:t>
            </a:r>
            <a:r>
              <a:rPr lang="vi-VN" sz="3733" dirty="0">
                <a:solidFill>
                  <a:srgbClr val="FF0000"/>
                </a:solidFill>
              </a:rPr>
              <a:t> </a:t>
            </a:r>
          </a:p>
        </p:txBody>
      </p:sp>
      <p:sp>
        <p:nvSpPr>
          <p:cNvPr id="9" name="Hộp Văn bản 8">
            <a:extLst>
              <a:ext uri="{FF2B5EF4-FFF2-40B4-BE49-F238E27FC236}">
                <a16:creationId xmlns="" xmlns:a16="http://schemas.microsoft.com/office/drawing/2014/main" id="{540E2221-B7EA-0B5C-36D2-3E8DD222FD64}"/>
              </a:ext>
            </a:extLst>
          </p:cNvPr>
          <p:cNvSpPr txBox="1"/>
          <p:nvPr/>
        </p:nvSpPr>
        <p:spPr>
          <a:xfrm>
            <a:off x="2363757" y="6167331"/>
            <a:ext cx="8758335" cy="954107"/>
          </a:xfrm>
          <a:prstGeom prst="rect">
            <a:avLst/>
          </a:prstGeom>
          <a:noFill/>
        </p:spPr>
        <p:txBody>
          <a:bodyPr wrap="square">
            <a:spAutoFit/>
          </a:bodyPr>
          <a:lstStyle/>
          <a:p>
            <a:r>
              <a:rPr lang="vi-VN" sz="3200" dirty="0">
                <a:solidFill>
                  <a:srgbClr val="060606"/>
                </a:solidFill>
                <a:latin typeface="ArialMT"/>
              </a:rPr>
              <a:t>Diễn ra từ ngày 6 đến ngày 8 tháng 1 âm lịch.</a:t>
            </a:r>
            <a:r>
              <a:rPr lang="vi-VN" sz="3200" dirty="0">
                <a:solidFill>
                  <a:srgbClr val="060606"/>
                </a:solidFill>
              </a:rPr>
              <a:t> </a:t>
            </a:r>
            <a:r>
              <a:rPr lang="vi-VN" sz="2400" dirty="0"/>
              <a:t/>
            </a:r>
            <a:br>
              <a:rPr lang="vi-VN" sz="2400" dirty="0"/>
            </a:br>
            <a:endParaRPr lang="vi-VN" sz="2400" dirty="0"/>
          </a:p>
        </p:txBody>
      </p:sp>
    </p:spTree>
    <p:extLst>
      <p:ext uri="{BB962C8B-B14F-4D97-AF65-F5344CB8AC3E}">
        <p14:creationId xmlns:p14="http://schemas.microsoft.com/office/powerpoint/2010/main" val="240426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A39B3219-3DF9-9C64-6880-422F58E12D35}"/>
              </a:ext>
            </a:extLst>
          </p:cNvPr>
          <p:cNvSpPr txBox="1"/>
          <p:nvPr/>
        </p:nvSpPr>
        <p:spPr>
          <a:xfrm>
            <a:off x="1144555" y="1390958"/>
            <a:ext cx="11047445" cy="2185022"/>
          </a:xfrm>
          <a:prstGeom prst="rect">
            <a:avLst/>
          </a:prstGeom>
          <a:noFill/>
        </p:spPr>
        <p:txBody>
          <a:bodyPr wrap="square">
            <a:spAutoFit/>
          </a:bodyPr>
          <a:lstStyle/>
          <a:p>
            <a:r>
              <a:rPr lang="vi-VN" sz="3733" dirty="0">
                <a:solidFill>
                  <a:srgbClr val="242021"/>
                </a:solidFill>
                <a:latin typeface="ArialMT"/>
              </a:rPr>
              <a:t>- Hội Gióng ở đền Phù Đổng và đền Sóc đã được UNESCO công nhận là Di sản văn </a:t>
            </a:r>
            <a:r>
              <a:rPr lang="vi-VN" sz="3733" dirty="0" err="1">
                <a:solidFill>
                  <a:srgbClr val="242021"/>
                </a:solidFill>
                <a:latin typeface="ArialMT"/>
              </a:rPr>
              <a:t>hoá</a:t>
            </a:r>
            <a:r>
              <a:rPr lang="vi-VN" sz="3733" dirty="0">
                <a:solidFill>
                  <a:srgbClr val="242021"/>
                </a:solidFill>
                <a:latin typeface="ArialMT"/>
              </a:rPr>
              <a:t> phi vật thể đại diện của nhân loại vào tháng 11 năm 2010.</a:t>
            </a:r>
            <a:r>
              <a:rPr lang="vi-VN" sz="3733" dirty="0"/>
              <a:t> </a:t>
            </a:r>
            <a:r>
              <a:rPr lang="vi-VN" sz="2400" dirty="0"/>
              <a:t/>
            </a:r>
            <a:br>
              <a:rPr lang="vi-VN" sz="2400" dirty="0"/>
            </a:br>
            <a:endParaRPr lang="vi-VN" sz="2400" dirty="0"/>
          </a:p>
        </p:txBody>
      </p:sp>
      <p:sp>
        <p:nvSpPr>
          <p:cNvPr id="7" name="Hộp Văn bản 6">
            <a:extLst>
              <a:ext uri="{FF2B5EF4-FFF2-40B4-BE49-F238E27FC236}">
                <a16:creationId xmlns="" xmlns:a16="http://schemas.microsoft.com/office/drawing/2014/main" id="{51ACBEF6-5F5A-2158-3EDE-FBE08F282AE3}"/>
              </a:ext>
            </a:extLst>
          </p:cNvPr>
          <p:cNvSpPr txBox="1"/>
          <p:nvPr/>
        </p:nvSpPr>
        <p:spPr>
          <a:xfrm>
            <a:off x="1361873" y="775404"/>
            <a:ext cx="10505872" cy="5631735"/>
          </a:xfrm>
          <a:prstGeom prst="rect">
            <a:avLst/>
          </a:prstGeom>
          <a:noFill/>
        </p:spPr>
        <p:txBody>
          <a:bodyPr wrap="square">
            <a:spAutoFit/>
          </a:bodyPr>
          <a:lstStyle/>
          <a:p>
            <a:pPr algn="just"/>
            <a:r>
              <a:rPr lang="vi-VN" sz="3733" dirty="0">
                <a:solidFill>
                  <a:srgbClr val="242021"/>
                </a:solidFill>
                <a:latin typeface="ArialMT"/>
              </a:rPr>
              <a:t>- Việc chuẩn bị vật tế lễ cho hội Gióng ở đền Sóc rất công phu. Đặc biệt, việc đan voi và làm giò hoa tre được chuẩn bị từ trước lễ hội. Phần nghi thức tắm tượng Thánh Gióng và cung tiến lễ vật diễn ra trang trọng, linh thiêng. Sau phần lễ, hai hoạt động náo nhiệt nhất của hội Gióng đền Sóc là tục “cướp hoa tre” cầu may và tục chém “tướng” (giặc) được diễn xướng tượng trưng bằng hiệu lệnh múa cờ.</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14786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8EF9F8C9-52A9-BAFA-E9CF-5FAE7FFBA6BC}"/>
              </a:ext>
            </a:extLst>
          </p:cNvPr>
          <p:cNvSpPr txBox="1"/>
          <p:nvPr/>
        </p:nvSpPr>
        <p:spPr>
          <a:xfrm>
            <a:off x="4914123" y="-10136"/>
            <a:ext cx="2736980" cy="666786"/>
          </a:xfrm>
          <a:prstGeom prst="rect">
            <a:avLst/>
          </a:prstGeom>
          <a:noFill/>
        </p:spPr>
        <p:txBody>
          <a:bodyPr wrap="square">
            <a:spAutoFit/>
          </a:bodyPr>
          <a:lstStyle/>
          <a:p>
            <a:r>
              <a:rPr lang="vi-VN" sz="3733" b="1" i="1" dirty="0">
                <a:solidFill>
                  <a:srgbClr val="FF0000"/>
                </a:solidFill>
                <a:latin typeface="Arial-BoldItalicMT"/>
              </a:rPr>
              <a:t>II. Ca trù</a:t>
            </a:r>
            <a:r>
              <a:rPr lang="vi-VN" sz="3733" dirty="0">
                <a:solidFill>
                  <a:srgbClr val="FF0000"/>
                </a:solidFill>
              </a:rPr>
              <a:t> </a:t>
            </a:r>
            <a:endParaRPr lang="vi-VN" sz="2400" dirty="0"/>
          </a:p>
        </p:txBody>
      </p:sp>
      <p:pic>
        <p:nvPicPr>
          <p:cNvPr id="7" name="Hình ảnh 6">
            <a:extLst>
              <a:ext uri="{FF2B5EF4-FFF2-40B4-BE49-F238E27FC236}">
                <a16:creationId xmlns="" xmlns:a16="http://schemas.microsoft.com/office/drawing/2014/main" id="{18FA88D2-63A3-8C94-3FBD-76210BAC9E5C}"/>
              </a:ext>
            </a:extLst>
          </p:cNvPr>
          <p:cNvPicPr>
            <a:picLocks noChangeAspect="1"/>
          </p:cNvPicPr>
          <p:nvPr/>
        </p:nvPicPr>
        <p:blipFill>
          <a:blip r:embed="rId2"/>
          <a:stretch>
            <a:fillRect/>
          </a:stretch>
        </p:blipFill>
        <p:spPr>
          <a:xfrm>
            <a:off x="1617409" y="933061"/>
            <a:ext cx="9678751" cy="5624055"/>
          </a:xfrm>
          <a:prstGeom prst="rect">
            <a:avLst/>
          </a:prstGeom>
        </p:spPr>
      </p:pic>
    </p:spTree>
    <p:extLst>
      <p:ext uri="{BB962C8B-B14F-4D97-AF65-F5344CB8AC3E}">
        <p14:creationId xmlns:p14="http://schemas.microsoft.com/office/powerpoint/2010/main" val="291089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ABB7A2F7-BEB5-64ED-D57C-EFA3338A70AF}"/>
              </a:ext>
            </a:extLst>
          </p:cNvPr>
          <p:cNvSpPr txBox="1"/>
          <p:nvPr/>
        </p:nvSpPr>
        <p:spPr>
          <a:xfrm>
            <a:off x="1413755" y="1272143"/>
            <a:ext cx="9987064" cy="2964594"/>
          </a:xfrm>
          <a:prstGeom prst="rect">
            <a:avLst/>
          </a:prstGeom>
          <a:noFill/>
        </p:spPr>
        <p:txBody>
          <a:bodyPr wrap="square">
            <a:spAutoFit/>
          </a:bodyPr>
          <a:lstStyle/>
          <a:p>
            <a:pPr algn="just"/>
            <a:r>
              <a:rPr lang="vi-VN" sz="3733" dirty="0">
                <a:solidFill>
                  <a:srgbClr val="242021"/>
                </a:solidFill>
                <a:latin typeface="ArialMT"/>
              </a:rPr>
              <a:t>- Ca trù (còn gọi là hát ả đào, hát cô đầu)</a:t>
            </a:r>
            <a:r>
              <a:rPr lang="vi-VN" sz="3733" dirty="0"/>
              <a:t> </a:t>
            </a:r>
            <a:br>
              <a:rPr lang="vi-VN" sz="3733" dirty="0"/>
            </a:br>
            <a:r>
              <a:rPr lang="vi-VN" sz="3733" dirty="0">
                <a:solidFill>
                  <a:srgbClr val="242021"/>
                </a:solidFill>
                <a:latin typeface="ArialMT"/>
              </a:rPr>
              <a:t>là nghệ thuật hát thơ, gắn liền với lễ hội, phong tục, tín ngưỡng, văn chương, âm nhạc, triết lí sống của người việt, vào thế kỉ XV, ca trù đã là một thể loại âm nhạc hoàn chỉnh. </a:t>
            </a:r>
            <a:endParaRPr lang="vi-VN" sz="2400" dirty="0"/>
          </a:p>
        </p:txBody>
      </p:sp>
      <p:sp>
        <p:nvSpPr>
          <p:cNvPr id="2" name="Hộp Văn bản 1">
            <a:extLst>
              <a:ext uri="{FF2B5EF4-FFF2-40B4-BE49-F238E27FC236}">
                <a16:creationId xmlns="" xmlns:a16="http://schemas.microsoft.com/office/drawing/2014/main" id="{B0F12EB3-F1EE-CE06-31D8-2C6FFB735BD0}"/>
              </a:ext>
            </a:extLst>
          </p:cNvPr>
          <p:cNvSpPr txBox="1"/>
          <p:nvPr/>
        </p:nvSpPr>
        <p:spPr>
          <a:xfrm>
            <a:off x="1413754" y="4477861"/>
            <a:ext cx="10296233" cy="2185022"/>
          </a:xfrm>
          <a:prstGeom prst="rect">
            <a:avLst/>
          </a:prstGeom>
          <a:noFill/>
        </p:spPr>
        <p:txBody>
          <a:bodyPr wrap="square">
            <a:spAutoFit/>
          </a:bodyPr>
          <a:lstStyle/>
          <a:p>
            <a:r>
              <a:rPr lang="vi-VN" sz="3733" dirty="0">
                <a:solidFill>
                  <a:srgbClr val="242021"/>
                </a:solidFill>
                <a:latin typeface="ArialMT"/>
              </a:rPr>
              <a:t>Ca trù là Di sản văn </a:t>
            </a:r>
            <a:r>
              <a:rPr lang="vi-VN" sz="3733" dirty="0" err="1">
                <a:solidFill>
                  <a:srgbClr val="242021"/>
                </a:solidFill>
                <a:latin typeface="ArialMT"/>
              </a:rPr>
              <a:t>hoá</a:t>
            </a:r>
            <a:r>
              <a:rPr lang="vi-VN" sz="3733" dirty="0">
                <a:solidFill>
                  <a:srgbClr val="242021"/>
                </a:solidFill>
                <a:latin typeface="ArialMT"/>
              </a:rPr>
              <a:t> phi vật thể chung của 14 tỉnh, thành phố trên khắp cả nước, trong đó có Hà Nội.</a:t>
            </a:r>
            <a:r>
              <a:rPr lang="vi-VN" sz="3733" dirty="0"/>
              <a:t> </a:t>
            </a:r>
            <a:r>
              <a:rPr lang="vi-VN" sz="2400" dirty="0"/>
              <a:t/>
            </a:r>
            <a:br>
              <a:rPr lang="vi-VN" sz="2400" dirty="0"/>
            </a:br>
            <a:endParaRPr lang="vi-VN" sz="2400" dirty="0"/>
          </a:p>
        </p:txBody>
      </p:sp>
      <p:sp>
        <p:nvSpPr>
          <p:cNvPr id="3" name="Hộp Văn bản 2">
            <a:extLst>
              <a:ext uri="{FF2B5EF4-FFF2-40B4-BE49-F238E27FC236}">
                <a16:creationId xmlns="" xmlns:a16="http://schemas.microsoft.com/office/drawing/2014/main" id="{57574C73-0F2B-9554-09AD-1ABA1A26FD50}"/>
              </a:ext>
            </a:extLst>
          </p:cNvPr>
          <p:cNvSpPr txBox="1"/>
          <p:nvPr/>
        </p:nvSpPr>
        <p:spPr>
          <a:xfrm>
            <a:off x="755779" y="279919"/>
            <a:ext cx="11131419" cy="666786"/>
          </a:xfrm>
          <a:prstGeom prst="rect">
            <a:avLst/>
          </a:prstGeom>
          <a:noFill/>
        </p:spPr>
        <p:txBody>
          <a:bodyPr wrap="square">
            <a:spAutoFit/>
          </a:bodyPr>
          <a:lstStyle/>
          <a:p>
            <a:pPr algn="ctr"/>
            <a:r>
              <a:rPr lang="vi-VN" sz="3733" dirty="0">
                <a:solidFill>
                  <a:srgbClr val="0070C0"/>
                </a:solidFill>
                <a:latin typeface="ArialMT"/>
              </a:rPr>
              <a:t>Những nét đặc sắc và ý nghĩa của nghệ thuật ca trù</a:t>
            </a:r>
            <a:r>
              <a:rPr lang="vi-VN" sz="3733" dirty="0">
                <a:solidFill>
                  <a:srgbClr val="0070C0"/>
                </a:solidFill>
              </a:rPr>
              <a:t> </a:t>
            </a:r>
            <a:endParaRPr lang="vi-VN" sz="2400" dirty="0"/>
          </a:p>
        </p:txBody>
      </p:sp>
    </p:spTree>
    <p:extLst>
      <p:ext uri="{BB962C8B-B14F-4D97-AF65-F5344CB8AC3E}">
        <p14:creationId xmlns:p14="http://schemas.microsoft.com/office/powerpoint/2010/main" val="357696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 xmlns:a16="http://schemas.microsoft.com/office/drawing/2014/main" id="{CFBD4665-5A37-46AD-8573-B1905B3EC76C}"/>
              </a:ext>
            </a:extLst>
          </p:cNvPr>
          <p:cNvSpPr txBox="1"/>
          <p:nvPr/>
        </p:nvSpPr>
        <p:spPr>
          <a:xfrm>
            <a:off x="1089497" y="1159241"/>
            <a:ext cx="10882009" cy="2390141"/>
          </a:xfrm>
          <a:prstGeom prst="rect">
            <a:avLst/>
          </a:prstGeom>
          <a:noFill/>
        </p:spPr>
        <p:txBody>
          <a:bodyPr wrap="square">
            <a:spAutoFit/>
          </a:bodyPr>
          <a:lstStyle/>
          <a:p>
            <a:pPr algn="just"/>
            <a:r>
              <a:rPr lang="vi-VN" sz="3733" dirty="0">
                <a:solidFill>
                  <a:srgbClr val="242021"/>
                </a:solidFill>
                <a:latin typeface="ArialMT"/>
              </a:rPr>
              <a:t>- Cuối thế kỉ XX, Hà Nội có nhiều nghệ nhân ca trù nổi tiếng như: Quách Thị Hồ, Nguyễn Thị Chúc, Phó Thị Kim Đức, Đinh Khắc Ban, Đinh Thị Nghĩa, Đinh Thị Bản...</a:t>
            </a:r>
            <a:endParaRPr lang="vi-VN" sz="3733" dirty="0"/>
          </a:p>
        </p:txBody>
      </p:sp>
      <p:sp>
        <p:nvSpPr>
          <p:cNvPr id="7" name="Hộp Văn bản 6">
            <a:extLst>
              <a:ext uri="{FF2B5EF4-FFF2-40B4-BE49-F238E27FC236}">
                <a16:creationId xmlns="" xmlns:a16="http://schemas.microsoft.com/office/drawing/2014/main" id="{9D063659-33CD-A809-860B-F6A6FC50FBE3}"/>
              </a:ext>
            </a:extLst>
          </p:cNvPr>
          <p:cNvSpPr txBox="1"/>
          <p:nvPr/>
        </p:nvSpPr>
        <p:spPr>
          <a:xfrm>
            <a:off x="1089496" y="3829768"/>
            <a:ext cx="10907949" cy="1610569"/>
          </a:xfrm>
          <a:prstGeom prst="rect">
            <a:avLst/>
          </a:prstGeom>
          <a:noFill/>
        </p:spPr>
        <p:txBody>
          <a:bodyPr wrap="square">
            <a:spAutoFit/>
          </a:bodyPr>
          <a:lstStyle/>
          <a:p>
            <a:r>
              <a:rPr lang="vi-VN" sz="3733" dirty="0">
                <a:solidFill>
                  <a:srgbClr val="242021"/>
                </a:solidFill>
                <a:latin typeface="ArialMT"/>
              </a:rPr>
              <a:t>- Năm 2009, UNESCO đưa ca trù vào danh mục Di sản văn </a:t>
            </a:r>
            <a:r>
              <a:rPr lang="vi-VN" sz="3733" dirty="0" err="1">
                <a:solidFill>
                  <a:srgbClr val="242021"/>
                </a:solidFill>
                <a:latin typeface="ArialMT"/>
              </a:rPr>
              <a:t>hoá</a:t>
            </a:r>
            <a:r>
              <a:rPr lang="vi-VN" sz="3733" dirty="0">
                <a:solidFill>
                  <a:srgbClr val="242021"/>
                </a:solidFill>
                <a:latin typeface="ArialMT"/>
              </a:rPr>
              <a:t> phi vật thể cần bảo vệ khẩn cấp. </a:t>
            </a:r>
            <a:r>
              <a:rPr lang="vi-VN" sz="2400" dirty="0"/>
              <a:t/>
            </a:r>
            <a:br>
              <a:rPr lang="vi-VN" sz="2400" dirty="0"/>
            </a:br>
            <a:endParaRPr lang="vi-VN" sz="2400" dirty="0"/>
          </a:p>
        </p:txBody>
      </p:sp>
    </p:spTree>
    <p:extLst>
      <p:ext uri="{BB962C8B-B14F-4D97-AF65-F5344CB8AC3E}">
        <p14:creationId xmlns:p14="http://schemas.microsoft.com/office/powerpoint/2010/main" val="3346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694D77AF-40F9-D877-4C84-E64AD22EBEF3}"/>
              </a:ext>
            </a:extLst>
          </p:cNvPr>
          <p:cNvSpPr txBox="1"/>
          <p:nvPr/>
        </p:nvSpPr>
        <p:spPr>
          <a:xfrm>
            <a:off x="4770128" y="1421230"/>
            <a:ext cx="3223324"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smtClean="0">
                <a:latin typeface="Times New Roman" panose="02020603050405020304" pitchFamily="18" charset="0"/>
                <a:cs typeface="Times New Roman" panose="02020603050405020304" pitchFamily="18" charset="0"/>
              </a:rPr>
              <a:t>5 + 6</a:t>
            </a:r>
            <a:endParaRPr lang="vi-VN" sz="4000" dirty="0"/>
          </a:p>
        </p:txBody>
      </p:sp>
      <p:sp>
        <p:nvSpPr>
          <p:cNvPr id="5" name="Hộp Văn bản 4">
            <a:extLst>
              <a:ext uri="{FF2B5EF4-FFF2-40B4-BE49-F238E27FC236}">
                <a16:creationId xmlns="" xmlns:a16="http://schemas.microsoft.com/office/drawing/2014/main" id="{F91DD008-D519-F9C7-9DD6-4F79EBF19599}"/>
              </a:ext>
            </a:extLst>
          </p:cNvPr>
          <p:cNvSpPr txBox="1"/>
          <p:nvPr/>
        </p:nvSpPr>
        <p:spPr>
          <a:xfrm>
            <a:off x="2376652" y="2612422"/>
            <a:ext cx="7812947" cy="1774973"/>
          </a:xfrm>
          <a:prstGeom prst="rect">
            <a:avLst/>
          </a:prstGeom>
          <a:noFill/>
        </p:spPr>
        <p:txBody>
          <a:bodyPr wrap="square">
            <a:spAutoFit/>
          </a:bodyPr>
          <a:lstStyle/>
          <a:p>
            <a:pPr algn="ctr"/>
            <a:r>
              <a:rPr lang="vi-VN" sz="4267" dirty="0">
                <a:solidFill>
                  <a:srgbClr val="FF0000"/>
                </a:solidFill>
                <a:latin typeface="ArialMT"/>
              </a:rPr>
              <a:t>Các loại hình di sản văn </a:t>
            </a:r>
            <a:r>
              <a:rPr lang="vi-VN" sz="4267" dirty="0" err="1">
                <a:solidFill>
                  <a:srgbClr val="FF0000"/>
                </a:solidFill>
                <a:latin typeface="ArialMT"/>
              </a:rPr>
              <a:t>hoá</a:t>
            </a:r>
            <a:r>
              <a:rPr lang="vi-VN" sz="4267" dirty="0">
                <a:solidFill>
                  <a:srgbClr val="FF0000"/>
                </a:solidFill>
                <a:latin typeface="ArialMT"/>
              </a:rPr>
              <a:t> phi vật thể ở thành phố Hà Nội.</a:t>
            </a:r>
            <a:r>
              <a:rPr lang="vi-VN" sz="4267" dirty="0">
                <a:solidFill>
                  <a:srgbClr val="FF0000"/>
                </a:solidFill>
              </a:rPr>
              <a:t> </a:t>
            </a:r>
            <a:r>
              <a:rPr lang="vi-VN" sz="2400" dirty="0"/>
              <a:t/>
            </a:r>
            <a:br>
              <a:rPr lang="vi-VN" sz="2400" dirty="0"/>
            </a:br>
            <a:endParaRPr lang="vi-VN" sz="2400" dirty="0"/>
          </a:p>
        </p:txBody>
      </p:sp>
    </p:spTree>
    <p:extLst>
      <p:ext uri="{BB962C8B-B14F-4D97-AF65-F5344CB8AC3E}">
        <p14:creationId xmlns:p14="http://schemas.microsoft.com/office/powerpoint/2010/main" val="35391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 xmlns:a16="http://schemas.microsoft.com/office/drawing/2014/main" id="{E6C2235F-B77C-E019-532F-E322B493370D}"/>
              </a:ext>
            </a:extLst>
          </p:cNvPr>
          <p:cNvSpPr txBox="1"/>
          <p:nvPr/>
        </p:nvSpPr>
        <p:spPr>
          <a:xfrm>
            <a:off x="946828" y="940817"/>
            <a:ext cx="11063592" cy="3908378"/>
          </a:xfrm>
          <a:prstGeom prst="rect">
            <a:avLst/>
          </a:prstGeom>
          <a:noFill/>
        </p:spPr>
        <p:txBody>
          <a:bodyPr wrap="square">
            <a:spAutoFit/>
          </a:bodyPr>
          <a:lstStyle/>
          <a:p>
            <a:pPr algn="just"/>
            <a:r>
              <a:rPr lang="vi-VN" sz="3733" dirty="0">
                <a:solidFill>
                  <a:srgbClr val="242021"/>
                </a:solidFill>
                <a:latin typeface="ArialMT"/>
              </a:rPr>
              <a:t>- Nhiều câu lạc bộ và nhóm ca trù được tổ chức, sinh hoạt thường xuyên: ca trù Lỗ Khê, ca trù Thăng Long, ca trù thôn Chanh, ca trù Bích Câu Đạo quán, ca trù Phú Thị….. đã góp phần bảo tồn, phát huy nghệ thuật ca trù trong cuộc sống hiện đại nhằm duy trì sức sống lâu bền cho di sản.</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1794430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C667A207-813A-DB4F-6FD7-E9EC4349EE70}"/>
              </a:ext>
            </a:extLst>
          </p:cNvPr>
          <p:cNvSpPr txBox="1"/>
          <p:nvPr/>
        </p:nvSpPr>
        <p:spPr>
          <a:xfrm>
            <a:off x="1524000" y="198170"/>
            <a:ext cx="9144000" cy="1036117"/>
          </a:xfrm>
          <a:prstGeom prst="rect">
            <a:avLst/>
          </a:prstGeom>
          <a:noFill/>
        </p:spPr>
        <p:txBody>
          <a:bodyPr wrap="square">
            <a:spAutoFit/>
          </a:bodyPr>
          <a:lstStyle/>
          <a:p>
            <a:r>
              <a:rPr lang="vi-VN" sz="3733" b="1" i="1" dirty="0">
                <a:solidFill>
                  <a:srgbClr val="FF0000"/>
                </a:solidFill>
                <a:latin typeface="Arial-BoldItalicMT"/>
              </a:rPr>
              <a:t>III. Nghi lễ kéo co ngồi đền Trấn Vũ</a:t>
            </a:r>
            <a:r>
              <a:rPr lang="vi-VN" sz="3733" dirty="0">
                <a:solidFill>
                  <a:srgbClr val="FF0000"/>
                </a:solidFill>
              </a:rPr>
              <a:t> </a:t>
            </a:r>
            <a:r>
              <a:rPr lang="vi-VN" sz="2400" dirty="0"/>
              <a:t/>
            </a:r>
            <a:br>
              <a:rPr lang="vi-VN" sz="2400" dirty="0"/>
            </a:br>
            <a:endParaRPr lang="vi-VN" sz="2400" dirty="0"/>
          </a:p>
        </p:txBody>
      </p:sp>
      <p:pic>
        <p:nvPicPr>
          <p:cNvPr id="7" name="Hình ảnh 6">
            <a:extLst>
              <a:ext uri="{FF2B5EF4-FFF2-40B4-BE49-F238E27FC236}">
                <a16:creationId xmlns="" xmlns:a16="http://schemas.microsoft.com/office/drawing/2014/main" id="{0BCD0150-E9EA-8EB2-CF4B-97ED7B15DE41}"/>
              </a:ext>
            </a:extLst>
          </p:cNvPr>
          <p:cNvPicPr>
            <a:picLocks noChangeAspect="1"/>
          </p:cNvPicPr>
          <p:nvPr/>
        </p:nvPicPr>
        <p:blipFill>
          <a:blip r:embed="rId2"/>
          <a:stretch>
            <a:fillRect/>
          </a:stretch>
        </p:blipFill>
        <p:spPr>
          <a:xfrm>
            <a:off x="1524001" y="1063558"/>
            <a:ext cx="10006519" cy="5025860"/>
          </a:xfrm>
          <a:prstGeom prst="rect">
            <a:avLst/>
          </a:prstGeom>
        </p:spPr>
      </p:pic>
    </p:spTree>
    <p:extLst>
      <p:ext uri="{BB962C8B-B14F-4D97-AF65-F5344CB8AC3E}">
        <p14:creationId xmlns:p14="http://schemas.microsoft.com/office/powerpoint/2010/main" val="2767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64F2111B-1060-3C52-0ED7-BBE1EBCD4ABF}"/>
              </a:ext>
            </a:extLst>
          </p:cNvPr>
          <p:cNvSpPr txBox="1"/>
          <p:nvPr/>
        </p:nvSpPr>
        <p:spPr>
          <a:xfrm>
            <a:off x="1530487" y="1398312"/>
            <a:ext cx="9831421" cy="2390141"/>
          </a:xfrm>
          <a:prstGeom prst="rect">
            <a:avLst/>
          </a:prstGeom>
          <a:noFill/>
        </p:spPr>
        <p:txBody>
          <a:bodyPr wrap="square">
            <a:spAutoFit/>
          </a:bodyPr>
          <a:lstStyle/>
          <a:p>
            <a:pPr algn="just"/>
            <a:r>
              <a:rPr lang="vi-VN" sz="3733" dirty="0">
                <a:solidFill>
                  <a:srgbClr val="242021"/>
                </a:solidFill>
                <a:latin typeface="ArialMT"/>
              </a:rPr>
              <a:t>- Là nghệ thuật trình diễn dân gian đặc sắc của nhân dân thôn Ngọc Trì, phường Thạch Bàn, quận Long Biên. Nghi lễ được tổ chức vào ngày 3/3 âm lịch.</a:t>
            </a:r>
            <a:endParaRPr lang="vi-VN" sz="3733" dirty="0"/>
          </a:p>
        </p:txBody>
      </p:sp>
      <p:sp>
        <p:nvSpPr>
          <p:cNvPr id="9" name="Hộp Văn bản 8">
            <a:extLst>
              <a:ext uri="{FF2B5EF4-FFF2-40B4-BE49-F238E27FC236}">
                <a16:creationId xmlns="" xmlns:a16="http://schemas.microsoft.com/office/drawing/2014/main" id="{B3AE69C4-DA4A-3D35-88D2-BE1D8BE4BDEA}"/>
              </a:ext>
            </a:extLst>
          </p:cNvPr>
          <p:cNvSpPr txBox="1"/>
          <p:nvPr/>
        </p:nvSpPr>
        <p:spPr>
          <a:xfrm>
            <a:off x="1530487" y="126170"/>
            <a:ext cx="9636867" cy="1241237"/>
          </a:xfrm>
          <a:prstGeom prst="rect">
            <a:avLst/>
          </a:prstGeom>
          <a:noFill/>
        </p:spPr>
        <p:txBody>
          <a:bodyPr wrap="square">
            <a:spAutoFit/>
          </a:bodyPr>
          <a:lstStyle/>
          <a:p>
            <a:pPr algn="ctr"/>
            <a:r>
              <a:rPr lang="vi-VN" sz="3733" dirty="0">
                <a:solidFill>
                  <a:srgbClr val="0070C0"/>
                </a:solidFill>
                <a:latin typeface="ArialMT"/>
              </a:rPr>
              <a:t>1. Những nét chính của nghi lễ kéo co ngồi đền Trấn vũ (</a:t>
            </a:r>
            <a:r>
              <a:rPr lang="vi-VN" sz="3733" dirty="0" err="1">
                <a:solidFill>
                  <a:srgbClr val="0070C0"/>
                </a:solidFill>
                <a:latin typeface="ArialMT"/>
              </a:rPr>
              <a:t>Sgk</a:t>
            </a:r>
            <a:r>
              <a:rPr lang="vi-VN" sz="3733" dirty="0">
                <a:solidFill>
                  <a:srgbClr val="0070C0"/>
                </a:solidFill>
                <a:latin typeface="ArialMT"/>
              </a:rPr>
              <a:t>)</a:t>
            </a:r>
            <a:r>
              <a:rPr lang="vi-VN" sz="3733" dirty="0">
                <a:solidFill>
                  <a:srgbClr val="0070C0"/>
                </a:solidFill>
              </a:rPr>
              <a:t> </a:t>
            </a:r>
            <a:endParaRPr lang="vi-VN" sz="2400" dirty="0"/>
          </a:p>
        </p:txBody>
      </p:sp>
    </p:spTree>
    <p:extLst>
      <p:ext uri="{BB962C8B-B14F-4D97-AF65-F5344CB8AC3E}">
        <p14:creationId xmlns:p14="http://schemas.microsoft.com/office/powerpoint/2010/main" val="30416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7DE1374E-F249-4E81-5958-DBD3EC8346C6}"/>
              </a:ext>
            </a:extLst>
          </p:cNvPr>
          <p:cNvSpPr txBox="1"/>
          <p:nvPr/>
        </p:nvSpPr>
        <p:spPr>
          <a:xfrm>
            <a:off x="1595338" y="143206"/>
            <a:ext cx="10596663" cy="666786"/>
          </a:xfrm>
          <a:prstGeom prst="rect">
            <a:avLst/>
          </a:prstGeom>
          <a:noFill/>
        </p:spPr>
        <p:txBody>
          <a:bodyPr wrap="square">
            <a:spAutoFit/>
          </a:bodyPr>
          <a:lstStyle/>
          <a:p>
            <a:r>
              <a:rPr lang="vi-VN" sz="3733" dirty="0">
                <a:solidFill>
                  <a:srgbClr val="0070C0"/>
                </a:solidFill>
                <a:latin typeface="ArialMT"/>
              </a:rPr>
              <a:t>2. Ý nghĩa của nghi lễ kéo co ngồi đền Trấn vũ.</a:t>
            </a:r>
            <a:r>
              <a:rPr lang="vi-VN" sz="3733" dirty="0">
                <a:solidFill>
                  <a:srgbClr val="0070C0"/>
                </a:solidFill>
              </a:rPr>
              <a:t> </a:t>
            </a:r>
            <a:endParaRPr lang="vi-VN" sz="2400" dirty="0"/>
          </a:p>
        </p:txBody>
      </p:sp>
      <p:sp>
        <p:nvSpPr>
          <p:cNvPr id="7" name="Hộp Văn bản 6">
            <a:extLst>
              <a:ext uri="{FF2B5EF4-FFF2-40B4-BE49-F238E27FC236}">
                <a16:creationId xmlns="" xmlns:a16="http://schemas.microsoft.com/office/drawing/2014/main" id="{293EEA10-08C6-24E0-580C-5EC6E63A38E0}"/>
              </a:ext>
            </a:extLst>
          </p:cNvPr>
          <p:cNvSpPr txBox="1"/>
          <p:nvPr/>
        </p:nvSpPr>
        <p:spPr>
          <a:xfrm>
            <a:off x="1348903" y="840832"/>
            <a:ext cx="10311319" cy="2390141"/>
          </a:xfrm>
          <a:prstGeom prst="rect">
            <a:avLst/>
          </a:prstGeom>
          <a:noFill/>
        </p:spPr>
        <p:txBody>
          <a:bodyPr wrap="square">
            <a:spAutoFit/>
          </a:bodyPr>
          <a:lstStyle/>
          <a:p>
            <a:pPr algn="just"/>
            <a:r>
              <a:rPr lang="vi-VN" sz="3733" dirty="0">
                <a:solidFill>
                  <a:srgbClr val="242021"/>
                </a:solidFill>
                <a:latin typeface="ArialMT"/>
              </a:rPr>
              <a:t>- Mong ước mưa thuận, gió </a:t>
            </a:r>
            <a:r>
              <a:rPr lang="vi-VN" sz="3733" dirty="0" err="1">
                <a:solidFill>
                  <a:srgbClr val="242021"/>
                </a:solidFill>
                <a:latin typeface="ArialMT"/>
              </a:rPr>
              <a:t>hoà</a:t>
            </a:r>
            <a:r>
              <a:rPr lang="vi-VN" sz="3733" dirty="0">
                <a:solidFill>
                  <a:srgbClr val="242021"/>
                </a:solidFill>
                <a:latin typeface="ArialMT"/>
              </a:rPr>
              <a:t>, mùa màng bội thu của cư dân nông nghiệp, góp phần quan trọng trong việc thúc đẩy sự đoàn kết trong cộng đồng.</a:t>
            </a:r>
            <a:r>
              <a:rPr lang="vi-VN" sz="3733" dirty="0"/>
              <a:t> </a:t>
            </a:r>
          </a:p>
        </p:txBody>
      </p:sp>
      <p:sp>
        <p:nvSpPr>
          <p:cNvPr id="9" name="Hộp Văn bản 8">
            <a:extLst>
              <a:ext uri="{FF2B5EF4-FFF2-40B4-BE49-F238E27FC236}">
                <a16:creationId xmlns="" xmlns:a16="http://schemas.microsoft.com/office/drawing/2014/main" id="{80DD8A2B-493D-2119-2CB8-91A62C6B1DA8}"/>
              </a:ext>
            </a:extLst>
          </p:cNvPr>
          <p:cNvSpPr txBox="1"/>
          <p:nvPr/>
        </p:nvSpPr>
        <p:spPr>
          <a:xfrm>
            <a:off x="1024648" y="3262008"/>
            <a:ext cx="10959829" cy="3333926"/>
          </a:xfrm>
          <a:prstGeom prst="rect">
            <a:avLst/>
          </a:prstGeom>
          <a:noFill/>
        </p:spPr>
        <p:txBody>
          <a:bodyPr wrap="square">
            <a:spAutoFit/>
          </a:bodyPr>
          <a:lstStyle/>
          <a:p>
            <a:pPr algn="just"/>
            <a:r>
              <a:rPr lang="vi-VN" sz="3733" dirty="0">
                <a:solidFill>
                  <a:srgbClr val="242021"/>
                </a:solidFill>
                <a:latin typeface="ArialMT"/>
              </a:rPr>
              <a:t>- Nghi lễ kéo co ngồi đền Trấn vũ được công nhận là Di sản văn </a:t>
            </a:r>
            <a:r>
              <a:rPr lang="vi-VN" sz="3733" dirty="0" err="1">
                <a:solidFill>
                  <a:srgbClr val="242021"/>
                </a:solidFill>
                <a:latin typeface="ArialMT"/>
              </a:rPr>
              <a:t>hoá</a:t>
            </a:r>
            <a:r>
              <a:rPr lang="vi-VN" sz="3733" dirty="0">
                <a:solidFill>
                  <a:srgbClr val="242021"/>
                </a:solidFill>
                <a:latin typeface="ArialMT"/>
              </a:rPr>
              <a:t> phi vật thể quốc gia năm 2014. Tháng 12 - 2015, cùng với </a:t>
            </a:r>
            <a:r>
              <a:rPr lang="vi-VN" sz="3733" dirty="0" err="1">
                <a:solidFill>
                  <a:srgbClr val="242021"/>
                </a:solidFill>
                <a:latin typeface="ArialMT"/>
              </a:rPr>
              <a:t>Campuchia</a:t>
            </a:r>
            <a:r>
              <a:rPr lang="vi-VN" sz="3733" dirty="0">
                <a:solidFill>
                  <a:srgbClr val="242021"/>
                </a:solidFill>
                <a:latin typeface="ArialMT"/>
              </a:rPr>
              <a:t>, Hàn Quốc, </a:t>
            </a:r>
            <a:r>
              <a:rPr lang="vi-VN" sz="3733" dirty="0" err="1">
                <a:solidFill>
                  <a:srgbClr val="242021"/>
                </a:solidFill>
                <a:latin typeface="ArialMT"/>
              </a:rPr>
              <a:t>Philippines</a:t>
            </a:r>
            <a:r>
              <a:rPr lang="vi-VN" sz="3733" dirty="0">
                <a:solidFill>
                  <a:srgbClr val="242021"/>
                </a:solidFill>
                <a:latin typeface="ArialMT"/>
              </a:rPr>
              <a:t> đã được UNESCO công nhận là Di sản văn </a:t>
            </a:r>
            <a:r>
              <a:rPr lang="vi-VN" sz="3733" dirty="0" err="1">
                <a:solidFill>
                  <a:srgbClr val="242021"/>
                </a:solidFill>
                <a:latin typeface="ArialMT"/>
              </a:rPr>
              <a:t>hoá</a:t>
            </a:r>
            <a:r>
              <a:rPr lang="vi-VN" sz="3733" dirty="0">
                <a:solidFill>
                  <a:srgbClr val="242021"/>
                </a:solidFill>
                <a:latin typeface="ArialMT"/>
              </a:rPr>
              <a:t> phi vật thể đại diện của nhân loại. </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37911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7369245B-D664-B822-FEF9-DD0113D831F5}"/>
              </a:ext>
            </a:extLst>
          </p:cNvPr>
          <p:cNvSpPr txBox="1"/>
          <p:nvPr/>
        </p:nvSpPr>
        <p:spPr>
          <a:xfrm>
            <a:off x="1712068" y="301931"/>
            <a:ext cx="9144000" cy="666786"/>
          </a:xfrm>
          <a:prstGeom prst="rect">
            <a:avLst/>
          </a:prstGeom>
          <a:noFill/>
        </p:spPr>
        <p:txBody>
          <a:bodyPr wrap="square">
            <a:spAutoFit/>
          </a:bodyPr>
          <a:lstStyle/>
          <a:p>
            <a:r>
              <a:rPr lang="vi-VN" sz="3733" b="1" i="1" dirty="0">
                <a:solidFill>
                  <a:srgbClr val="FF0000"/>
                </a:solidFill>
                <a:latin typeface="Arial-BoldItalicMT"/>
              </a:rPr>
              <a:t>IV. Nghề làm gốm, sứ ở làng Bát Tràng</a:t>
            </a:r>
            <a:r>
              <a:rPr lang="vi-VN" sz="3733" dirty="0">
                <a:solidFill>
                  <a:srgbClr val="FF0000"/>
                </a:solidFill>
              </a:rPr>
              <a:t> </a:t>
            </a:r>
            <a:endParaRPr lang="vi-VN" sz="2400" dirty="0"/>
          </a:p>
        </p:txBody>
      </p:sp>
      <p:pic>
        <p:nvPicPr>
          <p:cNvPr id="7" name="Hình ảnh 6">
            <a:extLst>
              <a:ext uri="{FF2B5EF4-FFF2-40B4-BE49-F238E27FC236}">
                <a16:creationId xmlns="" xmlns:a16="http://schemas.microsoft.com/office/drawing/2014/main" id="{8245AE7B-699B-E4E1-A014-6370218901F2}"/>
              </a:ext>
            </a:extLst>
          </p:cNvPr>
          <p:cNvPicPr>
            <a:picLocks noChangeAspect="1"/>
          </p:cNvPicPr>
          <p:nvPr/>
        </p:nvPicPr>
        <p:blipFill>
          <a:blip r:embed="rId2"/>
          <a:stretch>
            <a:fillRect/>
          </a:stretch>
        </p:blipFill>
        <p:spPr>
          <a:xfrm>
            <a:off x="1271082" y="1107238"/>
            <a:ext cx="10350229" cy="5287076"/>
          </a:xfrm>
          <a:prstGeom prst="rect">
            <a:avLst/>
          </a:prstGeom>
        </p:spPr>
      </p:pic>
    </p:spTree>
    <p:extLst>
      <p:ext uri="{BB962C8B-B14F-4D97-AF65-F5344CB8AC3E}">
        <p14:creationId xmlns:p14="http://schemas.microsoft.com/office/powerpoint/2010/main" val="354707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36B5FF66-7B4E-F98D-F902-30AA297925A6}"/>
              </a:ext>
            </a:extLst>
          </p:cNvPr>
          <p:cNvSpPr txBox="1"/>
          <p:nvPr/>
        </p:nvSpPr>
        <p:spPr>
          <a:xfrm>
            <a:off x="1614792" y="120347"/>
            <a:ext cx="8962417" cy="1241237"/>
          </a:xfrm>
          <a:prstGeom prst="rect">
            <a:avLst/>
          </a:prstGeom>
          <a:noFill/>
        </p:spPr>
        <p:txBody>
          <a:bodyPr wrap="square">
            <a:spAutoFit/>
          </a:bodyPr>
          <a:lstStyle/>
          <a:p>
            <a:pPr algn="ctr"/>
            <a:r>
              <a:rPr lang="vi-VN" sz="3733" dirty="0">
                <a:solidFill>
                  <a:srgbClr val="0070C0"/>
                </a:solidFill>
                <a:latin typeface="ArialMT"/>
              </a:rPr>
              <a:t>1. Những nét chính về lịch sử hình thành làng gốm Bát Tràng</a:t>
            </a:r>
            <a:r>
              <a:rPr lang="vi-VN" sz="3733" dirty="0">
                <a:solidFill>
                  <a:srgbClr val="0070C0"/>
                </a:solidFill>
              </a:rPr>
              <a:t> </a:t>
            </a:r>
            <a:endParaRPr lang="vi-VN" sz="2400" dirty="0"/>
          </a:p>
        </p:txBody>
      </p:sp>
      <p:sp>
        <p:nvSpPr>
          <p:cNvPr id="7" name="Hộp Văn bản 6">
            <a:extLst>
              <a:ext uri="{FF2B5EF4-FFF2-40B4-BE49-F238E27FC236}">
                <a16:creationId xmlns="" xmlns:a16="http://schemas.microsoft.com/office/drawing/2014/main" id="{C86D195A-77DA-673E-AC39-D2006D80DF28}"/>
              </a:ext>
            </a:extLst>
          </p:cNvPr>
          <p:cNvSpPr txBox="1"/>
          <p:nvPr/>
        </p:nvSpPr>
        <p:spPr>
          <a:xfrm>
            <a:off x="946830" y="1392490"/>
            <a:ext cx="10882005" cy="2472343"/>
          </a:xfrm>
          <a:prstGeom prst="rect">
            <a:avLst/>
          </a:prstGeom>
          <a:noFill/>
        </p:spPr>
        <p:txBody>
          <a:bodyPr wrap="square">
            <a:spAutoFit/>
          </a:bodyPr>
          <a:lstStyle/>
          <a:p>
            <a:pPr algn="just"/>
            <a:r>
              <a:rPr lang="vi-VN" sz="3733" dirty="0">
                <a:solidFill>
                  <a:srgbClr val="242021"/>
                </a:solidFill>
                <a:latin typeface="ArialMT"/>
              </a:rPr>
              <a:t>- Làng gốm, sứ Bát Tràng (xã Bát Tràng, </a:t>
            </a:r>
            <a:r>
              <a:rPr lang="en-US" sz="3733" dirty="0" err="1" smtClean="0">
                <a:solidFill>
                  <a:srgbClr val="242021"/>
                </a:solidFill>
                <a:latin typeface="ArialMT"/>
              </a:rPr>
              <a:t>huyện</a:t>
            </a:r>
            <a:r>
              <a:rPr lang="en-US" sz="3733" smtClean="0">
                <a:solidFill>
                  <a:srgbClr val="242021"/>
                </a:solidFill>
                <a:latin typeface="ArialMT"/>
              </a:rPr>
              <a:t> </a:t>
            </a:r>
            <a:r>
              <a:rPr lang="vi-VN" sz="3733" smtClean="0">
                <a:solidFill>
                  <a:srgbClr val="242021"/>
                </a:solidFill>
                <a:latin typeface="ArialMT"/>
              </a:rPr>
              <a:t>Gia </a:t>
            </a:r>
            <a:r>
              <a:rPr lang="vi-VN" sz="3733" dirty="0">
                <a:solidFill>
                  <a:srgbClr val="242021"/>
                </a:solidFill>
                <a:latin typeface="ArialMT"/>
              </a:rPr>
              <a:t>Lâm) </a:t>
            </a:r>
            <a:r>
              <a:rPr lang="vi-VN" sz="4267" dirty="0">
                <a:latin typeface="Times New Roman" panose="02020603050405020304" pitchFamily="18" charset="0"/>
                <a:ea typeface="Calibri" panose="020F0502020204030204" pitchFamily="34" charset="0"/>
                <a:cs typeface="Times New Roman" panose="02020603050405020304" pitchFamily="18" charset="0"/>
              </a:rPr>
              <a:t>đã có thương hiệu từ 500 năm nay</a:t>
            </a:r>
            <a:r>
              <a:rPr lang="vi-VN" sz="3733" dirty="0">
                <a:latin typeface="Times New Roman" panose="02020603050405020304" pitchFamily="18" charset="0"/>
                <a:ea typeface="Calibri" panose="020F0502020204030204" pitchFamily="34" charset="0"/>
                <a:cs typeface="Times New Roman" panose="02020603050405020304" pitchFamily="18" charset="0"/>
              </a:rPr>
              <a:t>, </a:t>
            </a:r>
            <a:r>
              <a:rPr lang="vi-VN" sz="3733" dirty="0">
                <a:solidFill>
                  <a:srgbClr val="242021"/>
                </a:solidFill>
                <a:latin typeface="ArialMT"/>
              </a:rPr>
              <a:t>được hình thành từ thời Lý khi vua Lý Thái Tổ dời đô từ Hoa Lư ra Thăng Long.</a:t>
            </a:r>
            <a:r>
              <a:rPr lang="vi-VN" sz="3733" dirty="0"/>
              <a:t> </a:t>
            </a:r>
            <a:endParaRPr lang="vi-VN" sz="2400" dirty="0"/>
          </a:p>
        </p:txBody>
      </p:sp>
    </p:spTree>
    <p:extLst>
      <p:ext uri="{BB962C8B-B14F-4D97-AF65-F5344CB8AC3E}">
        <p14:creationId xmlns:p14="http://schemas.microsoft.com/office/powerpoint/2010/main" val="31780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B52D624C-ECCD-8DA6-36BB-A612755EFCE1}"/>
              </a:ext>
            </a:extLst>
          </p:cNvPr>
          <p:cNvSpPr txBox="1"/>
          <p:nvPr/>
        </p:nvSpPr>
        <p:spPr>
          <a:xfrm>
            <a:off x="1420237" y="104294"/>
            <a:ext cx="10771763" cy="666786"/>
          </a:xfrm>
          <a:prstGeom prst="rect">
            <a:avLst/>
          </a:prstGeom>
          <a:noFill/>
        </p:spPr>
        <p:txBody>
          <a:bodyPr wrap="square">
            <a:spAutoFit/>
          </a:bodyPr>
          <a:lstStyle/>
          <a:p>
            <a:r>
              <a:rPr lang="vi-VN" sz="3733" dirty="0">
                <a:solidFill>
                  <a:srgbClr val="0070C0"/>
                </a:solidFill>
                <a:latin typeface="ArialMT"/>
              </a:rPr>
              <a:t>2. Nét đặc sắc của nghề gốm, sứ Bát Tràng</a:t>
            </a:r>
            <a:r>
              <a:rPr lang="vi-VN" sz="3733" dirty="0">
                <a:solidFill>
                  <a:srgbClr val="0070C0"/>
                </a:solidFill>
              </a:rPr>
              <a:t> </a:t>
            </a:r>
            <a:endParaRPr lang="vi-VN" sz="2400" dirty="0"/>
          </a:p>
        </p:txBody>
      </p:sp>
      <p:sp>
        <p:nvSpPr>
          <p:cNvPr id="6" name="Hộp Văn bản 5">
            <a:extLst>
              <a:ext uri="{FF2B5EF4-FFF2-40B4-BE49-F238E27FC236}">
                <a16:creationId xmlns="" xmlns:a16="http://schemas.microsoft.com/office/drawing/2014/main" id="{BEC16C07-9154-3A12-4557-A2DB4376976D}"/>
              </a:ext>
            </a:extLst>
          </p:cNvPr>
          <p:cNvSpPr txBox="1"/>
          <p:nvPr/>
        </p:nvSpPr>
        <p:spPr>
          <a:xfrm>
            <a:off x="1219204" y="904512"/>
            <a:ext cx="9974091" cy="3333926"/>
          </a:xfrm>
          <a:prstGeom prst="rect">
            <a:avLst/>
          </a:prstGeom>
          <a:noFill/>
        </p:spPr>
        <p:txBody>
          <a:bodyPr wrap="square">
            <a:spAutoFit/>
          </a:bodyPr>
          <a:lstStyle/>
          <a:p>
            <a:pPr algn="just"/>
            <a:r>
              <a:rPr lang="vi-VN" sz="3733" dirty="0">
                <a:solidFill>
                  <a:srgbClr val="242021"/>
                </a:solidFill>
                <a:latin typeface="ArialMT"/>
              </a:rPr>
              <a:t>- Mỗi sản phẩm gốm, sứ Bát Tràng là sự kết hợp của các yếu tố: đất, men, lửa. Trong đó, đất là xương, men là da, ngọn lửa là tinh thần. vì vậy, người làng Bát Tràng đã đúc kết: “Nhất xương, nhì da, thứ ba dạc lò”.</a:t>
            </a:r>
            <a:r>
              <a:rPr lang="vi-VN" sz="3733" dirty="0"/>
              <a:t> </a:t>
            </a:r>
            <a:r>
              <a:rPr lang="vi-VN" sz="2400" dirty="0"/>
              <a:t/>
            </a:r>
            <a:br>
              <a:rPr lang="vi-VN" sz="2400" dirty="0"/>
            </a:br>
            <a:endParaRPr lang="vi-VN" sz="2400" dirty="0"/>
          </a:p>
        </p:txBody>
      </p:sp>
      <p:sp>
        <p:nvSpPr>
          <p:cNvPr id="7" name="Hộp Văn bản 6">
            <a:extLst>
              <a:ext uri="{FF2B5EF4-FFF2-40B4-BE49-F238E27FC236}">
                <a16:creationId xmlns="" xmlns:a16="http://schemas.microsoft.com/office/drawing/2014/main" id="{2702D940-3641-C711-D9F9-C6AC3F39296B}"/>
              </a:ext>
            </a:extLst>
          </p:cNvPr>
          <p:cNvSpPr txBox="1"/>
          <p:nvPr/>
        </p:nvSpPr>
        <p:spPr>
          <a:xfrm>
            <a:off x="1420237" y="3862308"/>
            <a:ext cx="10382656" cy="2964594"/>
          </a:xfrm>
          <a:prstGeom prst="rect">
            <a:avLst/>
          </a:prstGeom>
          <a:noFill/>
        </p:spPr>
        <p:txBody>
          <a:bodyPr wrap="square">
            <a:spAutoFit/>
          </a:bodyPr>
          <a:lstStyle/>
          <a:p>
            <a:pPr algn="just"/>
            <a:r>
              <a:rPr lang="vi-VN" sz="3733" dirty="0">
                <a:solidFill>
                  <a:srgbClr val="242021"/>
                </a:solidFill>
                <a:latin typeface="ArialMT"/>
              </a:rPr>
              <a:t>- Phương pháp tạo dáng đồ gốm cổ truyền của người Bát Tràng là làm bằng tay trên bàn xoay. Gốm, sứ Bát Tràng nổi tiếng với các dòng men đặc trưng: men ngọc, men nâu, men trắng, men rạn.</a:t>
            </a:r>
            <a:r>
              <a:rPr lang="vi-VN" sz="3733" dirty="0"/>
              <a:t> </a:t>
            </a:r>
          </a:p>
        </p:txBody>
      </p:sp>
    </p:spTree>
    <p:extLst>
      <p:ext uri="{BB962C8B-B14F-4D97-AF65-F5344CB8AC3E}">
        <p14:creationId xmlns:p14="http://schemas.microsoft.com/office/powerpoint/2010/main" val="270372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khuon-vien-lam-gom">
            <a:extLst>
              <a:ext uri="{FF2B5EF4-FFF2-40B4-BE49-F238E27FC236}">
                <a16:creationId xmlns="" xmlns:a16="http://schemas.microsoft.com/office/drawing/2014/main" id="{D4B13A5E-8876-40E5-A249-0A9EB07CCE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228" y="776174"/>
            <a:ext cx="11960773" cy="5990487"/>
          </a:xfrm>
          <a:prstGeom prst="rect">
            <a:avLst/>
          </a:prstGeom>
          <a:noFill/>
          <a:ln>
            <a:noFill/>
          </a:ln>
        </p:spPr>
      </p:pic>
      <p:pic>
        <p:nvPicPr>
          <p:cNvPr id="2" name="Picture 4" descr="Image result for hình ành làng gốm bát tràng">
            <a:extLst>
              <a:ext uri="{FF2B5EF4-FFF2-40B4-BE49-F238E27FC236}">
                <a16:creationId xmlns="" xmlns:a16="http://schemas.microsoft.com/office/drawing/2014/main" id="{ACA7363D-BCF1-1358-0266-2E381F54E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34" y="776173"/>
            <a:ext cx="12055367" cy="59904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78063B38-8C27-EF59-9F65-3A08A4B4A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35" y="207524"/>
            <a:ext cx="12055365" cy="6524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ình ành làng gốm bát tràng">
            <a:extLst>
              <a:ext uri="{FF2B5EF4-FFF2-40B4-BE49-F238E27FC236}">
                <a16:creationId xmlns="" xmlns:a16="http://schemas.microsoft.com/office/drawing/2014/main" id="{61A74493-EF63-16E2-DF95-9C21E6A46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32" y="207523"/>
            <a:ext cx="12055365" cy="6650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 xmlns:a16="http://schemas.microsoft.com/office/drawing/2014/main" id="{2C310288-CBEC-134A-BEFB-440BD9011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28" y="207522"/>
            <a:ext cx="12055365" cy="665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7C05FCF5-13F6-2EDA-C6BF-82EB3CDBC272}"/>
              </a:ext>
            </a:extLst>
          </p:cNvPr>
          <p:cNvSpPr txBox="1"/>
          <p:nvPr/>
        </p:nvSpPr>
        <p:spPr>
          <a:xfrm>
            <a:off x="1621279" y="616935"/>
            <a:ext cx="9727659" cy="2964594"/>
          </a:xfrm>
          <a:prstGeom prst="rect">
            <a:avLst/>
          </a:prstGeom>
          <a:noFill/>
        </p:spPr>
        <p:txBody>
          <a:bodyPr wrap="square">
            <a:spAutoFit/>
          </a:bodyPr>
          <a:lstStyle/>
          <a:p>
            <a:pPr algn="just"/>
            <a:r>
              <a:rPr lang="vi-VN" sz="3733" dirty="0">
                <a:solidFill>
                  <a:srgbClr val="242021"/>
                </a:solidFill>
                <a:latin typeface="ArialMT"/>
              </a:rPr>
              <a:t>- Nghề làm gốm, sứ Bát Tràng là sự kết hợp giữa thủ công tinh xảo với sáng tạo nghệ thuật của con người, là hoạt động kinh tế chủ đạo của người dân góp phần gìn giữ, phát huy giá trị văn </a:t>
            </a:r>
            <a:r>
              <a:rPr lang="vi-VN" sz="3733" dirty="0" err="1">
                <a:solidFill>
                  <a:srgbClr val="242021"/>
                </a:solidFill>
                <a:latin typeface="ArialMT"/>
              </a:rPr>
              <a:t>hoá</a:t>
            </a:r>
            <a:r>
              <a:rPr lang="vi-VN" sz="3733" dirty="0">
                <a:solidFill>
                  <a:srgbClr val="242021"/>
                </a:solidFill>
                <a:latin typeface="ArialMT"/>
              </a:rPr>
              <a:t> của cả dân tộc.</a:t>
            </a:r>
            <a:r>
              <a:rPr lang="vi-VN" sz="3733" dirty="0"/>
              <a:t> </a:t>
            </a:r>
          </a:p>
        </p:txBody>
      </p:sp>
      <p:sp>
        <p:nvSpPr>
          <p:cNvPr id="7" name="Hộp Văn bản 6">
            <a:extLst>
              <a:ext uri="{FF2B5EF4-FFF2-40B4-BE49-F238E27FC236}">
                <a16:creationId xmlns="" xmlns:a16="http://schemas.microsoft.com/office/drawing/2014/main" id="{DE2ED4EA-1378-230E-B913-8B1E32FDCADF}"/>
              </a:ext>
            </a:extLst>
          </p:cNvPr>
          <p:cNvSpPr txBox="1"/>
          <p:nvPr/>
        </p:nvSpPr>
        <p:spPr>
          <a:xfrm>
            <a:off x="1141379" y="3803093"/>
            <a:ext cx="11050621" cy="1610569"/>
          </a:xfrm>
          <a:prstGeom prst="rect">
            <a:avLst/>
          </a:prstGeom>
          <a:noFill/>
        </p:spPr>
        <p:txBody>
          <a:bodyPr wrap="square">
            <a:spAutoFit/>
          </a:bodyPr>
          <a:lstStyle/>
          <a:p>
            <a:r>
              <a:rPr lang="vi-VN" sz="3733" dirty="0">
                <a:solidFill>
                  <a:srgbClr val="242021"/>
                </a:solidFill>
                <a:latin typeface="ArialMT"/>
              </a:rPr>
              <a:t>- Tháng 4 - 2022 nghề gốm làng Bát Tràng được công nhận là Di sản văn </a:t>
            </a:r>
            <a:r>
              <a:rPr lang="vi-VN" sz="3733" dirty="0" err="1">
                <a:solidFill>
                  <a:srgbClr val="242021"/>
                </a:solidFill>
                <a:latin typeface="ArialMT"/>
              </a:rPr>
              <a:t>hoá</a:t>
            </a:r>
            <a:r>
              <a:rPr lang="vi-VN" sz="3733" dirty="0">
                <a:solidFill>
                  <a:srgbClr val="242021"/>
                </a:solidFill>
                <a:latin typeface="ArialMT"/>
              </a:rPr>
              <a:t> phi vật thể quốc gia</a:t>
            </a:r>
            <a:r>
              <a:rPr lang="vi-VN" sz="2400" dirty="0"/>
              <a:t/>
            </a:r>
            <a:br>
              <a:rPr lang="vi-VN" sz="2400" dirty="0"/>
            </a:br>
            <a:endParaRPr lang="vi-VN" sz="2400" dirty="0"/>
          </a:p>
        </p:txBody>
      </p:sp>
    </p:spTree>
    <p:extLst>
      <p:ext uri="{BB962C8B-B14F-4D97-AF65-F5344CB8AC3E}">
        <p14:creationId xmlns:p14="http://schemas.microsoft.com/office/powerpoint/2010/main" val="29079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BDC99337-5D2D-DFBE-88A0-903DE9C937CA}"/>
              </a:ext>
            </a:extLst>
          </p:cNvPr>
          <p:cNvSpPr txBox="1"/>
          <p:nvPr/>
        </p:nvSpPr>
        <p:spPr>
          <a:xfrm>
            <a:off x="739301" y="0"/>
            <a:ext cx="2762656" cy="748988"/>
          </a:xfrm>
          <a:prstGeom prst="rect">
            <a:avLst/>
          </a:prstGeom>
          <a:noFill/>
        </p:spPr>
        <p:txBody>
          <a:bodyPr wrap="square">
            <a:spAutoFit/>
          </a:bodyPr>
          <a:lstStyle/>
          <a:p>
            <a:r>
              <a:rPr lang="vi-VN" sz="4267" b="1" dirty="0">
                <a:solidFill>
                  <a:srgbClr val="00B050"/>
                </a:solidFill>
                <a:latin typeface="ChronicaPro-Heavy"/>
              </a:rPr>
              <a:t>Luyện tập</a:t>
            </a:r>
            <a:r>
              <a:rPr lang="vi-VN" sz="4267" b="1" dirty="0">
                <a:solidFill>
                  <a:srgbClr val="00B050"/>
                </a:solidFill>
              </a:rPr>
              <a:t> </a:t>
            </a:r>
            <a:endParaRPr lang="vi-VN" sz="2400" dirty="0"/>
          </a:p>
        </p:txBody>
      </p:sp>
      <p:sp>
        <p:nvSpPr>
          <p:cNvPr id="7" name="Hộp Văn bản 6">
            <a:extLst>
              <a:ext uri="{FF2B5EF4-FFF2-40B4-BE49-F238E27FC236}">
                <a16:creationId xmlns="" xmlns:a16="http://schemas.microsoft.com/office/drawing/2014/main" id="{BA7869AD-423A-42BD-45C3-1FBDDC3BCC1E}"/>
              </a:ext>
            </a:extLst>
          </p:cNvPr>
          <p:cNvSpPr txBox="1"/>
          <p:nvPr/>
        </p:nvSpPr>
        <p:spPr>
          <a:xfrm>
            <a:off x="1997411" y="0"/>
            <a:ext cx="9455288" cy="1077218"/>
          </a:xfrm>
          <a:prstGeom prst="rect">
            <a:avLst/>
          </a:prstGeom>
          <a:noFill/>
        </p:spPr>
        <p:txBody>
          <a:bodyPr wrap="square">
            <a:spAutoFit/>
          </a:bodyPr>
          <a:lstStyle/>
          <a:p>
            <a:pPr algn="ctr"/>
            <a:r>
              <a:rPr lang="vi-VN" sz="3200" dirty="0">
                <a:solidFill>
                  <a:srgbClr val="FF0000"/>
                </a:solidFill>
                <a:latin typeface="ArialMT"/>
              </a:rPr>
              <a:t>Lập bảng tóm tắt một số di sản văn </a:t>
            </a:r>
            <a:r>
              <a:rPr lang="vi-VN" sz="3200" dirty="0" err="1">
                <a:solidFill>
                  <a:srgbClr val="FF0000"/>
                </a:solidFill>
                <a:latin typeface="ArialMT"/>
              </a:rPr>
              <a:t>hoá</a:t>
            </a:r>
            <a:r>
              <a:rPr lang="vi-VN" sz="3200" dirty="0">
                <a:solidFill>
                  <a:srgbClr val="FF0000"/>
                </a:solidFill>
                <a:latin typeface="ArialMT"/>
              </a:rPr>
              <a:t> phi vật thể tiêu biểu ở thành phố Hà Nội.</a:t>
            </a:r>
            <a:r>
              <a:rPr lang="vi-VN" sz="3200" dirty="0">
                <a:solidFill>
                  <a:srgbClr val="FF0000"/>
                </a:solidFill>
              </a:rPr>
              <a:t> </a:t>
            </a:r>
            <a:endParaRPr lang="vi-VN" sz="3200" dirty="0"/>
          </a:p>
        </p:txBody>
      </p:sp>
      <p:pic>
        <p:nvPicPr>
          <p:cNvPr id="9" name="Hình ảnh 8">
            <a:extLst>
              <a:ext uri="{FF2B5EF4-FFF2-40B4-BE49-F238E27FC236}">
                <a16:creationId xmlns="" xmlns:a16="http://schemas.microsoft.com/office/drawing/2014/main" id="{7DF42D99-2251-BD48-8198-3F2818A2C784}"/>
              </a:ext>
            </a:extLst>
          </p:cNvPr>
          <p:cNvPicPr>
            <a:picLocks noChangeAspect="1"/>
          </p:cNvPicPr>
          <p:nvPr/>
        </p:nvPicPr>
        <p:blipFill>
          <a:blip r:embed="rId2"/>
          <a:stretch>
            <a:fillRect/>
          </a:stretch>
        </p:blipFill>
        <p:spPr>
          <a:xfrm>
            <a:off x="0" y="1184988"/>
            <a:ext cx="12192000" cy="5763381"/>
          </a:xfrm>
          <a:prstGeom prst="rect">
            <a:avLst/>
          </a:prstGeom>
        </p:spPr>
      </p:pic>
    </p:spTree>
    <p:extLst>
      <p:ext uri="{BB962C8B-B14F-4D97-AF65-F5344CB8AC3E}">
        <p14:creationId xmlns:p14="http://schemas.microsoft.com/office/powerpoint/2010/main" val="15919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2486D9DB-F418-A5DF-D46A-944D2B421221}"/>
              </a:ext>
            </a:extLst>
          </p:cNvPr>
          <p:cNvSpPr txBox="1"/>
          <p:nvPr/>
        </p:nvSpPr>
        <p:spPr>
          <a:xfrm>
            <a:off x="1146748" y="36974"/>
            <a:ext cx="10877725" cy="1610569"/>
          </a:xfrm>
          <a:prstGeom prst="rect">
            <a:avLst/>
          </a:prstGeom>
          <a:noFill/>
        </p:spPr>
        <p:txBody>
          <a:bodyPr wrap="square">
            <a:spAutoFit/>
          </a:bodyPr>
          <a:lstStyle/>
          <a:p>
            <a:r>
              <a:rPr lang="vi-VN" sz="3733" dirty="0">
                <a:solidFill>
                  <a:srgbClr val="242021"/>
                </a:solidFill>
                <a:latin typeface="ArialMT"/>
              </a:rPr>
              <a:t>Quan sát các bức hình sau và cho biết đây là những di sản văn </a:t>
            </a:r>
            <a:r>
              <a:rPr lang="vi-VN" sz="3733" dirty="0" err="1">
                <a:solidFill>
                  <a:srgbClr val="242021"/>
                </a:solidFill>
                <a:latin typeface="ArialMT"/>
              </a:rPr>
              <a:t>hoá</a:t>
            </a:r>
            <a:r>
              <a:rPr lang="vi-VN" sz="3733" dirty="0">
                <a:solidFill>
                  <a:srgbClr val="242021"/>
                </a:solidFill>
                <a:latin typeface="ArialMT"/>
              </a:rPr>
              <a:t> truyền thống nào ở Hà Nội?</a:t>
            </a:r>
            <a:r>
              <a:rPr lang="vi-VN" sz="3733" dirty="0"/>
              <a:t> </a:t>
            </a:r>
            <a:r>
              <a:rPr lang="vi-VN" sz="2400" dirty="0"/>
              <a:t/>
            </a:r>
            <a:br>
              <a:rPr lang="vi-VN" sz="2400" dirty="0"/>
            </a:br>
            <a:endParaRPr lang="vi-VN" sz="2400" dirty="0"/>
          </a:p>
        </p:txBody>
      </p:sp>
      <p:pic>
        <p:nvPicPr>
          <p:cNvPr id="7" name="Hình ảnh 6">
            <a:extLst>
              <a:ext uri="{FF2B5EF4-FFF2-40B4-BE49-F238E27FC236}">
                <a16:creationId xmlns="" xmlns:a16="http://schemas.microsoft.com/office/drawing/2014/main" id="{D08D2A29-1A8F-A396-EE81-74B72EDF0A4D}"/>
              </a:ext>
            </a:extLst>
          </p:cNvPr>
          <p:cNvPicPr>
            <a:picLocks noChangeAspect="1"/>
          </p:cNvPicPr>
          <p:nvPr/>
        </p:nvPicPr>
        <p:blipFill>
          <a:blip r:embed="rId3"/>
          <a:stretch>
            <a:fillRect/>
          </a:stretch>
        </p:blipFill>
        <p:spPr>
          <a:xfrm>
            <a:off x="167525" y="1733725"/>
            <a:ext cx="5928475" cy="5124275"/>
          </a:xfrm>
          <a:prstGeom prst="rect">
            <a:avLst/>
          </a:prstGeom>
        </p:spPr>
      </p:pic>
      <p:pic>
        <p:nvPicPr>
          <p:cNvPr id="9" name="Hình ảnh 8">
            <a:extLst>
              <a:ext uri="{FF2B5EF4-FFF2-40B4-BE49-F238E27FC236}">
                <a16:creationId xmlns="" xmlns:a16="http://schemas.microsoft.com/office/drawing/2014/main" id="{753DA832-9346-A07A-FE83-81A25FD6901C}"/>
              </a:ext>
            </a:extLst>
          </p:cNvPr>
          <p:cNvPicPr>
            <a:picLocks noChangeAspect="1"/>
          </p:cNvPicPr>
          <p:nvPr/>
        </p:nvPicPr>
        <p:blipFill>
          <a:blip r:embed="rId4"/>
          <a:stretch>
            <a:fillRect/>
          </a:stretch>
        </p:blipFill>
        <p:spPr>
          <a:xfrm>
            <a:off x="6096000" y="1733725"/>
            <a:ext cx="6096000" cy="5124275"/>
          </a:xfrm>
          <a:prstGeom prst="rect">
            <a:avLst/>
          </a:prstGeom>
        </p:spPr>
      </p:pic>
      <p:pic>
        <p:nvPicPr>
          <p:cNvPr id="11" name="Hình ảnh 10">
            <a:extLst>
              <a:ext uri="{FF2B5EF4-FFF2-40B4-BE49-F238E27FC236}">
                <a16:creationId xmlns="" xmlns:a16="http://schemas.microsoft.com/office/drawing/2014/main" id="{86016F40-9FC2-83A2-2F6B-DFCE219E70E0}"/>
              </a:ext>
            </a:extLst>
          </p:cNvPr>
          <p:cNvPicPr>
            <a:picLocks noChangeAspect="1"/>
          </p:cNvPicPr>
          <p:nvPr/>
        </p:nvPicPr>
        <p:blipFill>
          <a:blip r:embed="rId5"/>
          <a:stretch>
            <a:fillRect/>
          </a:stretch>
        </p:blipFill>
        <p:spPr>
          <a:xfrm>
            <a:off x="167527" y="1561362"/>
            <a:ext cx="5928475" cy="5296639"/>
          </a:xfrm>
          <a:prstGeom prst="rect">
            <a:avLst/>
          </a:prstGeom>
        </p:spPr>
      </p:pic>
      <p:pic>
        <p:nvPicPr>
          <p:cNvPr id="13" name="Hình ảnh 12">
            <a:extLst>
              <a:ext uri="{FF2B5EF4-FFF2-40B4-BE49-F238E27FC236}">
                <a16:creationId xmlns="" xmlns:a16="http://schemas.microsoft.com/office/drawing/2014/main" id="{37A31C46-6C22-3B8C-B2BF-A2C97245F14A}"/>
              </a:ext>
            </a:extLst>
          </p:cNvPr>
          <p:cNvPicPr>
            <a:picLocks noChangeAspect="1"/>
          </p:cNvPicPr>
          <p:nvPr/>
        </p:nvPicPr>
        <p:blipFill>
          <a:blip r:embed="rId6"/>
          <a:stretch>
            <a:fillRect/>
          </a:stretch>
        </p:blipFill>
        <p:spPr>
          <a:xfrm>
            <a:off x="6023547" y="1561361"/>
            <a:ext cx="6168452" cy="5296639"/>
          </a:xfrm>
          <a:prstGeom prst="rect">
            <a:avLst/>
          </a:prstGeom>
        </p:spPr>
      </p:pic>
    </p:spTree>
    <p:extLst>
      <p:ext uri="{BB962C8B-B14F-4D97-AF65-F5344CB8AC3E}">
        <p14:creationId xmlns:p14="http://schemas.microsoft.com/office/powerpoint/2010/main" val="4462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FC73C449-08C6-EE66-C35A-ABE3F95DBAE0}"/>
              </a:ext>
            </a:extLst>
          </p:cNvPr>
          <p:cNvPicPr>
            <a:picLocks noChangeAspect="1"/>
          </p:cNvPicPr>
          <p:nvPr/>
        </p:nvPicPr>
        <p:blipFill>
          <a:blip r:embed="rId2"/>
          <a:stretch>
            <a:fillRect/>
          </a:stretch>
        </p:blipFill>
        <p:spPr>
          <a:xfrm>
            <a:off x="1" y="1"/>
            <a:ext cx="4824369" cy="2112551"/>
          </a:xfrm>
          <a:prstGeom prst="rect">
            <a:avLst/>
          </a:prstGeom>
        </p:spPr>
      </p:pic>
      <p:sp>
        <p:nvSpPr>
          <p:cNvPr id="7" name="Hộp Văn bản 6">
            <a:extLst>
              <a:ext uri="{FF2B5EF4-FFF2-40B4-BE49-F238E27FC236}">
                <a16:creationId xmlns="" xmlns:a16="http://schemas.microsoft.com/office/drawing/2014/main" id="{0A5385A4-E509-9DDF-2C3E-091549BB05FF}"/>
              </a:ext>
            </a:extLst>
          </p:cNvPr>
          <p:cNvSpPr txBox="1"/>
          <p:nvPr/>
        </p:nvSpPr>
        <p:spPr>
          <a:xfrm>
            <a:off x="2003898" y="1933095"/>
            <a:ext cx="9889788" cy="1610569"/>
          </a:xfrm>
          <a:prstGeom prst="rect">
            <a:avLst/>
          </a:prstGeom>
          <a:noFill/>
        </p:spPr>
        <p:txBody>
          <a:bodyPr wrap="square">
            <a:spAutoFit/>
          </a:bodyPr>
          <a:lstStyle/>
          <a:p>
            <a:r>
              <a:rPr lang="vi-VN" sz="3733" dirty="0">
                <a:solidFill>
                  <a:srgbClr val="242021"/>
                </a:solidFill>
                <a:latin typeface="ArialMT"/>
              </a:rPr>
              <a:t>1. Sưu tầm thông tin, tranh ảnh về một di sản văn </a:t>
            </a:r>
            <a:r>
              <a:rPr lang="vi-VN" sz="3733" dirty="0" err="1">
                <a:solidFill>
                  <a:srgbClr val="242021"/>
                </a:solidFill>
                <a:latin typeface="ArialMT"/>
              </a:rPr>
              <a:t>hoá</a:t>
            </a:r>
            <a:r>
              <a:rPr lang="vi-VN" sz="3733" dirty="0">
                <a:solidFill>
                  <a:srgbClr val="242021"/>
                </a:solidFill>
                <a:latin typeface="ArialMT"/>
              </a:rPr>
              <a:t> phi vật thể ở nơi em sinh sống</a:t>
            </a:r>
            <a:r>
              <a:rPr lang="vi-VN" sz="3733" dirty="0"/>
              <a:t> </a:t>
            </a:r>
            <a:r>
              <a:rPr lang="vi-VN" sz="2400" dirty="0"/>
              <a:t/>
            </a:r>
            <a:br>
              <a:rPr lang="vi-VN" sz="2400" dirty="0"/>
            </a:br>
            <a:endParaRPr lang="vi-VN" sz="2400" dirty="0"/>
          </a:p>
        </p:txBody>
      </p:sp>
      <p:sp>
        <p:nvSpPr>
          <p:cNvPr id="9" name="Hộp Văn bản 8">
            <a:extLst>
              <a:ext uri="{FF2B5EF4-FFF2-40B4-BE49-F238E27FC236}">
                <a16:creationId xmlns="" xmlns:a16="http://schemas.microsoft.com/office/drawing/2014/main" id="{306A96D3-65C2-D8BE-E0E3-BD86D77F3348}"/>
              </a:ext>
            </a:extLst>
          </p:cNvPr>
          <p:cNvSpPr txBox="1"/>
          <p:nvPr/>
        </p:nvSpPr>
        <p:spPr>
          <a:xfrm>
            <a:off x="1763949" y="3429000"/>
            <a:ext cx="10129736" cy="2964594"/>
          </a:xfrm>
          <a:prstGeom prst="rect">
            <a:avLst/>
          </a:prstGeom>
          <a:noFill/>
        </p:spPr>
        <p:txBody>
          <a:bodyPr wrap="square">
            <a:spAutoFit/>
          </a:bodyPr>
          <a:lstStyle/>
          <a:p>
            <a:pPr algn="just"/>
            <a:r>
              <a:rPr lang="vi-VN" sz="3733" b="1" dirty="0">
                <a:solidFill>
                  <a:srgbClr val="242021"/>
                </a:solidFill>
                <a:latin typeface="Arial-BoldMT"/>
              </a:rPr>
              <a:t>2. </a:t>
            </a:r>
            <a:r>
              <a:rPr lang="vi-VN" sz="3733" dirty="0">
                <a:solidFill>
                  <a:srgbClr val="242021"/>
                </a:solidFill>
                <a:latin typeface="ArialMT"/>
              </a:rPr>
              <a:t>Giới thiệu một di sản văn </a:t>
            </a:r>
            <a:r>
              <a:rPr lang="vi-VN" sz="3733" dirty="0" err="1">
                <a:solidFill>
                  <a:srgbClr val="242021"/>
                </a:solidFill>
                <a:latin typeface="ArialMT"/>
              </a:rPr>
              <a:t>hoá</a:t>
            </a:r>
            <a:r>
              <a:rPr lang="vi-VN" sz="3733" dirty="0">
                <a:solidFill>
                  <a:srgbClr val="242021"/>
                </a:solidFill>
                <a:latin typeface="ArialMT"/>
              </a:rPr>
              <a:t> phi vật thể ở thành phố Hà Nội mà em yêu thích theo hình thức tự chọn: thuyết trình, </a:t>
            </a:r>
            <a:r>
              <a:rPr lang="vi-VN" sz="3733" dirty="0" err="1">
                <a:solidFill>
                  <a:srgbClr val="242021"/>
                </a:solidFill>
                <a:latin typeface="ArialMT"/>
              </a:rPr>
              <a:t>video</a:t>
            </a:r>
            <a:r>
              <a:rPr lang="vi-VN" sz="3733" dirty="0">
                <a:solidFill>
                  <a:srgbClr val="242021"/>
                </a:solidFill>
                <a:latin typeface="ArialMT"/>
              </a:rPr>
              <a:t>, triển lãm tranh, </a:t>
            </a:r>
            <a:r>
              <a:rPr lang="vi-VN" sz="3733" dirty="0" err="1">
                <a:solidFill>
                  <a:srgbClr val="242021"/>
                </a:solidFill>
                <a:latin typeface="ArialMT"/>
              </a:rPr>
              <a:t>poster</a:t>
            </a:r>
            <a:r>
              <a:rPr lang="vi-VN" sz="3733" dirty="0">
                <a:solidFill>
                  <a:srgbClr val="242021"/>
                </a:solidFill>
                <a:latin typeface="ArialMT"/>
              </a:rPr>
              <a:t>, đóng kịch, trình diễn văn nghệ,...</a:t>
            </a:r>
            <a:r>
              <a:rPr lang="vi-VN" sz="3733" dirty="0"/>
              <a:t> </a:t>
            </a:r>
            <a:br>
              <a:rPr lang="vi-VN" sz="3733" dirty="0"/>
            </a:br>
            <a:endParaRPr lang="vi-VN" sz="3733" dirty="0"/>
          </a:p>
        </p:txBody>
      </p:sp>
    </p:spTree>
    <p:extLst>
      <p:ext uri="{BB962C8B-B14F-4D97-AF65-F5344CB8AC3E}">
        <p14:creationId xmlns:p14="http://schemas.microsoft.com/office/powerpoint/2010/main" val="19622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 xmlns:a16="http://schemas.microsoft.com/office/drawing/2014/main" id="{AE8912FA-A367-9576-B394-0C44CBAF848E}"/>
              </a:ext>
            </a:extLst>
          </p:cNvPr>
          <p:cNvSpPr>
            <a:spLocks noChangeArrowheads="1" noChangeShapeType="1" noTextEdit="1"/>
          </p:cNvSpPr>
          <p:nvPr/>
        </p:nvSpPr>
        <p:spPr bwMode="auto">
          <a:xfrm>
            <a:off x="2291864" y="313571"/>
            <a:ext cx="8229600" cy="1143000"/>
          </a:xfrm>
          <a:prstGeom prst="rect">
            <a:avLst/>
          </a:prstGeom>
        </p:spPr>
        <p:txBody>
          <a:bodyPr wrap="none" fromWordArt="1">
            <a:prstTxWarp prst="textPlain">
              <a:avLst>
                <a:gd name="adj" fmla="val 50000"/>
              </a:avLst>
            </a:prstTxWarp>
          </a:bodyPr>
          <a:lstStyle/>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GIỜ HỌC ĐÃ KẾT THÚC</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CHÂN THÀNH CẢM ƠN QUÝ VỊ ĐẠI BIỂU</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 VÀ CÁC THẦY CÔ GIÁO</a:t>
            </a:r>
          </a:p>
        </p:txBody>
      </p:sp>
      <p:graphicFrame>
        <p:nvGraphicFramePr>
          <p:cNvPr id="41987" name="Object 3">
            <a:extLst>
              <a:ext uri="{FF2B5EF4-FFF2-40B4-BE49-F238E27FC236}">
                <a16:creationId xmlns="" xmlns:a16="http://schemas.microsoft.com/office/drawing/2014/main" id="{BE1CDCDC-7435-AB48-F0B8-3A6ED44C2CEB}"/>
              </a:ext>
            </a:extLst>
          </p:cNvPr>
          <p:cNvGraphicFramePr>
            <a:graphicFrameLocks noGrp="1" noChangeAspect="1"/>
          </p:cNvGraphicFramePr>
          <p:nvPr>
            <p:ph sz="half" idx="1"/>
          </p:nvPr>
        </p:nvGraphicFramePr>
        <p:xfrm>
          <a:off x="2365375" y="3325813"/>
          <a:ext cx="1182688" cy="889000"/>
        </p:xfrm>
        <a:graphic>
          <a:graphicData uri="http://schemas.openxmlformats.org/presentationml/2006/ole">
            <mc:AlternateContent xmlns:mc="http://schemas.openxmlformats.org/markup-compatibility/2006">
              <mc:Choice xmlns:v="urn:schemas-microsoft-com:vml" Requires="v">
                <p:oleObj spid="_x0000_s1034" name="CorelDRAW" r:id="rId4" imgW="3177479" imgH="2387194" progId="CorelDRAW.Graphic.12">
                  <p:embed/>
                </p:oleObj>
              </mc:Choice>
              <mc:Fallback>
                <p:oleObj name="CorelDRAW" r:id="rId4" imgW="3177479" imgH="2387194" progId="CorelDRAW.Graphic.12">
                  <p:embed/>
                  <p:pic>
                    <p:nvPicPr>
                      <p:cNvPr id="41987" name="Object 3">
                        <a:extLst>
                          <a:ext uri="{FF2B5EF4-FFF2-40B4-BE49-F238E27FC236}">
                            <a16:creationId xmlns="" xmlns:a16="http://schemas.microsoft.com/office/drawing/2014/main" id="{BE1CDCDC-7435-AB48-F0B8-3A6ED44C2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75" y="3325813"/>
                        <a:ext cx="11826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 xmlns:a16="http://schemas.microsoft.com/office/drawing/2014/main" id="{FB6E437A-354C-0F49-2AD7-D61482841A5B}"/>
              </a:ext>
            </a:extLst>
          </p:cNvPr>
          <p:cNvGraphicFramePr>
            <a:graphicFrameLocks noGrp="1" noChangeAspect="1"/>
          </p:cNvGraphicFramePr>
          <p:nvPr>
            <p:ph sz="half" idx="2"/>
            <p:extLst>
              <p:ext uri="{D42A27DB-BD31-4B8C-83A1-F6EECF244321}">
                <p14:modId xmlns:p14="http://schemas.microsoft.com/office/powerpoint/2010/main" val="154193198"/>
              </p:ext>
            </p:extLst>
          </p:nvPr>
        </p:nvGraphicFramePr>
        <p:xfrm>
          <a:off x="10324312" y="2997200"/>
          <a:ext cx="1149351" cy="863600"/>
        </p:xfrm>
        <a:graphic>
          <a:graphicData uri="http://schemas.openxmlformats.org/presentationml/2006/ole">
            <mc:AlternateContent xmlns:mc="http://schemas.openxmlformats.org/markup-compatibility/2006">
              <mc:Choice xmlns:v="urn:schemas-microsoft-com:vml" Requires="v">
                <p:oleObj spid="_x0000_s1035" name="CorelDRAW" r:id="rId6" imgW="3177479" imgH="2387194" progId="CorelDRAW.Graphic.12">
                  <p:embed/>
                </p:oleObj>
              </mc:Choice>
              <mc:Fallback>
                <p:oleObj name="CorelDRAW" r:id="rId6" imgW="3177479" imgH="2387194" progId="CorelDRAW.Graphic.12">
                  <p:embed/>
                  <p:pic>
                    <p:nvPicPr>
                      <p:cNvPr id="41988" name="Object 4">
                        <a:extLst>
                          <a:ext uri="{FF2B5EF4-FFF2-40B4-BE49-F238E27FC236}">
                            <a16:creationId xmlns="" xmlns:a16="http://schemas.microsoft.com/office/drawing/2014/main" id="{FB6E437A-354C-0F49-2AD7-D61482841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312" y="2997200"/>
                        <a:ext cx="1149351"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 xmlns:a16="http://schemas.microsoft.com/office/drawing/2014/main" id="{FA19064C-40F7-CE98-8416-502B335FFD90}"/>
              </a:ext>
            </a:extLst>
          </p:cNvPr>
          <p:cNvSpPr>
            <a:spLocks noEditPoints="1" noChangeArrowheads="1"/>
          </p:cNvSpPr>
          <p:nvPr/>
        </p:nvSpPr>
        <p:spPr bwMode="auto">
          <a:xfrm rot="11236284">
            <a:off x="3648842" y="5106919"/>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0" name="Music">
            <a:extLst>
              <a:ext uri="{FF2B5EF4-FFF2-40B4-BE49-F238E27FC236}">
                <a16:creationId xmlns="" xmlns:a16="http://schemas.microsoft.com/office/drawing/2014/main" id="{3A3F9192-876F-1D17-7475-C53BE96C4016}"/>
              </a:ext>
            </a:extLst>
          </p:cNvPr>
          <p:cNvSpPr>
            <a:spLocks noEditPoints="1" noChangeArrowheads="1"/>
          </p:cNvSpPr>
          <p:nvPr/>
        </p:nvSpPr>
        <p:spPr bwMode="auto">
          <a:xfrm rot="11236284">
            <a:off x="5949632" y="54852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1" name="Music">
            <a:extLst>
              <a:ext uri="{FF2B5EF4-FFF2-40B4-BE49-F238E27FC236}">
                <a16:creationId xmlns="" xmlns:a16="http://schemas.microsoft.com/office/drawing/2014/main" id="{025493F3-2DAA-3D3D-BA5D-091940DE9130}"/>
              </a:ext>
            </a:extLst>
          </p:cNvPr>
          <p:cNvSpPr>
            <a:spLocks noEditPoints="1" noChangeArrowheads="1"/>
          </p:cNvSpPr>
          <p:nvPr/>
        </p:nvSpPr>
        <p:spPr bwMode="auto">
          <a:xfrm rot="11236284">
            <a:off x="8162347" y="525551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2" name="Music">
            <a:extLst>
              <a:ext uri="{FF2B5EF4-FFF2-40B4-BE49-F238E27FC236}">
                <a16:creationId xmlns="" xmlns:a16="http://schemas.microsoft.com/office/drawing/2014/main" id="{B6433729-4996-D7F2-EEFE-FEF166D5AB5A}"/>
              </a:ext>
            </a:extLst>
          </p:cNvPr>
          <p:cNvSpPr>
            <a:spLocks noEditPoints="1" noChangeArrowheads="1"/>
          </p:cNvSpPr>
          <p:nvPr/>
        </p:nvSpPr>
        <p:spPr bwMode="auto">
          <a:xfrm rot="11236284">
            <a:off x="10103092" y="4197096"/>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pic>
        <p:nvPicPr>
          <p:cNvPr id="18441" name="Picture 9">
            <a:extLst>
              <a:ext uri="{FF2B5EF4-FFF2-40B4-BE49-F238E27FC236}">
                <a16:creationId xmlns="" xmlns:a16="http://schemas.microsoft.com/office/drawing/2014/main" id="{2EA6EA62-FE2B-1BE3-96C5-A2D176D00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5919" y="2557143"/>
            <a:ext cx="3352800" cy="2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 xmlns:a16="http://schemas.microsoft.com/office/drawing/2014/main" id="{3F2E8878-5A74-93D2-E5B0-4D325236E112}"/>
              </a:ext>
            </a:extLst>
          </p:cNvPr>
          <p:cNvSpPr>
            <a:spLocks noEditPoints="1" noChangeArrowheads="1"/>
          </p:cNvSpPr>
          <p:nvPr/>
        </p:nvSpPr>
        <p:spPr bwMode="auto">
          <a:xfrm rot="11236284">
            <a:off x="5426320" y="18669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5" name="Music">
            <a:extLst>
              <a:ext uri="{FF2B5EF4-FFF2-40B4-BE49-F238E27FC236}">
                <a16:creationId xmlns="" xmlns:a16="http://schemas.microsoft.com/office/drawing/2014/main" id="{6C544AA0-C75E-B786-E4F5-6B18B298275F}"/>
              </a:ext>
            </a:extLst>
          </p:cNvPr>
          <p:cNvSpPr>
            <a:spLocks noEditPoints="1" noChangeArrowheads="1"/>
          </p:cNvSpPr>
          <p:nvPr/>
        </p:nvSpPr>
        <p:spPr bwMode="auto">
          <a:xfrm rot="11236284">
            <a:off x="2655454" y="492638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6" name="Music">
            <a:extLst>
              <a:ext uri="{FF2B5EF4-FFF2-40B4-BE49-F238E27FC236}">
                <a16:creationId xmlns="" xmlns:a16="http://schemas.microsoft.com/office/drawing/2014/main" id="{7C783065-DE42-15CE-7F32-4E9E8EC63A46}"/>
              </a:ext>
            </a:extLst>
          </p:cNvPr>
          <p:cNvSpPr>
            <a:spLocks noEditPoints="1" noChangeArrowheads="1"/>
          </p:cNvSpPr>
          <p:nvPr/>
        </p:nvSpPr>
        <p:spPr bwMode="auto">
          <a:xfrm rot="11236284">
            <a:off x="9175211" y="493705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7" name="Music">
            <a:extLst>
              <a:ext uri="{FF2B5EF4-FFF2-40B4-BE49-F238E27FC236}">
                <a16:creationId xmlns="" xmlns:a16="http://schemas.microsoft.com/office/drawing/2014/main" id="{A3A38465-AD0F-D39F-8E8B-40D8591BDEC5}"/>
              </a:ext>
            </a:extLst>
          </p:cNvPr>
          <p:cNvSpPr>
            <a:spLocks noEditPoints="1" noChangeArrowheads="1"/>
          </p:cNvSpPr>
          <p:nvPr/>
        </p:nvSpPr>
        <p:spPr bwMode="auto">
          <a:xfrm rot="11236284">
            <a:off x="4686302" y="532713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8" name="Music">
            <a:extLst>
              <a:ext uri="{FF2B5EF4-FFF2-40B4-BE49-F238E27FC236}">
                <a16:creationId xmlns="" xmlns:a16="http://schemas.microsoft.com/office/drawing/2014/main" id="{09EAD227-D92A-55EB-B4CF-0EC66A7BE68C}"/>
              </a:ext>
            </a:extLst>
          </p:cNvPr>
          <p:cNvSpPr>
            <a:spLocks noEditPoints="1" noChangeArrowheads="1"/>
          </p:cNvSpPr>
          <p:nvPr/>
        </p:nvSpPr>
        <p:spPr bwMode="auto">
          <a:xfrm rot="11236284">
            <a:off x="7034394" y="539196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dirty="0"/>
          </a:p>
        </p:txBody>
      </p:sp>
      <p:sp>
        <p:nvSpPr>
          <p:cNvPr id="41999" name="Music">
            <a:extLst>
              <a:ext uri="{FF2B5EF4-FFF2-40B4-BE49-F238E27FC236}">
                <a16:creationId xmlns="" xmlns:a16="http://schemas.microsoft.com/office/drawing/2014/main" id="{B52D83BB-C2DA-1B22-4942-D27253D90018}"/>
              </a:ext>
            </a:extLst>
          </p:cNvPr>
          <p:cNvSpPr>
            <a:spLocks noEditPoints="1" noChangeArrowheads="1"/>
          </p:cNvSpPr>
          <p:nvPr/>
        </p:nvSpPr>
        <p:spPr bwMode="auto">
          <a:xfrm rot="11236284">
            <a:off x="1518711" y="18229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0" name="Music">
            <a:extLst>
              <a:ext uri="{FF2B5EF4-FFF2-40B4-BE49-F238E27FC236}">
                <a16:creationId xmlns="" xmlns:a16="http://schemas.microsoft.com/office/drawing/2014/main" id="{845E0730-680D-4C16-E6BF-986A233C8D2E}"/>
              </a:ext>
            </a:extLst>
          </p:cNvPr>
          <p:cNvSpPr>
            <a:spLocks noEditPoints="1" noChangeArrowheads="1"/>
          </p:cNvSpPr>
          <p:nvPr/>
        </p:nvSpPr>
        <p:spPr bwMode="auto">
          <a:xfrm rot="11236284">
            <a:off x="10566683" y="1683133"/>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1" name="Music">
            <a:extLst>
              <a:ext uri="{FF2B5EF4-FFF2-40B4-BE49-F238E27FC236}">
                <a16:creationId xmlns="" xmlns:a16="http://schemas.microsoft.com/office/drawing/2014/main" id="{795C5EA1-D1FE-9841-2006-010168D95A7F}"/>
              </a:ext>
            </a:extLst>
          </p:cNvPr>
          <p:cNvSpPr>
            <a:spLocks noEditPoints="1" noChangeArrowheads="1"/>
          </p:cNvSpPr>
          <p:nvPr/>
        </p:nvSpPr>
        <p:spPr bwMode="auto">
          <a:xfrm rot="11236284">
            <a:off x="1622184" y="441731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3"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5B15D63B-D7B5-2A85-89E1-CEC9976DCA02}"/>
              </a:ext>
            </a:extLst>
          </p:cNvPr>
          <p:cNvSpPr txBox="1"/>
          <p:nvPr/>
        </p:nvSpPr>
        <p:spPr>
          <a:xfrm>
            <a:off x="1649835" y="140448"/>
            <a:ext cx="8892331" cy="707886"/>
          </a:xfrm>
          <a:prstGeom prst="rect">
            <a:avLst/>
          </a:prstGeom>
          <a:noFill/>
        </p:spPr>
        <p:txBody>
          <a:bodyPr wrap="square">
            <a:spAutoFit/>
          </a:bodyPr>
          <a:lstStyle/>
          <a:p>
            <a:r>
              <a:rPr lang="vi-VN" sz="4000" dirty="0">
                <a:solidFill>
                  <a:srgbClr val="FF0000"/>
                </a:solidFill>
                <a:latin typeface="Times New Roman" panose="02020603050405020304" pitchFamily="18" charset="0"/>
                <a:cs typeface="Times New Roman" panose="02020603050405020304" pitchFamily="18" charset="0"/>
              </a:rPr>
              <a:t>I. Khái niệm về di sản văn hóa phi vật thể</a:t>
            </a:r>
            <a:endParaRPr lang="vi-VN" sz="4000" dirty="0">
              <a:solidFill>
                <a:srgbClr val="FF0000"/>
              </a:solidFill>
            </a:endParaRPr>
          </a:p>
        </p:txBody>
      </p:sp>
      <p:sp>
        <p:nvSpPr>
          <p:cNvPr id="6" name="Hộp Văn bản 5">
            <a:extLst>
              <a:ext uri="{FF2B5EF4-FFF2-40B4-BE49-F238E27FC236}">
                <a16:creationId xmlns="" xmlns:a16="http://schemas.microsoft.com/office/drawing/2014/main" id="{83A30A69-CBF9-532F-745E-8E5E96DEC76A}"/>
              </a:ext>
            </a:extLst>
          </p:cNvPr>
          <p:cNvSpPr txBox="1"/>
          <p:nvPr/>
        </p:nvSpPr>
        <p:spPr>
          <a:xfrm>
            <a:off x="1004247" y="879111"/>
            <a:ext cx="10614579" cy="2718949"/>
          </a:xfrm>
          <a:prstGeom prst="rect">
            <a:avLst/>
          </a:prstGeom>
          <a:noFill/>
        </p:spPr>
        <p:txBody>
          <a:bodyPr wrap="square">
            <a:spAutoFit/>
          </a:bodyPr>
          <a:lstStyle/>
          <a:p>
            <a:pPr algn="just"/>
            <a:r>
              <a:rPr lang="vi-VN" sz="4267" dirty="0">
                <a:solidFill>
                  <a:srgbClr val="242021"/>
                </a:solidFill>
                <a:latin typeface="ArialMT"/>
              </a:rPr>
              <a:t>- Di sản văn </a:t>
            </a:r>
            <a:r>
              <a:rPr lang="vi-VN" sz="4267" dirty="0" err="1">
                <a:solidFill>
                  <a:srgbClr val="242021"/>
                </a:solidFill>
                <a:latin typeface="ArialMT"/>
              </a:rPr>
              <a:t>hoá</a:t>
            </a:r>
            <a:r>
              <a:rPr lang="vi-VN" sz="4267" dirty="0">
                <a:solidFill>
                  <a:srgbClr val="242021"/>
                </a:solidFill>
                <a:latin typeface="ArialMT"/>
              </a:rPr>
              <a:t> phi vật thể là những di sản  có lịch sử lâu đời, được lưu truyền trong dân gian và được gìn giữ, phát huy đến ngày nay. </a:t>
            </a:r>
            <a:endParaRPr lang="vi-VN" sz="4267" dirty="0"/>
          </a:p>
        </p:txBody>
      </p:sp>
      <p:sp>
        <p:nvSpPr>
          <p:cNvPr id="8" name="Hộp Văn bản 7">
            <a:extLst>
              <a:ext uri="{FF2B5EF4-FFF2-40B4-BE49-F238E27FC236}">
                <a16:creationId xmlns="" xmlns:a16="http://schemas.microsoft.com/office/drawing/2014/main" id="{4C99755F-D02A-4396-58CF-AF7C4006EBB3}"/>
              </a:ext>
            </a:extLst>
          </p:cNvPr>
          <p:cNvSpPr txBox="1"/>
          <p:nvPr/>
        </p:nvSpPr>
        <p:spPr>
          <a:xfrm>
            <a:off x="900759" y="3628581"/>
            <a:ext cx="11073468" cy="3375604"/>
          </a:xfrm>
          <a:prstGeom prst="rect">
            <a:avLst/>
          </a:prstGeom>
          <a:noFill/>
        </p:spPr>
        <p:txBody>
          <a:bodyPr wrap="square">
            <a:spAutoFit/>
          </a:bodyPr>
          <a:lstStyle/>
          <a:p>
            <a:pPr algn="just"/>
            <a:r>
              <a:rPr lang="vi-VN" sz="4267" dirty="0">
                <a:solidFill>
                  <a:srgbClr val="242021"/>
                </a:solidFill>
                <a:latin typeface="ArialMT"/>
              </a:rPr>
              <a:t>- Trong đó, nhiều di sản đã được xếp vào danh mục Di sản văn </a:t>
            </a:r>
            <a:r>
              <a:rPr lang="vi-VN" sz="4267" dirty="0" err="1">
                <a:solidFill>
                  <a:srgbClr val="242021"/>
                </a:solidFill>
                <a:latin typeface="ArialMT"/>
              </a:rPr>
              <a:t>hoá</a:t>
            </a:r>
            <a:r>
              <a:rPr lang="vi-VN" sz="4267" dirty="0">
                <a:solidFill>
                  <a:srgbClr val="242021"/>
                </a:solidFill>
                <a:latin typeface="ArialMT"/>
              </a:rPr>
              <a:t> phi vật thể quốc gia hoặc được UNESCO công nhận là di sản văn </a:t>
            </a:r>
            <a:r>
              <a:rPr lang="vi-VN" sz="4267" dirty="0" err="1">
                <a:solidFill>
                  <a:srgbClr val="242021"/>
                </a:solidFill>
                <a:latin typeface="ArialMT"/>
              </a:rPr>
              <a:t>hoá</a:t>
            </a:r>
            <a:r>
              <a:rPr lang="vi-VN" sz="4267" dirty="0">
                <a:solidFill>
                  <a:srgbClr val="242021"/>
                </a:solidFill>
                <a:latin typeface="ArialMT"/>
              </a:rPr>
              <a:t> phi vật thể đại diện của nhân loại.</a:t>
            </a:r>
            <a:r>
              <a:rPr lang="vi-VN" sz="4267" dirty="0"/>
              <a:t> </a:t>
            </a:r>
            <a:br>
              <a:rPr lang="vi-VN" sz="4267" dirty="0"/>
            </a:br>
            <a:endParaRPr lang="vi-VN" sz="4267" dirty="0"/>
          </a:p>
        </p:txBody>
      </p:sp>
    </p:spTree>
    <p:extLst>
      <p:ext uri="{BB962C8B-B14F-4D97-AF65-F5344CB8AC3E}">
        <p14:creationId xmlns:p14="http://schemas.microsoft.com/office/powerpoint/2010/main" val="16560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8611ADF4-4A3E-BF4A-9C07-3CAAA7306A61}"/>
              </a:ext>
            </a:extLst>
          </p:cNvPr>
          <p:cNvSpPr txBox="1"/>
          <p:nvPr/>
        </p:nvSpPr>
        <p:spPr>
          <a:xfrm>
            <a:off x="1650879" y="121729"/>
            <a:ext cx="8890242" cy="1077218"/>
          </a:xfrm>
          <a:prstGeom prst="rect">
            <a:avLst/>
          </a:prstGeom>
          <a:noFill/>
        </p:spPr>
        <p:txBody>
          <a:bodyPr wrap="square">
            <a:spAutoFit/>
          </a:bodyPr>
          <a:lstStyle/>
          <a:p>
            <a:pPr algn="ctr"/>
            <a:r>
              <a:rPr lang="vi-VN" sz="3200" dirty="0">
                <a:solidFill>
                  <a:srgbClr val="FF0000"/>
                </a:solidFill>
                <a:latin typeface="ArialMT"/>
              </a:rPr>
              <a:t>II. Một số loại hình di sản văn </a:t>
            </a:r>
            <a:r>
              <a:rPr lang="vi-VN" sz="3200" dirty="0" err="1">
                <a:solidFill>
                  <a:srgbClr val="FF0000"/>
                </a:solidFill>
                <a:latin typeface="ArialMT"/>
              </a:rPr>
              <a:t>hoá</a:t>
            </a:r>
            <a:r>
              <a:rPr lang="vi-VN" sz="3200" dirty="0">
                <a:solidFill>
                  <a:srgbClr val="FF0000"/>
                </a:solidFill>
                <a:latin typeface="ArialMT"/>
              </a:rPr>
              <a:t> phi vật thể tiêu biểu ở Hà Nội:</a:t>
            </a:r>
            <a:r>
              <a:rPr lang="vi-VN" sz="3200" dirty="0">
                <a:solidFill>
                  <a:srgbClr val="FF0000"/>
                </a:solidFill>
              </a:rPr>
              <a:t> </a:t>
            </a:r>
            <a:endParaRPr lang="vi-VN" sz="2400" dirty="0"/>
          </a:p>
        </p:txBody>
      </p:sp>
      <p:pic>
        <p:nvPicPr>
          <p:cNvPr id="7" name="Hình ảnh 6">
            <a:extLst>
              <a:ext uri="{FF2B5EF4-FFF2-40B4-BE49-F238E27FC236}">
                <a16:creationId xmlns="" xmlns:a16="http://schemas.microsoft.com/office/drawing/2014/main" id="{74B3727A-2084-DD59-EEDF-858A52D4BE5B}"/>
              </a:ext>
            </a:extLst>
          </p:cNvPr>
          <p:cNvPicPr>
            <a:picLocks noChangeAspect="1"/>
          </p:cNvPicPr>
          <p:nvPr/>
        </p:nvPicPr>
        <p:blipFill>
          <a:blip r:embed="rId2"/>
          <a:stretch>
            <a:fillRect/>
          </a:stretch>
        </p:blipFill>
        <p:spPr>
          <a:xfrm>
            <a:off x="0" y="1283172"/>
            <a:ext cx="12192001" cy="5448649"/>
          </a:xfrm>
          <a:prstGeom prst="rect">
            <a:avLst/>
          </a:prstGeom>
        </p:spPr>
      </p:pic>
    </p:spTree>
    <p:extLst>
      <p:ext uri="{BB962C8B-B14F-4D97-AF65-F5344CB8AC3E}">
        <p14:creationId xmlns:p14="http://schemas.microsoft.com/office/powerpoint/2010/main" val="5885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style.rotation</p:attrName>
                                        </p:attrNameLst>
                                      </p:cBhvr>
                                      <p:tavLst>
                                        <p:tav tm="0">
                                          <p:val>
                                            <p:fltVal val="90"/>
                                          </p:val>
                                        </p:tav>
                                        <p:tav tm="100000">
                                          <p:val>
                                            <p:fltVal val="0"/>
                                          </p:val>
                                        </p:tav>
                                      </p:tavLst>
                                    </p:anim>
                                    <p:animEffect transition="in" filter="fade">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89FF82E7-6EEA-B2B8-CADC-20993C19E218}"/>
              </a:ext>
            </a:extLst>
          </p:cNvPr>
          <p:cNvSpPr txBox="1"/>
          <p:nvPr/>
        </p:nvSpPr>
        <p:spPr>
          <a:xfrm>
            <a:off x="1482055" y="195491"/>
            <a:ext cx="6096000" cy="584775"/>
          </a:xfrm>
          <a:prstGeom prst="rect">
            <a:avLst/>
          </a:prstGeom>
          <a:noFill/>
        </p:spPr>
        <p:txBody>
          <a:bodyPr wrap="square">
            <a:spAutoFit/>
          </a:bodyPr>
          <a:lstStyle/>
          <a:p>
            <a:r>
              <a:rPr lang="vi-VN" sz="3200" dirty="0">
                <a:solidFill>
                  <a:srgbClr val="002060"/>
                </a:solidFill>
                <a:latin typeface="ArialMT"/>
              </a:rPr>
              <a:t>1. </a:t>
            </a:r>
            <a:r>
              <a:rPr lang="vi-VN" sz="3200" u="sng" dirty="0">
                <a:solidFill>
                  <a:srgbClr val="002060"/>
                </a:solidFill>
                <a:latin typeface="ArialMT"/>
              </a:rPr>
              <a:t>Lễ hội truyền thống</a:t>
            </a:r>
            <a:r>
              <a:rPr lang="vi-VN" sz="2400" dirty="0">
                <a:solidFill>
                  <a:srgbClr val="242021"/>
                </a:solidFill>
                <a:latin typeface="ArialMT"/>
              </a:rPr>
              <a:t>:</a:t>
            </a:r>
            <a:r>
              <a:rPr lang="vi-VN" sz="2400" dirty="0"/>
              <a:t> </a:t>
            </a:r>
          </a:p>
        </p:txBody>
      </p:sp>
      <p:sp>
        <p:nvSpPr>
          <p:cNvPr id="7" name="Hộp Văn bản 6">
            <a:extLst>
              <a:ext uri="{FF2B5EF4-FFF2-40B4-BE49-F238E27FC236}">
                <a16:creationId xmlns="" xmlns:a16="http://schemas.microsoft.com/office/drawing/2014/main" id="{5E3B0A2A-21BA-AF32-74FE-4B49AD40ABD5}"/>
              </a:ext>
            </a:extLst>
          </p:cNvPr>
          <p:cNvSpPr txBox="1"/>
          <p:nvPr/>
        </p:nvSpPr>
        <p:spPr>
          <a:xfrm>
            <a:off x="1322963" y="1180376"/>
            <a:ext cx="10077856" cy="4113498"/>
          </a:xfrm>
          <a:prstGeom prst="rect">
            <a:avLst/>
          </a:prstGeom>
          <a:noFill/>
        </p:spPr>
        <p:txBody>
          <a:bodyPr wrap="square">
            <a:spAutoFit/>
          </a:bodyPr>
          <a:lstStyle/>
          <a:p>
            <a:pPr algn="just"/>
            <a:r>
              <a:rPr lang="vi-VN" sz="3733" dirty="0">
                <a:solidFill>
                  <a:srgbClr val="242021"/>
                </a:solidFill>
                <a:latin typeface="ArialMT"/>
              </a:rPr>
              <a:t>-Lễ hội đền Cổ Loa (xã Cổ Loa, Đông Anh), lễ hội gò Đống Đa (phường Quang Trung, quận Đống Đa), hội Gióng ở đền Phù Đổng (xã Phù Đổng, huyện Gia Lâm) và đền Sóc (xã Phù Linh, huyện Sóc Sơn), lễ hội đình Chèm (phường </a:t>
            </a:r>
            <a:r>
              <a:rPr lang="vi-VN" sz="3733" dirty="0" err="1">
                <a:solidFill>
                  <a:srgbClr val="242021"/>
                </a:solidFill>
                <a:latin typeface="ArialMT"/>
              </a:rPr>
              <a:t>Thuỵ</a:t>
            </a:r>
            <a:r>
              <a:rPr lang="vi-VN" sz="3733" dirty="0">
                <a:solidFill>
                  <a:srgbClr val="242021"/>
                </a:solidFill>
                <a:latin typeface="ArialMT"/>
              </a:rPr>
              <a:t> Phương, quận Bắc Từ Liêm),...</a:t>
            </a:r>
            <a:r>
              <a:rPr lang="vi-VN" sz="3733" dirty="0"/>
              <a:t> </a:t>
            </a:r>
            <a:br>
              <a:rPr lang="vi-VN" sz="3733" dirty="0"/>
            </a:br>
            <a:endParaRPr lang="vi-VN" sz="3733" dirty="0"/>
          </a:p>
        </p:txBody>
      </p:sp>
    </p:spTree>
    <p:extLst>
      <p:ext uri="{BB962C8B-B14F-4D97-AF65-F5344CB8AC3E}">
        <p14:creationId xmlns:p14="http://schemas.microsoft.com/office/powerpoint/2010/main" val="427523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1E0C2189-CC56-E653-8782-5AB56199D2C2}"/>
              </a:ext>
            </a:extLst>
          </p:cNvPr>
          <p:cNvSpPr txBox="1"/>
          <p:nvPr/>
        </p:nvSpPr>
        <p:spPr>
          <a:xfrm>
            <a:off x="1659173" y="0"/>
            <a:ext cx="7029975" cy="584775"/>
          </a:xfrm>
          <a:prstGeom prst="rect">
            <a:avLst/>
          </a:prstGeom>
          <a:noFill/>
        </p:spPr>
        <p:txBody>
          <a:bodyPr wrap="square">
            <a:spAutoFit/>
          </a:bodyPr>
          <a:lstStyle/>
          <a:p>
            <a:r>
              <a:rPr lang="vi-VN" sz="3200" dirty="0">
                <a:solidFill>
                  <a:srgbClr val="002060"/>
                </a:solidFill>
                <a:latin typeface="ArialMT"/>
              </a:rPr>
              <a:t>2. </a:t>
            </a:r>
            <a:r>
              <a:rPr lang="vi-VN" sz="3200" u="sng" dirty="0">
                <a:solidFill>
                  <a:srgbClr val="002060"/>
                </a:solidFill>
                <a:latin typeface="ArialMT"/>
              </a:rPr>
              <a:t>Nghệ thuật trình diễn dân gian</a:t>
            </a:r>
            <a:r>
              <a:rPr lang="vi-VN" sz="3200" u="sng" dirty="0">
                <a:solidFill>
                  <a:srgbClr val="002060"/>
                </a:solidFill>
              </a:rPr>
              <a:t> </a:t>
            </a:r>
          </a:p>
        </p:txBody>
      </p:sp>
      <p:pic>
        <p:nvPicPr>
          <p:cNvPr id="1026" name="Picture 2">
            <a:extLst>
              <a:ext uri="{FF2B5EF4-FFF2-40B4-BE49-F238E27FC236}">
                <a16:creationId xmlns="" xmlns:a16="http://schemas.microsoft.com/office/drawing/2014/main" id="{8E9E100B-5C22-4F0B-C0B6-1FAA1905B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229" y="615554"/>
            <a:ext cx="9478635" cy="575910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 xmlns:a16="http://schemas.microsoft.com/office/drawing/2014/main" id="{13088BD4-124D-6908-B95E-F447D137AD42}"/>
              </a:ext>
            </a:extLst>
          </p:cNvPr>
          <p:cNvSpPr txBox="1"/>
          <p:nvPr/>
        </p:nvSpPr>
        <p:spPr>
          <a:xfrm>
            <a:off x="6350854" y="6242447"/>
            <a:ext cx="1956484" cy="666786"/>
          </a:xfrm>
          <a:prstGeom prst="rect">
            <a:avLst/>
          </a:prstGeom>
          <a:noFill/>
        </p:spPr>
        <p:txBody>
          <a:bodyPr wrap="square">
            <a:spAutoFit/>
          </a:bodyPr>
          <a:lstStyle/>
          <a:p>
            <a:r>
              <a:rPr lang="vi-VN" sz="3733" dirty="0">
                <a:solidFill>
                  <a:srgbClr val="FF0000"/>
                </a:solidFill>
                <a:latin typeface="ArialMT"/>
              </a:rPr>
              <a:t>ca trù</a:t>
            </a:r>
            <a:r>
              <a:rPr lang="vi-VN" sz="3733" dirty="0">
                <a:solidFill>
                  <a:srgbClr val="FF0000"/>
                </a:solidFill>
              </a:rPr>
              <a:t> </a:t>
            </a:r>
          </a:p>
        </p:txBody>
      </p:sp>
      <p:pic>
        <p:nvPicPr>
          <p:cNvPr id="1028" name="Picture 4" descr="Hát chèo là gì? Nguồn gốc từ đâu? Đặc điểm của nghệ thuật hát chèo">
            <a:extLst>
              <a:ext uri="{FF2B5EF4-FFF2-40B4-BE49-F238E27FC236}">
                <a16:creationId xmlns="" xmlns:a16="http://schemas.microsoft.com/office/drawing/2014/main" id="{E3041920-7B70-D7E2-AC0C-58D9FA44F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547" y="615553"/>
            <a:ext cx="9819317" cy="5759103"/>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 xmlns:a16="http://schemas.microsoft.com/office/drawing/2014/main" id="{C6CA196C-801E-4392-4051-1A1BE81A935B}"/>
              </a:ext>
            </a:extLst>
          </p:cNvPr>
          <p:cNvSpPr txBox="1"/>
          <p:nvPr/>
        </p:nvSpPr>
        <p:spPr>
          <a:xfrm>
            <a:off x="5836055" y="6242447"/>
            <a:ext cx="3348435" cy="666786"/>
          </a:xfrm>
          <a:prstGeom prst="rect">
            <a:avLst/>
          </a:prstGeom>
          <a:noFill/>
        </p:spPr>
        <p:txBody>
          <a:bodyPr wrap="square">
            <a:spAutoFit/>
          </a:bodyPr>
          <a:lstStyle/>
          <a:p>
            <a:r>
              <a:rPr lang="vi-VN" sz="3733" dirty="0">
                <a:solidFill>
                  <a:srgbClr val="FF0000"/>
                </a:solidFill>
                <a:latin typeface="ArialMT"/>
              </a:rPr>
              <a:t>Hát chèo</a:t>
            </a:r>
            <a:r>
              <a:rPr lang="vi-VN" sz="3733" dirty="0">
                <a:solidFill>
                  <a:srgbClr val="FF0000"/>
                </a:solidFill>
              </a:rPr>
              <a:t> </a:t>
            </a:r>
          </a:p>
        </p:txBody>
      </p:sp>
      <p:pic>
        <p:nvPicPr>
          <p:cNvPr id="1030" name="Picture 6" descr="Hát trống quân Hữu Bổ - Lâm Thao">
            <a:extLst>
              <a:ext uri="{FF2B5EF4-FFF2-40B4-BE49-F238E27FC236}">
                <a16:creationId xmlns="" xmlns:a16="http://schemas.microsoft.com/office/drawing/2014/main" id="{83EC6386-D2A0-8BD3-4EDA-BD45BDDD6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547" y="615551"/>
            <a:ext cx="9819317" cy="5759101"/>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 xmlns:a16="http://schemas.microsoft.com/office/drawing/2014/main" id="{A18A62E1-B884-838C-E1A0-5731009FA0FE}"/>
              </a:ext>
            </a:extLst>
          </p:cNvPr>
          <p:cNvSpPr txBox="1"/>
          <p:nvPr/>
        </p:nvSpPr>
        <p:spPr>
          <a:xfrm>
            <a:off x="4997217" y="6308549"/>
            <a:ext cx="4011052" cy="666786"/>
          </a:xfrm>
          <a:prstGeom prst="rect">
            <a:avLst/>
          </a:prstGeom>
          <a:noFill/>
        </p:spPr>
        <p:txBody>
          <a:bodyPr wrap="square">
            <a:spAutoFit/>
          </a:bodyPr>
          <a:lstStyle/>
          <a:p>
            <a:r>
              <a:rPr lang="vi-VN" sz="3733" dirty="0">
                <a:solidFill>
                  <a:srgbClr val="FF0000"/>
                </a:solidFill>
                <a:latin typeface="ArialMT"/>
              </a:rPr>
              <a:t>Hát trống quân</a:t>
            </a:r>
            <a:r>
              <a:rPr lang="vi-VN" sz="3733" dirty="0">
                <a:solidFill>
                  <a:srgbClr val="FF0000"/>
                </a:solidFill>
              </a:rPr>
              <a:t> </a:t>
            </a:r>
          </a:p>
        </p:txBody>
      </p:sp>
      <p:pic>
        <p:nvPicPr>
          <p:cNvPr id="1032" name="Picture 8" descr="Hát trống quân trước nguy cơ bị lãng quên">
            <a:extLst>
              <a:ext uri="{FF2B5EF4-FFF2-40B4-BE49-F238E27FC236}">
                <a16:creationId xmlns="" xmlns:a16="http://schemas.microsoft.com/office/drawing/2014/main" id="{DA93D37E-4042-B7F0-F5E9-320CEB067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546" y="615548"/>
            <a:ext cx="9819316" cy="575910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 xmlns:a16="http://schemas.microsoft.com/office/drawing/2014/main" id="{417D283B-F89D-7A24-DB58-CB8C6F498F3E}"/>
              </a:ext>
            </a:extLst>
          </p:cNvPr>
          <p:cNvSpPr txBox="1"/>
          <p:nvPr/>
        </p:nvSpPr>
        <p:spPr>
          <a:xfrm>
            <a:off x="4820995" y="6275498"/>
            <a:ext cx="4011052" cy="666786"/>
          </a:xfrm>
          <a:prstGeom prst="rect">
            <a:avLst/>
          </a:prstGeom>
          <a:noFill/>
        </p:spPr>
        <p:txBody>
          <a:bodyPr wrap="square">
            <a:spAutoFit/>
          </a:bodyPr>
          <a:lstStyle/>
          <a:p>
            <a:r>
              <a:rPr lang="vi-VN" sz="3733" dirty="0">
                <a:solidFill>
                  <a:srgbClr val="FF0000"/>
                </a:solidFill>
                <a:latin typeface="ArialMT"/>
              </a:rPr>
              <a:t>Múa rối nước</a:t>
            </a:r>
            <a:r>
              <a:rPr lang="vi-VN" sz="3733" dirty="0">
                <a:solidFill>
                  <a:srgbClr val="FF0000"/>
                </a:solidFill>
              </a:rPr>
              <a:t> </a:t>
            </a:r>
          </a:p>
        </p:txBody>
      </p:sp>
      <p:pic>
        <p:nvPicPr>
          <p:cNvPr id="1034" name="Picture 10" descr="Nghệ thuật rối nước Việt - hành trình hòa nhập văn hóa quốc tế">
            <a:extLst>
              <a:ext uri="{FF2B5EF4-FFF2-40B4-BE49-F238E27FC236}">
                <a16:creationId xmlns="" xmlns:a16="http://schemas.microsoft.com/office/drawing/2014/main" id="{4CA69B36-5289-2F8A-F790-53088BA8C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543" y="615543"/>
            <a:ext cx="9819316" cy="575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500"/>
                            </p:stCondLst>
                            <p:childTnLst>
                              <p:par>
                                <p:cTn id="32" presetID="45" presetClass="entr" presetSubtype="0" fill="hold" nodeType="after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2000"/>
                                        <p:tgtEl>
                                          <p:spTgt spid="1028"/>
                                        </p:tgtEl>
                                      </p:cBhvr>
                                    </p:animEffect>
                                    <p:anim calcmode="lin" valueType="num">
                                      <p:cBhvr>
                                        <p:cTn id="35" dur="2000" fill="hold"/>
                                        <p:tgtEl>
                                          <p:spTgt spid="1028"/>
                                        </p:tgtEl>
                                        <p:attrNameLst>
                                          <p:attrName>ppt_w</p:attrName>
                                        </p:attrNameLst>
                                      </p:cBhvr>
                                      <p:tavLst>
                                        <p:tav tm="0" fmla="#ppt_w*sin(2.5*pi*$)">
                                          <p:val>
                                            <p:fltVal val="0"/>
                                          </p:val>
                                        </p:tav>
                                        <p:tav tm="100000">
                                          <p:val>
                                            <p:fltVal val="1"/>
                                          </p:val>
                                        </p:tav>
                                      </p:tavLst>
                                    </p:anim>
                                    <p:anim calcmode="lin" valueType="num">
                                      <p:cBhvr>
                                        <p:cTn id="36"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par>
                          <p:cTn id="60" fill="hold">
                            <p:stCondLst>
                              <p:cond delay="500"/>
                            </p:stCondLst>
                            <p:childTnLst>
                              <p:par>
                                <p:cTn id="61" presetID="21" presetClass="entr" presetSubtype="1" fill="hold" nodeType="afterEffect">
                                  <p:stCondLst>
                                    <p:cond delay="0"/>
                                  </p:stCondLst>
                                  <p:childTnLst>
                                    <p:set>
                                      <p:cBhvr>
                                        <p:cTn id="62" dur="1" fill="hold">
                                          <p:stCondLst>
                                            <p:cond delay="0"/>
                                          </p:stCondLst>
                                        </p:cTn>
                                        <p:tgtEl>
                                          <p:spTgt spid="1030"/>
                                        </p:tgtEl>
                                        <p:attrNameLst>
                                          <p:attrName>style.visibility</p:attrName>
                                        </p:attrNameLst>
                                      </p:cBhvr>
                                      <p:to>
                                        <p:strVal val="visible"/>
                                      </p:to>
                                    </p:set>
                                    <p:animEffect transition="in" filter="wheel(1)">
                                      <p:cBhvr>
                                        <p:cTn id="63" dur="2000"/>
                                        <p:tgtEl>
                                          <p:spTgt spid="1030"/>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down)">
                                      <p:cBhvr>
                                        <p:cTn id="68" dur="580">
                                          <p:stCondLst>
                                            <p:cond delay="0"/>
                                          </p:stCondLst>
                                        </p:cTn>
                                        <p:tgtEl>
                                          <p:spTgt spid="9"/>
                                        </p:tgtEl>
                                      </p:cBhvr>
                                    </p:animEffect>
                                    <p:anim calcmode="lin" valueType="num">
                                      <p:cBhvr>
                                        <p:cTn id="6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4" dur="26">
                                          <p:stCondLst>
                                            <p:cond delay="650"/>
                                          </p:stCondLst>
                                        </p:cTn>
                                        <p:tgtEl>
                                          <p:spTgt spid="9"/>
                                        </p:tgtEl>
                                      </p:cBhvr>
                                      <p:to x="100000" y="60000"/>
                                    </p:animScale>
                                    <p:animScale>
                                      <p:cBhvr>
                                        <p:cTn id="75" dur="166" decel="50000">
                                          <p:stCondLst>
                                            <p:cond delay="676"/>
                                          </p:stCondLst>
                                        </p:cTn>
                                        <p:tgtEl>
                                          <p:spTgt spid="9"/>
                                        </p:tgtEl>
                                      </p:cBhvr>
                                      <p:to x="100000" y="100000"/>
                                    </p:animScale>
                                    <p:animScale>
                                      <p:cBhvr>
                                        <p:cTn id="76" dur="26">
                                          <p:stCondLst>
                                            <p:cond delay="1312"/>
                                          </p:stCondLst>
                                        </p:cTn>
                                        <p:tgtEl>
                                          <p:spTgt spid="9"/>
                                        </p:tgtEl>
                                      </p:cBhvr>
                                      <p:to x="100000" y="80000"/>
                                    </p:animScale>
                                    <p:animScale>
                                      <p:cBhvr>
                                        <p:cTn id="77" dur="166" decel="50000">
                                          <p:stCondLst>
                                            <p:cond delay="1338"/>
                                          </p:stCondLst>
                                        </p:cTn>
                                        <p:tgtEl>
                                          <p:spTgt spid="9"/>
                                        </p:tgtEl>
                                      </p:cBhvr>
                                      <p:to x="100000" y="100000"/>
                                    </p:animScale>
                                    <p:animScale>
                                      <p:cBhvr>
                                        <p:cTn id="78" dur="26">
                                          <p:stCondLst>
                                            <p:cond delay="1642"/>
                                          </p:stCondLst>
                                        </p:cTn>
                                        <p:tgtEl>
                                          <p:spTgt spid="9"/>
                                        </p:tgtEl>
                                      </p:cBhvr>
                                      <p:to x="100000" y="90000"/>
                                    </p:animScale>
                                    <p:animScale>
                                      <p:cBhvr>
                                        <p:cTn id="79" dur="166" decel="50000">
                                          <p:stCondLst>
                                            <p:cond delay="1668"/>
                                          </p:stCondLst>
                                        </p:cTn>
                                        <p:tgtEl>
                                          <p:spTgt spid="9"/>
                                        </p:tgtEl>
                                      </p:cBhvr>
                                      <p:to x="100000" y="100000"/>
                                    </p:animScale>
                                    <p:animScale>
                                      <p:cBhvr>
                                        <p:cTn id="80" dur="26">
                                          <p:stCondLst>
                                            <p:cond delay="1808"/>
                                          </p:stCondLst>
                                        </p:cTn>
                                        <p:tgtEl>
                                          <p:spTgt spid="9"/>
                                        </p:tgtEl>
                                      </p:cBhvr>
                                      <p:to x="100000" y="95000"/>
                                    </p:animScale>
                                    <p:animScale>
                                      <p:cBhvr>
                                        <p:cTn id="81" dur="166" decel="50000">
                                          <p:stCondLst>
                                            <p:cond delay="1834"/>
                                          </p:stCondLst>
                                        </p:cTn>
                                        <p:tgtEl>
                                          <p:spTgt spid="9"/>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1032"/>
                                        </p:tgtEl>
                                        <p:attrNameLst>
                                          <p:attrName>style.visibility</p:attrName>
                                        </p:attrNameLst>
                                      </p:cBhvr>
                                      <p:to>
                                        <p:strVal val="visible"/>
                                      </p:to>
                                    </p:set>
                                    <p:animEffect transition="in" filter="wheel(1)">
                                      <p:cBhvr>
                                        <p:cTn id="86" dur="2000"/>
                                        <p:tgtEl>
                                          <p:spTgt spid="103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childTnLst>
                          </p:cTn>
                        </p:par>
                        <p:par>
                          <p:cTn id="92" fill="hold">
                            <p:stCondLst>
                              <p:cond delay="500"/>
                            </p:stCondLst>
                            <p:childTnLst>
                              <p:par>
                                <p:cTn id="93" presetID="6" presetClass="entr" presetSubtype="16" fill="hold" nodeType="afterEffect">
                                  <p:stCondLst>
                                    <p:cond delay="0"/>
                                  </p:stCondLst>
                                  <p:childTnLst>
                                    <p:set>
                                      <p:cBhvr>
                                        <p:cTn id="94" dur="1" fill="hold">
                                          <p:stCondLst>
                                            <p:cond delay="0"/>
                                          </p:stCondLst>
                                        </p:cTn>
                                        <p:tgtEl>
                                          <p:spTgt spid="1034"/>
                                        </p:tgtEl>
                                        <p:attrNameLst>
                                          <p:attrName>style.visibility</p:attrName>
                                        </p:attrNameLst>
                                      </p:cBhvr>
                                      <p:to>
                                        <p:strVal val="visible"/>
                                      </p:to>
                                    </p:set>
                                    <p:animEffect transition="in" filter="circle(in)">
                                      <p:cBhvr>
                                        <p:cTn id="95" dur="2000"/>
                                        <p:tgtEl>
                                          <p:spTgt spid="1034"/>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circle(in)">
                                      <p:cBhvr>
                                        <p:cTn id="10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E0A7A7B3-EB96-E5A8-6212-6E078B030356}"/>
              </a:ext>
            </a:extLst>
          </p:cNvPr>
          <p:cNvSpPr txBox="1"/>
          <p:nvPr/>
        </p:nvSpPr>
        <p:spPr>
          <a:xfrm>
            <a:off x="1365241" y="1"/>
            <a:ext cx="7806723" cy="666786"/>
          </a:xfrm>
          <a:prstGeom prst="rect">
            <a:avLst/>
          </a:prstGeom>
          <a:noFill/>
        </p:spPr>
        <p:txBody>
          <a:bodyPr wrap="square">
            <a:spAutoFit/>
          </a:bodyPr>
          <a:lstStyle/>
          <a:p>
            <a:r>
              <a:rPr lang="vi-VN" sz="3733" dirty="0">
                <a:solidFill>
                  <a:srgbClr val="002060"/>
                </a:solidFill>
                <a:latin typeface="ArialMT"/>
              </a:rPr>
              <a:t>3. </a:t>
            </a:r>
            <a:r>
              <a:rPr lang="vi-VN" sz="3733" u="sng" dirty="0">
                <a:solidFill>
                  <a:srgbClr val="002060"/>
                </a:solidFill>
                <a:latin typeface="ArialMT"/>
              </a:rPr>
              <a:t>Tập quán xã hội và tín ngưỡng</a:t>
            </a:r>
            <a:r>
              <a:rPr lang="vi-VN" sz="3733" dirty="0">
                <a:solidFill>
                  <a:srgbClr val="002060"/>
                </a:solidFill>
                <a:latin typeface="ArialMT"/>
              </a:rPr>
              <a:t>:</a:t>
            </a:r>
            <a:r>
              <a:rPr lang="vi-VN" sz="3733" dirty="0">
                <a:solidFill>
                  <a:srgbClr val="002060"/>
                </a:solidFill>
              </a:rPr>
              <a:t> </a:t>
            </a:r>
            <a:endParaRPr lang="vi-VN" sz="2400" dirty="0"/>
          </a:p>
        </p:txBody>
      </p:sp>
      <p:sp>
        <p:nvSpPr>
          <p:cNvPr id="7" name="Hộp Văn bản 6">
            <a:extLst>
              <a:ext uri="{FF2B5EF4-FFF2-40B4-BE49-F238E27FC236}">
                <a16:creationId xmlns="" xmlns:a16="http://schemas.microsoft.com/office/drawing/2014/main" id="{79A9018D-2B56-16C7-931E-26B3D8634B96}"/>
              </a:ext>
            </a:extLst>
          </p:cNvPr>
          <p:cNvSpPr txBox="1"/>
          <p:nvPr/>
        </p:nvSpPr>
        <p:spPr>
          <a:xfrm>
            <a:off x="1251884" y="5585857"/>
            <a:ext cx="10377641" cy="1241237"/>
          </a:xfrm>
          <a:prstGeom prst="rect">
            <a:avLst/>
          </a:prstGeom>
          <a:noFill/>
        </p:spPr>
        <p:txBody>
          <a:bodyPr wrap="square">
            <a:spAutoFit/>
          </a:bodyPr>
          <a:lstStyle/>
          <a:p>
            <a:pPr algn="ctr"/>
            <a:r>
              <a:rPr lang="vi-VN" sz="3733" dirty="0">
                <a:solidFill>
                  <a:srgbClr val="242021"/>
                </a:solidFill>
                <a:latin typeface="ArialMT"/>
              </a:rPr>
              <a:t>- Kéo co ngồi (phường Thạch Bàn - Long Biên), kéo mỏ (xã Xuân Thu, huyện Sóc Sơn).</a:t>
            </a:r>
            <a:r>
              <a:rPr lang="vi-VN" sz="3733" dirty="0"/>
              <a:t> </a:t>
            </a:r>
            <a:endParaRPr lang="vi-VN" sz="2400" dirty="0"/>
          </a:p>
        </p:txBody>
      </p:sp>
      <p:pic>
        <p:nvPicPr>
          <p:cNvPr id="8" name="Hình ảnh 7">
            <a:extLst>
              <a:ext uri="{FF2B5EF4-FFF2-40B4-BE49-F238E27FC236}">
                <a16:creationId xmlns="" xmlns:a16="http://schemas.microsoft.com/office/drawing/2014/main" id="{D2B0CD73-A6C0-E992-7F09-9EA64E632653}"/>
              </a:ext>
            </a:extLst>
          </p:cNvPr>
          <p:cNvPicPr>
            <a:picLocks noChangeAspect="1"/>
          </p:cNvPicPr>
          <p:nvPr/>
        </p:nvPicPr>
        <p:blipFill>
          <a:blip r:embed="rId2"/>
          <a:stretch>
            <a:fillRect/>
          </a:stretch>
        </p:blipFill>
        <p:spPr>
          <a:xfrm>
            <a:off x="648749" y="697627"/>
            <a:ext cx="11409027" cy="4888231"/>
          </a:xfrm>
          <a:prstGeom prst="rect">
            <a:avLst/>
          </a:prstGeom>
        </p:spPr>
      </p:pic>
    </p:spTree>
    <p:extLst>
      <p:ext uri="{BB962C8B-B14F-4D97-AF65-F5344CB8AC3E}">
        <p14:creationId xmlns:p14="http://schemas.microsoft.com/office/powerpoint/2010/main" val="14841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000"/>
                                        <p:tgtEl>
                                          <p:spTgt spid="8"/>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46A934B3-5F21-1790-8985-A1EFBB98CE0A}"/>
              </a:ext>
            </a:extLst>
          </p:cNvPr>
          <p:cNvSpPr txBox="1"/>
          <p:nvPr/>
        </p:nvSpPr>
        <p:spPr>
          <a:xfrm>
            <a:off x="1128162" y="433950"/>
            <a:ext cx="7027251" cy="666786"/>
          </a:xfrm>
          <a:prstGeom prst="rect">
            <a:avLst/>
          </a:prstGeom>
          <a:noFill/>
        </p:spPr>
        <p:txBody>
          <a:bodyPr wrap="square">
            <a:spAutoFit/>
          </a:bodyPr>
          <a:lstStyle/>
          <a:p>
            <a:r>
              <a:rPr lang="vi-VN" sz="3733" dirty="0">
                <a:solidFill>
                  <a:srgbClr val="002060"/>
                </a:solidFill>
                <a:latin typeface="ArialMT"/>
              </a:rPr>
              <a:t>4. </a:t>
            </a:r>
            <a:r>
              <a:rPr lang="vi-VN" sz="3733" u="sng" dirty="0">
                <a:solidFill>
                  <a:srgbClr val="002060"/>
                </a:solidFill>
                <a:latin typeface="ArialMT"/>
              </a:rPr>
              <a:t>Nghề thủ công truyền thống</a:t>
            </a:r>
            <a:r>
              <a:rPr lang="vi-VN" sz="3733" dirty="0">
                <a:solidFill>
                  <a:srgbClr val="002060"/>
                </a:solidFill>
                <a:latin typeface="ArialMT"/>
              </a:rPr>
              <a:t>: </a:t>
            </a:r>
            <a:endParaRPr lang="vi-VN" sz="2400" dirty="0">
              <a:solidFill>
                <a:srgbClr val="002060"/>
              </a:solidFill>
            </a:endParaRPr>
          </a:p>
        </p:txBody>
      </p:sp>
      <p:sp>
        <p:nvSpPr>
          <p:cNvPr id="7" name="Hộp Văn bản 6">
            <a:extLst>
              <a:ext uri="{FF2B5EF4-FFF2-40B4-BE49-F238E27FC236}">
                <a16:creationId xmlns="" xmlns:a16="http://schemas.microsoft.com/office/drawing/2014/main" id="{CC6199F4-2A68-3A64-502E-C0A55B39CF24}"/>
              </a:ext>
            </a:extLst>
          </p:cNvPr>
          <p:cNvSpPr txBox="1"/>
          <p:nvPr/>
        </p:nvSpPr>
        <p:spPr>
          <a:xfrm>
            <a:off x="1128162" y="1640723"/>
            <a:ext cx="10279893" cy="2759473"/>
          </a:xfrm>
          <a:prstGeom prst="rect">
            <a:avLst/>
          </a:prstGeom>
          <a:noFill/>
        </p:spPr>
        <p:txBody>
          <a:bodyPr wrap="square">
            <a:spAutoFit/>
          </a:bodyPr>
          <a:lstStyle/>
          <a:p>
            <a:r>
              <a:rPr lang="vi-VN" sz="3733" dirty="0">
                <a:solidFill>
                  <a:srgbClr val="242021"/>
                </a:solidFill>
                <a:latin typeface="ArialMT"/>
              </a:rPr>
              <a:t>- Nghề dệt lụa vạn Phúc (Hà Đông), nghề gốm, sứ Bát Tràng (huyện Gia Lâm), nghề cốm Mễ Trì (Nam Từ Liêm), nghề quỳ vàng bạc Kiêu Kỵ (huyện Gia Lâm),...</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188851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Hình cắt">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Crop" id="{EC9488ED-E761-4D60-9AC4-764D1FE2C171}" vid="{CE19780C-D67D-4C13-9DE9-A52BC3BA51B4}"/>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TM10001105[[fn=Hình cắt]]</Template>
  <TotalTime>98</TotalTime>
  <Words>1436</Words>
  <Application>Microsoft Office PowerPoint</Application>
  <PresentationFormat>Custom</PresentationFormat>
  <Paragraphs>62</Paragraphs>
  <Slides>31</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Hình cắt</vt:lpstr>
      <vt:lpstr>CorelDRAW</vt:lpstr>
      <vt:lpstr>    Chủ đề 2  Tiết 5-6-7  Di sản văn hóa phi vật thể tiêu biểu ở thành phố Hà Nội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Thị Ngọc</dc:creator>
  <cp:lastModifiedBy>Windows User</cp:lastModifiedBy>
  <cp:revision>7</cp:revision>
  <dcterms:created xsi:type="dcterms:W3CDTF">2023-08-25T07:55:21Z</dcterms:created>
  <dcterms:modified xsi:type="dcterms:W3CDTF">2023-10-16T04:06:47Z</dcterms:modified>
</cp:coreProperties>
</file>