
<file path=[Content_Types].xml><?xml version="1.0" encoding="utf-8"?>
<Types xmlns="http://schemas.openxmlformats.org/package/2006/content-types">
  <Default Extension="png" ContentType="image/png"/>
  <Default Extension="mp3" ContentType="audio/unknown"/>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1"/>
  </p:notesMasterIdLst>
  <p:sldIdLst>
    <p:sldId id="256" r:id="rId2"/>
    <p:sldId id="260" r:id="rId3"/>
    <p:sldId id="417" r:id="rId4"/>
    <p:sldId id="420" r:id="rId5"/>
    <p:sldId id="418" r:id="rId6"/>
    <p:sldId id="363" r:id="rId7"/>
    <p:sldId id="362" r:id="rId8"/>
    <p:sldId id="361" r:id="rId9"/>
    <p:sldId id="411" r:id="rId10"/>
    <p:sldId id="377" r:id="rId11"/>
    <p:sldId id="379" r:id="rId12"/>
    <p:sldId id="412" r:id="rId13"/>
    <p:sldId id="373" r:id="rId14"/>
    <p:sldId id="380" r:id="rId15"/>
    <p:sldId id="414" r:id="rId16"/>
    <p:sldId id="413" r:id="rId17"/>
    <p:sldId id="355" r:id="rId18"/>
    <p:sldId id="415" r:id="rId19"/>
    <p:sldId id="263" r:id="rId20"/>
    <p:sldId id="264" r:id="rId21"/>
    <p:sldId id="350" r:id="rId22"/>
    <p:sldId id="312" r:id="rId23"/>
    <p:sldId id="265" r:id="rId24"/>
    <p:sldId id="269" r:id="rId25"/>
    <p:sldId id="270" r:id="rId26"/>
    <p:sldId id="271" r:id="rId27"/>
    <p:sldId id="267" r:id="rId28"/>
    <p:sldId id="272" r:id="rId29"/>
    <p:sldId id="273"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BAED7"/>
    <a:srgbClr val="F4D168"/>
    <a:srgbClr val="70AD47"/>
    <a:srgbClr val="FD70D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029" autoAdjust="0"/>
    <p:restoredTop sz="94291" autoAdjust="0"/>
  </p:normalViewPr>
  <p:slideViewPr>
    <p:cSldViewPr snapToGrid="0">
      <p:cViewPr varScale="1">
        <p:scale>
          <a:sx n="74" d="100"/>
          <a:sy n="74" d="100"/>
        </p:scale>
        <p:origin x="-540" y="-9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E84333A-A0BD-43DF-9365-ED70A6809AD8}" type="datetimeFigureOut">
              <a:rPr lang="en-US" smtClean="0"/>
              <a:t>10/14/2024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427CB72-0F6D-47E9-8F68-E60C6C8A5A75}" type="slidenum">
              <a:rPr lang="en-US" smtClean="0"/>
              <a:t>‹#›</a:t>
            </a:fld>
            <a:endParaRPr lang="en-US"/>
          </a:p>
        </p:txBody>
      </p:sp>
    </p:spTree>
    <p:extLst>
      <p:ext uri="{BB962C8B-B14F-4D97-AF65-F5344CB8AC3E}">
        <p14:creationId xmlns:p14="http://schemas.microsoft.com/office/powerpoint/2010/main" val="24028120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8" Type="http://schemas.openxmlformats.org/officeDocument/2006/relationships/hyperlink" Target="https://vi.wikipedia.org/wiki/%C4%90%E1%BB%81n_Ng%E1%BB%8Dc_S%C6%A1n" TargetMode="External"/><Relationship Id="rId3" Type="http://schemas.openxmlformats.org/officeDocument/2006/relationships/hyperlink" Target="https://vi.wikipedia.org/wiki/H%E1%BB%93_Ho%C3%A0n_Ki%E1%BA%BFm" TargetMode="External"/><Relationship Id="rId7" Type="http://schemas.openxmlformats.org/officeDocument/2006/relationships/hyperlink" Target="https://vi.wikipedia.org/wiki/C%E1%BA%A7u_Th%C3%AA_H%C3%BAc" TargetMode="External"/><Relationship Id="rId2" Type="http://schemas.openxmlformats.org/officeDocument/2006/relationships/slide" Target="../slides/slide25.xml"/><Relationship Id="rId1" Type="http://schemas.openxmlformats.org/officeDocument/2006/relationships/notesMaster" Target="../notesMasters/notesMaster1.xml"/><Relationship Id="rId6" Type="http://schemas.openxmlformats.org/officeDocument/2006/relationships/hyperlink" Target="https://vi.wikipedia.org/wiki/Nguy%E1%BB%85n_V%C4%83n_Si%C3%AAu" TargetMode="External"/><Relationship Id="rId5" Type="http://schemas.openxmlformats.org/officeDocument/2006/relationships/hyperlink" Target="https://vi.wikipedia.org/w/index.php?title=N%C3%BAi_%C4%90%E1%BB%99c_T%C3%B4n&amp;action=edit&amp;redlink=1" TargetMode="External"/><Relationship Id="rId4" Type="http://schemas.openxmlformats.org/officeDocument/2006/relationships/hyperlink" Target="https://vi.wikipedia.org/wiki/1865"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fld id="{C427CB72-0F6D-47E9-8F68-E60C6C8A5A75}" type="slidenum">
              <a:rPr lang="en-US" smtClean="0"/>
              <a:t>1</a:t>
            </a:fld>
            <a:endParaRPr lang="en-US"/>
          </a:p>
        </p:txBody>
      </p:sp>
    </p:spTree>
    <p:extLst>
      <p:ext uri="{BB962C8B-B14F-4D97-AF65-F5344CB8AC3E}">
        <p14:creationId xmlns:p14="http://schemas.microsoft.com/office/powerpoint/2010/main" val="39414180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427CB72-0F6D-47E9-8F68-E60C6C8A5A75}" type="slidenum">
              <a:rPr lang="en-US" smtClean="0"/>
              <a:t>23</a:t>
            </a:fld>
            <a:endParaRPr lang="en-US"/>
          </a:p>
        </p:txBody>
      </p:sp>
    </p:spTree>
    <p:extLst>
      <p:ext uri="{BB962C8B-B14F-4D97-AF65-F5344CB8AC3E}">
        <p14:creationId xmlns:p14="http://schemas.microsoft.com/office/powerpoint/2010/main" val="6757667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200" b="0" i="0" kern="1200" dirty="0">
                <a:solidFill>
                  <a:schemeClr val="tx1"/>
                </a:solidFill>
                <a:effectLst/>
                <a:latin typeface="+mn-lt"/>
                <a:ea typeface="+mn-ea"/>
                <a:cs typeface="+mn-cs"/>
              </a:rPr>
              <a:t>Tên gọi Hoàn Kiếm chính thức xuất hiện vào đầu thế kỷ 15 gắn với truyền thuyết vua Lê Thái Tổ trả gươm báu cho Rùa thần sau khi mượn gươm chiến đấu, đánh tan giặc Minh, chính thức lên làm vua và gây dựng triều đại nhà Lê thịnh vượng.</a:t>
            </a:r>
          </a:p>
          <a:p>
            <a:r>
              <a:rPr lang="vi-VN" sz="1200" b="0" i="0" kern="1200" dirty="0">
                <a:solidFill>
                  <a:schemeClr val="tx1"/>
                </a:solidFill>
                <a:effectLst/>
                <a:latin typeface="+mn-lt"/>
                <a:ea typeface="+mn-ea"/>
                <a:cs typeface="+mn-cs"/>
              </a:rPr>
              <a:t>Truyền thuyết kể lại rằng, khi Lê Lợi đứng lên lãnh đạo cuộc khởi nghĩa Lam Sơn ở Thanh Hóa chống lại quân Minh, ông tình cờ bắt được thanh gươm Thuận Thiên. Nhờ có thanh gươm báu này mà ông thắng trận liên tiếp, lên ngôi vua đầu năm 1428.</a:t>
            </a:r>
          </a:p>
          <a:p>
            <a:r>
              <a:rPr lang="vi-VN" sz="1200" b="0" i="0" kern="1200" dirty="0">
                <a:solidFill>
                  <a:schemeClr val="tx1"/>
                </a:solidFill>
                <a:effectLst/>
                <a:latin typeface="+mn-lt"/>
                <a:ea typeface="+mn-ea"/>
                <a:cs typeface="+mn-cs"/>
              </a:rPr>
              <a:t>Trong một lần cùng quần thần dạo thuyền trên hồ Lục Thủy, chợt rùa vàng nổi lên. Khi vua tuốt gươm chỉ vào, rùa liền ngậm gươm lặn xuống đáy hồ và không nổi lên nữa. Nghĩ rằng đó là ý trời cho mượn gươm đánh giặc mà nay thiên hạ thái bình nên sai rùa đến đòi gươm. Từ đó, hồ được đổi tên thành </a:t>
            </a:r>
            <a:r>
              <a:rPr lang="vi-VN" sz="1200" b="1" i="1" kern="1200" dirty="0">
                <a:solidFill>
                  <a:schemeClr val="tx1"/>
                </a:solidFill>
                <a:effectLst/>
                <a:latin typeface="+mn-lt"/>
                <a:ea typeface="+mn-ea"/>
                <a:cs typeface="+mn-cs"/>
              </a:rPr>
              <a:t>hồ Hoàn Kiếm</a:t>
            </a:r>
            <a:r>
              <a:rPr lang="vi-VN" sz="1200" b="0" i="0" kern="1200" dirty="0">
                <a:solidFill>
                  <a:schemeClr val="tx1"/>
                </a:solidFill>
                <a:effectLst/>
                <a:latin typeface="+mn-lt"/>
                <a:ea typeface="+mn-ea"/>
                <a:cs typeface="+mn-cs"/>
              </a:rPr>
              <a:t>.</a:t>
            </a:r>
          </a:p>
          <a:p>
            <a:r>
              <a:rPr lang="vi-VN" sz="1200" b="0" i="0" kern="1200" dirty="0">
                <a:solidFill>
                  <a:schemeClr val="tx1"/>
                </a:solidFill>
                <a:effectLst/>
                <a:latin typeface="+mn-lt"/>
                <a:ea typeface="+mn-ea"/>
                <a:cs typeface="+mn-cs"/>
              </a:rPr>
              <a:t>Tuy nhiên khoảng cuối thế kỉ 16, chúa Trịnh cho ngăn hồ thành hai phần tả - hữu, lấy tên là Vọng. Sau đó đến năm 1884, hồ Hữu Vọng bị thực dân Pháp lấp đầy để mở mang thủ đô, còn hồ Tả Vọng được giữ lại chính là </a:t>
            </a:r>
            <a:r>
              <a:rPr lang="vi-VN" sz="1200" b="1" i="1" kern="1200" dirty="0">
                <a:solidFill>
                  <a:schemeClr val="tx1"/>
                </a:solidFill>
                <a:effectLst/>
                <a:latin typeface="+mn-lt"/>
                <a:ea typeface="+mn-ea"/>
                <a:cs typeface="+mn-cs"/>
              </a:rPr>
              <a:t>hồ Hoàn Kiếm (hồ Gươm) ngày nay</a:t>
            </a:r>
            <a:r>
              <a:rPr lang="vi-VN" sz="1200" b="0" i="0" kern="1200" dirty="0">
                <a:solidFill>
                  <a:schemeClr val="tx1"/>
                </a:solidFill>
                <a:effectLst/>
                <a:latin typeface="+mn-lt"/>
                <a:ea typeface="+mn-ea"/>
                <a:cs typeface="+mn-cs"/>
              </a:rPr>
              <a:t>.</a:t>
            </a:r>
          </a:p>
          <a:p>
            <a:endParaRPr lang="en-US" dirty="0"/>
          </a:p>
        </p:txBody>
      </p:sp>
      <p:sp>
        <p:nvSpPr>
          <p:cNvPr id="4" name="Slide Number Placeholder 3"/>
          <p:cNvSpPr>
            <a:spLocks noGrp="1"/>
          </p:cNvSpPr>
          <p:nvPr>
            <p:ph type="sldNum" sz="quarter" idx="5"/>
          </p:nvPr>
        </p:nvSpPr>
        <p:spPr/>
        <p:txBody>
          <a:bodyPr/>
          <a:lstStyle/>
          <a:p>
            <a:fld id="{C427CB72-0F6D-47E9-8F68-E60C6C8A5A75}" type="slidenum">
              <a:rPr lang="en-US" smtClean="0"/>
              <a:t>24</a:t>
            </a:fld>
            <a:endParaRPr lang="en-US"/>
          </a:p>
        </p:txBody>
      </p:sp>
    </p:spTree>
    <p:extLst>
      <p:ext uri="{BB962C8B-B14F-4D97-AF65-F5344CB8AC3E}">
        <p14:creationId xmlns:p14="http://schemas.microsoft.com/office/powerpoint/2010/main" val="40320745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200" b="0" i="0" kern="1200" dirty="0">
                <a:solidFill>
                  <a:schemeClr val="tx1"/>
                </a:solidFill>
                <a:effectLst/>
                <a:latin typeface="+mn-lt"/>
                <a:ea typeface="+mn-ea"/>
                <a:cs typeface="+mn-cs"/>
              </a:rPr>
              <a:t>Nằm trên đảo Ngọc, đền Ngọc Sơn không chỉ là di tích lịch sử, danh lam thắng cảnh nổi tiếng của Hà Nội mà còn là nơi thờ thần Văn Xương, ngôi sao chủ về văn chương khoa cử và Đức thánh Trần Hưng Đạo. </a:t>
            </a:r>
            <a:r>
              <a:rPr lang="vi-VN" sz="1200" b="0" i="1" kern="1200" dirty="0">
                <a:solidFill>
                  <a:schemeClr val="tx1"/>
                </a:solidFill>
                <a:effectLst/>
                <a:latin typeface="+mn-lt"/>
                <a:ea typeface="+mn-ea"/>
                <a:cs typeface="+mn-cs"/>
              </a:rPr>
              <a:t>Tất cả kiến trúc, hệ thống câu đối, hoành phi, vật bài trí ở đền Ngọc Sơn đều là tổng thể dung hợp hài hòa ung hòa của Đạo giáo, Phật giáo và Nho giáo</a:t>
            </a:r>
          </a:p>
          <a:p>
            <a:r>
              <a:rPr lang="vi-VN" sz="1200" b="0" i="0" kern="1200" dirty="0">
                <a:solidFill>
                  <a:schemeClr val="tx1"/>
                </a:solidFill>
                <a:effectLst/>
                <a:latin typeface="+mn-lt"/>
                <a:ea typeface="+mn-ea"/>
                <a:cs typeface="+mn-cs"/>
              </a:rPr>
              <a:t>Cầu Thê Húc có thiết kế uốn cong hình con tôm, được làm bằng gỗ rất thô sơ và sơn màu đỏ - màu của sự sống, phồn vinh, thịnh vượng. Tương truyền cuối thế kỷ 19 cầu bị gãy và được xây mới với chân làm bằng xi măng cốt thép, sàn, lan can bằng gỗ và vẫn giữ lại màu đỏ đặc trưng.</a:t>
            </a:r>
          </a:p>
          <a:p>
            <a:r>
              <a:rPr lang="vi-VN" sz="1200" b="1" i="0" kern="1200" dirty="0">
                <a:solidFill>
                  <a:schemeClr val="tx1"/>
                </a:solidFill>
                <a:effectLst/>
                <a:latin typeface="+mn-lt"/>
                <a:ea typeface="+mn-ea"/>
                <a:cs typeface="+mn-cs"/>
              </a:rPr>
              <a:t>Tháp Bút</a:t>
            </a:r>
            <a:r>
              <a:rPr lang="vi-VN" sz="1200" b="0" i="0" kern="1200" dirty="0">
                <a:solidFill>
                  <a:schemeClr val="tx1"/>
                </a:solidFill>
                <a:effectLst/>
                <a:latin typeface="+mn-lt"/>
                <a:ea typeface="+mn-ea"/>
                <a:cs typeface="+mn-cs"/>
              </a:rPr>
              <a:t> ở </a:t>
            </a:r>
            <a:r>
              <a:rPr lang="vi-VN" sz="1200" b="0" i="0" u="none" strike="noStrike" kern="1200" dirty="0">
                <a:solidFill>
                  <a:schemeClr val="tx1"/>
                </a:solidFill>
                <a:effectLst/>
                <a:latin typeface="+mn-lt"/>
                <a:ea typeface="+mn-ea"/>
                <a:cs typeface="+mn-cs"/>
                <a:hlinkClick r:id="rId3" tooltip="Hồ Hoàn Kiếm"/>
              </a:rPr>
              <a:t>Hồ Gươm</a:t>
            </a:r>
            <a:r>
              <a:rPr lang="vi-VN" sz="1200" b="0" i="0" kern="1200" dirty="0">
                <a:solidFill>
                  <a:schemeClr val="tx1"/>
                </a:solidFill>
                <a:effectLst/>
                <a:latin typeface="+mn-lt"/>
                <a:ea typeface="+mn-ea"/>
                <a:cs typeface="+mn-cs"/>
              </a:rPr>
              <a:t> là một ngọn tháp bằng đá cao năm tầng, được xây dựng năm Tự Đức thứ 18 (</a:t>
            </a:r>
            <a:r>
              <a:rPr lang="vi-VN" sz="1200" b="0" i="0" u="none" strike="noStrike" kern="1200" dirty="0">
                <a:solidFill>
                  <a:schemeClr val="tx1"/>
                </a:solidFill>
                <a:effectLst/>
                <a:latin typeface="+mn-lt"/>
                <a:ea typeface="+mn-ea"/>
                <a:cs typeface="+mn-cs"/>
                <a:hlinkClick r:id="rId4" tooltip="1865"/>
              </a:rPr>
              <a:t>1865</a:t>
            </a:r>
            <a:r>
              <a:rPr lang="vi-VN" sz="1200" b="0" i="0" kern="1200" dirty="0">
                <a:solidFill>
                  <a:schemeClr val="tx1"/>
                </a:solidFill>
                <a:effectLst/>
                <a:latin typeface="+mn-lt"/>
                <a:ea typeface="+mn-ea"/>
                <a:cs typeface="+mn-cs"/>
              </a:rPr>
              <a:t>) trên nền </a:t>
            </a:r>
            <a:r>
              <a:rPr lang="vi-VN" sz="1200" b="0" i="0" u="none" strike="noStrike" kern="1200" dirty="0">
                <a:solidFill>
                  <a:schemeClr val="tx1"/>
                </a:solidFill>
                <a:effectLst/>
                <a:latin typeface="+mn-lt"/>
                <a:ea typeface="+mn-ea"/>
                <a:cs typeface="+mn-cs"/>
                <a:hlinkClick r:id="rId5" tooltip="Núi Độc Tôn (trang chưa được viết)"/>
              </a:rPr>
              <a:t>núi Độc Tôn</a:t>
            </a:r>
            <a:r>
              <a:rPr lang="vi-VN" sz="1200" b="0" i="0" kern="1200" dirty="0">
                <a:solidFill>
                  <a:schemeClr val="tx1"/>
                </a:solidFill>
                <a:effectLst/>
                <a:latin typeface="+mn-lt"/>
                <a:ea typeface="+mn-ea"/>
                <a:cs typeface="+mn-cs"/>
              </a:rPr>
              <a:t> cũ theo ý tưởng của nhà nho </a:t>
            </a:r>
            <a:r>
              <a:rPr lang="vi-VN" sz="1200" b="0" i="0" u="none" strike="noStrike" kern="1200" dirty="0">
                <a:solidFill>
                  <a:schemeClr val="tx1"/>
                </a:solidFill>
                <a:effectLst/>
                <a:latin typeface="+mn-lt"/>
                <a:ea typeface="+mn-ea"/>
                <a:cs typeface="+mn-cs"/>
                <a:hlinkClick r:id="rId6" tooltip="Nguyễn Văn Siêu"/>
              </a:rPr>
              <a:t>Nguyễn Văn Siêu</a:t>
            </a:r>
            <a:r>
              <a:rPr lang="vi-VN" sz="1200" b="0" i="0" kern="1200" dirty="0">
                <a:solidFill>
                  <a:schemeClr val="tx1"/>
                </a:solidFill>
                <a:effectLst/>
                <a:latin typeface="+mn-lt"/>
                <a:ea typeface="+mn-ea"/>
                <a:cs typeface="+mn-cs"/>
              </a:rPr>
              <a:t>, nằm ở phía ngoài lối vào </a:t>
            </a:r>
            <a:r>
              <a:rPr lang="vi-VN" sz="1200" b="0" i="0" u="none" strike="noStrike" kern="1200" dirty="0">
                <a:solidFill>
                  <a:schemeClr val="tx1"/>
                </a:solidFill>
                <a:effectLst/>
                <a:latin typeface="+mn-lt"/>
                <a:ea typeface="+mn-ea"/>
                <a:cs typeface="+mn-cs"/>
                <a:hlinkClick r:id="rId7" tooltip="Cầu Thê Húc"/>
              </a:rPr>
              <a:t>cầu Thê Húc</a:t>
            </a:r>
            <a:r>
              <a:rPr lang="vi-VN" sz="1200" b="0" i="0" kern="1200" dirty="0">
                <a:solidFill>
                  <a:schemeClr val="tx1"/>
                </a:solidFill>
                <a:effectLst/>
                <a:latin typeface="+mn-lt"/>
                <a:ea typeface="+mn-ea"/>
                <a:cs typeface="+mn-cs"/>
              </a:rPr>
              <a:t>, </a:t>
            </a:r>
            <a:r>
              <a:rPr lang="vi-VN" sz="1200" b="0" i="0" u="none" strike="noStrike" kern="1200" dirty="0">
                <a:solidFill>
                  <a:schemeClr val="tx1"/>
                </a:solidFill>
                <a:effectLst/>
                <a:latin typeface="+mn-lt"/>
                <a:ea typeface="+mn-ea"/>
                <a:cs typeface="+mn-cs"/>
                <a:hlinkClick r:id="rId8" tooltip="Đền Ngọc Sơn"/>
              </a:rPr>
              <a:t>đền Ngọc Sơn</a:t>
            </a:r>
            <a:r>
              <a:rPr lang="vi-VN" sz="1200" b="0" i="0" kern="1200" dirty="0">
                <a:solidFill>
                  <a:schemeClr val="tx1"/>
                </a:solidFill>
                <a:effectLst/>
                <a:latin typeface="+mn-lt"/>
                <a:ea typeface="+mn-ea"/>
                <a:cs typeface="+mn-cs"/>
              </a:rPr>
              <a:t>.</a:t>
            </a:r>
            <a:endParaRPr lang="en-US" dirty="0"/>
          </a:p>
        </p:txBody>
      </p:sp>
      <p:sp>
        <p:nvSpPr>
          <p:cNvPr id="4" name="Slide Number Placeholder 3"/>
          <p:cNvSpPr>
            <a:spLocks noGrp="1"/>
          </p:cNvSpPr>
          <p:nvPr>
            <p:ph type="sldNum" sz="quarter" idx="5"/>
          </p:nvPr>
        </p:nvSpPr>
        <p:spPr/>
        <p:txBody>
          <a:bodyPr/>
          <a:lstStyle/>
          <a:p>
            <a:fld id="{C427CB72-0F6D-47E9-8F68-E60C6C8A5A75}" type="slidenum">
              <a:rPr lang="en-US" smtClean="0"/>
              <a:t>25</a:t>
            </a:fld>
            <a:endParaRPr lang="en-US"/>
          </a:p>
        </p:txBody>
      </p:sp>
    </p:spTree>
    <p:extLst>
      <p:ext uri="{BB962C8B-B14F-4D97-AF65-F5344CB8AC3E}">
        <p14:creationId xmlns:p14="http://schemas.microsoft.com/office/powerpoint/2010/main" val="4292425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427CB72-0F6D-47E9-8F68-E60C6C8A5A75}" type="slidenum">
              <a:rPr lang="en-US" smtClean="0"/>
              <a:t>26</a:t>
            </a:fld>
            <a:endParaRPr lang="en-US"/>
          </a:p>
        </p:txBody>
      </p:sp>
    </p:spTree>
    <p:extLst>
      <p:ext uri="{BB962C8B-B14F-4D97-AF65-F5344CB8AC3E}">
        <p14:creationId xmlns:p14="http://schemas.microsoft.com/office/powerpoint/2010/main" val="5292410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200" b="0" i="0" kern="1200" dirty="0">
                <a:solidFill>
                  <a:schemeClr val="tx1"/>
                </a:solidFill>
                <a:effectLst/>
                <a:latin typeface="+mn-lt"/>
                <a:ea typeface="+mn-ea"/>
                <a:cs typeface="+mn-cs"/>
              </a:rPr>
              <a:t>Truyền thuyết kể lại rằng, vua Lý Thái Tông một lần chiêm bao thấy Phật bà Quan. Thế Âm Bồ Tát đang tọa thiền trên một đài sen tỏa ánh hào quang giữa hồ và mời nhà vua lên cùng. Sau khi kể lại nhà vua được nhà sư Thiền Tuệ khuyên nên dựng chùa để thờ Phật bà đúng như trong giấc mơ.</a:t>
            </a:r>
          </a:p>
          <a:p>
            <a:r>
              <a:rPr lang="vi-VN" sz="1200" b="0" i="0" kern="1200" dirty="0">
                <a:solidFill>
                  <a:schemeClr val="tx1"/>
                </a:solidFill>
                <a:effectLst/>
                <a:latin typeface="+mn-lt"/>
                <a:ea typeface="+mn-ea"/>
                <a:cs typeface="+mn-cs"/>
              </a:rPr>
              <a:t>Tương truyền rằng Chùa Một Cột ban đầu được xây dựng gồm một cột đá chống đỡ ngôi lầu ngọc nhỏ phía trên. Trong ngôi lầu ngọc này thờ tụng Tượng Phật bà Quan Âm. Tổng thể ngôi chùa được đặt trong một hồ nước hình vuông thường được trồng hoa sen. Nhà vua Lý Thái Tông đặt tên chùa là Diên Hựu Tự với hàm nghĩa "phước bền dài lâu" và thường lui đến chùa để cầu nguyện và tụng kinh niệm phật.</a:t>
            </a:r>
            <a:endParaRPr lang="en-US" dirty="0"/>
          </a:p>
        </p:txBody>
      </p:sp>
      <p:sp>
        <p:nvSpPr>
          <p:cNvPr id="4" name="Slide Number Placeholder 3"/>
          <p:cNvSpPr>
            <a:spLocks noGrp="1"/>
          </p:cNvSpPr>
          <p:nvPr>
            <p:ph type="sldNum" sz="quarter" idx="5"/>
          </p:nvPr>
        </p:nvSpPr>
        <p:spPr/>
        <p:txBody>
          <a:bodyPr/>
          <a:lstStyle/>
          <a:p>
            <a:fld id="{C427CB72-0F6D-47E9-8F68-E60C6C8A5A75}" type="slidenum">
              <a:rPr lang="en-US" smtClean="0"/>
              <a:t>27</a:t>
            </a:fld>
            <a:endParaRPr lang="en-US"/>
          </a:p>
        </p:txBody>
      </p:sp>
    </p:spTree>
    <p:extLst>
      <p:ext uri="{BB962C8B-B14F-4D97-AF65-F5344CB8AC3E}">
        <p14:creationId xmlns:p14="http://schemas.microsoft.com/office/powerpoint/2010/main" val="22364513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200" b="0" i="0" kern="1200" dirty="0">
                <a:solidFill>
                  <a:schemeClr val="tx1"/>
                </a:solidFill>
                <a:effectLst/>
                <a:latin typeface="+mn-lt"/>
                <a:ea typeface="+mn-ea"/>
                <a:cs typeface="+mn-cs"/>
              </a:rPr>
              <a:t>Truyền thuyết kể lại rằng, vua Lý Thái Tông một lần chiêm bao thấy Phật bà Quan. Thế Âm Bồ Tát đang tọa thiền trên một đài sen tỏa ánh hào quang giữa hồ và mời nhà vua lên cùng. Sau khi kể lại nhà vua được nhà sư Thiền Tuệ khuyên nên dựng chùa để thờ Phật bà đúng như trong giấc mơ.</a:t>
            </a:r>
          </a:p>
          <a:p>
            <a:r>
              <a:rPr lang="vi-VN" sz="1200" b="0" i="0" kern="1200" dirty="0">
                <a:solidFill>
                  <a:schemeClr val="tx1"/>
                </a:solidFill>
                <a:effectLst/>
                <a:latin typeface="+mn-lt"/>
                <a:ea typeface="+mn-ea"/>
                <a:cs typeface="+mn-cs"/>
              </a:rPr>
              <a:t>Tương truyền rằng Chùa Một Cột ban đầu được xây dựng gồm một cột đá chống đỡ ngôi lầu ngọc nhỏ phía trên. Trong ngôi lầu ngọc này thờ tụng Tượng Phật bà Quan Âm. Tổng thể ngôi chùa được đặt trong một hồ nước hình vuông thường được trồng hoa sen. Nhà vua Lý Thái Tông đặt tên chùa là Diên Hựu Tự với hàm nghĩa "phước bền dài lâu" và thường lui đến chùa để cầu nguyện và tụng kinh niệm phật.</a:t>
            </a:r>
            <a:endParaRPr lang="en-US" dirty="0"/>
          </a:p>
        </p:txBody>
      </p:sp>
      <p:sp>
        <p:nvSpPr>
          <p:cNvPr id="4" name="Slide Number Placeholder 3"/>
          <p:cNvSpPr>
            <a:spLocks noGrp="1"/>
          </p:cNvSpPr>
          <p:nvPr>
            <p:ph type="sldNum" sz="quarter" idx="5"/>
          </p:nvPr>
        </p:nvSpPr>
        <p:spPr/>
        <p:txBody>
          <a:bodyPr/>
          <a:lstStyle/>
          <a:p>
            <a:fld id="{C427CB72-0F6D-47E9-8F68-E60C6C8A5A75}" type="slidenum">
              <a:rPr lang="en-US" smtClean="0"/>
              <a:t>28</a:t>
            </a:fld>
            <a:endParaRPr lang="en-US"/>
          </a:p>
        </p:txBody>
      </p:sp>
    </p:spTree>
    <p:extLst>
      <p:ext uri="{BB962C8B-B14F-4D97-AF65-F5344CB8AC3E}">
        <p14:creationId xmlns:p14="http://schemas.microsoft.com/office/powerpoint/2010/main" val="1949286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Cấu</a:t>
            </a:r>
            <a:r>
              <a:rPr lang="en-US" dirty="0"/>
              <a:t> </a:t>
            </a:r>
            <a:r>
              <a:rPr lang="en-US" dirty="0" err="1"/>
              <a:t>trúc</a:t>
            </a:r>
            <a:r>
              <a:rPr lang="en-US" dirty="0"/>
              <a:t> </a:t>
            </a:r>
            <a:r>
              <a:rPr lang="en-US" dirty="0" err="1"/>
              <a:t>của</a:t>
            </a:r>
            <a:r>
              <a:rPr lang="en-US" dirty="0"/>
              <a:t> </a:t>
            </a:r>
            <a:r>
              <a:rPr lang="en-US" dirty="0" err="1"/>
              <a:t>ngôi</a:t>
            </a:r>
            <a:r>
              <a:rPr lang="en-US" dirty="0"/>
              <a:t> </a:t>
            </a:r>
            <a:r>
              <a:rPr lang="en-US" dirty="0" err="1"/>
              <a:t>chùa</a:t>
            </a:r>
            <a:r>
              <a:rPr lang="en-US" dirty="0"/>
              <a:t> </a:t>
            </a:r>
            <a:r>
              <a:rPr lang="en-US" dirty="0" err="1"/>
              <a:t>này</a:t>
            </a:r>
            <a:r>
              <a:rPr lang="en-US" dirty="0"/>
              <a:t> </a:t>
            </a:r>
            <a:r>
              <a:rPr lang="en-US" dirty="0" err="1"/>
              <a:t>gồm</a:t>
            </a:r>
            <a:r>
              <a:rPr lang="en-US" dirty="0"/>
              <a:t> 3 </a:t>
            </a:r>
            <a:r>
              <a:rPr lang="en-US" dirty="0" err="1"/>
              <a:t>phần</a:t>
            </a:r>
            <a:r>
              <a:rPr lang="en-US" dirty="0"/>
              <a:t> </a:t>
            </a:r>
            <a:r>
              <a:rPr lang="en-US" dirty="0" err="1"/>
              <a:t>chính</a:t>
            </a:r>
            <a:r>
              <a:rPr lang="en-US" dirty="0"/>
              <a:t> </a:t>
            </a:r>
            <a:r>
              <a:rPr lang="en-US" dirty="0" err="1"/>
              <a:t>là</a:t>
            </a:r>
            <a:r>
              <a:rPr lang="en-US" dirty="0"/>
              <a:t> </a:t>
            </a:r>
            <a:r>
              <a:rPr lang="en-US" dirty="0" err="1"/>
              <a:t>cột</a:t>
            </a:r>
            <a:r>
              <a:rPr lang="en-US" dirty="0"/>
              <a:t> </a:t>
            </a:r>
            <a:r>
              <a:rPr lang="en-US" dirty="0" err="1"/>
              <a:t>trụ</a:t>
            </a:r>
            <a:r>
              <a:rPr lang="en-US" dirty="0"/>
              <a:t>, </a:t>
            </a:r>
            <a:r>
              <a:rPr lang="en-US" dirty="0" err="1"/>
              <a:t>đài</a:t>
            </a:r>
            <a:r>
              <a:rPr lang="en-US" dirty="0"/>
              <a:t> </a:t>
            </a:r>
            <a:r>
              <a:rPr lang="en-US" dirty="0" err="1"/>
              <a:t>Liên</a:t>
            </a:r>
            <a:r>
              <a:rPr lang="en-US" dirty="0"/>
              <a:t> </a:t>
            </a:r>
            <a:r>
              <a:rPr lang="en-US" dirty="0" err="1"/>
              <a:t>Hoa</a:t>
            </a:r>
            <a:r>
              <a:rPr lang="en-US" dirty="0"/>
              <a:t> </a:t>
            </a:r>
            <a:r>
              <a:rPr lang="en-US" dirty="0" err="1"/>
              <a:t>và</a:t>
            </a:r>
            <a:r>
              <a:rPr lang="en-US" dirty="0"/>
              <a:t> </a:t>
            </a:r>
            <a:r>
              <a:rPr lang="en-US" dirty="0" err="1"/>
              <a:t>mái</a:t>
            </a:r>
            <a:r>
              <a:rPr lang="en-US" dirty="0"/>
              <a:t> </a:t>
            </a:r>
            <a:r>
              <a:rPr lang="en-US" dirty="0" err="1"/>
              <a:t>chùa</a:t>
            </a:r>
            <a:r>
              <a:rPr lang="en-US"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vi-VN" dirty="0"/>
              <a:t>Hình ảnh Chùa Một Cột được in nổi trên mặt đồng xu kim loại mệnh giá 5 nghìn đồng, quảng bá du lịch Việt Nam</a:t>
            </a:r>
            <a:endParaRPr lang="en-US" dirty="0"/>
          </a:p>
          <a:p>
            <a:endParaRPr lang="en-US" dirty="0"/>
          </a:p>
        </p:txBody>
      </p:sp>
      <p:sp>
        <p:nvSpPr>
          <p:cNvPr id="4" name="Slide Number Placeholder 3"/>
          <p:cNvSpPr>
            <a:spLocks noGrp="1"/>
          </p:cNvSpPr>
          <p:nvPr>
            <p:ph type="sldNum" sz="quarter" idx="5"/>
          </p:nvPr>
        </p:nvSpPr>
        <p:spPr/>
        <p:txBody>
          <a:bodyPr/>
          <a:lstStyle/>
          <a:p>
            <a:fld id="{C427CB72-0F6D-47E9-8F68-E60C6C8A5A75}" type="slidenum">
              <a:rPr lang="en-US" smtClean="0"/>
              <a:t>29</a:t>
            </a:fld>
            <a:endParaRPr lang="en-US"/>
          </a:p>
        </p:txBody>
      </p:sp>
    </p:spTree>
    <p:extLst>
      <p:ext uri="{BB962C8B-B14F-4D97-AF65-F5344CB8AC3E}">
        <p14:creationId xmlns:p14="http://schemas.microsoft.com/office/powerpoint/2010/main" val="4472358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7CDC82D-1F01-47BF-A001-F59ED433DAF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C644C7F7-F3F0-401E-9407-A9864D72A9C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ED2847F3-0A0A-40AA-B74F-B6A90F9450B4}"/>
              </a:ext>
            </a:extLst>
          </p:cNvPr>
          <p:cNvSpPr>
            <a:spLocks noGrp="1"/>
          </p:cNvSpPr>
          <p:nvPr>
            <p:ph type="dt" sz="half" idx="10"/>
          </p:nvPr>
        </p:nvSpPr>
        <p:spPr/>
        <p:txBody>
          <a:bodyPr/>
          <a:lstStyle/>
          <a:p>
            <a:fld id="{CB245075-7F5C-4817-B52F-CA0DAFC6391F}" type="datetimeFigureOut">
              <a:rPr lang="en-US" smtClean="0"/>
              <a:t>10/14/2024</a:t>
            </a:fld>
            <a:endParaRPr lang="en-US"/>
          </a:p>
        </p:txBody>
      </p:sp>
      <p:sp>
        <p:nvSpPr>
          <p:cNvPr id="5" name="Footer Placeholder 4">
            <a:extLst>
              <a:ext uri="{FF2B5EF4-FFF2-40B4-BE49-F238E27FC236}">
                <a16:creationId xmlns:a16="http://schemas.microsoft.com/office/drawing/2014/main" xmlns="" id="{651FC623-AD39-4BFB-A807-8EBE62D8B0F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361E2981-C512-4C98-A16C-0089599CEB20}"/>
              </a:ext>
            </a:extLst>
          </p:cNvPr>
          <p:cNvSpPr>
            <a:spLocks noGrp="1"/>
          </p:cNvSpPr>
          <p:nvPr>
            <p:ph type="sldNum" sz="quarter" idx="12"/>
          </p:nvPr>
        </p:nvSpPr>
        <p:spPr/>
        <p:txBody>
          <a:bodyPr/>
          <a:lstStyle/>
          <a:p>
            <a:fld id="{B192CC9A-E1E7-4EAB-AA19-E6838438A869}" type="slidenum">
              <a:rPr lang="en-US" smtClean="0"/>
              <a:t>‹#›</a:t>
            </a:fld>
            <a:endParaRPr lang="en-US"/>
          </a:p>
        </p:txBody>
      </p:sp>
    </p:spTree>
    <p:extLst>
      <p:ext uri="{BB962C8B-B14F-4D97-AF65-F5344CB8AC3E}">
        <p14:creationId xmlns:p14="http://schemas.microsoft.com/office/powerpoint/2010/main" val="22936505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3F8A2FB-4655-4B44-8F81-6FE2F3CB488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80AF5D97-86AD-482E-9CF5-F21F6D4812A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1EAF9033-EA9B-49E7-A8D1-782552BAAE75}"/>
              </a:ext>
            </a:extLst>
          </p:cNvPr>
          <p:cNvSpPr>
            <a:spLocks noGrp="1"/>
          </p:cNvSpPr>
          <p:nvPr>
            <p:ph type="dt" sz="half" idx="10"/>
          </p:nvPr>
        </p:nvSpPr>
        <p:spPr/>
        <p:txBody>
          <a:bodyPr/>
          <a:lstStyle/>
          <a:p>
            <a:fld id="{CB245075-7F5C-4817-B52F-CA0DAFC6391F}" type="datetimeFigureOut">
              <a:rPr lang="en-US" smtClean="0"/>
              <a:t>10/14/2024</a:t>
            </a:fld>
            <a:endParaRPr lang="en-US"/>
          </a:p>
        </p:txBody>
      </p:sp>
      <p:sp>
        <p:nvSpPr>
          <p:cNvPr id="5" name="Footer Placeholder 4">
            <a:extLst>
              <a:ext uri="{FF2B5EF4-FFF2-40B4-BE49-F238E27FC236}">
                <a16:creationId xmlns:a16="http://schemas.microsoft.com/office/drawing/2014/main" xmlns="" id="{A05ED791-FAB7-4F51-A2C5-D7B939F90C2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185B307B-F799-49DB-9404-FCD9EC8635DA}"/>
              </a:ext>
            </a:extLst>
          </p:cNvPr>
          <p:cNvSpPr>
            <a:spLocks noGrp="1"/>
          </p:cNvSpPr>
          <p:nvPr>
            <p:ph type="sldNum" sz="quarter" idx="12"/>
          </p:nvPr>
        </p:nvSpPr>
        <p:spPr/>
        <p:txBody>
          <a:bodyPr/>
          <a:lstStyle/>
          <a:p>
            <a:fld id="{B192CC9A-E1E7-4EAB-AA19-E6838438A869}" type="slidenum">
              <a:rPr lang="en-US" smtClean="0"/>
              <a:t>‹#›</a:t>
            </a:fld>
            <a:endParaRPr lang="en-US"/>
          </a:p>
        </p:txBody>
      </p:sp>
    </p:spTree>
    <p:extLst>
      <p:ext uri="{BB962C8B-B14F-4D97-AF65-F5344CB8AC3E}">
        <p14:creationId xmlns:p14="http://schemas.microsoft.com/office/powerpoint/2010/main" val="9701579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DC6794AD-F404-49AD-822C-34FEA3E7C2E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81D7806E-C7E5-4019-ACDF-8CCD861A4E2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807D1921-CB51-46FA-800C-E7F2AB545F95}"/>
              </a:ext>
            </a:extLst>
          </p:cNvPr>
          <p:cNvSpPr>
            <a:spLocks noGrp="1"/>
          </p:cNvSpPr>
          <p:nvPr>
            <p:ph type="dt" sz="half" idx="10"/>
          </p:nvPr>
        </p:nvSpPr>
        <p:spPr/>
        <p:txBody>
          <a:bodyPr/>
          <a:lstStyle/>
          <a:p>
            <a:fld id="{CB245075-7F5C-4817-B52F-CA0DAFC6391F}" type="datetimeFigureOut">
              <a:rPr lang="en-US" smtClean="0"/>
              <a:t>10/14/2024</a:t>
            </a:fld>
            <a:endParaRPr lang="en-US"/>
          </a:p>
        </p:txBody>
      </p:sp>
      <p:sp>
        <p:nvSpPr>
          <p:cNvPr id="5" name="Footer Placeholder 4">
            <a:extLst>
              <a:ext uri="{FF2B5EF4-FFF2-40B4-BE49-F238E27FC236}">
                <a16:creationId xmlns:a16="http://schemas.microsoft.com/office/drawing/2014/main" xmlns="" id="{8AF97380-6835-4A2A-A5F7-2BFF48A9932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208612E0-71FD-4DD7-8651-14E2BB8A6BEA}"/>
              </a:ext>
            </a:extLst>
          </p:cNvPr>
          <p:cNvSpPr>
            <a:spLocks noGrp="1"/>
          </p:cNvSpPr>
          <p:nvPr>
            <p:ph type="sldNum" sz="quarter" idx="12"/>
          </p:nvPr>
        </p:nvSpPr>
        <p:spPr/>
        <p:txBody>
          <a:bodyPr/>
          <a:lstStyle/>
          <a:p>
            <a:fld id="{B192CC9A-E1E7-4EAB-AA19-E6838438A869}" type="slidenum">
              <a:rPr lang="en-US" smtClean="0"/>
              <a:t>‹#›</a:t>
            </a:fld>
            <a:endParaRPr lang="en-US"/>
          </a:p>
        </p:txBody>
      </p:sp>
    </p:spTree>
    <p:extLst>
      <p:ext uri="{BB962C8B-B14F-4D97-AF65-F5344CB8AC3E}">
        <p14:creationId xmlns:p14="http://schemas.microsoft.com/office/powerpoint/2010/main" val="21587230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18A99DF-CB6D-4CE0-85B7-2B0C78D5762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BE55CC39-4457-4FFD-ABFF-DE01D6174AA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08E6725-BF3C-4B02-AE6E-F7CCE2676FDC}"/>
              </a:ext>
            </a:extLst>
          </p:cNvPr>
          <p:cNvSpPr>
            <a:spLocks noGrp="1"/>
          </p:cNvSpPr>
          <p:nvPr>
            <p:ph type="dt" sz="half" idx="10"/>
          </p:nvPr>
        </p:nvSpPr>
        <p:spPr/>
        <p:txBody>
          <a:bodyPr/>
          <a:lstStyle/>
          <a:p>
            <a:fld id="{CB245075-7F5C-4817-B52F-CA0DAFC6391F}" type="datetimeFigureOut">
              <a:rPr lang="en-US" smtClean="0"/>
              <a:t>10/14/2024</a:t>
            </a:fld>
            <a:endParaRPr lang="en-US"/>
          </a:p>
        </p:txBody>
      </p:sp>
      <p:sp>
        <p:nvSpPr>
          <p:cNvPr id="5" name="Footer Placeholder 4">
            <a:extLst>
              <a:ext uri="{FF2B5EF4-FFF2-40B4-BE49-F238E27FC236}">
                <a16:creationId xmlns:a16="http://schemas.microsoft.com/office/drawing/2014/main" xmlns="" id="{61464A84-5736-4923-9CA5-78F3EB392E5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4CCF59A-38F2-49BA-B23F-E2671AFA3A0B}"/>
              </a:ext>
            </a:extLst>
          </p:cNvPr>
          <p:cNvSpPr>
            <a:spLocks noGrp="1"/>
          </p:cNvSpPr>
          <p:nvPr>
            <p:ph type="sldNum" sz="quarter" idx="12"/>
          </p:nvPr>
        </p:nvSpPr>
        <p:spPr/>
        <p:txBody>
          <a:bodyPr/>
          <a:lstStyle/>
          <a:p>
            <a:fld id="{B192CC9A-E1E7-4EAB-AA19-E6838438A869}" type="slidenum">
              <a:rPr lang="en-US" smtClean="0"/>
              <a:t>‹#›</a:t>
            </a:fld>
            <a:endParaRPr lang="en-US"/>
          </a:p>
        </p:txBody>
      </p:sp>
    </p:spTree>
    <p:extLst>
      <p:ext uri="{BB962C8B-B14F-4D97-AF65-F5344CB8AC3E}">
        <p14:creationId xmlns:p14="http://schemas.microsoft.com/office/powerpoint/2010/main" val="13676510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AB91083-0FED-4937-80A4-F91E377503C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63567530-9649-4EFD-B536-D8786ADB0C8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4960C71C-BE7D-4861-9F44-ADDB099E880E}"/>
              </a:ext>
            </a:extLst>
          </p:cNvPr>
          <p:cNvSpPr>
            <a:spLocks noGrp="1"/>
          </p:cNvSpPr>
          <p:nvPr>
            <p:ph type="dt" sz="half" idx="10"/>
          </p:nvPr>
        </p:nvSpPr>
        <p:spPr/>
        <p:txBody>
          <a:bodyPr/>
          <a:lstStyle/>
          <a:p>
            <a:fld id="{CB245075-7F5C-4817-B52F-CA0DAFC6391F}" type="datetimeFigureOut">
              <a:rPr lang="en-US" smtClean="0"/>
              <a:t>10/14/2024</a:t>
            </a:fld>
            <a:endParaRPr lang="en-US"/>
          </a:p>
        </p:txBody>
      </p:sp>
      <p:sp>
        <p:nvSpPr>
          <p:cNvPr id="5" name="Footer Placeholder 4">
            <a:extLst>
              <a:ext uri="{FF2B5EF4-FFF2-40B4-BE49-F238E27FC236}">
                <a16:creationId xmlns:a16="http://schemas.microsoft.com/office/drawing/2014/main" xmlns="" id="{B7766184-B245-43A8-8A21-B9C8BF3E525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976126C0-B764-4675-ABDB-F6260BFD61B4}"/>
              </a:ext>
            </a:extLst>
          </p:cNvPr>
          <p:cNvSpPr>
            <a:spLocks noGrp="1"/>
          </p:cNvSpPr>
          <p:nvPr>
            <p:ph type="sldNum" sz="quarter" idx="12"/>
          </p:nvPr>
        </p:nvSpPr>
        <p:spPr/>
        <p:txBody>
          <a:bodyPr/>
          <a:lstStyle/>
          <a:p>
            <a:fld id="{B192CC9A-E1E7-4EAB-AA19-E6838438A869}" type="slidenum">
              <a:rPr lang="en-US" smtClean="0"/>
              <a:t>‹#›</a:t>
            </a:fld>
            <a:endParaRPr lang="en-US"/>
          </a:p>
        </p:txBody>
      </p:sp>
    </p:spTree>
    <p:extLst>
      <p:ext uri="{BB962C8B-B14F-4D97-AF65-F5344CB8AC3E}">
        <p14:creationId xmlns:p14="http://schemas.microsoft.com/office/powerpoint/2010/main" val="2996109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F921D53-8811-4A45-80D3-032061B897F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F64974ED-1D01-4BC1-887F-CDC815ED303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393AA53B-66C2-4F5D-AAD4-AC0EDEAC19B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5BA46BEE-1317-4A28-B040-663ED4056F64}"/>
              </a:ext>
            </a:extLst>
          </p:cNvPr>
          <p:cNvSpPr>
            <a:spLocks noGrp="1"/>
          </p:cNvSpPr>
          <p:nvPr>
            <p:ph type="dt" sz="half" idx="10"/>
          </p:nvPr>
        </p:nvSpPr>
        <p:spPr/>
        <p:txBody>
          <a:bodyPr/>
          <a:lstStyle/>
          <a:p>
            <a:fld id="{CB245075-7F5C-4817-B52F-CA0DAFC6391F}" type="datetimeFigureOut">
              <a:rPr lang="en-US" smtClean="0"/>
              <a:t>10/14/2024</a:t>
            </a:fld>
            <a:endParaRPr lang="en-US"/>
          </a:p>
        </p:txBody>
      </p:sp>
      <p:sp>
        <p:nvSpPr>
          <p:cNvPr id="6" name="Footer Placeholder 5">
            <a:extLst>
              <a:ext uri="{FF2B5EF4-FFF2-40B4-BE49-F238E27FC236}">
                <a16:creationId xmlns:a16="http://schemas.microsoft.com/office/drawing/2014/main" xmlns="" id="{24E2A448-4A3C-4CAC-90BC-4EE70DE1B9B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FB3196E2-121C-4E8C-8A8C-65AD1B090BC3}"/>
              </a:ext>
            </a:extLst>
          </p:cNvPr>
          <p:cNvSpPr>
            <a:spLocks noGrp="1"/>
          </p:cNvSpPr>
          <p:nvPr>
            <p:ph type="sldNum" sz="quarter" idx="12"/>
          </p:nvPr>
        </p:nvSpPr>
        <p:spPr/>
        <p:txBody>
          <a:bodyPr/>
          <a:lstStyle/>
          <a:p>
            <a:fld id="{B192CC9A-E1E7-4EAB-AA19-E6838438A869}" type="slidenum">
              <a:rPr lang="en-US" smtClean="0"/>
              <a:t>‹#›</a:t>
            </a:fld>
            <a:endParaRPr lang="en-US"/>
          </a:p>
        </p:txBody>
      </p:sp>
    </p:spTree>
    <p:extLst>
      <p:ext uri="{BB962C8B-B14F-4D97-AF65-F5344CB8AC3E}">
        <p14:creationId xmlns:p14="http://schemas.microsoft.com/office/powerpoint/2010/main" val="29770270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098D40E-3533-4979-AF5A-3180235A928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48C4BB6F-5EEA-436C-8C85-51636F5855E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61AAC523-6A72-488C-95F2-58B292A4AE3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288DA6E0-1C27-40C3-BE45-98E5D1CF727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3BE97125-2350-4FC0-8B17-80D0648EA13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9E86D92B-8C7F-41D4-9698-B565922FF0A8}"/>
              </a:ext>
            </a:extLst>
          </p:cNvPr>
          <p:cNvSpPr>
            <a:spLocks noGrp="1"/>
          </p:cNvSpPr>
          <p:nvPr>
            <p:ph type="dt" sz="half" idx="10"/>
          </p:nvPr>
        </p:nvSpPr>
        <p:spPr/>
        <p:txBody>
          <a:bodyPr/>
          <a:lstStyle/>
          <a:p>
            <a:fld id="{CB245075-7F5C-4817-B52F-CA0DAFC6391F}" type="datetimeFigureOut">
              <a:rPr lang="en-US" smtClean="0"/>
              <a:t>10/14/2024</a:t>
            </a:fld>
            <a:endParaRPr lang="en-US"/>
          </a:p>
        </p:txBody>
      </p:sp>
      <p:sp>
        <p:nvSpPr>
          <p:cNvPr id="8" name="Footer Placeholder 7">
            <a:extLst>
              <a:ext uri="{FF2B5EF4-FFF2-40B4-BE49-F238E27FC236}">
                <a16:creationId xmlns:a16="http://schemas.microsoft.com/office/drawing/2014/main" xmlns="" id="{607F8F44-D375-4304-8323-427729C604F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0AF5B2EC-CA2F-4C20-8315-5A5D4EA83483}"/>
              </a:ext>
            </a:extLst>
          </p:cNvPr>
          <p:cNvSpPr>
            <a:spLocks noGrp="1"/>
          </p:cNvSpPr>
          <p:nvPr>
            <p:ph type="sldNum" sz="quarter" idx="12"/>
          </p:nvPr>
        </p:nvSpPr>
        <p:spPr/>
        <p:txBody>
          <a:bodyPr/>
          <a:lstStyle/>
          <a:p>
            <a:fld id="{B192CC9A-E1E7-4EAB-AA19-E6838438A869}" type="slidenum">
              <a:rPr lang="en-US" smtClean="0"/>
              <a:t>‹#›</a:t>
            </a:fld>
            <a:endParaRPr lang="en-US"/>
          </a:p>
        </p:txBody>
      </p:sp>
    </p:spTree>
    <p:extLst>
      <p:ext uri="{BB962C8B-B14F-4D97-AF65-F5344CB8AC3E}">
        <p14:creationId xmlns:p14="http://schemas.microsoft.com/office/powerpoint/2010/main" val="25276116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8328B60-2E07-4459-961E-7DE1BF60B1B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6CDCD328-0C53-4235-AB15-0D476D21D669}"/>
              </a:ext>
            </a:extLst>
          </p:cNvPr>
          <p:cNvSpPr>
            <a:spLocks noGrp="1"/>
          </p:cNvSpPr>
          <p:nvPr>
            <p:ph type="dt" sz="half" idx="10"/>
          </p:nvPr>
        </p:nvSpPr>
        <p:spPr/>
        <p:txBody>
          <a:bodyPr/>
          <a:lstStyle/>
          <a:p>
            <a:fld id="{CB245075-7F5C-4817-B52F-CA0DAFC6391F}" type="datetimeFigureOut">
              <a:rPr lang="en-US" smtClean="0"/>
              <a:t>10/14/2024</a:t>
            </a:fld>
            <a:endParaRPr lang="en-US"/>
          </a:p>
        </p:txBody>
      </p:sp>
      <p:sp>
        <p:nvSpPr>
          <p:cNvPr id="4" name="Footer Placeholder 3">
            <a:extLst>
              <a:ext uri="{FF2B5EF4-FFF2-40B4-BE49-F238E27FC236}">
                <a16:creationId xmlns:a16="http://schemas.microsoft.com/office/drawing/2014/main" xmlns="" id="{296FA0E6-5FDE-47A1-9E26-EF669818B43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C2C9D1EF-88AE-4A78-98F5-8294124D6457}"/>
              </a:ext>
            </a:extLst>
          </p:cNvPr>
          <p:cNvSpPr>
            <a:spLocks noGrp="1"/>
          </p:cNvSpPr>
          <p:nvPr>
            <p:ph type="sldNum" sz="quarter" idx="12"/>
          </p:nvPr>
        </p:nvSpPr>
        <p:spPr/>
        <p:txBody>
          <a:bodyPr/>
          <a:lstStyle/>
          <a:p>
            <a:fld id="{B192CC9A-E1E7-4EAB-AA19-E6838438A869}" type="slidenum">
              <a:rPr lang="en-US" smtClean="0"/>
              <a:t>‹#›</a:t>
            </a:fld>
            <a:endParaRPr lang="en-US"/>
          </a:p>
        </p:txBody>
      </p:sp>
    </p:spTree>
    <p:extLst>
      <p:ext uri="{BB962C8B-B14F-4D97-AF65-F5344CB8AC3E}">
        <p14:creationId xmlns:p14="http://schemas.microsoft.com/office/powerpoint/2010/main" val="4363352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8F9A024A-8D58-4B67-8A2C-AD98B37187D8}"/>
              </a:ext>
            </a:extLst>
          </p:cNvPr>
          <p:cNvSpPr>
            <a:spLocks noGrp="1"/>
          </p:cNvSpPr>
          <p:nvPr>
            <p:ph type="dt" sz="half" idx="10"/>
          </p:nvPr>
        </p:nvSpPr>
        <p:spPr/>
        <p:txBody>
          <a:bodyPr/>
          <a:lstStyle/>
          <a:p>
            <a:fld id="{CB245075-7F5C-4817-B52F-CA0DAFC6391F}" type="datetimeFigureOut">
              <a:rPr lang="en-US" smtClean="0"/>
              <a:t>10/14/2024</a:t>
            </a:fld>
            <a:endParaRPr lang="en-US"/>
          </a:p>
        </p:txBody>
      </p:sp>
      <p:sp>
        <p:nvSpPr>
          <p:cNvPr id="3" name="Footer Placeholder 2">
            <a:extLst>
              <a:ext uri="{FF2B5EF4-FFF2-40B4-BE49-F238E27FC236}">
                <a16:creationId xmlns:a16="http://schemas.microsoft.com/office/drawing/2014/main" xmlns="" id="{7B910693-D6D6-458D-BEBC-45E6117C3D2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9DC8669E-AA5D-4E41-9D55-2E6B2EEDB74F}"/>
              </a:ext>
            </a:extLst>
          </p:cNvPr>
          <p:cNvSpPr>
            <a:spLocks noGrp="1"/>
          </p:cNvSpPr>
          <p:nvPr>
            <p:ph type="sldNum" sz="quarter" idx="12"/>
          </p:nvPr>
        </p:nvSpPr>
        <p:spPr/>
        <p:txBody>
          <a:bodyPr/>
          <a:lstStyle/>
          <a:p>
            <a:fld id="{B192CC9A-E1E7-4EAB-AA19-E6838438A869}" type="slidenum">
              <a:rPr lang="en-US" smtClean="0"/>
              <a:t>‹#›</a:t>
            </a:fld>
            <a:endParaRPr lang="en-US"/>
          </a:p>
        </p:txBody>
      </p:sp>
    </p:spTree>
    <p:extLst>
      <p:ext uri="{BB962C8B-B14F-4D97-AF65-F5344CB8AC3E}">
        <p14:creationId xmlns:p14="http://schemas.microsoft.com/office/powerpoint/2010/main" val="888642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B9C590A-B964-4DC8-84D6-50C37647501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B997A1E8-D205-41C5-9EE8-6B5CE1A8909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EAB6EAFB-DA13-49CE-8137-75D9D06EB95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ED005C7D-8160-418E-9B94-BE8B473490AA}"/>
              </a:ext>
            </a:extLst>
          </p:cNvPr>
          <p:cNvSpPr>
            <a:spLocks noGrp="1"/>
          </p:cNvSpPr>
          <p:nvPr>
            <p:ph type="dt" sz="half" idx="10"/>
          </p:nvPr>
        </p:nvSpPr>
        <p:spPr/>
        <p:txBody>
          <a:bodyPr/>
          <a:lstStyle/>
          <a:p>
            <a:fld id="{CB245075-7F5C-4817-B52F-CA0DAFC6391F}" type="datetimeFigureOut">
              <a:rPr lang="en-US" smtClean="0"/>
              <a:t>10/14/2024</a:t>
            </a:fld>
            <a:endParaRPr lang="en-US"/>
          </a:p>
        </p:txBody>
      </p:sp>
      <p:sp>
        <p:nvSpPr>
          <p:cNvPr id="6" name="Footer Placeholder 5">
            <a:extLst>
              <a:ext uri="{FF2B5EF4-FFF2-40B4-BE49-F238E27FC236}">
                <a16:creationId xmlns:a16="http://schemas.microsoft.com/office/drawing/2014/main" xmlns="" id="{40D9DA90-67F3-4CD3-8607-750005C7808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8DABE40B-D77D-4084-AB76-BC75EA5D488C}"/>
              </a:ext>
            </a:extLst>
          </p:cNvPr>
          <p:cNvSpPr>
            <a:spLocks noGrp="1"/>
          </p:cNvSpPr>
          <p:nvPr>
            <p:ph type="sldNum" sz="quarter" idx="12"/>
          </p:nvPr>
        </p:nvSpPr>
        <p:spPr/>
        <p:txBody>
          <a:bodyPr/>
          <a:lstStyle/>
          <a:p>
            <a:fld id="{B192CC9A-E1E7-4EAB-AA19-E6838438A869}" type="slidenum">
              <a:rPr lang="en-US" smtClean="0"/>
              <a:t>‹#›</a:t>
            </a:fld>
            <a:endParaRPr lang="en-US"/>
          </a:p>
        </p:txBody>
      </p:sp>
    </p:spTree>
    <p:extLst>
      <p:ext uri="{BB962C8B-B14F-4D97-AF65-F5344CB8AC3E}">
        <p14:creationId xmlns:p14="http://schemas.microsoft.com/office/powerpoint/2010/main" val="26363516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5B75781-9E5E-4D66-A284-974A7033AA2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BB2BDB0E-37DF-4AA9-AB13-13646FDB7D1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D1B84BC9-E5CF-46B0-9CFF-BEFEA98B32E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26E21B10-A3A4-42DA-854B-CB612542FE07}"/>
              </a:ext>
            </a:extLst>
          </p:cNvPr>
          <p:cNvSpPr>
            <a:spLocks noGrp="1"/>
          </p:cNvSpPr>
          <p:nvPr>
            <p:ph type="dt" sz="half" idx="10"/>
          </p:nvPr>
        </p:nvSpPr>
        <p:spPr/>
        <p:txBody>
          <a:bodyPr/>
          <a:lstStyle/>
          <a:p>
            <a:fld id="{CB245075-7F5C-4817-B52F-CA0DAFC6391F}" type="datetimeFigureOut">
              <a:rPr lang="en-US" smtClean="0"/>
              <a:t>10/14/2024</a:t>
            </a:fld>
            <a:endParaRPr lang="en-US"/>
          </a:p>
        </p:txBody>
      </p:sp>
      <p:sp>
        <p:nvSpPr>
          <p:cNvPr id="6" name="Footer Placeholder 5">
            <a:extLst>
              <a:ext uri="{FF2B5EF4-FFF2-40B4-BE49-F238E27FC236}">
                <a16:creationId xmlns:a16="http://schemas.microsoft.com/office/drawing/2014/main" xmlns="" id="{91ADE615-33EA-4D02-B4AC-C738ECB8F51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870855BC-5EAF-4A25-823F-BF8FC57ED5FA}"/>
              </a:ext>
            </a:extLst>
          </p:cNvPr>
          <p:cNvSpPr>
            <a:spLocks noGrp="1"/>
          </p:cNvSpPr>
          <p:nvPr>
            <p:ph type="sldNum" sz="quarter" idx="12"/>
          </p:nvPr>
        </p:nvSpPr>
        <p:spPr/>
        <p:txBody>
          <a:bodyPr/>
          <a:lstStyle/>
          <a:p>
            <a:fld id="{B192CC9A-E1E7-4EAB-AA19-E6838438A869}" type="slidenum">
              <a:rPr lang="en-US" smtClean="0"/>
              <a:t>‹#›</a:t>
            </a:fld>
            <a:endParaRPr lang="en-US"/>
          </a:p>
        </p:txBody>
      </p:sp>
    </p:spTree>
    <p:extLst>
      <p:ext uri="{BB962C8B-B14F-4D97-AF65-F5344CB8AC3E}">
        <p14:creationId xmlns:p14="http://schemas.microsoft.com/office/powerpoint/2010/main" val="22008393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B25CF27E-B7FB-4437-AF5D-1CF57C9127C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5F045A0E-860F-484B-ACAF-F054F863906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4CA646C-2691-4723-AE9A-91A0A459594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B245075-7F5C-4817-B52F-CA0DAFC6391F}" type="datetimeFigureOut">
              <a:rPr lang="en-US" smtClean="0"/>
              <a:t>10/14/2024</a:t>
            </a:fld>
            <a:endParaRPr lang="en-US"/>
          </a:p>
        </p:txBody>
      </p:sp>
      <p:sp>
        <p:nvSpPr>
          <p:cNvPr id="5" name="Footer Placeholder 4">
            <a:extLst>
              <a:ext uri="{FF2B5EF4-FFF2-40B4-BE49-F238E27FC236}">
                <a16:creationId xmlns:a16="http://schemas.microsoft.com/office/drawing/2014/main" xmlns="" id="{5EA5456C-E1F3-40AE-A426-E80ABFD8E9C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57084533-BD2C-49D5-982E-113BBFC6C98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92CC9A-E1E7-4EAB-AA19-E6838438A869}" type="slidenum">
              <a:rPr lang="en-US" smtClean="0"/>
              <a:t>‹#›</a:t>
            </a:fld>
            <a:endParaRPr lang="en-US"/>
          </a:p>
        </p:txBody>
      </p:sp>
    </p:spTree>
    <p:extLst>
      <p:ext uri="{BB962C8B-B14F-4D97-AF65-F5344CB8AC3E}">
        <p14:creationId xmlns:p14="http://schemas.microsoft.com/office/powerpoint/2010/main" val="8806586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slideLayout" Target="../slideLayouts/slideLayout2.xml"/><Relationship Id="rId7" Type="http://schemas.openxmlformats.org/officeDocument/2006/relationships/image" Target="../media/image33.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5.jpg"/><Relationship Id="rId5" Type="http://schemas.openxmlformats.org/officeDocument/2006/relationships/image" Target="../media/image34.jpg"/><Relationship Id="rId4" Type="http://schemas.openxmlformats.org/officeDocument/2006/relationships/notesSlide" Target="../notesSlides/notesSlide2.xml"/></Relationships>
</file>

<file path=ppt/slides/_rels/slide24.xml.rels><?xml version="1.0" encoding="UTF-8" standalone="yes"?>
<Relationships xmlns="http://schemas.openxmlformats.org/package/2006/relationships"><Relationship Id="rId3" Type="http://schemas.openxmlformats.org/officeDocument/2006/relationships/image" Target="../media/image34.jpg"/><Relationship Id="rId7" Type="http://schemas.openxmlformats.org/officeDocument/2006/relationships/image" Target="../media/image40.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eg"/></Relationships>
</file>

<file path=ppt/slides/_rels/slide25.xml.rels><?xml version="1.0" encoding="UTF-8" standalone="yes"?>
<Relationships xmlns="http://schemas.openxmlformats.org/package/2006/relationships"><Relationship Id="rId3" Type="http://schemas.openxmlformats.org/officeDocument/2006/relationships/image" Target="../media/image34.jpg"/><Relationship Id="rId7" Type="http://schemas.openxmlformats.org/officeDocument/2006/relationships/image" Target="../media/image44.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41.jpeg"/></Relationships>
</file>

<file path=ppt/slides/_rels/slide26.xml.rels><?xml version="1.0" encoding="UTF-8" standalone="yes"?>
<Relationships xmlns="http://schemas.openxmlformats.org/package/2006/relationships"><Relationship Id="rId8" Type="http://schemas.openxmlformats.org/officeDocument/2006/relationships/image" Target="../media/image45.jpg"/><Relationship Id="rId3" Type="http://schemas.openxmlformats.org/officeDocument/2006/relationships/slideLayout" Target="../slideLayouts/slideLayout2.xml"/><Relationship Id="rId7" Type="http://schemas.openxmlformats.org/officeDocument/2006/relationships/image" Target="../media/image36.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3.png"/><Relationship Id="rId5" Type="http://schemas.openxmlformats.org/officeDocument/2006/relationships/image" Target="../media/image34.jpg"/><Relationship Id="rId4" Type="http://schemas.openxmlformats.org/officeDocument/2006/relationships/notesSlide" Target="../notesSlides/notesSlide5.xml"/></Relationships>
</file>

<file path=ppt/slides/_rels/slide2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48.jpeg"/></Relationships>
</file>

<file path=ppt/slides/_rels/slide29.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50.jpeg"/><Relationship Id="rId4" Type="http://schemas.openxmlformats.org/officeDocument/2006/relationships/image" Target="../media/image49.jpeg"/></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10.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6000" b="-6000"/>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7D1ED2DB-BBE1-4B88-BFFB-5991BA1771D8}"/>
              </a:ext>
            </a:extLst>
          </p:cNvPr>
          <p:cNvSpPr txBox="1"/>
          <p:nvPr/>
        </p:nvSpPr>
        <p:spPr>
          <a:xfrm>
            <a:off x="3212969" y="719933"/>
            <a:ext cx="8106372" cy="1754326"/>
          </a:xfrm>
          <a:prstGeom prst="rect">
            <a:avLst/>
          </a:prstGeom>
          <a:noFill/>
        </p:spPr>
        <p:txBody>
          <a:bodyPr wrap="square" rtlCol="0">
            <a:spAutoFit/>
          </a:bodyPr>
          <a:lstStyle/>
          <a:p>
            <a:pPr algn="ctr"/>
            <a:r>
              <a:rPr lang="en-US" sz="3600" b="1" u="sng" dirty="0" err="1">
                <a:solidFill>
                  <a:srgbClr val="FF0000"/>
                </a:solidFill>
                <a:latin typeface="Times New Roman" panose="02020603050405020304" pitchFamily="18" charset="0"/>
                <a:cs typeface="Times New Roman" panose="02020603050405020304" pitchFamily="18" charset="0"/>
              </a:rPr>
              <a:t>Chủ</a:t>
            </a:r>
            <a:r>
              <a:rPr lang="en-US" sz="3600" b="1" u="sng" dirty="0">
                <a:solidFill>
                  <a:srgbClr val="FF0000"/>
                </a:solidFill>
                <a:latin typeface="Times New Roman" panose="02020603050405020304" pitchFamily="18" charset="0"/>
                <a:cs typeface="Times New Roman" panose="02020603050405020304" pitchFamily="18" charset="0"/>
              </a:rPr>
              <a:t> </a:t>
            </a:r>
            <a:r>
              <a:rPr lang="en-US" sz="3600" b="1" u="sng" dirty="0" err="1">
                <a:solidFill>
                  <a:srgbClr val="FF0000"/>
                </a:solidFill>
                <a:latin typeface="Times New Roman" panose="02020603050405020304" pitchFamily="18" charset="0"/>
                <a:cs typeface="Times New Roman" panose="02020603050405020304" pitchFamily="18" charset="0"/>
              </a:rPr>
              <a:t>đề</a:t>
            </a:r>
            <a:r>
              <a:rPr lang="en-US" sz="3600" b="1" u="sng" dirty="0">
                <a:solidFill>
                  <a:srgbClr val="FF0000"/>
                </a:solidFill>
                <a:latin typeface="Times New Roman" panose="02020603050405020304" pitchFamily="18" charset="0"/>
                <a:cs typeface="Times New Roman" panose="02020603050405020304" pitchFamily="18" charset="0"/>
              </a:rPr>
              <a:t> 2</a:t>
            </a:r>
            <a:r>
              <a:rPr lang="en-US" sz="3600" b="1" dirty="0">
                <a:solidFill>
                  <a:srgbClr val="FF0000"/>
                </a:solidFill>
                <a:latin typeface="Times New Roman" panose="02020603050405020304" pitchFamily="18" charset="0"/>
                <a:cs typeface="Times New Roman" panose="02020603050405020304" pitchFamily="18" charset="0"/>
              </a:rPr>
              <a:t>: DI SẢN VĂN HÓA VẬT THỂ TIÊU BIỂU Ở HÀ NỘI TỪ THỜI NGUYÊN THỦY ĐẾN THẾ KỈ X</a:t>
            </a:r>
          </a:p>
        </p:txBody>
      </p:sp>
      <p:sp>
        <p:nvSpPr>
          <p:cNvPr id="2" name="TextBox 1">
            <a:extLst>
              <a:ext uri="{FF2B5EF4-FFF2-40B4-BE49-F238E27FC236}">
                <a16:creationId xmlns:a16="http://schemas.microsoft.com/office/drawing/2014/main" xmlns="" id="{BB13C423-576C-8882-12CA-9CA34463FFD6}"/>
              </a:ext>
            </a:extLst>
          </p:cNvPr>
          <p:cNvSpPr txBox="1"/>
          <p:nvPr/>
        </p:nvSpPr>
        <p:spPr>
          <a:xfrm>
            <a:off x="4995065" y="196713"/>
            <a:ext cx="2855421" cy="523220"/>
          </a:xfrm>
          <a:prstGeom prst="rect">
            <a:avLst/>
          </a:prstGeom>
          <a:noFill/>
        </p:spPr>
        <p:txBody>
          <a:bodyPr wrap="square">
            <a:spAutoFit/>
          </a:bodyPr>
          <a:lstStyle/>
          <a:p>
            <a:r>
              <a:rPr lang="en-US" sz="2800" b="1" u="sng" dirty="0" err="1">
                <a:solidFill>
                  <a:srgbClr val="FF0000"/>
                </a:solidFill>
                <a:latin typeface="Times New Roman" panose="02020603050405020304" pitchFamily="18" charset="0"/>
                <a:cs typeface="Times New Roman" panose="02020603050405020304" pitchFamily="18" charset="0"/>
              </a:rPr>
              <a:t>Tiết</a:t>
            </a:r>
            <a:r>
              <a:rPr lang="en-US" sz="2800" b="1" u="sng" dirty="0">
                <a:solidFill>
                  <a:srgbClr val="FF0000"/>
                </a:solidFill>
                <a:latin typeface="Times New Roman" panose="02020603050405020304" pitchFamily="18" charset="0"/>
                <a:cs typeface="Times New Roman" panose="02020603050405020304" pitchFamily="18" charset="0"/>
              </a:rPr>
              <a:t> </a:t>
            </a:r>
            <a:r>
              <a:rPr lang="en-US" sz="2800" b="1" u="sng" dirty="0" smtClean="0">
                <a:solidFill>
                  <a:srgbClr val="FF0000"/>
                </a:solidFill>
                <a:latin typeface="Times New Roman" panose="02020603050405020304" pitchFamily="18" charset="0"/>
                <a:cs typeface="Times New Roman" panose="02020603050405020304" pitchFamily="18" charset="0"/>
              </a:rPr>
              <a:t>5,6,7</a:t>
            </a:r>
            <a:endParaRPr lang="en-US" sz="2800" dirty="0">
              <a:solidFill>
                <a:srgbClr val="FF0000"/>
              </a:solidFill>
            </a:endParaRPr>
          </a:p>
        </p:txBody>
      </p:sp>
    </p:spTree>
    <p:extLst>
      <p:ext uri="{BB962C8B-B14F-4D97-AF65-F5344CB8AC3E}">
        <p14:creationId xmlns:p14="http://schemas.microsoft.com/office/powerpoint/2010/main" val="2135792659"/>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6000">
        <p15:prstTrans prst="curtains"/>
      </p:transition>
    </mc:Choice>
    <mc:Fallback>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ộp Văn bản 59"/>
          <p:cNvSpPr txBox="1">
            <a:spLocks noChangeArrowheads="1"/>
          </p:cNvSpPr>
          <p:nvPr/>
        </p:nvSpPr>
        <p:spPr bwMode="auto">
          <a:xfrm>
            <a:off x="1969476" y="840912"/>
            <a:ext cx="9249509" cy="5032350"/>
          </a:xfrm>
          <a:prstGeom prst="rect">
            <a:avLst/>
          </a:prstGeom>
          <a:noFill/>
          <a:ln w="6096">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rot="0" vert="horz" wrap="square" lIns="0" tIns="0" rIns="0" bIns="0" anchor="t" anchorCtr="0" upright="1">
            <a:noAutofit/>
          </a:bodyPr>
          <a:lstStyle/>
          <a:p>
            <a:pPr marL="909320" marR="909320" algn="ctr">
              <a:spcBef>
                <a:spcPts val="315"/>
              </a:spcBef>
              <a:spcAft>
                <a:spcPts val="0"/>
              </a:spcAft>
            </a:pPr>
            <a:r>
              <a:rPr lang="vi-VN" sz="2400" b="1" dirty="0">
                <a:effectLst/>
                <a:latin typeface="Arial"/>
                <a:ea typeface="Times New Roman"/>
                <a:cs typeface="Times New Roman"/>
              </a:rPr>
              <a:t>PHIẾU HỌC</a:t>
            </a:r>
            <a:r>
              <a:rPr lang="vi-VN" sz="2400" b="1" spc="-10" dirty="0">
                <a:effectLst/>
                <a:latin typeface="Arial"/>
                <a:ea typeface="Times New Roman"/>
                <a:cs typeface="Times New Roman"/>
              </a:rPr>
              <a:t> </a:t>
            </a:r>
            <a:r>
              <a:rPr lang="vi-VN" sz="2400" b="1" dirty="0">
                <a:effectLst/>
                <a:latin typeface="Arial"/>
                <a:ea typeface="Times New Roman"/>
                <a:cs typeface="Times New Roman"/>
              </a:rPr>
              <a:t>TẬP</a:t>
            </a:r>
            <a:endParaRPr lang="en-US" sz="2400" dirty="0">
              <a:effectLst/>
              <a:latin typeface="Times New Roman"/>
              <a:ea typeface="Times New Roman"/>
            </a:endParaRPr>
          </a:p>
          <a:p>
            <a:pPr marL="910590" marR="909320" algn="ctr">
              <a:spcBef>
                <a:spcPts val="680"/>
              </a:spcBef>
              <a:spcAft>
                <a:spcPts val="0"/>
              </a:spcAft>
            </a:pPr>
            <a:r>
              <a:rPr lang="vi-VN" sz="2400" b="1" dirty="0">
                <a:effectLst/>
                <a:latin typeface="Arial"/>
                <a:ea typeface="Times New Roman"/>
                <a:cs typeface="Times New Roman"/>
              </a:rPr>
              <a:t>Tên</a:t>
            </a:r>
            <a:r>
              <a:rPr lang="vi-VN" sz="2400" b="1" spc="-15" dirty="0">
                <a:effectLst/>
                <a:latin typeface="Arial"/>
                <a:ea typeface="Times New Roman"/>
                <a:cs typeface="Times New Roman"/>
              </a:rPr>
              <a:t> </a:t>
            </a:r>
            <a:r>
              <a:rPr lang="vi-VN" sz="2400" b="1" dirty="0">
                <a:effectLst/>
                <a:latin typeface="Arial"/>
                <a:ea typeface="Times New Roman"/>
                <a:cs typeface="Times New Roman"/>
              </a:rPr>
              <a:t>bảo vật</a:t>
            </a:r>
            <a:r>
              <a:rPr lang="vi-VN" sz="2400" b="1" spc="5" dirty="0">
                <a:effectLst/>
                <a:latin typeface="Arial"/>
                <a:ea typeface="Times New Roman"/>
                <a:cs typeface="Times New Roman"/>
              </a:rPr>
              <a:t> </a:t>
            </a:r>
            <a:r>
              <a:rPr lang="vi-VN" sz="2400" b="1" dirty="0">
                <a:effectLst/>
                <a:latin typeface="Arial"/>
                <a:ea typeface="Times New Roman"/>
                <a:cs typeface="Times New Roman"/>
              </a:rPr>
              <a:t>quốc</a:t>
            </a:r>
            <a:r>
              <a:rPr lang="vi-VN" sz="2400" b="1" spc="-10" dirty="0">
                <a:effectLst/>
                <a:latin typeface="Arial"/>
                <a:ea typeface="Times New Roman"/>
                <a:cs typeface="Times New Roman"/>
              </a:rPr>
              <a:t> </a:t>
            </a:r>
            <a:r>
              <a:rPr lang="vi-VN" sz="2400" b="1" dirty="0">
                <a:effectLst/>
                <a:latin typeface="Arial"/>
                <a:ea typeface="Times New Roman"/>
                <a:cs typeface="Times New Roman"/>
              </a:rPr>
              <a:t>gia</a:t>
            </a:r>
            <a:endParaRPr lang="en-US" sz="2400" dirty="0">
              <a:effectLst/>
              <a:latin typeface="Times New Roman"/>
              <a:ea typeface="Times New Roman"/>
            </a:endParaRPr>
          </a:p>
          <a:p>
            <a:pPr marL="65405">
              <a:spcBef>
                <a:spcPts val="675"/>
              </a:spcBef>
              <a:spcAft>
                <a:spcPts val="0"/>
              </a:spcAft>
            </a:pPr>
            <a:r>
              <a:rPr lang="vi-VN" sz="2400" dirty="0">
                <a:effectLst/>
                <a:latin typeface="Arial MT"/>
                <a:ea typeface="Times New Roman"/>
              </a:rPr>
              <a:t>Nơi</a:t>
            </a:r>
            <a:r>
              <a:rPr lang="vi-VN" sz="2400" spc="-30" dirty="0">
                <a:effectLst/>
                <a:latin typeface="Arial MT"/>
                <a:ea typeface="Times New Roman"/>
              </a:rPr>
              <a:t> </a:t>
            </a:r>
            <a:r>
              <a:rPr lang="vi-VN" sz="2400" dirty="0">
                <a:effectLst/>
                <a:latin typeface="Arial MT"/>
                <a:ea typeface="Times New Roman"/>
              </a:rPr>
              <a:t>phát</a:t>
            </a:r>
            <a:r>
              <a:rPr lang="vi-VN" sz="2400" spc="-20" dirty="0">
                <a:effectLst/>
                <a:latin typeface="Arial MT"/>
                <a:ea typeface="Times New Roman"/>
              </a:rPr>
              <a:t> </a:t>
            </a:r>
            <a:r>
              <a:rPr lang="vi-VN" sz="2400" dirty="0">
                <a:effectLst/>
                <a:latin typeface="Arial MT"/>
                <a:ea typeface="Times New Roman"/>
              </a:rPr>
              <a:t>hiện:</a:t>
            </a:r>
            <a:endParaRPr lang="en-US" sz="2400" dirty="0">
              <a:effectLst/>
              <a:latin typeface="Times New Roman"/>
              <a:ea typeface="Times New Roman"/>
            </a:endParaRPr>
          </a:p>
          <a:p>
            <a:pPr marL="65405">
              <a:spcBef>
                <a:spcPts val="680"/>
              </a:spcBef>
              <a:spcAft>
                <a:spcPts val="0"/>
              </a:spcAft>
            </a:pPr>
            <a:r>
              <a:rPr lang="vi-VN" sz="2400" dirty="0">
                <a:effectLst/>
                <a:latin typeface="Arial MT"/>
                <a:ea typeface="Times New Roman"/>
              </a:rPr>
              <a:t>Niên</a:t>
            </a:r>
            <a:r>
              <a:rPr lang="vi-VN" sz="2400" spc="55" dirty="0">
                <a:effectLst/>
                <a:latin typeface="Arial MT"/>
                <a:ea typeface="Times New Roman"/>
              </a:rPr>
              <a:t> </a:t>
            </a:r>
            <a:r>
              <a:rPr lang="vi-VN" sz="2400" dirty="0">
                <a:effectLst/>
                <a:latin typeface="Arial MT"/>
                <a:ea typeface="Times New Roman"/>
              </a:rPr>
              <a:t>đại:</a:t>
            </a:r>
            <a:endParaRPr lang="en-US" sz="2400" dirty="0">
              <a:effectLst/>
              <a:latin typeface="Times New Roman"/>
              <a:ea typeface="Times New Roman"/>
            </a:endParaRPr>
          </a:p>
          <a:p>
            <a:pPr marL="65405">
              <a:spcBef>
                <a:spcPts val="680"/>
              </a:spcBef>
              <a:spcAft>
                <a:spcPts val="0"/>
              </a:spcAft>
            </a:pPr>
            <a:r>
              <a:rPr lang="vi-VN" sz="2400" spc="-5" dirty="0">
                <a:effectLst/>
                <a:latin typeface="Arial MT"/>
                <a:ea typeface="Times New Roman"/>
              </a:rPr>
              <a:t>Các</a:t>
            </a:r>
            <a:r>
              <a:rPr lang="vi-VN" sz="2400" spc="-25" dirty="0">
                <a:effectLst/>
                <a:latin typeface="Arial MT"/>
                <a:ea typeface="Times New Roman"/>
              </a:rPr>
              <a:t> </a:t>
            </a:r>
            <a:r>
              <a:rPr lang="vi-VN" sz="2400" spc="-5" dirty="0">
                <a:effectLst/>
                <a:latin typeface="Arial MT"/>
                <a:ea typeface="Times New Roman"/>
              </a:rPr>
              <a:t>đặc</a:t>
            </a:r>
            <a:r>
              <a:rPr lang="vi-VN" sz="2400" spc="-20" dirty="0">
                <a:effectLst/>
                <a:latin typeface="Arial MT"/>
                <a:ea typeface="Times New Roman"/>
              </a:rPr>
              <a:t> </a:t>
            </a:r>
            <a:r>
              <a:rPr lang="vi-VN" sz="2400" dirty="0">
                <a:effectLst/>
                <a:latin typeface="Arial MT"/>
                <a:ea typeface="Times New Roman"/>
              </a:rPr>
              <a:t>điểm</a:t>
            </a:r>
            <a:r>
              <a:rPr lang="vi-VN" sz="2400" spc="-20" dirty="0">
                <a:effectLst/>
                <a:latin typeface="Arial MT"/>
                <a:ea typeface="Times New Roman"/>
              </a:rPr>
              <a:t> </a:t>
            </a:r>
            <a:r>
              <a:rPr lang="vi-VN" sz="2400" dirty="0">
                <a:effectLst/>
                <a:latin typeface="Arial MT"/>
                <a:ea typeface="Times New Roman"/>
              </a:rPr>
              <a:t>chính:</a:t>
            </a:r>
            <a:endParaRPr lang="en-US" sz="2400" dirty="0">
              <a:effectLst/>
              <a:latin typeface="Times New Roman"/>
              <a:ea typeface="Times New Roman"/>
            </a:endParaRPr>
          </a:p>
          <a:p>
            <a:pPr marL="65405">
              <a:spcBef>
                <a:spcPts val="680"/>
              </a:spcBef>
              <a:spcAft>
                <a:spcPts val="0"/>
              </a:spcAft>
            </a:pPr>
            <a:r>
              <a:rPr lang="vi-VN" sz="2400" dirty="0">
                <a:effectLst/>
                <a:latin typeface="Arial MT"/>
                <a:ea typeface="Times New Roman"/>
              </a:rPr>
              <a:t>Ý </a:t>
            </a:r>
            <a:r>
              <a:rPr lang="vi-VN" sz="2400" spc="-5" dirty="0">
                <a:effectLst/>
                <a:latin typeface="Arial MT"/>
                <a:ea typeface="Times New Roman"/>
              </a:rPr>
              <a:t>nghĩ</a:t>
            </a:r>
            <a:r>
              <a:rPr lang="vi-VN" sz="2400" spc="-15" dirty="0">
                <a:effectLst/>
                <a:latin typeface="Arial MT"/>
                <a:ea typeface="Times New Roman"/>
              </a:rPr>
              <a:t>a</a:t>
            </a:r>
            <a:r>
              <a:rPr lang="vi-VN" sz="2400" dirty="0">
                <a:effectLst/>
                <a:latin typeface="Arial MT"/>
                <a:ea typeface="Times New Roman"/>
              </a:rPr>
              <a:t>/</a:t>
            </a:r>
            <a:r>
              <a:rPr lang="vi-VN" sz="2400" spc="-5" dirty="0">
                <a:effectLst/>
                <a:latin typeface="Arial MT"/>
                <a:ea typeface="Times New Roman"/>
              </a:rPr>
              <a:t>g</a:t>
            </a:r>
            <a:r>
              <a:rPr lang="vi-VN" sz="2400" spc="-10" dirty="0">
                <a:effectLst/>
                <a:latin typeface="Arial MT"/>
                <a:ea typeface="Times New Roman"/>
              </a:rPr>
              <a:t>i</a:t>
            </a:r>
            <a:r>
              <a:rPr lang="vi-VN" sz="2400" dirty="0">
                <a:effectLst/>
                <a:latin typeface="Arial MT"/>
                <a:ea typeface="Times New Roman"/>
              </a:rPr>
              <a:t>á </a:t>
            </a:r>
            <a:r>
              <a:rPr lang="vi-VN" sz="2400" spc="-5" dirty="0">
                <a:effectLst/>
                <a:latin typeface="Arial MT"/>
                <a:ea typeface="Times New Roman"/>
              </a:rPr>
              <a:t>t</a:t>
            </a:r>
            <a:r>
              <a:rPr lang="vi-VN" sz="2400" spc="5" dirty="0">
                <a:effectLst/>
                <a:latin typeface="Arial MT"/>
                <a:ea typeface="Times New Roman"/>
              </a:rPr>
              <a:t>r</a:t>
            </a:r>
            <a:r>
              <a:rPr lang="vi-VN" sz="2400" dirty="0">
                <a:effectLst/>
                <a:latin typeface="Arial MT"/>
                <a:ea typeface="Times New Roman"/>
              </a:rPr>
              <a:t>ị c</a:t>
            </a:r>
            <a:r>
              <a:rPr lang="vi-VN" sz="2400" spc="-5" dirty="0">
                <a:effectLst/>
                <a:latin typeface="Arial MT"/>
                <a:ea typeface="Times New Roman"/>
              </a:rPr>
              <a:t>ủ</a:t>
            </a:r>
            <a:r>
              <a:rPr lang="vi-VN" sz="2400" dirty="0">
                <a:effectLst/>
                <a:latin typeface="Arial MT"/>
                <a:ea typeface="Times New Roman"/>
              </a:rPr>
              <a:t>a</a:t>
            </a:r>
            <a:r>
              <a:rPr lang="vi-VN" sz="2400" spc="-10" dirty="0">
                <a:effectLst/>
                <a:latin typeface="Arial MT"/>
                <a:ea typeface="Times New Roman"/>
              </a:rPr>
              <a:t> </a:t>
            </a:r>
            <a:r>
              <a:rPr lang="vi-VN" sz="2400" spc="-5" dirty="0">
                <a:effectLst/>
                <a:latin typeface="Arial MT"/>
                <a:ea typeface="Times New Roman"/>
              </a:rPr>
              <a:t>bả</a:t>
            </a:r>
            <a:r>
              <a:rPr lang="vi-VN" sz="2400" dirty="0">
                <a:effectLst/>
                <a:latin typeface="Arial MT"/>
                <a:ea typeface="Times New Roman"/>
              </a:rPr>
              <a:t>o </a:t>
            </a:r>
            <a:r>
              <a:rPr lang="vi-VN" sz="2400" spc="-10" dirty="0">
                <a:effectLst/>
                <a:latin typeface="Arial MT"/>
                <a:ea typeface="Times New Roman"/>
              </a:rPr>
              <a:t>v</a:t>
            </a:r>
            <a:r>
              <a:rPr lang="vi-VN" sz="2400" spc="-5" dirty="0">
                <a:effectLst/>
                <a:latin typeface="Arial MT"/>
                <a:ea typeface="Times New Roman"/>
              </a:rPr>
              <a:t>ậ</a:t>
            </a:r>
            <a:r>
              <a:rPr lang="vi-VN" sz="2400" spc="5" dirty="0">
                <a:effectLst/>
                <a:latin typeface="Arial MT"/>
                <a:ea typeface="Times New Roman"/>
              </a:rPr>
              <a:t>t:</a:t>
            </a:r>
            <a:endParaRPr lang="en-US" sz="2400" dirty="0">
              <a:effectLst/>
              <a:latin typeface="Times New Roman"/>
              <a:ea typeface="Times New Roman"/>
            </a:endParaRPr>
          </a:p>
          <a:p>
            <a:pPr marL="65405" marR="1054735">
              <a:lnSpc>
                <a:spcPct val="153000"/>
              </a:lnSpc>
              <a:spcBef>
                <a:spcPts val="680"/>
              </a:spcBef>
              <a:spcAft>
                <a:spcPts val="0"/>
              </a:spcAft>
            </a:pPr>
            <a:r>
              <a:rPr lang="vi-VN" sz="2400" dirty="0">
                <a:effectLst/>
                <a:latin typeface="Arial MT"/>
                <a:ea typeface="Times New Roman"/>
              </a:rPr>
              <a:t>Năm</a:t>
            </a:r>
            <a:r>
              <a:rPr lang="vi-VN" sz="2400" spc="75" dirty="0">
                <a:effectLst/>
                <a:latin typeface="Arial MT"/>
                <a:ea typeface="Times New Roman"/>
              </a:rPr>
              <a:t> </a:t>
            </a:r>
            <a:r>
              <a:rPr lang="vi-VN" sz="2400" dirty="0">
                <a:effectLst/>
                <a:latin typeface="Arial MT"/>
                <a:ea typeface="Times New Roman"/>
              </a:rPr>
              <a:t>công</a:t>
            </a:r>
            <a:r>
              <a:rPr lang="vi-VN" sz="2400" spc="55" dirty="0">
                <a:effectLst/>
                <a:latin typeface="Arial MT"/>
                <a:ea typeface="Times New Roman"/>
              </a:rPr>
              <a:t> </a:t>
            </a:r>
            <a:r>
              <a:rPr lang="vi-VN" sz="2400" dirty="0">
                <a:effectLst/>
                <a:latin typeface="Arial MT"/>
                <a:ea typeface="Times New Roman"/>
              </a:rPr>
              <a:t>nhận</a:t>
            </a:r>
            <a:r>
              <a:rPr lang="vi-VN" sz="2400" spc="65" dirty="0">
                <a:effectLst/>
                <a:latin typeface="Arial MT"/>
                <a:ea typeface="Times New Roman"/>
              </a:rPr>
              <a:t> </a:t>
            </a:r>
            <a:r>
              <a:rPr lang="vi-VN" sz="2400" dirty="0">
                <a:effectLst/>
                <a:latin typeface="Arial MT"/>
                <a:ea typeface="Times New Roman"/>
              </a:rPr>
              <a:t>Bảo</a:t>
            </a:r>
            <a:r>
              <a:rPr lang="vi-VN" sz="2400" spc="55" dirty="0">
                <a:effectLst/>
                <a:latin typeface="Arial MT"/>
                <a:ea typeface="Times New Roman"/>
              </a:rPr>
              <a:t> </a:t>
            </a:r>
            <a:r>
              <a:rPr lang="vi-VN" sz="2400" dirty="0">
                <a:effectLst/>
                <a:latin typeface="Arial MT"/>
                <a:ea typeface="Times New Roman"/>
              </a:rPr>
              <a:t>vật</a:t>
            </a:r>
            <a:r>
              <a:rPr lang="vi-VN" sz="2400" spc="50" dirty="0">
                <a:effectLst/>
                <a:latin typeface="Arial MT"/>
                <a:ea typeface="Times New Roman"/>
              </a:rPr>
              <a:t> </a:t>
            </a:r>
            <a:r>
              <a:rPr lang="vi-VN" sz="2400" dirty="0">
                <a:effectLst/>
                <a:latin typeface="Arial MT"/>
                <a:ea typeface="Times New Roman"/>
              </a:rPr>
              <a:t>quốc</a:t>
            </a:r>
            <a:r>
              <a:rPr lang="vi-VN" sz="2400" spc="70" dirty="0">
                <a:effectLst/>
                <a:latin typeface="Arial MT"/>
                <a:ea typeface="Times New Roman"/>
              </a:rPr>
              <a:t> </a:t>
            </a:r>
            <a:r>
              <a:rPr lang="vi-VN" sz="2400" dirty="0">
                <a:effectLst/>
                <a:latin typeface="Arial MT"/>
                <a:ea typeface="Times New Roman"/>
              </a:rPr>
              <a:t>gia:</a:t>
            </a:r>
            <a:r>
              <a:rPr lang="vi-VN" sz="2400" spc="-245" dirty="0">
                <a:effectLst/>
                <a:latin typeface="Arial MT"/>
                <a:ea typeface="Times New Roman"/>
              </a:rPr>
              <a:t> </a:t>
            </a:r>
            <a:endParaRPr lang="en-US" sz="2400" spc="-245" dirty="0">
              <a:effectLst/>
              <a:latin typeface="Arial MT"/>
              <a:ea typeface="Times New Roman"/>
            </a:endParaRPr>
          </a:p>
          <a:p>
            <a:pPr marL="65405" marR="1054735">
              <a:lnSpc>
                <a:spcPct val="153000"/>
              </a:lnSpc>
              <a:spcBef>
                <a:spcPts val="680"/>
              </a:spcBef>
              <a:spcAft>
                <a:spcPts val="0"/>
              </a:spcAft>
            </a:pPr>
            <a:r>
              <a:rPr lang="vi-VN" sz="2400" dirty="0">
                <a:effectLst/>
                <a:latin typeface="Arial MT"/>
                <a:ea typeface="Times New Roman"/>
              </a:rPr>
              <a:t>Các</a:t>
            </a:r>
            <a:r>
              <a:rPr lang="vi-VN" sz="2400" spc="-35" dirty="0">
                <a:effectLst/>
                <a:latin typeface="Arial MT"/>
                <a:ea typeface="Times New Roman"/>
              </a:rPr>
              <a:t> </a:t>
            </a:r>
            <a:r>
              <a:rPr lang="vi-VN" sz="2400" dirty="0">
                <a:effectLst/>
                <a:latin typeface="Arial MT"/>
                <a:ea typeface="Times New Roman"/>
              </a:rPr>
              <a:t>câu</a:t>
            </a:r>
            <a:r>
              <a:rPr lang="vi-VN" sz="2400" spc="-30" dirty="0">
                <a:effectLst/>
                <a:latin typeface="Arial MT"/>
                <a:ea typeface="Times New Roman"/>
              </a:rPr>
              <a:t> </a:t>
            </a:r>
            <a:r>
              <a:rPr lang="en-US" sz="2400" spc="-30" dirty="0">
                <a:effectLst/>
                <a:latin typeface="Arial MT"/>
                <a:ea typeface="Times New Roman"/>
              </a:rPr>
              <a:t>c</a:t>
            </a:r>
            <a:r>
              <a:rPr lang="vi-VN" sz="2400" dirty="0">
                <a:effectLst/>
                <a:latin typeface="Arial MT"/>
                <a:ea typeface="Times New Roman"/>
              </a:rPr>
              <a:t>huyện</a:t>
            </a:r>
            <a:r>
              <a:rPr lang="vi-VN" sz="2400" spc="-35" dirty="0">
                <a:effectLst/>
                <a:latin typeface="Arial MT"/>
                <a:ea typeface="Times New Roman"/>
              </a:rPr>
              <a:t> </a:t>
            </a:r>
            <a:r>
              <a:rPr lang="vi-VN" sz="2400" dirty="0">
                <a:effectLst/>
                <a:latin typeface="Arial MT"/>
                <a:ea typeface="Times New Roman"/>
              </a:rPr>
              <a:t>liên</a:t>
            </a:r>
            <a:r>
              <a:rPr lang="vi-VN" sz="2400" spc="-30" dirty="0">
                <a:effectLst/>
                <a:latin typeface="Arial MT"/>
                <a:ea typeface="Times New Roman"/>
              </a:rPr>
              <a:t> </a:t>
            </a:r>
            <a:r>
              <a:rPr lang="vi-VN" sz="2400" dirty="0">
                <a:effectLst/>
                <a:latin typeface="Arial MT"/>
                <a:ea typeface="Times New Roman"/>
              </a:rPr>
              <a:t>quan:</a:t>
            </a:r>
            <a:endParaRPr lang="en-US" sz="2400" dirty="0">
              <a:effectLst/>
              <a:latin typeface="Arial MT"/>
              <a:ea typeface="Times New Roman"/>
            </a:endParaRPr>
          </a:p>
          <a:p>
            <a:pPr marL="65405" marR="1054735">
              <a:lnSpc>
                <a:spcPct val="153000"/>
              </a:lnSpc>
              <a:spcBef>
                <a:spcPts val="680"/>
              </a:spcBef>
              <a:spcAft>
                <a:spcPts val="0"/>
              </a:spcAft>
            </a:pPr>
            <a:endParaRPr lang="en-US" sz="2400" dirty="0">
              <a:effectLst/>
              <a:latin typeface="Times New Roman"/>
              <a:ea typeface="Times New Roman"/>
            </a:endParaRPr>
          </a:p>
          <a:p>
            <a:pPr marL="65405">
              <a:lnSpc>
                <a:spcPts val="1260"/>
              </a:lnSpc>
              <a:spcAft>
                <a:spcPts val="0"/>
              </a:spcAft>
            </a:pPr>
            <a:r>
              <a:rPr lang="vi-VN" sz="2400" dirty="0">
                <a:effectLst/>
                <a:latin typeface="Arial MT"/>
                <a:ea typeface="Times New Roman"/>
              </a:rPr>
              <a:t>Hình</a:t>
            </a:r>
            <a:r>
              <a:rPr lang="vi-VN" sz="2400" spc="10" dirty="0">
                <a:effectLst/>
                <a:latin typeface="Arial MT"/>
                <a:ea typeface="Times New Roman"/>
              </a:rPr>
              <a:t> </a:t>
            </a:r>
            <a:r>
              <a:rPr lang="vi-VN" sz="2400" dirty="0">
                <a:effectLst/>
                <a:latin typeface="Arial MT"/>
                <a:ea typeface="Times New Roman"/>
              </a:rPr>
              <a:t>ảnh/tranh</a:t>
            </a:r>
            <a:r>
              <a:rPr lang="vi-VN" sz="2400" spc="10" dirty="0">
                <a:effectLst/>
                <a:latin typeface="Arial MT"/>
                <a:ea typeface="Times New Roman"/>
              </a:rPr>
              <a:t> </a:t>
            </a:r>
            <a:r>
              <a:rPr lang="vi-VN" sz="2400" dirty="0">
                <a:effectLst/>
                <a:latin typeface="Arial MT"/>
                <a:ea typeface="Times New Roman"/>
              </a:rPr>
              <a:t>vẽ:</a:t>
            </a:r>
            <a:endParaRPr lang="en-US" sz="2400" dirty="0">
              <a:effectLst/>
              <a:latin typeface="Times New Roman"/>
              <a:ea typeface="Times New Roman"/>
            </a:endParaRPr>
          </a:p>
        </p:txBody>
      </p:sp>
      <p:pic>
        <p:nvPicPr>
          <p:cNvPr id="2" name="Picture 1">
            <a:extLst>
              <a:ext uri="{FF2B5EF4-FFF2-40B4-BE49-F238E27FC236}">
                <a16:creationId xmlns:a16="http://schemas.microsoft.com/office/drawing/2014/main" xmlns="" id="{7B89490D-AA9A-5433-4644-93341FF6754F}"/>
              </a:ext>
            </a:extLst>
          </p:cNvPr>
          <p:cNvPicPr>
            <a:picLocks noChangeAspect="1"/>
          </p:cNvPicPr>
          <p:nvPr/>
        </p:nvPicPr>
        <p:blipFill>
          <a:blip r:embed="rId2"/>
          <a:stretch>
            <a:fillRect/>
          </a:stretch>
        </p:blipFill>
        <p:spPr>
          <a:xfrm>
            <a:off x="3050930" y="6048375"/>
            <a:ext cx="7086600" cy="809625"/>
          </a:xfrm>
          <a:prstGeom prst="rect">
            <a:avLst/>
          </a:prstGeom>
        </p:spPr>
      </p:pic>
      <p:sp>
        <p:nvSpPr>
          <p:cNvPr id="3" name="TextBox 2">
            <a:extLst>
              <a:ext uri="{FF2B5EF4-FFF2-40B4-BE49-F238E27FC236}">
                <a16:creationId xmlns:a16="http://schemas.microsoft.com/office/drawing/2014/main" xmlns="" id="{709C0D72-0FD5-B407-46D0-8B12E8D96335}"/>
              </a:ext>
            </a:extLst>
          </p:cNvPr>
          <p:cNvSpPr txBox="1"/>
          <p:nvPr/>
        </p:nvSpPr>
        <p:spPr>
          <a:xfrm>
            <a:off x="501747" y="260698"/>
            <a:ext cx="6041170" cy="400110"/>
          </a:xfrm>
          <a:prstGeom prst="rect">
            <a:avLst/>
          </a:prstGeom>
          <a:solidFill>
            <a:schemeClr val="accent2">
              <a:lumMod val="20000"/>
              <a:lumOff val="80000"/>
            </a:schemeClr>
          </a:solidFill>
        </p:spPr>
        <p:txBody>
          <a:bodyPr wrap="square" rtlCol="0">
            <a:spAutoFit/>
          </a:bodyPr>
          <a:lstStyle/>
          <a:p>
            <a:r>
              <a:rPr lang="en-US" sz="2000" b="1" dirty="0">
                <a:solidFill>
                  <a:srgbClr val="FF0000"/>
                </a:solidFill>
                <a:latin typeface="Times New Roman" pitchFamily="18" charset="0"/>
                <a:cs typeface="Times New Roman" pitchFamily="18" charset="0"/>
              </a:rPr>
              <a:t> 2  </a:t>
            </a:r>
            <a:r>
              <a:rPr lang="en-US" sz="2000" b="1" dirty="0" err="1">
                <a:solidFill>
                  <a:srgbClr val="FF0000"/>
                </a:solidFill>
                <a:latin typeface="Times New Roman" pitchFamily="18" charset="0"/>
                <a:cs typeface="Times New Roman" pitchFamily="18" charset="0"/>
              </a:rPr>
              <a:t>Những</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cổ</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vật</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thuộc</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văn</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hóa</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Đông</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Sơn</a:t>
            </a:r>
            <a:r>
              <a:rPr lang="en-US" sz="2000" b="1" dirty="0">
                <a:solidFill>
                  <a:srgbClr val="FF0000"/>
                </a:solidFill>
                <a:latin typeface="Times New Roman" pitchFamily="18" charset="0"/>
                <a:cs typeface="Times New Roman" pitchFamily="18" charset="0"/>
              </a:rPr>
              <a:t> ở </a:t>
            </a:r>
            <a:r>
              <a:rPr lang="en-US" sz="2000" b="1" dirty="0" err="1">
                <a:solidFill>
                  <a:srgbClr val="FF0000"/>
                </a:solidFill>
                <a:latin typeface="Times New Roman" pitchFamily="18" charset="0"/>
                <a:cs typeface="Times New Roman" pitchFamily="18" charset="0"/>
              </a:rPr>
              <a:t>Hà</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Nội</a:t>
            </a:r>
            <a:endParaRPr lang="en-US" sz="20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39012768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942492" y="93784"/>
            <a:ext cx="9184853" cy="6764215"/>
          </a:xfrm>
        </p:spPr>
        <p:txBody>
          <a:bodyPr>
            <a:noAutofit/>
          </a:bodyPr>
          <a:lstStyle/>
          <a:p>
            <a:pPr algn="just"/>
            <a:r>
              <a:rPr lang="vi-VN" sz="2000" b="1" dirty="0">
                <a:latin typeface="+mj-lt"/>
              </a:rPr>
              <a:t>Trống đồng Hoàng Hạ:</a:t>
            </a:r>
            <a:endParaRPr lang="en-US" sz="2000" dirty="0">
              <a:latin typeface="+mj-lt"/>
            </a:endParaRPr>
          </a:p>
          <a:p>
            <a:pPr marL="0" indent="0" algn="just">
              <a:buNone/>
            </a:pPr>
            <a:r>
              <a:rPr lang="en-US" sz="2000" dirty="0">
                <a:latin typeface="+mj-lt"/>
              </a:rPr>
              <a:t>    </a:t>
            </a:r>
            <a:r>
              <a:rPr lang="vi-VN" sz="2000" dirty="0" err="1">
                <a:latin typeface="+mj-lt"/>
              </a:rPr>
              <a:t>Ngày</a:t>
            </a:r>
            <a:r>
              <a:rPr lang="vi-VN" sz="2000" dirty="0">
                <a:latin typeface="+mj-lt"/>
              </a:rPr>
              <a:t> 13/7/1937, nhân dân xóm Nội, thôn Hoàng Hạ (nay là xã Văn Hoàng), huyện Phú Xuyên, thành phố Hà Nội, trong lúc đào mương lấy nước, tình cờ đào được một chiếc trống đồng ở độ sâu 1,5 m dưới lòng đất. Đây là chiếc trống đồng rất đẹp, các nhà khoa học chuyên ngành Mĩ thuật, Lịch sử và Khảo cổ xếp hạng chiếc trống này vào hàng “Á hậu Đông Sơn”. Nghĩa là, nó chỉ đứng sau trống đồng Ngọc Lũ và cũng vì thế mà Trống có tên gọi là trống đồng Hoàng Hạ. Trống đồng Hoàng Hạ là một trong những chiếc trống đồng Đông Sơn có kích thước lớn, cao 61,5 cm, đường kính mặt 79 cm. Về hình dáng và kích thước tương tự như trống Ngọc Lũ. Hoa văn phong phú và cũng gồm hai loại là hoa văn hình học và hình khắc người, động vật và vật thể. Trên mặt trống, ở chính giữa có hình ngôi sao nổi với 16 cánh (trong khi đó trống Ngọc Lũ chỉ có 14 cánh). Xen kẽ giữa các cánh sao là những hoạ tiết trang trí kiểu lông công. Bao quanh ngôi sao là 15 vành hoa văn. Ngoài những hoa văn tương tự như hoa văn trên trống Ngọc Lũ là các chấm nhỏ thẳng hàng, chữ gãy nối tiếp, vòng tròn chấm giữa có tiếp tuyến song song, hoa văn hình răng cưa… còn có thêm vành hoa văn hình xoắn ốc và vòng tròn đồng tâm ở vành thứ 7 từ trong ra ngoài. Hình khắc người và động vật thì không có vành hươu nai, chim bay xen kẽ.</a:t>
            </a:r>
            <a:endParaRPr lang="en-US" sz="2000" dirty="0">
              <a:latin typeface="+mj-lt"/>
            </a:endParaRPr>
          </a:p>
          <a:p>
            <a:pPr marL="0" indent="0" algn="just">
              <a:buNone/>
            </a:pPr>
            <a:r>
              <a:rPr lang="vi-VN" sz="2000" dirty="0">
                <a:latin typeface="+mj-lt"/>
              </a:rPr>
              <a:t>Trống đồng Hoàng Hạ là chứng tích lịch sử lập làng, dựng nước của tổ tiên người dân Phú Xuyên nói riêng, người dân Thăng Long – Hà Nội và cả nước nói chung. Trống đồng Hoàng Hạ khi đào lên còn rất nguyên vẹn, người Pháp đưa ngay về để bảo quản và trưng bày trong nhà Bảo tàng Bác Cổ nay là Bảo tàng Lịch sử Việt Nam từ ngày đó đến nay.</a:t>
            </a:r>
            <a:endParaRPr lang="en-US" sz="2000" dirty="0">
              <a:latin typeface="+mj-lt"/>
            </a:endParaRPr>
          </a:p>
          <a:p>
            <a:pPr algn="just"/>
            <a:endParaRPr lang="en-US" sz="2000" dirty="0">
              <a:latin typeface="+mj-lt"/>
            </a:endParaRPr>
          </a:p>
          <a:p>
            <a:pPr algn="just"/>
            <a:endParaRPr lang="en-US" sz="2000" dirty="0">
              <a:latin typeface="+mj-lt"/>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2942492" cy="3011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293076" y="3305908"/>
            <a:ext cx="2567354" cy="369332"/>
          </a:xfrm>
          <a:prstGeom prst="rect">
            <a:avLst/>
          </a:prstGeom>
          <a:noFill/>
          <a:ln>
            <a:solidFill>
              <a:srgbClr val="00B050"/>
            </a:solidFill>
          </a:ln>
        </p:spPr>
        <p:txBody>
          <a:bodyPr wrap="square" rtlCol="0">
            <a:spAutoFit/>
          </a:bodyPr>
          <a:lstStyle/>
          <a:p>
            <a:pPr algn="ctr"/>
            <a:r>
              <a:rPr lang="en-US" dirty="0" err="1">
                <a:solidFill>
                  <a:srgbClr val="FF0000"/>
                </a:solidFill>
              </a:rPr>
              <a:t>Trống</a:t>
            </a:r>
            <a:r>
              <a:rPr lang="en-US" dirty="0">
                <a:solidFill>
                  <a:srgbClr val="FF0000"/>
                </a:solidFill>
              </a:rPr>
              <a:t> </a:t>
            </a:r>
            <a:r>
              <a:rPr lang="en-US" dirty="0" err="1">
                <a:solidFill>
                  <a:srgbClr val="FF0000"/>
                </a:solidFill>
              </a:rPr>
              <a:t>đồng</a:t>
            </a:r>
            <a:endParaRPr lang="en-US" dirty="0">
              <a:solidFill>
                <a:srgbClr val="FF0000"/>
              </a:solidFill>
            </a:endParaRPr>
          </a:p>
        </p:txBody>
      </p:sp>
      <p:pic>
        <p:nvPicPr>
          <p:cNvPr id="2" name="Picture 1">
            <a:extLst>
              <a:ext uri="{FF2B5EF4-FFF2-40B4-BE49-F238E27FC236}">
                <a16:creationId xmlns:a16="http://schemas.microsoft.com/office/drawing/2014/main" xmlns="" id="{CD8A421A-0624-8192-914C-2F191FACB46F}"/>
              </a:ext>
            </a:extLst>
          </p:cNvPr>
          <p:cNvPicPr>
            <a:picLocks noChangeAspect="1"/>
          </p:cNvPicPr>
          <p:nvPr/>
        </p:nvPicPr>
        <p:blipFill>
          <a:blip r:embed="rId3"/>
          <a:stretch>
            <a:fillRect/>
          </a:stretch>
        </p:blipFill>
        <p:spPr>
          <a:xfrm>
            <a:off x="4288769" y="6210300"/>
            <a:ext cx="7181850" cy="647700"/>
          </a:xfrm>
          <a:prstGeom prst="rect">
            <a:avLst/>
          </a:prstGeom>
        </p:spPr>
      </p:pic>
    </p:spTree>
    <p:extLst>
      <p:ext uri="{BB962C8B-B14F-4D97-AF65-F5344CB8AC3E}">
        <p14:creationId xmlns:p14="http://schemas.microsoft.com/office/powerpoint/2010/main" val="39597557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1DA1E861-54A8-92A4-E561-F1AE16011074}"/>
              </a:ext>
            </a:extLst>
          </p:cNvPr>
          <p:cNvPicPr>
            <a:picLocks noChangeAspect="1"/>
          </p:cNvPicPr>
          <p:nvPr/>
        </p:nvPicPr>
        <p:blipFill>
          <a:blip r:embed="rId2"/>
          <a:stretch>
            <a:fillRect/>
          </a:stretch>
        </p:blipFill>
        <p:spPr>
          <a:xfrm>
            <a:off x="2327564" y="0"/>
            <a:ext cx="6978921" cy="6858000"/>
          </a:xfrm>
          <a:prstGeom prst="rect">
            <a:avLst/>
          </a:prstGeom>
        </p:spPr>
      </p:pic>
    </p:spTree>
    <p:extLst>
      <p:ext uri="{BB962C8B-B14F-4D97-AF65-F5344CB8AC3E}">
        <p14:creationId xmlns:p14="http://schemas.microsoft.com/office/powerpoint/2010/main" val="8765942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https://luocsutocviet.files.wordpress.com/2020/11/watermark-25.png"/>
          <p:cNvPicPr/>
          <p:nvPr/>
        </p:nvPicPr>
        <p:blipFill>
          <a:blip r:embed="rId2">
            <a:extLst>
              <a:ext uri="{28A0092B-C50C-407E-A947-70E740481C1C}">
                <a14:useLocalDpi xmlns:a14="http://schemas.microsoft.com/office/drawing/2010/main" val="0"/>
              </a:ext>
            </a:extLst>
          </a:blip>
          <a:srcRect/>
          <a:stretch>
            <a:fillRect/>
          </a:stretch>
        </p:blipFill>
        <p:spPr bwMode="auto">
          <a:xfrm>
            <a:off x="375138" y="991270"/>
            <a:ext cx="3048000" cy="2173962"/>
          </a:xfrm>
          <a:prstGeom prst="rect">
            <a:avLst/>
          </a:prstGeom>
          <a:noFill/>
          <a:ln>
            <a:noFill/>
          </a:ln>
        </p:spPr>
      </p:pic>
      <p:sp>
        <p:nvSpPr>
          <p:cNvPr id="5" name="TextBox 4"/>
          <p:cNvSpPr txBox="1"/>
          <p:nvPr/>
        </p:nvSpPr>
        <p:spPr>
          <a:xfrm>
            <a:off x="4136781" y="3226749"/>
            <a:ext cx="2567354" cy="369332"/>
          </a:xfrm>
          <a:prstGeom prst="rect">
            <a:avLst/>
          </a:prstGeom>
          <a:noFill/>
          <a:ln>
            <a:solidFill>
              <a:srgbClr val="00B050"/>
            </a:solidFill>
          </a:ln>
        </p:spPr>
        <p:txBody>
          <a:bodyPr wrap="square" rtlCol="0">
            <a:spAutoFit/>
          </a:bodyPr>
          <a:lstStyle/>
          <a:p>
            <a:pPr algn="ctr"/>
            <a:r>
              <a:rPr lang="en-US" dirty="0" err="1">
                <a:solidFill>
                  <a:srgbClr val="FF0000"/>
                </a:solidFill>
              </a:rPr>
              <a:t>Thố</a:t>
            </a:r>
            <a:r>
              <a:rPr lang="en-US" dirty="0">
                <a:solidFill>
                  <a:srgbClr val="FF0000"/>
                </a:solidFill>
              </a:rPr>
              <a:t>  </a:t>
            </a:r>
            <a:r>
              <a:rPr lang="en-US" dirty="0" err="1">
                <a:solidFill>
                  <a:srgbClr val="FF0000"/>
                </a:solidFill>
              </a:rPr>
              <a:t>đồng</a:t>
            </a:r>
            <a:endParaRPr lang="en-US" dirty="0">
              <a:solidFill>
                <a:srgbClr val="FF0000"/>
              </a:solidFill>
            </a:endParaRPr>
          </a:p>
        </p:txBody>
      </p:sp>
      <p:pic>
        <p:nvPicPr>
          <p:cNvPr id="6" name="Picture 5" descr="https://luocsutocviet.files.wordpress.com/2020/11/78102320_p.jpg"/>
          <p:cNvPicPr/>
          <p:nvPr/>
        </p:nvPicPr>
        <p:blipFill>
          <a:blip r:embed="rId3">
            <a:extLst>
              <a:ext uri="{28A0092B-C50C-407E-A947-70E740481C1C}">
                <a14:useLocalDpi xmlns:a14="http://schemas.microsoft.com/office/drawing/2010/main" val="0"/>
              </a:ext>
            </a:extLst>
          </a:blip>
          <a:srcRect/>
          <a:stretch>
            <a:fillRect/>
          </a:stretch>
        </p:blipFill>
        <p:spPr bwMode="auto">
          <a:xfrm>
            <a:off x="4136781" y="991269"/>
            <a:ext cx="2933700" cy="2056731"/>
          </a:xfrm>
          <a:prstGeom prst="rect">
            <a:avLst/>
          </a:prstGeom>
          <a:noFill/>
          <a:ln>
            <a:noFill/>
          </a:ln>
        </p:spPr>
      </p:pic>
      <p:pic>
        <p:nvPicPr>
          <p:cNvPr id="7" name="Picture 6" descr="https://luocsutocviet.files.wordpress.com/2020/11/watermark.png"/>
          <p:cNvPicPr/>
          <p:nvPr/>
        </p:nvPicPr>
        <p:blipFill>
          <a:blip r:embed="rId4">
            <a:extLst>
              <a:ext uri="{28A0092B-C50C-407E-A947-70E740481C1C}">
                <a14:useLocalDpi xmlns:a14="http://schemas.microsoft.com/office/drawing/2010/main" val="0"/>
              </a:ext>
            </a:extLst>
          </a:blip>
          <a:srcRect/>
          <a:stretch>
            <a:fillRect/>
          </a:stretch>
        </p:blipFill>
        <p:spPr bwMode="auto">
          <a:xfrm>
            <a:off x="8091267" y="950909"/>
            <a:ext cx="2926080" cy="2097092"/>
          </a:xfrm>
          <a:prstGeom prst="rect">
            <a:avLst/>
          </a:prstGeom>
          <a:noFill/>
          <a:ln>
            <a:noFill/>
          </a:ln>
        </p:spPr>
      </p:pic>
      <p:sp>
        <p:nvSpPr>
          <p:cNvPr id="8" name="TextBox 7"/>
          <p:cNvSpPr txBox="1"/>
          <p:nvPr/>
        </p:nvSpPr>
        <p:spPr>
          <a:xfrm>
            <a:off x="8270630" y="3311717"/>
            <a:ext cx="2567354" cy="369332"/>
          </a:xfrm>
          <a:prstGeom prst="rect">
            <a:avLst/>
          </a:prstGeom>
          <a:noFill/>
          <a:ln>
            <a:solidFill>
              <a:srgbClr val="00B050"/>
            </a:solidFill>
          </a:ln>
        </p:spPr>
        <p:txBody>
          <a:bodyPr wrap="square" rtlCol="0">
            <a:spAutoFit/>
          </a:bodyPr>
          <a:lstStyle/>
          <a:p>
            <a:pPr algn="ctr"/>
            <a:r>
              <a:rPr lang="en-US" dirty="0">
                <a:solidFill>
                  <a:srgbClr val="FF0000"/>
                </a:solidFill>
              </a:rPr>
              <a:t>Dao </a:t>
            </a:r>
            <a:r>
              <a:rPr lang="en-US" dirty="0" err="1">
                <a:solidFill>
                  <a:srgbClr val="FF0000"/>
                </a:solidFill>
              </a:rPr>
              <a:t>găm</a:t>
            </a:r>
            <a:r>
              <a:rPr lang="en-US" dirty="0">
                <a:solidFill>
                  <a:srgbClr val="FF0000"/>
                </a:solidFill>
              </a:rPr>
              <a:t>  </a:t>
            </a:r>
            <a:r>
              <a:rPr lang="en-US" dirty="0" err="1">
                <a:solidFill>
                  <a:srgbClr val="FF0000"/>
                </a:solidFill>
              </a:rPr>
              <a:t>đồng</a:t>
            </a:r>
            <a:endParaRPr lang="en-US" dirty="0">
              <a:solidFill>
                <a:srgbClr val="FF0000"/>
              </a:solidFill>
            </a:endParaRPr>
          </a:p>
        </p:txBody>
      </p:sp>
      <p:sp>
        <p:nvSpPr>
          <p:cNvPr id="9" name="TextBox 8"/>
          <p:cNvSpPr txBox="1"/>
          <p:nvPr/>
        </p:nvSpPr>
        <p:spPr>
          <a:xfrm>
            <a:off x="615461" y="3311717"/>
            <a:ext cx="2567354" cy="369332"/>
          </a:xfrm>
          <a:prstGeom prst="rect">
            <a:avLst/>
          </a:prstGeom>
          <a:noFill/>
          <a:ln>
            <a:solidFill>
              <a:srgbClr val="00B050"/>
            </a:solidFill>
          </a:ln>
        </p:spPr>
        <p:txBody>
          <a:bodyPr wrap="square" rtlCol="0">
            <a:spAutoFit/>
          </a:bodyPr>
          <a:lstStyle/>
          <a:p>
            <a:pPr algn="ctr"/>
            <a:r>
              <a:rPr lang="en-US" dirty="0" err="1">
                <a:solidFill>
                  <a:srgbClr val="FF0000"/>
                </a:solidFill>
              </a:rPr>
              <a:t>Rìu</a:t>
            </a:r>
            <a:r>
              <a:rPr lang="en-US" dirty="0">
                <a:solidFill>
                  <a:srgbClr val="FF0000"/>
                </a:solidFill>
              </a:rPr>
              <a:t>   </a:t>
            </a:r>
            <a:r>
              <a:rPr lang="en-US" dirty="0" err="1">
                <a:solidFill>
                  <a:srgbClr val="FF0000"/>
                </a:solidFill>
              </a:rPr>
              <a:t>đồng</a:t>
            </a:r>
            <a:endParaRPr lang="en-US" dirty="0">
              <a:solidFill>
                <a:srgbClr val="FF0000"/>
              </a:solidFill>
            </a:endParaRPr>
          </a:p>
        </p:txBody>
      </p:sp>
      <p:sp>
        <p:nvSpPr>
          <p:cNvPr id="10" name="TextBox 9"/>
          <p:cNvSpPr txBox="1"/>
          <p:nvPr/>
        </p:nvSpPr>
        <p:spPr>
          <a:xfrm>
            <a:off x="501747" y="260698"/>
            <a:ext cx="6041170" cy="400110"/>
          </a:xfrm>
          <a:prstGeom prst="rect">
            <a:avLst/>
          </a:prstGeom>
          <a:solidFill>
            <a:schemeClr val="accent2">
              <a:lumMod val="20000"/>
              <a:lumOff val="80000"/>
            </a:schemeClr>
          </a:solidFill>
        </p:spPr>
        <p:txBody>
          <a:bodyPr wrap="square" rtlCol="0">
            <a:spAutoFit/>
          </a:bodyPr>
          <a:lstStyle/>
          <a:p>
            <a:r>
              <a:rPr lang="en-US" sz="2000" b="1" dirty="0">
                <a:solidFill>
                  <a:srgbClr val="FF0000"/>
                </a:solidFill>
                <a:latin typeface="Times New Roman" pitchFamily="18" charset="0"/>
                <a:cs typeface="Times New Roman" pitchFamily="18" charset="0"/>
              </a:rPr>
              <a:t> 2  </a:t>
            </a:r>
            <a:r>
              <a:rPr lang="en-US" sz="2000" b="1" dirty="0" err="1">
                <a:solidFill>
                  <a:srgbClr val="FF0000"/>
                </a:solidFill>
                <a:latin typeface="Times New Roman" pitchFamily="18" charset="0"/>
                <a:cs typeface="Times New Roman" pitchFamily="18" charset="0"/>
              </a:rPr>
              <a:t>Những</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cổ</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vật</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thuộc</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văn</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hóa</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Đông</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Sơn</a:t>
            </a:r>
            <a:r>
              <a:rPr lang="en-US" sz="2000" b="1" dirty="0">
                <a:solidFill>
                  <a:srgbClr val="FF0000"/>
                </a:solidFill>
                <a:latin typeface="Times New Roman" pitchFamily="18" charset="0"/>
                <a:cs typeface="Times New Roman" pitchFamily="18" charset="0"/>
              </a:rPr>
              <a:t> ở </a:t>
            </a:r>
            <a:r>
              <a:rPr lang="en-US" sz="2000" b="1" dirty="0" err="1">
                <a:solidFill>
                  <a:srgbClr val="FF0000"/>
                </a:solidFill>
                <a:latin typeface="Times New Roman" pitchFamily="18" charset="0"/>
                <a:cs typeface="Times New Roman" pitchFamily="18" charset="0"/>
              </a:rPr>
              <a:t>Hà</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Nội</a:t>
            </a:r>
            <a:endParaRPr lang="en-US" sz="2000" b="1" dirty="0">
              <a:solidFill>
                <a:srgbClr val="FF0000"/>
              </a:solidFill>
              <a:latin typeface="Times New Roman" pitchFamily="18" charset="0"/>
              <a:cs typeface="Times New Roman" pitchFamily="18" charset="0"/>
            </a:endParaRPr>
          </a:p>
        </p:txBody>
      </p:sp>
      <p:graphicFrame>
        <p:nvGraphicFramePr>
          <p:cNvPr id="12" name="Table 11"/>
          <p:cNvGraphicFramePr>
            <a:graphicFrameLocks noGrp="1"/>
          </p:cNvGraphicFramePr>
          <p:nvPr/>
        </p:nvGraphicFramePr>
        <p:xfrm>
          <a:off x="501747" y="4935416"/>
          <a:ext cx="10515600" cy="1058451"/>
        </p:xfrm>
        <a:graphic>
          <a:graphicData uri="http://schemas.openxmlformats.org/drawingml/2006/table">
            <a:tbl>
              <a:tblPr>
                <a:tableStyleId>{5C22544A-7EE6-4342-B048-85BDC9FD1C3A}</a:tableStyleId>
              </a:tblPr>
              <a:tblGrid>
                <a:gridCol w="10515600">
                  <a:extLst>
                    <a:ext uri="{9D8B030D-6E8A-4147-A177-3AD203B41FA5}">
                      <a16:colId xmlns:a16="http://schemas.microsoft.com/office/drawing/2014/main" xmlns="" val="20000"/>
                    </a:ext>
                  </a:extLst>
                </a:gridCol>
              </a:tblGrid>
              <a:tr h="1058451">
                <a:tc>
                  <a:txBody>
                    <a:bodyPr/>
                    <a:lstStyle/>
                    <a:p>
                      <a:pPr algn="just" fontAlgn="base">
                        <a:lnSpc>
                          <a:spcPct val="150000"/>
                        </a:lnSpc>
                        <a:spcAft>
                          <a:spcPts val="0"/>
                        </a:spcAft>
                      </a:pPr>
                      <a:r>
                        <a:rPr lang="vi-VN" sz="1300" dirty="0">
                          <a:effectLst/>
                        </a:rPr>
                        <a:t>Dao găm đồng cũng là </a:t>
                      </a:r>
                      <a:r>
                        <a:rPr lang="vi-VN" sz="1300" u="sng" dirty="0">
                          <a:effectLst/>
                        </a:rPr>
                        <a:t>một vật dụng rất thân thuộc</a:t>
                      </a:r>
                      <a:r>
                        <a:rPr lang="vi-VN" sz="1300" dirty="0">
                          <a:effectLst/>
                        </a:rPr>
                        <a:t> </a:t>
                      </a:r>
                      <a:r>
                        <a:rPr lang="vi-VN" sz="1300" u="sng" dirty="0">
                          <a:effectLst/>
                        </a:rPr>
                        <a:t>với người Việt</a:t>
                      </a:r>
                      <a:r>
                        <a:rPr lang="vi-VN" sz="1300" dirty="0">
                          <a:effectLst/>
                        </a:rPr>
                        <a:t>, thời kỳ Đông Sơn có rất nhiều loại hình dao găm bằng đồng rất đặc trưng của tộc Việt, trong đó nhiều nhất là loại hình dao găm với cán hình người. Có một số loại hình dao găm cũng xuất hiện rộng khắp trong địa bàn nam Đông Á và miền Bắc Việt Nam.</a:t>
                      </a:r>
                      <a:endParaRPr lang="en-US" sz="1200" dirty="0">
                        <a:effectLst/>
                        <a:latin typeface="Times New Roman"/>
                        <a:ea typeface="Times New Roman"/>
                      </a:endParaRPr>
                    </a:p>
                  </a:txBody>
                  <a:tcPr marL="114300" marR="114300" marT="0" marB="0"/>
                </a:tc>
                <a:extLst>
                  <a:ext uri="{0D108BD9-81ED-4DB2-BD59-A6C34878D82A}">
                    <a16:rowId xmlns:a16="http://schemas.microsoft.com/office/drawing/2014/main" xmlns="" val="10000"/>
                  </a:ext>
                </a:extLst>
              </a:tr>
            </a:tbl>
          </a:graphicData>
        </a:graphic>
      </p:graphicFrame>
      <p:graphicFrame>
        <p:nvGraphicFramePr>
          <p:cNvPr id="13" name="Table 12"/>
          <p:cNvGraphicFramePr>
            <a:graphicFrameLocks noGrp="1"/>
          </p:cNvGraphicFramePr>
          <p:nvPr/>
        </p:nvGraphicFramePr>
        <p:xfrm>
          <a:off x="504092" y="3856893"/>
          <a:ext cx="10720754" cy="1049215"/>
        </p:xfrm>
        <a:graphic>
          <a:graphicData uri="http://schemas.openxmlformats.org/drawingml/2006/table">
            <a:tbl>
              <a:tblPr>
                <a:tableStyleId>{5C22544A-7EE6-4342-B048-85BDC9FD1C3A}</a:tableStyleId>
              </a:tblPr>
              <a:tblGrid>
                <a:gridCol w="10720754">
                  <a:extLst>
                    <a:ext uri="{9D8B030D-6E8A-4147-A177-3AD203B41FA5}">
                      <a16:colId xmlns:a16="http://schemas.microsoft.com/office/drawing/2014/main" xmlns="" val="20000"/>
                    </a:ext>
                  </a:extLst>
                </a:gridCol>
              </a:tblGrid>
              <a:tr h="1049215">
                <a:tc>
                  <a:txBody>
                    <a:bodyPr/>
                    <a:lstStyle/>
                    <a:p>
                      <a:pPr algn="just" fontAlgn="base">
                        <a:lnSpc>
                          <a:spcPct val="150000"/>
                        </a:lnSpc>
                        <a:spcAft>
                          <a:spcPts val="0"/>
                        </a:spcAft>
                      </a:pPr>
                      <a:r>
                        <a:rPr lang="vi-VN" sz="1300" dirty="0">
                          <a:effectLst/>
                        </a:rPr>
                        <a:t>Rìu đồng thời Đông Sơn </a:t>
                      </a:r>
                      <a:r>
                        <a:rPr lang="vi-VN" sz="1300" u="sng" dirty="0">
                          <a:effectLst/>
                        </a:rPr>
                        <a:t>có nguồn gốc xa xưa từ các loại hình rìu đá và rìu ngọc</a:t>
                      </a:r>
                      <a:r>
                        <a:rPr lang="vi-VN" sz="1300" dirty="0">
                          <a:effectLst/>
                        </a:rPr>
                        <a:t> tại các văn hóa trong vùng Dương Tử, tới thời kỳ đồ đồng, thì các loại hình rìu đã có sự thay đổi cơ bản, phát triển thành các loại hình rìu lưỡi hài gót vuông, gót tròn và rìu cân xòe. Rìu đồng có chức năng chính là lễ khí, được các thủ lĩnh sử dụng trong các dịp lễ tế.</a:t>
                      </a:r>
                      <a:endParaRPr lang="en-US" sz="1200" dirty="0">
                        <a:effectLst/>
                        <a:latin typeface="Times New Roman"/>
                        <a:ea typeface="Times New Roman"/>
                      </a:endParaRPr>
                    </a:p>
                  </a:txBody>
                  <a:tcPr marL="114300" marR="114300" marT="0" marB="0"/>
                </a:tc>
                <a:extLst>
                  <a:ext uri="{0D108BD9-81ED-4DB2-BD59-A6C34878D82A}">
                    <a16:rowId xmlns:a16="http://schemas.microsoft.com/office/drawing/2014/main" xmlns="" val="10000"/>
                  </a:ext>
                </a:extLst>
              </a:tr>
            </a:tbl>
          </a:graphicData>
        </a:graphic>
      </p:graphicFrame>
    </p:spTree>
    <p:extLst>
      <p:ext uri="{BB962C8B-B14F-4D97-AF65-F5344CB8AC3E}">
        <p14:creationId xmlns:p14="http://schemas.microsoft.com/office/powerpoint/2010/main" val="1078194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1000"/>
                                        <p:tgtEl>
                                          <p:spTgt spid="5"/>
                                        </p:tgtEl>
                                      </p:cBhvr>
                                    </p:animEffect>
                                    <p:anim calcmode="lin" valueType="num">
                                      <p:cBhvr>
                                        <p:cTn id="25" dur="1000" fill="hold"/>
                                        <p:tgtEl>
                                          <p:spTgt spid="5"/>
                                        </p:tgtEl>
                                        <p:attrNameLst>
                                          <p:attrName>ppt_x</p:attrName>
                                        </p:attrNameLst>
                                      </p:cBhvr>
                                      <p:tavLst>
                                        <p:tav tm="0">
                                          <p:val>
                                            <p:strVal val="#ppt_x"/>
                                          </p:val>
                                        </p:tav>
                                        <p:tav tm="100000">
                                          <p:val>
                                            <p:strVal val="#ppt_x"/>
                                          </p:val>
                                        </p:tav>
                                      </p:tavLst>
                                    </p:anim>
                                    <p:anim calcmode="lin" valueType="num">
                                      <p:cBhvr>
                                        <p:cTn id="2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barn(inVertical)">
                                      <p:cBhvr>
                                        <p:cTn id="31" dur="500"/>
                                        <p:tgtEl>
                                          <p:spTgt spid="7"/>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barn(inVertical)">
                                      <p:cBhvr>
                                        <p:cTn id="34" dur="500"/>
                                        <p:tgtEl>
                                          <p:spTgt spid="8"/>
                                        </p:tgtEl>
                                      </p:cBhvr>
                                    </p:animEffec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93785" y="210086"/>
            <a:ext cx="12098215" cy="4247317"/>
          </a:xfrm>
          <a:prstGeom prst="rect">
            <a:avLst/>
          </a:prstGeom>
        </p:spPr>
        <p:txBody>
          <a:bodyPr wrap="square">
            <a:spAutoFit/>
          </a:bodyPr>
          <a:lstStyle/>
          <a:p>
            <a:r>
              <a:rPr lang="vi-VN" b="1" dirty="0"/>
              <a:t>Trống đồng Cổ Loa và Bộ sưu tập lưỡi cày đồng</a:t>
            </a:r>
            <a:endParaRPr lang="en-US" dirty="0"/>
          </a:p>
          <a:p>
            <a:r>
              <a:rPr lang="vi-VN" i="1" dirty="0"/>
              <a:t>Trống đồng Cổ Loa: </a:t>
            </a:r>
            <a:r>
              <a:rPr lang="vi-VN" dirty="0"/>
              <a:t>Được phát hiện năm 1982 tại khu Mả Tre, thuộc xóm Chợ, nằm về phía tây nam Cửa Nam thành Cổ Loa, lọt giữa 02 vòng thành Trung và thành Nội. Trống được chôn ngửa, bên trong chứa hơn 200 hiện vật bằng đồng gồm: một phần mặt trống nhỏ, lưỡi cày, xẻng, cuốc, rìu, giáo, dao găm, mũi tên, thố, mảnh thạp, tiền, mảnh vụn đồng… có niên đại cách ngày nay trên 2 000 năm.</a:t>
            </a:r>
            <a:endParaRPr lang="en-US" dirty="0"/>
          </a:p>
          <a:p>
            <a:r>
              <a:rPr lang="vi-VN" dirty="0"/>
              <a:t>Trống đồng Cổ Loa cùng nhóm trống đồng Ngọc Lũ, Hoàng Hạ, Sông Đà là những trống có hình dáng, hoa văn đẹp nhất và cổ nhất ở Việt Nam. Đặc biệt, đây là chiếc trống đồng Đông Sơn được phát hiện đầu tiên trong thành Cổ Loa có khắc minh văn chữ Hán.</a:t>
            </a:r>
            <a:endParaRPr lang="en-US" dirty="0"/>
          </a:p>
          <a:p>
            <a:r>
              <a:rPr lang="vi-VN" dirty="0"/>
              <a:t>Hoa văn trang trí giữa mặt trống là hình ngôi sao nổi 14 cánh, họa tiết lông công xen giữa các cánh. Vành hoa văn số 6 (tính từ trong ra ngoài) chia thành hai nửa giống nhau, mỗi nửa đều có khắc họa hình người hóa trang, mái nhà cong hình thuyền có chim đậu trên nóc, trong nhà có một cặp nam nữ ngồi đối diện nhau, một đầu nhà có hình trống đồng đặt nghiêng, đầu kia có người ngồi co gối đánh trống, mô tả lễ hội cầu mùa của cư dân nông nghiệp.</a:t>
            </a:r>
            <a:endParaRPr lang="en-US" dirty="0"/>
          </a:p>
          <a:p>
            <a:r>
              <a:rPr lang="vi-VN" i="1" dirty="0"/>
              <a:t>Lưỡi cày đồng: </a:t>
            </a:r>
            <a:r>
              <a:rPr lang="vi-VN" dirty="0"/>
              <a:t>Là một trong những di vật tiêu biểu và độc đáo của văn hóa Đông Sơn. Sự có mặt của lưỡi cày đồng với số lượng nhiều ở trong lòng trống Cổ Loa là một minh chứng chắc chắn cho việc người Hà Nội xưa đã biết cày ruộng và có thể đã biết sử dụng động vật để kéo cày.</a:t>
            </a:r>
            <a:endParaRPr lang="en-US"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87507" y="4524254"/>
            <a:ext cx="3048000" cy="2170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45015" y="4524255"/>
            <a:ext cx="2942492" cy="2170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941648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8C3C7E84-9DA2-4144-3E10-86447B942030}"/>
              </a:ext>
            </a:extLst>
          </p:cNvPr>
          <p:cNvPicPr>
            <a:picLocks noChangeAspect="1"/>
          </p:cNvPicPr>
          <p:nvPr/>
        </p:nvPicPr>
        <p:blipFill>
          <a:blip r:embed="rId2"/>
          <a:stretch>
            <a:fillRect/>
          </a:stretch>
        </p:blipFill>
        <p:spPr>
          <a:xfrm>
            <a:off x="3759200" y="110836"/>
            <a:ext cx="8188319" cy="6858000"/>
          </a:xfrm>
          <a:prstGeom prst="rect">
            <a:avLst/>
          </a:prstGeom>
        </p:spPr>
      </p:pic>
    </p:spTree>
    <p:extLst>
      <p:ext uri="{BB962C8B-B14F-4D97-AF65-F5344CB8AC3E}">
        <p14:creationId xmlns:p14="http://schemas.microsoft.com/office/powerpoint/2010/main" val="6436875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45E01E29-D22D-9253-807C-370F1091525E}"/>
              </a:ext>
            </a:extLst>
          </p:cNvPr>
          <p:cNvPicPr>
            <a:picLocks noChangeAspect="1"/>
          </p:cNvPicPr>
          <p:nvPr/>
        </p:nvPicPr>
        <p:blipFill>
          <a:blip r:embed="rId2"/>
          <a:stretch>
            <a:fillRect/>
          </a:stretch>
        </p:blipFill>
        <p:spPr>
          <a:xfrm>
            <a:off x="2419350" y="92364"/>
            <a:ext cx="7518977" cy="1255423"/>
          </a:xfrm>
          <a:prstGeom prst="rect">
            <a:avLst/>
          </a:prstGeom>
        </p:spPr>
      </p:pic>
      <p:pic>
        <p:nvPicPr>
          <p:cNvPr id="5" name="Picture 4">
            <a:extLst>
              <a:ext uri="{FF2B5EF4-FFF2-40B4-BE49-F238E27FC236}">
                <a16:creationId xmlns:a16="http://schemas.microsoft.com/office/drawing/2014/main" xmlns="" id="{3DB6DB4D-1F6B-DFE1-05BD-299A2E867D04}"/>
              </a:ext>
            </a:extLst>
          </p:cNvPr>
          <p:cNvPicPr>
            <a:picLocks noChangeAspect="1"/>
          </p:cNvPicPr>
          <p:nvPr/>
        </p:nvPicPr>
        <p:blipFill>
          <a:blip r:embed="rId3"/>
          <a:stretch>
            <a:fillRect/>
          </a:stretch>
        </p:blipFill>
        <p:spPr>
          <a:xfrm>
            <a:off x="2142837" y="1347787"/>
            <a:ext cx="7943272" cy="4775922"/>
          </a:xfrm>
          <a:prstGeom prst="rect">
            <a:avLst/>
          </a:prstGeom>
        </p:spPr>
      </p:pic>
    </p:spTree>
    <p:extLst>
      <p:ext uri="{BB962C8B-B14F-4D97-AF65-F5344CB8AC3E}">
        <p14:creationId xmlns:p14="http://schemas.microsoft.com/office/powerpoint/2010/main" val="19994976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4A5BAB30-4EF8-6DF4-CEDF-85F7209CE65D}"/>
              </a:ext>
            </a:extLst>
          </p:cNvPr>
          <p:cNvPicPr>
            <a:picLocks noChangeAspect="1"/>
          </p:cNvPicPr>
          <p:nvPr/>
        </p:nvPicPr>
        <p:blipFill>
          <a:blip r:embed="rId2"/>
          <a:stretch>
            <a:fillRect/>
          </a:stretch>
        </p:blipFill>
        <p:spPr>
          <a:xfrm>
            <a:off x="2213567" y="109898"/>
            <a:ext cx="8602215" cy="6748102"/>
          </a:xfrm>
          <a:prstGeom prst="rect">
            <a:avLst/>
          </a:prstGeom>
        </p:spPr>
      </p:pic>
    </p:spTree>
    <p:extLst>
      <p:ext uri="{BB962C8B-B14F-4D97-AF65-F5344CB8AC3E}">
        <p14:creationId xmlns:p14="http://schemas.microsoft.com/office/powerpoint/2010/main" val="22273493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C9F9CE3A-A293-F7C6-D8FE-CAFE641FB4B5}"/>
              </a:ext>
            </a:extLst>
          </p:cNvPr>
          <p:cNvPicPr>
            <a:picLocks noChangeAspect="1"/>
          </p:cNvPicPr>
          <p:nvPr/>
        </p:nvPicPr>
        <p:blipFill>
          <a:blip r:embed="rId2"/>
          <a:stretch>
            <a:fillRect/>
          </a:stretch>
        </p:blipFill>
        <p:spPr>
          <a:xfrm>
            <a:off x="105786" y="29730"/>
            <a:ext cx="7763596" cy="4209761"/>
          </a:xfrm>
          <a:prstGeom prst="rect">
            <a:avLst/>
          </a:prstGeom>
        </p:spPr>
      </p:pic>
      <p:graphicFrame>
        <p:nvGraphicFramePr>
          <p:cNvPr id="2" name="Table 1">
            <a:extLst>
              <a:ext uri="{FF2B5EF4-FFF2-40B4-BE49-F238E27FC236}">
                <a16:creationId xmlns:a16="http://schemas.microsoft.com/office/drawing/2014/main" xmlns="" id="{A7B13E62-45F4-B1E7-123D-6260ED30C24A}"/>
              </a:ext>
            </a:extLst>
          </p:cNvPr>
          <p:cNvGraphicFramePr>
            <a:graphicFrameLocks noGrp="1"/>
          </p:cNvGraphicFramePr>
          <p:nvPr>
            <p:extLst>
              <p:ext uri="{D42A27DB-BD31-4B8C-83A1-F6EECF244321}">
                <p14:modId xmlns:p14="http://schemas.microsoft.com/office/powerpoint/2010/main" val="3632161219"/>
              </p:ext>
            </p:extLst>
          </p:nvPr>
        </p:nvGraphicFramePr>
        <p:xfrm>
          <a:off x="6230537" y="4151035"/>
          <a:ext cx="5855677" cy="2560320"/>
        </p:xfrm>
        <a:graphic>
          <a:graphicData uri="http://schemas.openxmlformats.org/drawingml/2006/table">
            <a:tbl>
              <a:tblPr>
                <a:tableStyleId>{5C22544A-7EE6-4342-B048-85BDC9FD1C3A}</a:tableStyleId>
              </a:tblPr>
              <a:tblGrid>
                <a:gridCol w="5855677">
                  <a:extLst>
                    <a:ext uri="{9D8B030D-6E8A-4147-A177-3AD203B41FA5}">
                      <a16:colId xmlns:a16="http://schemas.microsoft.com/office/drawing/2014/main" xmlns="" val="20000"/>
                    </a:ext>
                  </a:extLst>
                </a:gridCol>
              </a:tblGrid>
              <a:tr h="1711569">
                <a:tc>
                  <a:txBody>
                    <a:bodyPr/>
                    <a:lstStyle/>
                    <a:p>
                      <a:pPr algn="l" fontAlgn="base">
                        <a:lnSpc>
                          <a:spcPct val="100000"/>
                        </a:lnSpc>
                        <a:spcAft>
                          <a:spcPts val="0"/>
                        </a:spcAft>
                      </a:pPr>
                      <a:r>
                        <a:rPr lang="vi-VN" sz="2400" dirty="0" err="1">
                          <a:effectLst/>
                          <a:latin typeface="Times New Roman" panose="02020603050405020304" pitchFamily="18" charset="0"/>
                          <a:cs typeface="Times New Roman" panose="02020603050405020304" pitchFamily="18" charset="0"/>
                        </a:rPr>
                        <a:t>Khóa</a:t>
                      </a:r>
                      <a:r>
                        <a:rPr lang="vi-VN" sz="2400" dirty="0">
                          <a:effectLst/>
                          <a:latin typeface="Times New Roman" panose="02020603050405020304" pitchFamily="18" charset="0"/>
                          <a:cs typeface="Times New Roman" panose="02020603050405020304" pitchFamily="18" charset="0"/>
                        </a:rPr>
                        <a:t> </a:t>
                      </a:r>
                      <a:r>
                        <a:rPr lang="vi-VN" sz="2400" dirty="0" err="1">
                          <a:effectLst/>
                          <a:latin typeface="Times New Roman" panose="02020603050405020304" pitchFamily="18" charset="0"/>
                          <a:cs typeface="Times New Roman" panose="02020603050405020304" pitchFamily="18" charset="0"/>
                        </a:rPr>
                        <a:t>thắt</a:t>
                      </a:r>
                      <a:r>
                        <a:rPr lang="vi-VN" sz="2400" dirty="0">
                          <a:effectLst/>
                          <a:latin typeface="Times New Roman" panose="02020603050405020304" pitchFamily="18" charset="0"/>
                          <a:cs typeface="Times New Roman" panose="02020603050405020304" pitchFamily="18" charset="0"/>
                        </a:rPr>
                        <a:t> lưng </a:t>
                      </a:r>
                      <a:r>
                        <a:rPr lang="vi-VN" sz="2400" dirty="0" err="1">
                          <a:effectLst/>
                          <a:latin typeface="Times New Roman" panose="02020603050405020304" pitchFamily="18" charset="0"/>
                          <a:cs typeface="Times New Roman" panose="02020603050405020304" pitchFamily="18" charset="0"/>
                        </a:rPr>
                        <a:t>đồng</a:t>
                      </a:r>
                      <a:endParaRPr lang="en-US" sz="2400" dirty="0">
                        <a:effectLst/>
                        <a:latin typeface="Times New Roman" panose="02020603050405020304" pitchFamily="18" charset="0"/>
                        <a:cs typeface="Times New Roman" panose="02020603050405020304" pitchFamily="18" charset="0"/>
                      </a:endParaRPr>
                    </a:p>
                    <a:p>
                      <a:pPr algn="just" fontAlgn="base">
                        <a:lnSpc>
                          <a:spcPct val="100000"/>
                        </a:lnSpc>
                        <a:spcAft>
                          <a:spcPts val="0"/>
                        </a:spcAft>
                      </a:pPr>
                      <a:r>
                        <a:rPr lang="vi-VN" sz="2400" u="sng" dirty="0">
                          <a:effectLst/>
                          <a:latin typeface="Times New Roman" panose="02020603050405020304" pitchFamily="18" charset="0"/>
                          <a:cs typeface="Times New Roman" panose="02020603050405020304" pitchFamily="18" charset="0"/>
                        </a:rPr>
                        <a:t>Trang </a:t>
                      </a:r>
                      <a:r>
                        <a:rPr lang="vi-VN" sz="2400" u="sng" dirty="0" err="1">
                          <a:effectLst/>
                          <a:latin typeface="Times New Roman" panose="02020603050405020304" pitchFamily="18" charset="0"/>
                          <a:cs typeface="Times New Roman" panose="02020603050405020304" pitchFamily="18" charset="0"/>
                        </a:rPr>
                        <a:t>phục</a:t>
                      </a:r>
                      <a:r>
                        <a:rPr lang="vi-VN" sz="2400" u="sng" dirty="0">
                          <a:effectLst/>
                          <a:latin typeface="Times New Roman" panose="02020603050405020304" pitchFamily="18" charset="0"/>
                          <a:cs typeface="Times New Roman" panose="02020603050405020304" pitchFamily="18" charset="0"/>
                        </a:rPr>
                        <a:t> </a:t>
                      </a:r>
                      <a:r>
                        <a:rPr lang="vi-VN" sz="2400" u="sng" dirty="0" err="1">
                          <a:effectLst/>
                          <a:latin typeface="Times New Roman" panose="02020603050405020304" pitchFamily="18" charset="0"/>
                          <a:cs typeface="Times New Roman" panose="02020603050405020304" pitchFamily="18" charset="0"/>
                        </a:rPr>
                        <a:t>của</a:t>
                      </a:r>
                      <a:r>
                        <a:rPr lang="vi-VN" sz="2400" u="sng" dirty="0">
                          <a:effectLst/>
                          <a:latin typeface="Times New Roman" panose="02020603050405020304" pitchFamily="18" charset="0"/>
                          <a:cs typeface="Times New Roman" panose="02020603050405020304" pitchFamily="18" charset="0"/>
                        </a:rPr>
                        <a:t> </a:t>
                      </a:r>
                      <a:r>
                        <a:rPr lang="vi-VN" sz="2400" u="sng" dirty="0" err="1">
                          <a:effectLst/>
                          <a:latin typeface="Times New Roman" panose="02020603050405020304" pitchFamily="18" charset="0"/>
                          <a:cs typeface="Times New Roman" panose="02020603050405020304" pitchFamily="18" charset="0"/>
                        </a:rPr>
                        <a:t>người</a:t>
                      </a:r>
                      <a:r>
                        <a:rPr lang="vi-VN" sz="2400" u="sng" dirty="0">
                          <a:effectLst/>
                          <a:latin typeface="Times New Roman" panose="02020603050405020304" pitchFamily="18" charset="0"/>
                          <a:cs typeface="Times New Roman" panose="02020603050405020304" pitchFamily="18" charset="0"/>
                        </a:rPr>
                        <a:t> </a:t>
                      </a:r>
                      <a:r>
                        <a:rPr lang="vi-VN" sz="2400" u="sng" dirty="0" err="1">
                          <a:effectLst/>
                          <a:latin typeface="Times New Roman" panose="02020603050405020304" pitchFamily="18" charset="0"/>
                          <a:cs typeface="Times New Roman" panose="02020603050405020304" pitchFamily="18" charset="0"/>
                        </a:rPr>
                        <a:t>Việt</a:t>
                      </a:r>
                      <a:r>
                        <a:rPr lang="vi-VN" sz="2400" dirty="0">
                          <a:effectLst/>
                          <a:latin typeface="Times New Roman" panose="02020603050405020304" pitchFamily="18" charset="0"/>
                          <a:cs typeface="Times New Roman" panose="02020603050405020304" pitchFamily="18" charset="0"/>
                        </a:rPr>
                        <a:t> trong </a:t>
                      </a:r>
                      <a:r>
                        <a:rPr lang="vi-VN" sz="2400" dirty="0" err="1">
                          <a:effectLst/>
                          <a:latin typeface="Times New Roman" panose="02020603050405020304" pitchFamily="18" charset="0"/>
                          <a:cs typeface="Times New Roman" panose="02020603050405020304" pitchFamily="18" charset="0"/>
                        </a:rPr>
                        <a:t>thời</a:t>
                      </a:r>
                      <a:r>
                        <a:rPr lang="vi-VN" sz="2400" dirty="0">
                          <a:effectLst/>
                          <a:latin typeface="Times New Roman" panose="02020603050405020304" pitchFamily="18" charset="0"/>
                          <a:cs typeface="Times New Roman" panose="02020603050405020304" pitchFamily="18" charset="0"/>
                        </a:rPr>
                        <a:t> </a:t>
                      </a:r>
                      <a:r>
                        <a:rPr lang="vi-VN" sz="2400" dirty="0" err="1">
                          <a:effectLst/>
                          <a:latin typeface="Times New Roman" panose="02020603050405020304" pitchFamily="18" charset="0"/>
                          <a:cs typeface="Times New Roman" panose="02020603050405020304" pitchFamily="18" charset="0"/>
                        </a:rPr>
                        <a:t>kỳ</a:t>
                      </a:r>
                      <a:r>
                        <a:rPr lang="vi-VN" sz="2400" dirty="0">
                          <a:effectLst/>
                          <a:latin typeface="Times New Roman" panose="02020603050405020304" pitchFamily="18" charset="0"/>
                          <a:cs typeface="Times New Roman" panose="02020603050405020304" pitchFamily="18" charset="0"/>
                        </a:rPr>
                        <a:t> văn </a:t>
                      </a:r>
                      <a:r>
                        <a:rPr lang="vi-VN" sz="2400" dirty="0" err="1">
                          <a:effectLst/>
                          <a:latin typeface="Times New Roman" panose="02020603050405020304" pitchFamily="18" charset="0"/>
                          <a:cs typeface="Times New Roman" panose="02020603050405020304" pitchFamily="18" charset="0"/>
                        </a:rPr>
                        <a:t>hóa</a:t>
                      </a:r>
                      <a:r>
                        <a:rPr lang="vi-VN" sz="2400" dirty="0">
                          <a:effectLst/>
                          <a:latin typeface="Times New Roman" panose="02020603050405020304" pitchFamily="18" charset="0"/>
                          <a:cs typeface="Times New Roman" panose="02020603050405020304" pitchFamily="18" charset="0"/>
                        </a:rPr>
                        <a:t> Đông Sơn </a:t>
                      </a:r>
                      <a:r>
                        <a:rPr lang="vi-VN" sz="2400" dirty="0" err="1">
                          <a:effectLst/>
                          <a:latin typeface="Times New Roman" panose="02020603050405020304" pitchFamily="18" charset="0"/>
                          <a:cs typeface="Times New Roman" panose="02020603050405020304" pitchFamily="18" charset="0"/>
                        </a:rPr>
                        <a:t>đã</a:t>
                      </a:r>
                      <a:r>
                        <a:rPr lang="vi-VN" sz="2400" dirty="0">
                          <a:effectLst/>
                          <a:latin typeface="Times New Roman" panose="02020603050405020304" pitchFamily="18" charset="0"/>
                          <a:cs typeface="Times New Roman" panose="02020603050405020304" pitchFamily="18" charset="0"/>
                        </a:rPr>
                        <a:t> </a:t>
                      </a:r>
                      <a:r>
                        <a:rPr lang="vi-VN" sz="2400" dirty="0" err="1">
                          <a:effectLst/>
                          <a:latin typeface="Times New Roman" panose="02020603050405020304" pitchFamily="18" charset="0"/>
                          <a:cs typeface="Times New Roman" panose="02020603050405020304" pitchFamily="18" charset="0"/>
                        </a:rPr>
                        <a:t>rất</a:t>
                      </a:r>
                      <a:r>
                        <a:rPr lang="vi-VN" sz="2400" dirty="0">
                          <a:effectLst/>
                          <a:latin typeface="Times New Roman" panose="02020603050405020304" pitchFamily="18" charset="0"/>
                          <a:cs typeface="Times New Roman" panose="02020603050405020304" pitchFamily="18" charset="0"/>
                        </a:rPr>
                        <a:t> </a:t>
                      </a:r>
                      <a:r>
                        <a:rPr lang="vi-VN" sz="2400" dirty="0" err="1">
                          <a:effectLst/>
                          <a:latin typeface="Times New Roman" panose="02020603050405020304" pitchFamily="18" charset="0"/>
                          <a:cs typeface="Times New Roman" panose="02020603050405020304" pitchFamily="18" charset="0"/>
                        </a:rPr>
                        <a:t>phát</a:t>
                      </a:r>
                      <a:r>
                        <a:rPr lang="vi-VN" sz="2400" dirty="0">
                          <a:effectLst/>
                          <a:latin typeface="Times New Roman" panose="02020603050405020304" pitchFamily="18" charset="0"/>
                          <a:cs typeface="Times New Roman" panose="02020603050405020304" pitchFamily="18" charset="0"/>
                        </a:rPr>
                        <a:t> </a:t>
                      </a:r>
                      <a:r>
                        <a:rPr lang="vi-VN" sz="2400" dirty="0" err="1">
                          <a:effectLst/>
                          <a:latin typeface="Times New Roman" panose="02020603050405020304" pitchFamily="18" charset="0"/>
                          <a:cs typeface="Times New Roman" panose="02020603050405020304" pitchFamily="18" charset="0"/>
                        </a:rPr>
                        <a:t>triển</a:t>
                      </a:r>
                      <a:r>
                        <a:rPr lang="vi-VN" sz="2400" dirty="0">
                          <a:effectLst/>
                          <a:latin typeface="Times New Roman" panose="02020603050405020304" pitchFamily="18" charset="0"/>
                          <a:cs typeface="Times New Roman" panose="02020603050405020304" pitchFamily="18" charset="0"/>
                        </a:rPr>
                        <a:t>, </a:t>
                      </a:r>
                      <a:r>
                        <a:rPr lang="vi-VN" sz="2400" dirty="0" err="1">
                          <a:effectLst/>
                          <a:latin typeface="Times New Roman" panose="02020603050405020304" pitchFamily="18" charset="0"/>
                          <a:cs typeface="Times New Roman" panose="02020603050405020304" pitchFamily="18" charset="0"/>
                        </a:rPr>
                        <a:t>vào</a:t>
                      </a:r>
                      <a:r>
                        <a:rPr lang="vi-VN" sz="2400" dirty="0">
                          <a:effectLst/>
                          <a:latin typeface="Times New Roman" panose="02020603050405020304" pitchFamily="18" charset="0"/>
                          <a:cs typeface="Times New Roman" panose="02020603050405020304" pitchFamily="18" charset="0"/>
                        </a:rPr>
                        <a:t> </a:t>
                      </a:r>
                      <a:r>
                        <a:rPr lang="vi-VN" sz="2400" dirty="0" err="1">
                          <a:effectLst/>
                          <a:latin typeface="Times New Roman" panose="02020603050405020304" pitchFamily="18" charset="0"/>
                          <a:cs typeface="Times New Roman" panose="02020603050405020304" pitchFamily="18" charset="0"/>
                        </a:rPr>
                        <a:t>thời</a:t>
                      </a:r>
                      <a:r>
                        <a:rPr lang="vi-VN" sz="2400" dirty="0">
                          <a:effectLst/>
                          <a:latin typeface="Times New Roman" panose="02020603050405020304" pitchFamily="18" charset="0"/>
                          <a:cs typeface="Times New Roman" panose="02020603050405020304" pitchFamily="18" charset="0"/>
                        </a:rPr>
                        <a:t> </a:t>
                      </a:r>
                      <a:r>
                        <a:rPr lang="vi-VN" sz="2400" dirty="0" err="1">
                          <a:effectLst/>
                          <a:latin typeface="Times New Roman" panose="02020603050405020304" pitchFamily="18" charset="0"/>
                          <a:cs typeface="Times New Roman" panose="02020603050405020304" pitchFamily="18" charset="0"/>
                        </a:rPr>
                        <a:t>kỳ</a:t>
                      </a:r>
                      <a:r>
                        <a:rPr lang="vi-VN" sz="2400" dirty="0">
                          <a:effectLst/>
                          <a:latin typeface="Times New Roman" panose="02020603050405020304" pitchFamily="18" charset="0"/>
                          <a:cs typeface="Times New Roman" panose="02020603050405020304" pitchFamily="18" charset="0"/>
                        </a:rPr>
                        <a:t> </a:t>
                      </a:r>
                      <a:r>
                        <a:rPr lang="vi-VN" sz="2400" dirty="0" err="1">
                          <a:effectLst/>
                          <a:latin typeface="Times New Roman" panose="02020603050405020304" pitchFamily="18" charset="0"/>
                          <a:cs typeface="Times New Roman" panose="02020603050405020304" pitchFamily="18" charset="0"/>
                        </a:rPr>
                        <a:t>này</a:t>
                      </a:r>
                      <a:r>
                        <a:rPr lang="vi-VN" sz="2400" dirty="0">
                          <a:effectLst/>
                          <a:latin typeface="Times New Roman" panose="02020603050405020304" pitchFamily="18" charset="0"/>
                          <a:cs typeface="Times New Roman" panose="02020603050405020304" pitchFamily="18" charset="0"/>
                        </a:rPr>
                        <a:t> </a:t>
                      </a:r>
                      <a:r>
                        <a:rPr lang="vi-VN" sz="2400" dirty="0" err="1">
                          <a:effectLst/>
                          <a:latin typeface="Times New Roman" panose="02020603050405020304" pitchFamily="18" charset="0"/>
                          <a:cs typeface="Times New Roman" panose="02020603050405020304" pitchFamily="18" charset="0"/>
                        </a:rPr>
                        <a:t>thì</a:t>
                      </a:r>
                      <a:r>
                        <a:rPr lang="vi-VN" sz="2400" dirty="0">
                          <a:effectLst/>
                          <a:latin typeface="Times New Roman" panose="02020603050405020304" pitchFamily="18" charset="0"/>
                          <a:cs typeface="Times New Roman" panose="02020603050405020304" pitchFamily="18" charset="0"/>
                        </a:rPr>
                        <a:t> </a:t>
                      </a:r>
                      <a:r>
                        <a:rPr lang="vi-VN" sz="2400" dirty="0" err="1">
                          <a:effectLst/>
                          <a:latin typeface="Times New Roman" panose="02020603050405020304" pitchFamily="18" charset="0"/>
                          <a:cs typeface="Times New Roman" panose="02020603050405020304" pitchFamily="18" charset="0"/>
                        </a:rPr>
                        <a:t>những</a:t>
                      </a:r>
                      <a:r>
                        <a:rPr lang="vi-VN" sz="2400" dirty="0">
                          <a:effectLst/>
                          <a:latin typeface="Times New Roman" panose="02020603050405020304" pitchFamily="18" charset="0"/>
                          <a:cs typeface="Times New Roman" panose="02020603050405020304" pitchFamily="18" charset="0"/>
                        </a:rPr>
                        <a:t> </a:t>
                      </a:r>
                      <a:r>
                        <a:rPr lang="vi-VN" sz="2400" dirty="0" err="1">
                          <a:effectLst/>
                          <a:latin typeface="Times New Roman" panose="02020603050405020304" pitchFamily="18" charset="0"/>
                          <a:cs typeface="Times New Roman" panose="02020603050405020304" pitchFamily="18" charset="0"/>
                        </a:rPr>
                        <a:t>chiếc</a:t>
                      </a:r>
                      <a:r>
                        <a:rPr lang="vi-VN" sz="2400" dirty="0">
                          <a:effectLst/>
                          <a:latin typeface="Times New Roman" panose="02020603050405020304" pitchFamily="18" charset="0"/>
                          <a:cs typeface="Times New Roman" panose="02020603050405020304" pitchFamily="18" charset="0"/>
                        </a:rPr>
                        <a:t> </a:t>
                      </a:r>
                      <a:r>
                        <a:rPr lang="vi-VN" sz="2400" dirty="0" err="1">
                          <a:effectLst/>
                          <a:latin typeface="Times New Roman" panose="02020603050405020304" pitchFamily="18" charset="0"/>
                          <a:cs typeface="Times New Roman" panose="02020603050405020304" pitchFamily="18" charset="0"/>
                        </a:rPr>
                        <a:t>khóa</a:t>
                      </a:r>
                      <a:r>
                        <a:rPr lang="vi-VN" sz="2400" dirty="0">
                          <a:effectLst/>
                          <a:latin typeface="Times New Roman" panose="02020603050405020304" pitchFamily="18" charset="0"/>
                          <a:cs typeface="Times New Roman" panose="02020603050405020304" pitchFamily="18" charset="0"/>
                        </a:rPr>
                        <a:t> </a:t>
                      </a:r>
                      <a:r>
                        <a:rPr lang="vi-VN" sz="2400" dirty="0" err="1">
                          <a:effectLst/>
                          <a:latin typeface="Times New Roman" panose="02020603050405020304" pitchFamily="18" charset="0"/>
                          <a:cs typeface="Times New Roman" panose="02020603050405020304" pitchFamily="18" charset="0"/>
                        </a:rPr>
                        <a:t>thắt</a:t>
                      </a:r>
                      <a:r>
                        <a:rPr lang="vi-VN" sz="2400" dirty="0">
                          <a:effectLst/>
                          <a:latin typeface="Times New Roman" panose="02020603050405020304" pitchFamily="18" charset="0"/>
                          <a:cs typeface="Times New Roman" panose="02020603050405020304" pitchFamily="18" charset="0"/>
                        </a:rPr>
                        <a:t> lưng </a:t>
                      </a:r>
                      <a:r>
                        <a:rPr lang="vi-VN" sz="2400" dirty="0" err="1">
                          <a:effectLst/>
                          <a:latin typeface="Times New Roman" panose="02020603050405020304" pitchFamily="18" charset="0"/>
                          <a:cs typeface="Times New Roman" panose="02020603050405020304" pitchFamily="18" charset="0"/>
                        </a:rPr>
                        <a:t>đồng</a:t>
                      </a:r>
                      <a:r>
                        <a:rPr lang="vi-VN" sz="2400" dirty="0">
                          <a:effectLst/>
                          <a:latin typeface="Times New Roman" panose="02020603050405020304" pitchFamily="18" charset="0"/>
                          <a:cs typeface="Times New Roman" panose="02020603050405020304" pitchFamily="18" charset="0"/>
                        </a:rPr>
                        <a:t> đi </a:t>
                      </a:r>
                      <a:r>
                        <a:rPr lang="vi-VN" sz="2400" dirty="0" err="1">
                          <a:effectLst/>
                          <a:latin typeface="Times New Roman" panose="02020603050405020304" pitchFamily="18" charset="0"/>
                          <a:cs typeface="Times New Roman" panose="02020603050405020304" pitchFamily="18" charset="0"/>
                        </a:rPr>
                        <a:t>cùng</a:t>
                      </a:r>
                      <a:r>
                        <a:rPr lang="vi-VN" sz="2400" dirty="0">
                          <a:effectLst/>
                          <a:latin typeface="Times New Roman" panose="02020603050405020304" pitchFamily="18" charset="0"/>
                          <a:cs typeface="Times New Roman" panose="02020603050405020304" pitchFamily="18" charset="0"/>
                        </a:rPr>
                        <a:t> </a:t>
                      </a:r>
                      <a:r>
                        <a:rPr lang="vi-VN" sz="2400" dirty="0" err="1">
                          <a:effectLst/>
                          <a:latin typeface="Times New Roman" panose="02020603050405020304" pitchFamily="18" charset="0"/>
                          <a:cs typeface="Times New Roman" panose="02020603050405020304" pitchFamily="18" charset="0"/>
                        </a:rPr>
                        <a:t>với</a:t>
                      </a:r>
                      <a:r>
                        <a:rPr lang="vi-VN" sz="2400" dirty="0">
                          <a:effectLst/>
                          <a:latin typeface="Times New Roman" panose="02020603050405020304" pitchFamily="18" charset="0"/>
                          <a:cs typeface="Times New Roman" panose="02020603050405020304" pitchFamily="18" charset="0"/>
                        </a:rPr>
                        <a:t> trang </a:t>
                      </a:r>
                      <a:r>
                        <a:rPr lang="vi-VN" sz="2400" dirty="0" err="1">
                          <a:effectLst/>
                          <a:latin typeface="Times New Roman" panose="02020603050405020304" pitchFamily="18" charset="0"/>
                          <a:cs typeface="Times New Roman" panose="02020603050405020304" pitchFamily="18" charset="0"/>
                        </a:rPr>
                        <a:t>phục</a:t>
                      </a:r>
                      <a:r>
                        <a:rPr lang="vi-VN" sz="2400" dirty="0">
                          <a:effectLst/>
                          <a:latin typeface="Times New Roman" panose="02020603050405020304" pitchFamily="18" charset="0"/>
                          <a:cs typeface="Times New Roman" panose="02020603050405020304" pitchFamily="18" charset="0"/>
                        </a:rPr>
                        <a:t> </a:t>
                      </a:r>
                      <a:r>
                        <a:rPr lang="vi-VN" sz="2400" dirty="0" err="1">
                          <a:effectLst/>
                          <a:latin typeface="Times New Roman" panose="02020603050405020304" pitchFamily="18" charset="0"/>
                          <a:cs typeface="Times New Roman" panose="02020603050405020304" pitchFamily="18" charset="0"/>
                        </a:rPr>
                        <a:t>đã</a:t>
                      </a:r>
                      <a:r>
                        <a:rPr lang="vi-VN" sz="2400" dirty="0">
                          <a:effectLst/>
                          <a:latin typeface="Times New Roman" panose="02020603050405020304" pitchFamily="18" charset="0"/>
                          <a:cs typeface="Times New Roman" panose="02020603050405020304" pitchFamily="18" charset="0"/>
                        </a:rPr>
                        <a:t> </a:t>
                      </a:r>
                      <a:r>
                        <a:rPr lang="vi-VN" sz="2400" dirty="0" err="1">
                          <a:effectLst/>
                          <a:latin typeface="Times New Roman" panose="02020603050405020304" pitchFamily="18" charset="0"/>
                          <a:cs typeface="Times New Roman" panose="02020603050405020304" pitchFamily="18" charset="0"/>
                        </a:rPr>
                        <a:t>được</a:t>
                      </a:r>
                      <a:r>
                        <a:rPr lang="vi-VN" sz="2400" dirty="0">
                          <a:effectLst/>
                          <a:latin typeface="Times New Roman" panose="02020603050405020304" pitchFamily="18" charset="0"/>
                          <a:cs typeface="Times New Roman" panose="02020603050405020304" pitchFamily="18" charset="0"/>
                        </a:rPr>
                        <a:t> </a:t>
                      </a:r>
                      <a:r>
                        <a:rPr lang="vi-VN" sz="2400" dirty="0" err="1">
                          <a:effectLst/>
                          <a:latin typeface="Times New Roman" panose="02020603050405020304" pitchFamily="18" charset="0"/>
                          <a:cs typeface="Times New Roman" panose="02020603050405020304" pitchFamily="18" charset="0"/>
                        </a:rPr>
                        <a:t>tìm</a:t>
                      </a:r>
                      <a:r>
                        <a:rPr lang="vi-VN" sz="2400" dirty="0">
                          <a:effectLst/>
                          <a:latin typeface="Times New Roman" panose="02020603050405020304" pitchFamily="18" charset="0"/>
                          <a:cs typeface="Times New Roman" panose="02020603050405020304" pitchFamily="18" charset="0"/>
                        </a:rPr>
                        <a:t> </a:t>
                      </a:r>
                      <a:r>
                        <a:rPr lang="vi-VN" sz="2400" dirty="0" err="1">
                          <a:effectLst/>
                          <a:latin typeface="Times New Roman" panose="02020603050405020304" pitchFamily="18" charset="0"/>
                          <a:cs typeface="Times New Roman" panose="02020603050405020304" pitchFamily="18" charset="0"/>
                        </a:rPr>
                        <a:t>thấy</a:t>
                      </a:r>
                      <a:r>
                        <a:rPr lang="vi-VN" sz="2400" dirty="0">
                          <a:effectLst/>
                          <a:latin typeface="Times New Roman" panose="02020603050405020304" pitchFamily="18" charset="0"/>
                          <a:cs typeface="Times New Roman" panose="02020603050405020304" pitchFamily="18" charset="0"/>
                        </a:rPr>
                        <a:t> </a:t>
                      </a:r>
                      <a:r>
                        <a:rPr lang="vi-VN" sz="2400" dirty="0" err="1">
                          <a:effectLst/>
                          <a:latin typeface="Times New Roman" panose="02020603050405020304" pitchFamily="18" charset="0"/>
                          <a:cs typeface="Times New Roman" panose="02020603050405020304" pitchFamily="18" charset="0"/>
                        </a:rPr>
                        <a:t>rất</a:t>
                      </a:r>
                      <a:r>
                        <a:rPr lang="vi-VN" sz="2400" dirty="0">
                          <a:effectLst/>
                          <a:latin typeface="Times New Roman" panose="02020603050405020304" pitchFamily="18" charset="0"/>
                          <a:cs typeface="Times New Roman" panose="02020603050405020304" pitchFamily="18" charset="0"/>
                        </a:rPr>
                        <a:t> </a:t>
                      </a:r>
                      <a:r>
                        <a:rPr lang="vi-VN" sz="2400" dirty="0" err="1">
                          <a:effectLst/>
                          <a:latin typeface="Times New Roman" panose="02020603050405020304" pitchFamily="18" charset="0"/>
                          <a:cs typeface="Times New Roman" panose="02020603050405020304" pitchFamily="18" charset="0"/>
                        </a:rPr>
                        <a:t>nhiều</a:t>
                      </a:r>
                      <a:r>
                        <a:rPr lang="vi-VN" sz="2400" dirty="0">
                          <a:effectLst/>
                          <a:latin typeface="Times New Roman" panose="02020603050405020304" pitchFamily="18" charset="0"/>
                          <a:cs typeface="Times New Roman" panose="02020603050405020304" pitchFamily="18" charset="0"/>
                        </a:rPr>
                        <a:t> </a:t>
                      </a:r>
                      <a:r>
                        <a:rPr lang="vi-VN" sz="2400" dirty="0" err="1">
                          <a:effectLst/>
                          <a:latin typeface="Times New Roman" panose="02020603050405020304" pitchFamily="18" charset="0"/>
                          <a:cs typeface="Times New Roman" panose="02020603050405020304" pitchFamily="18" charset="0"/>
                        </a:rPr>
                        <a:t>với</a:t>
                      </a:r>
                      <a:r>
                        <a:rPr lang="vi-VN" sz="2400" dirty="0">
                          <a:effectLst/>
                          <a:latin typeface="Times New Roman" panose="02020603050405020304" pitchFamily="18" charset="0"/>
                          <a:cs typeface="Times New Roman" panose="02020603050405020304" pitchFamily="18" charset="0"/>
                        </a:rPr>
                        <a:t> </a:t>
                      </a:r>
                      <a:r>
                        <a:rPr lang="vi-VN" sz="2400" u="sng" dirty="0" err="1">
                          <a:effectLst/>
                          <a:latin typeface="Times New Roman" panose="02020603050405020304" pitchFamily="18" charset="0"/>
                          <a:cs typeface="Times New Roman" panose="02020603050405020304" pitchFamily="18" charset="0"/>
                        </a:rPr>
                        <a:t>nhiều</a:t>
                      </a:r>
                      <a:r>
                        <a:rPr lang="vi-VN" sz="2400" u="sng" dirty="0">
                          <a:effectLst/>
                          <a:latin typeface="Times New Roman" panose="02020603050405020304" pitchFamily="18" charset="0"/>
                          <a:cs typeface="Times New Roman" panose="02020603050405020304" pitchFamily="18" charset="0"/>
                        </a:rPr>
                        <a:t> </a:t>
                      </a:r>
                      <a:r>
                        <a:rPr lang="vi-VN" sz="2400" u="sng" dirty="0" err="1">
                          <a:effectLst/>
                          <a:latin typeface="Times New Roman" panose="02020603050405020304" pitchFamily="18" charset="0"/>
                          <a:cs typeface="Times New Roman" panose="02020603050405020304" pitchFamily="18" charset="0"/>
                        </a:rPr>
                        <a:t>hình</a:t>
                      </a:r>
                      <a:r>
                        <a:rPr lang="vi-VN" sz="2400" u="sng" dirty="0">
                          <a:effectLst/>
                          <a:latin typeface="Times New Roman" panose="02020603050405020304" pitchFamily="18" charset="0"/>
                          <a:cs typeface="Times New Roman" panose="02020603050405020304" pitchFamily="18" charset="0"/>
                        </a:rPr>
                        <a:t> </a:t>
                      </a:r>
                      <a:r>
                        <a:rPr lang="vi-VN" sz="2400" u="sng" dirty="0" err="1">
                          <a:effectLst/>
                          <a:latin typeface="Times New Roman" panose="02020603050405020304" pitchFamily="18" charset="0"/>
                          <a:cs typeface="Times New Roman" panose="02020603050405020304" pitchFamily="18" charset="0"/>
                        </a:rPr>
                        <a:t>dáng</a:t>
                      </a:r>
                      <a:r>
                        <a:rPr lang="vi-VN" sz="2400" u="sng" dirty="0">
                          <a:effectLst/>
                          <a:latin typeface="Times New Roman" panose="02020603050405020304" pitchFamily="18" charset="0"/>
                          <a:cs typeface="Times New Roman" panose="02020603050405020304" pitchFamily="18" charset="0"/>
                        </a:rPr>
                        <a:t> đa </a:t>
                      </a:r>
                      <a:r>
                        <a:rPr lang="vi-VN" sz="2400" u="sng" dirty="0" err="1">
                          <a:effectLst/>
                          <a:latin typeface="Times New Roman" panose="02020603050405020304" pitchFamily="18" charset="0"/>
                          <a:cs typeface="Times New Roman" panose="02020603050405020304" pitchFamily="18" charset="0"/>
                        </a:rPr>
                        <a:t>dạng</a:t>
                      </a:r>
                      <a:r>
                        <a:rPr lang="vi-VN" sz="2400" u="sng" dirty="0">
                          <a:effectLst/>
                          <a:latin typeface="Times New Roman" panose="02020603050405020304" pitchFamily="18" charset="0"/>
                          <a:cs typeface="Times New Roman" panose="02020603050405020304" pitchFamily="18" charset="0"/>
                        </a:rPr>
                        <a:t> </a:t>
                      </a:r>
                      <a:r>
                        <a:rPr lang="vi-VN" sz="2400" u="sng" dirty="0" err="1">
                          <a:effectLst/>
                          <a:latin typeface="Times New Roman" panose="02020603050405020304" pitchFamily="18" charset="0"/>
                          <a:cs typeface="Times New Roman" panose="02020603050405020304" pitchFamily="18" charset="0"/>
                        </a:rPr>
                        <a:t>và</a:t>
                      </a:r>
                      <a:r>
                        <a:rPr lang="vi-VN" sz="2400" u="sng" dirty="0">
                          <a:effectLst/>
                          <a:latin typeface="Times New Roman" panose="02020603050405020304" pitchFamily="18" charset="0"/>
                          <a:cs typeface="Times New Roman" panose="02020603050405020304" pitchFamily="18" charset="0"/>
                        </a:rPr>
                        <a:t> tinh </a:t>
                      </a:r>
                      <a:r>
                        <a:rPr lang="vi-VN" sz="2400" u="sng" dirty="0" err="1">
                          <a:effectLst/>
                          <a:latin typeface="Times New Roman" panose="02020603050405020304" pitchFamily="18" charset="0"/>
                          <a:cs typeface="Times New Roman" panose="02020603050405020304" pitchFamily="18" charset="0"/>
                        </a:rPr>
                        <a:t>xảo</a:t>
                      </a:r>
                      <a:r>
                        <a:rPr lang="vi-VN" sz="2400" dirty="0">
                          <a:effectLst/>
                          <a:latin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Times New Roman"/>
                        <a:cs typeface="Times New Roman" panose="02020603050405020304" pitchFamily="18" charset="0"/>
                      </a:endParaRPr>
                    </a:p>
                  </a:txBody>
                  <a:tcPr marL="114300" marR="114300" marT="0" marB="0"/>
                </a:tc>
                <a:extLst>
                  <a:ext uri="{0D108BD9-81ED-4DB2-BD59-A6C34878D82A}">
                    <a16:rowId xmlns:a16="http://schemas.microsoft.com/office/drawing/2014/main" xmlns="" val="10000"/>
                  </a:ext>
                </a:extLst>
              </a:tr>
            </a:tbl>
          </a:graphicData>
        </a:graphic>
      </p:graphicFrame>
      <p:pic>
        <p:nvPicPr>
          <p:cNvPr id="3" name="Picture 2" descr="https://luocsutocviet.files.wordpress.com/2020/11/watermark-21.png">
            <a:extLst>
              <a:ext uri="{FF2B5EF4-FFF2-40B4-BE49-F238E27FC236}">
                <a16:creationId xmlns:a16="http://schemas.microsoft.com/office/drawing/2014/main" xmlns="" id="{E2D28B6E-3C82-2310-1AF3-D32C77974D09}"/>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8690332" y="257215"/>
            <a:ext cx="3395882" cy="3893820"/>
          </a:xfrm>
          <a:prstGeom prst="rect">
            <a:avLst/>
          </a:prstGeom>
          <a:noFill/>
          <a:ln>
            <a:noFill/>
          </a:ln>
        </p:spPr>
      </p:pic>
      <p:pic>
        <p:nvPicPr>
          <p:cNvPr id="5" name="Picture 4">
            <a:extLst>
              <a:ext uri="{FF2B5EF4-FFF2-40B4-BE49-F238E27FC236}">
                <a16:creationId xmlns:a16="http://schemas.microsoft.com/office/drawing/2014/main" xmlns="" id="{368A3593-D723-2F7E-7E76-D0BBCB453107}"/>
              </a:ext>
            </a:extLst>
          </p:cNvPr>
          <p:cNvPicPr>
            <a:picLocks noChangeAspect="1"/>
          </p:cNvPicPr>
          <p:nvPr/>
        </p:nvPicPr>
        <p:blipFill>
          <a:blip r:embed="rId4"/>
          <a:stretch>
            <a:fillRect/>
          </a:stretch>
        </p:blipFill>
        <p:spPr>
          <a:xfrm>
            <a:off x="105786" y="4662944"/>
            <a:ext cx="5430982" cy="2048411"/>
          </a:xfrm>
          <a:prstGeom prst="rect">
            <a:avLst/>
          </a:prstGeom>
        </p:spPr>
      </p:pic>
    </p:spTree>
    <p:extLst>
      <p:ext uri="{BB962C8B-B14F-4D97-AF65-F5344CB8AC3E}">
        <p14:creationId xmlns:p14="http://schemas.microsoft.com/office/powerpoint/2010/main" val="3848579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60D3F1EC-6382-4A55-B01C-5ED8D500C6C5}"/>
              </a:ext>
            </a:extLst>
          </p:cNvPr>
          <p:cNvSpPr txBox="1"/>
          <p:nvPr/>
        </p:nvSpPr>
        <p:spPr>
          <a:xfrm>
            <a:off x="3763630" y="4158748"/>
            <a:ext cx="5585079" cy="1077218"/>
          </a:xfrm>
          <a:prstGeom prst="rect">
            <a:avLst/>
          </a:prstGeom>
          <a:noFill/>
        </p:spPr>
        <p:txBody>
          <a:bodyPr wrap="square" rtlCol="0">
            <a:spAutoFit/>
          </a:bodyPr>
          <a:lstStyle/>
          <a:p>
            <a:pPr algn="ctr"/>
            <a:r>
              <a:rPr lang="vi-VN" sz="3200" dirty="0"/>
              <a:t>Tìm hiểu thủ đô qua </a:t>
            </a:r>
            <a:r>
              <a:rPr lang="en-US" sz="3200" dirty="0" err="1"/>
              <a:t>những</a:t>
            </a:r>
            <a:r>
              <a:rPr lang="vi-VN" sz="3200" dirty="0"/>
              <a:t> di tích lịch sử nổi tiếng </a:t>
            </a:r>
            <a:endParaRPr lang="en-US" sz="3200" dirty="0"/>
          </a:p>
        </p:txBody>
      </p:sp>
      <p:grpSp>
        <p:nvGrpSpPr>
          <p:cNvPr id="6" name="Group 5">
            <a:extLst>
              <a:ext uri="{FF2B5EF4-FFF2-40B4-BE49-F238E27FC236}">
                <a16:creationId xmlns:a16="http://schemas.microsoft.com/office/drawing/2014/main" xmlns="" id="{E0583B30-703C-4796-A46D-49F40ED0ACFC}"/>
              </a:ext>
            </a:extLst>
          </p:cNvPr>
          <p:cNvGrpSpPr/>
          <p:nvPr/>
        </p:nvGrpSpPr>
        <p:grpSpPr>
          <a:xfrm rot="7532127">
            <a:off x="4210809" y="2227359"/>
            <a:ext cx="1200128" cy="1960828"/>
            <a:chOff x="903019" y="3403687"/>
            <a:chExt cx="1584175" cy="3061053"/>
          </a:xfrm>
        </p:grpSpPr>
        <p:sp>
          <p:nvSpPr>
            <p:cNvPr id="7" name="Trapezoid 6">
              <a:extLst>
                <a:ext uri="{FF2B5EF4-FFF2-40B4-BE49-F238E27FC236}">
                  <a16:creationId xmlns:a16="http://schemas.microsoft.com/office/drawing/2014/main" xmlns="" id="{D7285F22-E84F-4EB6-A9E4-0AD296E6479B}"/>
                </a:ext>
              </a:extLst>
            </p:cNvPr>
            <p:cNvSpPr/>
            <p:nvPr/>
          </p:nvSpPr>
          <p:spPr>
            <a:xfrm>
              <a:off x="1605955" y="5636740"/>
              <a:ext cx="178306" cy="828000"/>
            </a:xfrm>
            <a:prstGeom prst="trapezoid">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377" rtl="0" eaLnBrk="1" latinLnBrk="0" hangingPunct="1">
                <a:defRPr sz="1800" kern="1200">
                  <a:solidFill>
                    <a:schemeClr val="lt1"/>
                  </a:solidFill>
                  <a:latin typeface="+mn-lt"/>
                  <a:ea typeface="+mn-ea"/>
                  <a:cs typeface="+mn-cs"/>
                </a:defRPr>
              </a:lvl1pPr>
              <a:lvl2pPr marL="457189" algn="l" defTabSz="914377" rtl="0" eaLnBrk="1" latinLnBrk="0" hangingPunct="1">
                <a:defRPr sz="1800" kern="1200">
                  <a:solidFill>
                    <a:schemeClr val="lt1"/>
                  </a:solidFill>
                  <a:latin typeface="+mn-lt"/>
                  <a:ea typeface="+mn-ea"/>
                  <a:cs typeface="+mn-cs"/>
                </a:defRPr>
              </a:lvl2pPr>
              <a:lvl3pPr marL="914377" algn="l" defTabSz="914377" rtl="0" eaLnBrk="1" latinLnBrk="0" hangingPunct="1">
                <a:defRPr sz="1800" kern="1200">
                  <a:solidFill>
                    <a:schemeClr val="lt1"/>
                  </a:solidFill>
                  <a:latin typeface="+mn-lt"/>
                  <a:ea typeface="+mn-ea"/>
                  <a:cs typeface="+mn-cs"/>
                </a:defRPr>
              </a:lvl3pPr>
              <a:lvl4pPr marL="1371566" algn="l" defTabSz="914377" rtl="0" eaLnBrk="1" latinLnBrk="0" hangingPunct="1">
                <a:defRPr sz="1800" kern="1200">
                  <a:solidFill>
                    <a:schemeClr val="lt1"/>
                  </a:solidFill>
                  <a:latin typeface="+mn-lt"/>
                  <a:ea typeface="+mn-ea"/>
                  <a:cs typeface="+mn-cs"/>
                </a:defRPr>
              </a:lvl4pPr>
              <a:lvl5pPr marL="1828754" algn="l" defTabSz="914377" rtl="0" eaLnBrk="1" latinLnBrk="0" hangingPunct="1">
                <a:defRPr sz="1800" kern="1200">
                  <a:solidFill>
                    <a:schemeClr val="lt1"/>
                  </a:solidFill>
                  <a:latin typeface="+mn-lt"/>
                  <a:ea typeface="+mn-ea"/>
                  <a:cs typeface="+mn-cs"/>
                </a:defRPr>
              </a:lvl5pPr>
              <a:lvl6pPr marL="2285943" algn="l" defTabSz="914377" rtl="0" eaLnBrk="1" latinLnBrk="0" hangingPunct="1">
                <a:defRPr sz="1800" kern="1200">
                  <a:solidFill>
                    <a:schemeClr val="lt1"/>
                  </a:solidFill>
                  <a:latin typeface="+mn-lt"/>
                  <a:ea typeface="+mn-ea"/>
                  <a:cs typeface="+mn-cs"/>
                </a:defRPr>
              </a:lvl6pPr>
              <a:lvl7pPr marL="2743131" algn="l" defTabSz="914377" rtl="0" eaLnBrk="1" latinLnBrk="0" hangingPunct="1">
                <a:defRPr sz="1800" kern="1200">
                  <a:solidFill>
                    <a:schemeClr val="lt1"/>
                  </a:solidFill>
                  <a:latin typeface="+mn-lt"/>
                  <a:ea typeface="+mn-ea"/>
                  <a:cs typeface="+mn-cs"/>
                </a:defRPr>
              </a:lvl7pPr>
              <a:lvl8pPr marL="3200320" algn="l" defTabSz="914377" rtl="0" eaLnBrk="1" latinLnBrk="0" hangingPunct="1">
                <a:defRPr sz="1800" kern="1200">
                  <a:solidFill>
                    <a:schemeClr val="lt1"/>
                  </a:solidFill>
                  <a:latin typeface="+mn-lt"/>
                  <a:ea typeface="+mn-ea"/>
                  <a:cs typeface="+mn-cs"/>
                </a:defRPr>
              </a:lvl8pPr>
              <a:lvl9pPr marL="3657509" algn="l" defTabSz="914377" rtl="0" eaLnBrk="1" latinLnBrk="0" hangingPunct="1">
                <a:defRPr sz="1800" kern="1200">
                  <a:solidFill>
                    <a:schemeClr val="lt1"/>
                  </a:solidFill>
                  <a:latin typeface="+mn-lt"/>
                  <a:ea typeface="+mn-ea"/>
                  <a:cs typeface="+mn-cs"/>
                </a:defRPr>
              </a:lvl9pPr>
            </a:lstStyle>
            <a:p>
              <a:pPr algn="ctr"/>
              <a:endParaRPr lang="ko-KR" altLang="en-US"/>
            </a:p>
          </p:txBody>
        </p:sp>
        <p:grpSp>
          <p:nvGrpSpPr>
            <p:cNvPr id="8" name="Group 7">
              <a:extLst>
                <a:ext uri="{FF2B5EF4-FFF2-40B4-BE49-F238E27FC236}">
                  <a16:creationId xmlns:a16="http://schemas.microsoft.com/office/drawing/2014/main" xmlns="" id="{DE397A47-7980-4615-8348-FD703F0BC67A}"/>
                </a:ext>
              </a:extLst>
            </p:cNvPr>
            <p:cNvGrpSpPr/>
            <p:nvPr/>
          </p:nvGrpSpPr>
          <p:grpSpPr>
            <a:xfrm>
              <a:off x="903019" y="3403687"/>
              <a:ext cx="1584175" cy="2282988"/>
              <a:chOff x="967240" y="3289369"/>
              <a:chExt cx="1100200" cy="1585520"/>
            </a:xfrm>
          </p:grpSpPr>
          <p:sp>
            <p:nvSpPr>
              <p:cNvPr id="9" name="Freeform 3">
                <a:extLst>
                  <a:ext uri="{FF2B5EF4-FFF2-40B4-BE49-F238E27FC236}">
                    <a16:creationId xmlns:a16="http://schemas.microsoft.com/office/drawing/2014/main" xmlns="" id="{5D368F0E-2710-4C24-89B3-0EE8DF1450B8}"/>
                  </a:ext>
                </a:extLst>
              </p:cNvPr>
              <p:cNvSpPr/>
              <p:nvPr/>
            </p:nvSpPr>
            <p:spPr>
              <a:xfrm>
                <a:off x="967240" y="3289369"/>
                <a:ext cx="552481" cy="1585520"/>
              </a:xfrm>
              <a:custGeom>
                <a:avLst/>
                <a:gdLst/>
                <a:ahLst/>
                <a:cxnLst/>
                <a:rect l="l" t="t" r="r" b="b"/>
                <a:pathLst>
                  <a:path w="552481" h="1585520">
                    <a:moveTo>
                      <a:pt x="550099" y="0"/>
                    </a:moveTo>
                    <a:lnTo>
                      <a:pt x="550454" y="236086"/>
                    </a:lnTo>
                    <a:lnTo>
                      <a:pt x="488816" y="193543"/>
                    </a:lnTo>
                    <a:lnTo>
                      <a:pt x="550466" y="244157"/>
                    </a:lnTo>
                    <a:lnTo>
                      <a:pt x="550735" y="423083"/>
                    </a:lnTo>
                    <a:lnTo>
                      <a:pt x="440807" y="347209"/>
                    </a:lnTo>
                    <a:lnTo>
                      <a:pt x="550756" y="437477"/>
                    </a:lnTo>
                    <a:lnTo>
                      <a:pt x="551026" y="616991"/>
                    </a:lnTo>
                    <a:lnTo>
                      <a:pt x="372197" y="491984"/>
                    </a:lnTo>
                    <a:lnTo>
                      <a:pt x="551056" y="637056"/>
                    </a:lnTo>
                    <a:lnTo>
                      <a:pt x="551331" y="819782"/>
                    </a:lnTo>
                    <a:lnTo>
                      <a:pt x="270832" y="619203"/>
                    </a:lnTo>
                    <a:lnTo>
                      <a:pt x="551364" y="841805"/>
                    </a:lnTo>
                    <a:lnTo>
                      <a:pt x="551613" y="1007603"/>
                    </a:lnTo>
                    <a:lnTo>
                      <a:pt x="184579" y="741931"/>
                    </a:lnTo>
                    <a:lnTo>
                      <a:pt x="551646" y="1029766"/>
                    </a:lnTo>
                    <a:lnTo>
                      <a:pt x="551910" y="1205103"/>
                    </a:lnTo>
                    <a:lnTo>
                      <a:pt x="119129" y="889458"/>
                    </a:lnTo>
                    <a:lnTo>
                      <a:pt x="551942" y="1226335"/>
                    </a:lnTo>
                    <a:lnTo>
                      <a:pt x="552201" y="1398749"/>
                    </a:lnTo>
                    <a:lnTo>
                      <a:pt x="184579" y="1132651"/>
                    </a:lnTo>
                    <a:lnTo>
                      <a:pt x="552234" y="1420947"/>
                    </a:lnTo>
                    <a:lnTo>
                      <a:pt x="552481" y="1585328"/>
                    </a:lnTo>
                    <a:cubicBezTo>
                      <a:pt x="331520" y="1590267"/>
                      <a:pt x="189138" y="1499959"/>
                      <a:pt x="103908" y="1357263"/>
                    </a:cubicBezTo>
                    <a:cubicBezTo>
                      <a:pt x="-144138" y="933499"/>
                      <a:pt x="70524" y="593019"/>
                      <a:pt x="550099" y="0"/>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377" rtl="0" eaLnBrk="1" latinLnBrk="0" hangingPunct="1">
                  <a:defRPr sz="1800" kern="1200">
                    <a:solidFill>
                      <a:schemeClr val="lt1"/>
                    </a:solidFill>
                    <a:latin typeface="+mn-lt"/>
                    <a:ea typeface="+mn-ea"/>
                    <a:cs typeface="+mn-cs"/>
                  </a:defRPr>
                </a:lvl1pPr>
                <a:lvl2pPr marL="457189" algn="l" defTabSz="914377" rtl="0" eaLnBrk="1" latinLnBrk="0" hangingPunct="1">
                  <a:defRPr sz="1800" kern="1200">
                    <a:solidFill>
                      <a:schemeClr val="lt1"/>
                    </a:solidFill>
                    <a:latin typeface="+mn-lt"/>
                    <a:ea typeface="+mn-ea"/>
                    <a:cs typeface="+mn-cs"/>
                  </a:defRPr>
                </a:lvl2pPr>
                <a:lvl3pPr marL="914377" algn="l" defTabSz="914377" rtl="0" eaLnBrk="1" latinLnBrk="0" hangingPunct="1">
                  <a:defRPr sz="1800" kern="1200">
                    <a:solidFill>
                      <a:schemeClr val="lt1"/>
                    </a:solidFill>
                    <a:latin typeface="+mn-lt"/>
                    <a:ea typeface="+mn-ea"/>
                    <a:cs typeface="+mn-cs"/>
                  </a:defRPr>
                </a:lvl3pPr>
                <a:lvl4pPr marL="1371566" algn="l" defTabSz="914377" rtl="0" eaLnBrk="1" latinLnBrk="0" hangingPunct="1">
                  <a:defRPr sz="1800" kern="1200">
                    <a:solidFill>
                      <a:schemeClr val="lt1"/>
                    </a:solidFill>
                    <a:latin typeface="+mn-lt"/>
                    <a:ea typeface="+mn-ea"/>
                    <a:cs typeface="+mn-cs"/>
                  </a:defRPr>
                </a:lvl4pPr>
                <a:lvl5pPr marL="1828754" algn="l" defTabSz="914377" rtl="0" eaLnBrk="1" latinLnBrk="0" hangingPunct="1">
                  <a:defRPr sz="1800" kern="1200">
                    <a:solidFill>
                      <a:schemeClr val="lt1"/>
                    </a:solidFill>
                    <a:latin typeface="+mn-lt"/>
                    <a:ea typeface="+mn-ea"/>
                    <a:cs typeface="+mn-cs"/>
                  </a:defRPr>
                </a:lvl5pPr>
                <a:lvl6pPr marL="2285943" algn="l" defTabSz="914377" rtl="0" eaLnBrk="1" latinLnBrk="0" hangingPunct="1">
                  <a:defRPr sz="1800" kern="1200">
                    <a:solidFill>
                      <a:schemeClr val="lt1"/>
                    </a:solidFill>
                    <a:latin typeface="+mn-lt"/>
                    <a:ea typeface="+mn-ea"/>
                    <a:cs typeface="+mn-cs"/>
                  </a:defRPr>
                </a:lvl6pPr>
                <a:lvl7pPr marL="2743131" algn="l" defTabSz="914377" rtl="0" eaLnBrk="1" latinLnBrk="0" hangingPunct="1">
                  <a:defRPr sz="1800" kern="1200">
                    <a:solidFill>
                      <a:schemeClr val="lt1"/>
                    </a:solidFill>
                    <a:latin typeface="+mn-lt"/>
                    <a:ea typeface="+mn-ea"/>
                    <a:cs typeface="+mn-cs"/>
                  </a:defRPr>
                </a:lvl7pPr>
                <a:lvl8pPr marL="3200320" algn="l" defTabSz="914377" rtl="0" eaLnBrk="1" latinLnBrk="0" hangingPunct="1">
                  <a:defRPr sz="1800" kern="1200">
                    <a:solidFill>
                      <a:schemeClr val="lt1"/>
                    </a:solidFill>
                    <a:latin typeface="+mn-lt"/>
                    <a:ea typeface="+mn-ea"/>
                    <a:cs typeface="+mn-cs"/>
                  </a:defRPr>
                </a:lvl8pPr>
                <a:lvl9pPr marL="3657509" algn="l" defTabSz="914377" rtl="0" eaLnBrk="1" latinLnBrk="0" hangingPunct="1">
                  <a:defRPr sz="1800" kern="1200">
                    <a:solidFill>
                      <a:schemeClr val="lt1"/>
                    </a:solidFill>
                    <a:latin typeface="+mn-lt"/>
                    <a:ea typeface="+mn-ea"/>
                    <a:cs typeface="+mn-cs"/>
                  </a:defRPr>
                </a:lvl9pPr>
              </a:lstStyle>
              <a:p>
                <a:pPr algn="ctr"/>
                <a:endParaRPr lang="ko-KR" altLang="en-US"/>
              </a:p>
            </p:txBody>
          </p:sp>
          <p:sp>
            <p:nvSpPr>
              <p:cNvPr id="10" name="Freeform 18">
                <a:extLst>
                  <a:ext uri="{FF2B5EF4-FFF2-40B4-BE49-F238E27FC236}">
                    <a16:creationId xmlns:a16="http://schemas.microsoft.com/office/drawing/2014/main" xmlns="" id="{4056C31E-1823-4B3D-BABA-2AFBBE8EF80C}"/>
                  </a:ext>
                </a:extLst>
              </p:cNvPr>
              <p:cNvSpPr/>
              <p:nvPr/>
            </p:nvSpPr>
            <p:spPr>
              <a:xfrm flipH="1">
                <a:off x="1514959" y="3289369"/>
                <a:ext cx="552481" cy="1585520"/>
              </a:xfrm>
              <a:custGeom>
                <a:avLst/>
                <a:gdLst/>
                <a:ahLst/>
                <a:cxnLst/>
                <a:rect l="l" t="t" r="r" b="b"/>
                <a:pathLst>
                  <a:path w="552481" h="1585520">
                    <a:moveTo>
                      <a:pt x="550099" y="0"/>
                    </a:moveTo>
                    <a:lnTo>
                      <a:pt x="550454" y="236086"/>
                    </a:lnTo>
                    <a:lnTo>
                      <a:pt x="488816" y="193543"/>
                    </a:lnTo>
                    <a:lnTo>
                      <a:pt x="550466" y="244157"/>
                    </a:lnTo>
                    <a:lnTo>
                      <a:pt x="550735" y="423083"/>
                    </a:lnTo>
                    <a:lnTo>
                      <a:pt x="440807" y="347209"/>
                    </a:lnTo>
                    <a:lnTo>
                      <a:pt x="550756" y="437477"/>
                    </a:lnTo>
                    <a:lnTo>
                      <a:pt x="551026" y="616991"/>
                    </a:lnTo>
                    <a:lnTo>
                      <a:pt x="372197" y="491984"/>
                    </a:lnTo>
                    <a:lnTo>
                      <a:pt x="551056" y="637056"/>
                    </a:lnTo>
                    <a:lnTo>
                      <a:pt x="551331" y="819782"/>
                    </a:lnTo>
                    <a:lnTo>
                      <a:pt x="270832" y="619203"/>
                    </a:lnTo>
                    <a:lnTo>
                      <a:pt x="551364" y="841805"/>
                    </a:lnTo>
                    <a:lnTo>
                      <a:pt x="551613" y="1007603"/>
                    </a:lnTo>
                    <a:lnTo>
                      <a:pt x="184579" y="741931"/>
                    </a:lnTo>
                    <a:lnTo>
                      <a:pt x="551646" y="1029766"/>
                    </a:lnTo>
                    <a:lnTo>
                      <a:pt x="551910" y="1205103"/>
                    </a:lnTo>
                    <a:lnTo>
                      <a:pt x="119129" y="889458"/>
                    </a:lnTo>
                    <a:lnTo>
                      <a:pt x="551942" y="1226335"/>
                    </a:lnTo>
                    <a:lnTo>
                      <a:pt x="552201" y="1398749"/>
                    </a:lnTo>
                    <a:lnTo>
                      <a:pt x="184579" y="1132651"/>
                    </a:lnTo>
                    <a:lnTo>
                      <a:pt x="552234" y="1420947"/>
                    </a:lnTo>
                    <a:lnTo>
                      <a:pt x="552481" y="1585328"/>
                    </a:lnTo>
                    <a:cubicBezTo>
                      <a:pt x="331520" y="1590267"/>
                      <a:pt x="189138" y="1499959"/>
                      <a:pt x="103908" y="1357263"/>
                    </a:cubicBezTo>
                    <a:cubicBezTo>
                      <a:pt x="-144138" y="933499"/>
                      <a:pt x="70524" y="593019"/>
                      <a:pt x="550099" y="0"/>
                    </a:cubicBezTo>
                    <a:close/>
                  </a:path>
                </a:pathLst>
              </a:cu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377" rtl="0" eaLnBrk="1" latinLnBrk="0" hangingPunct="1">
                  <a:defRPr sz="1800" kern="1200">
                    <a:solidFill>
                      <a:schemeClr val="lt1"/>
                    </a:solidFill>
                    <a:latin typeface="+mn-lt"/>
                    <a:ea typeface="+mn-ea"/>
                    <a:cs typeface="+mn-cs"/>
                  </a:defRPr>
                </a:lvl1pPr>
                <a:lvl2pPr marL="457189" algn="l" defTabSz="914377" rtl="0" eaLnBrk="1" latinLnBrk="0" hangingPunct="1">
                  <a:defRPr sz="1800" kern="1200">
                    <a:solidFill>
                      <a:schemeClr val="lt1"/>
                    </a:solidFill>
                    <a:latin typeface="+mn-lt"/>
                    <a:ea typeface="+mn-ea"/>
                    <a:cs typeface="+mn-cs"/>
                  </a:defRPr>
                </a:lvl2pPr>
                <a:lvl3pPr marL="914377" algn="l" defTabSz="914377" rtl="0" eaLnBrk="1" latinLnBrk="0" hangingPunct="1">
                  <a:defRPr sz="1800" kern="1200">
                    <a:solidFill>
                      <a:schemeClr val="lt1"/>
                    </a:solidFill>
                    <a:latin typeface="+mn-lt"/>
                    <a:ea typeface="+mn-ea"/>
                    <a:cs typeface="+mn-cs"/>
                  </a:defRPr>
                </a:lvl3pPr>
                <a:lvl4pPr marL="1371566" algn="l" defTabSz="914377" rtl="0" eaLnBrk="1" latinLnBrk="0" hangingPunct="1">
                  <a:defRPr sz="1800" kern="1200">
                    <a:solidFill>
                      <a:schemeClr val="lt1"/>
                    </a:solidFill>
                    <a:latin typeface="+mn-lt"/>
                    <a:ea typeface="+mn-ea"/>
                    <a:cs typeface="+mn-cs"/>
                  </a:defRPr>
                </a:lvl4pPr>
                <a:lvl5pPr marL="1828754" algn="l" defTabSz="914377" rtl="0" eaLnBrk="1" latinLnBrk="0" hangingPunct="1">
                  <a:defRPr sz="1800" kern="1200">
                    <a:solidFill>
                      <a:schemeClr val="lt1"/>
                    </a:solidFill>
                    <a:latin typeface="+mn-lt"/>
                    <a:ea typeface="+mn-ea"/>
                    <a:cs typeface="+mn-cs"/>
                  </a:defRPr>
                </a:lvl5pPr>
                <a:lvl6pPr marL="2285943" algn="l" defTabSz="914377" rtl="0" eaLnBrk="1" latinLnBrk="0" hangingPunct="1">
                  <a:defRPr sz="1800" kern="1200">
                    <a:solidFill>
                      <a:schemeClr val="lt1"/>
                    </a:solidFill>
                    <a:latin typeface="+mn-lt"/>
                    <a:ea typeface="+mn-ea"/>
                    <a:cs typeface="+mn-cs"/>
                  </a:defRPr>
                </a:lvl6pPr>
                <a:lvl7pPr marL="2743131" algn="l" defTabSz="914377" rtl="0" eaLnBrk="1" latinLnBrk="0" hangingPunct="1">
                  <a:defRPr sz="1800" kern="1200">
                    <a:solidFill>
                      <a:schemeClr val="lt1"/>
                    </a:solidFill>
                    <a:latin typeface="+mn-lt"/>
                    <a:ea typeface="+mn-ea"/>
                    <a:cs typeface="+mn-cs"/>
                  </a:defRPr>
                </a:lvl7pPr>
                <a:lvl8pPr marL="3200320" algn="l" defTabSz="914377" rtl="0" eaLnBrk="1" latinLnBrk="0" hangingPunct="1">
                  <a:defRPr sz="1800" kern="1200">
                    <a:solidFill>
                      <a:schemeClr val="lt1"/>
                    </a:solidFill>
                    <a:latin typeface="+mn-lt"/>
                    <a:ea typeface="+mn-ea"/>
                    <a:cs typeface="+mn-cs"/>
                  </a:defRPr>
                </a:lvl8pPr>
                <a:lvl9pPr marL="3657509" algn="l" defTabSz="914377" rtl="0" eaLnBrk="1" latinLnBrk="0" hangingPunct="1">
                  <a:defRPr sz="1800" kern="1200">
                    <a:solidFill>
                      <a:schemeClr val="lt1"/>
                    </a:solidFill>
                    <a:latin typeface="+mn-lt"/>
                    <a:ea typeface="+mn-ea"/>
                    <a:cs typeface="+mn-cs"/>
                  </a:defRPr>
                </a:lvl9pPr>
              </a:lstStyle>
              <a:p>
                <a:pPr algn="ctr"/>
                <a:endParaRPr lang="ko-KR" altLang="en-US"/>
              </a:p>
            </p:txBody>
          </p:sp>
        </p:grpSp>
      </p:grpSp>
      <p:sp>
        <p:nvSpPr>
          <p:cNvPr id="12" name="Heptagon 11">
            <a:extLst>
              <a:ext uri="{FF2B5EF4-FFF2-40B4-BE49-F238E27FC236}">
                <a16:creationId xmlns:a16="http://schemas.microsoft.com/office/drawing/2014/main" xmlns="" id="{C9C7A0D1-7411-42E0-9320-1B4C45E3B0A3}"/>
              </a:ext>
            </a:extLst>
          </p:cNvPr>
          <p:cNvSpPr/>
          <p:nvPr/>
        </p:nvSpPr>
        <p:spPr>
          <a:xfrm>
            <a:off x="5810184" y="3318387"/>
            <a:ext cx="989038" cy="840361"/>
          </a:xfrm>
          <a:prstGeom prst="heptagon">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dirty="0">
                <a:latin typeface="#9Slide03 Ample" panose="02000000000000000000" pitchFamily="2" charset="0"/>
              </a:rPr>
              <a:t>2</a:t>
            </a:r>
            <a:endParaRPr lang="en-US" sz="4000" dirty="0">
              <a:latin typeface="#9Slide03 Ample" panose="02000000000000000000" pitchFamily="2" charset="0"/>
            </a:endParaRPr>
          </a:p>
        </p:txBody>
      </p:sp>
    </p:spTree>
    <p:extLst>
      <p:ext uri="{BB962C8B-B14F-4D97-AF65-F5344CB8AC3E}">
        <p14:creationId xmlns:p14="http://schemas.microsoft.com/office/powerpoint/2010/main" val="19757880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000E0DF5-14EE-43B2-8D41-C89817388F89}"/>
              </a:ext>
            </a:extLst>
          </p:cNvPr>
          <p:cNvSpPr txBox="1"/>
          <p:nvPr/>
        </p:nvSpPr>
        <p:spPr>
          <a:xfrm>
            <a:off x="1771841" y="1032281"/>
            <a:ext cx="6946490" cy="646331"/>
          </a:xfrm>
          <a:prstGeom prst="rect">
            <a:avLst/>
          </a:prstGeom>
          <a:noFill/>
        </p:spPr>
        <p:txBody>
          <a:bodyPr wrap="square" rtlCol="0">
            <a:spAutoFit/>
          </a:bodyPr>
          <a:lstStyle/>
          <a:p>
            <a:r>
              <a:rPr lang="en-US" sz="36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1. Di </a:t>
            </a:r>
            <a:r>
              <a:rPr lang="en-US" sz="36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sản</a:t>
            </a:r>
            <a:r>
              <a:rPr lang="en-US" sz="36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văn</a:t>
            </a:r>
            <a:r>
              <a:rPr lang="en-US" sz="36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hóa</a:t>
            </a:r>
            <a:r>
              <a:rPr lang="en-US" sz="36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vật</a:t>
            </a:r>
            <a:r>
              <a:rPr lang="en-US" sz="36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thể</a:t>
            </a:r>
            <a:r>
              <a:rPr lang="en-US" sz="36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là</a:t>
            </a:r>
            <a:r>
              <a:rPr lang="en-US" sz="36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gì</a:t>
            </a:r>
            <a:r>
              <a:rPr lang="en-US" sz="36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a:t>
            </a:r>
          </a:p>
        </p:txBody>
      </p:sp>
      <p:sp>
        <p:nvSpPr>
          <p:cNvPr id="5" name="TextBox 4">
            <a:extLst>
              <a:ext uri="{FF2B5EF4-FFF2-40B4-BE49-F238E27FC236}">
                <a16:creationId xmlns:a16="http://schemas.microsoft.com/office/drawing/2014/main" xmlns="" id="{968C42B5-5A6C-4BA1-BBC4-781234ED6C3B}"/>
              </a:ext>
            </a:extLst>
          </p:cNvPr>
          <p:cNvSpPr txBox="1"/>
          <p:nvPr/>
        </p:nvSpPr>
        <p:spPr>
          <a:xfrm>
            <a:off x="798344" y="2035277"/>
            <a:ext cx="9721192" cy="830997"/>
          </a:xfrm>
          <a:prstGeom prst="rect">
            <a:avLst/>
          </a:prstGeom>
          <a:noFill/>
        </p:spPr>
        <p:txBody>
          <a:bodyPr wrap="square" rtlCol="0">
            <a:spAutoFit/>
          </a:bodyPr>
          <a:lstStyle/>
          <a:p>
            <a:pPr marL="285750" indent="-285750">
              <a:buFontTx/>
              <a:buChar char="-"/>
            </a:pPr>
            <a:r>
              <a:rPr lang="en-US" sz="2400" dirty="0">
                <a:solidFill>
                  <a:srgbClr val="FF0000"/>
                </a:solidFill>
                <a:latin typeface="Times New Roman" panose="02020603050405020304" pitchFamily="18" charset="0"/>
                <a:cs typeface="Times New Roman" panose="02020603050405020304" pitchFamily="18" charset="0"/>
              </a:rPr>
              <a:t>Di </a:t>
            </a:r>
            <a:r>
              <a:rPr lang="en-US" sz="2400" dirty="0" err="1">
                <a:solidFill>
                  <a:srgbClr val="FF0000"/>
                </a:solidFill>
                <a:latin typeface="Times New Roman" panose="02020603050405020304" pitchFamily="18" charset="0"/>
                <a:cs typeface="Times New Roman" panose="02020603050405020304" pitchFamily="18" charset="0"/>
              </a:rPr>
              <a:t>sản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văn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hoá</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vật</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thể</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là</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sản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phẩm</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vật</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chất</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có</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giá</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trị</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lịch</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sử</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văn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hoá</a:t>
            </a:r>
            <a:r>
              <a:rPr lang="en-US" sz="2400" dirty="0">
                <a:solidFill>
                  <a:srgbClr val="FF0000"/>
                </a:solidFill>
                <a:latin typeface="Times New Roman" panose="02020603050405020304" pitchFamily="18" charset="0"/>
                <a:cs typeface="Times New Roman" panose="02020603050405020304" pitchFamily="18" charset="0"/>
              </a:rPr>
              <a:t>, khoa </a:t>
            </a:r>
            <a:r>
              <a:rPr lang="en-US" sz="2400" dirty="0" err="1">
                <a:solidFill>
                  <a:srgbClr val="FF0000"/>
                </a:solidFill>
                <a:latin typeface="Times New Roman" panose="02020603050405020304" pitchFamily="18" charset="0"/>
                <a:cs typeface="Times New Roman" panose="02020603050405020304" pitchFamily="18" charset="0"/>
              </a:rPr>
              <a:t>học</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được</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lưu</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truyền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từ</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thế</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hệ</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này</a:t>
            </a:r>
            <a:r>
              <a:rPr lang="en-US" sz="2400" dirty="0">
                <a:solidFill>
                  <a:srgbClr val="FF0000"/>
                </a:solidFill>
                <a:latin typeface="Times New Roman" panose="02020603050405020304" pitchFamily="18" charset="0"/>
                <a:cs typeface="Times New Roman" panose="02020603050405020304" pitchFamily="18" charset="0"/>
              </a:rPr>
              <a:t> sang </a:t>
            </a:r>
            <a:r>
              <a:rPr lang="en-US" sz="2400" dirty="0" err="1">
                <a:solidFill>
                  <a:srgbClr val="FF0000"/>
                </a:solidFill>
                <a:latin typeface="Times New Roman" panose="02020603050405020304" pitchFamily="18" charset="0"/>
                <a:cs typeface="Times New Roman" panose="02020603050405020304" pitchFamily="18" charset="0"/>
              </a:rPr>
              <a:t>thế</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hệ</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khác</a:t>
            </a:r>
            <a:r>
              <a:rPr lang="en-US" sz="2400" dirty="0">
                <a:solidFill>
                  <a:srgbClr val="FF0000"/>
                </a:solidFill>
                <a:latin typeface="Times New Roman" panose="02020603050405020304" pitchFamily="18" charset="0"/>
                <a:cs typeface="Times New Roman" panose="02020603050405020304" pitchFamily="18" charset="0"/>
              </a:rPr>
              <a:t>.</a:t>
            </a:r>
          </a:p>
        </p:txBody>
      </p:sp>
      <p:sp>
        <p:nvSpPr>
          <p:cNvPr id="6" name="TextBox 5">
            <a:extLst>
              <a:ext uri="{FF2B5EF4-FFF2-40B4-BE49-F238E27FC236}">
                <a16:creationId xmlns:a16="http://schemas.microsoft.com/office/drawing/2014/main" xmlns="" id="{54CF460C-B4B8-4DD3-946A-3D72941D0B07}"/>
              </a:ext>
            </a:extLst>
          </p:cNvPr>
          <p:cNvSpPr txBox="1"/>
          <p:nvPr/>
        </p:nvSpPr>
        <p:spPr>
          <a:xfrm>
            <a:off x="958644" y="2866274"/>
            <a:ext cx="6946490" cy="1938992"/>
          </a:xfrm>
          <a:prstGeom prst="rect">
            <a:avLst/>
          </a:prstGeom>
          <a:noFill/>
        </p:spPr>
        <p:txBody>
          <a:bodyPr wrap="square" rtlCol="0">
            <a:spAutoFit/>
          </a:bodyPr>
          <a:lstStyle/>
          <a:p>
            <a:pPr marL="285750" indent="-285750">
              <a:buFontTx/>
              <a:buChar char="-"/>
            </a:pPr>
            <a:r>
              <a:rPr lang="en-US" sz="2400" dirty="0">
                <a:solidFill>
                  <a:srgbClr val="FF0000"/>
                </a:solidFill>
                <a:latin typeface="Times New Roman" panose="02020603050405020304" pitchFamily="18" charset="0"/>
                <a:cs typeface="Times New Roman" panose="02020603050405020304" pitchFamily="18" charset="0"/>
              </a:rPr>
              <a:t>Di </a:t>
            </a:r>
            <a:r>
              <a:rPr lang="en-US" sz="2400" dirty="0" err="1">
                <a:solidFill>
                  <a:srgbClr val="FF0000"/>
                </a:solidFill>
                <a:latin typeface="Times New Roman" panose="02020603050405020304" pitchFamily="18" charset="0"/>
                <a:cs typeface="Times New Roman" panose="02020603050405020304" pitchFamily="18" charset="0"/>
              </a:rPr>
              <a:t>sản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văn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hóa</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vật</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thể</a:t>
            </a:r>
            <a:r>
              <a:rPr lang="en-US" sz="2400" dirty="0">
                <a:solidFill>
                  <a:srgbClr val="FF0000"/>
                </a:solidFill>
                <a:latin typeface="Times New Roman" panose="02020603050405020304" pitchFamily="18" charset="0"/>
                <a:cs typeface="Times New Roman" panose="02020603050405020304" pitchFamily="18" charset="0"/>
              </a:rPr>
              <a:t> bao </a:t>
            </a:r>
            <a:r>
              <a:rPr lang="en-US" sz="2400" dirty="0" err="1">
                <a:solidFill>
                  <a:srgbClr val="FF0000"/>
                </a:solidFill>
                <a:latin typeface="Times New Roman" panose="02020603050405020304" pitchFamily="18" charset="0"/>
                <a:cs typeface="Times New Roman" panose="02020603050405020304" pitchFamily="18" charset="0"/>
              </a:rPr>
              <a:t>gồm</a:t>
            </a:r>
            <a:r>
              <a:rPr lang="en-US" sz="2400" dirty="0">
                <a:solidFill>
                  <a:srgbClr val="FF0000"/>
                </a:solidFill>
                <a:latin typeface="Times New Roman" panose="02020603050405020304" pitchFamily="18" charset="0"/>
                <a:cs typeface="Times New Roman" panose="02020603050405020304" pitchFamily="18" charset="0"/>
              </a:rPr>
              <a:t>:</a:t>
            </a:r>
          </a:p>
          <a:p>
            <a:r>
              <a:rPr lang="en-US" sz="2400" dirty="0">
                <a:solidFill>
                  <a:srgbClr val="FF0000"/>
                </a:solidFill>
                <a:latin typeface="Times New Roman" panose="02020603050405020304" pitchFamily="18" charset="0"/>
                <a:cs typeface="Times New Roman" panose="02020603050405020304" pitchFamily="18" charset="0"/>
              </a:rPr>
              <a:t>+ Di </a:t>
            </a:r>
            <a:r>
              <a:rPr lang="en-US" sz="2400" dirty="0" err="1">
                <a:solidFill>
                  <a:srgbClr val="FF0000"/>
                </a:solidFill>
                <a:latin typeface="Times New Roman" panose="02020603050405020304" pitchFamily="18" charset="0"/>
                <a:cs typeface="Times New Roman" panose="02020603050405020304" pitchFamily="18" charset="0"/>
              </a:rPr>
              <a:t>tích</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lịch</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sử</a:t>
            </a:r>
            <a:r>
              <a:rPr lang="en-US" sz="2400" dirty="0">
                <a:solidFill>
                  <a:srgbClr val="FF0000"/>
                </a:solidFill>
                <a:latin typeface="Times New Roman" panose="02020603050405020304" pitchFamily="18" charset="0"/>
                <a:cs typeface="Times New Roman" panose="02020603050405020304" pitchFamily="18" charset="0"/>
              </a:rPr>
              <a:t> - </a:t>
            </a:r>
            <a:r>
              <a:rPr lang="en-US" sz="2400" dirty="0" err="1">
                <a:solidFill>
                  <a:srgbClr val="FF0000"/>
                </a:solidFill>
                <a:latin typeface="Times New Roman" panose="02020603050405020304" pitchFamily="18" charset="0"/>
                <a:cs typeface="Times New Roman" panose="02020603050405020304" pitchFamily="18" charset="0"/>
              </a:rPr>
              <a:t>văn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hoá</a:t>
            </a:r>
            <a:r>
              <a:rPr lang="en-US" sz="2400" dirty="0">
                <a:solidFill>
                  <a:srgbClr val="FF0000"/>
                </a:solidFill>
                <a:latin typeface="Times New Roman" panose="02020603050405020304" pitchFamily="18" charset="0"/>
                <a:cs typeface="Times New Roman" panose="02020603050405020304" pitchFamily="18" charset="0"/>
              </a:rPr>
              <a:t>.</a:t>
            </a:r>
          </a:p>
          <a:p>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Danh</a:t>
            </a:r>
            <a:r>
              <a:rPr lang="en-US" sz="2400" dirty="0">
                <a:solidFill>
                  <a:srgbClr val="FF0000"/>
                </a:solidFill>
                <a:latin typeface="Times New Roman" panose="02020603050405020304" pitchFamily="18" charset="0"/>
                <a:cs typeface="Times New Roman" panose="02020603050405020304" pitchFamily="18" charset="0"/>
              </a:rPr>
              <a:t> lam </a:t>
            </a:r>
            <a:r>
              <a:rPr lang="en-US" sz="2400" dirty="0" err="1">
                <a:solidFill>
                  <a:srgbClr val="FF0000"/>
                </a:solidFill>
                <a:latin typeface="Times New Roman" panose="02020603050405020304" pitchFamily="18" charset="0"/>
                <a:cs typeface="Times New Roman" panose="02020603050405020304" pitchFamily="18" charset="0"/>
              </a:rPr>
              <a:t>thắng</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cảnh</a:t>
            </a:r>
            <a:r>
              <a:rPr lang="en-US" sz="2400" dirty="0">
                <a:solidFill>
                  <a:srgbClr val="FF0000"/>
                </a:solidFill>
                <a:latin typeface="Times New Roman" panose="02020603050405020304" pitchFamily="18" charset="0"/>
                <a:cs typeface="Times New Roman" panose="02020603050405020304" pitchFamily="18" charset="0"/>
              </a:rPr>
              <a:t>.</a:t>
            </a:r>
          </a:p>
          <a:p>
            <a:r>
              <a:rPr lang="en-US" sz="2400" dirty="0">
                <a:solidFill>
                  <a:srgbClr val="FF0000"/>
                </a:solidFill>
                <a:latin typeface="Times New Roman" panose="02020603050405020304" pitchFamily="18" charset="0"/>
                <a:cs typeface="Times New Roman" panose="02020603050405020304" pitchFamily="18" charset="0"/>
              </a:rPr>
              <a:t>+ Di </a:t>
            </a:r>
            <a:r>
              <a:rPr lang="en-US" sz="2400" dirty="0" err="1">
                <a:solidFill>
                  <a:srgbClr val="FF0000"/>
                </a:solidFill>
                <a:latin typeface="Times New Roman" panose="02020603050405020304" pitchFamily="18" charset="0"/>
                <a:cs typeface="Times New Roman" panose="02020603050405020304" pitchFamily="18" charset="0"/>
              </a:rPr>
              <a:t>vật</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cổ</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vật</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bảo</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vật</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quốc</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gia</a:t>
            </a:r>
            <a:r>
              <a:rPr lang="en-US" sz="2400" dirty="0">
                <a:solidFill>
                  <a:srgbClr val="FF0000"/>
                </a:solidFill>
                <a:latin typeface="Times New Roman" panose="02020603050405020304" pitchFamily="18" charset="0"/>
                <a:cs typeface="Times New Roman" panose="02020603050405020304" pitchFamily="18" charset="0"/>
              </a:rPr>
              <a:t>.</a:t>
            </a:r>
          </a:p>
          <a:p>
            <a:endParaRPr lang="en-US" sz="2400" dirty="0">
              <a:solidFill>
                <a:srgbClr val="FF0000"/>
              </a:solidFill>
              <a:latin typeface="Times New Roman" panose="02020603050405020304" pitchFamily="18" charset="0"/>
              <a:cs typeface="Times New Roman" panose="02020603050405020304" pitchFamily="18" charset="0"/>
            </a:endParaRPr>
          </a:p>
        </p:txBody>
      </p:sp>
      <p:grpSp>
        <p:nvGrpSpPr>
          <p:cNvPr id="7" name="Group 6">
            <a:extLst>
              <a:ext uri="{FF2B5EF4-FFF2-40B4-BE49-F238E27FC236}">
                <a16:creationId xmlns:a16="http://schemas.microsoft.com/office/drawing/2014/main" xmlns="" id="{445C73D9-260C-42AC-9B7D-C4C8EEC3B485}"/>
              </a:ext>
            </a:extLst>
          </p:cNvPr>
          <p:cNvGrpSpPr/>
          <p:nvPr/>
        </p:nvGrpSpPr>
        <p:grpSpPr>
          <a:xfrm rot="8287840">
            <a:off x="169921" y="-232840"/>
            <a:ext cx="1339568" cy="2439664"/>
            <a:chOff x="903019" y="3403687"/>
            <a:chExt cx="1584175" cy="3061053"/>
          </a:xfrm>
          <a:solidFill>
            <a:schemeClr val="accent6"/>
          </a:solidFill>
        </p:grpSpPr>
        <p:sp>
          <p:nvSpPr>
            <p:cNvPr id="9" name="Trapezoid 8">
              <a:extLst>
                <a:ext uri="{FF2B5EF4-FFF2-40B4-BE49-F238E27FC236}">
                  <a16:creationId xmlns:a16="http://schemas.microsoft.com/office/drawing/2014/main" xmlns="" id="{9E5C38F2-D495-4705-A4CD-7BE82B94B077}"/>
                </a:ext>
              </a:extLst>
            </p:cNvPr>
            <p:cNvSpPr/>
            <p:nvPr/>
          </p:nvSpPr>
          <p:spPr>
            <a:xfrm>
              <a:off x="1605955" y="5636740"/>
              <a:ext cx="178306" cy="828000"/>
            </a:xfrm>
            <a:prstGeom prst="trapezoi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377" rtl="0" eaLnBrk="1" latinLnBrk="0" hangingPunct="1">
                <a:defRPr sz="1800" kern="1200">
                  <a:solidFill>
                    <a:schemeClr val="lt1"/>
                  </a:solidFill>
                  <a:latin typeface="+mn-lt"/>
                  <a:ea typeface="+mn-ea"/>
                  <a:cs typeface="+mn-cs"/>
                </a:defRPr>
              </a:lvl1pPr>
              <a:lvl2pPr marL="457189" algn="l" defTabSz="914377" rtl="0" eaLnBrk="1" latinLnBrk="0" hangingPunct="1">
                <a:defRPr sz="1800" kern="1200">
                  <a:solidFill>
                    <a:schemeClr val="lt1"/>
                  </a:solidFill>
                  <a:latin typeface="+mn-lt"/>
                  <a:ea typeface="+mn-ea"/>
                  <a:cs typeface="+mn-cs"/>
                </a:defRPr>
              </a:lvl2pPr>
              <a:lvl3pPr marL="914377" algn="l" defTabSz="914377" rtl="0" eaLnBrk="1" latinLnBrk="0" hangingPunct="1">
                <a:defRPr sz="1800" kern="1200">
                  <a:solidFill>
                    <a:schemeClr val="lt1"/>
                  </a:solidFill>
                  <a:latin typeface="+mn-lt"/>
                  <a:ea typeface="+mn-ea"/>
                  <a:cs typeface="+mn-cs"/>
                </a:defRPr>
              </a:lvl3pPr>
              <a:lvl4pPr marL="1371566" algn="l" defTabSz="914377" rtl="0" eaLnBrk="1" latinLnBrk="0" hangingPunct="1">
                <a:defRPr sz="1800" kern="1200">
                  <a:solidFill>
                    <a:schemeClr val="lt1"/>
                  </a:solidFill>
                  <a:latin typeface="+mn-lt"/>
                  <a:ea typeface="+mn-ea"/>
                  <a:cs typeface="+mn-cs"/>
                </a:defRPr>
              </a:lvl4pPr>
              <a:lvl5pPr marL="1828754" algn="l" defTabSz="914377" rtl="0" eaLnBrk="1" latinLnBrk="0" hangingPunct="1">
                <a:defRPr sz="1800" kern="1200">
                  <a:solidFill>
                    <a:schemeClr val="lt1"/>
                  </a:solidFill>
                  <a:latin typeface="+mn-lt"/>
                  <a:ea typeface="+mn-ea"/>
                  <a:cs typeface="+mn-cs"/>
                </a:defRPr>
              </a:lvl5pPr>
              <a:lvl6pPr marL="2285943" algn="l" defTabSz="914377" rtl="0" eaLnBrk="1" latinLnBrk="0" hangingPunct="1">
                <a:defRPr sz="1800" kern="1200">
                  <a:solidFill>
                    <a:schemeClr val="lt1"/>
                  </a:solidFill>
                  <a:latin typeface="+mn-lt"/>
                  <a:ea typeface="+mn-ea"/>
                  <a:cs typeface="+mn-cs"/>
                </a:defRPr>
              </a:lvl6pPr>
              <a:lvl7pPr marL="2743131" algn="l" defTabSz="914377" rtl="0" eaLnBrk="1" latinLnBrk="0" hangingPunct="1">
                <a:defRPr sz="1800" kern="1200">
                  <a:solidFill>
                    <a:schemeClr val="lt1"/>
                  </a:solidFill>
                  <a:latin typeface="+mn-lt"/>
                  <a:ea typeface="+mn-ea"/>
                  <a:cs typeface="+mn-cs"/>
                </a:defRPr>
              </a:lvl7pPr>
              <a:lvl8pPr marL="3200320" algn="l" defTabSz="914377" rtl="0" eaLnBrk="1" latinLnBrk="0" hangingPunct="1">
                <a:defRPr sz="1800" kern="1200">
                  <a:solidFill>
                    <a:schemeClr val="lt1"/>
                  </a:solidFill>
                  <a:latin typeface="+mn-lt"/>
                  <a:ea typeface="+mn-ea"/>
                  <a:cs typeface="+mn-cs"/>
                </a:defRPr>
              </a:lvl8pPr>
              <a:lvl9pPr marL="3657509" algn="l" defTabSz="914377" rtl="0" eaLnBrk="1" latinLnBrk="0" hangingPunct="1">
                <a:defRPr sz="1800" kern="1200">
                  <a:solidFill>
                    <a:schemeClr val="lt1"/>
                  </a:solidFill>
                  <a:latin typeface="+mn-lt"/>
                  <a:ea typeface="+mn-ea"/>
                  <a:cs typeface="+mn-cs"/>
                </a:defRPr>
              </a:lvl9pPr>
            </a:lstStyle>
            <a:p>
              <a:pPr algn="ctr"/>
              <a:endParaRPr lang="ko-KR" altLang="en-US"/>
            </a:p>
          </p:txBody>
        </p:sp>
        <p:grpSp>
          <p:nvGrpSpPr>
            <p:cNvPr id="10" name="Group 9">
              <a:extLst>
                <a:ext uri="{FF2B5EF4-FFF2-40B4-BE49-F238E27FC236}">
                  <a16:creationId xmlns:a16="http://schemas.microsoft.com/office/drawing/2014/main" xmlns="" id="{FB7AE21F-DB35-4F13-A68F-D49F5A507777}"/>
                </a:ext>
              </a:extLst>
            </p:cNvPr>
            <p:cNvGrpSpPr/>
            <p:nvPr/>
          </p:nvGrpSpPr>
          <p:grpSpPr>
            <a:xfrm>
              <a:off x="903019" y="3403687"/>
              <a:ext cx="1584175" cy="2282988"/>
              <a:chOff x="967240" y="3289369"/>
              <a:chExt cx="1100200" cy="1585520"/>
            </a:xfrm>
            <a:grpFill/>
          </p:grpSpPr>
          <p:sp>
            <p:nvSpPr>
              <p:cNvPr id="11" name="Freeform 3">
                <a:extLst>
                  <a:ext uri="{FF2B5EF4-FFF2-40B4-BE49-F238E27FC236}">
                    <a16:creationId xmlns:a16="http://schemas.microsoft.com/office/drawing/2014/main" xmlns="" id="{FBED79DF-D3DD-4F15-A599-84C6085138C6}"/>
                  </a:ext>
                </a:extLst>
              </p:cNvPr>
              <p:cNvSpPr/>
              <p:nvPr/>
            </p:nvSpPr>
            <p:spPr>
              <a:xfrm>
                <a:off x="967240" y="3289369"/>
                <a:ext cx="552481" cy="1585520"/>
              </a:xfrm>
              <a:custGeom>
                <a:avLst/>
                <a:gdLst/>
                <a:ahLst/>
                <a:cxnLst/>
                <a:rect l="l" t="t" r="r" b="b"/>
                <a:pathLst>
                  <a:path w="552481" h="1585520">
                    <a:moveTo>
                      <a:pt x="550099" y="0"/>
                    </a:moveTo>
                    <a:lnTo>
                      <a:pt x="550454" y="236086"/>
                    </a:lnTo>
                    <a:lnTo>
                      <a:pt x="488816" y="193543"/>
                    </a:lnTo>
                    <a:lnTo>
                      <a:pt x="550466" y="244157"/>
                    </a:lnTo>
                    <a:lnTo>
                      <a:pt x="550735" y="423083"/>
                    </a:lnTo>
                    <a:lnTo>
                      <a:pt x="440807" y="347209"/>
                    </a:lnTo>
                    <a:lnTo>
                      <a:pt x="550756" y="437477"/>
                    </a:lnTo>
                    <a:lnTo>
                      <a:pt x="551026" y="616991"/>
                    </a:lnTo>
                    <a:lnTo>
                      <a:pt x="372197" y="491984"/>
                    </a:lnTo>
                    <a:lnTo>
                      <a:pt x="551056" y="637056"/>
                    </a:lnTo>
                    <a:lnTo>
                      <a:pt x="551331" y="819782"/>
                    </a:lnTo>
                    <a:lnTo>
                      <a:pt x="270832" y="619203"/>
                    </a:lnTo>
                    <a:lnTo>
                      <a:pt x="551364" y="841805"/>
                    </a:lnTo>
                    <a:lnTo>
                      <a:pt x="551613" y="1007603"/>
                    </a:lnTo>
                    <a:lnTo>
                      <a:pt x="184579" y="741931"/>
                    </a:lnTo>
                    <a:lnTo>
                      <a:pt x="551646" y="1029766"/>
                    </a:lnTo>
                    <a:lnTo>
                      <a:pt x="551910" y="1205103"/>
                    </a:lnTo>
                    <a:lnTo>
                      <a:pt x="119129" y="889458"/>
                    </a:lnTo>
                    <a:lnTo>
                      <a:pt x="551942" y="1226335"/>
                    </a:lnTo>
                    <a:lnTo>
                      <a:pt x="552201" y="1398749"/>
                    </a:lnTo>
                    <a:lnTo>
                      <a:pt x="184579" y="1132651"/>
                    </a:lnTo>
                    <a:lnTo>
                      <a:pt x="552234" y="1420947"/>
                    </a:lnTo>
                    <a:lnTo>
                      <a:pt x="552481" y="1585328"/>
                    </a:lnTo>
                    <a:cubicBezTo>
                      <a:pt x="331520" y="1590267"/>
                      <a:pt x="189138" y="1499959"/>
                      <a:pt x="103908" y="1357263"/>
                    </a:cubicBezTo>
                    <a:cubicBezTo>
                      <a:pt x="-144138" y="933499"/>
                      <a:pt x="70524" y="593019"/>
                      <a:pt x="550099"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377" rtl="0" eaLnBrk="1" latinLnBrk="0" hangingPunct="1">
                  <a:defRPr sz="1800" kern="1200">
                    <a:solidFill>
                      <a:schemeClr val="lt1"/>
                    </a:solidFill>
                    <a:latin typeface="+mn-lt"/>
                    <a:ea typeface="+mn-ea"/>
                    <a:cs typeface="+mn-cs"/>
                  </a:defRPr>
                </a:lvl1pPr>
                <a:lvl2pPr marL="457189" algn="l" defTabSz="914377" rtl="0" eaLnBrk="1" latinLnBrk="0" hangingPunct="1">
                  <a:defRPr sz="1800" kern="1200">
                    <a:solidFill>
                      <a:schemeClr val="lt1"/>
                    </a:solidFill>
                    <a:latin typeface="+mn-lt"/>
                    <a:ea typeface="+mn-ea"/>
                    <a:cs typeface="+mn-cs"/>
                  </a:defRPr>
                </a:lvl2pPr>
                <a:lvl3pPr marL="914377" algn="l" defTabSz="914377" rtl="0" eaLnBrk="1" latinLnBrk="0" hangingPunct="1">
                  <a:defRPr sz="1800" kern="1200">
                    <a:solidFill>
                      <a:schemeClr val="lt1"/>
                    </a:solidFill>
                    <a:latin typeface="+mn-lt"/>
                    <a:ea typeface="+mn-ea"/>
                    <a:cs typeface="+mn-cs"/>
                  </a:defRPr>
                </a:lvl3pPr>
                <a:lvl4pPr marL="1371566" algn="l" defTabSz="914377" rtl="0" eaLnBrk="1" latinLnBrk="0" hangingPunct="1">
                  <a:defRPr sz="1800" kern="1200">
                    <a:solidFill>
                      <a:schemeClr val="lt1"/>
                    </a:solidFill>
                    <a:latin typeface="+mn-lt"/>
                    <a:ea typeface="+mn-ea"/>
                    <a:cs typeface="+mn-cs"/>
                  </a:defRPr>
                </a:lvl4pPr>
                <a:lvl5pPr marL="1828754" algn="l" defTabSz="914377" rtl="0" eaLnBrk="1" latinLnBrk="0" hangingPunct="1">
                  <a:defRPr sz="1800" kern="1200">
                    <a:solidFill>
                      <a:schemeClr val="lt1"/>
                    </a:solidFill>
                    <a:latin typeface="+mn-lt"/>
                    <a:ea typeface="+mn-ea"/>
                    <a:cs typeface="+mn-cs"/>
                  </a:defRPr>
                </a:lvl5pPr>
                <a:lvl6pPr marL="2285943" algn="l" defTabSz="914377" rtl="0" eaLnBrk="1" latinLnBrk="0" hangingPunct="1">
                  <a:defRPr sz="1800" kern="1200">
                    <a:solidFill>
                      <a:schemeClr val="lt1"/>
                    </a:solidFill>
                    <a:latin typeface="+mn-lt"/>
                    <a:ea typeface="+mn-ea"/>
                    <a:cs typeface="+mn-cs"/>
                  </a:defRPr>
                </a:lvl6pPr>
                <a:lvl7pPr marL="2743131" algn="l" defTabSz="914377" rtl="0" eaLnBrk="1" latinLnBrk="0" hangingPunct="1">
                  <a:defRPr sz="1800" kern="1200">
                    <a:solidFill>
                      <a:schemeClr val="lt1"/>
                    </a:solidFill>
                    <a:latin typeface="+mn-lt"/>
                    <a:ea typeface="+mn-ea"/>
                    <a:cs typeface="+mn-cs"/>
                  </a:defRPr>
                </a:lvl7pPr>
                <a:lvl8pPr marL="3200320" algn="l" defTabSz="914377" rtl="0" eaLnBrk="1" latinLnBrk="0" hangingPunct="1">
                  <a:defRPr sz="1800" kern="1200">
                    <a:solidFill>
                      <a:schemeClr val="lt1"/>
                    </a:solidFill>
                    <a:latin typeface="+mn-lt"/>
                    <a:ea typeface="+mn-ea"/>
                    <a:cs typeface="+mn-cs"/>
                  </a:defRPr>
                </a:lvl8pPr>
                <a:lvl9pPr marL="3657509" algn="l" defTabSz="914377" rtl="0" eaLnBrk="1" latinLnBrk="0" hangingPunct="1">
                  <a:defRPr sz="1800" kern="1200">
                    <a:solidFill>
                      <a:schemeClr val="lt1"/>
                    </a:solidFill>
                    <a:latin typeface="+mn-lt"/>
                    <a:ea typeface="+mn-ea"/>
                    <a:cs typeface="+mn-cs"/>
                  </a:defRPr>
                </a:lvl9pPr>
              </a:lstStyle>
              <a:p>
                <a:pPr algn="ctr"/>
                <a:endParaRPr lang="ko-KR" altLang="en-US"/>
              </a:p>
            </p:txBody>
          </p:sp>
          <p:sp>
            <p:nvSpPr>
              <p:cNvPr id="12" name="Freeform 18">
                <a:extLst>
                  <a:ext uri="{FF2B5EF4-FFF2-40B4-BE49-F238E27FC236}">
                    <a16:creationId xmlns:a16="http://schemas.microsoft.com/office/drawing/2014/main" xmlns="" id="{0DB5941D-798D-4114-B7A6-EA08AF2F47F1}"/>
                  </a:ext>
                </a:extLst>
              </p:cNvPr>
              <p:cNvSpPr/>
              <p:nvPr/>
            </p:nvSpPr>
            <p:spPr>
              <a:xfrm flipH="1">
                <a:off x="1514959" y="3289369"/>
                <a:ext cx="552481" cy="1585520"/>
              </a:xfrm>
              <a:custGeom>
                <a:avLst/>
                <a:gdLst/>
                <a:ahLst/>
                <a:cxnLst/>
                <a:rect l="l" t="t" r="r" b="b"/>
                <a:pathLst>
                  <a:path w="552481" h="1585520">
                    <a:moveTo>
                      <a:pt x="550099" y="0"/>
                    </a:moveTo>
                    <a:lnTo>
                      <a:pt x="550454" y="236086"/>
                    </a:lnTo>
                    <a:lnTo>
                      <a:pt x="488816" y="193543"/>
                    </a:lnTo>
                    <a:lnTo>
                      <a:pt x="550466" y="244157"/>
                    </a:lnTo>
                    <a:lnTo>
                      <a:pt x="550735" y="423083"/>
                    </a:lnTo>
                    <a:lnTo>
                      <a:pt x="440807" y="347209"/>
                    </a:lnTo>
                    <a:lnTo>
                      <a:pt x="550756" y="437477"/>
                    </a:lnTo>
                    <a:lnTo>
                      <a:pt x="551026" y="616991"/>
                    </a:lnTo>
                    <a:lnTo>
                      <a:pt x="372197" y="491984"/>
                    </a:lnTo>
                    <a:lnTo>
                      <a:pt x="551056" y="637056"/>
                    </a:lnTo>
                    <a:lnTo>
                      <a:pt x="551331" y="819782"/>
                    </a:lnTo>
                    <a:lnTo>
                      <a:pt x="270832" y="619203"/>
                    </a:lnTo>
                    <a:lnTo>
                      <a:pt x="551364" y="841805"/>
                    </a:lnTo>
                    <a:lnTo>
                      <a:pt x="551613" y="1007603"/>
                    </a:lnTo>
                    <a:lnTo>
                      <a:pt x="184579" y="741931"/>
                    </a:lnTo>
                    <a:lnTo>
                      <a:pt x="551646" y="1029766"/>
                    </a:lnTo>
                    <a:lnTo>
                      <a:pt x="551910" y="1205103"/>
                    </a:lnTo>
                    <a:lnTo>
                      <a:pt x="119129" y="889458"/>
                    </a:lnTo>
                    <a:lnTo>
                      <a:pt x="551942" y="1226335"/>
                    </a:lnTo>
                    <a:lnTo>
                      <a:pt x="552201" y="1398749"/>
                    </a:lnTo>
                    <a:lnTo>
                      <a:pt x="184579" y="1132651"/>
                    </a:lnTo>
                    <a:lnTo>
                      <a:pt x="552234" y="1420947"/>
                    </a:lnTo>
                    <a:lnTo>
                      <a:pt x="552481" y="1585328"/>
                    </a:lnTo>
                    <a:cubicBezTo>
                      <a:pt x="331520" y="1590267"/>
                      <a:pt x="189138" y="1499959"/>
                      <a:pt x="103908" y="1357263"/>
                    </a:cubicBezTo>
                    <a:cubicBezTo>
                      <a:pt x="-144138" y="933499"/>
                      <a:pt x="70524" y="593019"/>
                      <a:pt x="550099"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377" rtl="0" eaLnBrk="1" latinLnBrk="0" hangingPunct="1">
                  <a:defRPr sz="1800" kern="1200">
                    <a:solidFill>
                      <a:schemeClr val="lt1"/>
                    </a:solidFill>
                    <a:latin typeface="+mn-lt"/>
                    <a:ea typeface="+mn-ea"/>
                    <a:cs typeface="+mn-cs"/>
                  </a:defRPr>
                </a:lvl1pPr>
                <a:lvl2pPr marL="457189" algn="l" defTabSz="914377" rtl="0" eaLnBrk="1" latinLnBrk="0" hangingPunct="1">
                  <a:defRPr sz="1800" kern="1200">
                    <a:solidFill>
                      <a:schemeClr val="lt1"/>
                    </a:solidFill>
                    <a:latin typeface="+mn-lt"/>
                    <a:ea typeface="+mn-ea"/>
                    <a:cs typeface="+mn-cs"/>
                  </a:defRPr>
                </a:lvl2pPr>
                <a:lvl3pPr marL="914377" algn="l" defTabSz="914377" rtl="0" eaLnBrk="1" latinLnBrk="0" hangingPunct="1">
                  <a:defRPr sz="1800" kern="1200">
                    <a:solidFill>
                      <a:schemeClr val="lt1"/>
                    </a:solidFill>
                    <a:latin typeface="+mn-lt"/>
                    <a:ea typeface="+mn-ea"/>
                    <a:cs typeface="+mn-cs"/>
                  </a:defRPr>
                </a:lvl3pPr>
                <a:lvl4pPr marL="1371566" algn="l" defTabSz="914377" rtl="0" eaLnBrk="1" latinLnBrk="0" hangingPunct="1">
                  <a:defRPr sz="1800" kern="1200">
                    <a:solidFill>
                      <a:schemeClr val="lt1"/>
                    </a:solidFill>
                    <a:latin typeface="+mn-lt"/>
                    <a:ea typeface="+mn-ea"/>
                    <a:cs typeface="+mn-cs"/>
                  </a:defRPr>
                </a:lvl4pPr>
                <a:lvl5pPr marL="1828754" algn="l" defTabSz="914377" rtl="0" eaLnBrk="1" latinLnBrk="0" hangingPunct="1">
                  <a:defRPr sz="1800" kern="1200">
                    <a:solidFill>
                      <a:schemeClr val="lt1"/>
                    </a:solidFill>
                    <a:latin typeface="+mn-lt"/>
                    <a:ea typeface="+mn-ea"/>
                    <a:cs typeface="+mn-cs"/>
                  </a:defRPr>
                </a:lvl5pPr>
                <a:lvl6pPr marL="2285943" algn="l" defTabSz="914377" rtl="0" eaLnBrk="1" latinLnBrk="0" hangingPunct="1">
                  <a:defRPr sz="1800" kern="1200">
                    <a:solidFill>
                      <a:schemeClr val="lt1"/>
                    </a:solidFill>
                    <a:latin typeface="+mn-lt"/>
                    <a:ea typeface="+mn-ea"/>
                    <a:cs typeface="+mn-cs"/>
                  </a:defRPr>
                </a:lvl6pPr>
                <a:lvl7pPr marL="2743131" algn="l" defTabSz="914377" rtl="0" eaLnBrk="1" latinLnBrk="0" hangingPunct="1">
                  <a:defRPr sz="1800" kern="1200">
                    <a:solidFill>
                      <a:schemeClr val="lt1"/>
                    </a:solidFill>
                    <a:latin typeface="+mn-lt"/>
                    <a:ea typeface="+mn-ea"/>
                    <a:cs typeface="+mn-cs"/>
                  </a:defRPr>
                </a:lvl7pPr>
                <a:lvl8pPr marL="3200320" algn="l" defTabSz="914377" rtl="0" eaLnBrk="1" latinLnBrk="0" hangingPunct="1">
                  <a:defRPr sz="1800" kern="1200">
                    <a:solidFill>
                      <a:schemeClr val="lt1"/>
                    </a:solidFill>
                    <a:latin typeface="+mn-lt"/>
                    <a:ea typeface="+mn-ea"/>
                    <a:cs typeface="+mn-cs"/>
                  </a:defRPr>
                </a:lvl8pPr>
                <a:lvl9pPr marL="3657509" algn="l" defTabSz="914377" rtl="0" eaLnBrk="1" latinLnBrk="0" hangingPunct="1">
                  <a:defRPr sz="1800" kern="1200">
                    <a:solidFill>
                      <a:schemeClr val="lt1"/>
                    </a:solidFill>
                    <a:latin typeface="+mn-lt"/>
                    <a:ea typeface="+mn-ea"/>
                    <a:cs typeface="+mn-cs"/>
                  </a:defRPr>
                </a:lvl9pPr>
              </a:lstStyle>
              <a:p>
                <a:pPr algn="ctr"/>
                <a:endParaRPr lang="ko-KR" altLang="en-US"/>
              </a:p>
            </p:txBody>
          </p:sp>
        </p:grpSp>
      </p:grpSp>
      <p:sp>
        <p:nvSpPr>
          <p:cNvPr id="8" name="Rectangle 16">
            <a:extLst>
              <a:ext uri="{FF2B5EF4-FFF2-40B4-BE49-F238E27FC236}">
                <a16:creationId xmlns:a16="http://schemas.microsoft.com/office/drawing/2014/main" xmlns="" id="{061FDF6F-F4B0-4FEF-BE73-4C281DE4D67A}"/>
              </a:ext>
            </a:extLst>
          </p:cNvPr>
          <p:cNvSpPr/>
          <p:nvPr/>
        </p:nvSpPr>
        <p:spPr>
          <a:xfrm rot="8287840">
            <a:off x="747816" y="948606"/>
            <a:ext cx="421657" cy="305074"/>
          </a:xfrm>
          <a:custGeom>
            <a:avLst/>
            <a:gdLst/>
            <a:ahLst/>
            <a:cxnLst/>
            <a:rect l="l" t="t" r="r" b="b"/>
            <a:pathLst>
              <a:path w="3240006" h="2129375">
                <a:moveTo>
                  <a:pt x="1916836" y="454558"/>
                </a:moveTo>
                <a:cubicBezTo>
                  <a:pt x="2018418" y="454558"/>
                  <a:pt x="2100766" y="536906"/>
                  <a:pt x="2100766" y="638488"/>
                </a:cubicBezTo>
                <a:cubicBezTo>
                  <a:pt x="2100766" y="740070"/>
                  <a:pt x="2018418" y="822418"/>
                  <a:pt x="1916836" y="822418"/>
                </a:cubicBezTo>
                <a:cubicBezTo>
                  <a:pt x="1815254" y="822418"/>
                  <a:pt x="1732906" y="740070"/>
                  <a:pt x="1732906" y="638488"/>
                </a:cubicBezTo>
                <a:cubicBezTo>
                  <a:pt x="1732906" y="536906"/>
                  <a:pt x="1815254" y="454558"/>
                  <a:pt x="1916836" y="454558"/>
                </a:cubicBezTo>
                <a:close/>
                <a:moveTo>
                  <a:pt x="1197545" y="272737"/>
                </a:moveTo>
                <a:lnTo>
                  <a:pt x="1861974" y="1458536"/>
                </a:lnTo>
                <a:lnTo>
                  <a:pt x="2263096" y="848801"/>
                </a:lnTo>
                <a:lnTo>
                  <a:pt x="2919562" y="1846679"/>
                </a:lnTo>
                <a:lnTo>
                  <a:pt x="2079459" y="1846679"/>
                </a:lnTo>
                <a:lnTo>
                  <a:pt x="1606629" y="1846679"/>
                </a:lnTo>
                <a:lnTo>
                  <a:pt x="315630" y="1846679"/>
                </a:lnTo>
                <a:close/>
                <a:moveTo>
                  <a:pt x="180003" y="164687"/>
                </a:moveTo>
                <a:lnTo>
                  <a:pt x="180003" y="1964687"/>
                </a:lnTo>
                <a:lnTo>
                  <a:pt x="3060003" y="1964687"/>
                </a:lnTo>
                <a:lnTo>
                  <a:pt x="3060003" y="164687"/>
                </a:lnTo>
                <a:close/>
                <a:moveTo>
                  <a:pt x="0" y="0"/>
                </a:moveTo>
                <a:lnTo>
                  <a:pt x="3240006" y="0"/>
                </a:lnTo>
                <a:lnTo>
                  <a:pt x="3240006" y="2129375"/>
                </a:lnTo>
                <a:lnTo>
                  <a:pt x="0" y="2129375"/>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377" rtl="0" eaLnBrk="1" latinLnBrk="0" hangingPunct="1">
              <a:defRPr sz="1800" kern="1200">
                <a:solidFill>
                  <a:schemeClr val="lt1"/>
                </a:solidFill>
                <a:latin typeface="+mn-lt"/>
                <a:ea typeface="+mn-ea"/>
                <a:cs typeface="+mn-cs"/>
              </a:defRPr>
            </a:lvl1pPr>
            <a:lvl2pPr marL="457189" algn="l" defTabSz="914377" rtl="0" eaLnBrk="1" latinLnBrk="0" hangingPunct="1">
              <a:defRPr sz="1800" kern="1200">
                <a:solidFill>
                  <a:schemeClr val="lt1"/>
                </a:solidFill>
                <a:latin typeface="+mn-lt"/>
                <a:ea typeface="+mn-ea"/>
                <a:cs typeface="+mn-cs"/>
              </a:defRPr>
            </a:lvl2pPr>
            <a:lvl3pPr marL="914377" algn="l" defTabSz="914377" rtl="0" eaLnBrk="1" latinLnBrk="0" hangingPunct="1">
              <a:defRPr sz="1800" kern="1200">
                <a:solidFill>
                  <a:schemeClr val="lt1"/>
                </a:solidFill>
                <a:latin typeface="+mn-lt"/>
                <a:ea typeface="+mn-ea"/>
                <a:cs typeface="+mn-cs"/>
              </a:defRPr>
            </a:lvl3pPr>
            <a:lvl4pPr marL="1371566" algn="l" defTabSz="914377" rtl="0" eaLnBrk="1" latinLnBrk="0" hangingPunct="1">
              <a:defRPr sz="1800" kern="1200">
                <a:solidFill>
                  <a:schemeClr val="lt1"/>
                </a:solidFill>
                <a:latin typeface="+mn-lt"/>
                <a:ea typeface="+mn-ea"/>
                <a:cs typeface="+mn-cs"/>
              </a:defRPr>
            </a:lvl4pPr>
            <a:lvl5pPr marL="1828754" algn="l" defTabSz="914377" rtl="0" eaLnBrk="1" latinLnBrk="0" hangingPunct="1">
              <a:defRPr sz="1800" kern="1200">
                <a:solidFill>
                  <a:schemeClr val="lt1"/>
                </a:solidFill>
                <a:latin typeface="+mn-lt"/>
                <a:ea typeface="+mn-ea"/>
                <a:cs typeface="+mn-cs"/>
              </a:defRPr>
            </a:lvl5pPr>
            <a:lvl6pPr marL="2285943" algn="l" defTabSz="914377" rtl="0" eaLnBrk="1" latinLnBrk="0" hangingPunct="1">
              <a:defRPr sz="1800" kern="1200">
                <a:solidFill>
                  <a:schemeClr val="lt1"/>
                </a:solidFill>
                <a:latin typeface="+mn-lt"/>
                <a:ea typeface="+mn-ea"/>
                <a:cs typeface="+mn-cs"/>
              </a:defRPr>
            </a:lvl6pPr>
            <a:lvl7pPr marL="2743131" algn="l" defTabSz="914377" rtl="0" eaLnBrk="1" latinLnBrk="0" hangingPunct="1">
              <a:defRPr sz="1800" kern="1200">
                <a:solidFill>
                  <a:schemeClr val="lt1"/>
                </a:solidFill>
                <a:latin typeface="+mn-lt"/>
                <a:ea typeface="+mn-ea"/>
                <a:cs typeface="+mn-cs"/>
              </a:defRPr>
            </a:lvl7pPr>
            <a:lvl8pPr marL="3200320" algn="l" defTabSz="914377" rtl="0" eaLnBrk="1" latinLnBrk="0" hangingPunct="1">
              <a:defRPr sz="1800" kern="1200">
                <a:solidFill>
                  <a:schemeClr val="lt1"/>
                </a:solidFill>
                <a:latin typeface="+mn-lt"/>
                <a:ea typeface="+mn-ea"/>
                <a:cs typeface="+mn-cs"/>
              </a:defRPr>
            </a:lvl8pPr>
            <a:lvl9pPr marL="3657509" algn="l" defTabSz="914377" rtl="0" eaLnBrk="1" latinLnBrk="0" hangingPunct="1">
              <a:defRPr sz="1800" kern="1200">
                <a:solidFill>
                  <a:schemeClr val="lt1"/>
                </a:solidFill>
                <a:latin typeface="+mn-lt"/>
                <a:ea typeface="+mn-ea"/>
                <a:cs typeface="+mn-cs"/>
              </a:defRPr>
            </a:lvl9pPr>
          </a:lstStyle>
          <a:p>
            <a:pPr algn="ctr"/>
            <a:endParaRPr lang="ko-KR" altLang="en-US" dirty="0"/>
          </a:p>
        </p:txBody>
      </p:sp>
    </p:spTree>
    <p:extLst>
      <p:ext uri="{BB962C8B-B14F-4D97-AF65-F5344CB8AC3E}">
        <p14:creationId xmlns:p14="http://schemas.microsoft.com/office/powerpoint/2010/main" val="3842435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515FB463-EB90-4FD3-AEA1-A2AFFB37CA6F}"/>
              </a:ext>
            </a:extLst>
          </p:cNvPr>
          <p:cNvSpPr txBox="1"/>
          <p:nvPr/>
        </p:nvSpPr>
        <p:spPr>
          <a:xfrm>
            <a:off x="1369394" y="999116"/>
            <a:ext cx="6607276" cy="3416320"/>
          </a:xfrm>
          <a:prstGeom prst="rect">
            <a:avLst/>
          </a:prstGeom>
          <a:noFill/>
          <a:ln w="19050">
            <a:solidFill>
              <a:schemeClr val="tx1"/>
            </a:solidFill>
            <a:prstDash val="dash"/>
          </a:ln>
        </p:spPr>
        <p:txBody>
          <a:bodyPr wrap="square" rtlCol="0">
            <a:spAutoFit/>
          </a:bodyPr>
          <a:lstStyle/>
          <a:p>
            <a:r>
              <a:rPr lang="vi-VN" sz="3600" u="sng" dirty="0">
                <a:latin typeface="Times New Roman" panose="02020603050405020304" pitchFamily="18" charset="0"/>
                <a:cs typeface="Times New Roman" panose="02020603050405020304" pitchFamily="18" charset="0"/>
              </a:rPr>
              <a:t>Nhiệm vụ: </a:t>
            </a:r>
            <a:endParaRPr lang="en-US" sz="3600" u="sng" dirty="0">
              <a:latin typeface="Times New Roman" panose="02020603050405020304" pitchFamily="18" charset="0"/>
              <a:cs typeface="Times New Roman" panose="02020603050405020304" pitchFamily="18" charset="0"/>
            </a:endParaRPr>
          </a:p>
          <a:p>
            <a:r>
              <a:rPr lang="vi-VN" sz="3600" dirty="0">
                <a:latin typeface="Times New Roman" panose="02020603050405020304" pitchFamily="18" charset="0"/>
                <a:cs typeface="Times New Roman" panose="02020603050405020304" pitchFamily="18" charset="0"/>
              </a:rPr>
              <a:t>Hoạt động cặp đôi hoặc nhóm. </a:t>
            </a:r>
            <a:endParaRPr lang="en-US" sz="3600" dirty="0">
              <a:latin typeface="Times New Roman" panose="02020603050405020304" pitchFamily="18" charset="0"/>
              <a:cs typeface="Times New Roman" panose="02020603050405020304" pitchFamily="18" charset="0"/>
            </a:endParaRPr>
          </a:p>
          <a:p>
            <a:r>
              <a:rPr lang="vi-VN" sz="3600" dirty="0">
                <a:latin typeface="Times New Roman" panose="02020603050405020304" pitchFamily="18" charset="0"/>
                <a:cs typeface="Times New Roman" panose="02020603050405020304" pitchFamily="18" charset="0"/>
              </a:rPr>
              <a:t>Trò chơi: Đọc tên theo chủ đề.</a:t>
            </a:r>
          </a:p>
          <a:p>
            <a:r>
              <a:rPr lang="vi-VN" sz="3600" dirty="0">
                <a:latin typeface="Times New Roman" panose="02020603050405020304" pitchFamily="18" charset="0"/>
                <a:cs typeface="Times New Roman" panose="02020603050405020304" pitchFamily="18" charset="0"/>
              </a:rPr>
              <a:t>Em hãy đọc tên các di tích lịch sử hoặc danh lam thắng cảnh của thủ đô Hà Nội.</a:t>
            </a:r>
            <a:endParaRPr lang="en-US" sz="3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1966590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4000"/>
          </a:stretch>
        </a:blipFill>
        <a:effectLst/>
      </p:bgPr>
    </p:bg>
    <p:spTree>
      <p:nvGrpSpPr>
        <p:cNvPr id="1" name=""/>
        <p:cNvGrpSpPr/>
        <p:nvPr/>
      </p:nvGrpSpPr>
      <p:grpSpPr>
        <a:xfrm>
          <a:off x="0" y="0"/>
          <a:ext cx="0" cy="0"/>
          <a:chOff x="0" y="0"/>
          <a:chExt cx="0" cy="0"/>
        </a:xfrm>
      </p:grpSpPr>
      <p:sp>
        <p:nvSpPr>
          <p:cNvPr id="4" name="Double Wave 3">
            <a:extLst>
              <a:ext uri="{FF2B5EF4-FFF2-40B4-BE49-F238E27FC236}">
                <a16:creationId xmlns:a16="http://schemas.microsoft.com/office/drawing/2014/main" xmlns="" id="{8133B9A7-A3E7-480A-B40F-7A88946C3E81}"/>
              </a:ext>
            </a:extLst>
          </p:cNvPr>
          <p:cNvSpPr/>
          <p:nvPr/>
        </p:nvSpPr>
        <p:spPr>
          <a:xfrm>
            <a:off x="3134823" y="1849581"/>
            <a:ext cx="7588596" cy="1995055"/>
          </a:xfrm>
          <a:prstGeom prst="doubleWav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dirty="0" err="1">
                <a:solidFill>
                  <a:srgbClr val="FF0000"/>
                </a:solidFill>
                <a:latin typeface="+mj-lt"/>
              </a:rPr>
              <a:t>Trò</a:t>
            </a:r>
            <a:r>
              <a:rPr lang="vi-VN" sz="3600" b="1" dirty="0">
                <a:solidFill>
                  <a:srgbClr val="FF0000"/>
                </a:solidFill>
                <a:latin typeface="+mj-lt"/>
              </a:rPr>
              <a:t> chơi: </a:t>
            </a:r>
            <a:r>
              <a:rPr lang="vi-VN" sz="3600" b="1" dirty="0" err="1">
                <a:solidFill>
                  <a:srgbClr val="FF0000"/>
                </a:solidFill>
                <a:latin typeface="+mj-lt"/>
              </a:rPr>
              <a:t>Trạm</a:t>
            </a:r>
            <a:r>
              <a:rPr lang="vi-VN" sz="3600" b="1" dirty="0">
                <a:solidFill>
                  <a:srgbClr val="FF0000"/>
                </a:solidFill>
                <a:latin typeface="+mj-lt"/>
              </a:rPr>
              <a:t> xe </a:t>
            </a:r>
            <a:r>
              <a:rPr lang="vi-VN" sz="3600" b="1" dirty="0" err="1">
                <a:solidFill>
                  <a:srgbClr val="FF0000"/>
                </a:solidFill>
                <a:latin typeface="+mj-lt"/>
              </a:rPr>
              <a:t>buýt</a:t>
            </a:r>
            <a:r>
              <a:rPr lang="vi-VN" sz="3600" b="1" dirty="0">
                <a:solidFill>
                  <a:srgbClr val="FF0000"/>
                </a:solidFill>
                <a:latin typeface="+mj-lt"/>
              </a:rPr>
              <a:t> yêu thương</a:t>
            </a:r>
            <a:endParaRPr lang="en-US" sz="3600" b="1" dirty="0">
              <a:solidFill>
                <a:srgbClr val="FF0000"/>
              </a:solidFill>
              <a:latin typeface="+mj-lt"/>
            </a:endParaRPr>
          </a:p>
        </p:txBody>
      </p:sp>
    </p:spTree>
    <p:extLst>
      <p:ext uri="{BB962C8B-B14F-4D97-AF65-F5344CB8AC3E}">
        <p14:creationId xmlns:p14="http://schemas.microsoft.com/office/powerpoint/2010/main" val="368320774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EA4A19DF-A694-460F-8DD4-AAB6DE5C8B6B}"/>
              </a:ext>
            </a:extLst>
          </p:cNvPr>
          <p:cNvSpPr>
            <a:spLocks noGrp="1"/>
          </p:cNvSpPr>
          <p:nvPr>
            <p:ph idx="1"/>
          </p:nvPr>
        </p:nvSpPr>
        <p:spPr>
          <a:xfrm>
            <a:off x="559433" y="766126"/>
            <a:ext cx="2919738" cy="1494117"/>
          </a:xfrm>
        </p:spPr>
        <p:txBody>
          <a:bodyPr vert="horz" lIns="91440" tIns="45720" rIns="91440" bIns="45720" rtlCol="0" anchor="b">
            <a:normAutofit/>
          </a:bodyPr>
          <a:lstStyle/>
          <a:p>
            <a:pPr marL="0" indent="0">
              <a:spcAft>
                <a:spcPts val="600"/>
              </a:spcAft>
              <a:buNone/>
            </a:pPr>
            <a:r>
              <a:rPr lang="en-US" sz="2000" b="1" dirty="0" err="1"/>
              <a:t>Đây</a:t>
            </a:r>
            <a:r>
              <a:rPr lang="en-US" sz="2000" b="1" dirty="0"/>
              <a:t> </a:t>
            </a:r>
            <a:r>
              <a:rPr lang="en-US" sz="2000" b="1" dirty="0" err="1"/>
              <a:t>là</a:t>
            </a:r>
            <a:r>
              <a:rPr lang="en-US" sz="2000" b="1" dirty="0"/>
              <a:t> </a:t>
            </a:r>
            <a:r>
              <a:rPr lang="en-US" sz="2000" b="1" dirty="0" err="1"/>
              <a:t>c</a:t>
            </a:r>
            <a:r>
              <a:rPr lang="en-US" sz="2000" b="1" kern="1200" dirty="0" err="1">
                <a:latin typeface="+mn-lt"/>
                <a:ea typeface="+mn-ea"/>
                <a:cs typeface="+mn-cs"/>
              </a:rPr>
              <a:t>ông</a:t>
            </a:r>
            <a:r>
              <a:rPr lang="en-US" sz="2000" b="1" kern="1200" dirty="0">
                <a:latin typeface="+mn-lt"/>
                <a:ea typeface="+mn-ea"/>
                <a:cs typeface="+mn-cs"/>
              </a:rPr>
              <a:t> </a:t>
            </a:r>
            <a:r>
              <a:rPr lang="en-US" sz="2000" b="1" kern="1200" dirty="0" err="1">
                <a:latin typeface="+mn-lt"/>
                <a:ea typeface="+mn-ea"/>
                <a:cs typeface="+mn-cs"/>
              </a:rPr>
              <a:t>trình</a:t>
            </a:r>
            <a:r>
              <a:rPr lang="en-US" sz="2000" b="1" kern="1200" dirty="0">
                <a:latin typeface="+mn-lt"/>
                <a:ea typeface="+mn-ea"/>
                <a:cs typeface="+mn-cs"/>
              </a:rPr>
              <a:t> </a:t>
            </a:r>
            <a:r>
              <a:rPr lang="en-US" sz="2000" b="1" kern="1200" dirty="0" err="1">
                <a:latin typeface="+mn-lt"/>
                <a:ea typeface="+mn-ea"/>
                <a:cs typeface="+mn-cs"/>
              </a:rPr>
              <a:t>kiến</a:t>
            </a:r>
            <a:r>
              <a:rPr lang="en-US" sz="2000" b="1" kern="1200" dirty="0">
                <a:latin typeface="+mn-lt"/>
                <a:ea typeface="+mn-ea"/>
                <a:cs typeface="+mn-cs"/>
              </a:rPr>
              <a:t> </a:t>
            </a:r>
            <a:r>
              <a:rPr lang="en-US" sz="2000" b="1" kern="1200" dirty="0" err="1">
                <a:latin typeface="+mn-lt"/>
                <a:ea typeface="+mn-ea"/>
                <a:cs typeface="+mn-cs"/>
              </a:rPr>
              <a:t>nào</a:t>
            </a:r>
            <a:r>
              <a:rPr lang="en-US" sz="2000" b="1" kern="1200" dirty="0">
                <a:latin typeface="+mn-lt"/>
                <a:ea typeface="+mn-ea"/>
                <a:cs typeface="+mn-cs"/>
              </a:rPr>
              <a:t> ở </a:t>
            </a:r>
            <a:r>
              <a:rPr lang="en-US" sz="2000" b="1" kern="1200" dirty="0" err="1">
                <a:latin typeface="+mn-lt"/>
                <a:ea typeface="+mn-ea"/>
                <a:cs typeface="+mn-cs"/>
              </a:rPr>
              <a:t>Hà</a:t>
            </a:r>
            <a:r>
              <a:rPr lang="en-US" sz="2000" b="1" kern="1200" dirty="0">
                <a:latin typeface="+mn-lt"/>
                <a:ea typeface="+mn-ea"/>
                <a:cs typeface="+mn-cs"/>
              </a:rPr>
              <a:t> </a:t>
            </a:r>
            <a:r>
              <a:rPr lang="en-US" sz="2000" b="1" kern="1200" dirty="0" err="1">
                <a:latin typeface="+mn-lt"/>
                <a:ea typeface="+mn-ea"/>
                <a:cs typeface="+mn-cs"/>
              </a:rPr>
              <a:t>Nội</a:t>
            </a:r>
            <a:r>
              <a:rPr lang="en-US" sz="2000" b="1" kern="1200" dirty="0">
                <a:latin typeface="+mn-lt"/>
                <a:ea typeface="+mn-ea"/>
                <a:cs typeface="+mn-cs"/>
              </a:rPr>
              <a:t>?</a:t>
            </a:r>
            <a:endParaRPr lang="en-US" sz="2000" kern="1200" dirty="0">
              <a:latin typeface="+mn-lt"/>
              <a:ea typeface="+mn-ea"/>
              <a:cs typeface="+mn-cs"/>
            </a:endParaRPr>
          </a:p>
        </p:txBody>
      </p:sp>
      <p:pic>
        <p:nvPicPr>
          <p:cNvPr id="2" name="Hình ảnh 1" descr="Ảnh có chứa ngoài trời&#10;&#10;Mô tả được tạo tự động">
            <a:extLst>
              <a:ext uri="{FF2B5EF4-FFF2-40B4-BE49-F238E27FC236}">
                <a16:creationId xmlns:a16="http://schemas.microsoft.com/office/drawing/2014/main" xmlns="" id="{698CDE09-6E39-EA88-D655-B63A75D60673}"/>
              </a:ext>
            </a:extLst>
          </p:cNvPr>
          <p:cNvPicPr>
            <a:picLocks noChangeAspect="1"/>
          </p:cNvPicPr>
          <p:nvPr/>
        </p:nvPicPr>
        <p:blipFill rotWithShape="1">
          <a:blip r:embed="rId2"/>
          <a:srcRect b="12995"/>
          <a:stretch/>
        </p:blipFill>
        <p:spPr>
          <a:xfrm>
            <a:off x="4502428" y="674183"/>
            <a:ext cx="7225748" cy="5509633"/>
          </a:xfrm>
          <a:prstGeom prst="rect">
            <a:avLst/>
          </a:prstGeom>
        </p:spPr>
      </p:pic>
      <p:sp>
        <p:nvSpPr>
          <p:cNvPr id="4" name="Content Placeholder 2">
            <a:extLst>
              <a:ext uri="{FF2B5EF4-FFF2-40B4-BE49-F238E27FC236}">
                <a16:creationId xmlns:a16="http://schemas.microsoft.com/office/drawing/2014/main" xmlns="" id="{00F1A3CE-7954-388F-DCD1-0E5383164DD0}"/>
              </a:ext>
            </a:extLst>
          </p:cNvPr>
          <p:cNvSpPr txBox="1">
            <a:spLocks/>
          </p:cNvSpPr>
          <p:nvPr/>
        </p:nvSpPr>
        <p:spPr>
          <a:xfrm>
            <a:off x="559433" y="3850698"/>
            <a:ext cx="2919738" cy="1494117"/>
          </a:xfrm>
          <a:prstGeom prst="rect">
            <a:avLst/>
          </a:prstGeom>
        </p:spPr>
        <p:txBody>
          <a:bodyPr vert="horz" lIns="91440" tIns="45720" rIns="91440" bIns="45720" rtlCol="0" anchor="b">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Aft>
                <a:spcPts val="600"/>
              </a:spcAft>
              <a:buFont typeface="Arial" panose="020B0604020202020204" pitchFamily="34" charset="0"/>
              <a:buNone/>
            </a:pPr>
            <a:r>
              <a:rPr lang="en-US" sz="2000" b="1" dirty="0">
                <a:solidFill>
                  <a:srgbClr val="FFFFFF"/>
                </a:solidFill>
              </a:rPr>
              <a:t>ĐÌNH CHÈM</a:t>
            </a:r>
            <a:endParaRPr lang="en-US" sz="2000" dirty="0">
              <a:solidFill>
                <a:srgbClr val="FFFFFF"/>
              </a:solidFill>
            </a:endParaRPr>
          </a:p>
        </p:txBody>
      </p:sp>
      <p:pic>
        <p:nvPicPr>
          <p:cNvPr id="5" name="Picture 8">
            <a:extLst>
              <a:ext uri="{FF2B5EF4-FFF2-40B4-BE49-F238E27FC236}">
                <a16:creationId xmlns:a16="http://schemas.microsoft.com/office/drawing/2014/main" xmlns="" id="{AA64B95C-050F-B049-B8F3-D3784E292F9E}"/>
              </a:ext>
            </a:extLst>
          </p:cNvPr>
          <p:cNvPicPr>
            <a:picLocks noChangeAspect="1"/>
          </p:cNvPicPr>
          <p:nvPr/>
        </p:nvPicPr>
        <p:blipFill>
          <a:blip r:embed="rId3"/>
          <a:stretch>
            <a:fillRect/>
          </a:stretch>
        </p:blipFill>
        <p:spPr>
          <a:xfrm flipH="1">
            <a:off x="11971" y="4400074"/>
            <a:ext cx="3722265" cy="2351329"/>
          </a:xfrm>
          <a:prstGeom prst="rect">
            <a:avLst/>
          </a:prstGeom>
        </p:spPr>
      </p:pic>
      <p:sp>
        <p:nvSpPr>
          <p:cNvPr id="6" name="TextBox 2">
            <a:extLst>
              <a:ext uri="{FF2B5EF4-FFF2-40B4-BE49-F238E27FC236}">
                <a16:creationId xmlns:a16="http://schemas.microsoft.com/office/drawing/2014/main" xmlns="" id="{A3BEC692-595F-B34B-CB7F-54A5E6C198F3}"/>
              </a:ext>
            </a:extLst>
          </p:cNvPr>
          <p:cNvSpPr txBox="1"/>
          <p:nvPr/>
        </p:nvSpPr>
        <p:spPr>
          <a:xfrm>
            <a:off x="315310" y="5376041"/>
            <a:ext cx="2585545" cy="378373"/>
          </a:xfrm>
          <a:prstGeom prst="rect">
            <a:avLst/>
          </a:prstGeom>
          <a:noFill/>
        </p:spPr>
        <p:txBody>
          <a:bodyPr wrap="square" rtlCol="0">
            <a:spAutoFit/>
          </a:bodyPr>
          <a:lstStyle/>
          <a:p>
            <a:pPr algn="ctr"/>
            <a:r>
              <a:rPr lang="vi-VN" dirty="0"/>
              <a:t>DU LỊCH HÀ NỘI</a:t>
            </a:r>
            <a:endParaRPr lang="en-US" dirty="0"/>
          </a:p>
        </p:txBody>
      </p:sp>
      <p:sp>
        <p:nvSpPr>
          <p:cNvPr id="7" name="TextBox 6">
            <a:extLst>
              <a:ext uri="{FF2B5EF4-FFF2-40B4-BE49-F238E27FC236}">
                <a16:creationId xmlns:a16="http://schemas.microsoft.com/office/drawing/2014/main" xmlns="" id="{ACF4A326-2732-BF17-6FFB-C5FA7A82CEDC}"/>
              </a:ext>
            </a:extLst>
          </p:cNvPr>
          <p:cNvSpPr txBox="1"/>
          <p:nvPr/>
        </p:nvSpPr>
        <p:spPr>
          <a:xfrm>
            <a:off x="7748848" y="6317416"/>
            <a:ext cx="3074324" cy="461665"/>
          </a:xfrm>
          <a:prstGeom prst="rect">
            <a:avLst/>
          </a:prstGeom>
          <a:noFill/>
        </p:spPr>
        <p:txBody>
          <a:bodyPr wrap="square">
            <a:spAutoFit/>
          </a:bodyPr>
          <a:lstStyle/>
          <a:p>
            <a:r>
              <a:rPr lang="en-US" sz="2400" dirty="0" err="1">
                <a:latin typeface="Times New Roman" panose="02020603050405020304" pitchFamily="18" charset="0"/>
                <a:cs typeface="Times New Roman" panose="02020603050405020304" pitchFamily="18" charset="0"/>
              </a:rPr>
              <a:t>Đình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Chèm</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7811529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4.16667E-6 -2.96296E-6 L 0.30533 -2.96296E-6 " pathEditMode="relative" rAng="0" ptsTypes="AA">
                                      <p:cBhvr>
                                        <p:cTn id="6" dur="2000" fill="hold"/>
                                        <p:tgtEl>
                                          <p:spTgt spid="5"/>
                                        </p:tgtEl>
                                        <p:attrNameLst>
                                          <p:attrName>ppt_x</p:attrName>
                                          <p:attrName>ppt_y</p:attrName>
                                        </p:attrNameLst>
                                      </p:cBhvr>
                                      <p:rCtr x="15260" y="0"/>
                                    </p:animMotion>
                                  </p:childTnLst>
                                </p:cTn>
                              </p:par>
                              <p:par>
                                <p:cTn id="7" presetID="42" presetClass="path" presetSubtype="0" accel="50000" decel="50000" fill="hold" grpId="0" nodeType="withEffect">
                                  <p:stCondLst>
                                    <p:cond delay="0"/>
                                  </p:stCondLst>
                                  <p:childTnLst>
                                    <p:animMotion origin="layout" path="M -0.00169 -2.59259E-6 L 0.32852 0.00162 " pathEditMode="relative" rAng="0" ptsTypes="AA">
                                      <p:cBhvr>
                                        <p:cTn id="8" dur="2000" fill="hold"/>
                                        <p:tgtEl>
                                          <p:spTgt spid="6"/>
                                        </p:tgtEl>
                                        <p:attrNameLst>
                                          <p:attrName>ppt_x</p:attrName>
                                          <p:attrName>ppt_y</p:attrName>
                                        </p:attrNameLst>
                                      </p:cBhvr>
                                      <p:rCtr x="16510" y="69"/>
                                    </p:animMotion>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17000" b="-17000"/>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FA4E6898-730D-49F2-B64F-44FD4259E9C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78255" y="754548"/>
            <a:ext cx="6474394" cy="48211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0" name="Cloud 9">
            <a:extLst>
              <a:ext uri="{FF2B5EF4-FFF2-40B4-BE49-F238E27FC236}">
                <a16:creationId xmlns:a16="http://schemas.microsoft.com/office/drawing/2014/main" xmlns="" id="{669680EF-7B05-4A3F-AD9B-08D009CCD333}"/>
              </a:ext>
            </a:extLst>
          </p:cNvPr>
          <p:cNvSpPr/>
          <p:nvPr/>
        </p:nvSpPr>
        <p:spPr>
          <a:xfrm>
            <a:off x="559558" y="907013"/>
            <a:ext cx="3544837" cy="2351328"/>
          </a:xfrm>
          <a:prstGeom prst="cloud">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i="1" dirty="0">
                <a:solidFill>
                  <a:schemeClr val="tx1"/>
                </a:solidFill>
                <a:latin typeface="Times New Roman" panose="02020603050405020304" pitchFamily="18" charset="0"/>
                <a:cs typeface="Times New Roman" panose="02020603050405020304" pitchFamily="18" charset="0"/>
              </a:rPr>
              <a:t>Em ấn tượng với điều gì về Hồ Gươm? </a:t>
            </a:r>
            <a:endParaRPr lang="en-US" sz="2800" b="1" i="1" dirty="0">
              <a:solidFill>
                <a:schemeClr val="tx1"/>
              </a:solidFill>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xmlns="" id="{C6B2BED4-434A-4B88-A4A9-094B351CB15B}"/>
              </a:ext>
            </a:extLst>
          </p:cNvPr>
          <p:cNvSpPr txBox="1"/>
          <p:nvPr/>
        </p:nvSpPr>
        <p:spPr>
          <a:xfrm>
            <a:off x="4326340" y="170594"/>
            <a:ext cx="6474395" cy="523220"/>
          </a:xfrm>
          <a:prstGeom prst="rect">
            <a:avLst/>
          </a:prstGeom>
          <a:noFill/>
        </p:spPr>
        <p:txBody>
          <a:bodyPr wrap="square" rtlCol="0">
            <a:spAutoFit/>
          </a:bodyPr>
          <a:lstStyle/>
          <a:p>
            <a:r>
              <a:rPr lang="vi-VN" sz="2800" b="1" dirty="0">
                <a:latin typeface="Times New Roman" panose="02020603050405020304" pitchFamily="18" charset="0"/>
                <a:cs typeface="Times New Roman" panose="02020603050405020304" pitchFamily="18" charset="0"/>
              </a:rPr>
              <a:t>Hồ Gươm – Trái tim của thủ đô Hà Nội</a:t>
            </a:r>
            <a:endParaRPr lang="en-US" sz="2800" b="1" dirty="0">
              <a:latin typeface="Times New Roman" panose="020206030504050203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xmlns="" id="{E369BAE6-EB8C-4DA8-8110-F12C6BCD041E}"/>
              </a:ext>
            </a:extLst>
          </p:cNvPr>
          <p:cNvPicPr>
            <a:picLocks noChangeAspect="1"/>
          </p:cNvPicPr>
          <p:nvPr/>
        </p:nvPicPr>
        <p:blipFill>
          <a:blip r:embed="rId7"/>
          <a:stretch>
            <a:fillRect/>
          </a:stretch>
        </p:blipFill>
        <p:spPr>
          <a:xfrm flipH="1">
            <a:off x="339523" y="4400074"/>
            <a:ext cx="3722265" cy="2351329"/>
          </a:xfrm>
          <a:prstGeom prst="rect">
            <a:avLst/>
          </a:prstGeom>
        </p:spPr>
      </p:pic>
      <p:pic>
        <p:nvPicPr>
          <p:cNvPr id="2" name="Tieng-coi-oto-www_yeualo_com">
            <a:hlinkClick r:id="" action="ppaction://media"/>
            <a:extLst>
              <a:ext uri="{FF2B5EF4-FFF2-40B4-BE49-F238E27FC236}">
                <a16:creationId xmlns:a16="http://schemas.microsoft.com/office/drawing/2014/main" xmlns="" id="{D0776130-8A99-414A-8245-64294A68EC63}"/>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0191135" y="5575739"/>
            <a:ext cx="609600" cy="609600"/>
          </a:xfrm>
          <a:prstGeom prst="rect">
            <a:avLst/>
          </a:prstGeom>
        </p:spPr>
      </p:pic>
      <p:sp>
        <p:nvSpPr>
          <p:cNvPr id="3" name="TextBox 2">
            <a:extLst>
              <a:ext uri="{FF2B5EF4-FFF2-40B4-BE49-F238E27FC236}">
                <a16:creationId xmlns:a16="http://schemas.microsoft.com/office/drawing/2014/main" xmlns="" id="{A0ECDAAE-1C08-47BF-B943-D4F21EA989C3}"/>
              </a:ext>
            </a:extLst>
          </p:cNvPr>
          <p:cNvSpPr txBox="1"/>
          <p:nvPr/>
        </p:nvSpPr>
        <p:spPr>
          <a:xfrm>
            <a:off x="574622" y="5376041"/>
            <a:ext cx="2585545" cy="378373"/>
          </a:xfrm>
          <a:prstGeom prst="rect">
            <a:avLst/>
          </a:prstGeom>
          <a:noFill/>
        </p:spPr>
        <p:txBody>
          <a:bodyPr wrap="square" rtlCol="0">
            <a:spAutoFit/>
          </a:bodyPr>
          <a:lstStyle/>
          <a:p>
            <a:pPr algn="ctr"/>
            <a:r>
              <a:rPr lang="vi-VN" dirty="0"/>
              <a:t>DU LỊCH HÀ NỘI</a:t>
            </a:r>
            <a:endParaRPr lang="en-US" dirty="0"/>
          </a:p>
        </p:txBody>
      </p:sp>
    </p:spTree>
    <p:extLst>
      <p:ext uri="{BB962C8B-B14F-4D97-AF65-F5344CB8AC3E}">
        <p14:creationId xmlns:p14="http://schemas.microsoft.com/office/powerpoint/2010/main" val="1845118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276" fill="hold"/>
                                        <p:tgtEl>
                                          <p:spTgt spid="2"/>
                                        </p:tgtEl>
                                      </p:cBhvr>
                                    </p:cmd>
                                  </p:childTnLst>
                                </p:cTn>
                              </p:par>
                              <p:par>
                                <p:cTn id="7" presetID="42" presetClass="path" presetSubtype="0" accel="50000" decel="50000" fill="hold" nodeType="withEffect">
                                  <p:stCondLst>
                                    <p:cond delay="0"/>
                                  </p:stCondLst>
                                  <p:childTnLst>
                                    <p:animMotion origin="layout" path="M 4.16667E-6 -2.96296E-6 L 0.30533 -2.96296E-6 " pathEditMode="relative" rAng="0" ptsTypes="AA">
                                      <p:cBhvr>
                                        <p:cTn id="8" dur="2000" fill="hold"/>
                                        <p:tgtEl>
                                          <p:spTgt spid="9"/>
                                        </p:tgtEl>
                                        <p:attrNameLst>
                                          <p:attrName>ppt_x</p:attrName>
                                          <p:attrName>ppt_y</p:attrName>
                                        </p:attrNameLst>
                                      </p:cBhvr>
                                      <p:rCtr x="15260" y="0"/>
                                    </p:animMotion>
                                  </p:childTnLst>
                                </p:cTn>
                              </p:par>
                              <p:par>
                                <p:cTn id="9" presetID="42" presetClass="path" presetSubtype="0" accel="50000" decel="50000" fill="hold" grpId="0" nodeType="withEffect">
                                  <p:stCondLst>
                                    <p:cond delay="0"/>
                                  </p:stCondLst>
                                  <p:childTnLst>
                                    <p:animMotion origin="layout" path="M -0.00169 -2.59259E-6 L 0.32852 0.00162 " pathEditMode="relative" rAng="0" ptsTypes="AA">
                                      <p:cBhvr>
                                        <p:cTn id="10" dur="2000" fill="hold"/>
                                        <p:tgtEl>
                                          <p:spTgt spid="3"/>
                                        </p:tgtEl>
                                        <p:attrNameLst>
                                          <p:attrName>ppt_x</p:attrName>
                                          <p:attrName>ppt_y</p:attrName>
                                        </p:attrNameLst>
                                      </p:cBhvr>
                                      <p:rCtr x="16510" y="69"/>
                                    </p:animMotion>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1" fill="hold" display="0">
                  <p:stCondLst>
                    <p:cond delay="indefinite"/>
                  </p:stCondLst>
                  <p:endCondLst>
                    <p:cond evt="onStopAudio" delay="0">
                      <p:tgtEl>
                        <p:sldTgt/>
                      </p:tgtEl>
                    </p:cond>
                  </p:endCondLst>
                </p:cTn>
                <p:tgtEl>
                  <p:spTgt spid="2"/>
                </p:tgtEl>
              </p:cMediaNode>
            </p:audio>
          </p:childTnLst>
        </p:cTn>
      </p:par>
    </p:tnLst>
    <p:bldLst>
      <p:bldP spid="10" grpId="0" animBg="1"/>
      <p:bldP spid="13" grpId="0"/>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xmlns="" id="{F190F384-5AC7-473A-8EBB-498A4F433104}"/>
              </a:ext>
            </a:extLst>
          </p:cNvPr>
          <p:cNvSpPr txBox="1"/>
          <p:nvPr/>
        </p:nvSpPr>
        <p:spPr>
          <a:xfrm>
            <a:off x="739554" y="644345"/>
            <a:ext cx="6695719" cy="954107"/>
          </a:xfrm>
          <a:prstGeom prst="rect">
            <a:avLst/>
          </a:prstGeom>
          <a:noFill/>
          <a:ln w="19050">
            <a:solidFill>
              <a:schemeClr val="accent1"/>
            </a:solidFill>
            <a:prstDash val="sysDash"/>
          </a:ln>
        </p:spPr>
        <p:txBody>
          <a:bodyPr wrap="square" rtlCol="0">
            <a:spAutoFit/>
          </a:bodyPr>
          <a:lstStyle/>
          <a:p>
            <a:r>
              <a:rPr lang="vi-VN" sz="2800" dirty="0">
                <a:latin typeface="Times New Roman" panose="02020603050405020304" pitchFamily="18" charset="0"/>
                <a:cs typeface="Times New Roman" panose="02020603050405020304" pitchFamily="18" charset="0"/>
              </a:rPr>
              <a:t>Vị trí: </a:t>
            </a:r>
            <a:r>
              <a:rPr lang="en-US" sz="2800" dirty="0" err="1">
                <a:latin typeface="Times New Roman" panose="02020603050405020304" pitchFamily="18" charset="0"/>
                <a:cs typeface="Times New Roman" panose="02020603050405020304" pitchFamily="18" charset="0"/>
              </a:rPr>
              <a:t>trung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tâm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thành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phố</a:t>
            </a:r>
            <a:r>
              <a:rPr lang="vi-VN" sz="2800" dirty="0">
                <a:latin typeface="Times New Roman" panose="02020603050405020304" pitchFamily="18" charset="0"/>
                <a:cs typeface="Times New Roman" panose="02020603050405020304" pitchFamily="18" charset="0"/>
              </a:rPr>
              <a:t>, được ví như “trái tim” của </a:t>
            </a:r>
            <a:r>
              <a:rPr lang="vi-VN" sz="2800" dirty="0" err="1">
                <a:latin typeface="Times New Roman" panose="02020603050405020304" pitchFamily="18" charset="0"/>
                <a:cs typeface="Times New Roman" panose="02020603050405020304" pitchFamily="18" charset="0"/>
              </a:rPr>
              <a:t>thủ</a:t>
            </a:r>
            <a:r>
              <a:rPr lang="vi-VN" sz="2800" dirty="0">
                <a:latin typeface="Times New Roman" panose="02020603050405020304" pitchFamily="18" charset="0"/>
                <a:cs typeface="Times New Roman" panose="02020603050405020304" pitchFamily="18" charset="0"/>
              </a:rPr>
              <a:t> đô</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chiếc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gương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xinh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xắn</a:t>
            </a:r>
            <a:r>
              <a:rPr lang="en-US" sz="2800" dirty="0">
                <a:latin typeface="Times New Roman" panose="02020603050405020304" pitchFamily="18" charset="0"/>
                <a:cs typeface="Times New Roman" panose="02020603050405020304" pitchFamily="18" charset="0"/>
              </a:rPr>
              <a:t>…)</a:t>
            </a:r>
          </a:p>
        </p:txBody>
      </p:sp>
      <p:sp>
        <p:nvSpPr>
          <p:cNvPr id="8" name="TextBox 7">
            <a:extLst>
              <a:ext uri="{FF2B5EF4-FFF2-40B4-BE49-F238E27FC236}">
                <a16:creationId xmlns:a16="http://schemas.microsoft.com/office/drawing/2014/main" xmlns="" id="{61FD34B9-4A69-4750-88C2-68B3D20C15B1}"/>
              </a:ext>
            </a:extLst>
          </p:cNvPr>
          <p:cNvSpPr txBox="1"/>
          <p:nvPr/>
        </p:nvSpPr>
        <p:spPr>
          <a:xfrm>
            <a:off x="496118" y="1616246"/>
            <a:ext cx="2494965" cy="4708981"/>
          </a:xfrm>
          <a:prstGeom prst="rect">
            <a:avLst/>
          </a:prstGeom>
          <a:noFill/>
          <a:ln>
            <a:solidFill>
              <a:schemeClr val="accent1"/>
            </a:solidFill>
            <a:prstDash val="dash"/>
          </a:ln>
        </p:spPr>
        <p:txBody>
          <a:bodyPr wrap="square" rtlCol="0">
            <a:spAutoFit/>
          </a:bodyPr>
          <a:lstStyle/>
          <a:p>
            <a:r>
              <a:rPr lang="vi-VN" sz="2000" dirty="0">
                <a:latin typeface="+mj-lt"/>
              </a:rPr>
              <a:t>Tên gọi khác: </a:t>
            </a:r>
          </a:p>
          <a:p>
            <a:pPr marL="285750" indent="-285750">
              <a:buFontTx/>
              <a:buChar char="-"/>
            </a:pPr>
            <a:r>
              <a:rPr lang="vi-VN" sz="2000" dirty="0">
                <a:latin typeface="+mj-lt"/>
              </a:rPr>
              <a:t>Lục Thủy vì màu nước xanh)</a:t>
            </a:r>
          </a:p>
          <a:p>
            <a:pPr marL="285750" indent="-285750">
              <a:buFontTx/>
              <a:buChar char="-"/>
            </a:pPr>
            <a:r>
              <a:rPr lang="vi-VN" sz="2000" dirty="0">
                <a:latin typeface="+mj-lt"/>
              </a:rPr>
              <a:t>Thủy Quân (dùng để duyệt thủy binh thời Trần)</a:t>
            </a:r>
          </a:p>
          <a:p>
            <a:pPr marL="285750" indent="-285750">
              <a:buFontTx/>
              <a:buChar char="-"/>
            </a:pPr>
            <a:r>
              <a:rPr lang="vi-VN" sz="2000" dirty="0">
                <a:latin typeface="+mj-lt"/>
              </a:rPr>
              <a:t>Hồ Tả Vọng và Hữu Vọng (thời Lê </a:t>
            </a:r>
            <a:r>
              <a:rPr lang="en-US" sz="2000" dirty="0">
                <a:latin typeface="+mj-lt"/>
              </a:rPr>
              <a:t>M</a:t>
            </a:r>
            <a:r>
              <a:rPr lang="vi-VN" sz="2000" dirty="0" err="1">
                <a:latin typeface="+mj-lt"/>
              </a:rPr>
              <a:t>ạt</a:t>
            </a:r>
            <a:r>
              <a:rPr lang="vi-VN" sz="2000" dirty="0">
                <a:latin typeface="+mj-lt"/>
              </a:rPr>
              <a:t>)</a:t>
            </a:r>
          </a:p>
          <a:p>
            <a:pPr marL="285750" indent="-285750">
              <a:buFontTx/>
              <a:buChar char="-"/>
            </a:pPr>
            <a:r>
              <a:rPr lang="vi-VN" sz="2000" dirty="0">
                <a:latin typeface="+mj-lt"/>
              </a:rPr>
              <a:t>Tên gọi hồ Hoàn Kiếm hay Hồ Gươm gắn liền với truyền thuyết vua Lê Lợi trả gươm cho thần Kim Quy.</a:t>
            </a:r>
          </a:p>
        </p:txBody>
      </p:sp>
      <p:pic>
        <p:nvPicPr>
          <p:cNvPr id="1026" name="Picture 2" descr="Kinh nghiệm du lịch Hồ Hoàn Kiếm - Biểu tượng của Hà Nội - BestPrice">
            <a:extLst>
              <a:ext uri="{FF2B5EF4-FFF2-40B4-BE49-F238E27FC236}">
                <a16:creationId xmlns:a16="http://schemas.microsoft.com/office/drawing/2014/main" xmlns="" id="{38733ABC-0648-4D17-96C9-A60FEA0CC7E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25367" y="112744"/>
            <a:ext cx="4466633" cy="300700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1028" name="Picture 4" descr="10 bức tranh sơn dầu Hồ Gươm được yêu thích nhất - Tranh AmiA">
            <a:extLst>
              <a:ext uri="{FF2B5EF4-FFF2-40B4-BE49-F238E27FC236}">
                <a16:creationId xmlns:a16="http://schemas.microsoft.com/office/drawing/2014/main" xmlns="" id="{AF1ED183-1635-440B-86D9-BD5FF85A46D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85143" y="3308232"/>
            <a:ext cx="4306857" cy="300700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1030" name="Picture 6" descr="Chuyện quanh hồ Gươm">
            <a:extLst>
              <a:ext uri="{FF2B5EF4-FFF2-40B4-BE49-F238E27FC236}">
                <a16:creationId xmlns:a16="http://schemas.microsoft.com/office/drawing/2014/main" xmlns="" id="{C2B1155A-110A-4C0B-BD5D-7B0846FA10B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88851" y="3574169"/>
            <a:ext cx="4466633" cy="324009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1032" name="Picture 8" descr="Tháp Hòa Phong – Wikipedia tiếng Việt">
            <a:extLst>
              <a:ext uri="{FF2B5EF4-FFF2-40B4-BE49-F238E27FC236}">
                <a16:creationId xmlns:a16="http://schemas.microsoft.com/office/drawing/2014/main" xmlns="" id="{445DBC40-0C19-4138-A4A6-CF8359F44A4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188851" y="3574169"/>
            <a:ext cx="4466633" cy="324009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xmlns="" id="{D7421915-15D2-451C-A951-8EE6FE5EB6A7}"/>
              </a:ext>
            </a:extLst>
          </p:cNvPr>
          <p:cNvSpPr txBox="1"/>
          <p:nvPr/>
        </p:nvSpPr>
        <p:spPr>
          <a:xfrm>
            <a:off x="739553" y="206879"/>
            <a:ext cx="6275395" cy="523220"/>
          </a:xfrm>
          <a:prstGeom prst="rect">
            <a:avLst/>
          </a:prstGeom>
          <a:noFill/>
        </p:spPr>
        <p:txBody>
          <a:bodyPr wrap="square" rtlCol="0">
            <a:spAutoFit/>
          </a:bodyPr>
          <a:lstStyle/>
          <a:p>
            <a:r>
              <a:rPr lang="vi-VN" sz="2800" b="1" dirty="0">
                <a:latin typeface="+mj-lt"/>
              </a:rPr>
              <a:t>Hồ Gươm – Trái tim của thủ đô Hà Nội</a:t>
            </a:r>
            <a:endParaRPr lang="en-US" sz="2800" b="1" dirty="0">
              <a:latin typeface="+mj-lt"/>
            </a:endParaRPr>
          </a:p>
        </p:txBody>
      </p:sp>
      <p:sp>
        <p:nvSpPr>
          <p:cNvPr id="2" name="Cloud 1">
            <a:extLst>
              <a:ext uri="{FF2B5EF4-FFF2-40B4-BE49-F238E27FC236}">
                <a16:creationId xmlns:a16="http://schemas.microsoft.com/office/drawing/2014/main" xmlns="" id="{4C795B61-84A7-47C1-83D9-CE77BD8C7196}"/>
              </a:ext>
            </a:extLst>
          </p:cNvPr>
          <p:cNvSpPr/>
          <p:nvPr/>
        </p:nvSpPr>
        <p:spPr>
          <a:xfrm>
            <a:off x="3519055" y="1477688"/>
            <a:ext cx="3632360" cy="2096481"/>
          </a:xfrm>
          <a:prstGeom prst="cloud">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i="1" dirty="0">
                <a:solidFill>
                  <a:schemeClr val="tx1"/>
                </a:solidFill>
                <a:latin typeface="+mj-lt"/>
              </a:rPr>
              <a:t>Em có </a:t>
            </a:r>
            <a:r>
              <a:rPr lang="vi-VN" sz="2400" b="1" i="1" dirty="0" err="1">
                <a:solidFill>
                  <a:schemeClr val="tx1"/>
                </a:solidFill>
                <a:latin typeface="+mj-lt"/>
              </a:rPr>
              <a:t>biết</a:t>
            </a:r>
            <a:r>
              <a:rPr lang="vi-VN" sz="2400" b="1" i="1" dirty="0">
                <a:solidFill>
                  <a:schemeClr val="tx1"/>
                </a:solidFill>
                <a:latin typeface="+mj-lt"/>
              </a:rPr>
              <a:t> </a:t>
            </a:r>
            <a:r>
              <a:rPr lang="en-US" sz="2400" b="1" i="1" dirty="0">
                <a:solidFill>
                  <a:schemeClr val="tx1"/>
                </a:solidFill>
                <a:latin typeface="Times New Roman" panose="02020603050405020304" pitchFamily="18" charset="0"/>
                <a:cs typeface="Times New Roman" panose="02020603050405020304" pitchFamily="18" charset="0"/>
              </a:rPr>
              <a:t>H</a:t>
            </a:r>
            <a:r>
              <a:rPr lang="vi-VN" sz="2400" b="1" i="1" dirty="0">
                <a:solidFill>
                  <a:schemeClr val="tx1"/>
                </a:solidFill>
                <a:latin typeface="+mj-lt"/>
              </a:rPr>
              <a:t>ồ Gươm có những tên gọi khác nào không?</a:t>
            </a:r>
            <a:endParaRPr lang="en-US" sz="2400" b="1" i="1" dirty="0">
              <a:solidFill>
                <a:schemeClr val="tx1"/>
              </a:solidFill>
              <a:latin typeface="+mj-lt"/>
            </a:endParaRPr>
          </a:p>
        </p:txBody>
      </p:sp>
    </p:spTree>
    <p:extLst>
      <p:ext uri="{BB962C8B-B14F-4D97-AF65-F5344CB8AC3E}">
        <p14:creationId xmlns:p14="http://schemas.microsoft.com/office/powerpoint/2010/main" val="2403074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1000"/>
                                        <p:tgtEl>
                                          <p:spTgt spid="1026"/>
                                        </p:tgtEl>
                                      </p:cBhvr>
                                    </p:animEffect>
                                    <p:anim calcmode="lin" valueType="num">
                                      <p:cBhvr>
                                        <p:cTn id="8" dur="1000" fill="hold"/>
                                        <p:tgtEl>
                                          <p:spTgt spid="1026"/>
                                        </p:tgtEl>
                                        <p:attrNameLst>
                                          <p:attrName>ppt_x</p:attrName>
                                        </p:attrNameLst>
                                      </p:cBhvr>
                                      <p:tavLst>
                                        <p:tav tm="0">
                                          <p:val>
                                            <p:strVal val="#ppt_x"/>
                                          </p:val>
                                        </p:tav>
                                        <p:tav tm="100000">
                                          <p:val>
                                            <p:strVal val="#ppt_x"/>
                                          </p:val>
                                        </p:tav>
                                      </p:tavLst>
                                    </p:anim>
                                    <p:anim calcmode="lin" valueType="num">
                                      <p:cBhvr>
                                        <p:cTn id="9" dur="1000" fill="hold"/>
                                        <p:tgtEl>
                                          <p:spTgt spid="1026"/>
                                        </p:tgtEl>
                                        <p:attrNameLst>
                                          <p:attrName>ppt_y</p:attrName>
                                        </p:attrNameLst>
                                      </p:cBhvr>
                                      <p:tavLst>
                                        <p:tav tm="0">
                                          <p:val>
                                            <p:strVal val="#ppt_y+.1"/>
                                          </p:val>
                                        </p:tav>
                                        <p:tav tm="100000">
                                          <p:val>
                                            <p:strVal val="#ppt_y"/>
                                          </p:val>
                                        </p:tav>
                                      </p:tavLst>
                                    </p:anim>
                                  </p:childTnLst>
                                </p:cTn>
                              </p:par>
                              <p:par>
                                <p:cTn id="10" presetID="2" presetClass="entr" presetSubtype="8"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2000" fill="hold"/>
                                        <p:tgtEl>
                                          <p:spTgt spid="7"/>
                                        </p:tgtEl>
                                        <p:attrNameLst>
                                          <p:attrName>ppt_x</p:attrName>
                                        </p:attrNameLst>
                                      </p:cBhvr>
                                      <p:tavLst>
                                        <p:tav tm="0">
                                          <p:val>
                                            <p:strVal val="0-#ppt_w/2"/>
                                          </p:val>
                                        </p:tav>
                                        <p:tav tm="100000">
                                          <p:val>
                                            <p:strVal val="#ppt_x"/>
                                          </p:val>
                                        </p:tav>
                                      </p:tavLst>
                                    </p:anim>
                                    <p:anim calcmode="lin" valueType="num">
                                      <p:cBhvr additive="base">
                                        <p:cTn id="13" dur="20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5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1" nodeType="clickEffect">
                                  <p:stCondLst>
                                    <p:cond delay="0"/>
                                  </p:stCondLst>
                                  <p:childTnLst>
                                    <p:set>
                                      <p:cBhvr>
                                        <p:cTn id="22" dur="1" fill="hold">
                                          <p:stCondLst>
                                            <p:cond delay="0"/>
                                          </p:stCondLst>
                                        </p:cTn>
                                        <p:tgtEl>
                                          <p:spTgt spid="2"/>
                                        </p:tgtEl>
                                        <p:attrNameLst>
                                          <p:attrName>style.visibility</p:attrName>
                                        </p:attrNameLst>
                                      </p:cBhvr>
                                      <p:to>
                                        <p:strVal val="hidden"/>
                                      </p:to>
                                    </p:set>
                                  </p:childTnLst>
                                </p:cTn>
                              </p:par>
                              <p:par>
                                <p:cTn id="23" presetID="42" presetClass="entr" presetSubtype="0" fill="hold" nodeType="withEffect">
                                  <p:stCondLst>
                                    <p:cond delay="0"/>
                                  </p:stCondLst>
                                  <p:childTnLst>
                                    <p:set>
                                      <p:cBhvr>
                                        <p:cTn id="24" dur="1" fill="hold">
                                          <p:stCondLst>
                                            <p:cond delay="0"/>
                                          </p:stCondLst>
                                        </p:cTn>
                                        <p:tgtEl>
                                          <p:spTgt spid="1028"/>
                                        </p:tgtEl>
                                        <p:attrNameLst>
                                          <p:attrName>style.visibility</p:attrName>
                                        </p:attrNameLst>
                                      </p:cBhvr>
                                      <p:to>
                                        <p:strVal val="visible"/>
                                      </p:to>
                                    </p:set>
                                    <p:animEffect transition="in" filter="fade">
                                      <p:cBhvr>
                                        <p:cTn id="25" dur="1000"/>
                                        <p:tgtEl>
                                          <p:spTgt spid="1028"/>
                                        </p:tgtEl>
                                      </p:cBhvr>
                                    </p:animEffect>
                                    <p:anim calcmode="lin" valueType="num">
                                      <p:cBhvr>
                                        <p:cTn id="26" dur="1000" fill="hold"/>
                                        <p:tgtEl>
                                          <p:spTgt spid="1028"/>
                                        </p:tgtEl>
                                        <p:attrNameLst>
                                          <p:attrName>ppt_x</p:attrName>
                                        </p:attrNameLst>
                                      </p:cBhvr>
                                      <p:tavLst>
                                        <p:tav tm="0">
                                          <p:val>
                                            <p:strVal val="#ppt_x"/>
                                          </p:val>
                                        </p:tav>
                                        <p:tav tm="100000">
                                          <p:val>
                                            <p:strVal val="#ppt_x"/>
                                          </p:val>
                                        </p:tav>
                                      </p:tavLst>
                                    </p:anim>
                                    <p:anim calcmode="lin" valueType="num">
                                      <p:cBhvr>
                                        <p:cTn id="27" dur="1000" fill="hold"/>
                                        <p:tgtEl>
                                          <p:spTgt spid="1028"/>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1030"/>
                                        </p:tgtEl>
                                        <p:attrNameLst>
                                          <p:attrName>style.visibility</p:attrName>
                                        </p:attrNameLst>
                                      </p:cBhvr>
                                      <p:to>
                                        <p:strVal val="visible"/>
                                      </p:to>
                                    </p:set>
                                    <p:animEffect transition="in" filter="fade">
                                      <p:cBhvr>
                                        <p:cTn id="30" dur="1000"/>
                                        <p:tgtEl>
                                          <p:spTgt spid="1030"/>
                                        </p:tgtEl>
                                      </p:cBhvr>
                                    </p:animEffect>
                                    <p:anim calcmode="lin" valueType="num">
                                      <p:cBhvr>
                                        <p:cTn id="31" dur="1000" fill="hold"/>
                                        <p:tgtEl>
                                          <p:spTgt spid="1030"/>
                                        </p:tgtEl>
                                        <p:attrNameLst>
                                          <p:attrName>ppt_x</p:attrName>
                                        </p:attrNameLst>
                                      </p:cBhvr>
                                      <p:tavLst>
                                        <p:tav tm="0">
                                          <p:val>
                                            <p:strVal val="#ppt_x"/>
                                          </p:val>
                                        </p:tav>
                                        <p:tav tm="100000">
                                          <p:val>
                                            <p:strVal val="#ppt_x"/>
                                          </p:val>
                                        </p:tav>
                                      </p:tavLst>
                                    </p:anim>
                                    <p:anim calcmode="lin" valueType="num">
                                      <p:cBhvr>
                                        <p:cTn id="32" dur="1000" fill="hold"/>
                                        <p:tgtEl>
                                          <p:spTgt spid="1030"/>
                                        </p:tgtEl>
                                        <p:attrNameLst>
                                          <p:attrName>ppt_y</p:attrName>
                                        </p:attrNameLst>
                                      </p:cBhvr>
                                      <p:tavLst>
                                        <p:tav tm="0">
                                          <p:val>
                                            <p:strVal val="#ppt_y+.1"/>
                                          </p:val>
                                        </p:tav>
                                        <p:tav tm="100000">
                                          <p:val>
                                            <p:strVal val="#ppt_y"/>
                                          </p:val>
                                        </p:tav>
                                      </p:tavLst>
                                    </p:anim>
                                  </p:childTnLst>
                                </p:cTn>
                              </p:par>
                              <p:par>
                                <p:cTn id="33" presetID="42" presetClass="entr" presetSubtype="0" fill="hold" grpId="0" nodeType="with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fade">
                                      <p:cBhvr>
                                        <p:cTn id="35" dur="1000"/>
                                        <p:tgtEl>
                                          <p:spTgt spid="8"/>
                                        </p:tgtEl>
                                      </p:cBhvr>
                                    </p:animEffect>
                                    <p:anim calcmode="lin" valueType="num">
                                      <p:cBhvr>
                                        <p:cTn id="36" dur="1000" fill="hold"/>
                                        <p:tgtEl>
                                          <p:spTgt spid="8"/>
                                        </p:tgtEl>
                                        <p:attrNameLst>
                                          <p:attrName>ppt_x</p:attrName>
                                        </p:attrNameLst>
                                      </p:cBhvr>
                                      <p:tavLst>
                                        <p:tav tm="0">
                                          <p:val>
                                            <p:strVal val="#ppt_x"/>
                                          </p:val>
                                        </p:tav>
                                        <p:tav tm="100000">
                                          <p:val>
                                            <p:strVal val="#ppt_x"/>
                                          </p:val>
                                        </p:tav>
                                      </p:tavLst>
                                    </p:anim>
                                    <p:anim calcmode="lin" valueType="num">
                                      <p:cBhvr>
                                        <p:cTn id="37"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1" presetClass="exit" presetSubtype="0" fill="hold" nodeType="clickEffect">
                                  <p:stCondLst>
                                    <p:cond delay="0"/>
                                  </p:stCondLst>
                                  <p:childTnLst>
                                    <p:set>
                                      <p:cBhvr>
                                        <p:cTn id="41" dur="1" fill="hold">
                                          <p:stCondLst>
                                            <p:cond delay="0"/>
                                          </p:stCondLst>
                                        </p:cTn>
                                        <p:tgtEl>
                                          <p:spTgt spid="1030"/>
                                        </p:tgtEl>
                                        <p:attrNameLst>
                                          <p:attrName>style.visibility</p:attrName>
                                        </p:attrNameLst>
                                      </p:cBhvr>
                                      <p:to>
                                        <p:strVal val="hidden"/>
                                      </p:to>
                                    </p:set>
                                  </p:childTnLst>
                                </p:cTn>
                              </p:par>
                              <p:par>
                                <p:cTn id="42" presetID="42" presetClass="entr" presetSubtype="0" fill="hold" nodeType="withEffect">
                                  <p:stCondLst>
                                    <p:cond delay="0"/>
                                  </p:stCondLst>
                                  <p:childTnLst>
                                    <p:set>
                                      <p:cBhvr>
                                        <p:cTn id="43" dur="1" fill="hold">
                                          <p:stCondLst>
                                            <p:cond delay="0"/>
                                          </p:stCondLst>
                                        </p:cTn>
                                        <p:tgtEl>
                                          <p:spTgt spid="1032"/>
                                        </p:tgtEl>
                                        <p:attrNameLst>
                                          <p:attrName>style.visibility</p:attrName>
                                        </p:attrNameLst>
                                      </p:cBhvr>
                                      <p:to>
                                        <p:strVal val="visible"/>
                                      </p:to>
                                    </p:set>
                                    <p:animEffect transition="in" filter="fade">
                                      <p:cBhvr>
                                        <p:cTn id="44" dur="1000"/>
                                        <p:tgtEl>
                                          <p:spTgt spid="1032"/>
                                        </p:tgtEl>
                                      </p:cBhvr>
                                    </p:animEffect>
                                    <p:anim calcmode="lin" valueType="num">
                                      <p:cBhvr>
                                        <p:cTn id="45" dur="1000" fill="hold"/>
                                        <p:tgtEl>
                                          <p:spTgt spid="1032"/>
                                        </p:tgtEl>
                                        <p:attrNameLst>
                                          <p:attrName>ppt_x</p:attrName>
                                        </p:attrNameLst>
                                      </p:cBhvr>
                                      <p:tavLst>
                                        <p:tav tm="0">
                                          <p:val>
                                            <p:strVal val="#ppt_x"/>
                                          </p:val>
                                        </p:tav>
                                        <p:tav tm="100000">
                                          <p:val>
                                            <p:strVal val="#ppt_x"/>
                                          </p:val>
                                        </p:tav>
                                      </p:tavLst>
                                    </p:anim>
                                    <p:anim calcmode="lin" valueType="num">
                                      <p:cBhvr>
                                        <p:cTn id="46" dur="1000" fill="hold"/>
                                        <p:tgtEl>
                                          <p:spTgt spid="10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2" grpId="0" animBg="1"/>
      <p:bldP spid="2" grpId="1"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000" b="-7000"/>
          </a:stretch>
        </a:blipFill>
        <a:effectLst/>
      </p:bgPr>
    </p:bg>
    <p:spTree>
      <p:nvGrpSpPr>
        <p:cNvPr id="1" name=""/>
        <p:cNvGrpSpPr/>
        <p:nvPr/>
      </p:nvGrpSpPr>
      <p:grpSpPr>
        <a:xfrm>
          <a:off x="0" y="0"/>
          <a:ext cx="0" cy="0"/>
          <a:chOff x="0" y="0"/>
          <a:chExt cx="0" cy="0"/>
        </a:xfrm>
      </p:grpSpPr>
      <p:sp>
        <p:nvSpPr>
          <p:cNvPr id="11" name="Cloud 10">
            <a:extLst>
              <a:ext uri="{FF2B5EF4-FFF2-40B4-BE49-F238E27FC236}">
                <a16:creationId xmlns:a16="http://schemas.microsoft.com/office/drawing/2014/main" xmlns="" id="{BCB68FA7-80C2-49AA-BCE7-9C97890A4958}"/>
              </a:ext>
            </a:extLst>
          </p:cNvPr>
          <p:cNvSpPr/>
          <p:nvPr/>
        </p:nvSpPr>
        <p:spPr>
          <a:xfrm>
            <a:off x="4322109" y="2739964"/>
            <a:ext cx="3261952" cy="2093874"/>
          </a:xfrm>
          <a:prstGeom prst="cloud">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dirty="0">
                <a:solidFill>
                  <a:schemeClr val="tx1"/>
                </a:solidFill>
              </a:rPr>
              <a:t>Quần thể kiến trúc của Hồ Gươm bao gồm những</a:t>
            </a:r>
            <a:r>
              <a:rPr lang="en-US" dirty="0">
                <a:solidFill>
                  <a:schemeClr val="tx1"/>
                </a:solidFill>
              </a:rPr>
              <a:t> </a:t>
            </a:r>
            <a:r>
              <a:rPr lang="vi-VN" dirty="0">
                <a:solidFill>
                  <a:schemeClr val="tx1"/>
                </a:solidFill>
              </a:rPr>
              <a:t>công trình gì?</a:t>
            </a:r>
            <a:endParaRPr lang="en-US" dirty="0">
              <a:solidFill>
                <a:schemeClr val="tx1"/>
              </a:solidFill>
            </a:endParaRPr>
          </a:p>
        </p:txBody>
      </p:sp>
      <p:sp>
        <p:nvSpPr>
          <p:cNvPr id="12" name="TextBox 11">
            <a:extLst>
              <a:ext uri="{FF2B5EF4-FFF2-40B4-BE49-F238E27FC236}">
                <a16:creationId xmlns:a16="http://schemas.microsoft.com/office/drawing/2014/main" xmlns="" id="{F09E96FD-E95F-4AD4-9307-53F2F677C65E}"/>
              </a:ext>
            </a:extLst>
          </p:cNvPr>
          <p:cNvSpPr txBox="1"/>
          <p:nvPr/>
        </p:nvSpPr>
        <p:spPr>
          <a:xfrm>
            <a:off x="4678074" y="1468360"/>
            <a:ext cx="2631906" cy="830997"/>
          </a:xfrm>
          <a:prstGeom prst="rect">
            <a:avLst/>
          </a:prstGeom>
          <a:noFill/>
        </p:spPr>
        <p:txBody>
          <a:bodyPr wrap="square" rtlCol="0">
            <a:spAutoFit/>
          </a:bodyPr>
          <a:lstStyle/>
          <a:p>
            <a:pPr algn="ctr"/>
            <a:r>
              <a:rPr lang="vi-VN" sz="2400" dirty="0">
                <a:latin typeface="Times New Roman" panose="02020603050405020304" pitchFamily="18" charset="0"/>
                <a:cs typeface="Times New Roman" panose="02020603050405020304" pitchFamily="18" charset="0"/>
              </a:rPr>
              <a:t>Quần thể kiến trúc quanh hồ Gươm: </a:t>
            </a:r>
          </a:p>
        </p:txBody>
      </p:sp>
      <p:sp>
        <p:nvSpPr>
          <p:cNvPr id="9" name="TextBox 8">
            <a:extLst>
              <a:ext uri="{FF2B5EF4-FFF2-40B4-BE49-F238E27FC236}">
                <a16:creationId xmlns:a16="http://schemas.microsoft.com/office/drawing/2014/main" xmlns="" id="{291DF316-FEF9-41C7-9991-448404E6B5A8}"/>
              </a:ext>
            </a:extLst>
          </p:cNvPr>
          <p:cNvSpPr txBox="1"/>
          <p:nvPr/>
        </p:nvSpPr>
        <p:spPr>
          <a:xfrm>
            <a:off x="1829678" y="222288"/>
            <a:ext cx="5548498" cy="461665"/>
          </a:xfrm>
          <a:prstGeom prst="rect">
            <a:avLst/>
          </a:prstGeom>
          <a:noFill/>
        </p:spPr>
        <p:txBody>
          <a:bodyPr wrap="square" rtlCol="0">
            <a:spAutoFit/>
          </a:bodyPr>
          <a:lstStyle/>
          <a:p>
            <a:r>
              <a:rPr lang="vi-VN" sz="2400" b="1" dirty="0">
                <a:latin typeface="+mj-lt"/>
              </a:rPr>
              <a:t>Hồ Gươm – Trái tim của thủ đô Hà Nội</a:t>
            </a:r>
            <a:endParaRPr lang="en-US" sz="2400" b="1" dirty="0">
              <a:latin typeface="+mj-lt"/>
            </a:endParaRPr>
          </a:p>
        </p:txBody>
      </p:sp>
      <p:pic>
        <p:nvPicPr>
          <p:cNvPr id="2050" name="Picture 2" descr="Tháp Rùa hồ Gươm - Văn hóa du lịch - Liên hiệp các tổ chức hữu nghị Hà Nội">
            <a:extLst>
              <a:ext uri="{FF2B5EF4-FFF2-40B4-BE49-F238E27FC236}">
                <a16:creationId xmlns:a16="http://schemas.microsoft.com/office/drawing/2014/main" xmlns="" id="{35C9B782-B1F0-41F1-AD2A-32EB02F8C9E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9103" y="766910"/>
            <a:ext cx="4194031" cy="266209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8" descr="ĐỀN NGỌC SƠN, CẦU THÊ HÚC - BIỂU TƯỢNG VĂN HOÁ ĐẤT THỦ ĐÔ">
            <a:extLst>
              <a:ext uri="{FF2B5EF4-FFF2-40B4-BE49-F238E27FC236}">
                <a16:creationId xmlns:a16="http://schemas.microsoft.com/office/drawing/2014/main" xmlns="" id="{B0E57715-9C8B-43DA-89A5-DBD071F5CCA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58384" y="3534770"/>
            <a:ext cx="4678547" cy="3278259"/>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Đền Ngọc Sơn – Wikipedia tiếng Việt">
            <a:extLst>
              <a:ext uri="{FF2B5EF4-FFF2-40B4-BE49-F238E27FC236}">
                <a16:creationId xmlns:a16="http://schemas.microsoft.com/office/drawing/2014/main" xmlns="" id="{003A3E33-2DA2-4528-99E9-0D42F8F1429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46371" y="44971"/>
            <a:ext cx="4690560" cy="3384029"/>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tháp bút hồ gươm">
            <a:extLst>
              <a:ext uri="{FF2B5EF4-FFF2-40B4-BE49-F238E27FC236}">
                <a16:creationId xmlns:a16="http://schemas.microsoft.com/office/drawing/2014/main" xmlns="" id="{D5CCEE5F-3270-480E-9E8F-C912183AD7C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7088" y="3429000"/>
            <a:ext cx="4206548" cy="3384031"/>
          </a:xfrm>
          <a:prstGeom prst="rect">
            <a:avLst/>
          </a:prstGeom>
          <a:noFill/>
          <a:extLst>
            <a:ext uri="{909E8E84-426E-40DD-AFC4-6F175D3DCCD1}">
              <a14:hiddenFill xmlns:a14="http://schemas.microsoft.com/office/drawing/2010/main">
                <a:solidFill>
                  <a:srgbClr val="FFFFFF"/>
                </a:solidFill>
              </a14:hiddenFill>
            </a:ext>
          </a:extLst>
        </p:spPr>
      </p:pic>
      <p:sp>
        <p:nvSpPr>
          <p:cNvPr id="2" name="Speech Bubble: Rectangle with Corners Rounded 1">
            <a:extLst>
              <a:ext uri="{FF2B5EF4-FFF2-40B4-BE49-F238E27FC236}">
                <a16:creationId xmlns:a16="http://schemas.microsoft.com/office/drawing/2014/main" xmlns="" id="{44F01FA9-7212-4ED6-8BA1-61ED13A3167E}"/>
              </a:ext>
            </a:extLst>
          </p:cNvPr>
          <p:cNvSpPr/>
          <p:nvPr/>
        </p:nvSpPr>
        <p:spPr>
          <a:xfrm>
            <a:off x="4694445" y="2519185"/>
            <a:ext cx="2442910" cy="551915"/>
          </a:xfrm>
          <a:prstGeom prst="wedgeRoundRectCallout">
            <a:avLst>
              <a:gd name="adj1" fmla="val -62348"/>
              <a:gd name="adj2" fmla="val 23340"/>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dirty="0">
                <a:solidFill>
                  <a:schemeClr val="tx1"/>
                </a:solidFill>
                <a:latin typeface="+mj-lt"/>
              </a:rPr>
              <a:t>Tháp Rùa</a:t>
            </a:r>
            <a:endParaRPr lang="en-US" sz="2000" dirty="0">
              <a:solidFill>
                <a:schemeClr val="tx1"/>
              </a:solidFill>
              <a:latin typeface="+mj-lt"/>
            </a:endParaRPr>
          </a:p>
        </p:txBody>
      </p:sp>
      <p:sp>
        <p:nvSpPr>
          <p:cNvPr id="20" name="Speech Bubble: Rectangle with Corners Rounded 19">
            <a:extLst>
              <a:ext uri="{FF2B5EF4-FFF2-40B4-BE49-F238E27FC236}">
                <a16:creationId xmlns:a16="http://schemas.microsoft.com/office/drawing/2014/main" xmlns="" id="{4F2BACAC-B300-4247-A912-F552EEA287F1}"/>
              </a:ext>
            </a:extLst>
          </p:cNvPr>
          <p:cNvSpPr/>
          <p:nvPr/>
        </p:nvSpPr>
        <p:spPr>
          <a:xfrm>
            <a:off x="4678297" y="3121617"/>
            <a:ext cx="2442910" cy="551915"/>
          </a:xfrm>
          <a:prstGeom prst="wedgeRoundRectCallout">
            <a:avLst>
              <a:gd name="adj1" fmla="val 64236"/>
              <a:gd name="adj2" fmla="val -45944"/>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dirty="0">
                <a:solidFill>
                  <a:schemeClr val="tx1"/>
                </a:solidFill>
                <a:latin typeface="+mj-lt"/>
              </a:rPr>
              <a:t>Đền Ngọc Sơn</a:t>
            </a:r>
            <a:endParaRPr lang="en-US" sz="2000" dirty="0">
              <a:solidFill>
                <a:schemeClr val="tx1"/>
              </a:solidFill>
              <a:latin typeface="+mj-lt"/>
            </a:endParaRPr>
          </a:p>
        </p:txBody>
      </p:sp>
      <p:sp>
        <p:nvSpPr>
          <p:cNvPr id="21" name="Speech Bubble: Rectangle with Corners Rounded 20">
            <a:extLst>
              <a:ext uri="{FF2B5EF4-FFF2-40B4-BE49-F238E27FC236}">
                <a16:creationId xmlns:a16="http://schemas.microsoft.com/office/drawing/2014/main" xmlns="" id="{52CA7C57-900D-4645-8000-A3DBBCD6DBCD}"/>
              </a:ext>
            </a:extLst>
          </p:cNvPr>
          <p:cNvSpPr/>
          <p:nvPr/>
        </p:nvSpPr>
        <p:spPr>
          <a:xfrm>
            <a:off x="4678297" y="3756489"/>
            <a:ext cx="2442910" cy="551915"/>
          </a:xfrm>
          <a:prstGeom prst="wedgeRoundRectCallout">
            <a:avLst>
              <a:gd name="adj1" fmla="val 64236"/>
              <a:gd name="adj2" fmla="val -45944"/>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dirty="0">
                <a:solidFill>
                  <a:schemeClr val="tx1"/>
                </a:solidFill>
                <a:latin typeface="+mj-lt"/>
              </a:rPr>
              <a:t>Cầu Thê Húc</a:t>
            </a:r>
            <a:endParaRPr lang="en-US" sz="2000" dirty="0">
              <a:solidFill>
                <a:schemeClr val="tx1"/>
              </a:solidFill>
              <a:latin typeface="+mj-lt"/>
            </a:endParaRPr>
          </a:p>
        </p:txBody>
      </p:sp>
      <p:sp>
        <p:nvSpPr>
          <p:cNvPr id="22" name="Speech Bubble: Rectangle with Corners Rounded 21">
            <a:extLst>
              <a:ext uri="{FF2B5EF4-FFF2-40B4-BE49-F238E27FC236}">
                <a16:creationId xmlns:a16="http://schemas.microsoft.com/office/drawing/2014/main" xmlns="" id="{8AD06A4D-9C24-480A-B9F7-B3B26FB2E118}"/>
              </a:ext>
            </a:extLst>
          </p:cNvPr>
          <p:cNvSpPr/>
          <p:nvPr/>
        </p:nvSpPr>
        <p:spPr>
          <a:xfrm>
            <a:off x="4678297" y="4391361"/>
            <a:ext cx="2442910" cy="551915"/>
          </a:xfrm>
          <a:prstGeom prst="wedgeRoundRectCallout">
            <a:avLst>
              <a:gd name="adj1" fmla="val -66431"/>
              <a:gd name="adj2" fmla="val -9796"/>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dirty="0">
                <a:solidFill>
                  <a:schemeClr val="tx1"/>
                </a:solidFill>
                <a:latin typeface="+mj-lt"/>
              </a:rPr>
              <a:t>Tháp Bút</a:t>
            </a:r>
            <a:endParaRPr lang="en-US" sz="2000" dirty="0">
              <a:solidFill>
                <a:schemeClr val="tx1"/>
              </a:solidFill>
              <a:latin typeface="+mj-lt"/>
            </a:endParaRPr>
          </a:p>
        </p:txBody>
      </p:sp>
    </p:spTree>
    <p:extLst>
      <p:ext uri="{BB962C8B-B14F-4D97-AF65-F5344CB8AC3E}">
        <p14:creationId xmlns:p14="http://schemas.microsoft.com/office/powerpoint/2010/main" val="1461151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xit" presetSubtype="0" fill="hold" grpId="1" nodeType="clickEffect">
                                  <p:stCondLst>
                                    <p:cond delay="0"/>
                                  </p:stCondLst>
                                  <p:childTnLst>
                                    <p:set>
                                      <p:cBhvr>
                                        <p:cTn id="13" dur="1" fill="hold">
                                          <p:stCondLst>
                                            <p:cond delay="0"/>
                                          </p:stCondLst>
                                        </p:cTn>
                                        <p:tgtEl>
                                          <p:spTgt spid="11"/>
                                        </p:tgtEl>
                                        <p:attrNameLst>
                                          <p:attrName>style.visibility</p:attrName>
                                        </p:attrNameLst>
                                      </p:cBhvr>
                                      <p:to>
                                        <p:strVal val="hidden"/>
                                      </p:to>
                                    </p:set>
                                  </p:childTnLst>
                                </p:cTn>
                              </p:par>
                              <p:par>
                                <p:cTn id="14" presetID="10" presetClass="entr" presetSubtype="0"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2050"/>
                                        </p:tgtEl>
                                        <p:attrNameLst>
                                          <p:attrName>style.visibility</p:attrName>
                                        </p:attrNameLst>
                                      </p:cBhvr>
                                      <p:to>
                                        <p:strVal val="visible"/>
                                      </p:to>
                                    </p:set>
                                    <p:animEffect transition="in" filter="fade">
                                      <p:cBhvr>
                                        <p:cTn id="21" dur="500"/>
                                        <p:tgtEl>
                                          <p:spTgt spid="2050"/>
                                        </p:tgtEl>
                                      </p:cBhvr>
                                    </p:animEffect>
                                  </p:childTnLst>
                                </p:cTn>
                              </p:par>
                            </p:childTnLst>
                          </p:cTn>
                        </p:par>
                        <p:par>
                          <p:cTn id="22" fill="hold">
                            <p:stCondLst>
                              <p:cond delay="500"/>
                            </p:stCondLst>
                            <p:childTnLst>
                              <p:par>
                                <p:cTn id="23" presetID="42" presetClass="entr" presetSubtype="0" fill="hold" grpId="0" nodeType="after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fade">
                                      <p:cBhvr>
                                        <p:cTn id="25" dur="1000"/>
                                        <p:tgtEl>
                                          <p:spTgt spid="2"/>
                                        </p:tgtEl>
                                      </p:cBhvr>
                                    </p:animEffect>
                                    <p:anim calcmode="lin" valueType="num">
                                      <p:cBhvr>
                                        <p:cTn id="26" dur="1000" fill="hold"/>
                                        <p:tgtEl>
                                          <p:spTgt spid="2"/>
                                        </p:tgtEl>
                                        <p:attrNameLst>
                                          <p:attrName>ppt_x</p:attrName>
                                        </p:attrNameLst>
                                      </p:cBhvr>
                                      <p:tavLst>
                                        <p:tav tm="0">
                                          <p:val>
                                            <p:strVal val="#ppt_x"/>
                                          </p:val>
                                        </p:tav>
                                        <p:tav tm="100000">
                                          <p:val>
                                            <p:strVal val="#ppt_x"/>
                                          </p:val>
                                        </p:tav>
                                      </p:tavLst>
                                    </p:anim>
                                    <p:anim calcmode="lin" valueType="num">
                                      <p:cBhvr>
                                        <p:cTn id="2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1000"/>
                                        <p:tgtEl>
                                          <p:spTgt spid="15"/>
                                        </p:tgtEl>
                                      </p:cBhvr>
                                    </p:animEffect>
                                    <p:anim calcmode="lin" valueType="num">
                                      <p:cBhvr>
                                        <p:cTn id="33" dur="1000" fill="hold"/>
                                        <p:tgtEl>
                                          <p:spTgt spid="15"/>
                                        </p:tgtEl>
                                        <p:attrNameLst>
                                          <p:attrName>ppt_x</p:attrName>
                                        </p:attrNameLst>
                                      </p:cBhvr>
                                      <p:tavLst>
                                        <p:tav tm="0">
                                          <p:val>
                                            <p:strVal val="#ppt_x"/>
                                          </p:val>
                                        </p:tav>
                                        <p:tav tm="100000">
                                          <p:val>
                                            <p:strVal val="#ppt_x"/>
                                          </p:val>
                                        </p:tav>
                                      </p:tavLst>
                                    </p:anim>
                                    <p:anim calcmode="lin" valueType="num">
                                      <p:cBhvr>
                                        <p:cTn id="34" dur="1000" fill="hold"/>
                                        <p:tgtEl>
                                          <p:spTgt spid="15"/>
                                        </p:tgtEl>
                                        <p:attrNameLst>
                                          <p:attrName>ppt_y</p:attrName>
                                        </p:attrNameLst>
                                      </p:cBhvr>
                                      <p:tavLst>
                                        <p:tav tm="0">
                                          <p:val>
                                            <p:strVal val="#ppt_y+.1"/>
                                          </p:val>
                                        </p:tav>
                                        <p:tav tm="100000">
                                          <p:val>
                                            <p:strVal val="#ppt_y"/>
                                          </p:val>
                                        </p:tav>
                                      </p:tavLst>
                                    </p:anim>
                                  </p:childTnLst>
                                </p:cTn>
                              </p:par>
                            </p:childTnLst>
                          </p:cTn>
                        </p:par>
                        <p:par>
                          <p:cTn id="35" fill="hold">
                            <p:stCondLst>
                              <p:cond delay="1000"/>
                            </p:stCondLst>
                            <p:childTnLst>
                              <p:par>
                                <p:cTn id="36" presetID="42" presetClass="entr" presetSubtype="0" fill="hold" grpId="0" nodeType="after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fade">
                                      <p:cBhvr>
                                        <p:cTn id="38" dur="1000"/>
                                        <p:tgtEl>
                                          <p:spTgt spid="20"/>
                                        </p:tgtEl>
                                      </p:cBhvr>
                                    </p:animEffect>
                                    <p:anim calcmode="lin" valueType="num">
                                      <p:cBhvr>
                                        <p:cTn id="39" dur="1000" fill="hold"/>
                                        <p:tgtEl>
                                          <p:spTgt spid="20"/>
                                        </p:tgtEl>
                                        <p:attrNameLst>
                                          <p:attrName>ppt_x</p:attrName>
                                        </p:attrNameLst>
                                      </p:cBhvr>
                                      <p:tavLst>
                                        <p:tav tm="0">
                                          <p:val>
                                            <p:strVal val="#ppt_x"/>
                                          </p:val>
                                        </p:tav>
                                        <p:tav tm="100000">
                                          <p:val>
                                            <p:strVal val="#ppt_x"/>
                                          </p:val>
                                        </p:tav>
                                      </p:tavLst>
                                    </p:anim>
                                    <p:anim calcmode="lin" valueType="num">
                                      <p:cBhvr>
                                        <p:cTn id="40"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nodeType="clickEffect">
                                  <p:stCondLst>
                                    <p:cond delay="0"/>
                                  </p:stCondLst>
                                  <p:childTnLst>
                                    <p:set>
                                      <p:cBhvr>
                                        <p:cTn id="44" dur="1" fill="hold">
                                          <p:stCondLst>
                                            <p:cond delay="0"/>
                                          </p:stCondLst>
                                        </p:cTn>
                                        <p:tgtEl>
                                          <p:spTgt spid="14"/>
                                        </p:tgtEl>
                                        <p:attrNameLst>
                                          <p:attrName>style.visibility</p:attrName>
                                        </p:attrNameLst>
                                      </p:cBhvr>
                                      <p:to>
                                        <p:strVal val="visible"/>
                                      </p:to>
                                    </p:set>
                                    <p:animEffect transition="in" filter="fade">
                                      <p:cBhvr>
                                        <p:cTn id="45" dur="1000"/>
                                        <p:tgtEl>
                                          <p:spTgt spid="14"/>
                                        </p:tgtEl>
                                      </p:cBhvr>
                                    </p:animEffect>
                                    <p:anim calcmode="lin" valueType="num">
                                      <p:cBhvr>
                                        <p:cTn id="46" dur="1000" fill="hold"/>
                                        <p:tgtEl>
                                          <p:spTgt spid="14"/>
                                        </p:tgtEl>
                                        <p:attrNameLst>
                                          <p:attrName>ppt_x</p:attrName>
                                        </p:attrNameLst>
                                      </p:cBhvr>
                                      <p:tavLst>
                                        <p:tav tm="0">
                                          <p:val>
                                            <p:strVal val="#ppt_x"/>
                                          </p:val>
                                        </p:tav>
                                        <p:tav tm="100000">
                                          <p:val>
                                            <p:strVal val="#ppt_x"/>
                                          </p:val>
                                        </p:tav>
                                      </p:tavLst>
                                    </p:anim>
                                    <p:anim calcmode="lin" valueType="num">
                                      <p:cBhvr>
                                        <p:cTn id="47" dur="1000" fill="hold"/>
                                        <p:tgtEl>
                                          <p:spTgt spid="14"/>
                                        </p:tgtEl>
                                        <p:attrNameLst>
                                          <p:attrName>ppt_y</p:attrName>
                                        </p:attrNameLst>
                                      </p:cBhvr>
                                      <p:tavLst>
                                        <p:tav tm="0">
                                          <p:val>
                                            <p:strVal val="#ppt_y+.1"/>
                                          </p:val>
                                        </p:tav>
                                        <p:tav tm="100000">
                                          <p:val>
                                            <p:strVal val="#ppt_y"/>
                                          </p:val>
                                        </p:tav>
                                      </p:tavLst>
                                    </p:anim>
                                  </p:childTnLst>
                                </p:cTn>
                              </p:par>
                            </p:childTnLst>
                          </p:cTn>
                        </p:par>
                        <p:par>
                          <p:cTn id="48" fill="hold">
                            <p:stCondLst>
                              <p:cond delay="1000"/>
                            </p:stCondLst>
                            <p:childTnLst>
                              <p:par>
                                <p:cTn id="49" presetID="42" presetClass="entr" presetSubtype="0" fill="hold" grpId="0" nodeType="afterEffect">
                                  <p:stCondLst>
                                    <p:cond delay="0"/>
                                  </p:stCondLst>
                                  <p:childTnLst>
                                    <p:set>
                                      <p:cBhvr>
                                        <p:cTn id="50" dur="1" fill="hold">
                                          <p:stCondLst>
                                            <p:cond delay="0"/>
                                          </p:stCondLst>
                                        </p:cTn>
                                        <p:tgtEl>
                                          <p:spTgt spid="21"/>
                                        </p:tgtEl>
                                        <p:attrNameLst>
                                          <p:attrName>style.visibility</p:attrName>
                                        </p:attrNameLst>
                                      </p:cBhvr>
                                      <p:to>
                                        <p:strVal val="visible"/>
                                      </p:to>
                                    </p:set>
                                    <p:animEffect transition="in" filter="fade">
                                      <p:cBhvr>
                                        <p:cTn id="51" dur="1000"/>
                                        <p:tgtEl>
                                          <p:spTgt spid="21"/>
                                        </p:tgtEl>
                                      </p:cBhvr>
                                    </p:animEffect>
                                    <p:anim calcmode="lin" valueType="num">
                                      <p:cBhvr>
                                        <p:cTn id="52" dur="1000" fill="hold"/>
                                        <p:tgtEl>
                                          <p:spTgt spid="21"/>
                                        </p:tgtEl>
                                        <p:attrNameLst>
                                          <p:attrName>ppt_x</p:attrName>
                                        </p:attrNameLst>
                                      </p:cBhvr>
                                      <p:tavLst>
                                        <p:tav tm="0">
                                          <p:val>
                                            <p:strVal val="#ppt_x"/>
                                          </p:val>
                                        </p:tav>
                                        <p:tav tm="100000">
                                          <p:val>
                                            <p:strVal val="#ppt_x"/>
                                          </p:val>
                                        </p:tav>
                                      </p:tavLst>
                                    </p:anim>
                                    <p:anim calcmode="lin" valueType="num">
                                      <p:cBhvr>
                                        <p:cTn id="53"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42" presetClass="entr" presetSubtype="0" fill="hold" nodeType="clickEffect">
                                  <p:stCondLst>
                                    <p:cond delay="0"/>
                                  </p:stCondLst>
                                  <p:childTnLst>
                                    <p:set>
                                      <p:cBhvr>
                                        <p:cTn id="57" dur="1" fill="hold">
                                          <p:stCondLst>
                                            <p:cond delay="0"/>
                                          </p:stCondLst>
                                        </p:cTn>
                                        <p:tgtEl>
                                          <p:spTgt spid="16"/>
                                        </p:tgtEl>
                                        <p:attrNameLst>
                                          <p:attrName>style.visibility</p:attrName>
                                        </p:attrNameLst>
                                      </p:cBhvr>
                                      <p:to>
                                        <p:strVal val="visible"/>
                                      </p:to>
                                    </p:set>
                                    <p:animEffect transition="in" filter="fade">
                                      <p:cBhvr>
                                        <p:cTn id="58" dur="1000"/>
                                        <p:tgtEl>
                                          <p:spTgt spid="16"/>
                                        </p:tgtEl>
                                      </p:cBhvr>
                                    </p:animEffect>
                                    <p:anim calcmode="lin" valueType="num">
                                      <p:cBhvr>
                                        <p:cTn id="59" dur="1000" fill="hold"/>
                                        <p:tgtEl>
                                          <p:spTgt spid="16"/>
                                        </p:tgtEl>
                                        <p:attrNameLst>
                                          <p:attrName>ppt_x</p:attrName>
                                        </p:attrNameLst>
                                      </p:cBhvr>
                                      <p:tavLst>
                                        <p:tav tm="0">
                                          <p:val>
                                            <p:strVal val="#ppt_x"/>
                                          </p:val>
                                        </p:tav>
                                        <p:tav tm="100000">
                                          <p:val>
                                            <p:strVal val="#ppt_x"/>
                                          </p:val>
                                        </p:tav>
                                      </p:tavLst>
                                    </p:anim>
                                    <p:anim calcmode="lin" valueType="num">
                                      <p:cBhvr>
                                        <p:cTn id="60" dur="1000" fill="hold"/>
                                        <p:tgtEl>
                                          <p:spTgt spid="16"/>
                                        </p:tgtEl>
                                        <p:attrNameLst>
                                          <p:attrName>ppt_y</p:attrName>
                                        </p:attrNameLst>
                                      </p:cBhvr>
                                      <p:tavLst>
                                        <p:tav tm="0">
                                          <p:val>
                                            <p:strVal val="#ppt_y+.1"/>
                                          </p:val>
                                        </p:tav>
                                        <p:tav tm="100000">
                                          <p:val>
                                            <p:strVal val="#ppt_y"/>
                                          </p:val>
                                        </p:tav>
                                      </p:tavLst>
                                    </p:anim>
                                  </p:childTnLst>
                                </p:cTn>
                              </p:par>
                            </p:childTnLst>
                          </p:cTn>
                        </p:par>
                        <p:par>
                          <p:cTn id="61" fill="hold">
                            <p:stCondLst>
                              <p:cond delay="1000"/>
                            </p:stCondLst>
                            <p:childTnLst>
                              <p:par>
                                <p:cTn id="62" presetID="42" presetClass="entr" presetSubtype="0" fill="hold" grpId="0" nodeType="afterEffect">
                                  <p:stCondLst>
                                    <p:cond delay="0"/>
                                  </p:stCondLst>
                                  <p:childTnLst>
                                    <p:set>
                                      <p:cBhvr>
                                        <p:cTn id="63" dur="1" fill="hold">
                                          <p:stCondLst>
                                            <p:cond delay="0"/>
                                          </p:stCondLst>
                                        </p:cTn>
                                        <p:tgtEl>
                                          <p:spTgt spid="22"/>
                                        </p:tgtEl>
                                        <p:attrNameLst>
                                          <p:attrName>style.visibility</p:attrName>
                                        </p:attrNameLst>
                                      </p:cBhvr>
                                      <p:to>
                                        <p:strVal val="visible"/>
                                      </p:to>
                                    </p:set>
                                    <p:animEffect transition="in" filter="fade">
                                      <p:cBhvr>
                                        <p:cTn id="64" dur="1000"/>
                                        <p:tgtEl>
                                          <p:spTgt spid="22"/>
                                        </p:tgtEl>
                                      </p:cBhvr>
                                    </p:animEffect>
                                    <p:anim calcmode="lin" valueType="num">
                                      <p:cBhvr>
                                        <p:cTn id="65" dur="1000" fill="hold"/>
                                        <p:tgtEl>
                                          <p:spTgt spid="22"/>
                                        </p:tgtEl>
                                        <p:attrNameLst>
                                          <p:attrName>ppt_x</p:attrName>
                                        </p:attrNameLst>
                                      </p:cBhvr>
                                      <p:tavLst>
                                        <p:tav tm="0">
                                          <p:val>
                                            <p:strVal val="#ppt_x"/>
                                          </p:val>
                                        </p:tav>
                                        <p:tav tm="100000">
                                          <p:val>
                                            <p:strVal val="#ppt_x"/>
                                          </p:val>
                                        </p:tav>
                                      </p:tavLst>
                                    </p:anim>
                                    <p:anim calcmode="lin" valueType="num">
                                      <p:cBhvr>
                                        <p:cTn id="66"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12" grpId="0"/>
      <p:bldP spid="2" grpId="0" animBg="1"/>
      <p:bldP spid="20" grpId="0" animBg="1"/>
      <p:bldP spid="21" grpId="0" animBg="1"/>
      <p:bldP spid="2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17000" b="-17000"/>
          </a:stretch>
        </a:blipFill>
        <a:effectLst/>
      </p:bgPr>
    </p:bg>
    <p:spTree>
      <p:nvGrpSpPr>
        <p:cNvPr id="1" name=""/>
        <p:cNvGrpSpPr/>
        <p:nvPr/>
      </p:nvGrpSpPr>
      <p:grpSpPr>
        <a:xfrm>
          <a:off x="0" y="0"/>
          <a:ext cx="0" cy="0"/>
          <a:chOff x="0" y="0"/>
          <a:chExt cx="0" cy="0"/>
        </a:xfrm>
      </p:grpSpPr>
      <p:sp>
        <p:nvSpPr>
          <p:cNvPr id="10" name="Cloud 9">
            <a:extLst>
              <a:ext uri="{FF2B5EF4-FFF2-40B4-BE49-F238E27FC236}">
                <a16:creationId xmlns:a16="http://schemas.microsoft.com/office/drawing/2014/main" xmlns="" id="{669680EF-7B05-4A3F-AD9B-08D009CCD333}"/>
              </a:ext>
            </a:extLst>
          </p:cNvPr>
          <p:cNvSpPr/>
          <p:nvPr/>
        </p:nvSpPr>
        <p:spPr>
          <a:xfrm>
            <a:off x="993228" y="1481959"/>
            <a:ext cx="3111167" cy="1776381"/>
          </a:xfrm>
          <a:prstGeom prst="cloud">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b="1" i="1" dirty="0">
                <a:solidFill>
                  <a:schemeClr val="tx1"/>
                </a:solidFill>
                <a:latin typeface="+mj-lt"/>
              </a:rPr>
              <a:t>Những hiểu biết của em về chùa Một Cột? </a:t>
            </a:r>
            <a:endParaRPr lang="en-US" sz="2000" b="1" i="1" dirty="0">
              <a:solidFill>
                <a:schemeClr val="tx1"/>
              </a:solidFill>
              <a:latin typeface="+mj-lt"/>
            </a:endParaRPr>
          </a:p>
        </p:txBody>
      </p:sp>
      <p:sp>
        <p:nvSpPr>
          <p:cNvPr id="13" name="TextBox 12">
            <a:extLst>
              <a:ext uri="{FF2B5EF4-FFF2-40B4-BE49-F238E27FC236}">
                <a16:creationId xmlns:a16="http://schemas.microsoft.com/office/drawing/2014/main" xmlns="" id="{C6B2BED4-434A-4B88-A4A9-094B351CB15B}"/>
              </a:ext>
            </a:extLst>
          </p:cNvPr>
          <p:cNvSpPr txBox="1"/>
          <p:nvPr/>
        </p:nvSpPr>
        <p:spPr>
          <a:xfrm>
            <a:off x="4405745" y="170594"/>
            <a:ext cx="7049193" cy="400110"/>
          </a:xfrm>
          <a:prstGeom prst="rect">
            <a:avLst/>
          </a:prstGeom>
          <a:noFill/>
        </p:spPr>
        <p:txBody>
          <a:bodyPr wrap="square" rtlCol="0">
            <a:spAutoFit/>
          </a:bodyPr>
          <a:lstStyle/>
          <a:p>
            <a:r>
              <a:rPr lang="vi-VN" sz="2000" b="1" dirty="0">
                <a:latin typeface="+mj-lt"/>
              </a:rPr>
              <a:t>Chùa Một Cột – Đóa hoa sen ngàn năm tuổi trong lòng Hà Nội</a:t>
            </a:r>
            <a:endParaRPr lang="en-US" sz="2000" b="1" dirty="0">
              <a:latin typeface="+mj-lt"/>
            </a:endParaRPr>
          </a:p>
        </p:txBody>
      </p:sp>
      <p:pic>
        <p:nvPicPr>
          <p:cNvPr id="9" name="Picture 8">
            <a:extLst>
              <a:ext uri="{FF2B5EF4-FFF2-40B4-BE49-F238E27FC236}">
                <a16:creationId xmlns:a16="http://schemas.microsoft.com/office/drawing/2014/main" xmlns="" id="{E369BAE6-EB8C-4DA8-8110-F12C6BCD041E}"/>
              </a:ext>
            </a:extLst>
          </p:cNvPr>
          <p:cNvPicPr>
            <a:picLocks noChangeAspect="1"/>
          </p:cNvPicPr>
          <p:nvPr/>
        </p:nvPicPr>
        <p:blipFill>
          <a:blip r:embed="rId6"/>
          <a:stretch>
            <a:fillRect/>
          </a:stretch>
        </p:blipFill>
        <p:spPr>
          <a:xfrm flipH="1">
            <a:off x="11971" y="4400074"/>
            <a:ext cx="3722265" cy="2351329"/>
          </a:xfrm>
          <a:prstGeom prst="rect">
            <a:avLst/>
          </a:prstGeom>
        </p:spPr>
      </p:pic>
      <p:pic>
        <p:nvPicPr>
          <p:cNvPr id="2" name="Tieng-coi-oto-www_yeualo_com">
            <a:hlinkClick r:id="" action="ppaction://media"/>
            <a:extLst>
              <a:ext uri="{FF2B5EF4-FFF2-40B4-BE49-F238E27FC236}">
                <a16:creationId xmlns:a16="http://schemas.microsoft.com/office/drawing/2014/main" xmlns="" id="{D0776130-8A99-414A-8245-64294A68EC6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191135" y="5575739"/>
            <a:ext cx="609600" cy="609600"/>
          </a:xfrm>
          <a:prstGeom prst="rect">
            <a:avLst/>
          </a:prstGeom>
        </p:spPr>
      </p:pic>
      <p:sp>
        <p:nvSpPr>
          <p:cNvPr id="3" name="TextBox 2">
            <a:extLst>
              <a:ext uri="{FF2B5EF4-FFF2-40B4-BE49-F238E27FC236}">
                <a16:creationId xmlns:a16="http://schemas.microsoft.com/office/drawing/2014/main" xmlns="" id="{A0ECDAAE-1C08-47BF-B943-D4F21EA989C3}"/>
              </a:ext>
            </a:extLst>
          </p:cNvPr>
          <p:cNvSpPr txBox="1"/>
          <p:nvPr/>
        </p:nvSpPr>
        <p:spPr>
          <a:xfrm>
            <a:off x="315310" y="5376041"/>
            <a:ext cx="2585545" cy="378373"/>
          </a:xfrm>
          <a:prstGeom prst="rect">
            <a:avLst/>
          </a:prstGeom>
          <a:noFill/>
        </p:spPr>
        <p:txBody>
          <a:bodyPr wrap="square" rtlCol="0">
            <a:spAutoFit/>
          </a:bodyPr>
          <a:lstStyle/>
          <a:p>
            <a:pPr algn="ctr"/>
            <a:r>
              <a:rPr lang="vi-VN" dirty="0"/>
              <a:t>DU LỊCH HÀ NỘI</a:t>
            </a:r>
            <a:endParaRPr lang="en-US" dirty="0"/>
          </a:p>
        </p:txBody>
      </p:sp>
      <p:pic>
        <p:nvPicPr>
          <p:cNvPr id="8" name="Picture 2" descr="Chùa Một Cột - Đóa hoa sen ngàn năm tuổi trong lòng Hà Nội">
            <a:extLst>
              <a:ext uri="{FF2B5EF4-FFF2-40B4-BE49-F238E27FC236}">
                <a16:creationId xmlns:a16="http://schemas.microsoft.com/office/drawing/2014/main" xmlns="" id="{5239549D-07A9-44B2-9DA8-945A85434CF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190418" y="672661"/>
            <a:ext cx="5479845" cy="30824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342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276" fill="hold"/>
                                        <p:tgtEl>
                                          <p:spTgt spid="2"/>
                                        </p:tgtEl>
                                      </p:cBhvr>
                                    </p:cmd>
                                  </p:childTnLst>
                                </p:cTn>
                              </p:par>
                              <p:par>
                                <p:cTn id="7" presetID="42" presetClass="path" presetSubtype="0" accel="50000" decel="50000" fill="hold" nodeType="withEffect">
                                  <p:stCondLst>
                                    <p:cond delay="0"/>
                                  </p:stCondLst>
                                  <p:childTnLst>
                                    <p:animMotion origin="layout" path="M 4.16667E-6 -2.96296E-6 L 0.30533 -2.96296E-6 " pathEditMode="relative" rAng="0" ptsTypes="AA">
                                      <p:cBhvr>
                                        <p:cTn id="8" dur="2000" fill="hold"/>
                                        <p:tgtEl>
                                          <p:spTgt spid="9"/>
                                        </p:tgtEl>
                                        <p:attrNameLst>
                                          <p:attrName>ppt_x</p:attrName>
                                          <p:attrName>ppt_y</p:attrName>
                                        </p:attrNameLst>
                                      </p:cBhvr>
                                      <p:rCtr x="15260" y="0"/>
                                    </p:animMotion>
                                  </p:childTnLst>
                                </p:cTn>
                              </p:par>
                              <p:par>
                                <p:cTn id="9" presetID="42" presetClass="path" presetSubtype="0" accel="50000" decel="50000" fill="hold" grpId="0" nodeType="withEffect">
                                  <p:stCondLst>
                                    <p:cond delay="0"/>
                                  </p:stCondLst>
                                  <p:childTnLst>
                                    <p:animMotion origin="layout" path="M -0.00169 -2.59259E-6 L 0.32852 0.00162 " pathEditMode="relative" rAng="0" ptsTypes="AA">
                                      <p:cBhvr>
                                        <p:cTn id="10" dur="2000" fill="hold"/>
                                        <p:tgtEl>
                                          <p:spTgt spid="3"/>
                                        </p:tgtEl>
                                        <p:attrNameLst>
                                          <p:attrName>ppt_x</p:attrName>
                                          <p:attrName>ppt_y</p:attrName>
                                        </p:attrNameLst>
                                      </p:cBhvr>
                                      <p:rCtr x="16510" y="69"/>
                                    </p:animMotion>
                                  </p:childTnLst>
                                </p:cTn>
                              </p:par>
                              <p:par>
                                <p:cTn id="11" presetID="42"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500"/>
                                        <p:tgtEl>
                                          <p:spTgt spid="13"/>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6" fill="hold" display="0">
                  <p:stCondLst>
                    <p:cond delay="indefinite"/>
                  </p:stCondLst>
                  <p:endCondLst>
                    <p:cond evt="onStopAudio" delay="0">
                      <p:tgtEl>
                        <p:sldTgt/>
                      </p:tgtEl>
                    </p:cond>
                  </p:endCondLst>
                </p:cTn>
                <p:tgtEl>
                  <p:spTgt spid="2"/>
                </p:tgtEl>
              </p:cMediaNode>
            </p:audio>
          </p:childTnLst>
        </p:cTn>
      </p:par>
    </p:tnLst>
    <p:bldLst>
      <p:bldP spid="10" grpId="0" animBg="1"/>
      <p:bldP spid="13" grpId="0"/>
      <p:bldP spid="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3554A7A2-AC4F-4F3D-BD81-3A9081C57617}"/>
              </a:ext>
            </a:extLst>
          </p:cNvPr>
          <p:cNvSpPr/>
          <p:nvPr/>
        </p:nvSpPr>
        <p:spPr>
          <a:xfrm>
            <a:off x="163772" y="450109"/>
            <a:ext cx="5786652" cy="652928"/>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xmlns="" id="{E2532E60-F7C6-4D3F-83FC-38EACE1001E1}"/>
              </a:ext>
            </a:extLst>
          </p:cNvPr>
          <p:cNvSpPr txBox="1"/>
          <p:nvPr/>
        </p:nvSpPr>
        <p:spPr>
          <a:xfrm>
            <a:off x="163771" y="440698"/>
            <a:ext cx="5663823" cy="707886"/>
          </a:xfrm>
          <a:prstGeom prst="rect">
            <a:avLst/>
          </a:prstGeom>
          <a:noFill/>
        </p:spPr>
        <p:txBody>
          <a:bodyPr wrap="square" rtlCol="0">
            <a:spAutoFit/>
          </a:bodyPr>
          <a:lstStyle/>
          <a:p>
            <a:r>
              <a:rPr lang="vi-VN" sz="2000" dirty="0">
                <a:latin typeface="+mj-lt"/>
              </a:rPr>
              <a:t>- </a:t>
            </a:r>
            <a:r>
              <a:rPr lang="vi-VN" sz="2000" b="1" dirty="0">
                <a:latin typeface="+mj-lt"/>
              </a:rPr>
              <a:t>Vị trí</a:t>
            </a:r>
            <a:r>
              <a:rPr lang="vi-VN" sz="2000" dirty="0">
                <a:latin typeface="+mj-lt"/>
              </a:rPr>
              <a:t>: Nằm trong quần thể khu di tích Ba Đình lịch sử, tọa lạc bên tay phải của lăng Bác.</a:t>
            </a:r>
            <a:endParaRPr lang="en-US" sz="2000" dirty="0">
              <a:latin typeface="+mj-lt"/>
            </a:endParaRPr>
          </a:p>
        </p:txBody>
      </p:sp>
      <p:sp>
        <p:nvSpPr>
          <p:cNvPr id="6" name="TextBox 5">
            <a:extLst>
              <a:ext uri="{FF2B5EF4-FFF2-40B4-BE49-F238E27FC236}">
                <a16:creationId xmlns:a16="http://schemas.microsoft.com/office/drawing/2014/main" xmlns="" id="{BD4F2108-E43A-49ED-8B59-274032E034CC}"/>
              </a:ext>
            </a:extLst>
          </p:cNvPr>
          <p:cNvSpPr txBox="1"/>
          <p:nvPr/>
        </p:nvSpPr>
        <p:spPr>
          <a:xfrm>
            <a:off x="163771" y="1157894"/>
            <a:ext cx="5932227" cy="4832092"/>
          </a:xfrm>
          <a:prstGeom prst="rect">
            <a:avLst/>
          </a:prstGeom>
          <a:noFill/>
        </p:spPr>
        <p:txBody>
          <a:bodyPr wrap="square" rtlCol="0">
            <a:spAutoFit/>
          </a:bodyPr>
          <a:lstStyle/>
          <a:p>
            <a:r>
              <a:rPr lang="vi-VN" sz="2800" dirty="0">
                <a:latin typeface="+mj-lt"/>
              </a:rPr>
              <a:t>- </a:t>
            </a:r>
            <a:r>
              <a:rPr lang="vi-VN" sz="2800" b="1" dirty="0">
                <a:latin typeface="+mj-lt"/>
              </a:rPr>
              <a:t>Lịch sử hình thành</a:t>
            </a:r>
            <a:r>
              <a:rPr lang="vi-VN" sz="2800" dirty="0">
                <a:latin typeface="+mj-lt"/>
              </a:rPr>
              <a:t>:</a:t>
            </a:r>
          </a:p>
          <a:p>
            <a:r>
              <a:rPr lang="vi-VN" sz="2800" dirty="0">
                <a:latin typeface="+mj-lt"/>
              </a:rPr>
              <a:t>+ Khởi công: năm 1049.</a:t>
            </a:r>
          </a:p>
          <a:p>
            <a:r>
              <a:rPr lang="vi-VN" sz="2800" dirty="0">
                <a:latin typeface="+mj-lt"/>
              </a:rPr>
              <a:t>+ Truyền thuyết: vua Lý Thái Tông chiêm bao thấy </a:t>
            </a:r>
            <a:r>
              <a:rPr lang="vi-VN" sz="2800" dirty="0" err="1">
                <a:latin typeface="+mj-lt"/>
              </a:rPr>
              <a:t>Phật</a:t>
            </a:r>
            <a:r>
              <a:rPr lang="vi-VN" sz="2800" dirty="0">
                <a:latin typeface="+mj-lt"/>
              </a:rPr>
              <a:t> </a:t>
            </a:r>
            <a:r>
              <a:rPr lang="en-US" sz="2800" dirty="0">
                <a:latin typeface="Times New Roman" panose="02020603050405020304" pitchFamily="18" charset="0"/>
                <a:cs typeface="Times New Roman" panose="02020603050405020304" pitchFamily="18" charset="0"/>
              </a:rPr>
              <a:t>B</a:t>
            </a:r>
            <a:r>
              <a:rPr lang="vi-VN" sz="2800" dirty="0">
                <a:latin typeface="+mj-lt"/>
              </a:rPr>
              <a:t>à Quan Thế Âm Bồ Tát.</a:t>
            </a:r>
          </a:p>
          <a:p>
            <a:r>
              <a:rPr lang="vi-VN" sz="2800" dirty="0">
                <a:latin typeface="+mj-lt"/>
              </a:rPr>
              <a:t>+ Trải qua các triều đại, các cuộc chiến tranh, thực dân Pháp đặt mìn phá hoại, chùa bị hư hỏng, sụp đổ gần như hoàn toàn.</a:t>
            </a:r>
          </a:p>
          <a:p>
            <a:r>
              <a:rPr lang="vi-VN" sz="2800" dirty="0">
                <a:latin typeface="+mj-lt"/>
              </a:rPr>
              <a:t>+ 1955: được trùng tu tôn tạo theo kiến trúc cũ, cho đến ngày nay.</a:t>
            </a:r>
          </a:p>
        </p:txBody>
      </p:sp>
      <p:sp>
        <p:nvSpPr>
          <p:cNvPr id="8" name="TextBox 7">
            <a:extLst>
              <a:ext uri="{FF2B5EF4-FFF2-40B4-BE49-F238E27FC236}">
                <a16:creationId xmlns:a16="http://schemas.microsoft.com/office/drawing/2014/main" xmlns="" id="{B4E1030C-990A-4EBD-BC59-F2326B595FFE}"/>
              </a:ext>
            </a:extLst>
          </p:cNvPr>
          <p:cNvSpPr txBox="1"/>
          <p:nvPr/>
        </p:nvSpPr>
        <p:spPr>
          <a:xfrm>
            <a:off x="2635135" y="49998"/>
            <a:ext cx="7356145" cy="400110"/>
          </a:xfrm>
          <a:prstGeom prst="rect">
            <a:avLst/>
          </a:prstGeom>
          <a:noFill/>
        </p:spPr>
        <p:txBody>
          <a:bodyPr wrap="square" rtlCol="0">
            <a:spAutoFit/>
          </a:bodyPr>
          <a:lstStyle/>
          <a:p>
            <a:r>
              <a:rPr lang="en-US" sz="2000" b="1" dirty="0" err="1">
                <a:latin typeface="Times New Roman" panose="02020603050405020304" pitchFamily="18" charset="0"/>
                <a:cs typeface="Times New Roman" panose="02020603050405020304" pitchFamily="18" charset="0"/>
              </a:rPr>
              <a:t>Chùa</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Một</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Cột</a:t>
            </a:r>
            <a:r>
              <a:rPr lang="en-US" sz="2000" b="1" dirty="0">
                <a:latin typeface="Times New Roman" panose="02020603050405020304" pitchFamily="18" charset="0"/>
                <a:cs typeface="Times New Roman" panose="02020603050405020304" pitchFamily="18" charset="0"/>
              </a:rPr>
              <a:t> – </a:t>
            </a:r>
            <a:r>
              <a:rPr lang="en-US" sz="2000" b="1" dirty="0" err="1">
                <a:latin typeface="Times New Roman" panose="02020603050405020304" pitchFamily="18" charset="0"/>
                <a:cs typeface="Times New Roman" panose="02020603050405020304" pitchFamily="18" charset="0"/>
              </a:rPr>
              <a:t>Đóa</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hoa</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sen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ngàn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năm</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tuổi</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trong</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lòng</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Hà</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Nội</a:t>
            </a:r>
            <a:r>
              <a:rPr lang="en-US" sz="2000" b="1" dirty="0">
                <a:latin typeface="Times New Roman" panose="02020603050405020304" pitchFamily="18" charset="0"/>
                <a:cs typeface="Times New Roman" panose="02020603050405020304" pitchFamily="18" charset="0"/>
              </a:rPr>
              <a:t>.</a:t>
            </a:r>
          </a:p>
        </p:txBody>
      </p:sp>
      <p:pic>
        <p:nvPicPr>
          <p:cNvPr id="1026" name="Picture 2" descr="3 nơi có phiên bản chùa Một Cột">
            <a:extLst>
              <a:ext uri="{FF2B5EF4-FFF2-40B4-BE49-F238E27FC236}">
                <a16:creationId xmlns:a16="http://schemas.microsoft.com/office/drawing/2014/main" xmlns="" id="{E7EA66A7-13C7-4169-B9D4-EA4885E1C46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5999" y="504966"/>
            <a:ext cx="5932226" cy="6168789"/>
          </a:xfrm>
          <a:prstGeom prst="rect">
            <a:avLst/>
          </a:prstGeom>
          <a:noFill/>
          <a:extLst>
            <a:ext uri="{909E8E84-426E-40DD-AFC4-6F175D3DCCD1}">
              <a14:hiddenFill xmlns:a14="http://schemas.microsoft.com/office/drawing/2010/main">
                <a:solidFill>
                  <a:srgbClr val="FFFFFF"/>
                </a:solidFill>
              </a14:hiddenFill>
            </a:ext>
          </a:extLst>
        </p:spPr>
      </p:pic>
      <p:sp>
        <p:nvSpPr>
          <p:cNvPr id="3" name="Cloud 2">
            <a:extLst>
              <a:ext uri="{FF2B5EF4-FFF2-40B4-BE49-F238E27FC236}">
                <a16:creationId xmlns:a16="http://schemas.microsoft.com/office/drawing/2014/main" xmlns="" id="{9973F7BC-96A7-45DF-A645-75B7B4734911}"/>
              </a:ext>
            </a:extLst>
          </p:cNvPr>
          <p:cNvSpPr/>
          <p:nvPr/>
        </p:nvSpPr>
        <p:spPr>
          <a:xfrm>
            <a:off x="1719340" y="2815162"/>
            <a:ext cx="4954137" cy="3301460"/>
          </a:xfrm>
          <a:prstGeom prst="cloud">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i="1" dirty="0">
                <a:solidFill>
                  <a:schemeClr val="tx1"/>
                </a:solidFill>
                <a:latin typeface="+mj-lt"/>
              </a:rPr>
              <a:t>Em </a:t>
            </a:r>
            <a:r>
              <a:rPr lang="vi-VN" sz="3200" b="1" i="1" dirty="0" err="1">
                <a:solidFill>
                  <a:schemeClr val="tx1"/>
                </a:solidFill>
                <a:latin typeface="+mj-lt"/>
              </a:rPr>
              <a:t>biết</a:t>
            </a:r>
            <a:r>
              <a:rPr lang="en-US" sz="3200" b="1" i="1" dirty="0">
                <a:solidFill>
                  <a:schemeClr val="tx1"/>
                </a:solidFill>
                <a:latin typeface="+mj-lt"/>
              </a:rPr>
              <a:t> </a:t>
            </a:r>
            <a:r>
              <a:rPr lang="en-US" sz="3200" b="1" i="1" dirty="0" err="1">
                <a:solidFill>
                  <a:schemeClr val="tx1"/>
                </a:solidFill>
                <a:latin typeface="Times New Roman" panose="02020603050405020304" pitchFamily="18" charset="0"/>
                <a:cs typeface="Times New Roman" panose="02020603050405020304" pitchFamily="18" charset="0"/>
              </a:rPr>
              <a:t>gì</a:t>
            </a:r>
            <a:r>
              <a:rPr lang="en-US" sz="3200" b="1" i="1" dirty="0">
                <a:solidFill>
                  <a:schemeClr val="tx1"/>
                </a:solidFill>
                <a:latin typeface="Times New Roman" panose="02020603050405020304" pitchFamily="18" charset="0"/>
                <a:cs typeface="Times New Roman" panose="02020603050405020304" pitchFamily="18" charset="0"/>
              </a:rPr>
              <a:t> </a:t>
            </a:r>
            <a:r>
              <a:rPr lang="en-US" sz="3200" b="1" i="1" dirty="0" err="1">
                <a:solidFill>
                  <a:schemeClr val="tx1"/>
                </a:solidFill>
                <a:latin typeface="Times New Roman" panose="02020603050405020304" pitchFamily="18" charset="0"/>
                <a:cs typeface="Times New Roman" panose="02020603050405020304" pitchFamily="18" charset="0"/>
              </a:rPr>
              <a:t>về</a:t>
            </a:r>
            <a:r>
              <a:rPr lang="vi-VN" sz="3200" b="1" i="1" dirty="0">
                <a:solidFill>
                  <a:schemeClr val="tx1"/>
                </a:solidFill>
                <a:latin typeface="Times New Roman" panose="02020603050405020304" pitchFamily="18" charset="0"/>
                <a:cs typeface="Times New Roman" panose="02020603050405020304" pitchFamily="18" charset="0"/>
              </a:rPr>
              <a:t> </a:t>
            </a:r>
            <a:r>
              <a:rPr lang="vi-VN" sz="3200" b="1" i="1" dirty="0">
                <a:solidFill>
                  <a:schemeClr val="tx1"/>
                </a:solidFill>
                <a:latin typeface="+mj-lt"/>
              </a:rPr>
              <a:t>truyền thuyết về chùa </a:t>
            </a:r>
            <a:r>
              <a:rPr lang="vi-VN" sz="3200" b="1" i="1" dirty="0" err="1">
                <a:solidFill>
                  <a:schemeClr val="tx1"/>
                </a:solidFill>
                <a:latin typeface="+mj-lt"/>
              </a:rPr>
              <a:t>Một</a:t>
            </a:r>
            <a:r>
              <a:rPr lang="vi-VN" sz="3200" b="1" i="1" dirty="0">
                <a:solidFill>
                  <a:schemeClr val="tx1"/>
                </a:solidFill>
                <a:latin typeface="+mj-lt"/>
              </a:rPr>
              <a:t> C</a:t>
            </a:r>
            <a:r>
              <a:rPr lang="en-US" sz="3200" b="1" i="1" dirty="0">
                <a:solidFill>
                  <a:schemeClr val="tx1"/>
                </a:solidFill>
                <a:latin typeface="Times New Roman" panose="02020603050405020304" pitchFamily="18" charset="0"/>
                <a:cs typeface="Times New Roman" panose="02020603050405020304" pitchFamily="18" charset="0"/>
              </a:rPr>
              <a:t>ộ</a:t>
            </a:r>
            <a:r>
              <a:rPr lang="vi-VN" sz="3200" b="1" i="1" dirty="0">
                <a:solidFill>
                  <a:schemeClr val="tx1"/>
                </a:solidFill>
                <a:latin typeface="+mj-lt"/>
              </a:rPr>
              <a:t>t? Hãy chia sẻ với các bạn.</a:t>
            </a:r>
            <a:endParaRPr lang="en-US" sz="3200" b="1" i="1" dirty="0">
              <a:solidFill>
                <a:schemeClr val="tx1"/>
              </a:solidFill>
              <a:latin typeface="+mj-lt"/>
            </a:endParaRPr>
          </a:p>
        </p:txBody>
      </p:sp>
    </p:spTree>
    <p:extLst>
      <p:ext uri="{BB962C8B-B14F-4D97-AF65-F5344CB8AC3E}">
        <p14:creationId xmlns:p14="http://schemas.microsoft.com/office/powerpoint/2010/main" val="40055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3"/>
                                        </p:tgtEl>
                                        <p:attrNameLst>
                                          <p:attrName>style.visibility</p:attrName>
                                        </p:attrNameLst>
                                      </p:cBhvr>
                                      <p:to>
                                        <p:strVal val="hidden"/>
                                      </p:to>
                                    </p:set>
                                  </p:childTnLst>
                                </p:cTn>
                              </p:par>
                              <p:par>
                                <p:cTn id="19" presetID="42"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3" grpId="0" animBg="1"/>
      <p:bldP spid="3" grpId="1"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1000" b="-21000"/>
          </a:stretch>
        </a:blip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xmlns="" id="{183EA528-D7F7-433E-B890-083240A275A2}"/>
              </a:ext>
            </a:extLst>
          </p:cNvPr>
          <p:cNvSpPr txBox="1"/>
          <p:nvPr/>
        </p:nvSpPr>
        <p:spPr>
          <a:xfrm>
            <a:off x="327321" y="1390996"/>
            <a:ext cx="2161309" cy="4031873"/>
          </a:xfrm>
          <a:prstGeom prst="rect">
            <a:avLst/>
          </a:prstGeom>
          <a:noFill/>
          <a:ln w="19050">
            <a:solidFill>
              <a:srgbClr val="002060"/>
            </a:solidFill>
            <a:prstDash val="sysDash"/>
          </a:ln>
        </p:spPr>
        <p:txBody>
          <a:bodyPr wrap="square" rtlCol="0">
            <a:spAutoFit/>
          </a:bodyPr>
          <a:lstStyle/>
          <a:p>
            <a:pPr algn="ctr"/>
            <a:r>
              <a:rPr lang="vi-VN" sz="3200" b="1" dirty="0">
                <a:latin typeface="+mj-lt"/>
              </a:rPr>
              <a:t>Tên gọi: </a:t>
            </a:r>
          </a:p>
          <a:p>
            <a:pPr algn="ctr"/>
            <a:r>
              <a:rPr lang="vi-VN" sz="3200" b="1" dirty="0">
                <a:latin typeface="+mj-lt"/>
              </a:rPr>
              <a:t>Diên Hựu Tự </a:t>
            </a:r>
            <a:r>
              <a:rPr lang="vi-VN" sz="3200" dirty="0">
                <a:latin typeface="+mj-lt"/>
              </a:rPr>
              <a:t>(chùa Diên Hựu): Ý nghĩa: phước bền dài lâu</a:t>
            </a:r>
          </a:p>
          <a:p>
            <a:endParaRPr lang="en-US" sz="3200" dirty="0">
              <a:latin typeface="+mj-lt"/>
            </a:endParaRPr>
          </a:p>
        </p:txBody>
      </p:sp>
      <p:sp>
        <p:nvSpPr>
          <p:cNvPr id="10" name="TextBox 9">
            <a:extLst>
              <a:ext uri="{FF2B5EF4-FFF2-40B4-BE49-F238E27FC236}">
                <a16:creationId xmlns:a16="http://schemas.microsoft.com/office/drawing/2014/main" xmlns="" id="{7FFA4ED2-8252-4845-B13B-074DAC35751D}"/>
              </a:ext>
            </a:extLst>
          </p:cNvPr>
          <p:cNvSpPr txBox="1"/>
          <p:nvPr/>
        </p:nvSpPr>
        <p:spPr>
          <a:xfrm>
            <a:off x="327321" y="54930"/>
            <a:ext cx="11537357" cy="584775"/>
          </a:xfrm>
          <a:prstGeom prst="rect">
            <a:avLst/>
          </a:prstGeom>
          <a:noFill/>
        </p:spPr>
        <p:txBody>
          <a:bodyPr wrap="square" rtlCol="0">
            <a:spAutoFit/>
          </a:bodyPr>
          <a:lstStyle/>
          <a:p>
            <a:r>
              <a:rPr lang="vi-VN" sz="3200" b="1" dirty="0">
                <a:latin typeface="+mj-lt"/>
              </a:rPr>
              <a:t>Chùa Một Cột – Đóa hoa sen ngàn năm tuổi trong lòng Hà Nội</a:t>
            </a:r>
            <a:endParaRPr lang="en-US" sz="3200" b="1" dirty="0">
              <a:latin typeface="+mj-lt"/>
            </a:endParaRPr>
          </a:p>
        </p:txBody>
      </p:sp>
      <p:pic>
        <p:nvPicPr>
          <p:cNvPr id="2052" name="Picture 4" descr="Chùa Một Cột ở đâu? - Đóa hoa sen giữa lòng thủ đô">
            <a:extLst>
              <a:ext uri="{FF2B5EF4-FFF2-40B4-BE49-F238E27FC236}">
                <a16:creationId xmlns:a16="http://schemas.microsoft.com/office/drawing/2014/main" xmlns="" id="{6E17C3F1-2942-4BD2-8C82-184D6B1FE17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05031" y="1390996"/>
            <a:ext cx="5781164" cy="381000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xmlns="" id="{5F22CE08-08B9-48D0-803D-5171EDBD0B34}"/>
              </a:ext>
            </a:extLst>
          </p:cNvPr>
          <p:cNvSpPr txBox="1"/>
          <p:nvPr/>
        </p:nvSpPr>
        <p:spPr>
          <a:xfrm>
            <a:off x="9643117" y="1390996"/>
            <a:ext cx="2221562" cy="3539430"/>
          </a:xfrm>
          <a:prstGeom prst="rect">
            <a:avLst/>
          </a:prstGeom>
          <a:noFill/>
          <a:ln w="19050">
            <a:solidFill>
              <a:srgbClr val="0070C0"/>
            </a:solidFill>
            <a:prstDash val="sysDash"/>
          </a:ln>
        </p:spPr>
        <p:txBody>
          <a:bodyPr wrap="square" rtlCol="0">
            <a:spAutoFit/>
          </a:bodyPr>
          <a:lstStyle/>
          <a:p>
            <a:pPr algn="ctr"/>
            <a:r>
              <a:rPr lang="vi-VN" sz="2800" b="1" dirty="0">
                <a:latin typeface="Times New Roman" panose="02020603050405020304" pitchFamily="18" charset="0"/>
                <a:cs typeface="Times New Roman" panose="02020603050405020304" pitchFamily="18" charset="0"/>
              </a:rPr>
              <a:t>Tên gọi: </a:t>
            </a:r>
          </a:p>
          <a:p>
            <a:pPr algn="ctr"/>
            <a:r>
              <a:rPr lang="vi-VN" sz="2800" b="1" dirty="0">
                <a:latin typeface="Times New Roman" panose="02020603050405020304" pitchFamily="18" charset="0"/>
                <a:cs typeface="Times New Roman" panose="02020603050405020304" pitchFamily="18" charset="0"/>
              </a:rPr>
              <a:t>Liên Hoa Đài (đài Hoa Sen)</a:t>
            </a:r>
          </a:p>
          <a:p>
            <a:pPr algn="ctr"/>
            <a:r>
              <a:rPr lang="vi-VN" sz="2800" dirty="0">
                <a:latin typeface="Times New Roman" panose="02020603050405020304" pitchFamily="18" charset="0"/>
                <a:cs typeface="Times New Roman" panose="02020603050405020304" pitchFamily="18" charset="0"/>
              </a:rPr>
              <a:t>Ý nghĩa: kiến trúc giống đài hoa sen khổng lồ)</a:t>
            </a:r>
            <a:endParaRPr lang="en-US" sz="2800" dirty="0">
              <a:latin typeface="Times New Roman" panose="02020603050405020304" pitchFamily="18" charset="0"/>
              <a:cs typeface="Times New Roman" panose="02020603050405020304" pitchFamily="18" charset="0"/>
            </a:endParaRPr>
          </a:p>
        </p:txBody>
      </p:sp>
      <p:sp>
        <p:nvSpPr>
          <p:cNvPr id="2" name="Cloud 1">
            <a:extLst>
              <a:ext uri="{FF2B5EF4-FFF2-40B4-BE49-F238E27FC236}">
                <a16:creationId xmlns:a16="http://schemas.microsoft.com/office/drawing/2014/main" xmlns="" id="{D135FB07-F875-4E04-B570-62EF78E75F8C}"/>
              </a:ext>
            </a:extLst>
          </p:cNvPr>
          <p:cNvSpPr/>
          <p:nvPr/>
        </p:nvSpPr>
        <p:spPr>
          <a:xfrm>
            <a:off x="4483685" y="1998378"/>
            <a:ext cx="3823855" cy="2595235"/>
          </a:xfrm>
          <a:prstGeom prst="cloud">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i="1" dirty="0">
                <a:solidFill>
                  <a:schemeClr val="tx1"/>
                </a:solidFill>
                <a:latin typeface="+mj-lt"/>
              </a:rPr>
              <a:t>Chùa Một Cột còn có tên gọi nào khác?</a:t>
            </a:r>
            <a:endParaRPr lang="en-US" sz="3200" b="1" i="1" dirty="0">
              <a:solidFill>
                <a:schemeClr val="tx1"/>
              </a:solidFill>
              <a:latin typeface="+mj-lt"/>
            </a:endParaRPr>
          </a:p>
        </p:txBody>
      </p:sp>
    </p:spTree>
    <p:extLst>
      <p:ext uri="{BB962C8B-B14F-4D97-AF65-F5344CB8AC3E}">
        <p14:creationId xmlns:p14="http://schemas.microsoft.com/office/powerpoint/2010/main" val="2984376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xit" presetSubtype="0" fill="hold" grpId="1" nodeType="clickEffect">
                                  <p:stCondLst>
                                    <p:cond delay="0"/>
                                  </p:stCondLst>
                                  <p:childTnLst>
                                    <p:set>
                                      <p:cBhvr>
                                        <p:cTn id="13" dur="1" fill="hold">
                                          <p:stCondLst>
                                            <p:cond delay="0"/>
                                          </p:stCondLst>
                                        </p:cTn>
                                        <p:tgtEl>
                                          <p:spTgt spid="2"/>
                                        </p:tgtEl>
                                        <p:attrNameLst>
                                          <p:attrName>style.visibility</p:attrName>
                                        </p:attrNameLst>
                                      </p:cBhvr>
                                      <p:to>
                                        <p:strVal val="hidden"/>
                                      </p:to>
                                    </p:set>
                                  </p:childTnLst>
                                </p:cTn>
                              </p:par>
                              <p:par>
                                <p:cTn id="14" presetID="42"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1000"/>
                                        <p:tgtEl>
                                          <p:spTgt spid="7"/>
                                        </p:tgtEl>
                                      </p:cBhvr>
                                    </p:animEffect>
                                    <p:anim calcmode="lin" valueType="num">
                                      <p:cBhvr>
                                        <p:cTn id="17" dur="1000" fill="hold"/>
                                        <p:tgtEl>
                                          <p:spTgt spid="7"/>
                                        </p:tgtEl>
                                        <p:attrNameLst>
                                          <p:attrName>ppt_x</p:attrName>
                                        </p:attrNameLst>
                                      </p:cBhvr>
                                      <p:tavLst>
                                        <p:tav tm="0">
                                          <p:val>
                                            <p:strVal val="#ppt_x"/>
                                          </p:val>
                                        </p:tav>
                                        <p:tav tm="100000">
                                          <p:val>
                                            <p:strVal val="#ppt_x"/>
                                          </p:val>
                                        </p:tav>
                                      </p:tavLst>
                                    </p:anim>
                                    <p:anim calcmode="lin" valueType="num">
                                      <p:cBhvr>
                                        <p:cTn id="18"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1000"/>
                                        <p:tgtEl>
                                          <p:spTgt spid="12"/>
                                        </p:tgtEl>
                                      </p:cBhvr>
                                    </p:animEffect>
                                    <p:anim calcmode="lin" valueType="num">
                                      <p:cBhvr>
                                        <p:cTn id="24" dur="1000" fill="hold"/>
                                        <p:tgtEl>
                                          <p:spTgt spid="12"/>
                                        </p:tgtEl>
                                        <p:attrNameLst>
                                          <p:attrName>ppt_x</p:attrName>
                                        </p:attrNameLst>
                                      </p:cBhvr>
                                      <p:tavLst>
                                        <p:tav tm="0">
                                          <p:val>
                                            <p:strVal val="#ppt_x"/>
                                          </p:val>
                                        </p:tav>
                                        <p:tav tm="100000">
                                          <p:val>
                                            <p:strVal val="#ppt_x"/>
                                          </p:val>
                                        </p:tav>
                                      </p:tavLst>
                                    </p:anim>
                                    <p:anim calcmode="lin" valueType="num">
                                      <p:cBhvr>
                                        <p:cTn id="25"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2" grpId="0" animBg="1"/>
      <p:bldP spid="2" grpId="0" animBg="1"/>
      <p:bldP spid="2" grpId="1"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1000" b="-21000"/>
          </a:stretch>
        </a:blipFill>
        <a:effectLst/>
      </p:bgPr>
    </p:bg>
    <p:spTree>
      <p:nvGrpSpPr>
        <p:cNvPr id="1" name=""/>
        <p:cNvGrpSpPr/>
        <p:nvPr/>
      </p:nvGrpSpPr>
      <p:grpSpPr>
        <a:xfrm>
          <a:off x="0" y="0"/>
          <a:ext cx="0" cy="0"/>
          <a:chOff x="0" y="0"/>
          <a:chExt cx="0" cy="0"/>
        </a:xfrm>
      </p:grpSpPr>
      <p:sp>
        <p:nvSpPr>
          <p:cNvPr id="2" name="Speech Bubble: Rectangle 1">
            <a:extLst>
              <a:ext uri="{FF2B5EF4-FFF2-40B4-BE49-F238E27FC236}">
                <a16:creationId xmlns:a16="http://schemas.microsoft.com/office/drawing/2014/main" xmlns="" id="{29CAE67C-ADE0-43E9-A27F-5E3AD3198DD7}"/>
              </a:ext>
            </a:extLst>
          </p:cNvPr>
          <p:cNvSpPr/>
          <p:nvPr/>
        </p:nvSpPr>
        <p:spPr>
          <a:xfrm>
            <a:off x="341135" y="1126367"/>
            <a:ext cx="6096000" cy="1628891"/>
          </a:xfrm>
          <a:prstGeom prst="wedgeRectCallout">
            <a:avLst>
              <a:gd name="adj1" fmla="val 55239"/>
              <a:gd name="adj2" fmla="val 2997"/>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xmlns="" id="{A8530933-33C7-4A80-AE6E-0A994B31B0DA}"/>
              </a:ext>
            </a:extLst>
          </p:cNvPr>
          <p:cNvSpPr/>
          <p:nvPr/>
        </p:nvSpPr>
        <p:spPr>
          <a:xfrm>
            <a:off x="239534" y="1303747"/>
            <a:ext cx="6707175" cy="1384995"/>
          </a:xfrm>
          <a:prstGeom prst="rect">
            <a:avLst/>
          </a:prstGeom>
        </p:spPr>
        <p:txBody>
          <a:bodyPr wrap="square">
            <a:spAutoFit/>
          </a:bodyPr>
          <a:lstStyle/>
          <a:p>
            <a:r>
              <a:rPr lang="en-US" sz="2800" dirty="0">
                <a:solidFill>
                  <a:srgbClr val="1A2B49"/>
                </a:solidFill>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Kiến trúc:</a:t>
            </a:r>
          </a:p>
          <a:p>
            <a:r>
              <a:rPr lang="en-US" sz="2800" dirty="0">
                <a:latin typeface="Times New Roman" panose="02020603050405020304" pitchFamily="18" charset="0"/>
                <a:cs typeface="Times New Roman" panose="02020603050405020304" pitchFamily="18" charset="0"/>
              </a:rPr>
              <a:t>"</a:t>
            </a:r>
            <a:r>
              <a:rPr lang="en-US" sz="2800" dirty="0" err="1">
                <a:latin typeface="Times New Roman" panose="02020603050405020304" pitchFamily="18" charset="0"/>
                <a:cs typeface="Times New Roman" panose="02020603050405020304" pitchFamily="18" charset="0"/>
              </a:rPr>
              <a:t>Ngôi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chùa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kiến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trúc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độc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đáo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châu</a:t>
            </a:r>
            <a:r>
              <a:rPr lang="en-US" sz="2800" dirty="0">
                <a:latin typeface="Times New Roman" panose="02020603050405020304" pitchFamily="18" charset="0"/>
                <a:cs typeface="Times New Roman" panose="02020603050405020304" pitchFamily="18" charset="0"/>
              </a:rPr>
              <a:t> Á" do </a:t>
            </a:r>
            <a:r>
              <a:rPr lang="en-US" sz="2800" dirty="0" err="1">
                <a:latin typeface="Times New Roman" panose="02020603050405020304" pitchFamily="18" charset="0"/>
                <a:cs typeface="Times New Roman" panose="02020603050405020304" pitchFamily="18" charset="0"/>
              </a:rPr>
              <a:t>Tổ</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chức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Kỷ</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lục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Châu</a:t>
            </a:r>
            <a:r>
              <a:rPr lang="en-US" sz="2800" dirty="0">
                <a:latin typeface="Times New Roman" panose="02020603050405020304" pitchFamily="18" charset="0"/>
                <a:cs typeface="Times New Roman" panose="02020603050405020304" pitchFamily="18" charset="0"/>
              </a:rPr>
              <a:t> Á </a:t>
            </a:r>
            <a:r>
              <a:rPr lang="en-US" sz="2800" dirty="0" err="1">
                <a:latin typeface="Times New Roman" panose="02020603050405020304" pitchFamily="18" charset="0"/>
                <a:cs typeface="Times New Roman" panose="02020603050405020304" pitchFamily="18" charset="0"/>
              </a:rPr>
              <a:t>xác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lập</a:t>
            </a:r>
            <a:endParaRPr lang="vi-VN" sz="2800" dirty="0">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xmlns="" id="{4FD267CA-FC08-4AEF-BC07-FC04F63FC825}"/>
              </a:ext>
            </a:extLst>
          </p:cNvPr>
          <p:cNvSpPr txBox="1"/>
          <p:nvPr/>
        </p:nvSpPr>
        <p:spPr>
          <a:xfrm>
            <a:off x="5892894" y="5022955"/>
            <a:ext cx="5171825" cy="954107"/>
          </a:xfrm>
          <a:prstGeom prst="rect">
            <a:avLst/>
          </a:prstGeom>
          <a:noFill/>
        </p:spPr>
        <p:txBody>
          <a:bodyPr wrap="square" rtlCol="0">
            <a:spAutoFit/>
          </a:bodyPr>
          <a:lstStyle/>
          <a:p>
            <a:r>
              <a:rPr lang="vi-VN" sz="2800" dirty="0">
                <a:latin typeface="Times New Roman" panose="02020603050405020304" pitchFamily="18" charset="0"/>
                <a:cs typeface="Times New Roman" panose="02020603050405020304" pitchFamily="18" charset="0"/>
              </a:rPr>
              <a:t>Là một trong những biểu tượng của Hà Nội</a:t>
            </a:r>
          </a:p>
        </p:txBody>
      </p:sp>
      <p:sp>
        <p:nvSpPr>
          <p:cNvPr id="8" name="TextBox 7">
            <a:extLst>
              <a:ext uri="{FF2B5EF4-FFF2-40B4-BE49-F238E27FC236}">
                <a16:creationId xmlns:a16="http://schemas.microsoft.com/office/drawing/2014/main" xmlns="" id="{B4E1030C-990A-4EBD-BC59-F2326B595FFE}"/>
              </a:ext>
            </a:extLst>
          </p:cNvPr>
          <p:cNvSpPr txBox="1"/>
          <p:nvPr/>
        </p:nvSpPr>
        <p:spPr>
          <a:xfrm>
            <a:off x="239534" y="235974"/>
            <a:ext cx="10255593" cy="523220"/>
          </a:xfrm>
          <a:prstGeom prst="rect">
            <a:avLst/>
          </a:prstGeom>
          <a:noFill/>
        </p:spPr>
        <p:txBody>
          <a:bodyPr wrap="square" rtlCol="0">
            <a:spAutoFit/>
          </a:bodyPr>
          <a:lstStyle/>
          <a:p>
            <a:r>
              <a:rPr lang="en-US" sz="2800" i="1" dirty="0" err="1">
                <a:latin typeface="Times New Roman" panose="02020603050405020304" pitchFamily="18" charset="0"/>
                <a:cs typeface="Times New Roman" panose="02020603050405020304" pitchFamily="18" charset="0"/>
              </a:rPr>
              <a:t>Chùa</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Một</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Cột</a:t>
            </a:r>
            <a:r>
              <a:rPr lang="en-US" sz="2800" i="1" dirty="0">
                <a:latin typeface="Times New Roman" panose="02020603050405020304" pitchFamily="18" charset="0"/>
                <a:cs typeface="Times New Roman" panose="02020603050405020304" pitchFamily="18" charset="0"/>
              </a:rPr>
              <a:t> – </a:t>
            </a:r>
            <a:r>
              <a:rPr lang="en-US" sz="2800" i="1" dirty="0" err="1">
                <a:latin typeface="Times New Roman" panose="02020603050405020304" pitchFamily="18" charset="0"/>
                <a:cs typeface="Times New Roman" panose="02020603050405020304" pitchFamily="18" charset="0"/>
              </a:rPr>
              <a:t>Đóa</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hoa</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sen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ngàn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năm</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tuổi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trong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lòng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Hà</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Nội</a:t>
            </a:r>
            <a:r>
              <a:rPr lang="en-US" sz="2800" i="1" dirty="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pic>
        <p:nvPicPr>
          <p:cNvPr id="3074" name="Picture 2" descr="Kiến trúc độc đáo của Chùa Một Cột - VietNamNet">
            <a:extLst>
              <a:ext uri="{FF2B5EF4-FFF2-40B4-BE49-F238E27FC236}">
                <a16:creationId xmlns:a16="http://schemas.microsoft.com/office/drawing/2014/main" xmlns="" id="{F84E15B2-D958-42DF-BCB2-07720C1795E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31125" y="809711"/>
            <a:ext cx="4815377" cy="3611533"/>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Chùa Một Cột ở đâu? Thờ ai? Kiến Trúc? Lịch Sử? Giờ mở cửa">
            <a:extLst>
              <a:ext uri="{FF2B5EF4-FFF2-40B4-BE49-F238E27FC236}">
                <a16:creationId xmlns:a16="http://schemas.microsoft.com/office/drawing/2014/main" xmlns="" id="{9788DD62-9672-4DC3-B265-4B88EA0ED3A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49343" y="3148322"/>
            <a:ext cx="3611534" cy="3611534"/>
          </a:xfrm>
          <a:prstGeom prst="rect">
            <a:avLst/>
          </a:prstGeom>
          <a:noFill/>
          <a:extLst>
            <a:ext uri="{909E8E84-426E-40DD-AFC4-6F175D3DCCD1}">
              <a14:hiddenFill xmlns:a14="http://schemas.microsoft.com/office/drawing/2010/main">
                <a:solidFill>
                  <a:srgbClr val="FFFFFF"/>
                </a:solidFill>
              </a14:hiddenFill>
            </a:ext>
          </a:extLst>
        </p:spPr>
      </p:pic>
      <p:sp>
        <p:nvSpPr>
          <p:cNvPr id="13" name="Speech Bubble: Rectangle 12">
            <a:extLst>
              <a:ext uri="{FF2B5EF4-FFF2-40B4-BE49-F238E27FC236}">
                <a16:creationId xmlns:a16="http://schemas.microsoft.com/office/drawing/2014/main" xmlns="" id="{60330F46-320C-41D3-A3FB-88C2924EDFE2}"/>
              </a:ext>
            </a:extLst>
          </p:cNvPr>
          <p:cNvSpPr/>
          <p:nvPr/>
        </p:nvSpPr>
        <p:spPr>
          <a:xfrm>
            <a:off x="5725440" y="4846272"/>
            <a:ext cx="5506734" cy="1202017"/>
          </a:xfrm>
          <a:prstGeom prst="wedgeRectCallout">
            <a:avLst>
              <a:gd name="adj1" fmla="val -55635"/>
              <a:gd name="adj2" fmla="val -8271"/>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1986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3076"/>
                                        </p:tgtEl>
                                        <p:attrNameLst>
                                          <p:attrName>style.visibility</p:attrName>
                                        </p:attrNameLst>
                                      </p:cBhvr>
                                      <p:to>
                                        <p:strVal val="visible"/>
                                      </p:to>
                                    </p:set>
                                    <p:animEffect transition="in" filter="fade">
                                      <p:cBhvr>
                                        <p:cTn id="19" dur="1000"/>
                                        <p:tgtEl>
                                          <p:spTgt spid="3076"/>
                                        </p:tgtEl>
                                      </p:cBhvr>
                                    </p:animEffect>
                                    <p:anim calcmode="lin" valueType="num">
                                      <p:cBhvr>
                                        <p:cTn id="20" dur="1000" fill="hold"/>
                                        <p:tgtEl>
                                          <p:spTgt spid="3076"/>
                                        </p:tgtEl>
                                        <p:attrNameLst>
                                          <p:attrName>ppt_x</p:attrName>
                                        </p:attrNameLst>
                                      </p:cBhvr>
                                      <p:tavLst>
                                        <p:tav tm="0">
                                          <p:val>
                                            <p:strVal val="#ppt_x"/>
                                          </p:val>
                                        </p:tav>
                                        <p:tav tm="100000">
                                          <p:val>
                                            <p:strVal val="#ppt_x"/>
                                          </p:val>
                                        </p:tav>
                                      </p:tavLst>
                                    </p:anim>
                                    <p:anim calcmode="lin" valueType="num">
                                      <p:cBhvr>
                                        <p:cTn id="21" dur="1000" fill="hold"/>
                                        <p:tgtEl>
                                          <p:spTgt spid="3076"/>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1000"/>
                                        <p:tgtEl>
                                          <p:spTgt spid="13"/>
                                        </p:tgtEl>
                                      </p:cBhvr>
                                    </p:animEffect>
                                    <p:anim calcmode="lin" valueType="num">
                                      <p:cBhvr>
                                        <p:cTn id="25" dur="1000" fill="hold"/>
                                        <p:tgtEl>
                                          <p:spTgt spid="13"/>
                                        </p:tgtEl>
                                        <p:attrNameLst>
                                          <p:attrName>ppt_x</p:attrName>
                                        </p:attrNameLst>
                                      </p:cBhvr>
                                      <p:tavLst>
                                        <p:tav tm="0">
                                          <p:val>
                                            <p:strVal val="#ppt_x"/>
                                          </p:val>
                                        </p:tav>
                                        <p:tav tm="100000">
                                          <p:val>
                                            <p:strVal val="#ppt_x"/>
                                          </p:val>
                                        </p:tav>
                                      </p:tavLst>
                                    </p:anim>
                                    <p:anim calcmode="lin" valueType="num">
                                      <p:cBhvr>
                                        <p:cTn id="26" dur="1000" fill="hold"/>
                                        <p:tgtEl>
                                          <p:spTgt spid="13"/>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1000"/>
                                        <p:tgtEl>
                                          <p:spTgt spid="9"/>
                                        </p:tgtEl>
                                      </p:cBhvr>
                                    </p:animEffect>
                                    <p:anim calcmode="lin" valueType="num">
                                      <p:cBhvr>
                                        <p:cTn id="30" dur="1000" fill="hold"/>
                                        <p:tgtEl>
                                          <p:spTgt spid="9"/>
                                        </p:tgtEl>
                                        <p:attrNameLst>
                                          <p:attrName>ppt_x</p:attrName>
                                        </p:attrNameLst>
                                      </p:cBhvr>
                                      <p:tavLst>
                                        <p:tav tm="0">
                                          <p:val>
                                            <p:strVal val="#ppt_x"/>
                                          </p:val>
                                        </p:tav>
                                        <p:tav tm="100000">
                                          <p:val>
                                            <p:strVal val="#ppt_x"/>
                                          </p:val>
                                        </p:tav>
                                      </p:tavLst>
                                    </p:anim>
                                    <p:anim calcmode="lin" valueType="num">
                                      <p:cBhvr>
                                        <p:cTn id="3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p:bldP spid="9" grpId="0"/>
      <p:bldP spid="1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78EECB3D-F4D6-4EFB-3116-356375A74D1C}"/>
              </a:ext>
            </a:extLst>
          </p:cNvPr>
          <p:cNvSpPr>
            <a:spLocks noGrp="1"/>
          </p:cNvSpPr>
          <p:nvPr>
            <p:ph type="title"/>
          </p:nvPr>
        </p:nvSpPr>
        <p:spPr>
          <a:xfrm>
            <a:off x="274469" y="28701"/>
            <a:ext cx="3360025" cy="2703936"/>
          </a:xfrm>
        </p:spPr>
        <p:txBody>
          <a:bodyPr anchor="b">
            <a:normAutofit/>
          </a:bodyPr>
          <a:lstStyle/>
          <a:p>
            <a:pPr algn="r"/>
            <a:r>
              <a:rPr lang="en-US" sz="4000" dirty="0"/>
              <a:t>1. </a:t>
            </a:r>
            <a:r>
              <a:rPr lang="en-US" sz="4000" dirty="0" err="1"/>
              <a:t>Điểm</a:t>
            </a:r>
            <a:r>
              <a:rPr lang="en-US" sz="4000" dirty="0"/>
              <a:t> </a:t>
            </a:r>
            <a:r>
              <a:rPr lang="en-US" sz="4000" dirty="0" err="1"/>
              <a:t>chung</a:t>
            </a:r>
            <a:r>
              <a:rPr lang="en-US" sz="4000" dirty="0"/>
              <a:t> </a:t>
            </a:r>
            <a:r>
              <a:rPr lang="en-US" sz="4000" dirty="0" err="1"/>
              <a:t>của</a:t>
            </a:r>
            <a:r>
              <a:rPr lang="en-US" sz="4000" dirty="0"/>
              <a:t> </a:t>
            </a:r>
            <a:r>
              <a:rPr lang="en-US" sz="4000" dirty="0" err="1"/>
              <a:t>các</a:t>
            </a:r>
            <a:r>
              <a:rPr lang="en-US" sz="4000" dirty="0"/>
              <a:t> </a:t>
            </a:r>
            <a:r>
              <a:rPr lang="en-US" sz="4000" dirty="0" err="1"/>
              <a:t>công</a:t>
            </a:r>
            <a:r>
              <a:rPr lang="en-US" sz="4000" dirty="0"/>
              <a:t> </a:t>
            </a:r>
            <a:r>
              <a:rPr lang="en-US" sz="4000" dirty="0" err="1"/>
              <a:t>trình</a:t>
            </a:r>
            <a:r>
              <a:rPr lang="en-US" sz="4000" dirty="0"/>
              <a:t> </a:t>
            </a:r>
            <a:r>
              <a:rPr lang="en-US" sz="4000" dirty="0" err="1"/>
              <a:t>trên</a:t>
            </a:r>
            <a:r>
              <a:rPr lang="en-US" sz="4000" dirty="0"/>
              <a:t> </a:t>
            </a:r>
            <a:r>
              <a:rPr lang="en-US" sz="4000" dirty="0" err="1"/>
              <a:t>là</a:t>
            </a:r>
            <a:r>
              <a:rPr lang="en-US" sz="4000" dirty="0"/>
              <a:t> </a:t>
            </a:r>
            <a:r>
              <a:rPr lang="en-US" sz="4000" dirty="0" err="1"/>
              <a:t>gì</a:t>
            </a:r>
            <a:r>
              <a:rPr lang="en-US" sz="4000" dirty="0"/>
              <a:t>?</a:t>
            </a:r>
            <a:endParaRPr lang="vi-VN" sz="4000" dirty="0"/>
          </a:p>
        </p:txBody>
      </p:sp>
      <p:pic>
        <p:nvPicPr>
          <p:cNvPr id="5" name="Picture 2">
            <a:extLst>
              <a:ext uri="{FF2B5EF4-FFF2-40B4-BE49-F238E27FC236}">
                <a16:creationId xmlns:a16="http://schemas.microsoft.com/office/drawing/2014/main" xmlns="" id="{5EDD6856-2727-E3AB-22D5-4805655DCB8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8070" r="-1" b="4601"/>
          <a:stretch/>
        </p:blipFill>
        <p:spPr bwMode="auto">
          <a:xfrm>
            <a:off x="6900497" y="2016122"/>
            <a:ext cx="2269067" cy="1625722"/>
          </a:xfrm>
          <a:prstGeom prst="rect">
            <a:avLst/>
          </a:prstGeom>
          <a:noFill/>
          <a:extLst>
            <a:ext uri="{909E8E84-426E-40DD-AFC4-6F175D3DCCD1}">
              <a14:hiddenFill xmlns:a14="http://schemas.microsoft.com/office/drawing/2010/main">
                <a:solidFill>
                  <a:srgbClr val="FFFFFF"/>
                </a:solidFill>
              </a14:hiddenFill>
            </a:ext>
          </a:extLst>
        </p:spPr>
      </p:pic>
      <p:pic>
        <p:nvPicPr>
          <p:cNvPr id="13" name="Content Placeholder 4">
            <a:extLst>
              <a:ext uri="{FF2B5EF4-FFF2-40B4-BE49-F238E27FC236}">
                <a16:creationId xmlns:a16="http://schemas.microsoft.com/office/drawing/2014/main" xmlns="" id="{3100418E-29B7-3D6A-E8E1-52D54B35DAD8}"/>
              </a:ext>
            </a:extLst>
          </p:cNvPr>
          <p:cNvPicPr>
            <a:picLocks noChangeAspect="1"/>
          </p:cNvPicPr>
          <p:nvPr/>
        </p:nvPicPr>
        <p:blipFill rotWithShape="1">
          <a:blip r:embed="rId3"/>
          <a:srcRect l="20000" t="15402" r="19366" b="12540"/>
          <a:stretch/>
        </p:blipFill>
        <p:spPr>
          <a:xfrm>
            <a:off x="4147709" y="3805881"/>
            <a:ext cx="2383720" cy="1677447"/>
          </a:xfrm>
          <a:prstGeom prst="rect">
            <a:avLst/>
          </a:prstGeom>
        </p:spPr>
      </p:pic>
      <p:pic>
        <p:nvPicPr>
          <p:cNvPr id="17" name="Picture 4" descr="Tìm hiểu về Hồ Hoàn Kiếm (Hồ Gươm) ở Hà Nội - Vntrip.vn">
            <a:extLst>
              <a:ext uri="{FF2B5EF4-FFF2-40B4-BE49-F238E27FC236}">
                <a16:creationId xmlns:a16="http://schemas.microsoft.com/office/drawing/2014/main" xmlns="" id="{9C7AD10B-408F-51CA-7206-740AD64B29F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2825" b="4071"/>
          <a:stretch/>
        </p:blipFill>
        <p:spPr bwMode="auto">
          <a:xfrm>
            <a:off x="6900497" y="3805881"/>
            <a:ext cx="2323408" cy="1677447"/>
          </a:xfrm>
          <a:prstGeom prst="rect">
            <a:avLst/>
          </a:prstGeom>
          <a:noFill/>
          <a:extLst>
            <a:ext uri="{909E8E84-426E-40DD-AFC4-6F175D3DCCD1}">
              <a14:hiddenFill xmlns:a14="http://schemas.microsoft.com/office/drawing/2010/main">
                <a:solidFill>
                  <a:srgbClr val="FFFFFF"/>
                </a:solidFill>
              </a14:hiddenFill>
            </a:ext>
          </a:extLst>
        </p:spPr>
      </p:pic>
      <p:cxnSp>
        <p:nvCxnSpPr>
          <p:cNvPr id="22" name="Đường nối Thẳng 21">
            <a:extLst>
              <a:ext uri="{FF2B5EF4-FFF2-40B4-BE49-F238E27FC236}">
                <a16:creationId xmlns:a16="http://schemas.microsoft.com/office/drawing/2014/main" xmlns="" id="{50554852-5D8B-0AAC-A6C0-16844E3D4421}"/>
              </a:ext>
            </a:extLst>
          </p:cNvPr>
          <p:cNvCxnSpPr/>
          <p:nvPr/>
        </p:nvCxnSpPr>
        <p:spPr>
          <a:xfrm>
            <a:off x="6613071" y="116728"/>
            <a:ext cx="0" cy="6731134"/>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Đường nối Thẳng 22">
            <a:extLst>
              <a:ext uri="{FF2B5EF4-FFF2-40B4-BE49-F238E27FC236}">
                <a16:creationId xmlns:a16="http://schemas.microsoft.com/office/drawing/2014/main" xmlns="" id="{7763A15C-5DDE-4293-A65D-0A4B25109580}"/>
              </a:ext>
            </a:extLst>
          </p:cNvPr>
          <p:cNvCxnSpPr/>
          <p:nvPr/>
        </p:nvCxnSpPr>
        <p:spPr>
          <a:xfrm>
            <a:off x="9456989" y="73571"/>
            <a:ext cx="0" cy="6731134"/>
          </a:xfrm>
          <a:prstGeom prst="line">
            <a:avLst/>
          </a:prstGeom>
        </p:spPr>
        <p:style>
          <a:lnRef idx="1">
            <a:schemeClr val="accent1"/>
          </a:lnRef>
          <a:fillRef idx="0">
            <a:schemeClr val="accent1"/>
          </a:fillRef>
          <a:effectRef idx="0">
            <a:schemeClr val="accent1"/>
          </a:effectRef>
          <a:fontRef idx="minor">
            <a:schemeClr val="tx1"/>
          </a:fontRef>
        </p:style>
      </p:cxnSp>
      <p:pic>
        <p:nvPicPr>
          <p:cNvPr id="24" name="Picture 4" descr="Thành cổ Cổ Loa - điểm tham quan, du lịch độc đáo của Thủ đô - Tổng cục Du  lịch">
            <a:extLst>
              <a:ext uri="{FF2B5EF4-FFF2-40B4-BE49-F238E27FC236}">
                <a16:creationId xmlns:a16="http://schemas.microsoft.com/office/drawing/2014/main" xmlns="" id="{C84DE33D-2C05-17D5-538C-A7ACCA43C0D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4147709" y="2016122"/>
            <a:ext cx="2401297" cy="1677446"/>
          </a:xfrm>
          <a:prstGeom prst="rect">
            <a:avLst/>
          </a:prstGeom>
          <a:noFill/>
          <a:extLst>
            <a:ext uri="{909E8E84-426E-40DD-AFC4-6F175D3DCCD1}">
              <a14:hiddenFill xmlns:a14="http://schemas.microsoft.com/office/drawing/2010/main">
                <a:solidFill>
                  <a:srgbClr val="FFFFFF"/>
                </a:solidFill>
              </a14:hiddenFill>
            </a:ext>
          </a:extLst>
        </p:spPr>
      </p:pic>
      <p:pic>
        <p:nvPicPr>
          <p:cNvPr id="31" name="Hình ảnh 30">
            <a:extLst>
              <a:ext uri="{FF2B5EF4-FFF2-40B4-BE49-F238E27FC236}">
                <a16:creationId xmlns:a16="http://schemas.microsoft.com/office/drawing/2014/main" xmlns="" id="{20F60EF3-A0A7-9BBA-A3F6-62B7E54BB5DE}"/>
              </a:ext>
            </a:extLst>
          </p:cNvPr>
          <p:cNvPicPr>
            <a:picLocks noChangeAspect="1"/>
          </p:cNvPicPr>
          <p:nvPr/>
        </p:nvPicPr>
        <p:blipFill>
          <a:blip r:embed="rId6"/>
          <a:stretch>
            <a:fillRect/>
          </a:stretch>
        </p:blipFill>
        <p:spPr>
          <a:xfrm>
            <a:off x="6864901" y="116728"/>
            <a:ext cx="2335801" cy="1735357"/>
          </a:xfrm>
          <a:prstGeom prst="rect">
            <a:avLst/>
          </a:prstGeom>
        </p:spPr>
      </p:pic>
      <p:pic>
        <p:nvPicPr>
          <p:cNvPr id="34" name="Hình ảnh 33">
            <a:extLst>
              <a:ext uri="{FF2B5EF4-FFF2-40B4-BE49-F238E27FC236}">
                <a16:creationId xmlns:a16="http://schemas.microsoft.com/office/drawing/2014/main" xmlns="" id="{25E920F5-9FC0-6A96-392C-520C1C312929}"/>
              </a:ext>
            </a:extLst>
          </p:cNvPr>
          <p:cNvPicPr>
            <a:picLocks noChangeAspect="1"/>
          </p:cNvPicPr>
          <p:nvPr/>
        </p:nvPicPr>
        <p:blipFill>
          <a:blip r:embed="rId7"/>
          <a:stretch>
            <a:fillRect/>
          </a:stretch>
        </p:blipFill>
        <p:spPr>
          <a:xfrm>
            <a:off x="9700160" y="135881"/>
            <a:ext cx="2290135" cy="2066348"/>
          </a:xfrm>
          <a:prstGeom prst="rect">
            <a:avLst/>
          </a:prstGeom>
        </p:spPr>
      </p:pic>
      <p:pic>
        <p:nvPicPr>
          <p:cNvPr id="35" name="Hình ảnh 34">
            <a:extLst>
              <a:ext uri="{FF2B5EF4-FFF2-40B4-BE49-F238E27FC236}">
                <a16:creationId xmlns:a16="http://schemas.microsoft.com/office/drawing/2014/main" xmlns="" id="{4C0662EB-48B2-40CA-090E-B305550F0CED}"/>
              </a:ext>
            </a:extLst>
          </p:cNvPr>
          <p:cNvPicPr>
            <a:picLocks noChangeAspect="1"/>
          </p:cNvPicPr>
          <p:nvPr/>
        </p:nvPicPr>
        <p:blipFill>
          <a:blip r:embed="rId8"/>
          <a:stretch>
            <a:fillRect/>
          </a:stretch>
        </p:blipFill>
        <p:spPr>
          <a:xfrm>
            <a:off x="9630491" y="2342529"/>
            <a:ext cx="2429472" cy="2172939"/>
          </a:xfrm>
          <a:prstGeom prst="rect">
            <a:avLst/>
          </a:prstGeom>
        </p:spPr>
      </p:pic>
      <p:sp>
        <p:nvSpPr>
          <p:cNvPr id="36" name="Tiêu đề 1">
            <a:extLst>
              <a:ext uri="{FF2B5EF4-FFF2-40B4-BE49-F238E27FC236}">
                <a16:creationId xmlns:a16="http://schemas.microsoft.com/office/drawing/2014/main" xmlns="" id="{504C7022-BAFB-836B-6F34-8F306DFF91A4}"/>
              </a:ext>
            </a:extLst>
          </p:cNvPr>
          <p:cNvSpPr txBox="1">
            <a:spLocks/>
          </p:cNvSpPr>
          <p:nvPr/>
        </p:nvSpPr>
        <p:spPr>
          <a:xfrm>
            <a:off x="111791" y="2791959"/>
            <a:ext cx="3360025" cy="2703936"/>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US" sz="4000" dirty="0"/>
              <a:t>2. </a:t>
            </a:r>
            <a:r>
              <a:rPr lang="en-US" sz="4000" dirty="0" err="1"/>
              <a:t>Điểm</a:t>
            </a:r>
            <a:r>
              <a:rPr lang="en-US" sz="4000" dirty="0"/>
              <a:t> </a:t>
            </a:r>
            <a:r>
              <a:rPr lang="en-US" sz="4000" dirty="0" err="1"/>
              <a:t>khác</a:t>
            </a:r>
            <a:r>
              <a:rPr lang="en-US" sz="4000" dirty="0"/>
              <a:t> </a:t>
            </a:r>
            <a:r>
              <a:rPr lang="en-US" sz="4000" dirty="0" err="1"/>
              <a:t>nhau</a:t>
            </a:r>
            <a:r>
              <a:rPr lang="en-US" sz="4000" dirty="0"/>
              <a:t> </a:t>
            </a:r>
            <a:r>
              <a:rPr lang="en-US" sz="4000" dirty="0" err="1"/>
              <a:t>trong</a:t>
            </a:r>
            <a:r>
              <a:rPr lang="en-US" sz="4000" dirty="0"/>
              <a:t> 3 </a:t>
            </a:r>
            <a:r>
              <a:rPr lang="en-US" sz="4000" dirty="0" err="1"/>
              <a:t>cột</a:t>
            </a:r>
            <a:r>
              <a:rPr lang="en-US" sz="4000" dirty="0"/>
              <a:t> </a:t>
            </a:r>
            <a:r>
              <a:rPr lang="en-US" sz="4000" dirty="0" err="1"/>
              <a:t>công</a:t>
            </a:r>
            <a:r>
              <a:rPr lang="en-US" sz="4000" dirty="0"/>
              <a:t> </a:t>
            </a:r>
            <a:r>
              <a:rPr lang="en-US" sz="4000" dirty="0" err="1"/>
              <a:t>trình</a:t>
            </a:r>
            <a:r>
              <a:rPr lang="en-US" sz="4000" dirty="0"/>
              <a:t> </a:t>
            </a:r>
            <a:r>
              <a:rPr lang="en-US" sz="4000" dirty="0" err="1"/>
              <a:t>trên</a:t>
            </a:r>
            <a:r>
              <a:rPr lang="en-US" sz="4000" dirty="0"/>
              <a:t> </a:t>
            </a:r>
            <a:r>
              <a:rPr lang="en-US" sz="4000" dirty="0" err="1"/>
              <a:t>là</a:t>
            </a:r>
            <a:r>
              <a:rPr lang="en-US" sz="4000" dirty="0"/>
              <a:t> </a:t>
            </a:r>
            <a:r>
              <a:rPr lang="en-US" sz="4000" dirty="0" err="1"/>
              <a:t>gì</a:t>
            </a:r>
            <a:r>
              <a:rPr lang="en-US" sz="4000" dirty="0"/>
              <a:t>?</a:t>
            </a:r>
            <a:endParaRPr lang="vi-VN" sz="4000" dirty="0"/>
          </a:p>
        </p:txBody>
      </p:sp>
      <p:pic>
        <p:nvPicPr>
          <p:cNvPr id="1026" name="Picture 2" descr="Khuê Văn các: Biểu tượng và nguồn gốc - Báo Công an Nhân dân điện tử">
            <a:extLst>
              <a:ext uri="{FF2B5EF4-FFF2-40B4-BE49-F238E27FC236}">
                <a16:creationId xmlns:a16="http://schemas.microsoft.com/office/drawing/2014/main" xmlns="" id="{A1D20F81-91C6-95F0-7806-A5C9B8DCD48B}"/>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203662" y="322599"/>
            <a:ext cx="2304704" cy="1529486"/>
          </a:xfrm>
          <a:prstGeom prst="rect">
            <a:avLst/>
          </a:prstGeom>
          <a:noFill/>
          <a:extLst>
            <a:ext uri="{909E8E84-426E-40DD-AFC4-6F175D3DCCD1}">
              <a14:hiddenFill xmlns:a14="http://schemas.microsoft.com/office/drawing/2010/main">
                <a:solidFill>
                  <a:srgbClr val="FFFFFF"/>
                </a:solidFill>
              </a14:hiddenFill>
            </a:ext>
          </a:extLst>
        </p:spPr>
      </p:pic>
      <p:sp>
        <p:nvSpPr>
          <p:cNvPr id="3" name="Mũi tên: Trái-Phải-Lên 2">
            <a:extLst>
              <a:ext uri="{FF2B5EF4-FFF2-40B4-BE49-F238E27FC236}">
                <a16:creationId xmlns:a16="http://schemas.microsoft.com/office/drawing/2014/main" xmlns="" id="{150DD900-67FD-548C-FFF5-9CF9FA961EAD}"/>
              </a:ext>
            </a:extLst>
          </p:cNvPr>
          <p:cNvSpPr/>
          <p:nvPr/>
        </p:nvSpPr>
        <p:spPr>
          <a:xfrm rot="10800000">
            <a:off x="4294771" y="5575321"/>
            <a:ext cx="2150959" cy="327639"/>
          </a:xfrm>
          <a:prstGeom prst="leftRigh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4" name="Rectangle 6">
            <a:extLst>
              <a:ext uri="{FF2B5EF4-FFF2-40B4-BE49-F238E27FC236}">
                <a16:creationId xmlns:a16="http://schemas.microsoft.com/office/drawing/2014/main" xmlns="" id="{3660E6B6-CDB9-0962-E567-2B3C3165C0F2}"/>
              </a:ext>
            </a:extLst>
          </p:cNvPr>
          <p:cNvSpPr/>
          <p:nvPr/>
        </p:nvSpPr>
        <p:spPr>
          <a:xfrm>
            <a:off x="4236543" y="5951793"/>
            <a:ext cx="2292857" cy="852911"/>
          </a:xfrm>
          <a:prstGeom prst="rect">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Times New Roman" panose="02020603050405020304" pitchFamily="18" charset="0"/>
                <a:cs typeface="Times New Roman" panose="02020603050405020304" pitchFamily="18" charset="0"/>
              </a:rPr>
              <a:t>Di </a:t>
            </a:r>
            <a:r>
              <a:rPr lang="en-US" sz="2800" dirty="0" err="1">
                <a:solidFill>
                  <a:schemeClr val="tx1"/>
                </a:solidFill>
                <a:latin typeface="Times New Roman" panose="02020603050405020304" pitchFamily="18" charset="0"/>
                <a:cs typeface="Times New Roman" panose="02020603050405020304" pitchFamily="18" charset="0"/>
              </a:rPr>
              <a:t>tích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lịch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sử</a:t>
            </a:r>
            <a:r>
              <a:rPr lang="en-US" sz="2800" dirty="0">
                <a:solidFill>
                  <a:schemeClr val="tx1"/>
                </a:solidFill>
                <a:latin typeface="Times New Roman" panose="02020603050405020304" pitchFamily="18" charset="0"/>
                <a:cs typeface="Times New Roman" panose="02020603050405020304" pitchFamily="18" charset="0"/>
              </a:rPr>
              <a:t> - </a:t>
            </a:r>
            <a:r>
              <a:rPr lang="en-US" sz="2800" dirty="0" err="1">
                <a:solidFill>
                  <a:schemeClr val="tx1"/>
                </a:solidFill>
                <a:latin typeface="Times New Roman" panose="02020603050405020304" pitchFamily="18" charset="0"/>
                <a:cs typeface="Times New Roman" panose="02020603050405020304" pitchFamily="18" charset="0"/>
              </a:rPr>
              <a:t>văn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hoá</a:t>
            </a:r>
            <a:endParaRPr lang="en-US" sz="2800" dirty="0">
              <a:solidFill>
                <a:schemeClr val="tx1"/>
              </a:solidFill>
              <a:latin typeface="Times New Roman" panose="02020603050405020304" pitchFamily="18" charset="0"/>
              <a:cs typeface="Times New Roman" panose="02020603050405020304" pitchFamily="18" charset="0"/>
            </a:endParaRPr>
          </a:p>
        </p:txBody>
      </p:sp>
      <p:sp>
        <p:nvSpPr>
          <p:cNvPr id="6" name="Rectangle 7">
            <a:extLst>
              <a:ext uri="{FF2B5EF4-FFF2-40B4-BE49-F238E27FC236}">
                <a16:creationId xmlns:a16="http://schemas.microsoft.com/office/drawing/2014/main" xmlns="" id="{21D97208-58F1-00B4-221C-973256F7BAA7}"/>
              </a:ext>
            </a:extLst>
          </p:cNvPr>
          <p:cNvSpPr/>
          <p:nvPr/>
        </p:nvSpPr>
        <p:spPr>
          <a:xfrm>
            <a:off x="6733155" y="5890418"/>
            <a:ext cx="2507557" cy="748145"/>
          </a:xfrm>
          <a:prstGeom prst="rect">
            <a:avLst/>
          </a:prstGeom>
          <a:solidFill>
            <a:schemeClr val="bg1"/>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chemeClr val="tx1"/>
                </a:solidFill>
                <a:latin typeface="Times New Roman" panose="02020603050405020304" pitchFamily="18" charset="0"/>
                <a:cs typeface="Times New Roman" panose="02020603050405020304" pitchFamily="18" charset="0"/>
              </a:rPr>
              <a:t>Danh</a:t>
            </a:r>
            <a:r>
              <a:rPr lang="en-US" sz="2800" dirty="0">
                <a:solidFill>
                  <a:schemeClr val="tx1"/>
                </a:solidFill>
                <a:latin typeface="Times New Roman" panose="02020603050405020304" pitchFamily="18" charset="0"/>
                <a:cs typeface="Times New Roman" panose="02020603050405020304" pitchFamily="18" charset="0"/>
              </a:rPr>
              <a:t> lam </a:t>
            </a:r>
          </a:p>
          <a:p>
            <a:pPr algn="ctr"/>
            <a:r>
              <a:rPr lang="en-US" sz="2800" dirty="0" err="1">
                <a:solidFill>
                  <a:schemeClr val="tx1"/>
                </a:solidFill>
                <a:latin typeface="Times New Roman" panose="02020603050405020304" pitchFamily="18" charset="0"/>
                <a:cs typeface="Times New Roman" panose="02020603050405020304" pitchFamily="18" charset="0"/>
              </a:rPr>
              <a:t>thắng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cảnh</a:t>
            </a:r>
            <a:endParaRPr lang="en-US" sz="2800" dirty="0">
              <a:solidFill>
                <a:schemeClr val="tx1"/>
              </a:solidFill>
              <a:latin typeface="Times New Roman" panose="02020603050405020304" pitchFamily="18" charset="0"/>
              <a:cs typeface="Times New Roman" panose="02020603050405020304" pitchFamily="18" charset="0"/>
            </a:endParaRPr>
          </a:p>
        </p:txBody>
      </p:sp>
      <p:sp>
        <p:nvSpPr>
          <p:cNvPr id="7" name="Rectangle 8">
            <a:extLst>
              <a:ext uri="{FF2B5EF4-FFF2-40B4-BE49-F238E27FC236}">
                <a16:creationId xmlns:a16="http://schemas.microsoft.com/office/drawing/2014/main" xmlns="" id="{DEB4AC09-9F70-671F-4317-FABB25E274BE}"/>
              </a:ext>
            </a:extLst>
          </p:cNvPr>
          <p:cNvSpPr/>
          <p:nvPr/>
        </p:nvSpPr>
        <p:spPr>
          <a:xfrm>
            <a:off x="9509354" y="5015937"/>
            <a:ext cx="2682645" cy="748145"/>
          </a:xfrm>
          <a:prstGeom prst="rect">
            <a:avLst/>
          </a:prstGeom>
          <a:solidFill>
            <a:schemeClr val="bg1"/>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Times New Roman" panose="02020603050405020304" pitchFamily="18" charset="0"/>
                <a:cs typeface="Times New Roman" panose="02020603050405020304" pitchFamily="18" charset="0"/>
              </a:rPr>
              <a:t>Di </a:t>
            </a:r>
            <a:r>
              <a:rPr lang="en-US" sz="2800" dirty="0" err="1">
                <a:solidFill>
                  <a:schemeClr val="tx1"/>
                </a:solidFill>
                <a:latin typeface="Times New Roman" panose="02020603050405020304" pitchFamily="18" charset="0"/>
                <a:cs typeface="Times New Roman" panose="02020603050405020304" pitchFamily="18" charset="0"/>
              </a:rPr>
              <a:t>vật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cổ</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vật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bảo</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vật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quốc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gia</a:t>
            </a:r>
            <a:endParaRPr lang="en-US" sz="2800" dirty="0">
              <a:solidFill>
                <a:schemeClr val="tx1"/>
              </a:solidFill>
              <a:latin typeface="Times New Roman" panose="02020603050405020304" pitchFamily="18" charset="0"/>
              <a:cs typeface="Times New Roman" panose="02020603050405020304" pitchFamily="18" charset="0"/>
            </a:endParaRPr>
          </a:p>
        </p:txBody>
      </p:sp>
      <p:sp>
        <p:nvSpPr>
          <p:cNvPr id="9" name="Mũi tên: Trái-Phải-Lên 8">
            <a:extLst>
              <a:ext uri="{FF2B5EF4-FFF2-40B4-BE49-F238E27FC236}">
                <a16:creationId xmlns:a16="http://schemas.microsoft.com/office/drawing/2014/main" xmlns="" id="{9EFFBB68-8D3F-5E64-9BD3-1353805C9133}"/>
              </a:ext>
            </a:extLst>
          </p:cNvPr>
          <p:cNvSpPr/>
          <p:nvPr/>
        </p:nvSpPr>
        <p:spPr>
          <a:xfrm rot="10800000">
            <a:off x="7018605" y="5595640"/>
            <a:ext cx="2150959" cy="327639"/>
          </a:xfrm>
          <a:prstGeom prst="leftRigh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1" name="Mũi tên: Trái-Phải-Lên 10">
            <a:extLst>
              <a:ext uri="{FF2B5EF4-FFF2-40B4-BE49-F238E27FC236}">
                <a16:creationId xmlns:a16="http://schemas.microsoft.com/office/drawing/2014/main" xmlns="" id="{E0DB2BC4-CE1E-3FDD-4991-DD2EA8BAC0BF}"/>
              </a:ext>
            </a:extLst>
          </p:cNvPr>
          <p:cNvSpPr/>
          <p:nvPr/>
        </p:nvSpPr>
        <p:spPr>
          <a:xfrm rot="10800000">
            <a:off x="9735486" y="4567655"/>
            <a:ext cx="2150959" cy="327639"/>
          </a:xfrm>
          <a:prstGeom prst="leftRigh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360981040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1000"/>
                                        <p:tgtEl>
                                          <p:spTgt spid="6"/>
                                        </p:tgtEl>
                                      </p:cBhvr>
                                    </p:animEffect>
                                    <p:anim calcmode="lin" valueType="num">
                                      <p:cBhvr>
                                        <p:cTn id="21" dur="1000" fill="hold"/>
                                        <p:tgtEl>
                                          <p:spTgt spid="6"/>
                                        </p:tgtEl>
                                        <p:attrNameLst>
                                          <p:attrName>ppt_x</p:attrName>
                                        </p:attrNameLst>
                                      </p:cBhvr>
                                      <p:tavLst>
                                        <p:tav tm="0">
                                          <p:val>
                                            <p:strVal val="#ppt_x"/>
                                          </p:val>
                                        </p:tav>
                                        <p:tav tm="100000">
                                          <p:val>
                                            <p:strVal val="#ppt_x"/>
                                          </p:val>
                                        </p:tav>
                                      </p:tavLst>
                                    </p:anim>
                                    <p:anim calcmode="lin" valueType="num">
                                      <p:cBhvr>
                                        <p:cTn id="22"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1000"/>
                                        <p:tgtEl>
                                          <p:spTgt spid="7"/>
                                        </p:tgtEl>
                                      </p:cBhvr>
                                    </p:animEffect>
                                    <p:anim calcmode="lin" valueType="num">
                                      <p:cBhvr>
                                        <p:cTn id="28" dur="1000" fill="hold"/>
                                        <p:tgtEl>
                                          <p:spTgt spid="7"/>
                                        </p:tgtEl>
                                        <p:attrNameLst>
                                          <p:attrName>ppt_x</p:attrName>
                                        </p:attrNameLst>
                                      </p:cBhvr>
                                      <p:tavLst>
                                        <p:tav tm="0">
                                          <p:val>
                                            <p:strVal val="#ppt_x"/>
                                          </p:val>
                                        </p:tav>
                                        <p:tav tm="100000">
                                          <p:val>
                                            <p:strVal val="#ppt_x"/>
                                          </p:val>
                                        </p:tav>
                                      </p:tavLst>
                                    </p:anim>
                                    <p:anim calcmode="lin" valueType="num">
                                      <p:cBhvr>
                                        <p:cTn id="2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6" grpId="0"/>
      <p:bldP spid="4" grpId="0" animBg="1"/>
      <p:bldP spid="6" grpId="0" animBg="1"/>
      <p:bldP spid="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xmlns="" id="{D0FF670C-0734-5A84-ECDC-B159823597CC}"/>
              </a:ext>
            </a:extLst>
          </p:cNvPr>
          <p:cNvSpPr txBox="1"/>
          <p:nvPr/>
        </p:nvSpPr>
        <p:spPr>
          <a:xfrm>
            <a:off x="1556791" y="352222"/>
            <a:ext cx="9078418" cy="461665"/>
          </a:xfrm>
          <a:prstGeom prst="rect">
            <a:avLst/>
          </a:prstGeom>
          <a:noFill/>
        </p:spPr>
        <p:txBody>
          <a:bodyPr wrap="square">
            <a:spAutoFit/>
          </a:bodyPr>
          <a:lstStyle/>
          <a:p>
            <a:pPr algn="ctr"/>
            <a:r>
              <a:rPr lang="pt-BR" sz="2400" b="1" dirty="0">
                <a:solidFill>
                  <a:srgbClr val="FF0000"/>
                </a:solidFill>
                <a:latin typeface="Times New Roman" panose="02020603050405020304" pitchFamily="18" charset="0"/>
                <a:ea typeface="Times New Roman" panose="02020603050405020304" pitchFamily="18" charset="0"/>
              </a:rPr>
              <a:t>DỰ ÁN – HÀ NỘI TRONG TRÁI TIM EM</a:t>
            </a:r>
            <a:endParaRPr lang="en-US" sz="2400" b="1" dirty="0">
              <a:latin typeface="Times New Roman" panose="02020603050405020304" pitchFamily="18" charset="0"/>
              <a:ea typeface="Calibri" panose="020F0502020204030204" pitchFamily="34" charset="0"/>
            </a:endParaRPr>
          </a:p>
        </p:txBody>
      </p:sp>
      <p:sp>
        <p:nvSpPr>
          <p:cNvPr id="8" name="TextBox 7">
            <a:extLst>
              <a:ext uri="{FF2B5EF4-FFF2-40B4-BE49-F238E27FC236}">
                <a16:creationId xmlns:a16="http://schemas.microsoft.com/office/drawing/2014/main" xmlns="" id="{249D81F6-706E-D1A6-DD58-FEDE64F249A6}"/>
              </a:ext>
            </a:extLst>
          </p:cNvPr>
          <p:cNvSpPr txBox="1"/>
          <p:nvPr/>
        </p:nvSpPr>
        <p:spPr>
          <a:xfrm>
            <a:off x="1449971" y="1025232"/>
            <a:ext cx="9293290" cy="5381281"/>
          </a:xfrm>
          <a:prstGeom prst="rect">
            <a:avLst/>
          </a:prstGeom>
          <a:noFill/>
        </p:spPr>
        <p:txBody>
          <a:bodyPr wrap="square">
            <a:spAutoFit/>
          </a:bodyPr>
          <a:lstStyle/>
          <a:p>
            <a:endParaRPr lang="en-US" sz="2400" b="1" dirty="0">
              <a:latin typeface="Times New Roman" panose="02020603050405020304" pitchFamily="18" charset="0"/>
              <a:ea typeface="Calibri" panose="020F0502020204030204" pitchFamily="34" charset="0"/>
            </a:endParaRPr>
          </a:p>
          <a:p>
            <a:endParaRPr lang="en-US" sz="2400" b="1" dirty="0">
              <a:latin typeface="Times New Roman" panose="02020603050405020304" pitchFamily="18" charset="0"/>
              <a:ea typeface="Calibri" panose="020F0502020204030204" pitchFamily="34" charset="0"/>
            </a:endParaRPr>
          </a:p>
          <a:p>
            <a:r>
              <a:rPr lang="pt-BR" sz="2400" b="1" dirty="0">
                <a:solidFill>
                  <a:srgbClr val="000000"/>
                </a:solidFill>
                <a:latin typeface="Times New Roman" panose="02020603050405020304" pitchFamily="18" charset="0"/>
                <a:ea typeface="Times New Roman" panose="02020603050405020304" pitchFamily="18" charset="0"/>
              </a:rPr>
              <a:t>- Yêu cầu cần đạt: Ý tưởng thiết kế </a:t>
            </a:r>
            <a:r>
              <a:rPr lang="pt-BR" sz="2400" b="1" i="1" dirty="0">
                <a:solidFill>
                  <a:srgbClr val="000000"/>
                </a:solidFill>
                <a:latin typeface="Times New Roman" panose="02020603050405020304" pitchFamily="18" charset="0"/>
                <a:ea typeface="Times New Roman" panose="02020603050405020304" pitchFamily="18" charset="0"/>
              </a:rPr>
              <a:t>một bức tranh; 1 đoạn video tư liệu giới thiệu về Hà Nội quê hương em do tổ nhóm em thực hiện có viết bài thuyết minh ngắn về các nội dung dưới hình thức 1 bản video hoặc tranh ảnh có thuyết trình:</a:t>
            </a:r>
            <a:endParaRPr lang="en-US" sz="2400" b="1" dirty="0">
              <a:latin typeface="Times New Roman" panose="02020603050405020304" pitchFamily="18" charset="0"/>
              <a:ea typeface="Calibri" panose="020F0502020204030204" pitchFamily="34" charset="0"/>
            </a:endParaRPr>
          </a:p>
          <a:p>
            <a:r>
              <a:rPr lang="en-US" sz="2400" dirty="0">
                <a:solidFill>
                  <a:srgbClr val="FF0000"/>
                </a:solidFill>
                <a:latin typeface="Times New Roman" panose="02020603050405020304" pitchFamily="18" charset="0"/>
                <a:cs typeface="Times New Roman" panose="02020603050405020304" pitchFamily="18" charset="0"/>
              </a:rPr>
              <a:t>+ Di </a:t>
            </a:r>
            <a:r>
              <a:rPr lang="en-US" sz="2400" dirty="0" err="1">
                <a:solidFill>
                  <a:srgbClr val="FF0000"/>
                </a:solidFill>
                <a:latin typeface="Times New Roman" panose="02020603050405020304" pitchFamily="18" charset="0"/>
                <a:cs typeface="Times New Roman" panose="02020603050405020304" pitchFamily="18" charset="0"/>
              </a:rPr>
              <a:t>tích</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lịch</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sử</a:t>
            </a:r>
            <a:r>
              <a:rPr lang="en-US" sz="2400" dirty="0">
                <a:solidFill>
                  <a:srgbClr val="FF0000"/>
                </a:solidFill>
                <a:latin typeface="Times New Roman" panose="02020603050405020304" pitchFamily="18" charset="0"/>
                <a:cs typeface="Times New Roman" panose="02020603050405020304" pitchFamily="18" charset="0"/>
              </a:rPr>
              <a:t> - </a:t>
            </a:r>
            <a:r>
              <a:rPr lang="en-US" sz="2400" dirty="0" err="1">
                <a:solidFill>
                  <a:srgbClr val="FF0000"/>
                </a:solidFill>
                <a:latin typeface="Times New Roman" panose="02020603050405020304" pitchFamily="18" charset="0"/>
                <a:cs typeface="Times New Roman" panose="02020603050405020304" pitchFamily="18" charset="0"/>
              </a:rPr>
              <a:t>văn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hoá</a:t>
            </a:r>
            <a:r>
              <a:rPr lang="en-US" sz="2400" dirty="0">
                <a:solidFill>
                  <a:srgbClr val="FF0000"/>
                </a:solidFill>
                <a:latin typeface="Times New Roman" panose="02020603050405020304" pitchFamily="18" charset="0"/>
                <a:cs typeface="Times New Roman" panose="02020603050405020304" pitchFamily="18" charset="0"/>
              </a:rPr>
              <a:t>.</a:t>
            </a:r>
            <a:r>
              <a:rPr lang="pt-BR" sz="2400" b="1" dirty="0">
                <a:solidFill>
                  <a:srgbClr val="000000"/>
                </a:solidFill>
                <a:latin typeface="Times New Roman" panose="02020603050405020304" pitchFamily="18" charset="0"/>
                <a:ea typeface="Times New Roman" panose="02020603050405020304" pitchFamily="18" charset="0"/>
              </a:rPr>
              <a:t> Giới thiệu: Hoàng Thành Thăng Long, Khuê Văn Các (Văn Miếu Quốc Tử Giám), Chùa Một Cột, Hồ Gươm</a:t>
            </a:r>
            <a:endParaRPr lang="en-US" sz="2400" dirty="0">
              <a:solidFill>
                <a:srgbClr val="FF0000"/>
              </a:solidFill>
              <a:latin typeface="Times New Roman" panose="02020603050405020304" pitchFamily="18" charset="0"/>
              <a:cs typeface="Times New Roman" panose="02020603050405020304" pitchFamily="18" charset="0"/>
            </a:endParaRPr>
          </a:p>
          <a:p>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Danh</a:t>
            </a:r>
            <a:r>
              <a:rPr lang="en-US" sz="2400" dirty="0">
                <a:solidFill>
                  <a:srgbClr val="FF0000"/>
                </a:solidFill>
                <a:latin typeface="Times New Roman" panose="02020603050405020304" pitchFamily="18" charset="0"/>
                <a:cs typeface="Times New Roman" panose="02020603050405020304" pitchFamily="18" charset="0"/>
              </a:rPr>
              <a:t> lam </a:t>
            </a:r>
            <a:r>
              <a:rPr lang="en-US" sz="2400" dirty="0" err="1">
                <a:solidFill>
                  <a:srgbClr val="FF0000"/>
                </a:solidFill>
                <a:latin typeface="Times New Roman" panose="02020603050405020304" pitchFamily="18" charset="0"/>
                <a:cs typeface="Times New Roman" panose="02020603050405020304" pitchFamily="18" charset="0"/>
              </a:rPr>
              <a:t>thắng</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cảnh</a:t>
            </a:r>
            <a:r>
              <a:rPr lang="en-US" sz="2400" dirty="0">
                <a:solidFill>
                  <a:srgbClr val="FF0000"/>
                </a:solidFill>
                <a:latin typeface="Times New Roman" panose="02020603050405020304" pitchFamily="18" charset="0"/>
                <a:cs typeface="Times New Roman" panose="02020603050405020304" pitchFamily="18" charset="0"/>
              </a:rPr>
              <a:t>.</a:t>
            </a:r>
          </a:p>
          <a:p>
            <a:r>
              <a:rPr lang="en-US" sz="2400" dirty="0">
                <a:solidFill>
                  <a:srgbClr val="FF0000"/>
                </a:solidFill>
                <a:latin typeface="Times New Roman" panose="02020603050405020304" pitchFamily="18" charset="0"/>
                <a:cs typeface="Times New Roman" panose="02020603050405020304" pitchFamily="18" charset="0"/>
              </a:rPr>
              <a:t>+ Di </a:t>
            </a:r>
            <a:r>
              <a:rPr lang="en-US" sz="2400" dirty="0" err="1">
                <a:solidFill>
                  <a:srgbClr val="FF0000"/>
                </a:solidFill>
                <a:latin typeface="Times New Roman" panose="02020603050405020304" pitchFamily="18" charset="0"/>
                <a:cs typeface="Times New Roman" panose="02020603050405020304" pitchFamily="18" charset="0"/>
              </a:rPr>
              <a:t>vật</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cổ</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vật</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bảo</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vật</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quốc</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gia</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Trống</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đồng</a:t>
            </a:r>
            <a:r>
              <a:rPr lang="en-US" sz="2400" dirty="0">
                <a:solidFill>
                  <a:srgbClr val="FF0000"/>
                </a:solidFill>
                <a:latin typeface="Times New Roman" panose="02020603050405020304" pitchFamily="18" charset="0"/>
                <a:cs typeface="Times New Roman" panose="02020603050405020304" pitchFamily="18" charset="0"/>
              </a:rPr>
              <a:t>).</a:t>
            </a:r>
          </a:p>
          <a:p>
            <a:r>
              <a:rPr lang="pt-BR" sz="2400" b="1" dirty="0">
                <a:solidFill>
                  <a:srgbClr val="000000"/>
                </a:solidFill>
                <a:latin typeface="Times New Roman" panose="02020603050405020304" pitchFamily="18" charset="0"/>
                <a:ea typeface="Times New Roman" panose="02020603050405020304" pitchFamily="18" charset="0"/>
              </a:rPr>
              <a:t>II. NHIỆM VỤ:</a:t>
            </a:r>
            <a:endParaRPr lang="en-US" sz="2400" b="1" dirty="0">
              <a:latin typeface="Times New Roman" panose="02020603050405020304" pitchFamily="18" charset="0"/>
              <a:ea typeface="Calibri" panose="020F0502020204030204" pitchFamily="34" charset="0"/>
            </a:endParaRPr>
          </a:p>
          <a:p>
            <a:r>
              <a:rPr lang="pt-BR" sz="2400" b="1" dirty="0">
                <a:solidFill>
                  <a:srgbClr val="000000"/>
                </a:solidFill>
                <a:latin typeface="Times New Roman" panose="02020603050405020304" pitchFamily="18" charset="0"/>
                <a:ea typeface="Times New Roman" panose="02020603050405020304" pitchFamily="18" charset="0"/>
              </a:rPr>
              <a:t>- Căn cứ vào các nội dung đã học: sưu tầm tư liệu, tranh ảnh, biên tập video,…</a:t>
            </a:r>
            <a:endParaRPr lang="en-US" sz="2400" b="1" dirty="0">
              <a:latin typeface="Times New Roman" panose="02020603050405020304" pitchFamily="18" charset="0"/>
              <a:ea typeface="Calibri" panose="020F0502020204030204" pitchFamily="34" charset="0"/>
            </a:endParaRPr>
          </a:p>
          <a:p>
            <a:pPr>
              <a:lnSpc>
                <a:spcPct val="150000"/>
              </a:lnSpc>
            </a:pPr>
            <a:r>
              <a:rPr lang="pt-BR" sz="2400" b="1" dirty="0">
                <a:latin typeface="Times New Roman" panose="02020603050405020304" pitchFamily="18" charset="0"/>
                <a:ea typeface="Times New Roman" panose="02020603050405020304" pitchFamily="18" charset="0"/>
              </a:rPr>
              <a:t>- Nội dung: HS tùy chọn sáng tạo theo ý tưởng của mình.</a:t>
            </a:r>
            <a:endParaRPr lang="en-US" sz="2400" b="1" dirty="0">
              <a:latin typeface="Times New Roman" panose="02020603050405020304" pitchFamily="18" charset="0"/>
              <a:ea typeface="Calibri" panose="020F0502020204030204" pitchFamily="34" charset="0"/>
            </a:endParaRPr>
          </a:p>
        </p:txBody>
      </p:sp>
      <p:sp>
        <p:nvSpPr>
          <p:cNvPr id="9" name="TextBox 8">
            <a:extLst>
              <a:ext uri="{FF2B5EF4-FFF2-40B4-BE49-F238E27FC236}">
                <a16:creationId xmlns:a16="http://schemas.microsoft.com/office/drawing/2014/main" xmlns="" id="{3269685C-C625-91B0-E017-5A687DD931B6}"/>
              </a:ext>
            </a:extLst>
          </p:cNvPr>
          <p:cNvSpPr txBox="1"/>
          <p:nvPr/>
        </p:nvSpPr>
        <p:spPr>
          <a:xfrm>
            <a:off x="1774310" y="902488"/>
            <a:ext cx="8106372" cy="646331"/>
          </a:xfrm>
          <a:prstGeom prst="rect">
            <a:avLst/>
          </a:prstGeom>
          <a:noFill/>
        </p:spPr>
        <p:txBody>
          <a:bodyPr wrap="square" rtlCol="0">
            <a:spAutoFit/>
          </a:bodyPr>
          <a:lstStyle/>
          <a:p>
            <a:pPr algn="ctr"/>
            <a:r>
              <a:rPr lang="en-US" b="1" u="sng" dirty="0" err="1">
                <a:solidFill>
                  <a:srgbClr val="FF0000"/>
                </a:solidFill>
                <a:latin typeface="Times New Roman" panose="02020603050405020304" pitchFamily="18" charset="0"/>
                <a:cs typeface="Times New Roman" panose="02020603050405020304" pitchFamily="18" charset="0"/>
              </a:rPr>
              <a:t>Chủ</a:t>
            </a:r>
            <a:r>
              <a:rPr lang="en-US" b="1" u="sng" dirty="0">
                <a:solidFill>
                  <a:srgbClr val="FF0000"/>
                </a:solidFill>
                <a:latin typeface="Times New Roman" panose="02020603050405020304" pitchFamily="18" charset="0"/>
                <a:cs typeface="Times New Roman" panose="02020603050405020304" pitchFamily="18" charset="0"/>
              </a:rPr>
              <a:t> </a:t>
            </a:r>
            <a:r>
              <a:rPr lang="en-US" b="1" u="sng" dirty="0" err="1">
                <a:solidFill>
                  <a:srgbClr val="FF0000"/>
                </a:solidFill>
                <a:latin typeface="Times New Roman" panose="02020603050405020304" pitchFamily="18" charset="0"/>
                <a:cs typeface="Times New Roman" panose="02020603050405020304" pitchFamily="18" charset="0"/>
              </a:rPr>
              <a:t>đề</a:t>
            </a:r>
            <a:r>
              <a:rPr lang="en-US" b="1" u="sng" dirty="0">
                <a:solidFill>
                  <a:srgbClr val="FF0000"/>
                </a:solidFill>
                <a:latin typeface="Times New Roman" panose="02020603050405020304" pitchFamily="18" charset="0"/>
                <a:cs typeface="Times New Roman" panose="02020603050405020304" pitchFamily="18" charset="0"/>
              </a:rPr>
              <a:t> 2</a:t>
            </a:r>
            <a:r>
              <a:rPr lang="en-US" b="1" dirty="0">
                <a:solidFill>
                  <a:srgbClr val="FF0000"/>
                </a:solidFill>
                <a:latin typeface="Times New Roman" panose="02020603050405020304" pitchFamily="18" charset="0"/>
                <a:cs typeface="Times New Roman" panose="02020603050405020304" pitchFamily="18" charset="0"/>
              </a:rPr>
              <a:t>: DI SẢN VĂN HÓA VẬT THỂ TIÊU BIỂU Ở HÀ NỘI TỪ THỜI NGUYÊN THỦY ĐẾN THẾ KỈ X</a:t>
            </a:r>
          </a:p>
        </p:txBody>
      </p:sp>
    </p:spTree>
    <p:extLst>
      <p:ext uri="{BB962C8B-B14F-4D97-AF65-F5344CB8AC3E}">
        <p14:creationId xmlns:p14="http://schemas.microsoft.com/office/powerpoint/2010/main" val="16462614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E74A021B-6EC4-0CAF-5EDA-710C6FA139DC}"/>
              </a:ext>
            </a:extLst>
          </p:cNvPr>
          <p:cNvSpPr>
            <a:spLocks noGrp="1"/>
          </p:cNvSpPr>
          <p:nvPr>
            <p:ph type="title"/>
          </p:nvPr>
        </p:nvSpPr>
        <p:spPr>
          <a:xfrm>
            <a:off x="261610" y="447328"/>
            <a:ext cx="4486853" cy="1846693"/>
          </a:xfrm>
        </p:spPr>
        <p:txBody>
          <a:bodyPr vert="horz" lIns="91440" tIns="45720" rIns="91440" bIns="45720" rtlCol="0" anchor="ctr">
            <a:normAutofit fontScale="90000"/>
          </a:bodyPr>
          <a:lstStyle/>
          <a:p>
            <a:pPr algn="ctr"/>
            <a:r>
              <a:rPr lang="en-US" sz="5400" dirty="0" err="1">
                <a:latin typeface="Times New Roman" panose="02020603050405020304" pitchFamily="18" charset="0"/>
                <a:cs typeface="Times New Roman" panose="02020603050405020304" pitchFamily="18" charset="0"/>
              </a:rPr>
              <a:t>Dặn</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dò</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Tìm</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hiểu</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kiến</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trúc</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thành</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Cổ</a:t>
            </a:r>
            <a:r>
              <a:rPr lang="en-US" sz="5400" dirty="0">
                <a:latin typeface="Times New Roman" panose="02020603050405020304" pitchFamily="18" charset="0"/>
                <a:cs typeface="Times New Roman" panose="02020603050405020304" pitchFamily="18" charset="0"/>
              </a:rPr>
              <a:t> Loa</a:t>
            </a:r>
          </a:p>
        </p:txBody>
      </p:sp>
      <p:pic>
        <p:nvPicPr>
          <p:cNvPr id="3" name="Picture 2" descr="Thành Cổ Loa">
            <a:extLst>
              <a:ext uri="{FF2B5EF4-FFF2-40B4-BE49-F238E27FC236}">
                <a16:creationId xmlns:a16="http://schemas.microsoft.com/office/drawing/2014/main" xmlns="" id="{6F96737B-6BEA-8044-E46E-8BF64B64B56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6857" r="8446" b="-1"/>
          <a:stretch/>
        </p:blipFill>
        <p:spPr bwMode="auto">
          <a:xfrm>
            <a:off x="4636169" y="10"/>
            <a:ext cx="7555832"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905944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EBEB6B94-9342-67D4-1A37-AB1BAF799066}"/>
              </a:ext>
            </a:extLst>
          </p:cNvPr>
          <p:cNvSpPr txBox="1"/>
          <p:nvPr/>
        </p:nvSpPr>
        <p:spPr>
          <a:xfrm>
            <a:off x="328863" y="888421"/>
            <a:ext cx="11534274" cy="830997"/>
          </a:xfrm>
          <a:prstGeom prst="rect">
            <a:avLst/>
          </a:prstGeom>
          <a:noFill/>
        </p:spPr>
        <p:txBody>
          <a:bodyPr wrap="square">
            <a:spAutoFit/>
          </a:bodyPr>
          <a:lstStyle/>
          <a:p>
            <a:pPr marL="0" marR="0" algn="just">
              <a:spcBef>
                <a:spcPts val="0"/>
              </a:spcBef>
              <a:spcAft>
                <a:spcPts val="0"/>
              </a:spcAft>
            </a:pPr>
            <a:r>
              <a:rPr lang="en-US" sz="24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II.</a:t>
            </a:r>
            <a:r>
              <a:rPr lang="en-US" sz="24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24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số</a:t>
            </a:r>
            <a:r>
              <a:rPr lang="en-US" sz="24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di </a:t>
            </a:r>
            <a:r>
              <a:rPr lang="en-US" sz="24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sản</a:t>
            </a:r>
            <a:r>
              <a:rPr lang="en-US" sz="24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24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hóa</a:t>
            </a:r>
            <a:r>
              <a:rPr lang="en-US" sz="24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vật</a:t>
            </a:r>
            <a:r>
              <a:rPr lang="en-US" sz="24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24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tiêu</a:t>
            </a:r>
            <a:r>
              <a:rPr lang="en-US" sz="24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biểu</a:t>
            </a:r>
            <a:r>
              <a:rPr lang="en-US" sz="24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ở </a:t>
            </a:r>
            <a:r>
              <a:rPr lang="en-US" sz="24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Hà</a:t>
            </a:r>
            <a:r>
              <a:rPr lang="en-US" sz="24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Nội</a:t>
            </a:r>
            <a:r>
              <a:rPr lang="en-US" sz="24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24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thời</a:t>
            </a:r>
            <a:r>
              <a:rPr lang="en-US" sz="24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nguyên</a:t>
            </a:r>
            <a:r>
              <a:rPr lang="en-US" sz="24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thủy</a:t>
            </a:r>
            <a:r>
              <a:rPr lang="en-US" sz="24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đến</a:t>
            </a:r>
            <a:r>
              <a:rPr lang="en-US" sz="24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thế</a:t>
            </a:r>
            <a:r>
              <a:rPr lang="en-US" sz="24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kỉ</a:t>
            </a:r>
            <a:r>
              <a:rPr lang="en-US" sz="24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X</a:t>
            </a:r>
            <a:endParaRPr lang="en-US" sz="24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sz="24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1. </a:t>
            </a:r>
            <a:r>
              <a:rPr lang="en-US" sz="24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Khu</a:t>
            </a:r>
            <a:r>
              <a:rPr lang="en-US" sz="24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di </a:t>
            </a:r>
            <a:r>
              <a:rPr lang="en-US" sz="24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tích</a:t>
            </a:r>
            <a:r>
              <a:rPr lang="en-US" sz="24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Cổ</a:t>
            </a:r>
            <a:r>
              <a:rPr lang="en-US" sz="24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Loa</a:t>
            </a:r>
            <a:endParaRPr lang="en-US" sz="24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xmlns="" id="{F7A63369-4E88-5729-921E-16CB7F2D3527}"/>
              </a:ext>
            </a:extLst>
          </p:cNvPr>
          <p:cNvGrpSpPr/>
          <p:nvPr/>
        </p:nvGrpSpPr>
        <p:grpSpPr>
          <a:xfrm>
            <a:off x="6144126" y="1784302"/>
            <a:ext cx="5743074" cy="4001143"/>
            <a:chOff x="820720" y="965083"/>
            <a:chExt cx="5008742" cy="3453154"/>
          </a:xfrm>
        </p:grpSpPr>
        <p:pic>
          <p:nvPicPr>
            <p:cNvPr id="5" name="Picture 4">
              <a:extLst>
                <a:ext uri="{FF2B5EF4-FFF2-40B4-BE49-F238E27FC236}">
                  <a16:creationId xmlns:a16="http://schemas.microsoft.com/office/drawing/2014/main" xmlns="" id="{A3177274-4040-D574-DFB4-3E5A3D84820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0720" y="965083"/>
              <a:ext cx="5008742" cy="333081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6" name="Heptagon 5">
              <a:extLst>
                <a:ext uri="{FF2B5EF4-FFF2-40B4-BE49-F238E27FC236}">
                  <a16:creationId xmlns:a16="http://schemas.microsoft.com/office/drawing/2014/main" xmlns="" id="{4AAD2821-336A-CB0D-14D5-D230E9BC3E1E}"/>
                </a:ext>
              </a:extLst>
            </p:cNvPr>
            <p:cNvSpPr/>
            <p:nvPr/>
          </p:nvSpPr>
          <p:spPr>
            <a:xfrm>
              <a:off x="3325091" y="3907598"/>
              <a:ext cx="546265" cy="510639"/>
            </a:xfrm>
            <a:prstGeom prst="heptagon">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5</a:t>
              </a:r>
            </a:p>
          </p:txBody>
        </p:sp>
      </p:grpSp>
      <p:sp>
        <p:nvSpPr>
          <p:cNvPr id="8" name="TextBox 7">
            <a:extLst>
              <a:ext uri="{FF2B5EF4-FFF2-40B4-BE49-F238E27FC236}">
                <a16:creationId xmlns:a16="http://schemas.microsoft.com/office/drawing/2014/main" xmlns="" id="{D77D7ED7-4F7E-C5B0-1E8E-77A644A25A9D}"/>
              </a:ext>
            </a:extLst>
          </p:cNvPr>
          <p:cNvSpPr txBox="1"/>
          <p:nvPr/>
        </p:nvSpPr>
        <p:spPr>
          <a:xfrm>
            <a:off x="352927" y="1818606"/>
            <a:ext cx="5277853" cy="954107"/>
          </a:xfrm>
          <a:prstGeom prst="rect">
            <a:avLst/>
          </a:prstGeom>
          <a:noFill/>
        </p:spPr>
        <p:txBody>
          <a:bodyPr wrap="square">
            <a:spAutoFit/>
          </a:bodyPr>
          <a:lstStyle/>
          <a:p>
            <a:r>
              <a:rPr lang="en-US" sz="2800" dirty="0">
                <a:effectLst/>
                <a:latin typeface="Times New Roman" panose="02020603050405020304" pitchFamily="18" charset="0"/>
                <a:ea typeface="Times New Roman" panose="02020603050405020304" pitchFamily="18" charset="0"/>
              </a:rPr>
              <a:t>HS </a:t>
            </a:r>
            <a:r>
              <a:rPr lang="en-US" sz="2800" dirty="0" err="1">
                <a:effectLst/>
                <a:latin typeface="Times New Roman" panose="02020603050405020304" pitchFamily="18" charset="0"/>
                <a:ea typeface="Times New Roman" panose="02020603050405020304" pitchFamily="18" charset="0"/>
              </a:rPr>
              <a:t>xem</a:t>
            </a:r>
            <a:r>
              <a:rPr lang="en-US" sz="2800" dirty="0">
                <a:effectLst/>
                <a:latin typeface="Times New Roman" panose="02020603050405020304" pitchFamily="18" charset="0"/>
                <a:ea typeface="Times New Roman" panose="02020603050405020304" pitchFamily="18" charset="0"/>
              </a:rPr>
              <a:t> Video </a:t>
            </a:r>
            <a:r>
              <a:rPr lang="en-US" sz="2800" dirty="0" err="1">
                <a:effectLst/>
                <a:latin typeface="Times New Roman" panose="02020603050405020304" pitchFamily="18" charset="0"/>
                <a:ea typeface="Times New Roman" panose="02020603050405020304" pitchFamily="18" charset="0"/>
              </a:rPr>
              <a:t>và</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cùng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thảo</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luận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tìm</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hiểu</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về</a:t>
            </a:r>
            <a:r>
              <a:rPr lang="en-US" sz="2800" dirty="0">
                <a:effectLst/>
                <a:latin typeface="Times New Roman" panose="02020603050405020304" pitchFamily="18" charset="0"/>
                <a:ea typeface="Times New Roman" panose="02020603050405020304" pitchFamily="18" charset="0"/>
              </a:rPr>
              <a:t> di </a:t>
            </a:r>
            <a:r>
              <a:rPr lang="en-US" sz="2800" dirty="0" err="1">
                <a:effectLst/>
                <a:latin typeface="Times New Roman" panose="02020603050405020304" pitchFamily="18" charset="0"/>
                <a:ea typeface="Times New Roman" panose="02020603050405020304" pitchFamily="18" charset="0"/>
              </a:rPr>
              <a:t>tích</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Cổ</a:t>
            </a:r>
            <a:r>
              <a:rPr lang="en-US" sz="2800" dirty="0">
                <a:effectLst/>
                <a:latin typeface="Times New Roman" panose="02020603050405020304" pitchFamily="18" charset="0"/>
                <a:ea typeface="Times New Roman" panose="02020603050405020304" pitchFamily="18" charset="0"/>
              </a:rPr>
              <a:t> Loa </a:t>
            </a:r>
            <a:endParaRPr lang="en-US" sz="2800" dirty="0"/>
          </a:p>
        </p:txBody>
      </p:sp>
      <p:sp>
        <p:nvSpPr>
          <p:cNvPr id="9" name="TextBox 8">
            <a:extLst>
              <a:ext uri="{FF2B5EF4-FFF2-40B4-BE49-F238E27FC236}">
                <a16:creationId xmlns:a16="http://schemas.microsoft.com/office/drawing/2014/main" xmlns="" id="{0C542298-3224-2AC4-BA4C-25D072EDB7E3}"/>
              </a:ext>
            </a:extLst>
          </p:cNvPr>
          <p:cNvSpPr txBox="1"/>
          <p:nvPr/>
        </p:nvSpPr>
        <p:spPr>
          <a:xfrm>
            <a:off x="352927" y="2837597"/>
            <a:ext cx="5277853" cy="3416320"/>
          </a:xfrm>
          <a:prstGeom prst="rect">
            <a:avLst/>
          </a:prstGeom>
          <a:noFill/>
        </p:spPr>
        <p:txBody>
          <a:bodyPr wrap="square">
            <a:spAutoFit/>
          </a:bodyPr>
          <a:lstStyle/>
          <a:p>
            <a:pPr marL="0" marR="0" algn="just">
              <a:spcBef>
                <a:spcPts val="860"/>
              </a:spcBef>
              <a:spcAft>
                <a:spcPts val="0"/>
              </a:spcAft>
            </a:pPr>
            <a:r>
              <a:rPr lang="vi-VN" sz="2400" b="1" i="1" dirty="0">
                <a:effectLst/>
                <a:latin typeface="Times New Roman" panose="02020603050405020304" pitchFamily="18" charset="0"/>
                <a:ea typeface="Times New Roman" panose="02020603050405020304" pitchFamily="18" charset="0"/>
              </a:rPr>
              <a:t>+</a:t>
            </a:r>
            <a:r>
              <a:rPr lang="vi-VN" sz="2400" b="1" i="1" spc="-10" dirty="0">
                <a:effectLst/>
                <a:latin typeface="Times New Roman" panose="02020603050405020304" pitchFamily="18" charset="0"/>
                <a:ea typeface="Times New Roman" panose="02020603050405020304" pitchFamily="18" charset="0"/>
              </a:rPr>
              <a:t> </a:t>
            </a:r>
            <a:r>
              <a:rPr lang="vi-VN" sz="2400" b="1" i="1" dirty="0">
                <a:effectLst/>
                <a:latin typeface="Times New Roman" panose="02020603050405020304" pitchFamily="18" charset="0"/>
                <a:ea typeface="Times New Roman" panose="02020603050405020304" pitchFamily="18" charset="0"/>
              </a:rPr>
              <a:t>Di</a:t>
            </a:r>
            <a:r>
              <a:rPr lang="vi-VN" sz="2400" b="1" i="1" spc="-5" dirty="0">
                <a:effectLst/>
                <a:latin typeface="Times New Roman" panose="02020603050405020304" pitchFamily="18" charset="0"/>
                <a:ea typeface="Times New Roman" panose="02020603050405020304" pitchFamily="18" charset="0"/>
              </a:rPr>
              <a:t> </a:t>
            </a:r>
            <a:r>
              <a:rPr lang="vi-VN" sz="2400" b="1" i="1" dirty="0" err="1">
                <a:effectLst/>
                <a:latin typeface="Times New Roman" panose="02020603050405020304" pitchFamily="18" charset="0"/>
                <a:ea typeface="Times New Roman" panose="02020603050405020304" pitchFamily="18" charset="0"/>
              </a:rPr>
              <a:t>tích</a:t>
            </a:r>
            <a:r>
              <a:rPr lang="vi-VN" sz="2400" b="1" i="1" spc="-10" dirty="0">
                <a:effectLst/>
                <a:latin typeface="Times New Roman" panose="02020603050405020304" pitchFamily="18" charset="0"/>
                <a:ea typeface="Times New Roman" panose="02020603050405020304" pitchFamily="18" charset="0"/>
              </a:rPr>
              <a:t> </a:t>
            </a:r>
            <a:r>
              <a:rPr lang="vi-VN" sz="2400" b="1" i="1" dirty="0" err="1">
                <a:effectLst/>
                <a:latin typeface="Times New Roman" panose="02020603050405020304" pitchFamily="18" charset="0"/>
                <a:ea typeface="Times New Roman" panose="02020603050405020304" pitchFamily="18" charset="0"/>
              </a:rPr>
              <a:t>Cổ</a:t>
            </a:r>
            <a:r>
              <a:rPr lang="vi-VN" sz="2400" b="1" i="1" spc="-5" dirty="0">
                <a:effectLst/>
                <a:latin typeface="Times New Roman" panose="02020603050405020304" pitchFamily="18" charset="0"/>
                <a:ea typeface="Times New Roman" panose="02020603050405020304" pitchFamily="18" charset="0"/>
              </a:rPr>
              <a:t> </a:t>
            </a:r>
            <a:r>
              <a:rPr lang="vi-VN" sz="2400" b="1" i="1" dirty="0">
                <a:effectLst/>
                <a:latin typeface="Times New Roman" panose="02020603050405020304" pitchFamily="18" charset="0"/>
                <a:ea typeface="Times New Roman" panose="02020603050405020304" pitchFamily="18" charset="0"/>
              </a:rPr>
              <a:t>Loa</a:t>
            </a:r>
            <a:r>
              <a:rPr lang="vi-VN" sz="2400" b="1" i="1" spc="-5" dirty="0">
                <a:effectLst/>
                <a:latin typeface="Times New Roman" panose="02020603050405020304" pitchFamily="18" charset="0"/>
                <a:ea typeface="Times New Roman" panose="02020603050405020304" pitchFamily="18" charset="0"/>
              </a:rPr>
              <a:t> </a:t>
            </a:r>
            <a:r>
              <a:rPr lang="vi-VN" sz="2400" b="1" i="1" dirty="0">
                <a:effectLst/>
                <a:latin typeface="Times New Roman" panose="02020603050405020304" pitchFamily="18" charset="0"/>
                <a:ea typeface="Times New Roman" panose="02020603050405020304" pitchFamily="18" charset="0"/>
              </a:rPr>
              <a:t>bao</a:t>
            </a:r>
            <a:r>
              <a:rPr lang="vi-VN" sz="2400" b="1" i="1" spc="-10" dirty="0">
                <a:effectLst/>
                <a:latin typeface="Times New Roman" panose="02020603050405020304" pitchFamily="18" charset="0"/>
                <a:ea typeface="Times New Roman" panose="02020603050405020304" pitchFamily="18" charset="0"/>
              </a:rPr>
              <a:t> </a:t>
            </a:r>
            <a:r>
              <a:rPr lang="vi-VN" sz="2400" b="1" i="1" dirty="0" err="1">
                <a:effectLst/>
                <a:latin typeface="Times New Roman" panose="02020603050405020304" pitchFamily="18" charset="0"/>
                <a:ea typeface="Times New Roman" panose="02020603050405020304" pitchFamily="18" charset="0"/>
              </a:rPr>
              <a:t>gồm</a:t>
            </a:r>
            <a:r>
              <a:rPr lang="vi-VN" sz="2400" b="1" i="1" spc="-5" dirty="0">
                <a:effectLst/>
                <a:latin typeface="Times New Roman" panose="02020603050405020304" pitchFamily="18" charset="0"/>
                <a:ea typeface="Times New Roman" panose="02020603050405020304" pitchFamily="18" charset="0"/>
              </a:rPr>
              <a:t> </a:t>
            </a:r>
            <a:r>
              <a:rPr lang="vi-VN" sz="2400" b="1" i="1" dirty="0" err="1">
                <a:effectLst/>
                <a:latin typeface="Times New Roman" panose="02020603050405020304" pitchFamily="18" charset="0"/>
                <a:ea typeface="Times New Roman" panose="02020603050405020304" pitchFamily="18" charset="0"/>
              </a:rPr>
              <a:t>những</a:t>
            </a:r>
            <a:r>
              <a:rPr lang="vi-VN" sz="2400" b="1" i="1" spc="-5" dirty="0">
                <a:effectLst/>
                <a:latin typeface="Times New Roman" panose="02020603050405020304" pitchFamily="18" charset="0"/>
                <a:ea typeface="Times New Roman" panose="02020603050405020304" pitchFamily="18" charset="0"/>
              </a:rPr>
              <a:t> </a:t>
            </a:r>
            <a:r>
              <a:rPr lang="vi-VN" sz="2400" b="1" i="1" dirty="0">
                <a:effectLst/>
                <a:latin typeface="Times New Roman" panose="02020603050405020304" pitchFamily="18" charset="0"/>
                <a:ea typeface="Times New Roman" panose="02020603050405020304" pitchFamily="18" charset="0"/>
              </a:rPr>
              <a:t>di</a:t>
            </a:r>
            <a:r>
              <a:rPr lang="vi-VN" sz="2400" b="1" i="1" spc="-10" dirty="0">
                <a:effectLst/>
                <a:latin typeface="Times New Roman" panose="02020603050405020304" pitchFamily="18" charset="0"/>
                <a:ea typeface="Times New Roman" panose="02020603050405020304" pitchFamily="18" charset="0"/>
              </a:rPr>
              <a:t> </a:t>
            </a:r>
            <a:r>
              <a:rPr lang="vi-VN" sz="2400" b="1" i="1" dirty="0" err="1">
                <a:effectLst/>
                <a:latin typeface="Times New Roman" panose="02020603050405020304" pitchFamily="18" charset="0"/>
                <a:ea typeface="Times New Roman" panose="02020603050405020304" pitchFamily="18" charset="0"/>
              </a:rPr>
              <a:t>tích</a:t>
            </a:r>
            <a:r>
              <a:rPr lang="vi-VN" sz="2400" b="1" i="1" dirty="0">
                <a:effectLst/>
                <a:latin typeface="Times New Roman" panose="02020603050405020304" pitchFamily="18" charset="0"/>
                <a:ea typeface="Times New Roman" panose="02020603050405020304" pitchFamily="18" charset="0"/>
              </a:rPr>
              <a:t>,</a:t>
            </a:r>
            <a:r>
              <a:rPr lang="vi-VN" sz="2400" b="1" i="1" spc="-5" dirty="0">
                <a:effectLst/>
                <a:latin typeface="Times New Roman" panose="02020603050405020304" pitchFamily="18" charset="0"/>
                <a:ea typeface="Times New Roman" panose="02020603050405020304" pitchFamily="18" charset="0"/>
              </a:rPr>
              <a:t> </a:t>
            </a:r>
            <a:r>
              <a:rPr lang="vi-VN" sz="2400" b="1" i="1" dirty="0">
                <a:effectLst/>
                <a:latin typeface="Times New Roman" panose="02020603050405020304" pitchFamily="18" charset="0"/>
                <a:ea typeface="Times New Roman" panose="02020603050405020304" pitchFamily="18" charset="0"/>
              </a:rPr>
              <a:t>công </a:t>
            </a:r>
            <a:r>
              <a:rPr lang="vi-VN" sz="2400" b="1" i="1" dirty="0" err="1">
                <a:effectLst/>
                <a:latin typeface="Times New Roman" panose="02020603050405020304" pitchFamily="18" charset="0"/>
                <a:ea typeface="Times New Roman" panose="02020603050405020304" pitchFamily="18" charset="0"/>
              </a:rPr>
              <a:t>trình</a:t>
            </a:r>
            <a:r>
              <a:rPr lang="vi-VN" sz="2400" b="1" i="1" spc="-5" dirty="0">
                <a:effectLst/>
                <a:latin typeface="Times New Roman" panose="02020603050405020304" pitchFamily="18" charset="0"/>
                <a:ea typeface="Times New Roman" panose="02020603050405020304" pitchFamily="18" charset="0"/>
              </a:rPr>
              <a:t> </a:t>
            </a:r>
            <a:r>
              <a:rPr lang="vi-VN" sz="2400" b="1" i="1" dirty="0" err="1">
                <a:effectLst/>
                <a:latin typeface="Times New Roman" panose="02020603050405020304" pitchFamily="18" charset="0"/>
                <a:ea typeface="Times New Roman" panose="02020603050405020304" pitchFamily="18" charset="0"/>
              </a:rPr>
              <a:t>nào</a:t>
            </a:r>
            <a:r>
              <a:rPr lang="vi-VN" sz="2400" b="1" i="1" dirty="0">
                <a:effectLst/>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a:p>
            <a:pPr marL="0" marR="0" algn="just">
              <a:spcBef>
                <a:spcPts val="0"/>
              </a:spcBef>
              <a:spcAft>
                <a:spcPts val="0"/>
              </a:spcAft>
            </a:pPr>
            <a:r>
              <a:rPr lang="vi-VN" sz="2400" b="1" i="1" dirty="0">
                <a:effectLst/>
                <a:latin typeface="Times New Roman" panose="02020603050405020304" pitchFamily="18" charset="0"/>
                <a:ea typeface="Times New Roman" panose="02020603050405020304" pitchFamily="18" charset="0"/>
              </a:rPr>
              <a:t>+</a:t>
            </a:r>
            <a:r>
              <a:rPr lang="vi-VN" sz="2400" b="1" i="1" spc="-10" dirty="0">
                <a:effectLst/>
                <a:latin typeface="Times New Roman" panose="02020603050405020304" pitchFamily="18" charset="0"/>
                <a:ea typeface="Times New Roman" panose="02020603050405020304" pitchFamily="18" charset="0"/>
              </a:rPr>
              <a:t> </a:t>
            </a:r>
            <a:r>
              <a:rPr lang="vi-VN" sz="2400" b="1" i="1" dirty="0" err="1">
                <a:effectLst/>
                <a:latin typeface="Times New Roman" panose="02020603050405020304" pitchFamily="18" charset="0"/>
                <a:ea typeface="Times New Roman" panose="02020603050405020304" pitchFamily="18" charset="0"/>
              </a:rPr>
              <a:t>Trình</a:t>
            </a:r>
            <a:r>
              <a:rPr lang="vi-VN" sz="2400" b="1" i="1" spc="-10" dirty="0">
                <a:effectLst/>
                <a:latin typeface="Times New Roman" panose="02020603050405020304" pitchFamily="18" charset="0"/>
                <a:ea typeface="Times New Roman" panose="02020603050405020304" pitchFamily="18" charset="0"/>
              </a:rPr>
              <a:t> </a:t>
            </a:r>
            <a:r>
              <a:rPr lang="vi-VN" sz="2400" b="1" i="1" dirty="0" err="1">
                <a:effectLst/>
                <a:latin typeface="Times New Roman" panose="02020603050405020304" pitchFamily="18" charset="0"/>
                <a:ea typeface="Times New Roman" panose="02020603050405020304" pitchFamily="18" charset="0"/>
              </a:rPr>
              <a:t>bày</a:t>
            </a:r>
            <a:r>
              <a:rPr lang="vi-VN" sz="2400" b="1" i="1" spc="5" dirty="0">
                <a:effectLst/>
                <a:latin typeface="Times New Roman" panose="02020603050405020304" pitchFamily="18" charset="0"/>
                <a:ea typeface="Times New Roman" panose="02020603050405020304" pitchFamily="18" charset="0"/>
              </a:rPr>
              <a:t> </a:t>
            </a:r>
            <a:r>
              <a:rPr lang="vi-VN" sz="2400" b="1" i="1" dirty="0" err="1">
                <a:effectLst/>
                <a:latin typeface="Times New Roman" panose="02020603050405020304" pitchFamily="18" charset="0"/>
                <a:ea typeface="Times New Roman" panose="02020603050405020304" pitchFamily="18" charset="0"/>
              </a:rPr>
              <a:t>những</a:t>
            </a:r>
            <a:r>
              <a:rPr lang="vi-VN" sz="2400" b="1" i="1" spc="-5" dirty="0">
                <a:effectLst/>
                <a:latin typeface="Times New Roman" panose="02020603050405020304" pitchFamily="18" charset="0"/>
                <a:ea typeface="Times New Roman" panose="02020603050405020304" pitchFamily="18" charset="0"/>
              </a:rPr>
              <a:t> </a:t>
            </a:r>
            <a:r>
              <a:rPr lang="vi-VN" sz="2400" b="1" i="1" dirty="0" err="1">
                <a:effectLst/>
                <a:latin typeface="Times New Roman" panose="02020603050405020304" pitchFamily="18" charset="0"/>
                <a:ea typeface="Times New Roman" panose="02020603050405020304" pitchFamily="18" charset="0"/>
              </a:rPr>
              <a:t>nét</a:t>
            </a:r>
            <a:r>
              <a:rPr lang="vi-VN" sz="2400" b="1" i="1" dirty="0">
                <a:effectLst/>
                <a:latin typeface="Times New Roman" panose="02020603050405020304" pitchFamily="18" charset="0"/>
                <a:ea typeface="Times New Roman" panose="02020603050405020304" pitchFamily="18" charset="0"/>
              </a:rPr>
              <a:t> </a:t>
            </a:r>
            <a:r>
              <a:rPr lang="vi-VN" sz="2400" b="1" i="1" dirty="0" err="1">
                <a:effectLst/>
                <a:latin typeface="Times New Roman" panose="02020603050405020304" pitchFamily="18" charset="0"/>
                <a:ea typeface="Times New Roman" panose="02020603050405020304" pitchFamily="18" charset="0"/>
              </a:rPr>
              <a:t>khái</a:t>
            </a:r>
            <a:r>
              <a:rPr lang="vi-VN" sz="2400" b="1" i="1" spc="-10" dirty="0">
                <a:effectLst/>
                <a:latin typeface="Times New Roman" panose="02020603050405020304" pitchFamily="18" charset="0"/>
                <a:ea typeface="Times New Roman" panose="02020603050405020304" pitchFamily="18" charset="0"/>
              </a:rPr>
              <a:t> </a:t>
            </a:r>
            <a:r>
              <a:rPr lang="vi-VN" sz="2400" b="1" i="1" dirty="0" err="1">
                <a:effectLst/>
                <a:latin typeface="Times New Roman" panose="02020603050405020304" pitchFamily="18" charset="0"/>
                <a:ea typeface="Times New Roman" panose="02020603050405020304" pitchFamily="18" charset="0"/>
              </a:rPr>
              <a:t>quát</a:t>
            </a:r>
            <a:r>
              <a:rPr lang="vi-VN" sz="2400" b="1" i="1" spc="-5" dirty="0">
                <a:effectLst/>
                <a:latin typeface="Times New Roman" panose="02020603050405020304" pitchFamily="18" charset="0"/>
                <a:ea typeface="Times New Roman" panose="02020603050405020304" pitchFamily="18" charset="0"/>
              </a:rPr>
              <a:t> </a:t>
            </a:r>
            <a:r>
              <a:rPr lang="vi-VN" sz="2400" b="1" i="1" dirty="0" err="1">
                <a:effectLst/>
                <a:latin typeface="Times New Roman" panose="02020603050405020304" pitchFamily="18" charset="0"/>
                <a:ea typeface="Times New Roman" panose="02020603050405020304" pitchFamily="18" charset="0"/>
              </a:rPr>
              <a:t>về</a:t>
            </a:r>
            <a:r>
              <a:rPr lang="vi-VN" sz="2400" b="1" i="1" spc="5" dirty="0">
                <a:effectLst/>
                <a:latin typeface="Times New Roman" panose="02020603050405020304" pitchFamily="18" charset="0"/>
                <a:ea typeface="Times New Roman" panose="02020603050405020304" pitchFamily="18" charset="0"/>
              </a:rPr>
              <a:t> </a:t>
            </a:r>
            <a:r>
              <a:rPr lang="vi-VN" sz="2400" b="1" i="1" dirty="0" err="1">
                <a:effectLst/>
                <a:latin typeface="Times New Roman" panose="02020603050405020304" pitchFamily="18" charset="0"/>
                <a:ea typeface="Times New Roman" panose="02020603050405020304" pitchFamily="18" charset="0"/>
              </a:rPr>
              <a:t>thành</a:t>
            </a:r>
            <a:r>
              <a:rPr lang="vi-VN" sz="2400" b="1" i="1" dirty="0">
                <a:effectLst/>
                <a:latin typeface="Times New Roman" panose="02020603050405020304" pitchFamily="18" charset="0"/>
                <a:ea typeface="Times New Roman" panose="02020603050405020304" pitchFamily="18" charset="0"/>
              </a:rPr>
              <a:t> </a:t>
            </a:r>
            <a:r>
              <a:rPr lang="vi-VN" sz="2400" b="1" i="1" dirty="0" err="1">
                <a:effectLst/>
                <a:latin typeface="Times New Roman" panose="02020603050405020304" pitchFamily="18" charset="0"/>
                <a:ea typeface="Times New Roman" panose="02020603050405020304" pitchFamily="18" charset="0"/>
              </a:rPr>
              <a:t>Cổ</a:t>
            </a:r>
            <a:r>
              <a:rPr lang="vi-VN" sz="2400" b="1" i="1" spc="5" dirty="0">
                <a:effectLst/>
                <a:latin typeface="Times New Roman" panose="02020603050405020304" pitchFamily="18" charset="0"/>
                <a:ea typeface="Times New Roman" panose="02020603050405020304" pitchFamily="18" charset="0"/>
              </a:rPr>
              <a:t> </a:t>
            </a:r>
            <a:r>
              <a:rPr lang="vi-VN" sz="2400" b="1" i="1" dirty="0">
                <a:effectLst/>
                <a:latin typeface="Times New Roman" panose="02020603050405020304" pitchFamily="18" charset="0"/>
                <a:ea typeface="Times New Roman" panose="02020603050405020304" pitchFamily="18" charset="0"/>
              </a:rPr>
              <a:t>Loa</a:t>
            </a:r>
            <a:r>
              <a:rPr lang="vi-VN" sz="2400" b="1" i="1" spc="-10" dirty="0">
                <a:effectLst/>
                <a:latin typeface="Times New Roman" panose="02020603050405020304" pitchFamily="18" charset="0"/>
                <a:ea typeface="Times New Roman" panose="02020603050405020304" pitchFamily="18" charset="0"/>
              </a:rPr>
              <a:t> </a:t>
            </a:r>
            <a:r>
              <a:rPr lang="vi-VN" sz="2400" b="1" i="1" dirty="0" err="1">
                <a:effectLst/>
                <a:latin typeface="Times New Roman" panose="02020603050405020304" pitchFamily="18" charset="0"/>
                <a:ea typeface="Times New Roman" panose="02020603050405020304" pitchFamily="18" charset="0"/>
              </a:rPr>
              <a:t>dựa</a:t>
            </a:r>
            <a:r>
              <a:rPr lang="vi-VN" sz="2400" b="1" i="1" spc="-5" dirty="0">
                <a:effectLst/>
                <a:latin typeface="Times New Roman" panose="02020603050405020304" pitchFamily="18" charset="0"/>
                <a:ea typeface="Times New Roman" panose="02020603050405020304" pitchFamily="18" charset="0"/>
              </a:rPr>
              <a:t> </a:t>
            </a:r>
            <a:r>
              <a:rPr lang="vi-VN" sz="2400" b="1" i="1" dirty="0">
                <a:effectLst/>
                <a:latin typeface="Times New Roman" panose="02020603050405020304" pitchFamily="18" charset="0"/>
                <a:ea typeface="Times New Roman" panose="02020603050405020304" pitchFamily="18" charset="0"/>
              </a:rPr>
              <a:t>trên</a:t>
            </a:r>
            <a:r>
              <a:rPr lang="vi-VN" sz="2400" b="1" i="1" spc="-10" dirty="0">
                <a:effectLst/>
                <a:latin typeface="Times New Roman" panose="02020603050405020304" pitchFamily="18" charset="0"/>
                <a:ea typeface="Times New Roman" panose="02020603050405020304" pitchFamily="18" charset="0"/>
              </a:rPr>
              <a:t> </a:t>
            </a:r>
            <a:r>
              <a:rPr lang="vi-VN" sz="2400" b="1" i="1" dirty="0">
                <a:effectLst/>
                <a:latin typeface="Times New Roman" panose="02020603050405020304" pitchFamily="18" charset="0"/>
                <a:ea typeface="Times New Roman" panose="02020603050405020304" pitchFamily="18" charset="0"/>
              </a:rPr>
              <a:t>sơ</a:t>
            </a:r>
            <a:r>
              <a:rPr lang="vi-VN" sz="2400" b="1" i="1" spc="-5" dirty="0">
                <a:effectLst/>
                <a:latin typeface="Times New Roman" panose="02020603050405020304" pitchFamily="18" charset="0"/>
                <a:ea typeface="Times New Roman" panose="02020603050405020304" pitchFamily="18" charset="0"/>
              </a:rPr>
              <a:t> </a:t>
            </a:r>
            <a:r>
              <a:rPr lang="vi-VN" sz="2400" b="1" i="1" dirty="0" err="1">
                <a:effectLst/>
                <a:latin typeface="Times New Roman" panose="02020603050405020304" pitchFamily="18" charset="0"/>
                <a:ea typeface="Times New Roman" panose="02020603050405020304" pitchFamily="18" charset="0"/>
              </a:rPr>
              <a:t>đồ</a:t>
            </a:r>
            <a:r>
              <a:rPr lang="vi-VN" sz="2400" b="1" i="1" spc="-5" dirty="0">
                <a:effectLst/>
                <a:latin typeface="Times New Roman" panose="02020603050405020304" pitchFamily="18" charset="0"/>
                <a:ea typeface="Times New Roman" panose="02020603050405020304" pitchFamily="18" charset="0"/>
              </a:rPr>
              <a:t> </a:t>
            </a:r>
            <a:r>
              <a:rPr lang="vi-VN" sz="2400" b="1" i="1" dirty="0">
                <a:effectLst/>
                <a:latin typeface="Times New Roman" panose="02020603050405020304" pitchFamily="18" charset="0"/>
                <a:ea typeface="Times New Roman" panose="02020603050405020304" pitchFamily="18" charset="0"/>
              </a:rPr>
              <a:t>2.1.</a:t>
            </a:r>
            <a:endParaRPr lang="en-US" sz="2400" dirty="0">
              <a:effectLst/>
              <a:latin typeface="Times New Roman" panose="02020603050405020304" pitchFamily="18" charset="0"/>
              <a:ea typeface="Times New Roman" panose="02020603050405020304" pitchFamily="18" charset="0"/>
            </a:endParaRPr>
          </a:p>
          <a:p>
            <a:pPr marL="0" marR="0" algn="just">
              <a:spcBef>
                <a:spcPts val="0"/>
              </a:spcBef>
              <a:spcAft>
                <a:spcPts val="0"/>
              </a:spcAft>
            </a:pPr>
            <a:r>
              <a:rPr lang="vi-VN" sz="2400" b="1" i="1" dirty="0">
                <a:effectLst/>
                <a:latin typeface="Times New Roman" panose="02020603050405020304" pitchFamily="18" charset="0"/>
                <a:ea typeface="Times New Roman" panose="02020603050405020304" pitchFamily="18" charset="0"/>
              </a:rPr>
              <a:t>+</a:t>
            </a:r>
            <a:r>
              <a:rPr lang="vi-VN" sz="2400" b="1" i="1" spc="-10" dirty="0">
                <a:effectLst/>
                <a:latin typeface="Times New Roman" panose="02020603050405020304" pitchFamily="18" charset="0"/>
                <a:ea typeface="Times New Roman" panose="02020603050405020304" pitchFamily="18" charset="0"/>
              </a:rPr>
              <a:t> </a:t>
            </a:r>
            <a:r>
              <a:rPr lang="vi-VN" sz="2400" b="1" i="1" dirty="0">
                <a:effectLst/>
                <a:latin typeface="Times New Roman" panose="02020603050405020304" pitchFamily="18" charset="0"/>
                <a:ea typeface="Times New Roman" panose="02020603050405020304" pitchFamily="18" charset="0"/>
              </a:rPr>
              <a:t>Nêu</a:t>
            </a:r>
            <a:r>
              <a:rPr lang="vi-VN" sz="2400" b="1" i="1" spc="-10" dirty="0">
                <a:effectLst/>
                <a:latin typeface="Times New Roman" panose="02020603050405020304" pitchFamily="18" charset="0"/>
                <a:ea typeface="Times New Roman" panose="02020603050405020304" pitchFamily="18" charset="0"/>
              </a:rPr>
              <a:t> </a:t>
            </a:r>
            <a:r>
              <a:rPr lang="vi-VN" sz="2400" b="1" i="1" dirty="0">
                <a:effectLst/>
                <a:latin typeface="Times New Roman" panose="02020603050405020304" pitchFamily="18" charset="0"/>
                <a:ea typeface="Times New Roman" panose="02020603050405020304" pitchFamily="18" charset="0"/>
              </a:rPr>
              <a:t>ý</a:t>
            </a:r>
            <a:r>
              <a:rPr lang="vi-VN" sz="2400" b="1" i="1" spc="-10" dirty="0">
                <a:effectLst/>
                <a:latin typeface="Times New Roman" panose="02020603050405020304" pitchFamily="18" charset="0"/>
                <a:ea typeface="Times New Roman" panose="02020603050405020304" pitchFamily="18" charset="0"/>
              </a:rPr>
              <a:t> </a:t>
            </a:r>
            <a:r>
              <a:rPr lang="vi-VN" sz="2400" b="1" i="1" dirty="0" err="1">
                <a:effectLst/>
                <a:latin typeface="Times New Roman" panose="02020603050405020304" pitchFamily="18" charset="0"/>
                <a:ea typeface="Times New Roman" panose="02020603050405020304" pitchFamily="18" charset="0"/>
              </a:rPr>
              <a:t>nghĩa</a:t>
            </a:r>
            <a:r>
              <a:rPr lang="vi-VN" sz="2400" b="1" i="1" spc="-5" dirty="0">
                <a:effectLst/>
                <a:latin typeface="Times New Roman" panose="02020603050405020304" pitchFamily="18" charset="0"/>
                <a:ea typeface="Times New Roman" panose="02020603050405020304" pitchFamily="18" charset="0"/>
              </a:rPr>
              <a:t> </a:t>
            </a:r>
            <a:r>
              <a:rPr lang="vi-VN" sz="2400" b="1" i="1" dirty="0" err="1">
                <a:effectLst/>
                <a:latin typeface="Times New Roman" panose="02020603050405020304" pitchFamily="18" charset="0"/>
                <a:ea typeface="Times New Roman" panose="02020603050405020304" pitchFamily="18" charset="0"/>
              </a:rPr>
              <a:t>của</a:t>
            </a:r>
            <a:r>
              <a:rPr lang="vi-VN" sz="2400" b="1" i="1" spc="-10" dirty="0">
                <a:effectLst/>
                <a:latin typeface="Times New Roman" panose="02020603050405020304" pitchFamily="18" charset="0"/>
                <a:ea typeface="Times New Roman" panose="02020603050405020304" pitchFamily="18" charset="0"/>
              </a:rPr>
              <a:t> </a:t>
            </a:r>
            <a:r>
              <a:rPr lang="vi-VN" sz="2400" b="1" i="1" dirty="0" err="1">
                <a:effectLst/>
                <a:latin typeface="Times New Roman" panose="02020603050405020304" pitchFamily="18" charset="0"/>
                <a:ea typeface="Times New Roman" panose="02020603050405020304" pitchFamily="18" charset="0"/>
              </a:rPr>
              <a:t>việc</a:t>
            </a:r>
            <a:r>
              <a:rPr lang="vi-VN" sz="2400" b="1" i="1" spc="5" dirty="0">
                <a:effectLst/>
                <a:latin typeface="Times New Roman" panose="02020603050405020304" pitchFamily="18" charset="0"/>
                <a:ea typeface="Times New Roman" panose="02020603050405020304" pitchFamily="18" charset="0"/>
              </a:rPr>
              <a:t> </a:t>
            </a:r>
            <a:r>
              <a:rPr lang="vi-VN" sz="2400" b="1" i="1" dirty="0">
                <a:effectLst/>
                <a:latin typeface="Times New Roman" panose="02020603050405020304" pitchFamily="18" charset="0"/>
                <a:ea typeface="Times New Roman" panose="02020603050405020304" pitchFamily="18" charset="0"/>
              </a:rPr>
              <a:t>xây</a:t>
            </a:r>
            <a:r>
              <a:rPr lang="vi-VN" sz="2400" b="1" i="1" spc="-10" dirty="0">
                <a:effectLst/>
                <a:latin typeface="Times New Roman" panose="02020603050405020304" pitchFamily="18" charset="0"/>
                <a:ea typeface="Times New Roman" panose="02020603050405020304" pitchFamily="18" charset="0"/>
              </a:rPr>
              <a:t> </a:t>
            </a:r>
            <a:r>
              <a:rPr lang="vi-VN" sz="2400" b="1" i="1" dirty="0" err="1">
                <a:effectLst/>
                <a:latin typeface="Times New Roman" panose="02020603050405020304" pitchFamily="18" charset="0"/>
                <a:ea typeface="Times New Roman" panose="02020603050405020304" pitchFamily="18" charset="0"/>
              </a:rPr>
              <a:t>dựng</a:t>
            </a:r>
            <a:r>
              <a:rPr lang="vi-VN" sz="2400" b="1" i="1" spc="-5" dirty="0">
                <a:effectLst/>
                <a:latin typeface="Times New Roman" panose="02020603050405020304" pitchFamily="18" charset="0"/>
                <a:ea typeface="Times New Roman" panose="02020603050405020304" pitchFamily="18" charset="0"/>
              </a:rPr>
              <a:t> </a:t>
            </a:r>
            <a:r>
              <a:rPr lang="vi-VN" sz="2400" b="1" i="1" dirty="0" err="1">
                <a:effectLst/>
                <a:latin typeface="Times New Roman" panose="02020603050405020304" pitchFamily="18" charset="0"/>
                <a:ea typeface="Times New Roman" panose="02020603050405020304" pitchFamily="18" charset="0"/>
              </a:rPr>
              <a:t>thành</a:t>
            </a:r>
            <a:r>
              <a:rPr lang="vi-VN" sz="2400" b="1" i="1" spc="-10" dirty="0">
                <a:effectLst/>
                <a:latin typeface="Times New Roman" panose="02020603050405020304" pitchFamily="18" charset="0"/>
                <a:ea typeface="Times New Roman" panose="02020603050405020304" pitchFamily="18" charset="0"/>
              </a:rPr>
              <a:t> </a:t>
            </a:r>
            <a:r>
              <a:rPr lang="vi-VN" sz="2400" b="1" i="1" dirty="0" err="1">
                <a:effectLst/>
                <a:latin typeface="Times New Roman" panose="02020603050405020304" pitchFamily="18" charset="0"/>
                <a:ea typeface="Times New Roman" panose="02020603050405020304" pitchFamily="18" charset="0"/>
              </a:rPr>
              <a:t>Cổ</a:t>
            </a:r>
            <a:r>
              <a:rPr lang="vi-VN" sz="2400" b="1" i="1" spc="-10" dirty="0">
                <a:effectLst/>
                <a:latin typeface="Times New Roman" panose="02020603050405020304" pitchFamily="18" charset="0"/>
                <a:ea typeface="Times New Roman" panose="02020603050405020304" pitchFamily="18" charset="0"/>
              </a:rPr>
              <a:t> </a:t>
            </a:r>
            <a:r>
              <a:rPr lang="vi-VN" sz="2400" b="1" i="1" dirty="0">
                <a:effectLst/>
                <a:latin typeface="Times New Roman" panose="02020603050405020304" pitchFamily="18" charset="0"/>
                <a:ea typeface="Times New Roman" panose="02020603050405020304" pitchFamily="18" charset="0"/>
              </a:rPr>
              <a:t>Loa</a:t>
            </a:r>
            <a:r>
              <a:rPr lang="vi-VN" sz="2400" b="1" i="1" spc="-5" dirty="0">
                <a:effectLst/>
                <a:latin typeface="Times New Roman" panose="02020603050405020304" pitchFamily="18" charset="0"/>
                <a:ea typeface="Times New Roman" panose="02020603050405020304" pitchFamily="18" charset="0"/>
              </a:rPr>
              <a:t> </a:t>
            </a:r>
            <a:r>
              <a:rPr lang="vi-VN" sz="2400" b="1" i="1" dirty="0" err="1">
                <a:effectLst/>
                <a:latin typeface="Times New Roman" panose="02020603050405020304" pitchFamily="18" charset="0"/>
                <a:ea typeface="Times New Roman" panose="02020603050405020304" pitchFamily="18" charset="0"/>
              </a:rPr>
              <a:t>thời</a:t>
            </a:r>
            <a:r>
              <a:rPr lang="vi-VN" sz="2400" b="1" i="1" spc="-10" dirty="0">
                <a:effectLst/>
                <a:latin typeface="Times New Roman" panose="02020603050405020304" pitchFamily="18" charset="0"/>
                <a:ea typeface="Times New Roman" panose="02020603050405020304" pitchFamily="18" charset="0"/>
              </a:rPr>
              <a:t> </a:t>
            </a:r>
            <a:r>
              <a:rPr lang="vi-VN" sz="2400" b="1" i="1" dirty="0">
                <a:effectLst/>
                <a:latin typeface="Times New Roman" panose="02020603050405020304" pitchFamily="18" charset="0"/>
                <a:ea typeface="Times New Roman" panose="02020603050405020304" pitchFamily="18" charset="0"/>
              </a:rPr>
              <a:t>An Dương</a:t>
            </a:r>
            <a:r>
              <a:rPr lang="vi-VN" sz="2400" b="1" i="1" spc="-10" dirty="0">
                <a:effectLst/>
                <a:latin typeface="Times New Roman" panose="02020603050405020304" pitchFamily="18" charset="0"/>
                <a:ea typeface="Times New Roman" panose="02020603050405020304" pitchFamily="18" charset="0"/>
              </a:rPr>
              <a:t> </a:t>
            </a:r>
            <a:r>
              <a:rPr lang="vi-VN" sz="2400" b="1" i="1" dirty="0">
                <a:effectLst/>
                <a:latin typeface="Times New Roman" panose="02020603050405020304" pitchFamily="18" charset="0"/>
                <a:ea typeface="Times New Roman" panose="02020603050405020304" pitchFamily="18" charset="0"/>
              </a:rPr>
              <a:t>Vương.</a:t>
            </a:r>
            <a:endParaRPr lang="en-US" sz="2400" dirty="0">
              <a:effectLst/>
              <a:latin typeface="Times New Roman" panose="02020603050405020304" pitchFamily="18" charset="0"/>
              <a:ea typeface="Times New Roman" panose="02020603050405020304" pitchFamily="18" charset="0"/>
            </a:endParaRPr>
          </a:p>
          <a:p>
            <a:pPr marL="0" marR="0" algn="just">
              <a:spcBef>
                <a:spcPts val="0"/>
              </a:spcBef>
              <a:spcAft>
                <a:spcPts val="0"/>
              </a:spcAft>
            </a:pPr>
            <a:r>
              <a:rPr lang="vi-VN" sz="2400" b="1" i="1" dirty="0">
                <a:effectLst/>
                <a:latin typeface="Times New Roman" panose="02020603050405020304" pitchFamily="18" charset="0"/>
                <a:ea typeface="Times New Roman" panose="02020603050405020304" pitchFamily="18" charset="0"/>
              </a:rPr>
              <a:t>+</a:t>
            </a:r>
            <a:r>
              <a:rPr lang="vi-VN" sz="2400" b="1" i="1" spc="-55" dirty="0">
                <a:effectLst/>
                <a:latin typeface="Times New Roman" panose="02020603050405020304" pitchFamily="18" charset="0"/>
                <a:ea typeface="Times New Roman" panose="02020603050405020304" pitchFamily="18" charset="0"/>
              </a:rPr>
              <a:t> </a:t>
            </a:r>
            <a:r>
              <a:rPr lang="vi-VN" sz="2400" b="1" i="1" dirty="0">
                <a:effectLst/>
                <a:latin typeface="Times New Roman" panose="02020603050405020304" pitchFamily="18" charset="0"/>
                <a:ea typeface="Times New Roman" panose="02020603050405020304" pitchFamily="18" charset="0"/>
              </a:rPr>
              <a:t>Phân</a:t>
            </a:r>
            <a:r>
              <a:rPr lang="vi-VN" sz="2400" b="1" i="1" spc="-45" dirty="0">
                <a:effectLst/>
                <a:latin typeface="Times New Roman" panose="02020603050405020304" pitchFamily="18" charset="0"/>
                <a:ea typeface="Times New Roman" panose="02020603050405020304" pitchFamily="18" charset="0"/>
              </a:rPr>
              <a:t> </a:t>
            </a:r>
            <a:r>
              <a:rPr lang="vi-VN" sz="2400" b="1" i="1" dirty="0" err="1">
                <a:effectLst/>
                <a:latin typeface="Times New Roman" panose="02020603050405020304" pitchFamily="18" charset="0"/>
                <a:ea typeface="Times New Roman" panose="02020603050405020304" pitchFamily="18" charset="0"/>
              </a:rPr>
              <a:t>tích</a:t>
            </a:r>
            <a:r>
              <a:rPr lang="vi-VN" sz="2400" b="1" i="1" spc="-45" dirty="0">
                <a:effectLst/>
                <a:latin typeface="Times New Roman" panose="02020603050405020304" pitchFamily="18" charset="0"/>
                <a:ea typeface="Times New Roman" panose="02020603050405020304" pitchFamily="18" charset="0"/>
              </a:rPr>
              <a:t> </a:t>
            </a:r>
            <a:r>
              <a:rPr lang="vi-VN" sz="2400" b="1" i="1" dirty="0" err="1">
                <a:effectLst/>
                <a:latin typeface="Times New Roman" panose="02020603050405020304" pitchFamily="18" charset="0"/>
                <a:ea typeface="Times New Roman" panose="02020603050405020304" pitchFamily="18" charset="0"/>
              </a:rPr>
              <a:t>giá</a:t>
            </a:r>
            <a:r>
              <a:rPr lang="vi-VN" sz="2400" b="1" i="1" spc="-40" dirty="0">
                <a:effectLst/>
                <a:latin typeface="Times New Roman" panose="02020603050405020304" pitchFamily="18" charset="0"/>
                <a:ea typeface="Times New Roman" panose="02020603050405020304" pitchFamily="18" charset="0"/>
              </a:rPr>
              <a:t> </a:t>
            </a:r>
            <a:r>
              <a:rPr lang="vi-VN" sz="2400" b="1" i="1" dirty="0" err="1">
                <a:effectLst/>
                <a:latin typeface="Times New Roman" panose="02020603050405020304" pitchFamily="18" charset="0"/>
                <a:ea typeface="Times New Roman" panose="02020603050405020304" pitchFamily="18" charset="0"/>
              </a:rPr>
              <a:t>trị</a:t>
            </a:r>
            <a:r>
              <a:rPr lang="vi-VN" sz="2400" b="1" i="1" spc="-45" dirty="0">
                <a:effectLst/>
                <a:latin typeface="Times New Roman" panose="02020603050405020304" pitchFamily="18" charset="0"/>
                <a:ea typeface="Times New Roman" panose="02020603050405020304" pitchFamily="18" charset="0"/>
              </a:rPr>
              <a:t> </a:t>
            </a:r>
            <a:r>
              <a:rPr lang="vi-VN" sz="2400" b="1" i="1" dirty="0" err="1">
                <a:effectLst/>
                <a:latin typeface="Times New Roman" panose="02020603050405020304" pitchFamily="18" charset="0"/>
                <a:ea typeface="Times New Roman" panose="02020603050405020304" pitchFamily="18" charset="0"/>
              </a:rPr>
              <a:t>của</a:t>
            </a:r>
            <a:r>
              <a:rPr lang="vi-VN" sz="2400" b="1" i="1" spc="-45" dirty="0">
                <a:effectLst/>
                <a:latin typeface="Times New Roman" panose="02020603050405020304" pitchFamily="18" charset="0"/>
                <a:ea typeface="Times New Roman" panose="02020603050405020304" pitchFamily="18" charset="0"/>
              </a:rPr>
              <a:t> </a:t>
            </a:r>
            <a:r>
              <a:rPr lang="vi-VN" sz="2400" b="1" i="1" dirty="0">
                <a:effectLst/>
                <a:latin typeface="Times New Roman" panose="02020603050405020304" pitchFamily="18" charset="0"/>
                <a:ea typeface="Times New Roman" panose="02020603050405020304" pitchFamily="18" charset="0"/>
              </a:rPr>
              <a:t>khu</a:t>
            </a:r>
            <a:r>
              <a:rPr lang="vi-VN" sz="2400" b="1" i="1" spc="-50" dirty="0">
                <a:effectLst/>
                <a:latin typeface="Times New Roman" panose="02020603050405020304" pitchFamily="18" charset="0"/>
                <a:ea typeface="Times New Roman" panose="02020603050405020304" pitchFamily="18" charset="0"/>
              </a:rPr>
              <a:t> </a:t>
            </a:r>
            <a:r>
              <a:rPr lang="vi-VN" sz="2400" b="1" i="1" dirty="0">
                <a:effectLst/>
                <a:latin typeface="Times New Roman" panose="02020603050405020304" pitchFamily="18" charset="0"/>
                <a:ea typeface="Times New Roman" panose="02020603050405020304" pitchFamily="18" charset="0"/>
              </a:rPr>
              <a:t>di</a:t>
            </a:r>
            <a:r>
              <a:rPr lang="vi-VN" sz="2400" b="1" i="1" spc="-45" dirty="0">
                <a:effectLst/>
                <a:latin typeface="Times New Roman" panose="02020603050405020304" pitchFamily="18" charset="0"/>
                <a:ea typeface="Times New Roman" panose="02020603050405020304" pitchFamily="18" charset="0"/>
              </a:rPr>
              <a:t> </a:t>
            </a:r>
            <a:r>
              <a:rPr lang="vi-VN" sz="2400" b="1" i="1" dirty="0" err="1">
                <a:effectLst/>
                <a:latin typeface="Times New Roman" panose="02020603050405020304" pitchFamily="18" charset="0"/>
                <a:ea typeface="Times New Roman" panose="02020603050405020304" pitchFamily="18" charset="0"/>
              </a:rPr>
              <a:t>tích</a:t>
            </a:r>
            <a:r>
              <a:rPr lang="vi-VN" sz="2400" b="1" i="1" spc="-45" dirty="0">
                <a:effectLst/>
                <a:latin typeface="Times New Roman" panose="02020603050405020304" pitchFamily="18" charset="0"/>
                <a:ea typeface="Times New Roman" panose="02020603050405020304" pitchFamily="18" charset="0"/>
              </a:rPr>
              <a:t> </a:t>
            </a:r>
            <a:r>
              <a:rPr lang="vi-VN" sz="2400" b="1" i="1" dirty="0" err="1">
                <a:effectLst/>
                <a:latin typeface="Times New Roman" panose="02020603050405020304" pitchFamily="18" charset="0"/>
                <a:ea typeface="Times New Roman" panose="02020603050405020304" pitchFamily="18" charset="0"/>
              </a:rPr>
              <a:t>lịch</a:t>
            </a:r>
            <a:r>
              <a:rPr lang="vi-VN" sz="2400" b="1" i="1" spc="-45" dirty="0">
                <a:effectLst/>
                <a:latin typeface="Times New Roman" panose="02020603050405020304" pitchFamily="18" charset="0"/>
                <a:ea typeface="Times New Roman" panose="02020603050405020304" pitchFamily="18" charset="0"/>
              </a:rPr>
              <a:t> </a:t>
            </a:r>
            <a:r>
              <a:rPr lang="vi-VN" sz="2400" b="1" i="1" dirty="0" err="1">
                <a:effectLst/>
                <a:latin typeface="Times New Roman" panose="02020603050405020304" pitchFamily="18" charset="0"/>
                <a:ea typeface="Times New Roman" panose="02020603050405020304" pitchFamily="18" charset="0"/>
              </a:rPr>
              <a:t>sử</a:t>
            </a:r>
            <a:r>
              <a:rPr lang="vi-VN" sz="2400" b="1" i="1" dirty="0">
                <a:effectLst/>
                <a:latin typeface="Times New Roman" panose="02020603050405020304" pitchFamily="18" charset="0"/>
                <a:ea typeface="Times New Roman" panose="02020603050405020304" pitchFamily="18" charset="0"/>
              </a:rPr>
              <a:t>,</a:t>
            </a:r>
            <a:r>
              <a:rPr lang="vi-VN" sz="2400" b="1" i="1" spc="-50" dirty="0">
                <a:effectLst/>
                <a:latin typeface="Times New Roman" panose="02020603050405020304" pitchFamily="18" charset="0"/>
                <a:ea typeface="Times New Roman" panose="02020603050405020304" pitchFamily="18" charset="0"/>
              </a:rPr>
              <a:t> </a:t>
            </a:r>
            <a:r>
              <a:rPr lang="vi-VN" sz="2400" b="1" i="1" dirty="0" err="1">
                <a:effectLst/>
                <a:latin typeface="Times New Roman" panose="02020603050405020304" pitchFamily="18" charset="0"/>
                <a:ea typeface="Times New Roman" panose="02020603050405020304" pitchFamily="18" charset="0"/>
              </a:rPr>
              <a:t>kiến</a:t>
            </a:r>
            <a:r>
              <a:rPr lang="vi-VN" sz="2400" b="1" i="1" spc="-55" dirty="0">
                <a:effectLst/>
                <a:latin typeface="Times New Roman" panose="02020603050405020304" pitchFamily="18" charset="0"/>
                <a:ea typeface="Times New Roman" panose="02020603050405020304" pitchFamily="18" charset="0"/>
              </a:rPr>
              <a:t> </a:t>
            </a:r>
            <a:r>
              <a:rPr lang="vi-VN" sz="2400" b="1" i="1" dirty="0" err="1">
                <a:effectLst/>
                <a:latin typeface="Times New Roman" panose="02020603050405020304" pitchFamily="18" charset="0"/>
                <a:ea typeface="Times New Roman" panose="02020603050405020304" pitchFamily="18" charset="0"/>
              </a:rPr>
              <a:t>trúc</a:t>
            </a:r>
            <a:r>
              <a:rPr lang="vi-VN" sz="2400" b="1" i="1" spc="-55" dirty="0">
                <a:effectLst/>
                <a:latin typeface="Times New Roman" panose="02020603050405020304" pitchFamily="18" charset="0"/>
                <a:ea typeface="Times New Roman" panose="02020603050405020304" pitchFamily="18" charset="0"/>
              </a:rPr>
              <a:t> </a:t>
            </a:r>
            <a:r>
              <a:rPr lang="vi-VN" sz="2400" b="1" i="1" dirty="0" err="1">
                <a:effectLst/>
                <a:latin typeface="Times New Roman" panose="02020603050405020304" pitchFamily="18" charset="0"/>
                <a:ea typeface="Times New Roman" panose="02020603050405020304" pitchFamily="18" charset="0"/>
              </a:rPr>
              <a:t>nghệ</a:t>
            </a:r>
            <a:r>
              <a:rPr lang="vi-VN" sz="2400" b="1" i="1" spc="-40" dirty="0">
                <a:effectLst/>
                <a:latin typeface="Times New Roman" panose="02020603050405020304" pitchFamily="18" charset="0"/>
                <a:ea typeface="Times New Roman" panose="02020603050405020304" pitchFamily="18" charset="0"/>
              </a:rPr>
              <a:t> </a:t>
            </a:r>
            <a:r>
              <a:rPr lang="vi-VN" sz="2400" b="1" i="1" dirty="0" err="1">
                <a:effectLst/>
                <a:latin typeface="Times New Roman" panose="02020603050405020304" pitchFamily="18" charset="0"/>
                <a:ea typeface="Times New Roman" panose="02020603050405020304" pitchFamily="18" charset="0"/>
              </a:rPr>
              <a:t>thuật</a:t>
            </a:r>
            <a:r>
              <a:rPr lang="vi-VN" sz="2400" b="1" i="1" spc="-55" dirty="0">
                <a:effectLst/>
                <a:latin typeface="Times New Roman" panose="02020603050405020304" pitchFamily="18" charset="0"/>
                <a:ea typeface="Times New Roman" panose="02020603050405020304" pitchFamily="18" charset="0"/>
              </a:rPr>
              <a:t> </a:t>
            </a:r>
            <a:r>
              <a:rPr lang="vi-VN" sz="2400" b="1" i="1" dirty="0" err="1">
                <a:effectLst/>
                <a:latin typeface="Times New Roman" panose="02020603050405020304" pitchFamily="18" charset="0"/>
                <a:ea typeface="Times New Roman" panose="02020603050405020304" pitchFamily="18" charset="0"/>
              </a:rPr>
              <a:t>và</a:t>
            </a:r>
            <a:r>
              <a:rPr lang="vi-VN" sz="2400" b="1" i="1" spc="-45" dirty="0">
                <a:effectLst/>
                <a:latin typeface="Times New Roman" panose="02020603050405020304" pitchFamily="18" charset="0"/>
                <a:ea typeface="Times New Roman" panose="02020603050405020304" pitchFamily="18" charset="0"/>
              </a:rPr>
              <a:t> </a:t>
            </a:r>
            <a:r>
              <a:rPr lang="vi-VN" sz="2400" b="1" i="1" dirty="0" err="1">
                <a:effectLst/>
                <a:latin typeface="Times New Roman" panose="02020603050405020304" pitchFamily="18" charset="0"/>
                <a:ea typeface="Times New Roman" panose="02020603050405020304" pitchFamily="18" charset="0"/>
              </a:rPr>
              <a:t>khảo</a:t>
            </a:r>
            <a:r>
              <a:rPr lang="vi-VN" sz="2400" b="1" i="1" spc="-45" dirty="0">
                <a:effectLst/>
                <a:latin typeface="Times New Roman" panose="02020603050405020304" pitchFamily="18" charset="0"/>
                <a:ea typeface="Times New Roman" panose="02020603050405020304" pitchFamily="18" charset="0"/>
              </a:rPr>
              <a:t> </a:t>
            </a:r>
            <a:r>
              <a:rPr lang="vi-VN" sz="2400" b="1" i="1" dirty="0" err="1">
                <a:effectLst/>
                <a:latin typeface="Times New Roman" panose="02020603050405020304" pitchFamily="18" charset="0"/>
                <a:ea typeface="Times New Roman" panose="02020603050405020304" pitchFamily="18" charset="0"/>
              </a:rPr>
              <a:t>cổ</a:t>
            </a:r>
            <a:r>
              <a:rPr lang="vi-VN" sz="2400" b="1" i="1" spc="-50" dirty="0">
                <a:effectLst/>
                <a:latin typeface="Times New Roman" panose="02020603050405020304" pitchFamily="18" charset="0"/>
                <a:ea typeface="Times New Roman" panose="02020603050405020304" pitchFamily="18" charset="0"/>
              </a:rPr>
              <a:t> </a:t>
            </a:r>
            <a:r>
              <a:rPr lang="vi-VN" sz="2400" b="1" i="1" dirty="0" err="1">
                <a:effectLst/>
                <a:latin typeface="Times New Roman" panose="02020603050405020304" pitchFamily="18" charset="0"/>
                <a:ea typeface="Times New Roman" panose="02020603050405020304" pitchFamily="18" charset="0"/>
              </a:rPr>
              <a:t>Cổ</a:t>
            </a:r>
            <a:r>
              <a:rPr lang="vi-VN" sz="2400" b="1" i="1" spc="-45" dirty="0">
                <a:effectLst/>
                <a:latin typeface="Times New Roman" panose="02020603050405020304" pitchFamily="18" charset="0"/>
                <a:ea typeface="Times New Roman" panose="02020603050405020304" pitchFamily="18" charset="0"/>
              </a:rPr>
              <a:t> </a:t>
            </a:r>
            <a:r>
              <a:rPr lang="vi-VN" sz="2400" b="1" i="1" dirty="0">
                <a:effectLst/>
                <a:latin typeface="Times New Roman" panose="02020603050405020304" pitchFamily="18" charset="0"/>
                <a:ea typeface="Times New Roman" panose="02020603050405020304" pitchFamily="18" charset="0"/>
              </a:rPr>
              <a:t>Loa.</a:t>
            </a:r>
            <a:endParaRPr lang="en-US" sz="2400" dirty="0">
              <a:effectLst/>
              <a:latin typeface="Times New Roman" panose="02020603050405020304" pitchFamily="18" charset="0"/>
              <a:ea typeface="Times New Roman" panose="02020603050405020304" pitchFamily="18" charset="0"/>
            </a:endParaRPr>
          </a:p>
        </p:txBody>
      </p:sp>
      <p:sp>
        <p:nvSpPr>
          <p:cNvPr id="2" name="TextBox 1">
            <a:extLst>
              <a:ext uri="{FF2B5EF4-FFF2-40B4-BE49-F238E27FC236}">
                <a16:creationId xmlns:a16="http://schemas.microsoft.com/office/drawing/2014/main" xmlns="" id="{E5C22A17-9AE6-AF38-9C31-046E72118F8E}"/>
              </a:ext>
            </a:extLst>
          </p:cNvPr>
          <p:cNvSpPr txBox="1"/>
          <p:nvPr/>
        </p:nvSpPr>
        <p:spPr>
          <a:xfrm>
            <a:off x="601427" y="146428"/>
            <a:ext cx="1218138" cy="523220"/>
          </a:xfrm>
          <a:prstGeom prst="rect">
            <a:avLst/>
          </a:prstGeom>
          <a:noFill/>
        </p:spPr>
        <p:txBody>
          <a:bodyPr wrap="square">
            <a:spAutoFit/>
          </a:bodyPr>
          <a:lstStyle/>
          <a:p>
            <a:r>
              <a:rPr lang="en-US" sz="2800" b="1" u="sng" dirty="0" err="1">
                <a:solidFill>
                  <a:srgbClr val="FF0000"/>
                </a:solidFill>
                <a:latin typeface="Times New Roman" panose="02020603050405020304" pitchFamily="18" charset="0"/>
                <a:cs typeface="Times New Roman" panose="02020603050405020304" pitchFamily="18" charset="0"/>
              </a:rPr>
              <a:t>Tiết</a:t>
            </a:r>
            <a:r>
              <a:rPr lang="en-US" sz="2800" b="1" u="sng" dirty="0">
                <a:solidFill>
                  <a:srgbClr val="FF0000"/>
                </a:solidFill>
                <a:latin typeface="Times New Roman" panose="02020603050405020304" pitchFamily="18" charset="0"/>
                <a:cs typeface="Times New Roman" panose="02020603050405020304" pitchFamily="18" charset="0"/>
              </a:rPr>
              <a:t> 6.</a:t>
            </a:r>
            <a:endParaRPr lang="en-US" sz="2800" dirty="0">
              <a:solidFill>
                <a:srgbClr val="FF0000"/>
              </a:solidFill>
            </a:endParaRPr>
          </a:p>
        </p:txBody>
      </p:sp>
      <p:sp>
        <p:nvSpPr>
          <p:cNvPr id="7" name="TextBox 6">
            <a:extLst>
              <a:ext uri="{FF2B5EF4-FFF2-40B4-BE49-F238E27FC236}">
                <a16:creationId xmlns:a16="http://schemas.microsoft.com/office/drawing/2014/main" xmlns="" id="{0D71C4D6-816C-17A1-7873-9240DE74ECC5}"/>
              </a:ext>
            </a:extLst>
          </p:cNvPr>
          <p:cNvSpPr txBox="1"/>
          <p:nvPr/>
        </p:nvSpPr>
        <p:spPr>
          <a:xfrm>
            <a:off x="1626425" y="-7460"/>
            <a:ext cx="10260775" cy="830997"/>
          </a:xfrm>
          <a:prstGeom prst="rect">
            <a:avLst/>
          </a:prstGeom>
          <a:noFill/>
        </p:spPr>
        <p:txBody>
          <a:bodyPr wrap="square" rtlCol="0">
            <a:spAutoFit/>
          </a:bodyPr>
          <a:lstStyle/>
          <a:p>
            <a:pPr algn="ctr"/>
            <a:r>
              <a:rPr lang="en-US" sz="2400" b="1" u="sng" dirty="0" err="1">
                <a:solidFill>
                  <a:srgbClr val="FF0000"/>
                </a:solidFill>
                <a:latin typeface="Times New Roman" panose="02020603050405020304" pitchFamily="18" charset="0"/>
                <a:cs typeface="Times New Roman" panose="02020603050405020304" pitchFamily="18" charset="0"/>
              </a:rPr>
              <a:t>Chủ</a:t>
            </a:r>
            <a:r>
              <a:rPr lang="en-US" sz="2400" b="1" u="sng" dirty="0">
                <a:solidFill>
                  <a:srgbClr val="FF0000"/>
                </a:solidFill>
                <a:latin typeface="Times New Roman" panose="02020603050405020304" pitchFamily="18" charset="0"/>
                <a:cs typeface="Times New Roman" panose="02020603050405020304" pitchFamily="18" charset="0"/>
              </a:rPr>
              <a:t> </a:t>
            </a:r>
            <a:r>
              <a:rPr lang="en-US" sz="2400" b="1" u="sng" dirty="0" err="1">
                <a:solidFill>
                  <a:srgbClr val="FF0000"/>
                </a:solidFill>
                <a:latin typeface="Times New Roman" panose="02020603050405020304" pitchFamily="18" charset="0"/>
                <a:cs typeface="Times New Roman" panose="02020603050405020304" pitchFamily="18" charset="0"/>
              </a:rPr>
              <a:t>đề</a:t>
            </a:r>
            <a:r>
              <a:rPr lang="en-US" sz="2400" b="1" u="sng" dirty="0">
                <a:solidFill>
                  <a:srgbClr val="FF0000"/>
                </a:solidFill>
                <a:latin typeface="Times New Roman" panose="02020603050405020304" pitchFamily="18" charset="0"/>
                <a:cs typeface="Times New Roman" panose="02020603050405020304" pitchFamily="18" charset="0"/>
              </a:rPr>
              <a:t> 2</a:t>
            </a:r>
            <a:r>
              <a:rPr lang="en-US" sz="2400" b="1" dirty="0">
                <a:solidFill>
                  <a:srgbClr val="FF0000"/>
                </a:solidFill>
                <a:latin typeface="Times New Roman" panose="02020603050405020304" pitchFamily="18" charset="0"/>
                <a:cs typeface="Times New Roman" panose="02020603050405020304" pitchFamily="18" charset="0"/>
              </a:rPr>
              <a:t>: </a:t>
            </a:r>
          </a:p>
          <a:p>
            <a:pPr algn="ctr"/>
            <a:r>
              <a:rPr lang="en-US" sz="2400" b="1" dirty="0">
                <a:solidFill>
                  <a:srgbClr val="FF0000"/>
                </a:solidFill>
                <a:latin typeface="Times New Roman" panose="02020603050405020304" pitchFamily="18" charset="0"/>
                <a:cs typeface="Times New Roman" panose="02020603050405020304" pitchFamily="18" charset="0"/>
              </a:rPr>
              <a:t>Di </a:t>
            </a:r>
            <a:r>
              <a:rPr lang="en-US" sz="2400" b="1" dirty="0" err="1">
                <a:solidFill>
                  <a:srgbClr val="FF0000"/>
                </a:solidFill>
                <a:latin typeface="Times New Roman" panose="02020603050405020304" pitchFamily="18" charset="0"/>
                <a:cs typeface="Times New Roman" panose="02020603050405020304" pitchFamily="18" charset="0"/>
              </a:rPr>
              <a:t>sản</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văn</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hóa</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vật</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thể</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tiêu</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biểu</a:t>
            </a:r>
            <a:r>
              <a:rPr lang="en-US" sz="2400" b="1" dirty="0">
                <a:solidFill>
                  <a:srgbClr val="FF0000"/>
                </a:solidFill>
                <a:latin typeface="Times New Roman" panose="02020603050405020304" pitchFamily="18" charset="0"/>
                <a:cs typeface="Times New Roman" panose="02020603050405020304" pitchFamily="18" charset="0"/>
              </a:rPr>
              <a:t> ở </a:t>
            </a:r>
            <a:r>
              <a:rPr lang="en-US" sz="2400" b="1" dirty="0" err="1">
                <a:solidFill>
                  <a:srgbClr val="FF0000"/>
                </a:solidFill>
                <a:latin typeface="Times New Roman" panose="02020603050405020304" pitchFamily="18" charset="0"/>
                <a:cs typeface="Times New Roman" panose="02020603050405020304" pitchFamily="18" charset="0"/>
              </a:rPr>
              <a:t>Hà</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Nội</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từ</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thời</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nguyên</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thủy</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đến</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thế</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kỉ</a:t>
            </a:r>
            <a:r>
              <a:rPr lang="en-US" sz="2400" b="1" dirty="0">
                <a:solidFill>
                  <a:srgbClr val="FF0000"/>
                </a:solidFill>
                <a:latin typeface="Times New Roman" panose="02020603050405020304" pitchFamily="18" charset="0"/>
                <a:cs typeface="Times New Roman" panose="02020603050405020304" pitchFamily="18" charset="0"/>
              </a:rPr>
              <a:t> X</a:t>
            </a:r>
          </a:p>
        </p:txBody>
      </p:sp>
    </p:spTree>
    <p:extLst>
      <p:ext uri="{BB962C8B-B14F-4D97-AF65-F5344CB8AC3E}">
        <p14:creationId xmlns:p14="http://schemas.microsoft.com/office/powerpoint/2010/main" val="588893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3000" fill="hold"/>
                                        <p:tgtEl>
                                          <p:spTgt spid="4"/>
                                        </p:tgtEl>
                                        <p:attrNameLst>
                                          <p:attrName>ppt_w</p:attrName>
                                        </p:attrNameLst>
                                      </p:cBhvr>
                                      <p:tavLst>
                                        <p:tav tm="0">
                                          <p:val>
                                            <p:fltVal val="0"/>
                                          </p:val>
                                        </p:tav>
                                        <p:tav tm="100000">
                                          <p:val>
                                            <p:strVal val="#ppt_w"/>
                                          </p:val>
                                        </p:tav>
                                      </p:tavLst>
                                    </p:anim>
                                    <p:anim calcmode="lin" valueType="num">
                                      <p:cBhvr>
                                        <p:cTn id="8" dur="3000" fill="hold"/>
                                        <p:tgtEl>
                                          <p:spTgt spid="4"/>
                                        </p:tgtEl>
                                        <p:attrNameLst>
                                          <p:attrName>ppt_h</p:attrName>
                                        </p:attrNameLst>
                                      </p:cBhvr>
                                      <p:tavLst>
                                        <p:tav tm="0">
                                          <p:val>
                                            <p:fltVal val="0"/>
                                          </p:val>
                                        </p:tav>
                                        <p:tav tm="100000">
                                          <p:val>
                                            <p:strVal val="#ppt_h"/>
                                          </p:val>
                                        </p:tav>
                                      </p:tavLst>
                                    </p:anim>
                                    <p:anim calcmode="lin" valueType="num">
                                      <p:cBhvr>
                                        <p:cTn id="9" dur="3000" fill="hold"/>
                                        <p:tgtEl>
                                          <p:spTgt spid="4"/>
                                        </p:tgtEl>
                                        <p:attrNameLst>
                                          <p:attrName>style.rotation</p:attrName>
                                        </p:attrNameLst>
                                      </p:cBhvr>
                                      <p:tavLst>
                                        <p:tav tm="0">
                                          <p:val>
                                            <p:fltVal val="90"/>
                                          </p:val>
                                        </p:tav>
                                        <p:tav tm="100000">
                                          <p:val>
                                            <p:fltVal val="0"/>
                                          </p:val>
                                        </p:tav>
                                      </p:tavLst>
                                    </p:anim>
                                    <p:animEffect transition="in" filter="fade">
                                      <p:cBhvr>
                                        <p:cTn id="10" dur="3000"/>
                                        <p:tgtEl>
                                          <p:spTgt spid="4"/>
                                        </p:tgtEl>
                                      </p:cBhvr>
                                    </p:animEffect>
                                  </p:childTnLst>
                                </p:cTn>
                              </p:par>
                              <p:par>
                                <p:cTn id="11" presetID="1"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0A4482DC-CC8A-C64D-9883-817DA6662249}"/>
              </a:ext>
            </a:extLst>
          </p:cNvPr>
          <p:cNvSpPr txBox="1"/>
          <p:nvPr/>
        </p:nvSpPr>
        <p:spPr>
          <a:xfrm>
            <a:off x="304800" y="448205"/>
            <a:ext cx="11245516" cy="4670317"/>
          </a:xfrm>
          <a:prstGeom prst="rect">
            <a:avLst/>
          </a:prstGeom>
          <a:noFill/>
        </p:spPr>
        <p:txBody>
          <a:bodyPr wrap="square">
            <a:spAutoFit/>
          </a:bodyPr>
          <a:lstStyle/>
          <a:p>
            <a:pPr marL="0" marR="0" algn="just">
              <a:lnSpc>
                <a:spcPct val="130000"/>
              </a:lnSpc>
              <a:spcBef>
                <a:spcPts val="775"/>
              </a:spcBef>
              <a:spcAft>
                <a:spcPts val="0"/>
              </a:spcAft>
            </a:pPr>
            <a:r>
              <a:rPr lang="en-US" sz="2400" spc="-5"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spc="-5"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K</a:t>
            </a:r>
            <a:r>
              <a:rPr lang="en-US" sz="2400"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hu</a:t>
            </a:r>
            <a:r>
              <a:rPr lang="en-US" sz="2400" spc="35"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di</a:t>
            </a:r>
            <a:r>
              <a:rPr lang="en-US" sz="2400" spc="3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spc="-10"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t</a:t>
            </a:r>
            <a:r>
              <a:rPr lang="en-US" sz="2400"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ích</a:t>
            </a:r>
            <a:r>
              <a:rPr lang="en-US" sz="2400" spc="35"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Cổ</a:t>
            </a:r>
            <a:r>
              <a:rPr lang="en-US" sz="2400" spc="25"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L</a:t>
            </a:r>
            <a:r>
              <a:rPr lang="en-US" sz="2400" spc="-5"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o</a:t>
            </a:r>
            <a:r>
              <a:rPr lang="en-US" sz="240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a</a:t>
            </a:r>
            <a:r>
              <a:rPr lang="en-US" sz="2400" spc="35"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spc="-5"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n</a:t>
            </a:r>
            <a:r>
              <a:rPr lang="en-US" sz="2400" spc="-15"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ằ</a:t>
            </a:r>
            <a:r>
              <a:rPr lang="en-US" sz="2400"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m</a:t>
            </a:r>
            <a:r>
              <a:rPr lang="en-US" sz="2400" spc="3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tr</a:t>
            </a:r>
            <a:r>
              <a:rPr lang="en-US" sz="2400" spc="-5"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ê</a:t>
            </a:r>
            <a:r>
              <a:rPr lang="en-US" sz="2400"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n</a:t>
            </a:r>
            <a:r>
              <a:rPr lang="en-US" sz="2400" spc="25"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spc="5"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đ</a:t>
            </a:r>
            <a:r>
              <a:rPr lang="en-US" sz="2400" spc="-10"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ị</a:t>
            </a:r>
            <a:r>
              <a:rPr lang="en-US" sz="2400"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a</a:t>
            </a:r>
            <a:r>
              <a:rPr lang="en-US" sz="2400" spc="35"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p</a:t>
            </a:r>
            <a:r>
              <a:rPr lang="en-US" sz="2400" spc="-5"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hậ</a:t>
            </a:r>
            <a:r>
              <a:rPr lang="en-US" sz="2400"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n</a:t>
            </a:r>
            <a:r>
              <a:rPr lang="en-US" sz="2400" spc="4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spc="-5"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b</a:t>
            </a:r>
            <a:r>
              <a:rPr lang="en-US" sz="2400"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a</a:t>
            </a:r>
            <a:r>
              <a:rPr lang="en-US" sz="2400" spc="25"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xã</a:t>
            </a:r>
            <a:r>
              <a:rPr lang="en-US" sz="2400" spc="25"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spc="-5"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C</a:t>
            </a:r>
            <a:r>
              <a:rPr lang="en-US" sz="2400"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ổ</a:t>
            </a:r>
            <a:r>
              <a:rPr lang="en-US" sz="2400" spc="4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spc="-15"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L</a:t>
            </a:r>
            <a:r>
              <a:rPr lang="en-US" sz="240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o</a:t>
            </a:r>
            <a:r>
              <a:rPr lang="en-US" sz="2400" spc="-5"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a</a:t>
            </a:r>
            <a:r>
              <a:rPr lang="en-US" sz="240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400" spc="45"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spc="-5"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Dụ</a:t>
            </a:r>
            <a:r>
              <a:rPr lang="en-US" sz="2400"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c</a:t>
            </a:r>
            <a:r>
              <a:rPr lang="en-US" sz="2400" spc="25"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Tú</a:t>
            </a:r>
            <a:r>
              <a:rPr lang="en-US" sz="2400" spc="35"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400" spc="25"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spc="-5"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Việ</a:t>
            </a:r>
            <a:r>
              <a:rPr lang="en-US" sz="2400"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t</a:t>
            </a:r>
            <a:r>
              <a:rPr lang="en-US" sz="2400" spc="5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spc="-10"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H</a:t>
            </a:r>
            <a:r>
              <a:rPr lang="en-US" sz="2400"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ù</a:t>
            </a:r>
            <a:r>
              <a:rPr lang="en-US" sz="2400" spc="-5"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n</a:t>
            </a:r>
            <a:r>
              <a:rPr lang="en-US" sz="2400"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g</a:t>
            </a:r>
            <a:r>
              <a:rPr lang="en-US" sz="2400" spc="25"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th</a:t>
            </a:r>
            <a:r>
              <a:rPr lang="en-US" sz="2400" spc="-5"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uộ</a:t>
            </a:r>
            <a:r>
              <a:rPr lang="en-US" sz="2400"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c</a:t>
            </a:r>
            <a:r>
              <a:rPr lang="en-US" sz="2400" spc="25"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h</a:t>
            </a:r>
            <a:r>
              <a:rPr lang="en-US" sz="2400" spc="-5"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u</a:t>
            </a:r>
            <a:r>
              <a:rPr lang="en-US" sz="2400"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y</a:t>
            </a:r>
            <a:r>
              <a:rPr lang="en-US" sz="2400" spc="-5"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ệ</a:t>
            </a:r>
            <a:r>
              <a:rPr lang="en-US" sz="2400"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n</a:t>
            </a:r>
            <a:r>
              <a:rPr lang="en-US" sz="240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Đông</a:t>
            </a:r>
            <a:r>
              <a:rPr lang="en-US" sz="240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Anh, </a:t>
            </a:r>
            <a:r>
              <a:rPr lang="en-US" sz="2400"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cách</a:t>
            </a:r>
            <a:r>
              <a:rPr lang="en-US" sz="240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trung</a:t>
            </a:r>
            <a:r>
              <a:rPr lang="en-US" sz="240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tâm</a:t>
            </a:r>
            <a:r>
              <a:rPr lang="en-US" sz="240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thủ</a:t>
            </a:r>
            <a:r>
              <a:rPr lang="en-US" sz="240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đô</a:t>
            </a:r>
            <a:r>
              <a:rPr lang="en-US" sz="240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Hà</a:t>
            </a:r>
            <a:r>
              <a:rPr lang="en-US" sz="240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Nội</a:t>
            </a:r>
            <a:r>
              <a:rPr lang="en-US" sz="240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khoảng</a:t>
            </a:r>
            <a:r>
              <a:rPr lang="en-US" sz="240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17km </a:t>
            </a:r>
            <a:r>
              <a:rPr lang="en-US" sz="2400"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240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phía</a:t>
            </a:r>
            <a:r>
              <a:rPr lang="en-US" sz="240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bắc</a:t>
            </a:r>
            <a:r>
              <a:rPr lang="en-US" sz="240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Khác</a:t>
            </a:r>
            <a:r>
              <a:rPr lang="en-US" sz="240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240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40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di </a:t>
            </a:r>
            <a:r>
              <a:rPr lang="en-US" sz="2400"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tích</a:t>
            </a:r>
            <a:r>
              <a:rPr lang="en-US" sz="2400" spc="5"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spc="-5"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l</a:t>
            </a:r>
            <a:r>
              <a:rPr lang="en-US" sz="2400" spc="-10"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ị</a:t>
            </a:r>
            <a:r>
              <a:rPr lang="en-US" sz="2400"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ch</a:t>
            </a:r>
            <a:r>
              <a:rPr lang="en-US" sz="2400" spc="35"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sử</a:t>
            </a:r>
            <a:r>
              <a:rPr lang="en-US" sz="2400" spc="35"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kh</a:t>
            </a:r>
            <a:r>
              <a:rPr lang="en-US" sz="2400" spc="-5"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á</a:t>
            </a:r>
            <a:r>
              <a:rPr lang="en-US" sz="2400" spc="-15"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c</a:t>
            </a:r>
            <a:r>
              <a:rPr lang="en-US" sz="240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400" spc="3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spc="-5"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C</a:t>
            </a:r>
            <a:r>
              <a:rPr lang="en-US" sz="2400"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ổ</a:t>
            </a:r>
            <a:r>
              <a:rPr lang="en-US" sz="2400" spc="25"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L</a:t>
            </a:r>
            <a:r>
              <a:rPr lang="en-US" sz="2400" spc="-5"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o</a:t>
            </a:r>
            <a:r>
              <a:rPr lang="en-US" sz="240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a</a:t>
            </a:r>
            <a:r>
              <a:rPr lang="en-US" sz="2400" spc="25"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spc="-10"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l</a:t>
            </a:r>
            <a:r>
              <a:rPr lang="en-US" sz="2400"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à</a:t>
            </a:r>
            <a:r>
              <a:rPr lang="en-US" sz="2400" spc="25"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spc="10"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m</a:t>
            </a:r>
            <a:r>
              <a:rPr lang="en-US" sz="2400" spc="-5"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ộ</a:t>
            </a:r>
            <a:r>
              <a:rPr lang="en-US" sz="2400"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t</a:t>
            </a:r>
            <a:r>
              <a:rPr lang="en-US" sz="2400" spc="3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q</a:t>
            </a:r>
            <a:r>
              <a:rPr lang="en-US" sz="2400" spc="-5"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uầ</a:t>
            </a:r>
            <a:r>
              <a:rPr lang="en-US" sz="2400"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n</a:t>
            </a:r>
            <a:r>
              <a:rPr lang="en-US" sz="2400" spc="1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2400" spc="25"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di</a:t>
            </a:r>
            <a:r>
              <a:rPr lang="en-US" sz="2400" spc="2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tích</a:t>
            </a:r>
            <a:r>
              <a:rPr lang="en-US" sz="2400" spc="1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400" spc="25"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spc="-15"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d</a:t>
            </a:r>
            <a:r>
              <a:rPr lang="en-US" sz="2400"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i</a:t>
            </a:r>
            <a:r>
              <a:rPr lang="en-US" sz="2400" spc="-5"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ệ</a:t>
            </a:r>
            <a:r>
              <a:rPr lang="en-US" sz="2400"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n</a:t>
            </a:r>
            <a:r>
              <a:rPr lang="en-US" sz="2400" spc="35"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spc="-10"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t</a:t>
            </a:r>
            <a:r>
              <a:rPr lang="en-US" sz="2400"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ích</a:t>
            </a:r>
            <a:r>
              <a:rPr lang="en-US" sz="2400" spc="25"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spc="-10"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t</a:t>
            </a:r>
            <a:r>
              <a:rPr lang="en-US" sz="2400" spc="5"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r</a:t>
            </a:r>
            <a:r>
              <a:rPr lang="en-US" sz="2400" spc="-5"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ả</a:t>
            </a:r>
            <a:r>
              <a:rPr lang="en-US" sz="2400"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i</a:t>
            </a:r>
            <a:r>
              <a:rPr lang="en-US" sz="2400" spc="2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spc="5"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r</a:t>
            </a:r>
            <a:r>
              <a:rPr lang="en-US" sz="2400" spc="-5"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ộ</a:t>
            </a:r>
            <a:r>
              <a:rPr lang="en-US" sz="2400"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ng</a:t>
            </a:r>
            <a:r>
              <a:rPr lang="en-US" sz="2400" spc="25"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spc="-10"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t</a:t>
            </a:r>
            <a:r>
              <a:rPr lang="en-US" sz="2400"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rên</a:t>
            </a:r>
            <a:r>
              <a:rPr lang="en-US" sz="2400" spc="25"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spc="10"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m</a:t>
            </a:r>
            <a:r>
              <a:rPr lang="en-US" sz="2400" spc="-15"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ộ</a:t>
            </a:r>
            <a:r>
              <a:rPr lang="en-US" sz="2400"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t</a:t>
            </a:r>
            <a:r>
              <a:rPr lang="en-US" sz="2400" spc="45"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đ</a:t>
            </a:r>
            <a:r>
              <a:rPr lang="en-US" sz="2400" spc="-10"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ị</a:t>
            </a:r>
            <a:r>
              <a:rPr lang="en-US" sz="2400"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a</a:t>
            </a:r>
            <a:r>
              <a:rPr lang="en-US" sz="2400" spc="25"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b</a:t>
            </a:r>
            <a:r>
              <a:rPr lang="en-US" sz="2400" spc="-5"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à</a:t>
            </a:r>
            <a:r>
              <a:rPr lang="en-US" sz="2400"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n</a:t>
            </a:r>
            <a:r>
              <a:rPr lang="en-US" sz="2400" spc="1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spc="5"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r</a:t>
            </a:r>
            <a:r>
              <a:rPr lang="en-US" sz="2400" spc="-5"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ộ</a:t>
            </a:r>
            <a:r>
              <a:rPr lang="en-US" sz="2400"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ng</a:t>
            </a:r>
            <a:r>
              <a:rPr lang="en-US" sz="240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spc="-5"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lớ</a:t>
            </a:r>
            <a:r>
              <a:rPr lang="en-US" sz="2400"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n</a:t>
            </a:r>
            <a:r>
              <a:rPr lang="en-US" sz="240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400" spc="-5"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400" spc="-2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d</a:t>
            </a:r>
            <a:r>
              <a:rPr lang="en-US" sz="2400" spc="-10"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i</a:t>
            </a:r>
            <a:r>
              <a:rPr lang="en-US" sz="2400" spc="-5"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ệ</a:t>
            </a:r>
            <a:r>
              <a:rPr lang="en-US" sz="2400"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n</a:t>
            </a:r>
            <a:r>
              <a:rPr lang="en-US" sz="2400" spc="-2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spc="-10"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t</a:t>
            </a:r>
            <a:r>
              <a:rPr lang="en-US" sz="2400"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ích</a:t>
            </a:r>
            <a:r>
              <a:rPr lang="en-US" sz="2400" spc="-2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spc="-5"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bả</a:t>
            </a:r>
            <a:r>
              <a:rPr lang="en-US" sz="2400"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o</a:t>
            </a:r>
            <a:r>
              <a:rPr lang="en-US" sz="2400" spc="-2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spc="5"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t</a:t>
            </a:r>
            <a:r>
              <a:rPr lang="en-US" sz="2400"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ồn</a:t>
            </a:r>
            <a:r>
              <a:rPr lang="en-US" sz="2400" spc="-35"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spc="-5"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gầ</a:t>
            </a:r>
            <a:r>
              <a:rPr lang="en-US" sz="2400"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n</a:t>
            </a:r>
            <a:r>
              <a:rPr lang="en-US" sz="2400" spc="-1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5</a:t>
            </a:r>
            <a:r>
              <a:rPr lang="en-US" sz="2400" spc="-5"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0</a:t>
            </a:r>
            <a:r>
              <a:rPr lang="en-US" sz="240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0</a:t>
            </a:r>
            <a:r>
              <a:rPr lang="en-US" sz="2400" spc="-2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h</a:t>
            </a:r>
            <a:r>
              <a:rPr lang="en-US" sz="2400" spc="-5"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a</a:t>
            </a:r>
            <a:r>
              <a:rPr lang="en-US" sz="240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400" spc="-15"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spc="-5"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K</a:t>
            </a:r>
            <a:r>
              <a:rPr lang="en-US" sz="2400"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hu</a:t>
            </a:r>
            <a:r>
              <a:rPr lang="en-US" sz="2400" spc="-25"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spc="-5"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d</a:t>
            </a:r>
            <a:r>
              <a:rPr lang="en-US" sz="240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i</a:t>
            </a:r>
            <a:r>
              <a:rPr lang="en-US" sz="2400" spc="-25"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spc="-10"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t</a:t>
            </a:r>
            <a:r>
              <a:rPr lang="en-US" sz="2400"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ích</a:t>
            </a:r>
            <a:r>
              <a:rPr lang="en-US" sz="2400" spc="-2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spc="-15"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n</a:t>
            </a:r>
            <a:r>
              <a:rPr lang="en-US" sz="2400" spc="-5"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à</a:t>
            </a:r>
            <a:r>
              <a:rPr lang="en-US" sz="2400"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y</a:t>
            </a:r>
            <a:r>
              <a:rPr lang="en-US" sz="2400" spc="-1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spc="-15"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đ</a:t>
            </a:r>
            <a:r>
              <a:rPr lang="en-US" sz="2400" spc="5"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ư</a:t>
            </a:r>
            <a:r>
              <a:rPr lang="en-US" sz="2400" spc="-5"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ợ</a:t>
            </a:r>
            <a:r>
              <a:rPr lang="en-US" sz="2400"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c</a:t>
            </a:r>
            <a:r>
              <a:rPr lang="en-US" sz="2400" spc="-2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coi</a:t>
            </a:r>
            <a:r>
              <a:rPr lang="en-US" sz="2400" spc="-15"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spc="-10"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l</a:t>
            </a:r>
            <a:r>
              <a:rPr lang="en-US" sz="2400"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à</a:t>
            </a:r>
            <a:r>
              <a:rPr lang="en-US" sz="2400" spc="-2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spc="-5"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đ</a:t>
            </a:r>
            <a:r>
              <a:rPr lang="en-US" sz="2400" spc="-10"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ị</a:t>
            </a:r>
            <a:r>
              <a:rPr lang="en-US" sz="2400"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a</a:t>
            </a:r>
            <a:r>
              <a:rPr lang="en-US" sz="2400" spc="-1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chỉ</a:t>
            </a:r>
            <a:r>
              <a:rPr lang="en-US" sz="2400" spc="-25"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v</a:t>
            </a:r>
            <a:r>
              <a:rPr lang="en-US" sz="2400" spc="-15"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ă</a:t>
            </a:r>
            <a:r>
              <a:rPr lang="en-US" sz="2400"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n</a:t>
            </a:r>
            <a:r>
              <a:rPr lang="en-US" sz="2400" spc="-1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spc="-5"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hó</a:t>
            </a:r>
            <a:r>
              <a:rPr lang="en-US" sz="2400"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a</a:t>
            </a:r>
            <a:r>
              <a:rPr lang="en-US" sz="2400" spc="-2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spc="-5"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đặ</a:t>
            </a:r>
            <a:r>
              <a:rPr lang="en-US" sz="2400"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c</a:t>
            </a:r>
            <a:r>
              <a:rPr lang="en-US" sz="2400" spc="-2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b</a:t>
            </a:r>
            <a:r>
              <a:rPr lang="en-US" sz="2400" spc="-10"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i</a:t>
            </a:r>
            <a:r>
              <a:rPr lang="en-US" sz="2400" spc="-5"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ệ</a:t>
            </a:r>
            <a:r>
              <a:rPr lang="en-US" sz="2400"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t</a:t>
            </a:r>
            <a:r>
              <a:rPr lang="en-US" sz="240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spc="-25"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thủ</a:t>
            </a:r>
            <a:r>
              <a:rPr lang="en-US" sz="2400" spc="-35"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đô</a:t>
            </a:r>
            <a:r>
              <a:rPr lang="en-US" sz="2400" spc="-35"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400" spc="-25"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cả</a:t>
            </a:r>
            <a:r>
              <a:rPr lang="en-US" sz="2400" spc="-35"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nước</a:t>
            </a:r>
            <a:r>
              <a:rPr lang="en-US" sz="240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a:t>
            </a:r>
          </a:p>
          <a:p>
            <a:pPr marL="0" marR="0" algn="just">
              <a:lnSpc>
                <a:spcPct val="120000"/>
              </a:lnSpc>
              <a:spcBef>
                <a:spcPts val="0"/>
              </a:spcBef>
              <a:spcAft>
                <a:spcPts val="0"/>
              </a:spcAft>
            </a:pPr>
            <a:r>
              <a:rPr lang="en-US" sz="240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Thành</a:t>
            </a:r>
            <a:r>
              <a:rPr lang="en-US" sz="2400" spc="-1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Cổ</a:t>
            </a:r>
            <a:r>
              <a:rPr lang="en-US" sz="2400" spc="-1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Loa</a:t>
            </a:r>
            <a:r>
              <a:rPr lang="en-US" sz="2400" spc="-2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2400" spc="-25"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xây</a:t>
            </a:r>
            <a:r>
              <a:rPr lang="en-US" sz="2400" spc="-25"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dựng</a:t>
            </a:r>
            <a:r>
              <a:rPr lang="en-US" sz="2400" spc="-25"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kiểu</a:t>
            </a:r>
            <a:r>
              <a:rPr lang="en-US" sz="2400" spc="-5"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vòng</a:t>
            </a:r>
            <a:r>
              <a:rPr lang="en-US" sz="2400" spc="-2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ốc</a:t>
            </a:r>
            <a:r>
              <a:rPr lang="en-US" sz="2400" spc="-2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400"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nên</a:t>
            </a:r>
            <a:r>
              <a:rPr lang="en-US" sz="2400" spc="-3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gọi</a:t>
            </a:r>
            <a:r>
              <a:rPr lang="en-US" sz="2400" spc="-15"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400" spc="-5"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Loa</a:t>
            </a:r>
            <a:r>
              <a:rPr lang="en-US" sz="2400" spc="-25"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thành</a:t>
            </a:r>
            <a:r>
              <a:rPr lang="en-US" sz="240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400" spc="-1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Tương</a:t>
            </a:r>
            <a:r>
              <a:rPr lang="en-US" sz="2400" spc="-15"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truyền</a:t>
            </a:r>
            <a:r>
              <a:rPr lang="en-US" sz="2400" spc="-2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400" spc="-2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tới</a:t>
            </a:r>
            <a:r>
              <a:rPr lang="en-US" sz="2400" spc="-265"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9</a:t>
            </a:r>
            <a:r>
              <a:rPr lang="en-US" sz="2400" spc="-2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vòng</a:t>
            </a:r>
            <a:r>
              <a:rPr lang="en-US" sz="240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400" spc="-1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dưới</a:t>
            </a:r>
            <a:r>
              <a:rPr lang="en-US" sz="2400" spc="-25"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thành</a:t>
            </a:r>
            <a:r>
              <a:rPr lang="en-US" sz="2400" spc="-2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ngoài</a:t>
            </a:r>
            <a:r>
              <a:rPr lang="en-US" sz="2400" spc="-15"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400" spc="-2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hào</a:t>
            </a:r>
            <a:r>
              <a:rPr lang="en-US" sz="2400" spc="-15"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sâu</a:t>
            </a:r>
            <a:r>
              <a:rPr lang="en-US" sz="2400" spc="-15"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ngập</a:t>
            </a:r>
            <a:r>
              <a:rPr lang="en-US" sz="2400" spc="-15"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nước</a:t>
            </a:r>
            <a:r>
              <a:rPr lang="en-US" sz="2400" spc="-15"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thuyền</a:t>
            </a:r>
            <a:r>
              <a:rPr lang="en-US" sz="2400" spc="-15"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bè</a:t>
            </a:r>
            <a:r>
              <a:rPr lang="en-US" sz="2400" spc="-15"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đi</a:t>
            </a:r>
            <a:r>
              <a:rPr lang="en-US" sz="2400" spc="-2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lại</a:t>
            </a:r>
            <a:r>
              <a:rPr lang="en-US" sz="2400" spc="-2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240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400" spc="-15"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Ngày</a:t>
            </a:r>
            <a:r>
              <a:rPr lang="en-US" sz="2400" spc="-15"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nay,</a:t>
            </a:r>
            <a:r>
              <a:rPr lang="en-US" sz="2400" spc="-5"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ở</a:t>
            </a:r>
            <a:r>
              <a:rPr lang="en-US" sz="2400" spc="-15"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Cổ</a:t>
            </a:r>
            <a:r>
              <a:rPr lang="en-US" sz="2400" spc="-265"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Loa </a:t>
            </a:r>
            <a:r>
              <a:rPr lang="en-US" sz="2400"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còn</a:t>
            </a:r>
            <a:r>
              <a:rPr lang="en-US" sz="240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lại</a:t>
            </a:r>
            <a:r>
              <a:rPr lang="en-US" sz="240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3 </a:t>
            </a:r>
            <a:r>
              <a:rPr lang="en-US" sz="2400"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vòng</a:t>
            </a:r>
            <a:r>
              <a:rPr lang="en-US" sz="240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thành</a:t>
            </a:r>
            <a:r>
              <a:rPr lang="en-US" sz="240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đất</a:t>
            </a:r>
            <a:r>
              <a:rPr lang="en-US" sz="240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dài</a:t>
            </a:r>
            <a:r>
              <a:rPr lang="en-US" sz="240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tổng</a:t>
            </a:r>
            <a:r>
              <a:rPr lang="en-US" sz="240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cộng</a:t>
            </a:r>
            <a:r>
              <a:rPr lang="en-US" sz="240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16 km: </a:t>
            </a:r>
            <a:r>
              <a:rPr lang="en-US" sz="2400"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Vòng</a:t>
            </a:r>
            <a:r>
              <a:rPr lang="en-US" sz="240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ngoài</a:t>
            </a:r>
            <a:r>
              <a:rPr lang="en-US" sz="240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thành</a:t>
            </a:r>
            <a:r>
              <a:rPr lang="en-US" sz="240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Ngoại</a:t>
            </a:r>
            <a:r>
              <a:rPr lang="en-US" sz="240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chu vi 8</a:t>
            </a:r>
            <a:r>
              <a:rPr lang="en-US" sz="2400" spc="5"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km, </a:t>
            </a:r>
            <a:r>
              <a:rPr lang="en-US" sz="2400"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vòng</a:t>
            </a:r>
            <a:r>
              <a:rPr lang="en-US" sz="240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giữa</a:t>
            </a:r>
            <a:r>
              <a:rPr lang="en-US" sz="240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thành</a:t>
            </a:r>
            <a:r>
              <a:rPr lang="en-US" sz="240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Trung</a:t>
            </a:r>
            <a:r>
              <a:rPr lang="en-US" sz="240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240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đa</a:t>
            </a:r>
            <a:r>
              <a:rPr lang="en-US" sz="240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giác</a:t>
            </a:r>
            <a:r>
              <a:rPr lang="en-US" sz="240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40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chu vi 6,5 km </a:t>
            </a:r>
            <a:r>
              <a:rPr lang="en-US" sz="2400"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40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vòng</a:t>
            </a:r>
            <a:r>
              <a:rPr lang="en-US" sz="240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40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cùng</a:t>
            </a:r>
            <a:r>
              <a:rPr lang="en-US" sz="240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thành</a:t>
            </a:r>
            <a:r>
              <a:rPr lang="en-US" sz="2400" spc="5"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Nội</a:t>
            </a:r>
            <a:r>
              <a:rPr lang="en-US" sz="240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400" spc="-1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2400" spc="-2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chữ</a:t>
            </a:r>
            <a:r>
              <a:rPr lang="en-US" sz="2400" spc="-2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nhật</a:t>
            </a:r>
            <a:r>
              <a:rPr lang="en-US" sz="2400" spc="-2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400" spc="-25"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chu</a:t>
            </a:r>
            <a:r>
              <a:rPr lang="en-US" sz="2400" spc="-15"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vi</a:t>
            </a:r>
            <a:r>
              <a:rPr lang="en-US" sz="2400" spc="-15"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1,6</a:t>
            </a:r>
            <a:r>
              <a:rPr lang="en-US" sz="2400" spc="-2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km.</a:t>
            </a:r>
          </a:p>
        </p:txBody>
      </p:sp>
    </p:spTree>
    <p:extLst>
      <p:ext uri="{BB962C8B-B14F-4D97-AF65-F5344CB8AC3E}">
        <p14:creationId xmlns:p14="http://schemas.microsoft.com/office/powerpoint/2010/main" val="30768448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8FBB0405-2E6B-92FF-3D51-7D73B2CD5363}"/>
              </a:ext>
            </a:extLst>
          </p:cNvPr>
          <p:cNvSpPr txBox="1"/>
          <p:nvPr/>
        </p:nvSpPr>
        <p:spPr>
          <a:xfrm>
            <a:off x="336884" y="868841"/>
            <a:ext cx="11518232" cy="3785652"/>
          </a:xfrm>
          <a:prstGeom prst="rect">
            <a:avLst/>
          </a:prstGeom>
          <a:noFill/>
        </p:spPr>
        <p:txBody>
          <a:bodyPr wrap="square">
            <a:spAutoFit/>
          </a:bodyPr>
          <a:lstStyle/>
          <a:p>
            <a:pPr marL="0" marR="0" algn="just">
              <a:lnSpc>
                <a:spcPct val="120000"/>
              </a:lnSpc>
              <a:spcBef>
                <a:spcPts val="405"/>
              </a:spcBef>
              <a:spcAft>
                <a:spcPts val="0"/>
              </a:spcAft>
            </a:pP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Thành</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Cổ</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Loa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gắn</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liền</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truyền</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thuyết</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dân</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tộc</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Việt</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việc</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vua</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An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Dương</a:t>
            </a:r>
            <a:r>
              <a:rPr lang="en-US" sz="2400" spc="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spc="-5" dirty="0" err="1">
                <a:effectLst/>
                <a:latin typeface="Times New Roman" panose="02020603050405020304" pitchFamily="18" charset="0"/>
                <a:ea typeface="Times New Roman" panose="02020603050405020304" pitchFamily="18" charset="0"/>
                <a:cs typeface="Times New Roman" panose="02020603050405020304" pitchFamily="18" charset="0"/>
              </a:rPr>
              <a:t>V</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ư</a:t>
            </a:r>
            <a:r>
              <a:rPr lang="en-US" sz="2400" spc="-5" dirty="0" err="1">
                <a:effectLst/>
                <a:latin typeface="Times New Roman" panose="02020603050405020304" pitchFamily="18" charset="0"/>
                <a:ea typeface="Times New Roman" panose="02020603050405020304" pitchFamily="18" charset="0"/>
                <a:cs typeface="Times New Roman" panose="02020603050405020304" pitchFamily="18" charset="0"/>
              </a:rPr>
              <a:t>ơn</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g</a:t>
            </a:r>
            <a:r>
              <a:rPr lang="en-US" sz="2400" spc="9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đó</a:t>
            </a:r>
            <a:r>
              <a:rPr lang="en-US" sz="2400" spc="-5" dirty="0" err="1">
                <a:effectLst/>
                <a:latin typeface="Times New Roman" panose="02020603050405020304" pitchFamily="18" charset="0"/>
                <a:ea typeface="Times New Roman" panose="02020603050405020304" pitchFamily="18" charset="0"/>
                <a:cs typeface="Times New Roman" panose="02020603050405020304" pitchFamily="18" charset="0"/>
              </a:rPr>
              <a:t>ng</a:t>
            </a:r>
            <a:r>
              <a:rPr lang="en-US" sz="2400" spc="9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spc="-5" dirty="0" err="1">
                <a:effectLst/>
                <a:latin typeface="Times New Roman" panose="02020603050405020304" pitchFamily="18" charset="0"/>
                <a:ea typeface="Times New Roman" panose="02020603050405020304" pitchFamily="18" charset="0"/>
                <a:cs typeface="Times New Roman" panose="02020603050405020304" pitchFamily="18" charset="0"/>
              </a:rPr>
              <a:t>đ</a:t>
            </a:r>
            <a:r>
              <a:rPr lang="en-US" sz="2400" spc="-20" dirty="0" err="1">
                <a:effectLst/>
                <a:latin typeface="Times New Roman" panose="02020603050405020304" pitchFamily="18" charset="0"/>
                <a:ea typeface="Times New Roman" panose="02020603050405020304" pitchFamily="18" charset="0"/>
                <a:cs typeface="Times New Roman" panose="02020603050405020304" pitchFamily="18" charset="0"/>
              </a:rPr>
              <a:t>ô</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400" spc="9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xây</a:t>
            </a:r>
            <a:r>
              <a:rPr lang="en-US" sz="2400" spc="8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a:t>
            </a:r>
            <a:r>
              <a:rPr lang="en-US" sz="2400" spc="-5" dirty="0" err="1">
                <a:effectLst/>
                <a:latin typeface="Times New Roman" panose="02020603050405020304" pitchFamily="18" charset="0"/>
                <a:ea typeface="Times New Roman" panose="02020603050405020304" pitchFamily="18" charset="0"/>
                <a:cs typeface="Times New Roman" panose="02020603050405020304" pitchFamily="18" charset="0"/>
              </a:rPr>
              <a:t>h</a:t>
            </a:r>
            <a:r>
              <a:rPr lang="en-US" sz="2400" spc="-20" dirty="0" err="1">
                <a:effectLst/>
                <a:latin typeface="Times New Roman" panose="02020603050405020304" pitchFamily="18" charset="0"/>
                <a:ea typeface="Times New Roman" panose="02020603050405020304" pitchFamily="18" charset="0"/>
                <a:cs typeface="Times New Roman" panose="02020603050405020304" pitchFamily="18" charset="0"/>
              </a:rPr>
              <a:t>à</a:t>
            </a:r>
            <a:r>
              <a:rPr lang="en-US" sz="2400" spc="-5" dirty="0" err="1">
                <a:effectLst/>
                <a:latin typeface="Times New Roman" panose="02020603050405020304" pitchFamily="18" charset="0"/>
                <a:ea typeface="Times New Roman" panose="02020603050405020304" pitchFamily="18" charset="0"/>
                <a:cs typeface="Times New Roman" panose="02020603050405020304" pitchFamily="18" charset="0"/>
              </a:rPr>
              <a:t>nh</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400" spc="11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2400" spc="8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ch</a:t>
            </a:r>
            <a:r>
              <a:rPr lang="en-US" sz="2400" spc="-10" dirty="0" err="1">
                <a:effectLst/>
                <a:latin typeface="Times New Roman" panose="02020603050405020304" pitchFamily="18" charset="0"/>
                <a:ea typeface="Times New Roman" panose="02020603050405020304" pitchFamily="18" charset="0"/>
                <a:cs typeface="Times New Roman" panose="02020603050405020304" pitchFamily="18" charset="0"/>
              </a:rPr>
              <a:t>i</a:t>
            </a:r>
            <a:r>
              <a:rPr lang="en-US" sz="2400" spc="-5" dirty="0" err="1">
                <a:effectLst/>
                <a:latin typeface="Times New Roman" panose="02020603050405020304" pitchFamily="18" charset="0"/>
                <a:ea typeface="Times New Roman" panose="02020603050405020304" pitchFamily="18" charset="0"/>
                <a:cs typeface="Times New Roman" panose="02020603050405020304" pitchFamily="18" charset="0"/>
              </a:rPr>
              <a:t>ế</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a:t>
            </a:r>
            <a:r>
              <a:rPr lang="en-US" sz="2400" spc="8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spc="-5" dirty="0" err="1">
                <a:effectLst/>
                <a:latin typeface="Times New Roman" panose="02020603050405020304" pitchFamily="18" charset="0"/>
                <a:ea typeface="Times New Roman" panose="02020603050405020304" pitchFamily="18" charset="0"/>
                <a:cs typeface="Times New Roman" panose="02020603050405020304" pitchFamily="18" charset="0"/>
              </a:rPr>
              <a:t>n</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ỏ</a:t>
            </a:r>
            <a:r>
              <a:rPr lang="en-US" sz="2400" spc="8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spc="5" dirty="0" err="1">
                <a:effectLst/>
                <a:latin typeface="Times New Roman" panose="02020603050405020304" pitchFamily="18" charset="0"/>
                <a:ea typeface="Times New Roman" panose="02020603050405020304" pitchFamily="18" charset="0"/>
                <a:cs typeface="Times New Roman" panose="02020603050405020304" pitchFamily="18" charset="0"/>
              </a:rPr>
              <a:t>t</a:t>
            </a:r>
            <a:r>
              <a:rPr lang="en-US" sz="2400" spc="-5" dirty="0" err="1">
                <a:effectLst/>
                <a:latin typeface="Times New Roman" panose="02020603050405020304" pitchFamily="18" charset="0"/>
                <a:ea typeface="Times New Roman" panose="02020603050405020304" pitchFamily="18" charset="0"/>
                <a:cs typeface="Times New Roman" panose="02020603050405020304" pitchFamily="18" charset="0"/>
              </a:rPr>
              <a:t>hầ</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n</a:t>
            </a:r>
            <a:r>
              <a:rPr lang="en-US" sz="2400" spc="8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spc="-5" dirty="0">
                <a:effectLst/>
                <a:latin typeface="Times New Roman" panose="02020603050405020304" pitchFamily="18" charset="0"/>
                <a:ea typeface="Times New Roman" panose="02020603050405020304" pitchFamily="18" charset="0"/>
                <a:cs typeface="Times New Roman" panose="02020603050405020304" pitchFamily="18" charset="0"/>
              </a:rPr>
              <a:t>K</a:t>
            </a:r>
            <a:r>
              <a:rPr lang="en-US" sz="2400" spc="-10" dirty="0">
                <a:effectLst/>
                <a:latin typeface="Times New Roman" panose="02020603050405020304" pitchFamily="18" charset="0"/>
                <a:ea typeface="Times New Roman" panose="02020603050405020304" pitchFamily="18" charset="0"/>
                <a:cs typeface="Times New Roman" panose="02020603050405020304" pitchFamily="18" charset="0"/>
              </a:rPr>
              <a:t>i</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m</a:t>
            </a:r>
            <a:r>
              <a:rPr lang="en-US" sz="2400" spc="9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Quy</a:t>
            </a:r>
            <a:r>
              <a:rPr lang="en-US" sz="2400" spc="8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spc="5" dirty="0" err="1">
                <a:effectLst/>
                <a:latin typeface="Times New Roman" panose="02020603050405020304" pitchFamily="18" charset="0"/>
                <a:ea typeface="Times New Roman" panose="02020603050405020304" pitchFamily="18" charset="0"/>
                <a:cs typeface="Times New Roman" panose="02020603050405020304" pitchFamily="18" charset="0"/>
              </a:rPr>
              <a:t>b</a:t>
            </a:r>
            <a:r>
              <a:rPr lang="en-US" sz="2400" spc="-5" dirty="0" err="1">
                <a:effectLst/>
                <a:latin typeface="Times New Roman" panose="02020603050405020304" pitchFamily="18" charset="0"/>
                <a:ea typeface="Times New Roman" panose="02020603050405020304" pitchFamily="18" charset="0"/>
                <a:cs typeface="Times New Roman" panose="02020603050405020304" pitchFamily="18" charset="0"/>
              </a:rPr>
              <a:t>ắ</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n</a:t>
            </a:r>
            <a:r>
              <a:rPr lang="en-US" sz="2400" spc="8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spc="5" dirty="0" err="1">
                <a:effectLst/>
                <a:latin typeface="Times New Roman" panose="02020603050405020304" pitchFamily="18" charset="0"/>
                <a:ea typeface="Times New Roman" panose="02020603050405020304" pitchFamily="18" charset="0"/>
                <a:cs typeface="Times New Roman" panose="02020603050405020304" pitchFamily="18" charset="0"/>
              </a:rPr>
              <a:t>m</a:t>
            </a:r>
            <a:r>
              <a:rPr lang="en-US" sz="2400" spc="-15" dirty="0" err="1">
                <a:effectLst/>
                <a:latin typeface="Times New Roman" panose="02020603050405020304" pitchFamily="18" charset="0"/>
                <a:ea typeface="Times New Roman" panose="02020603050405020304" pitchFamily="18" charset="0"/>
                <a:cs typeface="Times New Roman" panose="02020603050405020304" pitchFamily="18" charset="0"/>
              </a:rPr>
              <a:t>ộ</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a:t>
            </a:r>
            <a:r>
              <a:rPr lang="en-US" sz="2400" spc="10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p</a:t>
            </a:r>
            <a:r>
              <a:rPr lang="en-US" sz="2400" spc="-5" dirty="0" err="1">
                <a:effectLst/>
                <a:latin typeface="Times New Roman" panose="02020603050405020304" pitchFamily="18" charset="0"/>
                <a:ea typeface="Times New Roman" panose="02020603050405020304" pitchFamily="18" charset="0"/>
                <a:cs typeface="Times New Roman" panose="02020603050405020304" pitchFamily="18" charset="0"/>
              </a:rPr>
              <a:t>h</a:t>
            </a:r>
            <a:r>
              <a:rPr lang="en-US" sz="2400" spc="-15" dirty="0" err="1">
                <a:effectLst/>
                <a:latin typeface="Times New Roman" panose="02020603050405020304" pitchFamily="18" charset="0"/>
                <a:ea typeface="Times New Roman" panose="02020603050405020304" pitchFamily="18" charset="0"/>
                <a:cs typeface="Times New Roman" panose="02020603050405020304" pitchFamily="18" charset="0"/>
              </a:rPr>
              <a:t>á</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a:t>
            </a:r>
            <a:r>
              <a:rPr lang="en-US" sz="2400" spc="9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hạ</a:t>
            </a:r>
            <a:r>
              <a:rPr lang="en-US" sz="2400" spc="8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spc="-5" dirty="0" err="1">
                <a:effectLst/>
                <a:latin typeface="Times New Roman" panose="02020603050405020304" pitchFamily="18" charset="0"/>
                <a:ea typeface="Times New Roman" panose="02020603050405020304" pitchFamily="18" charset="0"/>
                <a:cs typeface="Times New Roman" panose="02020603050405020304" pitchFamily="18" charset="0"/>
              </a:rPr>
              <a:t>hàn</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g</a:t>
            </a:r>
            <a:r>
              <a:rPr lang="en-US" sz="2400" spc="8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tr</a:t>
            </a:r>
            <a:r>
              <a:rPr lang="en-US" sz="2400" spc="-15" dirty="0" err="1">
                <a:effectLst/>
                <a:latin typeface="Times New Roman" panose="02020603050405020304" pitchFamily="18" charset="0"/>
                <a:ea typeface="Times New Roman" panose="02020603050405020304" pitchFamily="18" charset="0"/>
                <a:cs typeface="Times New Roman" panose="02020603050405020304" pitchFamily="18" charset="0"/>
              </a:rPr>
              <a:t>ă</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m</a:t>
            </a:r>
            <a:r>
              <a:rPr lang="en-US" sz="2400" spc="9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a:t>
            </a:r>
            <a:r>
              <a:rPr lang="en-US" sz="2400" spc="-5" dirty="0" err="1">
                <a:effectLst/>
                <a:latin typeface="Times New Roman" panose="02020603050405020304" pitchFamily="18" charset="0"/>
                <a:ea typeface="Times New Roman" panose="02020603050405020304" pitchFamily="18" charset="0"/>
                <a:cs typeface="Times New Roman" panose="02020603050405020304" pitchFamily="18" charset="0"/>
              </a:rPr>
              <a:t>ên</a:t>
            </a:r>
            <a:r>
              <a:rPr lang="en-US" sz="2400" spc="-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spc="-5" dirty="0" err="1">
                <a:effectLst/>
                <a:latin typeface="Times New Roman" panose="02020603050405020304" pitchFamily="18" charset="0"/>
                <a:ea typeface="Times New Roman" panose="02020603050405020304" pitchFamily="18" charset="0"/>
                <a:cs typeface="Times New Roman" panose="02020603050405020304" pitchFamily="18" charset="0"/>
              </a:rPr>
              <a:t>giặ</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400" spc="4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2400" spc="1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m</a:t>
            </a:r>
            <a:r>
              <a:rPr lang="en-US" sz="2400" spc="-5" dirty="0" err="1">
                <a:effectLst/>
                <a:latin typeface="Times New Roman" panose="02020603050405020304" pitchFamily="18" charset="0"/>
                <a:ea typeface="Times New Roman" panose="02020603050405020304" pitchFamily="18" charset="0"/>
                <a:cs typeface="Times New Roman" panose="02020603050405020304" pitchFamily="18" charset="0"/>
              </a:rPr>
              <a:t>ố</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i</a:t>
            </a:r>
            <a:r>
              <a:rPr lang="en-US" sz="2400" spc="2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tì</a:t>
            </a:r>
            <a:r>
              <a:rPr lang="en-US" sz="2400" spc="-5" dirty="0" err="1">
                <a:effectLst/>
                <a:latin typeface="Times New Roman" panose="02020603050405020304" pitchFamily="18" charset="0"/>
                <a:ea typeface="Times New Roman" panose="02020603050405020304" pitchFamily="18" charset="0"/>
                <a:cs typeface="Times New Roman" panose="02020603050405020304" pitchFamily="18" charset="0"/>
              </a:rPr>
              <a:t>n</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h</a:t>
            </a:r>
            <a:r>
              <a:rPr lang="en-US" sz="2400" spc="2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spc="-5" dirty="0">
                <a:effectLst/>
                <a:latin typeface="Times New Roman" panose="02020603050405020304" pitchFamily="18" charset="0"/>
                <a:ea typeface="Times New Roman" panose="02020603050405020304" pitchFamily="18" charset="0"/>
                <a:cs typeface="Times New Roman" panose="02020603050405020304" pitchFamily="18" charset="0"/>
              </a:rPr>
              <a:t>b</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i</a:t>
            </a:r>
            <a:r>
              <a:rPr lang="en-US" sz="2400" spc="2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a:t>
            </a:r>
            <a:r>
              <a:rPr lang="en-US" sz="2400" spc="-15" dirty="0" err="1">
                <a:effectLst/>
                <a:latin typeface="Times New Roman" panose="02020603050405020304" pitchFamily="18" charset="0"/>
                <a:ea typeface="Times New Roman" panose="02020603050405020304" pitchFamily="18" charset="0"/>
                <a:cs typeface="Times New Roman" panose="02020603050405020304" pitchFamily="18" charset="0"/>
              </a:rPr>
              <a:t>h</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ư</a:t>
            </a:r>
            <a:r>
              <a:rPr lang="en-US" sz="2400" spc="-20" dirty="0" err="1">
                <a:effectLst/>
                <a:latin typeface="Times New Roman" panose="02020603050405020304" pitchFamily="18" charset="0"/>
                <a:ea typeface="Times New Roman" panose="02020603050405020304" pitchFamily="18" charset="0"/>
                <a:cs typeface="Times New Roman" panose="02020603050405020304" pitchFamily="18" charset="0"/>
              </a:rPr>
              <a:t>ơ</a:t>
            </a:r>
            <a:r>
              <a:rPr lang="en-US" sz="2400" spc="-5" dirty="0" err="1">
                <a:effectLst/>
                <a:latin typeface="Times New Roman" panose="02020603050405020304" pitchFamily="18" charset="0"/>
                <a:ea typeface="Times New Roman" panose="02020603050405020304" pitchFamily="18" charset="0"/>
                <a:cs typeface="Times New Roman" panose="02020603050405020304" pitchFamily="18" charset="0"/>
              </a:rPr>
              <a:t>n</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g</a:t>
            </a:r>
            <a:r>
              <a:rPr lang="en-US" sz="2400" spc="3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400" spc="2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spc="10" dirty="0" err="1">
                <a:effectLst/>
                <a:latin typeface="Times New Roman" panose="02020603050405020304" pitchFamily="18" charset="0"/>
                <a:ea typeface="Times New Roman" panose="02020603050405020304" pitchFamily="18" charset="0"/>
                <a:cs typeface="Times New Roman" panose="02020603050405020304" pitchFamily="18" charset="0"/>
              </a:rPr>
              <a:t>c</a:t>
            </a:r>
            <a:r>
              <a:rPr lang="en-US" sz="2400" spc="-15" dirty="0" err="1">
                <a:effectLst/>
                <a:latin typeface="Times New Roman" panose="02020603050405020304" pitchFamily="18" charset="0"/>
                <a:ea typeface="Times New Roman" panose="02020603050405020304" pitchFamily="18" charset="0"/>
                <a:cs typeface="Times New Roman" panose="02020603050405020304" pitchFamily="18" charset="0"/>
              </a:rPr>
              <a:t>ả</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m</a:t>
            </a:r>
            <a:r>
              <a:rPr lang="en-US" sz="2400" spc="3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đ</a:t>
            </a:r>
            <a:r>
              <a:rPr lang="en-US" sz="2400" spc="-5" dirty="0" err="1">
                <a:effectLst/>
                <a:latin typeface="Times New Roman" panose="02020603050405020304" pitchFamily="18" charset="0"/>
                <a:ea typeface="Times New Roman" panose="02020603050405020304" pitchFamily="18" charset="0"/>
                <a:cs typeface="Times New Roman" panose="02020603050405020304" pitchFamily="18" charset="0"/>
              </a:rPr>
              <a:t>ộ</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ng</a:t>
            </a:r>
            <a:r>
              <a:rPr lang="en-US" sz="2400" spc="2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a:t>
            </a:r>
            <a:r>
              <a:rPr lang="en-US" sz="2400" spc="-5" dirty="0" err="1">
                <a:effectLst/>
                <a:latin typeface="Times New Roman" panose="02020603050405020304" pitchFamily="18" charset="0"/>
                <a:ea typeface="Times New Roman" panose="02020603050405020304" pitchFamily="18" charset="0"/>
                <a:cs typeface="Times New Roman" panose="02020603050405020304" pitchFamily="18" charset="0"/>
              </a:rPr>
              <a:t>ủ</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a</a:t>
            </a:r>
            <a:r>
              <a:rPr lang="en-US" sz="2400" spc="2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spc="5" dirty="0" err="1">
                <a:effectLst/>
                <a:latin typeface="Times New Roman" panose="02020603050405020304" pitchFamily="18" charset="0"/>
                <a:ea typeface="Times New Roman" panose="02020603050405020304" pitchFamily="18" charset="0"/>
                <a:cs typeface="Times New Roman" panose="02020603050405020304" pitchFamily="18" charset="0"/>
              </a:rPr>
              <a:t>M</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ị</a:t>
            </a:r>
            <a:r>
              <a:rPr lang="en-US" sz="2400" spc="2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spc="-10" dirty="0" err="1">
                <a:effectLst/>
                <a:latin typeface="Times New Roman" panose="02020603050405020304" pitchFamily="18" charset="0"/>
                <a:ea typeface="Times New Roman" panose="02020603050405020304" pitchFamily="18" charset="0"/>
                <a:cs typeface="Times New Roman" panose="02020603050405020304" pitchFamily="18" charset="0"/>
              </a:rPr>
              <a:t>C</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h</a:t>
            </a:r>
            <a:r>
              <a:rPr lang="en-US" sz="2400" spc="-5" dirty="0" err="1">
                <a:effectLst/>
                <a:latin typeface="Times New Roman" panose="02020603050405020304" pitchFamily="18" charset="0"/>
                <a:ea typeface="Times New Roman" panose="02020603050405020304" pitchFamily="18" charset="0"/>
                <a:cs typeface="Times New Roman" panose="02020603050405020304" pitchFamily="18" charset="0"/>
              </a:rPr>
              <a:t>â</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u</a:t>
            </a:r>
            <a:r>
              <a:rPr lang="en-US" sz="2400" spc="4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spc="40" dirty="0">
                <a:latin typeface="Times New Roman" panose="02020603050405020304" pitchFamily="18" charset="0"/>
                <a:ea typeface="Times New Roman" panose="02020603050405020304" pitchFamily="18" charset="0"/>
                <a:cs typeface="Times New Roman" panose="02020603050405020304" pitchFamily="18" charset="0"/>
              </a:rPr>
              <a:t>-</a:t>
            </a:r>
            <a:r>
              <a:rPr lang="en-US" sz="2400" spc="2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spc="-5" dirty="0" err="1">
                <a:effectLst/>
                <a:latin typeface="Times New Roman" panose="02020603050405020304" pitchFamily="18" charset="0"/>
                <a:ea typeface="Times New Roman" panose="02020603050405020304" pitchFamily="18" charset="0"/>
                <a:cs typeface="Times New Roman" panose="02020603050405020304" pitchFamily="18" charset="0"/>
              </a:rPr>
              <a:t>T</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r</a:t>
            </a:r>
            <a:r>
              <a:rPr lang="en-US" sz="2400" spc="-5" dirty="0" err="1">
                <a:effectLst/>
                <a:latin typeface="Times New Roman" panose="02020603050405020304" pitchFamily="18" charset="0"/>
                <a:ea typeface="Times New Roman" panose="02020603050405020304" pitchFamily="18" charset="0"/>
                <a:cs typeface="Times New Roman" panose="02020603050405020304" pitchFamily="18" charset="0"/>
              </a:rPr>
              <a:t>ọ</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ng</a:t>
            </a:r>
            <a:r>
              <a:rPr lang="en-US" sz="2400" spc="2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a:t>
            </a:r>
            <a:r>
              <a:rPr lang="en-US" sz="2400" spc="-5" dirty="0" err="1">
                <a:effectLst/>
                <a:latin typeface="Times New Roman" panose="02020603050405020304" pitchFamily="18" charset="0"/>
                <a:ea typeface="Times New Roman" panose="02020603050405020304" pitchFamily="18" charset="0"/>
                <a:cs typeface="Times New Roman" panose="02020603050405020304" pitchFamily="18" charset="0"/>
              </a:rPr>
              <a:t>hủ</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y</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400" spc="2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spc="-10" dirty="0" err="1">
                <a:effectLst/>
                <a:latin typeface="Times New Roman" panose="02020603050405020304" pitchFamily="18" charset="0"/>
                <a:ea typeface="Times New Roman" panose="02020603050405020304" pitchFamily="18" charset="0"/>
                <a:cs typeface="Times New Roman" panose="02020603050405020304" pitchFamily="18" charset="0"/>
              </a:rPr>
              <a:t>T</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ừ</a:t>
            </a:r>
            <a:r>
              <a:rPr lang="en-US" sz="2400" spc="4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spc="-5" dirty="0">
                <a:effectLst/>
                <a:latin typeface="Times New Roman" panose="02020603050405020304" pitchFamily="18" charset="0"/>
                <a:ea typeface="Times New Roman" panose="02020603050405020304" pitchFamily="18" charset="0"/>
                <a:cs typeface="Times New Roman" panose="02020603050405020304" pitchFamily="18" charset="0"/>
              </a:rPr>
              <a:t>b</a:t>
            </a:r>
            <a:r>
              <a:rPr lang="en-US" sz="2400" spc="-20" dirty="0">
                <a:effectLst/>
                <a:latin typeface="Times New Roman" panose="02020603050405020304" pitchFamily="18" charset="0"/>
                <a:ea typeface="Times New Roman" panose="02020603050405020304" pitchFamily="18" charset="0"/>
                <a:cs typeface="Times New Roman" panose="02020603050405020304" pitchFamily="18" charset="0"/>
              </a:rPr>
              <a:t>a</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o</a:t>
            </a:r>
            <a:r>
              <a:rPr lang="en-US" sz="2400" spc="3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spc="-5" dirty="0" err="1">
                <a:effectLst/>
                <a:latin typeface="Times New Roman" panose="02020603050405020304" pitchFamily="18" charset="0"/>
                <a:ea typeface="Times New Roman" panose="02020603050405020304" pitchFamily="18" charset="0"/>
                <a:cs typeface="Times New Roman" panose="02020603050405020304" pitchFamily="18" charset="0"/>
              </a:rPr>
              <a:t>đờ</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i</a:t>
            </a:r>
            <a:r>
              <a:rPr lang="en-US" sz="2400" spc="2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n</a:t>
            </a:r>
            <a:r>
              <a:rPr lang="en-US" sz="2400" spc="-5" dirty="0">
                <a:effectLst/>
                <a:latin typeface="Times New Roman" panose="02020603050405020304" pitchFamily="18" charset="0"/>
                <a:ea typeface="Times New Roman" panose="02020603050405020304" pitchFamily="18" charset="0"/>
                <a:cs typeface="Times New Roman" panose="02020603050405020304" pitchFamily="18" charset="0"/>
              </a:rPr>
              <a:t>a</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y,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n</a:t>
            </a:r>
            <a:r>
              <a:rPr lang="en-US" sz="2400" spc="-5" dirty="0" err="1">
                <a:effectLst/>
                <a:latin typeface="Times New Roman" panose="02020603050405020304" pitchFamily="18" charset="0"/>
                <a:ea typeface="Times New Roman" panose="02020603050405020304" pitchFamily="18" charset="0"/>
                <a:cs typeface="Times New Roman" panose="02020603050405020304" pitchFamily="18" charset="0"/>
              </a:rPr>
              <a:t>g</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ôi</a:t>
            </a:r>
            <a:r>
              <a:rPr lang="en-US" sz="2400" spc="-1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th</a:t>
            </a:r>
            <a:r>
              <a:rPr lang="en-US" sz="2400" spc="-5" dirty="0" err="1">
                <a:effectLst/>
                <a:latin typeface="Times New Roman" panose="02020603050405020304" pitchFamily="18" charset="0"/>
                <a:ea typeface="Times New Roman" panose="02020603050405020304" pitchFamily="18" charset="0"/>
                <a:cs typeface="Times New Roman" panose="02020603050405020304" pitchFamily="18" charset="0"/>
              </a:rPr>
              <a:t>à</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nh</a:t>
            </a:r>
            <a:r>
              <a:rPr lang="en-US" sz="2400" spc="-1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cổ</a:t>
            </a:r>
            <a:r>
              <a:rPr lang="en-US" sz="2400" spc="-1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n</a:t>
            </a:r>
            <a:r>
              <a:rPr lang="en-US" sz="2400" spc="-5" dirty="0" err="1">
                <a:effectLst/>
                <a:latin typeface="Times New Roman" panose="02020603050405020304" pitchFamily="18" charset="0"/>
                <a:ea typeface="Times New Roman" panose="02020603050405020304" pitchFamily="18" charset="0"/>
                <a:cs typeface="Times New Roman" panose="02020603050405020304" pitchFamily="18" charset="0"/>
              </a:rPr>
              <a:t>à</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y</a:t>
            </a:r>
            <a:r>
              <a:rPr lang="en-US" sz="2400" spc="-2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cù</a:t>
            </a:r>
            <a:r>
              <a:rPr lang="en-US" sz="2400" spc="-5" dirty="0" err="1">
                <a:effectLst/>
                <a:latin typeface="Times New Roman" panose="02020603050405020304" pitchFamily="18" charset="0"/>
                <a:ea typeface="Times New Roman" panose="02020603050405020304" pitchFamily="18" charset="0"/>
                <a:cs typeface="Times New Roman" panose="02020603050405020304" pitchFamily="18" charset="0"/>
              </a:rPr>
              <a:t>n</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g</a:t>
            </a:r>
            <a:r>
              <a:rPr lang="en-US" sz="2400" spc="-1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spc="-10" dirty="0" err="1">
                <a:effectLst/>
                <a:latin typeface="Times New Roman" panose="02020603050405020304" pitchFamily="18" charset="0"/>
                <a:ea typeface="Times New Roman" panose="02020603050405020304" pitchFamily="18" charset="0"/>
                <a:cs typeface="Times New Roman" panose="02020603050405020304" pitchFamily="18" charset="0"/>
              </a:rPr>
              <a:t>v</a:t>
            </a:r>
            <a:r>
              <a:rPr lang="en-US" sz="2400" spc="-5" dirty="0" err="1">
                <a:effectLst/>
                <a:latin typeface="Times New Roman" panose="02020603050405020304" pitchFamily="18" charset="0"/>
                <a:ea typeface="Times New Roman" panose="02020603050405020304" pitchFamily="18" charset="0"/>
                <a:cs typeface="Times New Roman" panose="02020603050405020304" pitchFamily="18" charset="0"/>
              </a:rPr>
              <a:t>ớ</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i</a:t>
            </a:r>
            <a:r>
              <a:rPr lang="en-US" sz="2400" spc="-1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n</a:t>
            </a:r>
            <a:r>
              <a:rPr lang="en-US" sz="2400" spc="-5" dirty="0" err="1">
                <a:effectLst/>
                <a:latin typeface="Times New Roman" panose="02020603050405020304" pitchFamily="18" charset="0"/>
                <a:ea typeface="Times New Roman" panose="02020603050405020304" pitchFamily="18" charset="0"/>
                <a:cs typeface="Times New Roman" panose="02020603050405020304" pitchFamily="18" charset="0"/>
              </a:rPr>
              <a:t>h</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ững</a:t>
            </a:r>
            <a:r>
              <a:rPr lang="en-US" sz="2400" spc="-1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n</a:t>
            </a:r>
            <a:r>
              <a:rPr lang="en-US" sz="2400" spc="-5" dirty="0" err="1">
                <a:effectLst/>
                <a:latin typeface="Times New Roman" panose="02020603050405020304" pitchFamily="18" charset="0"/>
                <a:ea typeface="Times New Roman" panose="02020603050405020304" pitchFamily="18" charset="0"/>
                <a:cs typeface="Times New Roman" panose="02020603050405020304" pitchFamily="18" charset="0"/>
              </a:rPr>
              <a:t>h</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ân</a:t>
            </a:r>
            <a:r>
              <a:rPr lang="en-US" sz="2400" spc="-1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spc="-5" dirty="0" err="1">
                <a:effectLst/>
                <a:latin typeface="Times New Roman" panose="02020603050405020304" pitchFamily="18" charset="0"/>
                <a:ea typeface="Times New Roman" panose="02020603050405020304" pitchFamily="18" charset="0"/>
                <a:cs typeface="Times New Roman" panose="02020603050405020304" pitchFamily="18" charset="0"/>
              </a:rPr>
              <a:t>v</a:t>
            </a:r>
            <a:r>
              <a:rPr lang="en-US" sz="2400" spc="-15" dirty="0" err="1">
                <a:effectLst/>
                <a:latin typeface="Times New Roman" panose="02020603050405020304" pitchFamily="18" charset="0"/>
                <a:ea typeface="Times New Roman" panose="02020603050405020304" pitchFamily="18" charset="0"/>
                <a:cs typeface="Times New Roman" panose="02020603050405020304" pitchFamily="18" charset="0"/>
              </a:rPr>
              <a:t>ậ</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a:t>
            </a:r>
            <a:r>
              <a:rPr lang="en-US" sz="2400" spc="-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spc="-5" dirty="0" err="1">
                <a:effectLst/>
                <a:latin typeface="Times New Roman" panose="02020603050405020304" pitchFamily="18" charset="0"/>
                <a:ea typeface="Times New Roman" panose="02020603050405020304" pitchFamily="18" charset="0"/>
                <a:cs typeface="Times New Roman" panose="02020603050405020304" pitchFamily="18" charset="0"/>
              </a:rPr>
              <a:t>l</a:t>
            </a:r>
            <a:r>
              <a:rPr lang="en-US" sz="2400" spc="-10" dirty="0" err="1">
                <a:effectLst/>
                <a:latin typeface="Times New Roman" panose="02020603050405020304" pitchFamily="18" charset="0"/>
                <a:ea typeface="Times New Roman" panose="02020603050405020304" pitchFamily="18" charset="0"/>
                <a:cs typeface="Times New Roman" panose="02020603050405020304" pitchFamily="18" charset="0"/>
              </a:rPr>
              <a:t>ị</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ch</a:t>
            </a:r>
            <a:r>
              <a:rPr lang="en-US" sz="2400" spc="-1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spc="-10" dirty="0" err="1">
                <a:effectLst/>
                <a:latin typeface="Times New Roman" panose="02020603050405020304" pitchFamily="18" charset="0"/>
                <a:ea typeface="Times New Roman" panose="02020603050405020304" pitchFamily="18" charset="0"/>
                <a:cs typeface="Times New Roman" panose="02020603050405020304" pitchFamily="18" charset="0"/>
              </a:rPr>
              <a:t>s</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ử</a:t>
            </a:r>
            <a:r>
              <a:rPr lang="en-US" sz="2400" spc="-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spc="-15" dirty="0" err="1">
                <a:effectLst/>
                <a:latin typeface="Times New Roman" panose="02020603050405020304" pitchFamily="18" charset="0"/>
                <a:ea typeface="Times New Roman" panose="02020603050405020304" pitchFamily="18" charset="0"/>
                <a:cs typeface="Times New Roman" panose="02020603050405020304" pitchFamily="18" charset="0"/>
              </a:rPr>
              <a:t>đ</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ư</a:t>
            </a:r>
            <a:r>
              <a:rPr lang="en-US" sz="2400" spc="-5" dirty="0" err="1">
                <a:effectLst/>
                <a:latin typeface="Times New Roman" panose="02020603050405020304" pitchFamily="18" charset="0"/>
                <a:ea typeface="Times New Roman" panose="02020603050405020304" pitchFamily="18" charset="0"/>
                <a:cs typeface="Times New Roman" panose="02020603050405020304" pitchFamily="18" charset="0"/>
              </a:rPr>
              <a:t>ợ</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a:t>
            </a:r>
            <a:r>
              <a:rPr lang="en-US" sz="2400" spc="-1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h</a:t>
            </a:r>
            <a:r>
              <a:rPr lang="en-US" sz="2400" spc="-5" dirty="0" err="1">
                <a:effectLst/>
                <a:latin typeface="Times New Roman" panose="02020603050405020304" pitchFamily="18" charset="0"/>
                <a:ea typeface="Times New Roman" panose="02020603050405020304" pitchFamily="18" charset="0"/>
                <a:cs typeface="Times New Roman" panose="02020603050405020304" pitchFamily="18" charset="0"/>
              </a:rPr>
              <a:t>uyề</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n</a:t>
            </a:r>
            <a:r>
              <a:rPr lang="en-US" sz="2400" spc="-2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th</a:t>
            </a:r>
            <a:r>
              <a:rPr lang="en-US" sz="2400" spc="-5" dirty="0" err="1">
                <a:effectLst/>
                <a:latin typeface="Times New Roman" panose="02020603050405020304" pitchFamily="18" charset="0"/>
                <a:ea typeface="Times New Roman" panose="02020603050405020304" pitchFamily="18" charset="0"/>
                <a:cs typeface="Times New Roman" panose="02020603050405020304" pitchFamily="18" charset="0"/>
              </a:rPr>
              <a:t>o</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ại</a:t>
            </a:r>
            <a:r>
              <a:rPr lang="en-US" sz="2400" spc="-1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spc="-5" dirty="0" err="1">
                <a:effectLst/>
                <a:latin typeface="Times New Roman" panose="02020603050405020304" pitchFamily="18" charset="0"/>
                <a:ea typeface="Times New Roman" panose="02020603050405020304" pitchFamily="18" charset="0"/>
                <a:cs typeface="Times New Roman" panose="02020603050405020304" pitchFamily="18" charset="0"/>
              </a:rPr>
              <a:t>hó</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a</a:t>
            </a:r>
            <a:r>
              <a:rPr lang="en-US" sz="2400" spc="-2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spc="-5" dirty="0" err="1">
                <a:effectLst/>
                <a:latin typeface="Times New Roman" panose="02020603050405020304" pitchFamily="18" charset="0"/>
                <a:ea typeface="Times New Roman" panose="02020603050405020304" pitchFamily="18" charset="0"/>
                <a:cs typeface="Times New Roman" panose="02020603050405020304" pitchFamily="18" charset="0"/>
              </a:rPr>
              <a:t>đ</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ã</a:t>
            </a:r>
            <a:r>
              <a:rPr lang="en-US" sz="2400" spc="-1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spc="-5" dirty="0" err="1">
                <a:effectLst/>
                <a:latin typeface="Times New Roman" panose="02020603050405020304" pitchFamily="18" charset="0"/>
                <a:ea typeface="Times New Roman" panose="02020603050405020304" pitchFamily="18" charset="0"/>
                <a:cs typeface="Times New Roman" panose="02020603050405020304" pitchFamily="18" charset="0"/>
              </a:rPr>
              <a:t>đ</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i</a:t>
            </a:r>
            <a:r>
              <a:rPr lang="en-US" sz="2400" spc="-1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vào</a:t>
            </a:r>
            <a:r>
              <a:rPr lang="en-US" sz="2400" spc="-1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a:t>
            </a:r>
            <a:r>
              <a:rPr lang="en-US" sz="2400" spc="-10" dirty="0" err="1">
                <a:effectLst/>
                <a:latin typeface="Times New Roman" panose="02020603050405020304" pitchFamily="18" charset="0"/>
                <a:ea typeface="Times New Roman" panose="02020603050405020304" pitchFamily="18" charset="0"/>
                <a:cs typeface="Times New Roman" panose="02020603050405020304" pitchFamily="18" charset="0"/>
              </a:rPr>
              <a:t>i</a:t>
            </a:r>
            <a:r>
              <a:rPr lang="en-US" sz="2400" spc="-5" dirty="0" err="1">
                <a:effectLst/>
                <a:latin typeface="Times New Roman" panose="02020603050405020304" pitchFamily="18" charset="0"/>
                <a:ea typeface="Times New Roman" panose="02020603050405020304" pitchFamily="18" charset="0"/>
                <a:cs typeface="Times New Roman" panose="02020603050405020304" pitchFamily="18" charset="0"/>
              </a:rPr>
              <a:t>ề</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m</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thức</a:t>
            </a:r>
            <a:r>
              <a:rPr lang="en-US" sz="2400" spc="-3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spc="-3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400" spc="-2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dân</a:t>
            </a:r>
            <a:r>
              <a:rPr lang="en-US" sz="2400" spc="-3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Việt</a:t>
            </a:r>
            <a:r>
              <a:rPr lang="en-US" sz="2400" spc="-2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Nam.</a:t>
            </a:r>
          </a:p>
          <a:p>
            <a:pPr algn="just"/>
            <a:r>
              <a:rPr lang="en-US" sz="2400" spc="-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spc="-5" dirty="0" err="1">
                <a:effectLst/>
                <a:latin typeface="Times New Roman" panose="02020603050405020304" pitchFamily="18" charset="0"/>
                <a:ea typeface="Times New Roman" panose="02020603050405020304" pitchFamily="18" charset="0"/>
                <a:cs typeface="Times New Roman" panose="02020603050405020304" pitchFamily="18" charset="0"/>
              </a:rPr>
              <a:t>C</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ổ</a:t>
            </a:r>
            <a:r>
              <a:rPr lang="en-US" sz="2400" spc="4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L</a:t>
            </a:r>
            <a:r>
              <a:rPr lang="en-US" sz="2400" spc="-5" dirty="0">
                <a:effectLst/>
                <a:latin typeface="Times New Roman" panose="02020603050405020304" pitchFamily="18" charset="0"/>
                <a:ea typeface="Times New Roman" panose="02020603050405020304" pitchFamily="18" charset="0"/>
                <a:cs typeface="Times New Roman" panose="02020603050405020304" pitchFamily="18" charset="0"/>
              </a:rPr>
              <a:t>o</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a</a:t>
            </a:r>
            <a:r>
              <a:rPr lang="en-US" sz="2400" spc="3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n</a:t>
            </a:r>
            <a:r>
              <a:rPr lang="en-US" sz="2400" spc="-5" dirty="0" err="1">
                <a:effectLst/>
                <a:latin typeface="Times New Roman" panose="02020603050405020304" pitchFamily="18" charset="0"/>
                <a:ea typeface="Times New Roman" panose="02020603050405020304" pitchFamily="18" charset="0"/>
                <a:cs typeface="Times New Roman" panose="02020603050405020304" pitchFamily="18" charset="0"/>
              </a:rPr>
              <a:t>g</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ày</a:t>
            </a:r>
            <a:r>
              <a:rPr lang="en-US" sz="2400" spc="3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n</a:t>
            </a:r>
            <a:r>
              <a:rPr lang="en-US" sz="2400" spc="-5" dirty="0">
                <a:effectLst/>
                <a:latin typeface="Times New Roman" panose="02020603050405020304" pitchFamily="18" charset="0"/>
                <a:ea typeface="Times New Roman" panose="02020603050405020304" pitchFamily="18" charset="0"/>
                <a:cs typeface="Times New Roman" panose="02020603050405020304" pitchFamily="18" charset="0"/>
              </a:rPr>
              <a:t>a</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y</a:t>
            </a:r>
            <a:r>
              <a:rPr lang="en-US" sz="2400" spc="2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kh</a:t>
            </a:r>
            <a:r>
              <a:rPr lang="en-US" sz="2400" spc="-5" dirty="0" err="1">
                <a:effectLst/>
                <a:latin typeface="Times New Roman" panose="02020603050405020304" pitchFamily="18" charset="0"/>
                <a:ea typeface="Times New Roman" panose="02020603050405020304" pitchFamily="18" charset="0"/>
                <a:cs typeface="Times New Roman" panose="02020603050405020304" pitchFamily="18" charset="0"/>
              </a:rPr>
              <a:t>ô</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ng</a:t>
            </a:r>
            <a:r>
              <a:rPr lang="en-US" sz="2400" spc="2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chỉ</a:t>
            </a:r>
            <a:r>
              <a:rPr lang="en-US" sz="2400" spc="3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spc="-10" dirty="0" err="1">
                <a:effectLst/>
                <a:latin typeface="Times New Roman" panose="02020603050405020304" pitchFamily="18" charset="0"/>
                <a:ea typeface="Times New Roman" panose="02020603050405020304" pitchFamily="18" charset="0"/>
                <a:cs typeface="Times New Roman" panose="02020603050405020304" pitchFamily="18" charset="0"/>
              </a:rPr>
              <a:t>l</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à</a:t>
            </a:r>
            <a:r>
              <a:rPr lang="en-US" sz="2400" spc="3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spc="5" dirty="0" err="1">
                <a:effectLst/>
                <a:latin typeface="Times New Roman" panose="02020603050405020304" pitchFamily="18" charset="0"/>
                <a:ea typeface="Times New Roman" panose="02020603050405020304" pitchFamily="18" charset="0"/>
                <a:cs typeface="Times New Roman" panose="02020603050405020304" pitchFamily="18" charset="0"/>
              </a:rPr>
              <a:t>m</a:t>
            </a:r>
            <a:r>
              <a:rPr lang="en-US" sz="2400" spc="-5" dirty="0" err="1">
                <a:effectLst/>
                <a:latin typeface="Times New Roman" panose="02020603050405020304" pitchFamily="18" charset="0"/>
                <a:ea typeface="Times New Roman" panose="02020603050405020304" pitchFamily="18" charset="0"/>
                <a:cs typeface="Times New Roman" panose="02020603050405020304" pitchFamily="18" charset="0"/>
              </a:rPr>
              <a:t>ộ</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a:t>
            </a:r>
            <a:r>
              <a:rPr lang="en-US" sz="2400" spc="3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di</a:t>
            </a:r>
            <a:r>
              <a:rPr lang="en-US" sz="2400" spc="3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s</a:t>
            </a:r>
            <a:r>
              <a:rPr lang="en-US" sz="2400" spc="-5" dirty="0" err="1">
                <a:effectLst/>
                <a:latin typeface="Times New Roman" panose="02020603050405020304" pitchFamily="18" charset="0"/>
                <a:ea typeface="Times New Roman" panose="02020603050405020304" pitchFamily="18" charset="0"/>
                <a:cs typeface="Times New Roman" panose="02020603050405020304" pitchFamily="18" charset="0"/>
              </a:rPr>
              <a:t>ả</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n</a:t>
            </a:r>
            <a:r>
              <a:rPr lang="en-US" sz="2400" spc="3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2400" spc="3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spc="-5" dirty="0" err="1">
                <a:effectLst/>
                <a:latin typeface="Times New Roman" panose="02020603050405020304" pitchFamily="18" charset="0"/>
                <a:ea typeface="Times New Roman" panose="02020603050405020304" pitchFamily="18" charset="0"/>
                <a:cs typeface="Times New Roman" panose="02020603050405020304" pitchFamily="18" charset="0"/>
              </a:rPr>
              <a:t>h</a:t>
            </a:r>
            <a:r>
              <a:rPr lang="en-US" sz="2400" spc="-20" dirty="0" err="1">
                <a:effectLst/>
                <a:latin typeface="Times New Roman" panose="02020603050405020304" pitchFamily="18" charset="0"/>
                <a:ea typeface="Times New Roman" panose="02020603050405020304" pitchFamily="18" charset="0"/>
                <a:cs typeface="Times New Roman" panose="02020603050405020304" pitchFamily="18" charset="0"/>
              </a:rPr>
              <a:t>ó</a:t>
            </a:r>
            <a:r>
              <a:rPr lang="en-US" sz="2400" spc="-5" dirty="0" err="1">
                <a:effectLst/>
                <a:latin typeface="Times New Roman" panose="02020603050405020304" pitchFamily="18" charset="0"/>
                <a:ea typeface="Times New Roman" panose="02020603050405020304" pitchFamily="18" charset="0"/>
                <a:cs typeface="Times New Roman" panose="02020603050405020304" pitchFamily="18" charset="0"/>
              </a:rPr>
              <a:t>a</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400" spc="4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spc="5" dirty="0" err="1">
                <a:effectLst/>
                <a:latin typeface="Times New Roman" panose="02020603050405020304" pitchFamily="18" charset="0"/>
                <a:ea typeface="Times New Roman" panose="02020603050405020304" pitchFamily="18" charset="0"/>
                <a:cs typeface="Times New Roman" panose="02020603050405020304" pitchFamily="18" charset="0"/>
              </a:rPr>
              <a:t>m</a:t>
            </a:r>
            <a:r>
              <a:rPr lang="en-US" sz="2400" spc="-15" dirty="0" err="1">
                <a:effectLst/>
                <a:latin typeface="Times New Roman" panose="02020603050405020304" pitchFamily="18" charset="0"/>
                <a:ea typeface="Times New Roman" panose="02020603050405020304" pitchFamily="18" charset="0"/>
                <a:cs typeface="Times New Roman" panose="02020603050405020304" pitchFamily="18" charset="0"/>
              </a:rPr>
              <a:t>ộ</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a:t>
            </a:r>
            <a:r>
              <a:rPr lang="en-US" sz="2400" spc="4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b</a:t>
            </a:r>
            <a:r>
              <a:rPr lang="en-US" sz="2400" spc="-5" dirty="0" err="1">
                <a:effectLst/>
                <a:latin typeface="Times New Roman" panose="02020603050405020304" pitchFamily="18" charset="0"/>
                <a:ea typeface="Times New Roman" panose="02020603050405020304" pitchFamily="18" charset="0"/>
                <a:cs typeface="Times New Roman" panose="02020603050405020304" pitchFamily="18" charset="0"/>
              </a:rPr>
              <a:t>ằ</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ng</a:t>
            </a:r>
            <a:r>
              <a:rPr lang="en-US" sz="2400" spc="2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a:t>
            </a:r>
            <a:r>
              <a:rPr lang="en-US" sz="2400" spc="-5" dirty="0" err="1">
                <a:effectLst/>
                <a:latin typeface="Times New Roman" panose="02020603050405020304" pitchFamily="18" charset="0"/>
                <a:ea typeface="Times New Roman" panose="02020603050405020304" pitchFamily="18" charset="0"/>
                <a:cs typeface="Times New Roman" panose="02020603050405020304" pitchFamily="18" charset="0"/>
              </a:rPr>
              <a:t>h</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ứng</a:t>
            </a:r>
            <a:r>
              <a:rPr lang="en-US" sz="2400" spc="2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2400" spc="4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spc="-15" dirty="0" err="1">
                <a:effectLst/>
                <a:latin typeface="Times New Roman" panose="02020603050405020304" pitchFamily="18" charset="0"/>
                <a:ea typeface="Times New Roman" panose="02020603050405020304" pitchFamily="18" charset="0"/>
                <a:cs typeface="Times New Roman" panose="02020603050405020304" pitchFamily="18" charset="0"/>
              </a:rPr>
              <a:t>s</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ự</a:t>
            </a:r>
            <a:r>
              <a:rPr lang="en-US" sz="2400" spc="4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sá</a:t>
            </a:r>
            <a:r>
              <a:rPr lang="en-US" sz="2400" spc="-5" dirty="0" err="1">
                <a:effectLst/>
                <a:latin typeface="Times New Roman" panose="02020603050405020304" pitchFamily="18" charset="0"/>
                <a:ea typeface="Times New Roman" panose="02020603050405020304" pitchFamily="18" charset="0"/>
                <a:cs typeface="Times New Roman" panose="02020603050405020304" pitchFamily="18" charset="0"/>
              </a:rPr>
              <a:t>n</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g</a:t>
            </a:r>
            <a:r>
              <a:rPr lang="en-US" sz="2400" spc="2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spc="5" dirty="0" err="1">
                <a:effectLst/>
                <a:latin typeface="Times New Roman" panose="02020603050405020304" pitchFamily="18" charset="0"/>
                <a:ea typeface="Times New Roman" panose="02020603050405020304" pitchFamily="18" charset="0"/>
                <a:cs typeface="Times New Roman" panose="02020603050405020304" pitchFamily="18" charset="0"/>
              </a:rPr>
              <a:t>t</a:t>
            </a:r>
            <a:r>
              <a:rPr lang="en-US" sz="2400" spc="-5" dirty="0" err="1">
                <a:effectLst/>
                <a:latin typeface="Times New Roman" panose="02020603050405020304" pitchFamily="18" charset="0"/>
                <a:ea typeface="Times New Roman" panose="02020603050405020304" pitchFamily="18" charset="0"/>
                <a:cs typeface="Times New Roman" panose="02020603050405020304" pitchFamily="18" charset="0"/>
              </a:rPr>
              <a:t>ạ</a:t>
            </a:r>
            <a:r>
              <a:rPr lang="en-US" sz="2400" spc="-15" dirty="0" err="1">
                <a:effectLst/>
                <a:latin typeface="Times New Roman" panose="02020603050405020304" pitchFamily="18" charset="0"/>
                <a:ea typeface="Times New Roman" panose="02020603050405020304" pitchFamily="18" charset="0"/>
                <a:cs typeface="Times New Roman" panose="02020603050405020304" pitchFamily="18" charset="0"/>
              </a:rPr>
              <a:t>o</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400" spc="4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trình</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độ</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kỹ</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thuật</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cũng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như</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hóa</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Việt</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cổ</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công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cuộc</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giữ</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nước</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chống</a:t>
            </a:r>
            <a:r>
              <a:rPr lang="en-US" sz="2400" spc="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ngoại</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xâm</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mà</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nó</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còn</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điểm</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đến</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lí</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tưởng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cho</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du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khách</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thập</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phương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muốn</a:t>
            </a:r>
            <a:r>
              <a:rPr lang="en-US" sz="2400" spc="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kh</a:t>
            </a:r>
            <a:r>
              <a:rPr lang="en-US" sz="2400" spc="-5" dirty="0" err="1">
                <a:effectLst/>
                <a:latin typeface="Times New Roman" panose="02020603050405020304" pitchFamily="18" charset="0"/>
                <a:ea typeface="Times New Roman" panose="02020603050405020304" pitchFamily="18" charset="0"/>
                <a:cs typeface="Times New Roman" panose="02020603050405020304" pitchFamily="18" charset="0"/>
              </a:rPr>
              <a:t>á</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m</a:t>
            </a:r>
            <a:r>
              <a:rPr lang="en-US" sz="2400" spc="3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p</a:t>
            </a:r>
            <a:r>
              <a:rPr lang="en-US" sz="2400" spc="-5" dirty="0" err="1">
                <a:effectLst/>
                <a:latin typeface="Times New Roman" panose="02020603050405020304" pitchFamily="18" charset="0"/>
                <a:ea typeface="Times New Roman" panose="02020603050405020304" pitchFamily="18" charset="0"/>
                <a:cs typeface="Times New Roman" panose="02020603050405020304" pitchFamily="18" charset="0"/>
              </a:rPr>
              <a:t>h</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á</a:t>
            </a:r>
            <a:r>
              <a:rPr lang="en-US" sz="2400" spc="2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2400" spc="2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g</a:t>
            </a:r>
            <a:r>
              <a:rPr lang="en-US" sz="2400" spc="-10" dirty="0" err="1">
                <a:effectLst/>
                <a:latin typeface="Times New Roman" panose="02020603050405020304" pitchFamily="18" charset="0"/>
                <a:ea typeface="Times New Roman" panose="02020603050405020304" pitchFamily="18" charset="0"/>
                <a:cs typeface="Times New Roman" panose="02020603050405020304" pitchFamily="18" charset="0"/>
              </a:rPr>
              <a:t>i</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á</a:t>
            </a:r>
            <a:r>
              <a:rPr lang="en-US" sz="2400" spc="2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spc="-10" dirty="0" err="1">
                <a:effectLst/>
                <a:latin typeface="Times New Roman" panose="02020603050405020304" pitchFamily="18" charset="0"/>
                <a:ea typeface="Times New Roman" panose="02020603050405020304" pitchFamily="18" charset="0"/>
                <a:cs typeface="Times New Roman" panose="02020603050405020304" pitchFamily="18" charset="0"/>
              </a:rPr>
              <a:t>t</a:t>
            </a:r>
            <a:r>
              <a:rPr lang="en-US" sz="2400" spc="5" dirty="0" err="1">
                <a:effectLst/>
                <a:latin typeface="Times New Roman" panose="02020603050405020304" pitchFamily="18" charset="0"/>
                <a:ea typeface="Times New Roman" panose="02020603050405020304" pitchFamily="18" charset="0"/>
                <a:cs typeface="Times New Roman" panose="02020603050405020304" pitchFamily="18" charset="0"/>
              </a:rPr>
              <a:t>r</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ị</a:t>
            </a:r>
            <a:r>
              <a:rPr lang="en-US" sz="2400" spc="2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2400" spc="3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spc="-5" dirty="0" err="1">
                <a:effectLst/>
                <a:latin typeface="Times New Roman" panose="02020603050405020304" pitchFamily="18" charset="0"/>
                <a:ea typeface="Times New Roman" panose="02020603050405020304" pitchFamily="18" charset="0"/>
                <a:cs typeface="Times New Roman" panose="02020603050405020304" pitchFamily="18" charset="0"/>
              </a:rPr>
              <a:t>hó</a:t>
            </a:r>
            <a:r>
              <a:rPr lang="en-US" sz="2400" spc="-15" dirty="0" err="1">
                <a:effectLst/>
                <a:latin typeface="Times New Roman" panose="02020603050405020304" pitchFamily="18" charset="0"/>
                <a:ea typeface="Times New Roman" panose="02020603050405020304" pitchFamily="18" charset="0"/>
                <a:cs typeface="Times New Roman" panose="02020603050405020304" pitchFamily="18" charset="0"/>
              </a:rPr>
              <a:t>a</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400" spc="4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spc="-5" dirty="0" err="1">
                <a:effectLst/>
                <a:latin typeface="Times New Roman" panose="02020603050405020304" pitchFamily="18" charset="0"/>
                <a:ea typeface="Times New Roman" panose="02020603050405020304" pitchFamily="18" charset="0"/>
                <a:cs typeface="Times New Roman" panose="02020603050405020304" pitchFamily="18" charset="0"/>
              </a:rPr>
              <a:t>n</a:t>
            </a:r>
            <a:r>
              <a:rPr lang="en-US" sz="2400" spc="-15" dirty="0" err="1">
                <a:effectLst/>
                <a:latin typeface="Times New Roman" panose="02020603050405020304" pitchFamily="18" charset="0"/>
                <a:ea typeface="Times New Roman" panose="02020603050405020304" pitchFamily="18" charset="0"/>
                <a:cs typeface="Times New Roman" panose="02020603050405020304" pitchFamily="18" charset="0"/>
              </a:rPr>
              <a:t>h</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ững</a:t>
            </a:r>
            <a:r>
              <a:rPr lang="en-US" sz="2400" spc="2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h</a:t>
            </a:r>
            <a:r>
              <a:rPr lang="en-US" sz="2400" spc="-10" dirty="0" err="1">
                <a:effectLst/>
                <a:latin typeface="Times New Roman" panose="02020603050405020304" pitchFamily="18" charset="0"/>
                <a:ea typeface="Times New Roman" panose="02020603050405020304" pitchFamily="18" charset="0"/>
                <a:cs typeface="Times New Roman" panose="02020603050405020304" pitchFamily="18" charset="0"/>
              </a:rPr>
              <a:t>ì</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nh</a:t>
            </a:r>
            <a:r>
              <a:rPr lang="en-US" sz="2400" spc="4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spc="-5" dirty="0" err="1">
                <a:effectLst/>
                <a:latin typeface="Times New Roman" panose="02020603050405020304" pitchFamily="18" charset="0"/>
                <a:ea typeface="Times New Roman" panose="02020603050405020304" pitchFamily="18" charset="0"/>
                <a:cs typeface="Times New Roman" panose="02020603050405020304" pitchFamily="18" charset="0"/>
              </a:rPr>
              <a:t>ả</a:t>
            </a:r>
            <a:r>
              <a:rPr lang="en-US" sz="2400" spc="-15" dirty="0" err="1">
                <a:effectLst/>
                <a:latin typeface="Times New Roman" panose="02020603050405020304" pitchFamily="18" charset="0"/>
                <a:ea typeface="Times New Roman" panose="02020603050405020304" pitchFamily="18" charset="0"/>
                <a:cs typeface="Times New Roman" panose="02020603050405020304" pitchFamily="18" charset="0"/>
              </a:rPr>
              <a:t>n</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h</a:t>
            </a:r>
            <a:r>
              <a:rPr lang="en-US" sz="2400" spc="3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q</a:t>
            </a:r>
            <a:r>
              <a:rPr lang="en-US" sz="2400" spc="-5" dirty="0" err="1">
                <a:effectLst/>
                <a:latin typeface="Times New Roman" panose="02020603050405020304" pitchFamily="18" charset="0"/>
                <a:ea typeface="Times New Roman" panose="02020603050405020304" pitchFamily="18" charset="0"/>
                <a:cs typeface="Times New Roman" panose="02020603050405020304" pitchFamily="18" charset="0"/>
              </a:rPr>
              <a:t>u</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en</a:t>
            </a:r>
            <a:r>
              <a:rPr lang="en-US" sz="2400" spc="2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th</a:t>
            </a:r>
            <a:r>
              <a:rPr lang="en-US" sz="2400" spc="-5" dirty="0" err="1">
                <a:effectLst/>
                <a:latin typeface="Times New Roman" panose="02020603050405020304" pitchFamily="18" charset="0"/>
                <a:ea typeface="Times New Roman" panose="02020603050405020304" pitchFamily="18" charset="0"/>
                <a:cs typeface="Times New Roman" panose="02020603050405020304" pitchFamily="18" charset="0"/>
              </a:rPr>
              <a:t>uộ</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a:t>
            </a:r>
            <a:r>
              <a:rPr lang="en-US" sz="2400" spc="2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a:t>
            </a:r>
            <a:r>
              <a:rPr lang="en-US" sz="2400" spc="-5" dirty="0" err="1">
                <a:effectLst/>
                <a:latin typeface="Times New Roman" panose="02020603050405020304" pitchFamily="18" charset="0"/>
                <a:ea typeface="Times New Roman" panose="02020603050405020304" pitchFamily="18" charset="0"/>
                <a:cs typeface="Times New Roman" panose="02020603050405020304" pitchFamily="18" charset="0"/>
              </a:rPr>
              <a:t>ủ</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a</a:t>
            </a:r>
            <a:r>
              <a:rPr lang="en-US" sz="2400" spc="1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spc="5" dirty="0" err="1">
                <a:effectLst/>
                <a:latin typeface="Times New Roman" panose="02020603050405020304" pitchFamily="18" charset="0"/>
                <a:ea typeface="Times New Roman" panose="02020603050405020304" pitchFamily="18" charset="0"/>
                <a:cs typeface="Times New Roman" panose="02020603050405020304" pitchFamily="18" charset="0"/>
              </a:rPr>
              <a:t>m</a:t>
            </a:r>
            <a:r>
              <a:rPr lang="en-US" sz="2400" spc="-5" dirty="0" err="1">
                <a:effectLst/>
                <a:latin typeface="Times New Roman" panose="02020603050405020304" pitchFamily="18" charset="0"/>
                <a:ea typeface="Times New Roman" panose="02020603050405020304" pitchFamily="18" charset="0"/>
                <a:cs typeface="Times New Roman" panose="02020603050405020304" pitchFamily="18" charset="0"/>
              </a:rPr>
              <a:t>ộ</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a:t>
            </a:r>
            <a:r>
              <a:rPr lang="en-US" sz="2400" spc="3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spc="-10" dirty="0" err="1">
                <a:effectLst/>
                <a:latin typeface="Times New Roman" panose="02020603050405020304" pitchFamily="18" charset="0"/>
                <a:ea typeface="Times New Roman" panose="02020603050405020304" pitchFamily="18" charset="0"/>
                <a:cs typeface="Times New Roman" panose="02020603050405020304" pitchFamily="18" charset="0"/>
              </a:rPr>
              <a:t>l</a:t>
            </a:r>
            <a:r>
              <a:rPr lang="en-US" sz="2400" spc="-15" dirty="0" err="1">
                <a:effectLst/>
                <a:latin typeface="Times New Roman" panose="02020603050405020304" pitchFamily="18" charset="0"/>
                <a:ea typeface="Times New Roman" panose="02020603050405020304" pitchFamily="18" charset="0"/>
                <a:cs typeface="Times New Roman" panose="02020603050405020304" pitchFamily="18" charset="0"/>
              </a:rPr>
              <a:t>à</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ng</a:t>
            </a:r>
            <a:r>
              <a:rPr lang="en-US" sz="2400" spc="3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q</a:t>
            </a:r>
            <a:r>
              <a:rPr lang="en-US" sz="2400" spc="-5" dirty="0" err="1">
                <a:effectLst/>
                <a:latin typeface="Times New Roman" panose="02020603050405020304" pitchFamily="18" charset="0"/>
                <a:ea typeface="Times New Roman" panose="02020603050405020304" pitchFamily="18" charset="0"/>
                <a:cs typeface="Times New Roman" panose="02020603050405020304" pitchFamily="18" charset="0"/>
              </a:rPr>
              <a:t>u</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ê</a:t>
            </a:r>
            <a:r>
              <a:rPr lang="en-US" sz="2400" spc="2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B</a:t>
            </a:r>
            <a:r>
              <a:rPr lang="en-US" sz="2400" spc="-5" dirty="0" err="1">
                <a:effectLst/>
                <a:latin typeface="Times New Roman" panose="02020603050405020304" pitchFamily="18" charset="0"/>
                <a:ea typeface="Times New Roman" panose="02020603050405020304" pitchFamily="18" charset="0"/>
                <a:cs typeface="Times New Roman" panose="02020603050405020304" pitchFamily="18" charset="0"/>
              </a:rPr>
              <a:t>ắ</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a:t>
            </a:r>
            <a:r>
              <a:rPr lang="en-US" sz="2400" spc="2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spc="-5" dirty="0" err="1">
                <a:effectLst/>
                <a:latin typeface="Times New Roman" panose="02020603050405020304" pitchFamily="18" charset="0"/>
                <a:ea typeface="Times New Roman" panose="02020603050405020304" pitchFamily="18" charset="0"/>
                <a:cs typeface="Times New Roman" panose="02020603050405020304" pitchFamily="18" charset="0"/>
              </a:rPr>
              <a:t>B</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ộ</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thanh</a:t>
            </a:r>
            <a:r>
              <a:rPr lang="en-US" sz="2400" spc="-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bình</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81777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B23220C9-5B99-22BC-926A-D54FE21B4192}"/>
              </a:ext>
            </a:extLst>
          </p:cNvPr>
          <p:cNvPicPr>
            <a:picLocks noChangeAspect="1"/>
          </p:cNvPicPr>
          <p:nvPr/>
        </p:nvPicPr>
        <p:blipFill>
          <a:blip r:embed="rId2"/>
          <a:stretch>
            <a:fillRect/>
          </a:stretch>
        </p:blipFill>
        <p:spPr>
          <a:xfrm>
            <a:off x="1695635" y="-1"/>
            <a:ext cx="7891277" cy="6791417"/>
          </a:xfrm>
          <a:prstGeom prst="rect">
            <a:avLst/>
          </a:prstGeom>
        </p:spPr>
      </p:pic>
    </p:spTree>
    <p:extLst>
      <p:ext uri="{BB962C8B-B14F-4D97-AF65-F5344CB8AC3E}">
        <p14:creationId xmlns:p14="http://schemas.microsoft.com/office/powerpoint/2010/main" val="78032274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1071</TotalTime>
  <Words>2998</Words>
  <Application>Microsoft Office PowerPoint</Application>
  <PresentationFormat>Custom</PresentationFormat>
  <Paragraphs>141</Paragraphs>
  <Slides>29</Slides>
  <Notes>8</Notes>
  <HiddenSlides>0</HiddenSlides>
  <MMClips>2</MMClips>
  <ScaleCrop>false</ScaleCrop>
  <HeadingPairs>
    <vt:vector size="4" baseType="variant">
      <vt:variant>
        <vt:lpstr>Theme</vt:lpstr>
      </vt:variant>
      <vt:variant>
        <vt:i4>1</vt:i4>
      </vt:variant>
      <vt:variant>
        <vt:lpstr>Slide Titles</vt:lpstr>
      </vt:variant>
      <vt:variant>
        <vt:i4>29</vt:i4>
      </vt:variant>
    </vt:vector>
  </HeadingPairs>
  <TitlesOfParts>
    <vt:vector size="30" baseType="lpstr">
      <vt:lpstr>Office Theme</vt:lpstr>
      <vt:lpstr>PowerPoint Presentation</vt:lpstr>
      <vt:lpstr>PowerPoint Presentation</vt:lpstr>
      <vt:lpstr>1. Điểm chung của các công trình trên là gì?</vt:lpstr>
      <vt:lpstr>PowerPoint Presentation</vt:lpstr>
      <vt:lpstr>Dặn dò: Tìm hiểu kiến trúc thành Cổ Loa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HP</dc:creator>
  <cp:lastModifiedBy>Windows User</cp:lastModifiedBy>
  <cp:revision>26</cp:revision>
  <dcterms:created xsi:type="dcterms:W3CDTF">2021-09-03T16:56:15Z</dcterms:created>
  <dcterms:modified xsi:type="dcterms:W3CDTF">2024-10-14T07:26:50Z</dcterms:modified>
</cp:coreProperties>
</file>