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Lst>
  <p:sldIdLst>
    <p:sldId id="314" r:id="rId4"/>
    <p:sldId id="315" r:id="rId5"/>
    <p:sldId id="316" r:id="rId6"/>
    <p:sldId id="317" r:id="rId7"/>
    <p:sldId id="318" r:id="rId8"/>
    <p:sldId id="319" r:id="rId9"/>
    <p:sldId id="320" r:id="rId10"/>
    <p:sldId id="260" r:id="rId11"/>
    <p:sldId id="261" r:id="rId12"/>
    <p:sldId id="321" r:id="rId13"/>
    <p:sldId id="256" r:id="rId14"/>
    <p:sldId id="334" r:id="rId15"/>
    <p:sldId id="335" r:id="rId16"/>
    <p:sldId id="336" r:id="rId17"/>
    <p:sldId id="337" r:id="rId18"/>
    <p:sldId id="290" r:id="rId19"/>
    <p:sldId id="262" r:id="rId20"/>
    <p:sldId id="263" r:id="rId21"/>
    <p:sldId id="324" r:id="rId22"/>
    <p:sldId id="325" r:id="rId23"/>
    <p:sldId id="326" r:id="rId24"/>
    <p:sldId id="265" r:id="rId25"/>
    <p:sldId id="327" r:id="rId26"/>
    <p:sldId id="328" r:id="rId27"/>
    <p:sldId id="329" r:id="rId28"/>
    <p:sldId id="330" r:id="rId29"/>
    <p:sldId id="258" r:id="rId30"/>
    <p:sldId id="259" r:id="rId31"/>
    <p:sldId id="331" r:id="rId32"/>
    <p:sldId id="332" r:id="rId33"/>
    <p:sldId id="31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E7B8DB-E35D-4CE4-A25F-071A7CC5032B}"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E7B8DB-E35D-4CE4-A25F-071A7CC5032B}"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7B8DB-E35D-4CE4-A25F-071A7CC5032B}"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7B8DB-E35D-4CE4-A25F-071A7CC5032B}"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7B8DB-E35D-4CE4-A25F-071A7CC5032B}"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B8DB-E35D-4CE4-A25F-071A7CC5032B}"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B2CD0-3598-4129-87F5-794ED3B2050C}"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5C33AF-F333-42A7-944F-492501A98A30}"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87995C-12BC-450C-811C-C262CEBF4435}"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0F0C09-A175-4305-9CDF-6221F69D2B1C}"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E5141D-DD9C-4B33-A32E-CF92A2754849}"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5623FC1-5FA8-4400-A14B-2125269E45C3}"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768176-1AA6-4962-9736-87220F083D97}"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406C69-7D47-4141-A46B-FC42FC9FBFF5}"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DDAB45-D47F-4047-9451-D44F9516BF5F}"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07903B-FB64-4B87-8DBC-BC6BEAD5A94C}"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01587D-9F59-4D49-AB51-74D9DBEC715D}"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0D555-DD1F-448C-B70C-4569AD85164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0D555-DD1F-448C-B70C-4569AD851644}"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0D555-DD1F-448C-B70C-4569AD851644}"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0D555-DD1F-448C-B70C-4569AD851644}"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60D555-DD1F-448C-B70C-4569AD851644}" type="datetimeFigureOut">
              <a:rPr lang="en-US" smtClean="0"/>
              <a:t>10/7/2024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1DFA82-D1D3-4226-9835-E6CED0D891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B8DB-E35D-4CE4-A25F-071A7CC5032B}" type="datetimeFigureOut">
              <a:rPr lang="en-US" smtClean="0"/>
              <a:t>10/7/2024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52013-2059-474C-9DAA-91990F553B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7703060-BB0C-47DC-8C7D-F861509F751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3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4.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3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18" Type="http://schemas.openxmlformats.org/officeDocument/2006/relationships/slide" Target="slide9.xml"/><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3.wdp"/><Relationship Id="rId17" Type="http://schemas.microsoft.com/office/2007/relationships/hdphoto" Target="../media/hdphoto4.wdp"/><Relationship Id="rId2" Type="http://schemas.openxmlformats.org/officeDocument/2006/relationships/slide" Target="slide3.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4.xml"/><Relationship Id="rId15" Type="http://schemas.openxmlformats.org/officeDocument/2006/relationships/slide" Target="slide8.xml"/><Relationship Id="rId10" Type="http://schemas.openxmlformats.org/officeDocument/2006/relationships/slide" Target="slide6.xml"/><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17.xml"/><Relationship Id="rId6" Type="http://schemas.openxmlformats.org/officeDocument/2006/relationships/slide" Target="slide26.xml"/><Relationship Id="rId5" Type="http://schemas.openxmlformats.org/officeDocument/2006/relationships/slide" Target="slide27.xml"/><Relationship Id="rId10" Type="http://schemas.openxmlformats.org/officeDocument/2006/relationships/slide" Target="slide17.xml"/><Relationship Id="rId4" Type="http://schemas.microsoft.com/office/2007/relationships/hdphoto" Target="../media/hdphoto18.wdp"/><Relationship Id="rId9"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0.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1.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8.png"/><Relationship Id="rId14" Type="http://schemas.microsoft.com/office/2007/relationships/hdphoto" Target="../media/hdphoto6.wdp"/></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hdphoto" Target="../media/hdphoto7.wdp"/><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7.xml"/><Relationship Id="rId10" Type="http://schemas.microsoft.com/office/2007/relationships/hdphoto" Target="../media/hdphoto6.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png"/><Relationship Id="rId18" Type="http://schemas.openxmlformats.org/officeDocument/2006/relationships/image" Target="../media/image14.jpeg"/><Relationship Id="rId3" Type="http://schemas.microsoft.com/office/2007/relationships/media" Target="../media/media3.mp3"/><Relationship Id="rId7" Type="http://schemas.openxmlformats.org/officeDocument/2006/relationships/image" Target="../media/image24.png"/><Relationship Id="rId12" Type="http://schemas.openxmlformats.org/officeDocument/2006/relationships/image" Target="../media/image1.png"/><Relationship Id="rId17" Type="http://schemas.openxmlformats.org/officeDocument/2006/relationships/slide" Target="slide2.xml"/><Relationship Id="rId2" Type="http://schemas.openxmlformats.org/officeDocument/2006/relationships/audio" Target="../media/media2.mp3"/><Relationship Id="rId16" Type="http://schemas.microsoft.com/office/2007/relationships/hdphoto" Target="../media/hdphoto8.wdp"/><Relationship Id="rId20" Type="http://schemas.openxmlformats.org/officeDocument/2006/relationships/image" Target="../media/image16.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27.png"/><Relationship Id="rId19" Type="http://schemas.openxmlformats.org/officeDocument/2006/relationships/image" Target="../media/image11.png"/><Relationship Id="rId4" Type="http://schemas.openxmlformats.org/officeDocument/2006/relationships/audio" Target="../media/media3.mp3"/><Relationship Id="rId9" Type="http://schemas.openxmlformats.org/officeDocument/2006/relationships/image" Target="../media/image26.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png"/><Relationship Id="rId18" Type="http://schemas.openxmlformats.org/officeDocument/2006/relationships/slide" Target="slide2.xml"/><Relationship Id="rId3" Type="http://schemas.microsoft.com/office/2007/relationships/media" Target="../media/media3.mp3"/><Relationship Id="rId21"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9.png"/><Relationship Id="rId17" Type="http://schemas.microsoft.com/office/2007/relationships/hdphoto" Target="../media/hdphoto10.wdp"/><Relationship Id="rId2" Type="http://schemas.openxmlformats.org/officeDocument/2006/relationships/audio" Target="../media/media2.mp3"/><Relationship Id="rId16" Type="http://schemas.openxmlformats.org/officeDocument/2006/relationships/image" Target="../media/image18.png"/><Relationship Id="rId20" Type="http://schemas.microsoft.com/office/2007/relationships/hdphoto" Target="../media/hdphoto11.wdp"/><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6.png"/><Relationship Id="rId5" Type="http://schemas.openxmlformats.org/officeDocument/2006/relationships/slideLayout" Target="../slideLayouts/slideLayout7.xml"/><Relationship Id="rId15" Type="http://schemas.microsoft.com/office/2007/relationships/hdphoto" Target="../media/hdphoto9.wdp"/><Relationship Id="rId10" Type="http://schemas.openxmlformats.org/officeDocument/2006/relationships/image" Target="../media/image35.png"/><Relationship Id="rId19"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34.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slide" Target="slide2.xml"/><Relationship Id="rId3" Type="http://schemas.microsoft.com/office/2007/relationships/media" Target="../media/media3.mp3"/><Relationship Id="rId7" Type="http://schemas.openxmlformats.org/officeDocument/2006/relationships/image" Target="../media/image9.png"/><Relationship Id="rId12" Type="http://schemas.microsoft.com/office/2007/relationships/hdphoto" Target="../media/hdphoto13.wdp"/><Relationship Id="rId17" Type="http://schemas.openxmlformats.org/officeDocument/2006/relationships/image" Target="../media/image22.wmf"/><Relationship Id="rId2" Type="http://schemas.openxmlformats.org/officeDocument/2006/relationships/audio" Target="../media/media2.mp3"/><Relationship Id="rId16" Type="http://schemas.openxmlformats.org/officeDocument/2006/relationships/oleObject" Target="../embeddings/oleObject1.bin"/><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1.png"/><Relationship Id="rId5" Type="http://schemas.openxmlformats.org/officeDocument/2006/relationships/slideLayout" Target="../slideLayouts/slideLayout7.xml"/><Relationship Id="rId15" Type="http://schemas.openxmlformats.org/officeDocument/2006/relationships/image" Target="../media/image11.png"/><Relationship Id="rId10" Type="http://schemas.microsoft.com/office/2007/relationships/hdphoto" Target="../media/hdphoto12.wdp"/><Relationship Id="rId4" Type="http://schemas.openxmlformats.org/officeDocument/2006/relationships/audio" Target="../media/media3.mp3"/><Relationship Id="rId9" Type="http://schemas.openxmlformats.org/officeDocument/2006/relationships/image" Target="../media/image20.png"/><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3.png"/><Relationship Id="rId18" Type="http://schemas.microsoft.com/office/2007/relationships/hdphoto" Target="../media/hdphoto16.wdp"/><Relationship Id="rId3" Type="http://schemas.microsoft.com/office/2007/relationships/media" Target="../media/media3.mp3"/><Relationship Id="rId21" Type="http://schemas.microsoft.com/office/2007/relationships/hdphoto" Target="../media/hdphoto17.wdp"/><Relationship Id="rId7" Type="http://schemas.openxmlformats.org/officeDocument/2006/relationships/image" Target="../media/image48.png"/><Relationship Id="rId12" Type="http://schemas.openxmlformats.org/officeDocument/2006/relationships/image" Target="../media/image1.png"/><Relationship Id="rId17" Type="http://schemas.openxmlformats.org/officeDocument/2006/relationships/image" Target="../media/image29.png"/><Relationship Id="rId2" Type="http://schemas.openxmlformats.org/officeDocument/2006/relationships/audio" Target="../media/media2.mp3"/><Relationship Id="rId16" Type="http://schemas.microsoft.com/office/2007/relationships/hdphoto" Target="../media/hdphoto15.wdp"/><Relationship Id="rId20" Type="http://schemas.openxmlformats.org/officeDocument/2006/relationships/image" Target="../media/image30.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28.png"/><Relationship Id="rId10" Type="http://schemas.openxmlformats.org/officeDocument/2006/relationships/image" Target="../media/image51.png"/><Relationship Id="rId19" Type="http://schemas.openxmlformats.org/officeDocument/2006/relationships/slide" Target="slide2.xml"/><Relationship Id="rId4" Type="http://schemas.openxmlformats.org/officeDocument/2006/relationships/audio" Target="../media/media3.mp3"/><Relationship Id="rId9" Type="http://schemas.openxmlformats.org/officeDocument/2006/relationships/image" Target="../media/image50.png"/><Relationship Id="rId14" Type="http://schemas.microsoft.com/office/2007/relationships/hdphoto" Target="../media/hdphoto14.wdp"/><Relationship Id="rId2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anose="02020603050405020304" pitchFamily="18" charset="0"/>
                <a:cs typeface="Times New Roman" panose="02020603050405020304" pitchFamily="18" charset="0"/>
              </a:rPr>
              <a:t>HỘP QUÀ BÍ ẨN</a:t>
            </a:r>
          </a:p>
        </p:txBody>
      </p:sp>
      <p:sp>
        <p:nvSpPr>
          <p:cNvPr id="4" name="Oval 3"/>
          <p:cNvSpPr/>
          <p:nvPr/>
        </p:nvSpPr>
        <p:spPr>
          <a:xfrm>
            <a:off x="1805060" y="2209800"/>
            <a:ext cx="8786741" cy="3657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784984" y="2762869"/>
            <a:ext cx="7140677"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Trong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hộp</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điểm</a:t>
            </a:r>
            <a:r>
              <a:rPr lang="en-US" sz="4000" dirty="0">
                <a:latin typeface="Times New Roman" panose="02020603050405020304" pitchFamily="18" charset="0"/>
                <a:cs typeface="Times New Roman" panose="02020603050405020304" pitchFamily="18" charset="0"/>
              </a:rPr>
              <a:t> bí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hỏi</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nhe</a:t>
            </a:r>
            <a:r>
              <a:rPr lang="en-US" sz="4000" dirty="0">
                <a:latin typeface="Times New Roman" panose="02020603050405020304" pitchFamily="18" charset="0"/>
                <a:cs typeface="Times New Roman" panose="02020603050405020304" pitchFamily="18" charset="0"/>
              </a:rPr>
              <a:t>́.</a:t>
            </a: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05059" y="14178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04" y="4297969"/>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793" y="2355748"/>
            <a:ext cx="4566413" cy="1942221"/>
          </a:xfrm>
          <a:prstGeom prst="rect">
            <a:avLst/>
          </a:prstGeom>
        </p:spPr>
      </p:pic>
      <p:sp>
        <p:nvSpPr>
          <p:cNvPr id="4" name="文本框 31"/>
          <p:cNvSpPr txBox="1"/>
          <p:nvPr/>
        </p:nvSpPr>
        <p:spPr>
          <a:xfrm>
            <a:off x="2472705" y="2364510"/>
            <a:ext cx="668773"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4178715" y="2608103"/>
            <a:ext cx="3623295" cy="1323439"/>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TÓM TẮT</a:t>
            </a:r>
          </a:p>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LÍ THUYẾT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48065" y="873784"/>
            <a:ext cx="4143983" cy="981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NHÓM</a:t>
            </a:r>
            <a:endParaRPr lang="en-US" sz="5400" dirty="0">
              <a:solidFill>
                <a:schemeClr val="tx1"/>
              </a:solidFill>
            </a:endParaRPr>
          </a:p>
        </p:txBody>
      </p:sp>
      <p:sp>
        <p:nvSpPr>
          <p:cNvPr id="5" name="Rectangle 4"/>
          <p:cNvSpPr/>
          <p:nvPr/>
        </p:nvSpPr>
        <p:spPr>
          <a:xfrm>
            <a:off x="723087" y="3270926"/>
            <a:ext cx="2801777" cy="24367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 PHƯƠNG TRÌNH QUY VỀ PHƯƠNG TRÌNH BẬC NHẤT MỘT ẨN</a:t>
            </a:r>
          </a:p>
        </p:txBody>
      </p:sp>
      <p:sp>
        <p:nvSpPr>
          <p:cNvPr id="6" name="Rectangle 5"/>
          <p:cNvSpPr/>
          <p:nvPr/>
        </p:nvSpPr>
        <p:spPr>
          <a:xfrm>
            <a:off x="4218049" y="3270925"/>
            <a:ext cx="3241445" cy="24366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 PHƯƠNG TRÌNH BẬC NHẤT HAI ẨN. HỆ HAI PHƯƠNG TRÌNH BẬC NHẤT HAI ẨN</a:t>
            </a:r>
          </a:p>
        </p:txBody>
      </p:sp>
      <p:sp>
        <p:nvSpPr>
          <p:cNvPr id="7" name="Rectangle 6"/>
          <p:cNvSpPr/>
          <p:nvPr/>
        </p:nvSpPr>
        <p:spPr>
          <a:xfrm>
            <a:off x="8375073" y="3270925"/>
            <a:ext cx="2929203" cy="243669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III: GIẢI HỆ HAI PHƯƠNG TRÌNH BẬC NHẤT HAI ẨN</a:t>
            </a:r>
            <a:endParaRPr lang="en-US" sz="2400" dirty="0"/>
          </a:p>
        </p:txBody>
      </p:sp>
      <p:cxnSp>
        <p:nvCxnSpPr>
          <p:cNvPr id="10" name="Straight Arrow Connector 9"/>
          <p:cNvCxnSpPr>
            <a:stCxn id="4" idx="3"/>
            <a:endCxn id="5" idx="0"/>
          </p:cNvCxnSpPr>
          <p:nvPr/>
        </p:nvCxnSpPr>
        <p:spPr>
          <a:xfrm flipH="1">
            <a:off x="2123976" y="1711933"/>
            <a:ext cx="2430961"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4" idx="4"/>
          </p:cNvCxnSpPr>
          <p:nvPr/>
        </p:nvCxnSpPr>
        <p:spPr>
          <a:xfrm>
            <a:off x="6020057" y="1855737"/>
            <a:ext cx="0" cy="1415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4" idx="5"/>
          </p:cNvCxnSpPr>
          <p:nvPr/>
        </p:nvCxnSpPr>
        <p:spPr>
          <a:xfrm>
            <a:off x="7485176" y="1711933"/>
            <a:ext cx="2456493"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1725561" y="5984217"/>
            <a:ext cx="6649512" cy="87378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t</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mình</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921" y="3252907"/>
            <a:ext cx="3853531"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342" y="4053046"/>
            <a:ext cx="2955925" cy="152184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486" y="5045263"/>
            <a:ext cx="3081338" cy="14641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193" y="2705893"/>
            <a:ext cx="3821167" cy="28199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64" y="3383661"/>
            <a:ext cx="5888153"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740" y="1400034"/>
            <a:ext cx="3431460" cy="133862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9243" y="271138"/>
            <a:ext cx="3682359" cy="165710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80" y="1240286"/>
            <a:ext cx="6036414" cy="246994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7" y="1748631"/>
            <a:ext cx="3348266" cy="3417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163" y="4084639"/>
            <a:ext cx="3008312" cy="7762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3605213"/>
            <a:ext cx="28384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838" y="2959100"/>
            <a:ext cx="2132012" cy="14541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3276600"/>
            <a:ext cx="5319712" cy="13541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4464" y="1682751"/>
            <a:ext cx="3316287"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438" y="1773239"/>
            <a:ext cx="4164012" cy="223043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2260600"/>
            <a:ext cx="2968625" cy="290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6" y="3082926"/>
            <a:ext cx="7751763" cy="31162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6" y="615951"/>
            <a:ext cx="6918325" cy="31845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803400"/>
            <a:ext cx="3402013"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5" y="3205164"/>
            <a:ext cx="3683000" cy="7461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2482851"/>
            <a:ext cx="3162300" cy="10064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39" y="2676525"/>
            <a:ext cx="4656137" cy="15176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8" y="4906963"/>
            <a:ext cx="2919412" cy="90646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4035425"/>
            <a:ext cx="2265362" cy="11493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138" y="3062288"/>
            <a:ext cx="3313112" cy="25844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1851" y="1493838"/>
            <a:ext cx="3146425" cy="59531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513" y="973138"/>
            <a:ext cx="22479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1738" y="1190626"/>
            <a:ext cx="3624262" cy="23399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373313"/>
            <a:ext cx="240823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wipe(left)">
                                      <p:cBhvr>
                                        <p:cTn id="27" dur="500"/>
                                        <p:tgtEl>
                                          <p:spTgt spid="215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wipe(left)">
                                      <p:cBhvr>
                                        <p:cTn id="32" dur="500"/>
                                        <p:tgtEl>
                                          <p:spTgt spid="215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7"/>
                                        </p:tgtEl>
                                        <p:attrNameLst>
                                          <p:attrName>style.visibility</p:attrName>
                                        </p:attrNameLst>
                                      </p:cBhvr>
                                      <p:to>
                                        <p:strVal val="visible"/>
                                      </p:to>
                                    </p:set>
                                    <p:animEffect transition="in" filter="wipe(left)">
                                      <p:cBhvr>
                                        <p:cTn id="37" dur="500"/>
                                        <p:tgtEl>
                                          <p:spTgt spid="215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left)">
                                      <p:cBhvr>
                                        <p:cTn id="42" dur="5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3"/>
                                        </p:tgtEl>
                                        <p:attrNameLst>
                                          <p:attrName>style.visibility</p:attrName>
                                        </p:attrNameLst>
                                      </p:cBhvr>
                                      <p:to>
                                        <p:strVal val="visible"/>
                                      </p:to>
                                    </p:set>
                                    <p:animEffect transition="in" filter="wipe(left)">
                                      <p:cBhvr>
                                        <p:cTn id="47" dur="500"/>
                                        <p:tgtEl>
                                          <p:spTgt spid="215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4"/>
                                        </p:tgtEl>
                                        <p:attrNameLst>
                                          <p:attrName>style.visibility</p:attrName>
                                        </p:attrNameLst>
                                      </p:cBhvr>
                                      <p:to>
                                        <p:strVal val="visible"/>
                                      </p:to>
                                    </p:set>
                                    <p:animEffect transition="in" filter="wipe(left)">
                                      <p:cBhvr>
                                        <p:cTn id="5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926857"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66700" y="0"/>
                <a:ext cx="11696700" cy="4574779"/>
              </a:xfrm>
              <a:prstGeom prst="rect">
                <a:avLst/>
              </a:prstGeom>
              <a:noFill/>
            </p:spPr>
            <p:txBody>
              <a:bodyPr wrap="square">
                <a:spAutoFit/>
              </a:bodyPr>
              <a:lstStyle/>
              <a:p>
                <a:pPr algn="just">
                  <a:lnSpc>
                    <a:spcPct val="150000"/>
                  </a:lnSpc>
                  <a:spcAft>
                    <a:spcPts val="8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tr 26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 CD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50000"/>
                  </a:lnSpc>
                  <a:spcAft>
                    <a:spcPts val="800"/>
                  </a:spcAft>
                  <a:buAutoNum type="alphaLcParenR"/>
                </a:pPr>
                <a:r>
                  <a:rPr lang="fr-F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(3x + 7)(4x – 9) = 0</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fr-FR" sz="3600" b="1" dirty="0">
                    <a:latin typeface="Times New Roman" panose="02020603050405020304" pitchFamily="18" charset="0"/>
                    <a:cs typeface="Times New Roman" panose="02020603050405020304" pitchFamily="18" charset="0"/>
                  </a:rPr>
                  <a:t>d) </a:t>
                </a:r>
                <a:r>
                  <a:rPr lang="en-US" sz="3600" b="1" dirty="0"/>
                  <a:t>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r>
                      <a:rPr lang="en-US" sz="3600" b="1" i="1" smtClean="0">
                        <a:latin typeface="Cambria Math" panose="02040503050406030204" pitchFamily="18" charset="0"/>
                      </a:rPr>
                      <m:t>−</m:t>
                    </m:r>
                    <m:r>
                      <a:rPr lang="en-US" sz="3600" b="1" i="1" smtClean="0">
                        <a:latin typeface="Cambria Math" panose="02040503050406030204" pitchFamily="18" charset="0"/>
                      </a:rPr>
                      <m:t>𝟗</m:t>
                    </m:r>
                    <m:r>
                      <a:rPr lang="en-US" sz="3600" b="1" i="1" smtClean="0">
                        <a:latin typeface="Cambria Math" panose="02040503050406030204" pitchFamily="18" charset="0"/>
                      </a:rPr>
                      <m:t>−</m:t>
                    </m:r>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1" smtClean="0">
                            <a:latin typeface="Cambria Math" panose="02040503050406030204" pitchFamily="18" charset="0"/>
                          </a:rPr>
                          <m:t>𝟑</m:t>
                        </m:r>
                      </m:e>
                    </m:d>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𝟑</m:t>
                        </m:r>
                        <m:r>
                          <a:rPr lang="en-US" sz="3600" b="1" i="1" smtClean="0">
                            <a:latin typeface="Cambria Math" panose="02040503050406030204" pitchFamily="18" charset="0"/>
                          </a:rPr>
                          <m:t>𝒙</m:t>
                        </m:r>
                        <m:r>
                          <a:rPr lang="en-US" sz="3600" b="1" i="1" smtClean="0">
                            <a:latin typeface="Cambria Math" panose="02040503050406030204" pitchFamily="18" charset="0"/>
                          </a:rPr>
                          <m:t> −</m:t>
                        </m:r>
                        <m:r>
                          <a:rPr lang="en-US" sz="3600" b="1" i="1" smtClean="0">
                            <a:latin typeface="Cambria Math" panose="02040503050406030204" pitchFamily="18" charset="0"/>
                          </a:rPr>
                          <m:t>𝟏</m:t>
                        </m:r>
                      </m:e>
                    </m:d>
                    <m:r>
                      <a:rPr lang="en-US" sz="3600" b="1" i="1" smtClean="0">
                        <a:latin typeface="Cambria Math" panose="02040503050406030204" pitchFamily="18" charset="0"/>
                      </a:rPr>
                      <m:t>=</m:t>
                    </m:r>
                    <m:r>
                      <a:rPr lang="en-US" sz="3600" b="1" i="1" smtClean="0">
                        <a:latin typeface="Cambria Math" panose="02040503050406030204" pitchFamily="18" charset="0"/>
                      </a:rPr>
                      <m:t>𝟎</m:t>
                    </m:r>
                  </m:oMath>
                </a14:m>
                <a:endParaRPr lang="en-US" sz="3600" b="1" dirty="0"/>
              </a:p>
              <a:p>
                <a:pPr>
                  <a:lnSpc>
                    <a:spcPct val="150000"/>
                  </a:lnSpc>
                  <a:spcAft>
                    <a:spcPts val="800"/>
                  </a:spcAft>
                </a:pPr>
                <a:r>
                  <a:rPr lang="en-US" sz="3600" b="1" dirty="0">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oMath>
                </a14:m>
                <a:r>
                  <a:rPr lang="en-US" sz="3600" b="1" dirty="0">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266700" y="0"/>
                <a:ext cx="11696700" cy="4574779"/>
              </a:xfrm>
              <a:prstGeom prst="rect">
                <a:avLst/>
              </a:prstGeom>
              <a:blipFill rotWithShape="1">
                <a:blip r:embed="rId2"/>
                <a:stretch>
                  <a:fillRect b="-166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860" y="374927"/>
            <a:ext cx="10107038" cy="823752"/>
          </a:xfrm>
          <a:prstGeom prst="rect">
            <a:avLst/>
          </a:prstGeom>
          <a:noFill/>
        </p:spPr>
        <p:txBody>
          <a:bodyPr wrap="square">
            <a:spAutoFit/>
          </a:bodyPr>
          <a:lstStyle/>
          <a:p>
            <a:pPr lvl="0">
              <a:lnSpc>
                <a:spcPct val="150000"/>
              </a:lnSpc>
              <a:spcAft>
                <a:spcPts val="800"/>
              </a:spcAft>
            </a:pPr>
            <a:r>
              <a:rPr lang="fr-FR"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(3x + 7)(4x – 9) = 0</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p:cNvSpPr txBox="1"/>
          <p:nvPr/>
        </p:nvSpPr>
        <p:spPr>
          <a:xfrm>
            <a:off x="697960" y="1192606"/>
            <a:ext cx="8541290" cy="661207"/>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69360" y="2192443"/>
                <a:ext cx="2597690" cy="1728294"/>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3x + 7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3x = -7</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9360" y="2192443"/>
                <a:ext cx="2597690" cy="1728294"/>
              </a:xfrm>
              <a:prstGeom prst="rect">
                <a:avLst/>
              </a:prstGeom>
              <a:blipFill rotWithShape="1">
                <a:blip r:embed="rId2"/>
                <a:stretch>
                  <a:fillRect l="-4" t="-24" b="1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95534" y="2192443"/>
                <a:ext cx="2597690" cy="1757469"/>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4x - 9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4x = 9</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95534" y="2192443"/>
                <a:ext cx="2597690" cy="1757469"/>
              </a:xfrm>
              <a:prstGeom prst="rect">
                <a:avLst/>
              </a:prstGeom>
              <a:blipFill rotWithShape="1">
                <a:blip r:embed="rId3"/>
                <a:stretch>
                  <a:fillRect l="-1" t="-24" r="21" b="1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9360" y="3974925"/>
                <a:ext cx="8541290" cy="945259"/>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và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9360" y="3974925"/>
                <a:ext cx="8541290" cy="945259"/>
              </a:xfrm>
              <a:prstGeom prst="rect">
                <a:avLst/>
              </a:prstGeom>
              <a:blipFill rotWithShape="1">
                <a:blip r:embed="rId4"/>
                <a:stretch>
                  <a:fillRect l="-1" t="-49" b="-1119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fr-FR" sz="3600" b="1" dirty="0">
                    <a:solidFill>
                      <a:prstClr val="black"/>
                    </a:solidFill>
                    <a:latin typeface="Times New Roman" panose="02020603050405020304" pitchFamily="18" charset="0"/>
                    <a:cs typeface="Times New Roman" panose="02020603050405020304" pitchFamily="18" charset="0"/>
                  </a:rPr>
                  <a:t>d) </a:t>
                </a:r>
                <a:r>
                  <a:rPr lang="en-US" sz="3600" b="1" dirty="0">
                    <a:solidFill>
                      <a:prstClr val="black"/>
                    </a:solidFill>
                  </a:rPr>
                  <a:t>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𝟗</m:t>
                    </m:r>
                    <m:r>
                      <a:rPr lang="en-US" sz="3600" b="1" i="1">
                        <a:solidFill>
                          <a:prstClr val="black"/>
                        </a:solidFill>
                        <a:latin typeface="Cambria Math" panose="02040503050406030204" pitchFamily="18" charset="0"/>
                      </a:rPr>
                      <m:t>−</m:t>
                    </m:r>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𝟑</m:t>
                        </m:r>
                      </m:e>
                    </m:d>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𝟑</m:t>
                        </m:r>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 −</m:t>
                        </m:r>
                        <m:r>
                          <a:rPr lang="en-US" sz="3600" b="1" i="1">
                            <a:solidFill>
                              <a:prstClr val="black"/>
                            </a:solidFill>
                            <a:latin typeface="Cambria Math" panose="02040503050406030204" pitchFamily="18" charset="0"/>
                          </a:rPr>
                          <m:t>𝟏</m:t>
                        </m:r>
                      </m:e>
                    </m:d>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𝟎</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657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056460"/>
              </a:xfrm>
              <a:prstGeom prst="rect">
                <a:avLst/>
              </a:prstGeom>
              <a:noFill/>
            </p:spPr>
            <p:txBody>
              <a:bodyPr wrap="square">
                <a:spAutoFit/>
              </a:bodyPr>
              <a:lstStyle/>
              <a:p>
                <a:pPr lvl="0" algn="just">
                  <a:spcAft>
                    <a:spcPts val="600"/>
                  </a:spcAft>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a:t>
                </a:r>
                <a:r>
                  <a:rPr kumimoji="0" lang="vi-VN" sz="28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b="1" i="1">
                            <a:solidFill>
                              <a:srgbClr val="0070C0"/>
                            </a:solidFill>
                            <a:latin typeface="Cambria Math" panose="02040503050406030204" pitchFamily="18" charset="0"/>
                          </a:rPr>
                        </m:ctrlPr>
                      </m:sSupPr>
                      <m:e>
                        <m:r>
                          <a:rPr lang="fr-FR" sz="2800" b="1" i="1">
                            <a:solidFill>
                              <a:srgbClr val="0070C0"/>
                            </a:solidFill>
                            <a:latin typeface="Cambria Math" panose="02040503050406030204" pitchFamily="18" charset="0"/>
                          </a:rPr>
                          <m:t>𝒙</m:t>
                        </m:r>
                      </m:e>
                      <m:sup>
                        <m:r>
                          <a:rPr lang="fr-FR" sz="2800" b="1" i="1">
                            <a:solidFill>
                              <a:srgbClr val="0070C0"/>
                            </a:solidFill>
                            <a:latin typeface="Cambria Math" panose="02040503050406030204" pitchFamily="18" charset="0"/>
                          </a:rPr>
                          <m:t>𝟐</m:t>
                        </m:r>
                      </m:sup>
                    </m:sSup>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𝟗</m:t>
                    </m:r>
                    <m:r>
                      <a:rPr lang="en-US" sz="2800" b="1" i="1">
                        <a:solidFill>
                          <a:srgbClr val="0070C0"/>
                        </a:solidFill>
                        <a:latin typeface="Cambria Math" panose="02040503050406030204" pitchFamily="18" charset="0"/>
                      </a:rPr>
                      <m:t>−</m:t>
                    </m:r>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 – 3)(x + 3) – </a:t>
                </a:r>
                <a14:m>
                  <m:oMath xmlns:m="http://schemas.openxmlformats.org/officeDocument/2006/math">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+ 3)(x – 3 – 3x + 1) = 0 </a:t>
                </a:r>
              </a:p>
              <a:p>
                <a:pPr lvl="0"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+ 3)(-2x – 2) = 0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056460"/>
              </a:xfrm>
              <a:prstGeom prst="rect">
                <a:avLst/>
              </a:prstGeom>
              <a:blipFill rotWithShape="1">
                <a:blip r:embed="rId3"/>
                <a:stretch>
                  <a:fillRect l="-4" t="-12" r="3" b="28"/>
                </a:stretch>
              </a:blipFill>
            </p:spPr>
            <p:txBody>
              <a:bodyPr/>
              <a:lstStyle/>
              <a:p>
                <a:r>
                  <a:rPr lang="en-US" altLang="en-US">
                    <a:noFill/>
                  </a:rPr>
                  <a:t> </a:t>
                </a:r>
              </a:p>
            </p:txBody>
          </p:sp>
        </mc:Fallback>
      </mc:AlternateContent>
      <p:sp>
        <p:nvSpPr>
          <p:cNvPr id="4" name="TextBox 3"/>
          <p:cNvSpPr txBox="1"/>
          <p:nvPr/>
        </p:nvSpPr>
        <p:spPr>
          <a:xfrm>
            <a:off x="1705989" y="386860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714045" y="3729055"/>
            <a:ext cx="2597690" cy="153888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4889" y="289767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1679979" y="810491"/>
            <a:ext cx="1984549" cy="1828800"/>
          </a:xfrm>
          <a:prstGeom prst="rect">
            <a:avLst/>
          </a:prstGeom>
        </p:spPr>
      </p:pic>
      <p:pic>
        <p:nvPicPr>
          <p:cNvPr id="5"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4846866" y="792951"/>
            <a:ext cx="2001780" cy="1884218"/>
          </a:xfrm>
          <a:prstGeom prst="rect">
            <a:avLst/>
          </a:prstGeom>
        </p:spPr>
      </p:pic>
      <p:pic>
        <p:nvPicPr>
          <p:cNvPr id="6" name="q3">
            <a:hlinkClick r:id="rId8" action="ppaction://hlinksldjump"/>
          </p:cNvPr>
          <p:cNvPicPr>
            <a:picLocks noChangeAspect="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8046028" y="817418"/>
            <a:ext cx="1905000" cy="1947008"/>
          </a:xfrm>
          <a:prstGeom prst="rect">
            <a:avLst/>
          </a:prstGeom>
        </p:spPr>
      </p:pic>
      <p:pic>
        <p:nvPicPr>
          <p:cNvPr id="7" name="q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1747461" y="3626431"/>
            <a:ext cx="1849582" cy="1832377"/>
          </a:xfrm>
          <a:prstGeom prst="rect">
            <a:avLst/>
          </a:prstGeom>
        </p:spPr>
      </p:pic>
      <p:pic>
        <p:nvPicPr>
          <p:cNvPr id="8"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5" action="ppaction://hlinksldjump"/>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02431" y="4180050"/>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t>8 </a:t>
            </a:r>
            <a:r>
              <a:rPr lang="en-US" sz="2400" dirty="0" err="1"/>
              <a:t>điểm</a:t>
            </a:r>
            <a:endParaRPr lang="en-US" sz="2400" dirty="0"/>
          </a:p>
        </p:txBody>
      </p:sp>
      <p:sp>
        <p:nvSpPr>
          <p:cNvPr id="17" name="TextBox 16"/>
          <p:cNvSpPr txBox="1"/>
          <p:nvPr/>
        </p:nvSpPr>
        <p:spPr>
          <a:xfrm>
            <a:off x="8222782" y="4455468"/>
            <a:ext cx="1421689" cy="461665"/>
          </a:xfrm>
          <a:prstGeom prst="rect">
            <a:avLst/>
          </a:prstGeom>
          <a:noFill/>
        </p:spPr>
        <p:txBody>
          <a:bodyPr wrap="square" rtlCol="0">
            <a:spAutoFit/>
          </a:bodyPr>
          <a:lstStyle/>
          <a:p>
            <a:r>
              <a:rPr lang="en-US" sz="2400" dirty="0"/>
              <a:t> 10 </a:t>
            </a:r>
            <a:r>
              <a:rPr lang="en-US" sz="2400" dirty="0" err="1"/>
              <a:t>điểm</a:t>
            </a:r>
            <a:endParaRPr lang="en-US" sz="2400" dirty="0"/>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19" name="TextBox 18"/>
          <p:cNvSpPr txBox="1"/>
          <p:nvPr/>
        </p:nvSpPr>
        <p:spPr>
          <a:xfrm>
            <a:off x="2036120" y="4350557"/>
            <a:ext cx="1560923" cy="830997"/>
          </a:xfrm>
          <a:prstGeom prst="rect">
            <a:avLst/>
          </a:prstGeom>
          <a:noFill/>
        </p:spPr>
        <p:txBody>
          <a:bodyPr wrap="square" rtlCol="0">
            <a:spAutoFit/>
          </a:bodyPr>
          <a:lstStyle/>
          <a:p>
            <a:r>
              <a:rPr lang="en-US" sz="2400" dirty="0" err="1"/>
              <a:t>Chúc</a:t>
            </a:r>
            <a:r>
              <a:rPr lang="en-US" sz="2400" dirty="0"/>
              <a:t> </a:t>
            </a:r>
            <a:r>
              <a:rPr lang="en-US" sz="2400" dirty="0" err="1"/>
              <a:t>bạn</a:t>
            </a:r>
            <a:r>
              <a:rPr lang="en-US" sz="2400" dirty="0"/>
              <a:t> may </a:t>
            </a:r>
            <a:r>
              <a:rPr lang="en-US" sz="2400" dirty="0" err="1"/>
              <a:t>mắn</a:t>
            </a:r>
            <a:endParaRPr lang="en-US" sz="2400" dirty="0"/>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21" name="TextBox 20"/>
          <p:cNvSpPr txBox="1"/>
          <p:nvPr/>
        </p:nvSpPr>
        <p:spPr>
          <a:xfrm>
            <a:off x="5253807" y="1359677"/>
            <a:ext cx="1211378" cy="830997"/>
          </a:xfrm>
          <a:prstGeom prst="rect">
            <a:avLst/>
          </a:prstGeom>
          <a:noFill/>
        </p:spPr>
        <p:txBody>
          <a:bodyPr wrap="square" rtlCol="0">
            <a:spAutoFit/>
          </a:bodyPr>
          <a:lstStyle/>
          <a:p>
            <a:r>
              <a:rPr lang="en-US" sz="2400" dirty="0" err="1"/>
              <a:t>Vỗ</a:t>
            </a:r>
            <a:r>
              <a:rPr lang="en-US" sz="2400" dirty="0"/>
              <a:t> </a:t>
            </a:r>
            <a:r>
              <a:rPr lang="en-US" sz="2400" dirty="0" err="1"/>
              <a:t>tay</a:t>
            </a:r>
            <a:r>
              <a:rPr lang="en-US" sz="2400" dirty="0"/>
              <a:t> </a:t>
            </a:r>
            <a:r>
              <a:rPr lang="en-US" sz="2400" dirty="0" err="1"/>
              <a:t>cả</a:t>
            </a:r>
            <a:r>
              <a:rPr lang="en-US" sz="2400" dirty="0"/>
              <a:t> </a:t>
            </a:r>
            <a:r>
              <a:rPr lang="en-US" sz="2400" dirty="0" err="1"/>
              <a:t>lớp</a:t>
            </a:r>
            <a:endParaRPr lang="en-US" sz="2400" dirty="0"/>
          </a:p>
        </p:txBody>
      </p:sp>
      <p:sp>
        <p:nvSpPr>
          <p:cNvPr id="22" name="Rounded Rectangle 21">
            <a:hlinkClick r:id="rId18" action="ppaction://hlinksldjump"/>
          </p:cNvPr>
          <p:cNvSpPr/>
          <p:nvPr/>
        </p:nvSpPr>
        <p:spPr>
          <a:xfrm>
            <a:off x="9388578" y="221835"/>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rgbClr val="FF0000"/>
                </a:solidFill>
                <a:latin typeface="Times New Roman" panose="02020603050405020304" pitchFamily="18" charset="0"/>
                <a:cs typeface="Times New Roman" panose="02020603050405020304" pitchFamily="18" charset="0"/>
              </a:rPr>
              <a:t>BÀI MỚI</a:t>
            </a:r>
          </a:p>
        </p:txBody>
      </p:sp>
      <p:sp>
        <p:nvSpPr>
          <p:cNvPr id="3" name="Oval 2"/>
          <p:cNvSpPr/>
          <p:nvPr/>
        </p:nvSpPr>
        <p:spPr>
          <a:xfrm>
            <a:off x="2109860" y="2875935"/>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1</a:t>
            </a:r>
          </a:p>
        </p:txBody>
      </p:sp>
      <p:sp>
        <p:nvSpPr>
          <p:cNvPr id="23" name="Oval 22"/>
          <p:cNvSpPr/>
          <p:nvPr/>
        </p:nvSpPr>
        <p:spPr>
          <a:xfrm>
            <a:off x="5410092" y="2811476"/>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2</a:t>
            </a:r>
          </a:p>
        </p:txBody>
      </p:sp>
      <p:sp>
        <p:nvSpPr>
          <p:cNvPr id="24" name="Oval 23"/>
          <p:cNvSpPr/>
          <p:nvPr/>
        </p:nvSpPr>
        <p:spPr>
          <a:xfrm>
            <a:off x="8581613" y="284241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3</a:t>
            </a:r>
          </a:p>
        </p:txBody>
      </p:sp>
      <p:sp>
        <p:nvSpPr>
          <p:cNvPr id="25" name="Oval 24"/>
          <p:cNvSpPr/>
          <p:nvPr/>
        </p:nvSpPr>
        <p:spPr>
          <a:xfrm>
            <a:off x="2153039" y="568746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4</a:t>
            </a:r>
          </a:p>
        </p:txBody>
      </p:sp>
      <p:sp>
        <p:nvSpPr>
          <p:cNvPr id="26" name="Oval 25"/>
          <p:cNvSpPr/>
          <p:nvPr/>
        </p:nvSpPr>
        <p:spPr>
          <a:xfrm>
            <a:off x="5709945" y="559707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5</a:t>
            </a:r>
          </a:p>
        </p:txBody>
      </p:sp>
      <p:sp>
        <p:nvSpPr>
          <p:cNvPr id="27" name="Oval 26"/>
          <p:cNvSpPr/>
          <p:nvPr/>
        </p:nvSpPr>
        <p:spPr>
          <a:xfrm>
            <a:off x="8637251" y="558635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en-US" sz="3600" b="1" dirty="0">
                    <a:solidFill>
                      <a:prstClr val="black"/>
                    </a:solidFill>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oMath>
                </a14:m>
                <a:r>
                  <a:rPr lang="en-US" sz="3600" b="1" dirty="0">
                    <a:solidFill>
                      <a:prstClr val="black"/>
                    </a:solidFill>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10973"/>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5837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sup>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𝟐</m:t>
                        </m:r>
                      </m:sup>
                    </m:sSup>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𝟏𝟎</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𝟐𝟓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smtClean="0">
                            <a:solidFill>
                              <a:srgbClr val="0070C0"/>
                            </a:solidFill>
                            <a:latin typeface="Cambria Math" panose="02040503050406030204" pitchFamily="18" charset="0"/>
                          </a:rPr>
                          <m:t>  (</m:t>
                        </m:r>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m:t>
                        </m:r>
                        <m:r>
                          <a:rPr lang="vi-VN" sz="2800" b="1" i="1" smtClean="0">
                            <a:solidFill>
                              <a:srgbClr val="0070C0"/>
                            </a:solidFill>
                            <a:latin typeface="Cambria Math" panose="02040503050406030204" pitchFamily="18" charset="0"/>
                          </a:rPr>
                          <m:t>𝟓</m:t>
                        </m:r>
                        <m:r>
                          <a:rPr lang="vi-VN" sz="2800" b="1" i="1" smtClean="0">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dPr>
                      <m:e>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d>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𝟎</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𝒙</m:t>
                        </m:r>
                        <m:r>
                          <a:rPr lang="vi-VN" sz="2800" b="1" i="1">
                            <a:solidFill>
                              <a:srgbClr val="0070C0"/>
                            </a:solidFill>
                            <a:latin typeface="Cambria Math" panose="02040503050406030204" pitchFamily="18" charset="0"/>
                          </a:rPr>
                          <m:t>−</m:t>
                        </m:r>
                        <m:r>
                          <a:rPr lang="vi-VN" sz="2800" b="1" i="1">
                            <a:solidFill>
                              <a:srgbClr val="0070C0"/>
                            </a:solidFill>
                            <a:latin typeface="Cambria Math" panose="02040503050406030204" pitchFamily="18" charset="0"/>
                          </a:rPr>
                          <m:t>𝟓</m:t>
                        </m:r>
                        <m:r>
                          <a:rPr lang="vi-VN" sz="2800" b="1" i="1">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lang="en-US" sz="2800" b="1" i="1">
                            <a:solidFill>
                              <a:srgbClr val="0070C0"/>
                            </a:solidFill>
                            <a:latin typeface="Cambria Math" panose="02040503050406030204" pitchFamily="18" charset="0"/>
                          </a:rPr>
                        </m:ctrlPr>
                      </m:dPr>
                      <m:e>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𝟓</m:t>
                        </m:r>
                      </m:e>
                    </m:d>
                    <m:r>
                      <a:rPr lang="vi-VN"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 – 5)(x – 5 + 5) = 0</a:t>
                </a:r>
              </a:p>
              <a:p>
                <a:pPr lvl="0" algn="just">
                  <a:spcAft>
                    <a:spcPts val="600"/>
                  </a:spcAft>
                </a:pPr>
                <a:r>
                  <a:rPr lang="vi-VN" sz="2800" b="1" dirty="0">
                    <a:solidFill>
                      <a:srgbClr val="0070C0"/>
                    </a:solidFill>
                    <a:latin typeface="Times New Roman" panose="02020603050405020304" pitchFamily="18" charset="0"/>
                  </a:rPr>
                  <a:t>                        x(x – 5) = 0</a:t>
                </a: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583784"/>
              </a:xfrm>
              <a:prstGeom prst="rect">
                <a:avLst/>
              </a:prstGeom>
              <a:blipFill rotWithShape="1">
                <a:blip r:embed="rId3"/>
                <a:stretch>
                  <a:fillRect l="-4" t="-9" r="3" b="8"/>
                </a:stretch>
              </a:blipFill>
            </p:spPr>
            <p:txBody>
              <a:bodyPr/>
              <a:lstStyle/>
              <a:p>
                <a:r>
                  <a:rPr lang="en-US" altLang="en-US">
                    <a:noFill/>
                  </a:rPr>
                  <a:t> </a:t>
                </a:r>
              </a:p>
            </p:txBody>
          </p:sp>
        </mc:Fallback>
      </mc:AlternateContent>
      <p:sp>
        <p:nvSpPr>
          <p:cNvPr id="4" name="TextBox 3"/>
          <p:cNvSpPr txBox="1"/>
          <p:nvPr/>
        </p:nvSpPr>
        <p:spPr>
          <a:xfrm>
            <a:off x="1711055" y="4458098"/>
            <a:ext cx="2597690" cy="5232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0</a:t>
            </a:r>
          </a:p>
        </p:txBody>
      </p:sp>
      <p:sp>
        <p:nvSpPr>
          <p:cNvPr id="6" name="TextBox 5"/>
          <p:cNvSpPr txBox="1"/>
          <p:nvPr/>
        </p:nvSpPr>
        <p:spPr>
          <a:xfrm>
            <a:off x="5503727" y="436938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a:t>
            </a: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72489" y="350612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0"/>
            <a:ext cx="668655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tr 26 – Toán </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CD, tập 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13570" y="3229528"/>
            <a:ext cx="1009650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1 câu a, nhóm 2 câu b, nhóm 3 câu 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66700" y="1647504"/>
                <a:ext cx="2756719"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e>
                          </m:mr>
                          <m:mr>
                            <m:e>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𝟖</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6700" y="1647504"/>
                <a:ext cx="2756719" cy="916148"/>
              </a:xfrm>
              <a:prstGeom prst="rect">
                <a:avLst/>
              </a:prstGeom>
              <a:blipFill rotWithShape="1">
                <a:blip r:embed="rId2"/>
                <a:stretch>
                  <a:fillRect t="-34" r="7" b="1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96597"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96597" y="1568566"/>
                <a:ext cx="2859957" cy="916148"/>
              </a:xfrm>
              <a:prstGeom prst="rect">
                <a:avLst/>
              </a:prstGeom>
              <a:blipFill rotWithShape="1">
                <a:blip r:embed="rId3"/>
                <a:stretch>
                  <a:fillRect l="-10" t="-13" r="7" b="6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29732"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29732" y="1568566"/>
                <a:ext cx="2859957" cy="916148"/>
              </a:xfrm>
              <a:prstGeom prst="rect">
                <a:avLst/>
              </a:prstGeom>
              <a:blipFill rotWithShape="1">
                <a:blip r:embed="rId4"/>
                <a:stretch>
                  <a:fillRect l="-11" t="-13" r="8" b="65"/>
                </a:stretch>
              </a:blipFill>
            </p:spPr>
            <p:txBody>
              <a:bodyPr/>
              <a:lstStyle/>
              <a:p>
                <a:r>
                  <a:rPr lang="en-US" altLang="en-US">
                    <a:noFill/>
                  </a:rPr>
                  <a:t> </a:t>
                </a:r>
              </a:p>
            </p:txBody>
          </p:sp>
        </mc:Fallback>
      </mc:AlternateContent>
      <p:sp>
        <p:nvSpPr>
          <p:cNvPr id="11" name="TextBox 10"/>
          <p:cNvSpPr txBox="1"/>
          <p:nvPr/>
        </p:nvSpPr>
        <p:spPr>
          <a:xfrm>
            <a:off x="266700" y="823752"/>
            <a:ext cx="6686550" cy="523220"/>
          </a:xfrm>
          <a:prstGeom prst="rect">
            <a:avLst/>
          </a:prstGeom>
          <a:noFill/>
        </p:spPr>
        <p:txBody>
          <a:bodyPr wrap="square">
            <a:spAutoFit/>
          </a:bodyPr>
          <a:lstStyle/>
          <a:p>
            <a:pPr marL="0" marR="0" lvl="0" indent="0" algn="just" defTabSz="457200" rtl="0" eaLnBrk="1" fontAlgn="auto" latinLnBrk="0" hangingPunct="1">
              <a:spcBef>
                <a:spcPts val="0"/>
              </a:spcBef>
              <a:buClrTx/>
              <a:buSzTx/>
              <a:buFontTx/>
              <a:buNone/>
              <a:defRPr/>
            </a:pPr>
            <a:r>
              <a:rPr kumimoji="0" lang="en-US" sz="28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08561" y="311285"/>
                <a:ext cx="5505450" cy="5301964"/>
              </a:xfrm>
              <a:prstGeom prst="rect">
                <a:avLst/>
              </a:prstGeom>
              <a:noFill/>
            </p:spPr>
            <p:txBody>
              <a:bodyPr wrap="square">
                <a:spAutoFit/>
              </a:bodyPr>
              <a:lstStyle/>
              <a:p>
                <a:pPr>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a:t>
                </a:r>
                <a:r>
                  <a:rPr lang="fr-F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Từ phương trình (1) ta có x = -3y – 2 (3)</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Thế vào phương trình (2), được: </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5(-3y – 2) + 8y = 11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-15y – 10 + 8y = 11</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-7y = 21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y = -3</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Thay y = -3 vào pt (3) ta có: </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x = -3.(-3) – 2 = 7</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(7; -3)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8561" y="311285"/>
                <a:ext cx="5505450" cy="5301964"/>
              </a:xfrm>
              <a:prstGeom prst="rect">
                <a:avLst/>
              </a:prstGeom>
              <a:blipFill rotWithShape="1">
                <a:blip r:embed="rId2"/>
                <a:stretch>
                  <a:fillRect l="-5" t="-3" r="5"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324600" y="260620"/>
                <a:ext cx="5458839" cy="6572056"/>
              </a:xfrm>
              <a:prstGeom prst="rect">
                <a:avLst/>
              </a:prstGeom>
              <a:noFill/>
            </p:spPr>
            <p:txBody>
              <a:bodyPr wrap="square">
                <a:spAutoFit/>
              </a:bodyPr>
              <a:lstStyle/>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5b)</a:t>
                </a:r>
                <a:r>
                  <a:rPr lang="fr-FR"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Nhân hai vế phương trình (1) với 2; Nhân hai vế phương trình (2) với 3</a:t>
                </a:r>
              </a:p>
              <a:p>
                <a:pPr>
                  <a:spcAft>
                    <a:spcPts val="600"/>
                  </a:spcAft>
                </a:pPr>
                <a:r>
                  <a:rPr lang="vi-VN"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 hệ pt: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13x = -13</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x = -1</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Thay x = -1 vào pt (1) ta có: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2.(-1) + 3y = -2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3y = 0</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y = 0</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(-1; 0)</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24600" y="260620"/>
                <a:ext cx="5458839" cy="6572056"/>
              </a:xfrm>
              <a:prstGeom prst="rect">
                <a:avLst/>
              </a:prstGeom>
              <a:blipFill rotWithShape="1">
                <a:blip r:embed="rId3"/>
                <a:stretch>
                  <a:fillRect t="-4" r="7" b="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209800" y="790672"/>
                <a:ext cx="5458839" cy="44176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5c)</a:t>
                </a: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 hai vế phương trình (1) với 3; Nhân hai vế phương trình (2) với 2</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0x + 0y = 1</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 = 1 (Vô</a:t>
                </a:r>
                <a:r>
                  <a:rPr kumimoji="0" lang="vi-VN" sz="24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lý)</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hệ phương trình đã cho vô nghiệm</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09800" y="790672"/>
                <a:ext cx="5458839" cy="4417620"/>
              </a:xfrm>
              <a:prstGeom prst="rect">
                <a:avLst/>
              </a:prstGeom>
              <a:blipFill rotWithShape="1">
                <a:blip r:embed="rId2"/>
                <a:stretch>
                  <a:fillRect t="-2" r="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1184940" cy="156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rPr>
              <a:t>III.</a:t>
            </a:r>
            <a:endParaRPr kumimoji="0" lang="zh-CN" altLang="en-US"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VẬN</a:t>
            </a:r>
            <a:r>
              <a:rPr kumimoji="0" lang="en-US" altLang="zh-CN" sz="4000" b="1" i="0" u="none" strike="noStrike" kern="1200" cap="none" spc="0" normalizeH="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 DỤNG</a:t>
            </a:r>
            <a:endPar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263115" y="1883391"/>
            <a:ext cx="11816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10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697336" y="2224585"/>
            <a:ext cx="11516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39725" y="2104544"/>
            <a:ext cx="11121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460310" y="2347415"/>
            <a:ext cx="13652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8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983657" y="37525"/>
            <a:ext cx="6192528" cy="1107996"/>
          </a:xfrm>
          <a:prstGeom prst="rect">
            <a:avLst/>
          </a:prstGeom>
          <a:no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Ô CỬA BÍ MẬT</a:t>
            </a:r>
          </a:p>
        </p:txBody>
      </p:sp>
      <p:cxnSp>
        <p:nvCxnSpPr>
          <p:cNvPr id="10" name="Straight Connector 9"/>
          <p:cNvCxnSpPr/>
          <p:nvPr/>
        </p:nvCxnSpPr>
        <p:spPr>
          <a:xfrm flipV="1">
            <a:off x="0" y="4995081"/>
            <a:ext cx="12192000" cy="62112"/>
          </a:xfrm>
          <a:prstGeom prst="line">
            <a:avLst/>
          </a:prstGeom>
          <a:ln w="1016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512036" y="1237126"/>
            <a:ext cx="2973597" cy="3916268"/>
            <a:chOff x="421330" y="1229813"/>
            <a:chExt cx="4121641" cy="5272587"/>
          </a:xfrm>
          <a:noFill/>
        </p:grpSpPr>
        <p:pic>
          <p:nvPicPr>
            <p:cNvPr id="16"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grpFill/>
          </p:spPr>
        </p:pic>
        <p:sp>
          <p:nvSpPr>
            <p:cNvPr id="17" name="Oval 16">
              <a:hlinkClick r:id="rId5" action="ppaction://hlinksldjump"/>
            </p:cNvPr>
            <p:cNvSpPr/>
            <p:nvPr/>
          </p:nvSpPr>
          <p:spPr>
            <a:xfrm>
              <a:off x="1959429" y="3904343"/>
              <a:ext cx="1074057" cy="117565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2</a:t>
              </a:r>
            </a:p>
          </p:txBody>
        </p:sp>
      </p:grpSp>
      <p:grpSp>
        <p:nvGrpSpPr>
          <p:cNvPr id="7" name="Group 6"/>
          <p:cNvGrpSpPr/>
          <p:nvPr/>
        </p:nvGrpSpPr>
        <p:grpSpPr>
          <a:xfrm>
            <a:off x="582618" y="1311967"/>
            <a:ext cx="2973597" cy="3844845"/>
            <a:chOff x="421330" y="1229813"/>
            <a:chExt cx="4121641" cy="5272587"/>
          </a:xfrm>
        </p:grpSpPr>
        <p:pic>
          <p:nvPicPr>
            <p:cNvPr id="1038"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hlinkClick r:id="rId6"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1</a:t>
              </a:r>
            </a:p>
          </p:txBody>
        </p:sp>
      </p:grpSp>
      <p:grpSp>
        <p:nvGrpSpPr>
          <p:cNvPr id="18" name="Group 17"/>
          <p:cNvGrpSpPr/>
          <p:nvPr/>
        </p:nvGrpSpPr>
        <p:grpSpPr>
          <a:xfrm>
            <a:off x="6506342" y="1202129"/>
            <a:ext cx="2973597" cy="3930760"/>
            <a:chOff x="421330" y="1229813"/>
            <a:chExt cx="4121641" cy="5272587"/>
          </a:xfrm>
        </p:grpSpPr>
        <p:pic>
          <p:nvPicPr>
            <p:cNvPr id="19"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Effect>
                        <a14:saturation sat="159000"/>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hlinkClick r:id="rId8"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3</a:t>
              </a:r>
            </a:p>
          </p:txBody>
        </p:sp>
      </p:grpSp>
      <p:grpSp>
        <p:nvGrpSpPr>
          <p:cNvPr id="21" name="Group 20"/>
          <p:cNvGrpSpPr/>
          <p:nvPr/>
        </p:nvGrpSpPr>
        <p:grpSpPr>
          <a:xfrm>
            <a:off x="9126806" y="1217162"/>
            <a:ext cx="2855742" cy="3903478"/>
            <a:chOff x="421330" y="1229813"/>
            <a:chExt cx="4121641" cy="5272587"/>
          </a:xfrm>
        </p:grpSpPr>
        <p:pic>
          <p:nvPicPr>
            <p:cNvPr id="22"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hlinkClick r:id="rId9"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4</a:t>
              </a:r>
            </a:p>
          </p:txBody>
        </p:sp>
      </p:grpSp>
      <p:sp>
        <p:nvSpPr>
          <p:cNvPr id="24" name="5-Point Star 23">
            <a:hlinkClick r:id="rId10" action="ppaction://hlinksldjump"/>
          </p:cNvPr>
          <p:cNvSpPr/>
          <p:nvPr/>
        </p:nvSpPr>
        <p:spPr>
          <a:xfrm>
            <a:off x="11327363" y="6046237"/>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4981" y="5231761"/>
            <a:ext cx="10113605"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2000"/>
                                        <p:tgtEl>
                                          <p:spTgt spid="15"/>
                                        </p:tgtEl>
                                        <p:attrNameLst>
                                          <p:attrName>ppt_w</p:attrName>
                                        </p:attrNameLst>
                                      </p:cBhvr>
                                      <p:tavLst>
                                        <p:tav tm="0">
                                          <p:val>
                                            <p:strVal val="ppt_w"/>
                                          </p:val>
                                        </p:tav>
                                        <p:tav tm="100000">
                                          <p:val>
                                            <p:fltVal val="0"/>
                                          </p:val>
                                        </p:tav>
                                      </p:tavLst>
                                    </p:anim>
                                    <p:anim calcmode="lin" valueType="num">
                                      <p:cBhvr>
                                        <p:cTn id="15" dur="2000"/>
                                        <p:tgtEl>
                                          <p:spTgt spid="15"/>
                                        </p:tgtEl>
                                        <p:attrNameLst>
                                          <p:attrName>ppt_h</p:attrName>
                                        </p:attrNameLst>
                                      </p:cBhvr>
                                      <p:tavLst>
                                        <p:tav tm="0">
                                          <p:val>
                                            <p:strVal val="ppt_h"/>
                                          </p:val>
                                        </p:tav>
                                        <p:tav tm="100000">
                                          <p:val>
                                            <p:fltVal val="0"/>
                                          </p:val>
                                        </p:tav>
                                      </p:tavLst>
                                    </p:anim>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2000"/>
                                        <p:tgtEl>
                                          <p:spTgt spid="18"/>
                                        </p:tgtEl>
                                        <p:attrNameLst>
                                          <p:attrName>ppt_w</p:attrName>
                                        </p:attrNameLst>
                                      </p:cBhvr>
                                      <p:tavLst>
                                        <p:tav tm="0">
                                          <p:val>
                                            <p:strVal val="ppt_w"/>
                                          </p:val>
                                        </p:tav>
                                        <p:tav tm="100000">
                                          <p:val>
                                            <p:fltVal val="0"/>
                                          </p:val>
                                        </p:tav>
                                      </p:tavLst>
                                    </p:anim>
                                    <p:anim calcmode="lin" valueType="num">
                                      <p:cBhvr>
                                        <p:cTn id="23" dur="2000"/>
                                        <p:tgtEl>
                                          <p:spTgt spid="18"/>
                                        </p:tgtEl>
                                        <p:attrNameLst>
                                          <p:attrName>ppt_h</p:attrName>
                                        </p:attrNameLst>
                                      </p:cBhvr>
                                      <p:tavLst>
                                        <p:tav tm="0">
                                          <p:val>
                                            <p:strVal val="ppt_h"/>
                                          </p:val>
                                        </p:tav>
                                        <p:tav tm="100000">
                                          <p:val>
                                            <p:fltVal val="0"/>
                                          </p:val>
                                        </p:tav>
                                      </p:tavLst>
                                    </p:anim>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2000"/>
                                        <p:tgtEl>
                                          <p:spTgt spid="21"/>
                                        </p:tgtEl>
                                        <p:attrNameLst>
                                          <p:attrName>ppt_w</p:attrName>
                                        </p:attrNameLst>
                                      </p:cBhvr>
                                      <p:tavLst>
                                        <p:tav tm="0">
                                          <p:val>
                                            <p:strVal val="ppt_w"/>
                                          </p:val>
                                        </p:tav>
                                        <p:tav tm="100000">
                                          <p:val>
                                            <p:fltVal val="0"/>
                                          </p:val>
                                        </p:tav>
                                      </p:tavLst>
                                    </p:anim>
                                    <p:anim calcmode="lin" valueType="num">
                                      <p:cBhvr>
                                        <p:cTn id="31" dur="2000"/>
                                        <p:tgtEl>
                                          <p:spTgt spid="21"/>
                                        </p:tgtEl>
                                        <p:attrNameLst>
                                          <p:attrName>ppt_h</p:attrName>
                                        </p:attrNameLst>
                                      </p:cBhvr>
                                      <p:tavLst>
                                        <p:tav tm="0">
                                          <p:val>
                                            <p:strVal val="ppt_h"/>
                                          </p:val>
                                        </p:tav>
                                        <p:tav tm="100000">
                                          <p:val>
                                            <p:fltVal val="0"/>
                                          </p:val>
                                        </p:tav>
                                      </p:tavLst>
                                    </p:anim>
                                    <p:animEffect transition="out" filter="fade">
                                      <p:cBhvr>
                                        <p:cTn id="32" dur="2000"/>
                                        <p:tgtEl>
                                          <p:spTgt spid="21"/>
                                        </p:tgtEl>
                                      </p:cBhvr>
                                    </p:animEffect>
                                    <p:set>
                                      <p:cBhvr>
                                        <p:cTn id="3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5-Point Star 3">
            <a:hlinkClick r:id="rId3" action="ppaction://hlinksldjump"/>
          </p:cNvPr>
          <p:cNvSpPr/>
          <p:nvPr/>
        </p:nvSpPr>
        <p:spPr>
          <a:xfrm>
            <a:off x="11754765" y="615200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ounded Rectangle 4"/>
              <p:cNvSpPr/>
              <p:nvPr/>
            </p:nvSpPr>
            <p:spPr>
              <a:xfrm>
                <a:off x="103239" y="1659841"/>
                <a:ext cx="11783961" cy="5107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2200" b="1" dirty="0" err="1">
                    <a:solidFill>
                      <a:srgbClr val="C00000"/>
                    </a:solidFill>
                    <a:latin typeface="+mj-lt"/>
                    <a:cs typeface="Times New Roman" panose="02020603050405020304" pitchFamily="18" charset="0"/>
                  </a:rPr>
                  <a:t>Bài</a:t>
                </a:r>
                <a:r>
                  <a:rPr lang="en-US" sz="2200" b="1" dirty="0">
                    <a:solidFill>
                      <a:srgbClr val="C00000"/>
                    </a:solidFill>
                    <a:latin typeface="+mj-lt"/>
                    <a:cs typeface="Times New Roman" panose="02020603050405020304" pitchFamily="18" charset="0"/>
                  </a:rPr>
                  <a:t> </a:t>
                </a:r>
                <a:r>
                  <a:rPr lang="en-US" sz="2200" b="1" dirty="0" err="1">
                    <a:solidFill>
                      <a:srgbClr val="C00000"/>
                    </a:solidFill>
                    <a:latin typeface="+mj-lt"/>
                    <a:cs typeface="Times New Roman" panose="02020603050405020304" pitchFamily="18" charset="0"/>
                  </a:rPr>
                  <a:t>giải</a:t>
                </a:r>
                <a:r>
                  <a:rPr lang="en-US" sz="2200" b="1" dirty="0">
                    <a:solidFill>
                      <a:srgbClr val="C00000"/>
                    </a:solidFill>
                    <a:latin typeface="+mj-lt"/>
                    <a:cs typeface="Times New Roman" panose="02020603050405020304" pitchFamily="18" charset="0"/>
                  </a:rPr>
                  <a:t>:</a:t>
                </a:r>
              </a:p>
              <a:p>
                <a:pPr lvl="0" algn="just" defTabSz="914400"/>
                <a:r>
                  <a:rPr lang="vi-VN" sz="2200" b="1" dirty="0">
                    <a:solidFill>
                      <a:srgbClr val="0070C0"/>
                    </a:solidFill>
                    <a:latin typeface="+mj-lt"/>
                    <a:cs typeface="Times New Roman" panose="02020603050405020304" pitchFamily="18" charset="0"/>
                  </a:rPr>
                  <a:t>Gọi số người ban đầu của nhóm bạn trẻ đó là x (người) (x ∈ ℕ).</a:t>
                </a:r>
              </a:p>
              <a:p>
                <a:pPr lvl="0" algn="just" defTabSz="914400"/>
                <a:r>
                  <a:rPr lang="vi-VN" sz="2200" b="1" dirty="0">
                    <a:solidFill>
                      <a:srgbClr val="0070C0"/>
                    </a:solidFill>
                    <a:latin typeface="+mj-lt"/>
                    <a:cs typeface="Times New Roman" panose="02020603050405020304" pitchFamily="18" charset="0"/>
                  </a:rPr>
                  <a:t>Lúc này,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Nếu có thêm 2 người, nhóm bạn trẻ lúc này có số người là x + 2 (người).</a:t>
                </a:r>
              </a:p>
              <a:p>
                <a:pPr lvl="0" algn="just" defTabSz="914400"/>
                <a:r>
                  <a:rPr lang="vi-VN" sz="2200" b="1" dirty="0">
                    <a:solidFill>
                      <a:srgbClr val="0070C0"/>
                    </a:solidFill>
                    <a:latin typeface="+mj-lt"/>
                    <a:cs typeface="Times New Roman" panose="02020603050405020304" pitchFamily="18" charset="0"/>
                  </a:rPr>
                  <a:t>Lúc đó,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Theo bài, nếu có thêm 2 người tham gia cùng thì số tiền mỗi người góp</a:t>
                </a:r>
                <a:r>
                  <a:rPr lang="en-US" sz="2200" b="1" dirty="0">
                    <a:solidFill>
                      <a:srgbClr val="0070C0"/>
                    </a:solidFill>
                    <a:latin typeface="+mj-lt"/>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giảm</a:t>
                </a:r>
                <a:r>
                  <a:rPr lang="en-US" sz="2200" b="1" dirty="0">
                    <a:solidFill>
                      <a:srgbClr val="0070C0"/>
                    </a:solidFill>
                    <a:latin typeface="Times New Roman" panose="02020603050405020304" pitchFamily="18" charset="0"/>
                    <a:cs typeface="Times New Roman" panose="02020603050405020304" pitchFamily="18" charset="0"/>
                  </a:rPr>
                  <a:t> 4 </a:t>
                </a:r>
                <a:r>
                  <a:rPr lang="en-US" sz="2200" b="1" dirty="0" err="1">
                    <a:solidFill>
                      <a:srgbClr val="0070C0"/>
                    </a:solidFill>
                    <a:latin typeface="Times New Roman" panose="02020603050405020304" pitchFamily="18" charset="0"/>
                    <a:cs typeface="Times New Roman" panose="02020603050405020304" pitchFamily="18" charset="0"/>
                  </a:rPr>
                  <a:t>triệu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đồng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nên</a:t>
                </a:r>
                <a:r>
                  <a:rPr lang="en-US" sz="2200" b="1" dirty="0">
                    <a:solidFill>
                      <a:srgbClr val="0070C0"/>
                    </a:solidFill>
                    <a:latin typeface="Times New Roman" panose="02020603050405020304" pitchFamily="18" charset="0"/>
                    <a:cs typeface="Times New Roman" panose="02020603050405020304" pitchFamily="18" charset="0"/>
                  </a:rPr>
                  <a:t> ta </a:t>
                </a:r>
                <a:r>
                  <a:rPr lang="en-US" sz="2200" b="1" dirty="0" err="1">
                    <a:solidFill>
                      <a:srgbClr val="0070C0"/>
                    </a:solidFill>
                    <a:latin typeface="Times New Roman" panose="02020603050405020304" pitchFamily="18" charset="0"/>
                    <a:cs typeface="Times New Roman" panose="02020603050405020304" pitchFamily="18" charset="0"/>
                  </a:rPr>
                  <a:t>có</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 4 </a:t>
                </a:r>
                <a: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p>
              <a:p>
                <a:pPr lvl="0" algn="just" defTabSz="914400"/>
                <a:r>
                  <a:rPr lang="en-US" sz="2200" b="1" dirty="0" err="1">
                    <a:solidFill>
                      <a:srgbClr val="0070C0"/>
                    </a:solidFill>
                    <a:latin typeface="Times New Roman" panose="02020603050405020304" pitchFamily="18" charset="0"/>
                    <a:cs typeface="Times New Roman" panose="02020603050405020304" pitchFamily="18" charset="0"/>
                  </a:rPr>
                  <a:t>Giải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(1):</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240(x + 2) – 240x = 4x(x+2)</a:t>
                </a:r>
              </a:p>
              <a:p>
                <a:pPr lvl="0"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480 = 4x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+ 8x</a:t>
                </a:r>
              </a:p>
              <a:p>
                <a:pPr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+ 2x – 120 = 0</a:t>
                </a:r>
              </a:p>
              <a:p>
                <a:pPr algn="just" defTabSz="914400"/>
                <a:r>
                  <a:rPr lang="en-US" sz="2200" b="1" dirty="0">
                    <a:solidFill>
                      <a:srgbClr val="C00000"/>
                    </a:solidFill>
                    <a:latin typeface="Times New Roman" panose="02020603050405020304" pitchFamily="18" charset="0"/>
                    <a:cs typeface="Times New Roman" panose="02020603050405020304" pitchFamily="18" charset="0"/>
                  </a:rPr>
                  <a:t>                                               (x +1)</a:t>
                </a:r>
                <a:r>
                  <a:rPr lang="en-US" sz="2200" b="1" baseline="30000" dirty="0">
                    <a:solidFill>
                      <a:srgbClr val="C00000"/>
                    </a:solidFill>
                    <a:latin typeface="Times New Roman" panose="02020603050405020304" pitchFamily="18" charset="0"/>
                    <a:cs typeface="Times New Roman" panose="02020603050405020304" pitchFamily="18" charset="0"/>
                  </a:rPr>
                  <a:t>2</a:t>
                </a:r>
                <a:r>
                  <a:rPr lang="en-US" sz="2200" b="1" dirty="0">
                    <a:solidFill>
                      <a:srgbClr val="C00000"/>
                    </a:solidFill>
                    <a:latin typeface="Times New Roman" panose="02020603050405020304" pitchFamily="18" charset="0"/>
                    <a:cs typeface="Times New Roman" panose="02020603050405020304" pitchFamily="18" charset="0"/>
                  </a:rPr>
                  <a:t> – 121 = 0 hay (x – 10)(x + 12) = 0</a:t>
                </a:r>
              </a:p>
              <a:p>
                <a:pPr algn="just" defTabSz="914400"/>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x = 10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hoặc</a:t>
                </a:r>
                <a:r>
                  <a:rPr lang="en-US" sz="2200" b="1" dirty="0">
                    <a:solidFill>
                      <a:srgbClr val="C00000"/>
                    </a:solidFill>
                    <a:latin typeface="Times New Roman" panose="02020603050405020304" pitchFamily="18" charset="0"/>
                    <a:cs typeface="Times New Roman" panose="02020603050405020304" pitchFamily="18" charset="0"/>
                  </a:rPr>
                  <a:t> x = -12</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không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a:t>
                </a:r>
              </a:p>
              <a:p>
                <a:pPr algn="just" defTabSz="914400"/>
                <a:r>
                  <a:rPr lang="en-US" sz="2200" b="1" dirty="0" err="1">
                    <a:solidFill>
                      <a:srgbClr val="0070C0"/>
                    </a:solidFill>
                    <a:latin typeface="Times New Roman" panose="02020603050405020304" pitchFamily="18" charset="0"/>
                    <a:cs typeface="Times New Roman" panose="02020603050405020304" pitchFamily="18" charset="0"/>
                  </a:rPr>
                  <a:t>Vậy</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số</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 ban </a:t>
                </a:r>
                <a:r>
                  <a:rPr lang="en-US" sz="2200" b="1" dirty="0" err="1">
                    <a:solidFill>
                      <a:srgbClr val="0070C0"/>
                    </a:solidFill>
                    <a:latin typeface="Times New Roman" panose="02020603050405020304" pitchFamily="18" charset="0"/>
                    <a:cs typeface="Times New Roman" panose="02020603050405020304" pitchFamily="18" charset="0"/>
                  </a:rPr>
                  <a:t>đầu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của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nhóm</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bạn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trẻ</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là</a:t>
                </a:r>
                <a:r>
                  <a:rPr lang="en-US" sz="2200" b="1" dirty="0">
                    <a:solidFill>
                      <a:srgbClr val="0070C0"/>
                    </a:solidFill>
                    <a:latin typeface="Times New Roman" panose="02020603050405020304" pitchFamily="18" charset="0"/>
                    <a:cs typeface="Times New Roman" panose="02020603050405020304" pitchFamily="18" charset="0"/>
                  </a:rPr>
                  <a:t> 10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103239" y="1659841"/>
                <a:ext cx="11783961" cy="5107980"/>
              </a:xfrm>
              <a:prstGeom prst="roundRect">
                <a:avLst/>
              </a:prstGeom>
              <a:blipFill rotWithShape="1">
                <a:blip r:embed="rId4"/>
                <a:stretch>
                  <a:fillRect l="-57" t="-136" r="-54" b="-112"/>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7" name="Rectangle 6"/>
          <p:cNvSpPr/>
          <p:nvPr/>
        </p:nvSpPr>
        <p:spPr>
          <a:xfrm>
            <a:off x="221226" y="90180"/>
            <a:ext cx="11783961" cy="1569660"/>
          </a:xfrm>
          <a:prstGeom prst="rect">
            <a:avLst/>
          </a:prstGeom>
        </p:spPr>
        <p:txBody>
          <a:bodyPr wrap="square">
            <a:spAutoFit/>
          </a:bodyPr>
          <a:lstStyle/>
          <a:p>
            <a:r>
              <a:rPr lang="vi-VN" sz="2400" b="1" dirty="0">
                <a:solidFill>
                  <a:srgbClr val="C00000"/>
                </a:solidFill>
                <a:latin typeface="+mj-lt"/>
              </a:rPr>
              <a:t>Bài 6 trang 26 Toán 9 Tập 1:</a:t>
            </a:r>
            <a:r>
              <a:rPr lang="vi-VN" sz="2400" b="1" dirty="0">
                <a:solidFill>
                  <a:srgbClr val="008000"/>
                </a:solidFill>
                <a:latin typeface="+mj-lt"/>
              </a:rPr>
              <a:t> </a:t>
            </a:r>
            <a:r>
              <a:rPr lang="vi-VN" sz="2400" b="1" dirty="0">
                <a:solidFill>
                  <a:srgbClr val="000000"/>
                </a:solidFill>
                <a:latin typeface="+mj-lt"/>
              </a:rPr>
              <a:t>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35277"/>
                <a:ext cx="12191999" cy="4822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Gọi số vé bán ra của vé loại I và vé loại II lần lượt là x, y (vé) (0 &lt; x &lt; 500, 0 &lt; y &lt;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ban tổ chức đã bán được 500 vé cả hai loại vé nên ta có phương trình: x + y =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x vé loại I là 100 000x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y vé loại II là 75 000y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tổng số tiền thu được từ bán vé là 44 500 000 đồng nên ta có phương trình:</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100 000x + 75 000y = 44 500 000, hay 4x + 3y = 1 780.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𝟏𝟕𝟖𝟎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FF000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(1) ta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x = 280; y = 220</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Vậy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I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280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220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0" y="2035277"/>
                <a:ext cx="12191999" cy="4822722"/>
              </a:xfrm>
              <a:prstGeom prst="roundRect">
                <a:avLst/>
              </a:prstGeom>
              <a:blipFill rotWithShape="1">
                <a:blip r:embed="rId3"/>
                <a:stretch>
                  <a:fillRect l="-52" t="-134" r="-47" b="-119"/>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84563" y="624218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1"/>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800" b="1" dirty="0">
                <a:solidFill>
                  <a:srgbClr val="C00000"/>
                </a:solidFill>
                <a:latin typeface="+mj-lt"/>
              </a:rPr>
              <a:t>Bài 8 trang 27 Toán 9 Tập 1:</a:t>
            </a:r>
            <a:r>
              <a:rPr lang="vi-VN" sz="2800" b="1" dirty="0">
                <a:solidFill>
                  <a:srgbClr val="008000"/>
                </a:solidFill>
                <a:latin typeface="+mj-lt"/>
              </a:rPr>
              <a:t> </a:t>
            </a:r>
            <a:r>
              <a:rPr lang="vi-VN" sz="2800" dirty="0">
                <a:solidFill>
                  <a:srgbClr val="000000"/>
                </a:solidFill>
                <a:latin typeface="+mj-lt"/>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kumimoji="0" lang="en-US" sz="28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82290"/>
                <a:ext cx="12191999" cy="4722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0000"/>
                    </a:solidFill>
                    <a:latin typeface="+mj-lt"/>
                  </a:rPr>
                  <a:t>Gọi khối lượng dung dịch HCl có nồng động 10% và 25% mà cô Linh cần dùng là x, y (g) (0 &lt; x &lt; 500, 0 &lt; y &lt; 500).</a:t>
                </a:r>
              </a:p>
              <a:p>
                <a:pPr algn="just"/>
                <a:r>
                  <a:rPr lang="vi-VN" sz="2400" b="1" dirty="0">
                    <a:solidFill>
                      <a:srgbClr val="000000"/>
                    </a:solidFill>
                    <a:latin typeface="+mj-lt"/>
                  </a:rPr>
                  <a:t>Theo bài, ta có phương trình: x + y = 500.</a:t>
                </a:r>
              </a:p>
              <a:p>
                <a:pPr algn="just"/>
                <a:r>
                  <a:rPr lang="vi-VN" sz="2400" b="1" dirty="0">
                    <a:solidFill>
                      <a:srgbClr val="000000"/>
                    </a:solidFill>
                    <a:latin typeface="+mj-lt"/>
                  </a:rPr>
                  <a:t>Khối lượng HCl có trong x g dung dịch nồng độ 10% là x.10% = 0,1x (g).</a:t>
                </a:r>
              </a:p>
              <a:p>
                <a:pPr algn="just"/>
                <a:r>
                  <a:rPr lang="vi-VN" sz="2400" b="1" dirty="0">
                    <a:solidFill>
                      <a:srgbClr val="000000"/>
                    </a:solidFill>
                    <a:latin typeface="+mj-lt"/>
                  </a:rPr>
                  <a:t>Khối lượng HCl có trong y g dung dịch nồng độ 25% là y.25% = 0,25y (g).</a:t>
                </a:r>
              </a:p>
              <a:p>
                <a:pPr algn="just"/>
                <a:r>
                  <a:rPr lang="vi-VN" sz="2400" b="1" dirty="0">
                    <a:solidFill>
                      <a:srgbClr val="000000"/>
                    </a:solidFill>
                    <a:latin typeface="+mj-lt"/>
                  </a:rPr>
                  <a:t>Khối lượng HC</a:t>
                </a:r>
                <a:r>
                  <a:rPr lang="en-US" sz="2400" b="1" dirty="0">
                    <a:solidFill>
                      <a:srgbClr val="000000"/>
                    </a:solidFill>
                    <a:latin typeface="Times New Roman" panose="02020603050405020304" pitchFamily="18" charset="0"/>
                    <a:cs typeface="Times New Roman" panose="02020603050405020304" pitchFamily="18" charset="0"/>
                  </a:rPr>
                  <a:t>l</a:t>
                </a:r>
                <a:r>
                  <a:rPr lang="vi-VN" sz="2400" b="1" dirty="0">
                    <a:solidFill>
                      <a:srgbClr val="000000"/>
                    </a:solidFill>
                    <a:latin typeface="+mj-lt"/>
                  </a:rPr>
                  <a:t> có trong 500 g dung dịch nồng độ 19% là 500.19% = 95 (g).</a:t>
                </a:r>
              </a:p>
              <a:p>
                <a:pPr algn="just"/>
                <a:r>
                  <a:rPr lang="vi-VN" sz="2400" b="1" dirty="0">
                    <a:solidFill>
                      <a:srgbClr val="000000"/>
                    </a:solidFill>
                    <a:latin typeface="+mj-lt"/>
                  </a:rPr>
                  <a:t>Khi đó ta có phương trình: 0,1x + 0,25y </a:t>
                </a:r>
                <a:r>
                  <a:rPr lang="en-US" sz="2400" b="1" dirty="0">
                    <a:solidFill>
                      <a:srgbClr val="000000"/>
                    </a:solidFill>
                    <a:latin typeface="+mj-lt"/>
                  </a:rPr>
                  <a:t>=</a:t>
                </a:r>
                <a:r>
                  <a:rPr lang="vi-VN" sz="2400" b="1" dirty="0">
                    <a:solidFill>
                      <a:srgbClr val="000000"/>
                    </a:solidFill>
                    <a:latin typeface="+mj-lt"/>
                  </a:rPr>
                  <a:t> 95.</a:t>
                </a:r>
              </a:p>
              <a:p>
                <a:pPr lvl="0" algn="just" defTabSz="914400">
                  <a:spcAft>
                    <a:spcPts val="600"/>
                  </a:spcAft>
                </a:pPr>
                <a:r>
                  <a:rPr lang="vi-VN" sz="2400" b="1" dirty="0">
                    <a:solidFill>
                      <a:srgbClr val="000000"/>
                    </a:solidFill>
                    <a:latin typeface="+mj-lt"/>
                  </a:rPr>
                  <a:t>Ta có hệ phương trình: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b="1" dirty="0">
                    <a:solidFill>
                      <a:srgbClr val="00206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(1), ta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x = 200; y = 300 (</a:t>
                </a:r>
                <a:r>
                  <a:rPr lang="en-US" sz="2400" b="1" dirty="0" err="1">
                    <a:solidFill>
                      <a:schemeClr val="tx1"/>
                    </a:solidFill>
                    <a:latin typeface="Times New Roman" panose="02020603050405020304" pitchFamily="18" charset="0"/>
                    <a:cs typeface="Times New Roman" panose="02020603050405020304" pitchFamily="18" charset="0"/>
                  </a:rPr>
                  <a:t>thỏa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mãn</a:t>
                </a:r>
                <a:r>
                  <a:rPr lang="en-US" sz="2400" b="1" dirty="0">
                    <a:solidFill>
                      <a:schemeClr val="tx1"/>
                    </a:solidFill>
                    <a:latin typeface="Times New Roman" panose="02020603050405020304" pitchFamily="18" charset="0"/>
                    <a:cs typeface="Times New Roman" panose="02020603050405020304" pitchFamily="18" charset="0"/>
                  </a:rPr>
                  <a:t>)</a:t>
                </a:r>
              </a:p>
              <a:p>
                <a:pPr lvl="0"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a:t>
                </a:r>
                <a:r>
                  <a:rPr lang="en-US" sz="2400" b="1" dirty="0">
                    <a:solidFill>
                      <a:schemeClr val="tx1"/>
                    </a:solidFill>
                    <a:latin typeface="Times New Roman" panose="02020603050405020304" pitchFamily="18" charset="0"/>
                    <a:cs typeface="Times New Roman" panose="02020603050405020304" pitchFamily="18" charset="0"/>
                  </a:rPr>
                  <a:t> Linh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dùng</a:t>
                </a:r>
                <a:r>
                  <a:rPr lang="en-US" sz="2400" b="1" dirty="0">
                    <a:solidFill>
                      <a:schemeClr val="tx1"/>
                    </a:solidFill>
                    <a:latin typeface="Times New Roman" panose="02020603050405020304" pitchFamily="18" charset="0"/>
                    <a:cs typeface="Times New Roman" panose="02020603050405020304" pitchFamily="18" charset="0"/>
                  </a:rPr>
                  <a:t> 200 g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10%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300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25%.</a:t>
                </a:r>
                <a:endParaRPr kumimoji="0" lang="en-US" sz="3200" b="1" i="0" u="none"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0" y="2082290"/>
                <a:ext cx="12191999" cy="4722853"/>
              </a:xfrm>
              <a:prstGeom prst="roundRect">
                <a:avLst/>
              </a:prstGeom>
              <a:blipFill rotWithShape="1">
                <a:blip r:embed="rId3"/>
                <a:stretch>
                  <a:fillRect l="-52" t="-137" r="-47" b="-12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40318"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52857"/>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pPr>
            <a:r>
              <a:rPr lang="en-US" sz="2400" b="1" dirty="0" err="1">
                <a:solidFill>
                  <a:srgbClr val="008000"/>
                </a:solidFill>
                <a:latin typeface="Times New Roman" panose="02020603050405020304" pitchFamily="18" charset="0"/>
                <a:cs typeface="Times New Roman" panose="02020603050405020304" pitchFamily="18" charset="0"/>
              </a:rPr>
              <a:t>Bài</a:t>
            </a:r>
            <a:r>
              <a:rPr lang="en-US" sz="2400" b="1" dirty="0">
                <a:solidFill>
                  <a:srgbClr val="008000"/>
                </a:solidFill>
                <a:latin typeface="Times New Roman" panose="02020603050405020304" pitchFamily="18" charset="0"/>
                <a:cs typeface="Times New Roman" panose="02020603050405020304" pitchFamily="18" charset="0"/>
              </a:rPr>
              <a:t> 10 </a:t>
            </a:r>
            <a:r>
              <a:rPr lang="en-US" sz="2400" b="1" dirty="0" err="1">
                <a:solidFill>
                  <a:srgbClr val="008000"/>
                </a:solidFill>
                <a:latin typeface="Times New Roman" panose="02020603050405020304" pitchFamily="18" charset="0"/>
                <a:cs typeface="Times New Roman" panose="02020603050405020304" pitchFamily="18" charset="0"/>
              </a:rPr>
              <a:t>trang</a:t>
            </a:r>
            <a:r>
              <a:rPr lang="en-US" sz="2400" b="1" dirty="0">
                <a:solidFill>
                  <a:srgbClr val="008000"/>
                </a:solidFill>
                <a:latin typeface="Times New Roman" panose="02020603050405020304" pitchFamily="18" charset="0"/>
                <a:cs typeface="Times New Roman" panose="02020603050405020304" pitchFamily="18" charset="0"/>
              </a:rPr>
              <a:t> 27 </a:t>
            </a:r>
            <a:r>
              <a:rPr lang="en-US" sz="2400" b="1" dirty="0" err="1">
                <a:solidFill>
                  <a:srgbClr val="008000"/>
                </a:solidFill>
                <a:latin typeface="Times New Roman" panose="02020603050405020304" pitchFamily="18" charset="0"/>
                <a:cs typeface="Times New Roman" panose="02020603050405020304" pitchFamily="18" charset="0"/>
              </a:rPr>
              <a:t>Toán</a:t>
            </a:r>
            <a:r>
              <a:rPr lang="en-US" sz="2400" b="1" dirty="0">
                <a:solidFill>
                  <a:srgbClr val="008000"/>
                </a:solidFill>
                <a:latin typeface="Times New Roman" panose="02020603050405020304" pitchFamily="18" charset="0"/>
                <a:cs typeface="Times New Roman" panose="02020603050405020304" pitchFamily="18" charset="0"/>
              </a:rPr>
              <a:t> 9 </a:t>
            </a:r>
            <a:r>
              <a:rPr lang="en-US" sz="2400" b="1" dirty="0" err="1">
                <a:solidFill>
                  <a:srgbClr val="008000"/>
                </a:solidFill>
                <a:latin typeface="Times New Roman" panose="02020603050405020304" pitchFamily="18" charset="0"/>
                <a:cs typeface="Times New Roman" panose="02020603050405020304" pitchFamily="18" charset="0"/>
              </a:rPr>
              <a:t>Tập</a:t>
            </a:r>
            <a:r>
              <a:rPr lang="en-US" sz="2400" b="1" dirty="0">
                <a:solidFill>
                  <a:srgbClr val="008000"/>
                </a:solidFill>
                <a:latin typeface="Times New Roman" panose="02020603050405020304" pitchFamily="18" charset="0"/>
                <a:cs typeface="Times New Roman" panose="02020603050405020304" pitchFamily="18" charset="0"/>
              </a:rPr>
              <a:t> 1:</a:t>
            </a:r>
            <a:r>
              <a:rPr lang="en-US" sz="28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muốn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ra 500 g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19%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hai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10%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HCl 25%. </a:t>
            </a: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dùng</a:t>
            </a:r>
            <a:r>
              <a:rPr lang="en-US" sz="2400" b="1" dirty="0">
                <a:solidFill>
                  <a:srgbClr val="C00000"/>
                </a:solidFill>
                <a:latin typeface="Times New Roman" panose="02020603050405020304" pitchFamily="18" charset="0"/>
                <a:cs typeface="Times New Roman" panose="02020603050405020304" pitchFamily="18" charset="0"/>
              </a:rPr>
              <a:t> bao </a:t>
            </a:r>
            <a:r>
              <a:rPr lang="en-US" sz="2400" b="1" dirty="0" err="1">
                <a:solidFill>
                  <a:srgbClr val="C00000"/>
                </a:solidFill>
                <a:latin typeface="Times New Roman" panose="02020603050405020304" pitchFamily="18" charset="0"/>
                <a:cs typeface="Times New Roman" panose="02020603050405020304" pitchFamily="18" charset="0"/>
              </a:rPr>
              <a:t>nhiêu</a:t>
            </a:r>
            <a:r>
              <a:rPr lang="en-US" sz="2400" b="1" dirty="0">
                <a:solidFill>
                  <a:srgbClr val="C00000"/>
                </a:solidFill>
                <a:latin typeface="Times New Roman" panose="02020603050405020304" pitchFamily="18" charset="0"/>
                <a:cs typeface="Times New Roman" panose="02020603050405020304" pitchFamily="18" charset="0"/>
              </a:rPr>
              <a:t> gam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đó</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2330246"/>
                <a:ext cx="12192000" cy="45277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0000"/>
                    </a:solidFill>
                    <a:latin typeface="+mj-lt"/>
                  </a:rPr>
                  <a:t>Gọi tốc độ của ca nô khi nước yên lặng và tốc độ của dòng nước là x</a:t>
                </a:r>
                <a:r>
                  <a:rPr lang="en-US" sz="2400" dirty="0">
                    <a:solidFill>
                      <a:srgbClr val="000000"/>
                    </a:solidFill>
                    <a:latin typeface="+mj-lt"/>
                  </a:rPr>
                  <a:t> </a:t>
                </a:r>
                <a:r>
                  <a:rPr lang="en-US" sz="2400" dirty="0" err="1">
                    <a:solidFill>
                      <a:srgbClr val="000000"/>
                    </a:solidFill>
                    <a:latin typeface="+mj-lt"/>
                  </a:rPr>
                  <a:t>và</a:t>
                </a:r>
                <a:r>
                  <a:rPr lang="vi-VN" sz="2400" dirty="0">
                    <a:solidFill>
                      <a:srgbClr val="000000"/>
                    </a:solidFill>
                    <a:latin typeface="+mj-lt"/>
                  </a:rPr>
                  <a:t> y (km/h) (x &gt; y &gt; 0).</a:t>
                </a:r>
              </a:p>
              <a:p>
                <a:pPr algn="just"/>
                <a:r>
                  <a:rPr lang="vi-VN" sz="2400" dirty="0">
                    <a:solidFill>
                      <a:srgbClr val="000000"/>
                    </a:solidFill>
                    <a:latin typeface="+mj-lt"/>
                  </a:rPr>
                  <a:t>Tốc độ của ca nô khi đi xuôi dòng là x + y (km/h).</a:t>
                </a:r>
              </a:p>
              <a:p>
                <a:pPr algn="just"/>
                <a:r>
                  <a:rPr lang="vi-VN" sz="2400" dirty="0">
                    <a:solidFill>
                      <a:srgbClr val="000000"/>
                    </a:solidFill>
                    <a:latin typeface="+mj-lt"/>
                  </a:rPr>
                  <a:t>Tốc độ của ca nô khi đi ngược dòng là x – y (km/h).</a:t>
                </a:r>
              </a:p>
              <a:p>
                <a:pPr algn="just"/>
                <a:r>
                  <a:rPr lang="vi-VN" sz="2400" dirty="0">
                    <a:solidFill>
                      <a:srgbClr val="000000"/>
                    </a:solidFill>
                    <a:latin typeface="+mj-lt"/>
                  </a:rPr>
                  <a:t>Thời gian ca nô đi xuôi dòng quãng đường AB là </a:t>
                </a:r>
                <a:r>
                  <a:rPr lang="en-US" sz="22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2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AB là </a:t>
                </a:r>
                <a:r>
                  <a:rPr lang="en-US" sz="24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𝟎</m:t>
                        </m:r>
                      </m:num>
                      <m:den>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p>
              <a:p>
                <a:pPr algn="just"/>
                <a:r>
                  <a:rPr lang="vi-VN" sz="2400" dirty="0">
                    <a:solidFill>
                      <a:srgbClr val="000000"/>
                    </a:solidFill>
                    <a:latin typeface="+mj-lt"/>
                  </a:rPr>
                  <a:t>Theo bài, thời gian cả đi và về là 9 giờ nên ta có phương trình: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dirty="0">
                    <a:solidFill>
                      <a:srgbClr val="000000"/>
                    </a:solidFill>
                    <a:latin typeface="+mj-lt"/>
                  </a:rPr>
                  <a:t> </a:t>
                </a:r>
                <a:r>
                  <a:rPr lang="en-US" sz="2400" b="1" dirty="0">
                    <a:solidFill>
                      <a:srgbClr val="C00000"/>
                    </a:solidFill>
                    <a:latin typeface="+mj-lt"/>
                  </a:rPr>
                  <a:t>= 9</a:t>
                </a:r>
              </a:p>
              <a:p>
                <a:pPr algn="just"/>
                <a:r>
                  <a:rPr lang="vi-VN" sz="2400" dirty="0">
                    <a:solidFill>
                      <a:srgbClr val="000000"/>
                    </a:solidFill>
                    <a:latin typeface="+mj-lt"/>
                  </a:rPr>
                  <a:t>Thời gian ca nô đi xuôi dòng quãng đường 5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4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en-US" sz="2400" dirty="0">
                  <a:solidFill>
                    <a:srgbClr val="000000"/>
                  </a:solidFill>
                  <a:latin typeface="+mj-lt"/>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2330246"/>
                <a:ext cx="12192000" cy="4527754"/>
              </a:xfrm>
              <a:prstGeom prst="roundRect">
                <a:avLst/>
              </a:prstGeom>
              <a:blipFill rotWithShape="1">
                <a:blip r:embed="rId3"/>
                <a:stretch>
                  <a:fillRect l="-52" t="-150" r="-52" b="-14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3543" y="1"/>
            <a:ext cx="12192000" cy="21975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Times New Roman" panose="02020603050405020304" pitchFamily="18" charset="0"/>
                <a:cs typeface="Times New Roman" panose="02020603050405020304" pitchFamily="18" charset="0"/>
              </a:rPr>
              <a:t>Bài 11 trang 27 Toán 9 Tập 1: </a:t>
            </a:r>
            <a:r>
              <a:rPr lang="vi-VN" sz="2400" b="1" dirty="0">
                <a:solidFill>
                  <a:prstClr val="black"/>
                </a:solidFill>
                <a:latin typeface="Times New Roman" panose="02020603050405020304" pitchFamily="18" charset="0"/>
                <a:cs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121" y="398652"/>
            <a:ext cx="8364455" cy="17397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895350" y="422564"/>
                <a:ext cx="8551685" cy="177670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(-1; 0); (2; -2); (6; -1); (4; -3);  (0;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m:t>
                        </m:r>
                      </m:num>
                      <m:den>
                        <m:r>
                          <a:rPr lang="en-US" sz="3200" b="0" i="1" smtClean="0">
                            <a:latin typeface="Cambria Math" panose="02040503050406030204" pitchFamily="18" charset="0"/>
                            <a:cs typeface="Times New Roman" panose="02020603050405020304" pitchFamily="18" charset="0"/>
                          </a:rPr>
                          <m:t>5</m:t>
                        </m:r>
                      </m:den>
                    </m:f>
                    <m:r>
                      <a:rPr lang="en-US" sz="3200" b="0" i="1" smtClean="0">
                        <a:latin typeface="Cambria Math" panose="02040503050406030204" pitchFamily="18" charset="0"/>
                        <a:cs typeface="Times New Roman" panose="020206030504050203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3x + 5y = -3.</a:t>
                </a:r>
              </a:p>
            </p:txBody>
          </p:sp>
        </mc:Choice>
        <mc:Fallback xmlns="">
          <p:sp>
            <p:nvSpPr>
              <p:cNvPr id="3" name="TextBox 2"/>
              <p:cNvSpPr txBox="1">
                <a:spLocks noRot="1" noChangeAspect="1" noMove="1" noResize="1" noEditPoints="1" noAdjustHandles="1" noChangeArrowheads="1" noChangeShapeType="1" noTextEdit="1"/>
              </p:cNvSpPr>
              <p:nvPr/>
            </p:nvSpPr>
            <p:spPr>
              <a:xfrm>
                <a:off x="895350" y="422564"/>
                <a:ext cx="8551685" cy="1776705"/>
              </a:xfrm>
              <a:prstGeom prst="rect">
                <a:avLst/>
              </a:prstGeom>
              <a:blipFill rotWithShape="1">
                <a:blip r:embed="rId7"/>
                <a:stretch>
                  <a:fillRect t="-16" r="2" b="15"/>
                </a:stretch>
              </a:blipFill>
            </p:spPr>
            <p:txBody>
              <a:bodyPr/>
              <a:lstStyle/>
              <a:p>
                <a:r>
                  <a:rPr lang="en-US" altLang="en-US">
                    <a:noFill/>
                  </a:rPr>
                  <a:t> </a:t>
                </a:r>
              </a:p>
            </p:txBody>
          </p:sp>
        </mc:Fallback>
      </mc:AlternateContent>
      <p:sp>
        <p:nvSpPr>
          <p:cNvPr id="4" name="TextBox 3"/>
          <p:cNvSpPr txBox="1"/>
          <p:nvPr/>
        </p:nvSpPr>
        <p:spPr>
          <a:xfrm>
            <a:off x="2398568" y="2385050"/>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3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17619" y="5376337"/>
            <a:ext cx="280208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D: 1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17618" y="4346893"/>
            <a:ext cx="28020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ea typeface="Cambria Math" panose="02040503050406030204" pitchFamily="18" charset="0"/>
                <a:cs typeface="Times New Roman" panose="02020603050405020304" pitchFamily="18" charset="0"/>
              </a:rPr>
              <a:t>C: </a:t>
            </a:r>
            <a:r>
              <a:rPr lang="en-US" sz="3200" dirty="0">
                <a:latin typeface="Times New Roman" panose="02020603050405020304" pitchFamily="18" charset="0"/>
                <a:ea typeface="Cambria Math" panose="02040503050406030204" pitchFamily="18" charset="0"/>
                <a:cs typeface="Times New Roman" panose="02020603050405020304" pitchFamily="18" charset="0"/>
              </a:rPr>
              <a:t>2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cặp</a:t>
            </a:r>
            <a:r>
              <a:rPr lang="en-US"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17618" y="3398713"/>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B: 4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5356184" y="2272447"/>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6232484" y="2645052"/>
            <a:ext cx="17526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rot="21235483">
            <a:off x="1343667" y="4051877"/>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93229" y="5087746"/>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80661" y="2997278"/>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6"/>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bldLvl="0" animBg="1"/>
      <p:bldP spid="6" grpId="0" animBg="1"/>
      <p:bldP spid="7" grpId="0" animBg="1"/>
      <p:bldP spid="8" grpId="0" animBg="1"/>
      <p:bldP spid="16" grpId="0" animBg="1"/>
      <p:bldP spid="16" grpId="1" animBg="1"/>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 bài, thời gian ca nô đi xuôi dòng 5 km bằng thời gian ca nô đi ngược dòng 4 km nên ta có phương 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f>
                      <m:f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en-US" sz="2400" b="1" i="0" u="none" strike="noStrike" kern="1200" cap="none" spc="0" normalizeH="0" baseline="0" noProof="0" dirty="0">
                    <a:ln>
                      <a:noFill/>
                    </a:ln>
                    <a:solidFill>
                      <a:srgbClr val="C00000"/>
                    </a:solidFill>
                    <a:effectLst/>
                    <a:uLnTx/>
                    <a:uFillTx/>
                    <a:latin typeface="Calibri Light" panose="020F0302020204030204"/>
                    <a:ea typeface="+mn-ea"/>
                    <a:cs typeface="Times New Roman" panose="02020603050405020304" pitchFamily="18" charset="0"/>
                  </a:rPr>
                  <a:t>  = </a:t>
                </a:r>
                <a14:m>
                  <m:oMath xmlns:m="http://schemas.openxmlformats.org/officeDocument/2006/math">
                    <m:f>
                      <m:fPr>
                        <m:ctrlP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lang="en-US" sz="2400" dirty="0">
                  <a:solidFill>
                    <a:srgbClr val="000000"/>
                  </a:solidFill>
                  <a:latin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a:solidFill>
                      <a:srgbClr val="000000"/>
                    </a:solidFill>
                    <a:latin typeface="Times New Roman" panose="02020603050405020304" pitchFamily="18" charset="0"/>
                  </a:rPr>
                  <a:t>Ta </a:t>
                </a:r>
                <a:r>
                  <a:rPr lang="en-US" sz="2400" dirty="0" err="1">
                    <a:solidFill>
                      <a:srgbClr val="000000"/>
                    </a:solidFill>
                    <a:latin typeface="Times New Roman" panose="02020603050405020304" pitchFamily="18" charset="0"/>
                  </a:rPr>
                  <a:t>có</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hệ</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phương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trình</a:t>
                </a:r>
                <a:r>
                  <a:rPr lang="en-US" sz="2400" dirty="0">
                    <a:solidFill>
                      <a:srgbClr val="000000"/>
                    </a:solidFill>
                    <a:latin typeface="Times New Roman" panose="02020603050405020304" pitchFamily="18" charset="0"/>
                  </a:rPr>
                  <a: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0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9 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pp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r>
                  <a:rPr lang="en-US" sz="2400" dirty="0">
                    <a:solidFill>
                      <a:schemeClr val="tx1"/>
                    </a:solidFill>
                    <a:latin typeface="Times New Roman" panose="02020603050405020304" pitchFamily="18" charset="0"/>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m:rPr>
                                  <m:nor/>
                                </m:rPr>
                                <a:rPr lang="en-US" sz="2400" b="1" i="0" dirty="0" smtClean="0">
                                  <a:solidFill>
                                    <a:schemeClr val="tx1"/>
                                  </a:solidFill>
                                  <a:latin typeface="Times New Roman" panose="02020603050405020304" pitchFamily="18" charset="0"/>
                                  <a:cs typeface="Times New Roman" panose="02020603050405020304" pitchFamily="18" charset="0"/>
                                </a:rPr>
                                <m:t>u</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chemeClr val="tx1"/>
                    </a:solidFill>
                    <a:latin typeface="Times New Roman" panose="02020603050405020304" pitchFamily="18" charset="0"/>
                    <a:cs typeface="Times New Roman" panose="02020603050405020304" pitchFamily="18" charset="0"/>
                  </a:rPr>
                  <a:t>(2); ta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9</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a:solidFill>
                      <a:schemeClr val="tx1"/>
                    </a:solidFill>
                    <a:latin typeface="Times New Roman" panose="02020603050405020304" pitchFamily="18" charset="0"/>
                    <a:cs typeface="Times New Roman" panose="02020603050405020304" pitchFamily="18" charset="0"/>
                  </a:rPr>
                  <a:t>Giải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(3),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u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𝟒𝟎</m:t>
                        </m:r>
                      </m:den>
                    </m:f>
                  </m:oMath>
                </a14:m>
                <a:r>
                  <a:rPr lang="en-US" sz="2400" dirty="0">
                    <a:solidFill>
                      <a:schemeClr val="tx1"/>
                    </a:solidFill>
                    <a:latin typeface="Times New Roman" panose="02020603050405020304" pitchFamily="18" charset="0"/>
                    <a:cs typeface="Times New Roman" panose="02020603050405020304" pitchFamily="18" charset="0"/>
                  </a:rPr>
                  <a:t> ; v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𝟑𝟐</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thay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(2),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40</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dirty="0" smtClean="0">
                                  <a:solidFill>
                                    <a:schemeClr val="tx1"/>
                                  </a:solidFill>
                                  <a:latin typeface="Cambria Math" panose="02040503050406030204" pitchFamily="18" charset="0"/>
                                  <a:cs typeface="Times New Roman" panose="02020603050405020304" pitchFamily="18" charset="0"/>
                                </a:rPr>
                                <m:t>𝒚</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𝟑𝟐</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𝟒</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dirty="0">
                  <a:solidFill>
                    <a:schemeClr val="tx1"/>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x = 36; y = 4 (</a:t>
                </a:r>
                <a:r>
                  <a:rPr lang="en-US" sz="2400" dirty="0" err="1">
                    <a:solidFill>
                      <a:schemeClr val="tx1"/>
                    </a:solidFill>
                    <a:latin typeface="Times New Roman" panose="02020603050405020304" pitchFamily="18" charset="0"/>
                    <a:cs typeface="Times New Roman" panose="02020603050405020304" pitchFamily="18" charset="0"/>
                  </a:rPr>
                  <a:t>thỏa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mãn</a:t>
                </a:r>
                <a:r>
                  <a:rPr lang="en-US" sz="2400" dirty="0">
                    <a:solidFill>
                      <a:schemeClr val="tx1"/>
                    </a:solidFill>
                    <a:latin typeface="Times New Roman" panose="02020603050405020304" pitchFamily="18" charset="0"/>
                    <a:cs typeface="Times New Roman" panose="02020603050405020304" pitchFamily="18" charset="0"/>
                  </a:rPr>
                  <a:t> đ/k)</a:t>
                </a:r>
                <a:r>
                  <a:rPr lang="en-US" sz="2400" dirty="0">
                    <a:solidFill>
                      <a:srgbClr val="FF0000"/>
                    </a:solidFill>
                    <a:latin typeface="Times New Roman" panose="02020603050405020304" pitchFamily="18" charset="0"/>
                    <a:cs typeface="Times New Roman" panose="02020603050405020304" pitchFamily="18" charset="0"/>
                  </a:rPr>
                  <a:t>.</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tốc độ của ca nô khi nước yên lặng là 36 km/h và tốc độ của dòng nước là 4 km/h.</a:t>
                </a: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0"/>
                <a:ext cx="12192000" cy="6858000"/>
              </a:xfrm>
              <a:prstGeom prst="roundRect">
                <a:avLst/>
              </a:prstGeom>
              <a:blipFill rotWithShape="1">
                <a:blip r:embed="rId3"/>
                <a:stretch>
                  <a:fillRect l="-52" t="-93" r="-52" b="-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2">
            <a:extLst>
              <a:ext uri="{28A0092B-C50C-407E-A947-70E740481C1C}">
                <a14:useLocalDpi xmlns:a14="http://schemas.microsoft.com/office/drawing/2010/main" val="0"/>
              </a:ext>
            </a:extLst>
          </a:blip>
          <a:srcRect l="13464" t="15742" r="21012" b="6334"/>
          <a:stretch>
            <a:fillRect/>
          </a:stretch>
        </p:blipFill>
        <p:spPr>
          <a:xfrm>
            <a:off x="1107293" y="2953522"/>
            <a:ext cx="2231830" cy="2405333"/>
          </a:xfrm>
          <a:prstGeom prst="rect">
            <a:avLst/>
          </a:prstGeom>
        </p:spPr>
      </p:pic>
      <p:grpSp>
        <p:nvGrpSpPr>
          <p:cNvPr id="26" name="Group 25"/>
          <p:cNvGrpSpPr/>
          <p:nvPr/>
        </p:nvGrpSpPr>
        <p:grpSpPr>
          <a:xfrm>
            <a:off x="4454527" y="1120203"/>
            <a:ext cx="1741233" cy="4598138"/>
            <a:chOff x="4454527" y="1120203"/>
            <a:chExt cx="1741233" cy="4598138"/>
          </a:xfrm>
        </p:grpSpPr>
        <p:sp>
          <p:nvSpPr>
            <p:cNvPr id="19" name="Moon 18"/>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8"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1</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9" name="组合 42"/>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1"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2</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12" name="组合 45"/>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4"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3</a:t>
                </a:r>
                <a:endParaRPr lang="zh-CN" altLang="en-US" sz="3665" b="1" dirty="0">
                  <a:solidFill>
                    <a:srgbClr val="0F54B9"/>
                  </a:solidFill>
                  <a:latin typeface="Microsoft YaHei" panose="020B0503020204020204" charset="-122"/>
                  <a:ea typeface="Microsoft YaHei" panose="020B0503020204020204" charset="-122"/>
                </a:endParaRPr>
              </a:p>
            </p:txBody>
          </p:sp>
        </p:grpSp>
      </p:grpSp>
      <p:grpSp>
        <p:nvGrpSpPr>
          <p:cNvPr id="27" name="Group 26"/>
          <p:cNvGrpSpPr/>
          <p:nvPr/>
        </p:nvGrpSpPr>
        <p:grpSpPr>
          <a:xfrm>
            <a:off x="570807" y="1062783"/>
            <a:ext cx="3555462" cy="1696101"/>
            <a:chOff x="570807" y="1062783"/>
            <a:chExt cx="3555462" cy="1696101"/>
          </a:xfrm>
        </p:grpSpPr>
        <p:grpSp>
          <p:nvGrpSpPr>
            <p:cNvPr id="2" name="组合 34"/>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sp>
            <p:nvSpPr>
              <p:cNvPr id="4"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grpSp>
        <p:sp>
          <p:nvSpPr>
            <p:cNvPr id="17" name="TextBox 16"/>
            <p:cNvSpPr txBox="1"/>
            <p:nvPr/>
          </p:nvSpPr>
          <p:spPr>
            <a:xfrm>
              <a:off x="769686" y="1416366"/>
              <a:ext cx="3157703" cy="1220591"/>
            </a:xfrm>
            <a:prstGeom prst="rect">
              <a:avLst/>
            </a:prstGeom>
            <a:noFill/>
          </p:spPr>
          <p:txBody>
            <a:bodyPr wrap="square" rtlCol="0">
              <a:spAutoFit/>
            </a:bodyPr>
            <a:lstStyle/>
            <a:p>
              <a:pPr algn="ctr">
                <a:defRPr/>
              </a:pPr>
              <a:r>
                <a:rPr lang="en-US" altLang="zh-CN"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rPr>
                <a:t>HƯỚNG DẪN VỀ NHÀ</a:t>
              </a:r>
              <a:endParaRPr lang="zh-CN" altLang="en-US"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3" name="Freeform: Shape 22"/>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err="1">
                <a:solidFill>
                  <a:srgbClr val="3333FF"/>
                </a:solidFill>
                <a:latin typeface="Times New Roman" panose="02020603050405020304" pitchFamily="18" charset="0"/>
                <a:ea typeface="SimSun" panose="02010600030101010101" pitchFamily="2" charset="-122"/>
              </a:rPr>
              <a:t>Xem</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lại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bài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tập</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hướng</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dẫn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và</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bạn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chữa</a:t>
            </a:r>
            <a:r>
              <a:rPr lang="en-US" altLang="zh-CN" sz="2400" dirty="0">
                <a:solidFill>
                  <a:srgbClr val="3333FF"/>
                </a:solidFill>
                <a:latin typeface="Times New Roman" panose="02020603050405020304" pitchFamily="18" charset="0"/>
                <a:ea typeface="SimSun" panose="02010600030101010101" pitchFamily="2" charset="-122"/>
              </a:rPr>
              <a:t>.</a:t>
            </a:r>
            <a:endParaRPr lang="zh-CN" altLang="en-US" sz="2400" b="0" kern="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Freeform: Shape 23"/>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SGK;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khuyến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khích</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giải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them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SBT.</a:t>
            </a:r>
            <a:endParaRPr lang="zh-CN" altLang="en-US"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Freeform: Shape 24"/>
          <p:cNvSpPr/>
          <p:nvPr/>
        </p:nvSpPr>
        <p:spPr>
          <a:xfrm>
            <a:off x="5414622" y="4843360"/>
            <a:ext cx="5791017" cy="98850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bài</a:t>
            </a:r>
            <a:r>
              <a:rPr lang="en-US" sz="2400" dirty="0">
                <a:solidFill>
                  <a:srgbClr val="002060"/>
                </a:solidFill>
                <a:latin typeface="Times New Roman" panose="02020603050405020304" pitchFamily="18" charset="0"/>
                <a:ea typeface="Times New Roman" panose="02020603050405020304" pitchFamily="18" charset="0"/>
              </a:rPr>
              <a:t> 1, </a:t>
            </a:r>
            <a:r>
              <a:rPr lang="en-US" sz="2400" dirty="0" err="1">
                <a:solidFill>
                  <a:srgbClr val="002060"/>
                </a:solidFill>
                <a:latin typeface="Times New Roman" panose="02020603050405020304" pitchFamily="18" charset="0"/>
                <a:ea typeface="Times New Roman" panose="02020603050405020304" pitchFamily="18" charset="0"/>
              </a:rPr>
              <a:t>Chương</a:t>
            </a:r>
            <a:r>
              <a:rPr lang="en-US" sz="2400" dirty="0">
                <a:solidFill>
                  <a:srgbClr val="002060"/>
                </a:solidFill>
                <a:latin typeface="Times New Roman" panose="02020603050405020304" pitchFamily="18" charset="0"/>
                <a:ea typeface="Times New Roman" panose="02020603050405020304" pitchFamily="18" charset="0"/>
              </a:rPr>
              <a:t> </a:t>
            </a:r>
            <a:r>
              <a:rPr lang="en-US" sz="2400" b="0" dirty="0">
                <a:solidFill>
                  <a:srgbClr val="002060"/>
                </a:solidFill>
                <a:latin typeface="Times New Roman" panose="02020603050405020304" pitchFamily="18" charset="0"/>
                <a:ea typeface="Times New Roman" panose="02020603050405020304" pitchFamily="18" charset="0"/>
              </a:rPr>
              <a:t>II</a:t>
            </a:r>
            <a:endParaRPr lang="zh-CN" altLang="en-US" sz="2400" b="0" kern="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231" y="128345"/>
            <a:ext cx="7038668" cy="15707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409285" y="392828"/>
            <a:ext cx="6560267"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Tổng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p>
          <a:p>
            <a:r>
              <a:rPr lang="en-US" sz="3200" dirty="0">
                <a:solidFill>
                  <a:prstClr val="black"/>
                </a:solidFill>
                <a:latin typeface="Times New Roman" panose="02020603050405020304" pitchFamily="18" charset="0"/>
                <a:cs typeface="Times New Roman" panose="02020603050405020304" pitchFamily="18" charset="0"/>
              </a:rPr>
              <a:t>(x – 3)(2x + 6) = 0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409283" y="3389854"/>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0</a:t>
            </a:r>
          </a:p>
        </p:txBody>
      </p:sp>
      <p:sp>
        <p:nvSpPr>
          <p:cNvPr id="6" name="TextBox 5"/>
          <p:cNvSpPr txBox="1"/>
          <p:nvPr/>
        </p:nvSpPr>
        <p:spPr>
          <a:xfrm>
            <a:off x="2409283" y="526472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6</a:t>
            </a:r>
          </a:p>
        </p:txBody>
      </p:sp>
      <p:sp>
        <p:nvSpPr>
          <p:cNvPr id="7" name="TextBox 6"/>
          <p:cNvSpPr txBox="1"/>
          <p:nvPr/>
        </p:nvSpPr>
        <p:spPr>
          <a:xfrm>
            <a:off x="2409283" y="4294421"/>
            <a:ext cx="300091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3</a:t>
            </a:r>
          </a:p>
        </p:txBody>
      </p:sp>
      <p:sp>
        <p:nvSpPr>
          <p:cNvPr id="8" name="TextBox 7"/>
          <p:cNvSpPr txBox="1"/>
          <p:nvPr/>
        </p:nvSpPr>
        <p:spPr>
          <a:xfrm>
            <a:off x="2409283" y="242635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-6</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2330" y="2345801"/>
            <a:ext cx="609600" cy="609600"/>
          </a:xfrm>
          <a:prstGeom prst="rect">
            <a:avLst/>
          </a:prstGeom>
        </p:spPr>
      </p:pic>
      <p:sp>
        <p:nvSpPr>
          <p:cNvPr id="16" name="Cloud 15"/>
          <p:cNvSpPr/>
          <p:nvPr/>
        </p:nvSpPr>
        <p:spPr>
          <a:xfrm>
            <a:off x="6504203" y="2084588"/>
            <a:ext cx="2789123"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321204" y="2522142"/>
            <a:ext cx="1517997"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78725" y="3934390"/>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0035" y="4968832"/>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4331" y="2084588"/>
            <a:ext cx="1233055" cy="1256068"/>
          </a:xfrm>
          <a:prstGeom prst="rect">
            <a:avLst/>
          </a:prstGeom>
        </p:spPr>
      </p:pic>
      <p:pic>
        <p:nvPicPr>
          <p:cNvPr id="21" name="q2">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1979549" y="285314"/>
                <a:ext cx="7417764" cy="160556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b="1" dirty="0">
                    <a:solidFill>
                      <a:prstClr val="black"/>
                    </a:solidFill>
                    <a:latin typeface="Times New Roman" panose="02020603050405020304" pitchFamily="18" charset="0"/>
                    <a:cs typeface="Times New Roman" panose="02020603050405020304" pitchFamily="18" charset="0"/>
                  </a:rPr>
                  <a:t>Nghiệm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phương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trình</a:t>
                </a:r>
                <a:r>
                  <a:rPr lang="en-US" sz="32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1" smtClean="0">
                            <a:solidFill>
                              <a:prstClr val="black"/>
                            </a:solidFill>
                            <a:latin typeface="Cambria Math" panose="02040503050406030204" pitchFamily="18" charset="0"/>
                            <a:cs typeface="Times New Roman" panose="02020603050405020304" pitchFamily="18" charset="0"/>
                          </a:rPr>
                          <m:t>𝟏</m:t>
                        </m:r>
                      </m:num>
                      <m:den>
                        <m:r>
                          <a:rPr lang="en-US" sz="3200" b="1" i="1" smtClean="0">
                            <a:solidFill>
                              <a:prstClr val="black"/>
                            </a:solidFill>
                            <a:latin typeface="Cambria Math" panose="02040503050406030204" pitchFamily="18" charset="0"/>
                            <a:cs typeface="Times New Roman" panose="02020603050405020304" pitchFamily="18" charset="0"/>
                          </a:rPr>
                          <m:t>𝒙</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𝟑</m:t>
                        </m:r>
                      </m:num>
                      <m:den>
                        <m:r>
                          <a:rPr lang="en-US" sz="3200" b="1" i="0">
                            <a:solidFill>
                              <a:prstClr val="black"/>
                            </a:solidFill>
                            <a:latin typeface="Cambria Math" panose="02040503050406030204" pitchFamily="18" charset="0"/>
                            <a:cs typeface="Times New Roman" panose="02020603050405020304" pitchFamily="18" charset="0"/>
                          </a:rPr>
                          <m:t>𝟐𝐱</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𝟏</m:t>
                        </m:r>
                      </m:num>
                      <m:den>
                        <m:r>
                          <a:rPr lang="en-US" sz="3200" b="1" i="0">
                            <a:solidFill>
                              <a:prstClr val="black"/>
                            </a:solidFill>
                            <a:latin typeface="Cambria Math" panose="02040503050406030204" pitchFamily="18" charset="0"/>
                            <a:cs typeface="Times New Roman" panose="02020603050405020304" pitchFamily="18" charset="0"/>
                          </a:rPr>
                          <m:t>𝟔</m:t>
                        </m:r>
                      </m:den>
                    </m:f>
                  </m:oMath>
                </a14:m>
                <a:endParaRPr lang="en-US" sz="3200" b="1" dirty="0">
                  <a:solidFill>
                    <a:prstClr val="black"/>
                  </a:solidFill>
                  <a:latin typeface="Times New Roman" panose="02020603050405020304" pitchFamily="18" charset="0"/>
                  <a:cs typeface="Times New Roman" panose="02020603050405020304" pitchFamily="18" charset="0"/>
                </a:endParaRPr>
              </a:p>
              <a:p>
                <a:pPr algn="ctr"/>
                <a:r>
                  <a:rPr lang="en-US" sz="3200" b="1"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 name="Rounded Rectangle 1"/>
              <p:cNvSpPr>
                <a:spLocks noRot="1" noChangeAspect="1" noMove="1" noResize="1" noEditPoints="1" noAdjustHandles="1" noChangeArrowheads="1" noChangeShapeType="1" noTextEdit="1"/>
              </p:cNvSpPr>
              <p:nvPr/>
            </p:nvSpPr>
            <p:spPr>
              <a:xfrm>
                <a:off x="1979549" y="285314"/>
                <a:ext cx="7417764" cy="1605560"/>
              </a:xfrm>
              <a:prstGeom prst="roundRect">
                <a:avLst/>
              </a:prstGeom>
              <a:blipFill rotWithShape="1">
                <a:blip r:embed="rId7"/>
                <a:stretch>
                  <a:fillRect l="-175" t="-803" r="-163" b="-761"/>
                </a:stretch>
              </a:blipFill>
            </p:spPr>
            <p:style>
              <a:lnRef idx="3">
                <a:schemeClr val="lt1"/>
              </a:lnRef>
              <a:fillRef idx="1">
                <a:schemeClr val="accent3"/>
              </a:fillRef>
              <a:effectRef idx="1">
                <a:schemeClr val="accent3"/>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769177" y="4257863"/>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4" name="TextBox 3"/>
              <p:cNvSpPr txBox="1">
                <a:spLocks noRot="1" noChangeAspect="1" noMove="1" noResize="1" noEditPoints="1" noAdjustHandles="1" noChangeArrowheads="1" noChangeShapeType="1" noTextEdit="1"/>
              </p:cNvSpPr>
              <p:nvPr/>
            </p:nvSpPr>
            <p:spPr>
              <a:xfrm>
                <a:off x="2769177" y="4257863"/>
                <a:ext cx="1676400" cy="584775"/>
              </a:xfrm>
              <a:prstGeom prst="rect">
                <a:avLst/>
              </a:prstGeom>
              <a:blipFill rotWithShape="1">
                <a:blip r:embed="rId8"/>
                <a:stretch>
                  <a:fillRect l="-413" t="-1118" r="-344" b="-1064"/>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sp>
        <p:nvSpPr>
          <p:cNvPr id="6" name="TextBox 5"/>
          <p:cNvSpPr txBox="1"/>
          <p:nvPr/>
        </p:nvSpPr>
        <p:spPr>
          <a:xfrm>
            <a:off x="2769177" y="5379974"/>
            <a:ext cx="199866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-6</a:t>
            </a:r>
          </a:p>
        </p:txBody>
      </p:sp>
      <mc:AlternateContent xmlns:mc="http://schemas.openxmlformats.org/markup-compatibility/2006" xmlns:a14="http://schemas.microsoft.com/office/drawing/2010/main">
        <mc:Choice Requires="a14">
          <p:sp>
            <p:nvSpPr>
              <p:cNvPr id="7" name="TextBox 6"/>
              <p:cNvSpPr txBox="1"/>
              <p:nvPr/>
            </p:nvSpPr>
            <p:spPr>
              <a:xfrm>
                <a:off x="2769177" y="2053414"/>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7" name="TextBox 6"/>
              <p:cNvSpPr txBox="1">
                <a:spLocks noRot="1" noChangeAspect="1" noMove="1" noResize="1" noEditPoints="1" noAdjustHandles="1" noChangeArrowheads="1" noChangeShapeType="1" noTextEdit="1"/>
              </p:cNvSpPr>
              <p:nvPr/>
            </p:nvSpPr>
            <p:spPr>
              <a:xfrm>
                <a:off x="2769177" y="2053414"/>
                <a:ext cx="1676400" cy="584775"/>
              </a:xfrm>
              <a:prstGeom prst="rect">
                <a:avLst/>
              </a:prstGeom>
              <a:blipFill rotWithShape="1">
                <a:blip r:embed="rId9"/>
                <a:stretch>
                  <a:fillRect l="-413" t="-1164" r="-344" b="-1018"/>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69176" y="3135751"/>
                <a:ext cx="19986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6</a:t>
                </a:r>
              </a:p>
            </p:txBody>
          </p:sp>
        </mc:Choice>
        <mc:Fallback xmlns="">
          <p:sp>
            <p:nvSpPr>
              <p:cNvPr id="8" name="TextBox 7"/>
              <p:cNvSpPr txBox="1">
                <a:spLocks noRot="1" noChangeAspect="1" noMove="1" noResize="1" noEditPoints="1" noAdjustHandles="1" noChangeArrowheads="1" noChangeShapeType="1" noTextEdit="1"/>
              </p:cNvSpPr>
              <p:nvPr/>
            </p:nvSpPr>
            <p:spPr>
              <a:xfrm>
                <a:off x="2769176" y="3135751"/>
                <a:ext cx="1998665" cy="584775"/>
              </a:xfrm>
              <a:prstGeom prst="rect">
                <a:avLst/>
              </a:prstGeom>
              <a:blipFill rotWithShape="1">
                <a:blip r:embed="rId10"/>
                <a:stretch>
                  <a:fillRect l="-347" t="-1107" r="-305" b="-1075"/>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403095" y="2549109"/>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559949" y="3109193"/>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8883" y="1778615"/>
            <a:ext cx="1121441" cy="1142371"/>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2" y="5339853"/>
            <a:ext cx="1032051" cy="1051313"/>
          </a:xfrm>
          <a:prstGeom prst="rect">
            <a:avLst/>
          </a:prstGeom>
        </p:spPr>
      </p:pic>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3" y="2930975"/>
            <a:ext cx="1032051" cy="1051313"/>
          </a:xfrm>
          <a:prstGeom prst="rect">
            <a:avLst/>
          </a:prstGeom>
        </p:spPr>
      </p:pic>
      <p:pic>
        <p:nvPicPr>
          <p:cNvPr id="21" name="q3">
            <a:hlinkClick r:id="rId17" action="ppaction://hlinksldjump"/>
          </p:cNvPr>
          <p:cNvPicPr>
            <a:picLocks noChangeAspect="1"/>
          </p:cNvPicPr>
          <p:nvPr/>
        </p:nvPicPr>
        <p:blipFill rotWithShape="1">
          <a:blip r:embed="rId18"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pic>
        <p:nvPicPr>
          <p:cNvPr id="9" name="Picture 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22547" y="6605278"/>
            <a:ext cx="7131768" cy="136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0"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228600"/>
            <a:ext cx="7177743" cy="15332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2112355" y="234067"/>
                <a:ext cx="6511455" cy="1352871"/>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Điều </a:t>
                </a:r>
                <a:r>
                  <a:rPr lang="en-US" sz="3200" dirty="0" err="1">
                    <a:solidFill>
                      <a:prstClr val="black"/>
                    </a:solidFill>
                    <a:latin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𝑥</m:t>
                        </m:r>
                      </m:num>
                      <m:den>
                        <m:r>
                          <a:rPr lang="en-US" sz="3200" b="0" i="1" smtClean="0">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b="0" i="1" smtClean="0">
                            <a:solidFill>
                              <a:prstClr val="black"/>
                            </a:solidFill>
                            <a:latin typeface="Cambria Math" panose="02040503050406030204" pitchFamily="18" charset="0"/>
                            <a:cs typeface="Times New Roman" panose="02020603050405020304" pitchFamily="18" charset="0"/>
                          </a:rPr>
                          <m:t>5</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m:t>
                            </m:r>
                          </m:e>
                          <m:sup>
                            <m:r>
                              <a:rPr lang="en-US" sz="3200" i="1">
                                <a:solidFill>
                                  <a:prstClr val="black"/>
                                </a:solidFill>
                                <a:latin typeface="Cambria Math" panose="02040503050406030204" pitchFamily="18" charset="0"/>
                                <a:cs typeface="Times New Roman" panose="02020603050405020304" pitchFamily="18" charset="0"/>
                              </a:rPr>
                              <m:t>2</m:t>
                            </m:r>
                          </m:sup>
                        </m:sSup>
                      </m:num>
                      <m:den>
                        <m:r>
                          <a:rPr lang="en-US" sz="3200" i="1">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 −</m:t>
                        </m:r>
                        <m:r>
                          <a:rPr lang="en-US" sz="3200" b="0" i="1" smtClean="0">
                            <a:solidFill>
                              <a:prstClr val="black"/>
                            </a:solidFill>
                            <a:latin typeface="Cambria Math" panose="02040503050406030204" pitchFamily="18" charset="0"/>
                            <a:cs typeface="Times New Roman" panose="020206030504050203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 là:</a:t>
                </a:r>
              </a:p>
            </p:txBody>
          </p:sp>
        </mc:Choice>
        <mc:Fallback xmlns="">
          <p:sp>
            <p:nvSpPr>
              <p:cNvPr id="3" name="TextBox 2"/>
              <p:cNvSpPr txBox="1">
                <a:spLocks noRot="1" noChangeAspect="1" noMove="1" noResize="1" noEditPoints="1" noAdjustHandles="1" noChangeArrowheads="1" noChangeShapeType="1" noTextEdit="1"/>
              </p:cNvSpPr>
              <p:nvPr/>
            </p:nvSpPr>
            <p:spPr>
              <a:xfrm>
                <a:off x="2112355" y="234067"/>
                <a:ext cx="6511455" cy="1352871"/>
              </a:xfrm>
              <a:prstGeom prst="rect">
                <a:avLst/>
              </a:prstGeom>
              <a:blipFill rotWithShape="1">
                <a:blip r:embed="rId7"/>
                <a:stretch>
                  <a:fillRect l="-5" t="-29" r="8" b="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11901" y="3204314"/>
                <a:ext cx="2514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r>
                      <a:rPr lang="en-US" sz="3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3200" dirty="0">
                    <a:solidFill>
                      <a:prstClr val="black"/>
                    </a:solidFill>
                    <a:latin typeface="Times New Roman" panose="02020603050405020304" pitchFamily="18" charset="0"/>
                    <a:cs typeface="Times New Roman" panose="02020603050405020304" pitchFamily="18" charset="0"/>
                  </a:rPr>
                  <a:t>3 </a:t>
                </a:r>
              </a:p>
            </p:txBody>
          </p:sp>
        </mc:Choice>
        <mc:Fallback xmlns="">
          <p:sp>
            <p:nvSpPr>
              <p:cNvPr id="4" name="TextBox 3"/>
              <p:cNvSpPr txBox="1">
                <a:spLocks noRot="1" noChangeAspect="1" noMove="1" noResize="1" noEditPoints="1" noAdjustHandles="1" noChangeArrowheads="1" noChangeShapeType="1" noTextEdit="1"/>
              </p:cNvSpPr>
              <p:nvPr/>
            </p:nvSpPr>
            <p:spPr>
              <a:xfrm>
                <a:off x="2511901" y="3204314"/>
                <a:ext cx="2514600" cy="584775"/>
              </a:xfrm>
              <a:prstGeom prst="rect">
                <a:avLst/>
              </a:prstGeom>
              <a:blipFill rotWithShape="1">
                <a:blip r:embed="rId8"/>
                <a:stretch>
                  <a:fillRect l="-271" t="-1104" r="-234" b="-107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21313" y="589845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1313" y="5898454"/>
                <a:ext cx="1676400" cy="584775"/>
              </a:xfrm>
              <a:prstGeom prst="rect">
                <a:avLst/>
              </a:prstGeom>
              <a:blipFill rotWithShape="1">
                <a:blip r:embed="rId9"/>
                <a:stretch>
                  <a:fillRect l="-381" t="-1184" r="-377" b="-99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21313" y="455138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a:t>
                </a:r>
                <a:r>
                  <a:rPr lang="en-US" sz="3200" dirty="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5</a:t>
                </a:r>
              </a:p>
            </p:txBody>
          </p:sp>
        </mc:Choice>
        <mc:Fallback xmlns="">
          <p:sp>
            <p:nvSpPr>
              <p:cNvPr id="7" name="TextBox 6"/>
              <p:cNvSpPr txBox="1">
                <a:spLocks noRot="1" noChangeAspect="1" noMove="1" noResize="1" noEditPoints="1" noAdjustHandles="1" noChangeArrowheads="1" noChangeShapeType="1" noTextEdit="1"/>
              </p:cNvSpPr>
              <p:nvPr/>
            </p:nvSpPr>
            <p:spPr>
              <a:xfrm>
                <a:off x="2621313" y="4551384"/>
                <a:ext cx="1676400" cy="584775"/>
              </a:xfrm>
              <a:prstGeom prst="rect">
                <a:avLst/>
              </a:prstGeom>
              <a:blipFill rotWithShape="1">
                <a:blip r:embed="rId10"/>
                <a:stretch>
                  <a:fillRect l="-381" t="-1144" r="-377" b="-103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1902" y="2014228"/>
                <a:ext cx="2514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0</a:t>
                </a:r>
              </a:p>
            </p:txBody>
          </p:sp>
        </mc:Choice>
        <mc:Fallback xmlns="">
          <p:sp>
            <p:nvSpPr>
              <p:cNvPr id="8" name="TextBox 7"/>
              <p:cNvSpPr txBox="1">
                <a:spLocks noRot="1" noChangeAspect="1" noMove="1" noResize="1" noEditPoints="1" noAdjustHandles="1" noChangeArrowheads="1" noChangeShapeType="1" noTextEdit="1"/>
              </p:cNvSpPr>
              <p:nvPr/>
            </p:nvSpPr>
            <p:spPr>
              <a:xfrm>
                <a:off x="2511902" y="2014228"/>
                <a:ext cx="2514599" cy="584775"/>
              </a:xfrm>
              <a:prstGeom prst="rect">
                <a:avLst/>
              </a:prstGeom>
              <a:blipFill rotWithShape="1">
                <a:blip r:embed="rId11"/>
                <a:stretch>
                  <a:fillRect l="-271" t="-1087" r="-234" b="-986"/>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92330" y="2345801"/>
            <a:ext cx="609600" cy="609600"/>
          </a:xfrm>
          <a:prstGeom prst="rect">
            <a:avLst/>
          </a:prstGeom>
        </p:spPr>
      </p:pic>
      <p:sp>
        <p:nvSpPr>
          <p:cNvPr id="16" name="Cloud 15"/>
          <p:cNvSpPr/>
          <p:nvPr/>
        </p:nvSpPr>
        <p:spPr>
          <a:xfrm>
            <a:off x="6324600" y="2438400"/>
            <a:ext cx="2973338" cy="1891006"/>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107382" y="2780300"/>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61819" y="4534666"/>
            <a:ext cx="859494" cy="875535"/>
          </a:xfrm>
          <a:prstGeom prst="rect">
            <a:avLst/>
          </a:prstGeom>
        </p:spPr>
      </p:pic>
      <p:pic>
        <p:nvPicPr>
          <p:cNvPr id="19" name="Picture 1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52599" y="5781519"/>
            <a:ext cx="859494" cy="875535"/>
          </a:xfrm>
          <a:prstGeom prst="rect">
            <a:avLst/>
          </a:prstGeom>
        </p:spPr>
      </p:pic>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1023" y="1866981"/>
            <a:ext cx="830879" cy="846386"/>
          </a:xfrm>
          <a:prstGeom prst="rect">
            <a:avLst/>
          </a:prstGeom>
        </p:spPr>
      </p:pic>
      <p:pic>
        <p:nvPicPr>
          <p:cNvPr id="21" name="q4">
            <a:hlinkClick r:id="rId18" action="ppaction://hlinksldjump"/>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0571" y="117803"/>
            <a:ext cx="6745207" cy="16348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2050711" y="280334"/>
            <a:ext cx="6419811"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hệ</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a:t>
            </a: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518996" y="5958564"/>
            <a:ext cx="325315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y) = (4; 5)</a:t>
            </a:r>
          </a:p>
        </p:txBody>
      </p:sp>
      <p:sp>
        <p:nvSpPr>
          <p:cNvPr id="6" name="TextBox 5"/>
          <p:cNvSpPr txBox="1"/>
          <p:nvPr/>
        </p:nvSpPr>
        <p:spPr>
          <a:xfrm>
            <a:off x="2522648" y="2165057"/>
            <a:ext cx="30926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y) = (5; 4)</a:t>
            </a:r>
          </a:p>
        </p:txBody>
      </p:sp>
      <p:sp>
        <p:nvSpPr>
          <p:cNvPr id="7" name="TextBox 6"/>
          <p:cNvSpPr txBox="1"/>
          <p:nvPr/>
        </p:nvSpPr>
        <p:spPr>
          <a:xfrm>
            <a:off x="2518997" y="4619855"/>
            <a:ext cx="32531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y) = (-4; -5)</a:t>
            </a:r>
          </a:p>
        </p:txBody>
      </p:sp>
      <p:sp>
        <p:nvSpPr>
          <p:cNvPr id="8" name="TextBox 7"/>
          <p:cNvSpPr txBox="1"/>
          <p:nvPr/>
        </p:nvSpPr>
        <p:spPr>
          <a:xfrm>
            <a:off x="2518996" y="3452486"/>
            <a:ext cx="325315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(x; y) = (-5; -4)</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2330" y="2345801"/>
            <a:ext cx="609600" cy="609600"/>
          </a:xfrm>
          <a:prstGeom prst="rect">
            <a:avLst/>
          </a:prstGeom>
        </p:spPr>
      </p:pic>
      <p:sp>
        <p:nvSpPr>
          <p:cNvPr id="16" name="Cloud 15"/>
          <p:cNvSpPr/>
          <p:nvPr/>
        </p:nvSpPr>
        <p:spPr>
          <a:xfrm>
            <a:off x="5808821" y="4729701"/>
            <a:ext cx="3092653" cy="185429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6661110" y="5015310"/>
            <a:ext cx="1643574"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30034" y="4548591"/>
            <a:ext cx="916337" cy="933439"/>
          </a:xfrm>
          <a:prstGeom prst="rect">
            <a:avLst/>
          </a:prstGeom>
        </p:spPr>
      </p:pic>
      <p:pic>
        <p:nvPicPr>
          <p:cNvPr id="19" name="Picture 1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2042542"/>
            <a:ext cx="944753" cy="962385"/>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3248426"/>
            <a:ext cx="944753" cy="962386"/>
          </a:xfrm>
          <a:prstGeom prst="rect">
            <a:avLst/>
          </a:prstGeom>
        </p:spPr>
      </p:pic>
      <p:pic>
        <p:nvPicPr>
          <p:cNvPr id="21"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graphicFrame>
        <p:nvGraphicFramePr>
          <p:cNvPr id="5" name="Object 4"/>
          <p:cNvGraphicFramePr>
            <a:graphicFrameLocks noChangeAspect="1"/>
          </p:cNvGraphicFramePr>
          <p:nvPr/>
        </p:nvGraphicFramePr>
        <p:xfrm>
          <a:off x="6951663" y="107950"/>
          <a:ext cx="1584325" cy="1177925"/>
        </p:xfrm>
        <a:graphic>
          <a:graphicData uri="http://schemas.openxmlformats.org/presentationml/2006/ole">
            <mc:AlternateContent xmlns:mc="http://schemas.openxmlformats.org/markup-compatibility/2006">
              <mc:Choice xmlns:v="urn:schemas-microsoft-com:vml" Requires="v">
                <p:oleObj name="Equation" r:id="rId16" imgW="20421600" imgH="13716000" progId="Equation.DSMT4">
                  <p:embed/>
                </p:oleObj>
              </mc:Choice>
              <mc:Fallback>
                <p:oleObj name="Equation" r:id="rId16" imgW="20421600" imgH="13716000" progId="Equation.DSMT4">
                  <p:embed/>
                  <p:pic>
                    <p:nvPicPr>
                      <p:cNvPr id="0" name="Picture 1055"/>
                      <p:cNvPicPr/>
                      <p:nvPr/>
                    </p:nvPicPr>
                    <p:blipFill>
                      <a:blip r:embed="rId17"/>
                      <a:stretch>
                        <a:fillRect/>
                      </a:stretch>
                    </p:blipFill>
                    <p:spPr>
                      <a:xfrm>
                        <a:off x="6951663" y="107950"/>
                        <a:ext cx="1584325" cy="11779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1100" y="117763"/>
            <a:ext cx="7545410" cy="1723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1203388" y="422563"/>
            <a:ext cx="754541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x(2x – 1) + 5(2x – 1) = 0</a:t>
            </a:r>
          </a:p>
          <a:p>
            <a:r>
              <a:rPr lang="en-US" sz="3200" dirty="0">
                <a:solidFill>
                  <a:prstClr val="black"/>
                </a:solidFill>
                <a:latin typeface="Times New Roman" panose="02020603050405020304" pitchFamily="18" charset="0"/>
                <a:cs typeface="Times New Roman" panose="02020603050405020304" pitchFamily="18" charset="0"/>
              </a:rPr>
              <a:t>Ta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TextBox 3"/>
              <p:cNvSpPr txBox="1"/>
              <p:nvPr/>
            </p:nvSpPr>
            <p:spPr>
              <a:xfrm>
                <a:off x="2438399" y="2188595"/>
                <a:ext cx="3681845"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 -5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38399" y="2188595"/>
                <a:ext cx="3681845" cy="790345"/>
              </a:xfrm>
              <a:prstGeom prst="rect">
                <a:avLst/>
              </a:prstGeom>
              <a:blipFill rotWithShape="1">
                <a:blip r:embed="rId7"/>
                <a:stretch>
                  <a:fillRect l="-190" t="-852" r="-169" b="-784"/>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34936" y="5937287"/>
                <a:ext cx="3636820" cy="7877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-5 </a:t>
                </a:r>
                <a:r>
                  <a:rPr lang="en-US" sz="3200" dirty="0" err="1">
                    <a:solidFill>
                      <a:prstClr val="black"/>
                    </a:solidFill>
                    <a:latin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34936" y="5937287"/>
                <a:ext cx="3636820" cy="787716"/>
              </a:xfrm>
              <a:prstGeom prst="rect">
                <a:avLst/>
              </a:prstGeom>
              <a:blipFill rotWithShape="1">
                <a:blip r:embed="rId8"/>
                <a:stretch>
                  <a:fillRect l="-184" t="-811" r="-160" b="-761"/>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34936" y="4711466"/>
                <a:ext cx="1676400"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2434936" y="4711466"/>
                <a:ext cx="1676400" cy="790345"/>
              </a:xfrm>
              <a:prstGeom prst="rect">
                <a:avLst/>
              </a:prstGeom>
              <a:blipFill rotWithShape="1">
                <a:blip r:embed="rId9"/>
                <a:stretch>
                  <a:fillRect l="-399" t="-854" r="-358" b="-782"/>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34936" y="3516236"/>
                <a:ext cx="36368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b="0" i="1" smtClean="0">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cs typeface="Times New Roman" panose="02020603050405020304" pitchFamily="18" charset="0"/>
                      </a:rPr>
                      <m:t>5</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434936" y="3516236"/>
                <a:ext cx="3636820" cy="584775"/>
              </a:xfrm>
              <a:prstGeom prst="rect">
                <a:avLst/>
              </a:prstGeom>
              <a:blipFill rotWithShape="1">
                <a:blip r:embed="rId10"/>
                <a:stretch>
                  <a:fillRect l="-184" t="-1127" r="-160" b="-1055"/>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120245" y="2338189"/>
            <a:ext cx="2957946" cy="1942102"/>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82245" y="2719189"/>
            <a:ext cx="1600200" cy="1077218"/>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85793" y="5796698"/>
            <a:ext cx="1004455" cy="1023202"/>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31040" y="4612518"/>
            <a:ext cx="1003896" cy="1022632"/>
          </a:xfrm>
          <a:prstGeom prst="rect">
            <a:avLst/>
          </a:prstGeom>
        </p:spPr>
      </p:pic>
      <p:pic>
        <p:nvPicPr>
          <p:cNvPr id="20" name="Picture 19"/>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44006" y="3383826"/>
            <a:ext cx="990931" cy="1009425"/>
          </a:xfrm>
          <a:prstGeom prst="rect">
            <a:avLst/>
          </a:prstGeom>
        </p:spPr>
      </p:pic>
      <p:pic>
        <p:nvPicPr>
          <p:cNvPr id="21" name="q6">
            <a:hlinkClick r:id="rId19" action="ppaction://hlinksldjump"/>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744" y="1395953"/>
            <a:ext cx="8200416" cy="2905604"/>
          </a:xfrm>
          <a:prstGeom prst="rect">
            <a:avLst/>
          </a:prstGeom>
          <a:noFill/>
        </p:spPr>
        <p:txBody>
          <a:bodyPr wrap="square">
            <a:spAutoFit/>
          </a:bodyPr>
          <a:lstStyle/>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TẬP </a:t>
            </a:r>
          </a:p>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 CHƯƠNG I</a:t>
            </a:r>
          </a:p>
          <a:p>
            <a:pPr algn="ctr">
              <a:lnSpc>
                <a:spcPct val="150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2471</Words>
  <Application>Microsoft Office PowerPoint</Application>
  <PresentationFormat>Widescreen</PresentationFormat>
  <Paragraphs>243</Paragraphs>
  <Slides>31</Slides>
  <Notes>0</Notes>
  <HiddenSlides>0</HiddenSlides>
  <MMClips>25</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4" baseType="lpstr">
      <vt:lpstr>Microsoft YaHei</vt:lpstr>
      <vt:lpstr>Agency FB</vt:lpstr>
      <vt:lpstr>Arial</vt:lpstr>
      <vt:lpstr>Calibri</vt:lpstr>
      <vt:lpstr>Calibri Light</vt:lpstr>
      <vt:lpstr>Cambria Math</vt:lpstr>
      <vt:lpstr>Times New Roman</vt:lpstr>
      <vt:lpstr>Trebuchet MS</vt:lpstr>
      <vt:lpstr>Wingdings 3</vt:lpstr>
      <vt:lpstr>Facet</vt:lpstr>
      <vt:lpstr>Office Theme</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80</cp:revision>
  <dcterms:created xsi:type="dcterms:W3CDTF">2023-06-19T08:36:00Z</dcterms:created>
  <dcterms:modified xsi:type="dcterms:W3CDTF">2024-10-07T13:32:16Z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095BD2B0ACFA4BCCBCF1EAC3CB3DC1D7_12</vt:lpwstr>
  </property>
  <property fmtid="{D5CDD505-2E9C-101B-9397-08002B2CF9AE}" pid="3" name="KSOProductBuildVer">
    <vt:lpwstr>1033-12.2.0.17119</vt:lpwstr>
  </property>
</Properties>
</file>