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21" r:id="rId2"/>
    <p:sldId id="528" r:id="rId3"/>
    <p:sldId id="523" r:id="rId4"/>
    <p:sldId id="524" r:id="rId5"/>
    <p:sldId id="525" r:id="rId6"/>
    <p:sldId id="474" r:id="rId7"/>
    <p:sldId id="530" r:id="rId8"/>
    <p:sldId id="500" r:id="rId9"/>
    <p:sldId id="468" r:id="rId10"/>
    <p:sldId id="503" r:id="rId11"/>
    <p:sldId id="497" r:id="rId12"/>
    <p:sldId id="501" r:id="rId13"/>
    <p:sldId id="499" r:id="rId14"/>
    <p:sldId id="498" r:id="rId15"/>
    <p:sldId id="502" r:id="rId16"/>
    <p:sldId id="469" r:id="rId17"/>
    <p:sldId id="470" r:id="rId18"/>
    <p:sldId id="264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424"/>
    <a:srgbClr val="00FF00"/>
    <a:srgbClr val="33CC33"/>
    <a:srgbClr val="FF99CC"/>
    <a:srgbClr val="CC66FF"/>
    <a:srgbClr val="CC99FF"/>
    <a:srgbClr val="2C4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51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37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AE98CD-17D8-4AA5-9528-12977A0D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F1CC36-63C1-4EDE-9C43-6BC42C3F4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50EBCEC-20EF-4B8D-A204-342D8952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15/10/2024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151399C-0428-4E33-9473-BB3CC48C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4F488A-D5D6-41FA-9837-FEE4EEFC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6038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20C22E-E8DC-4AD3-A48C-F1FC4C0F6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0CC8018-3149-4C15-9E66-F5A8E1717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8BE04C-4D58-4F79-B083-7D783FECF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15/10/2024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3CF58DA-DFCE-413A-8073-AA1D533E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B67EDA-CD7B-4C9B-8D96-1439FB2C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820436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7B1077D-7655-4660-9EDF-29C6722C9C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E44F4C-A55A-4263-8F03-81FACDBB3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596F3D-18B2-4B03-A1DD-F5F2DDCC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15/10/2024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BA150-46EB-459E-8469-9429D58B0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CCB06F-1499-4DE2-A754-924B236D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2910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C859F-B52C-4D94-9C17-7C589F66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C9DBC80-C942-4E53-9278-CC998AD01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356AA6-3853-4357-9798-8112BC4A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15/10/2024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2BB3E96-71B3-4FA9-AE10-C7D42D8F5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35E6E5-F368-4B8B-A6A5-B373BCD7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318823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6B5E0A-C347-4FB4-8B04-A73D1357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146F37-392E-4190-80F4-418A89968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454666-5310-4864-8C51-7A2DC275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15/10/2024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1C5836-10F5-4185-BF04-53E0A12F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3355A3-AEF6-4493-B091-07371D92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97583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9B7716-9FBF-4260-ABD0-E5B4027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B6290C5-5D8E-4AE1-B027-93CCC4147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0694B7C-3004-4FBA-AE5C-C45AEC40B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B34C29E-C8A8-4CDD-9997-D142797D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15/10/2024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94AEB0-81B1-4913-BAEC-22B5B883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7F068F3-5D69-4172-A996-EF51D0F76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05759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086356-B826-49CC-8317-D0729788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8022C39-D037-4B18-968D-8017D0EAC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78EE168-CF8C-4625-B965-CFB42C418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5849DB4-37B4-4299-BE56-DB48E8E2A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5669E05-DD2A-42DC-A120-4A11C4A94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076A11D-91CD-42E4-9BE6-D3E90BB5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15/10/2024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0A29B74-ACA4-465A-B9F3-D370DF1C2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B97376C-E0D0-485E-9C63-1F02DCA1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2482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150307-509A-4F72-A931-EE37FB62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2D49F6D-318E-4B4B-ABCE-6503196F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15/10/2024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EFEB71B-C61A-4E69-AE36-36177D35B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EB494C-741C-4B48-A183-22AA86D9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65096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0E33A87-FF85-4599-9845-DF14B2A4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15/10/2024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8FF39C7-CF3A-44EC-8691-9764CC82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FE136A9-EA79-44EB-A467-88D750D7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565243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1785D9-9DBF-491A-AE0B-97C6B74C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2E168B1-FEDB-4C5F-8EEA-B56661A35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CD3CC99-0322-42BA-88FE-62615A472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F5B2A96-C6EF-4C03-A83B-3E1E4F14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15/10/2024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F511DEB-5925-42ED-80CF-4975A1385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60D1E78-547B-4D0D-A156-2DC6B5FE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032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3E975A-C393-4FAA-9529-CE37186C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DE22C2-A66F-4C29-8206-5362E4659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2143205-DD8D-4709-88DB-E54796D2F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F86656B-0BBE-4081-8E7C-9CB5B033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15/10/2024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DBB07D9-797F-40BA-A57A-3B60EC80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7C8073-4EB0-4076-90DE-DF7AF583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10455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EC718A4-EAAD-45A7-BBEB-D0FBAAE1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68D440B-6BF1-4982-960A-A3EC74130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E4C928-18D7-4E80-8A0D-723CCCBAF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ED433-5696-4134-A11E-F75CCCABD24C}" type="datetimeFigureOut">
              <a:rPr lang="en-BZ" smtClean="0"/>
              <a:t>15/10/2024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206848-5506-4C4B-98CA-742FE4878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4338599-79FF-4148-B8B3-3C48D70AC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3710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7" Type="http://schemas.openxmlformats.org/officeDocument/2006/relationships/image" Target="../media/image36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5.wmf"/><Relationship Id="rId10" Type="http://schemas.openxmlformats.org/officeDocument/2006/relationships/image" Target="../media/image370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36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7.png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80.png"/><Relationship Id="rId9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4" y="4800600"/>
            <a:ext cx="106997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8" y="2557464"/>
            <a:ext cx="25908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Freeform 23"/>
          <p:cNvSpPr>
            <a:spLocks/>
          </p:cNvSpPr>
          <p:nvPr/>
        </p:nvSpPr>
        <p:spPr bwMode="auto">
          <a:xfrm>
            <a:off x="3451226" y="1770063"/>
            <a:ext cx="493713" cy="369332"/>
          </a:xfrm>
          <a:custGeom>
            <a:avLst/>
            <a:gdLst>
              <a:gd name="T0" fmla="*/ 196311 w 493655"/>
              <a:gd name="T1" fmla="*/ 1771396 h 2405314"/>
              <a:gd name="T2" fmla="*/ 490786 w 493655"/>
              <a:gd name="T3" fmla="*/ 2325638 h 2405314"/>
              <a:gd name="T4" fmla="*/ 10902 w 493655"/>
              <a:gd name="T5" fmla="*/ 293418 h 2405314"/>
              <a:gd name="T6" fmla="*/ 0 w 493655"/>
              <a:gd name="T7" fmla="*/ 0 h 2405314"/>
              <a:gd name="T8" fmla="*/ 0 60000 65536"/>
              <a:gd name="T9" fmla="*/ 0 60000 65536"/>
              <a:gd name="T10" fmla="*/ 0 60000 65536"/>
              <a:gd name="T11" fmla="*/ 0 60000 65536"/>
              <a:gd name="T12" fmla="*/ 0 w 493655"/>
              <a:gd name="T13" fmla="*/ 0 h 2405314"/>
              <a:gd name="T14" fmla="*/ 493655 w 493655"/>
              <a:gd name="T15" fmla="*/ 2405314 h 24053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3655" h="2405314">
                <a:moveTo>
                  <a:pt x="195943" y="1774372"/>
                </a:moveTo>
                <a:cubicBezTo>
                  <a:pt x="358322" y="2175329"/>
                  <a:pt x="520701" y="2576286"/>
                  <a:pt x="489858" y="2329543"/>
                </a:cubicBezTo>
                <a:cubicBezTo>
                  <a:pt x="459015" y="2082800"/>
                  <a:pt x="92529" y="682171"/>
                  <a:pt x="10886" y="293914"/>
                </a:cubicBezTo>
                <a:cubicBezTo>
                  <a:pt x="-70757" y="-94343"/>
                  <a:pt x="567871" y="558800"/>
                  <a:pt x="0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414857" y="1450974"/>
            <a:ext cx="84151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Dụng cụ cần chuẩn bị: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88222" y="4206378"/>
            <a:ext cx="15183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Giác kế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23163" y="1863726"/>
            <a:ext cx="22894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Thước cuộn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70724" y="5934040"/>
            <a:ext cx="42592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M¸y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tÝnh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bá tói</a:t>
            </a:r>
            <a:endParaRPr lang="vi-V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19050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08" y="3235325"/>
            <a:ext cx="295275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44556" y="119214"/>
            <a:ext cx="11847444" cy="480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ƯỚC LƯỢNG CHIỀU CAO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947" y="746342"/>
            <a:ext cx="1164866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Xác định chiều cao của cột cờ không cần lên đỉnh cột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86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04DB9-6B61-4926-A160-6D39A5218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642" y="4827941"/>
            <a:ext cx="7288698" cy="380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86363-313C-4204-8155-8F83AB3F6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642" y="5193267"/>
            <a:ext cx="7192945" cy="1043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E89089-10D3-4900-80EF-6FA2E66E4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275" y="4196377"/>
            <a:ext cx="476681" cy="924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0352A7-48F8-41C0-955E-7AA763E3E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636" y="4726814"/>
            <a:ext cx="354921" cy="365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78AB9-5241-4BBC-8361-96913C26E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980" y="3439282"/>
            <a:ext cx="840092" cy="924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D057FE-C700-48F9-80D4-D19DB9F52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271" y="5349153"/>
            <a:ext cx="605685" cy="628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A06C71-7A0C-430C-AF6A-283BD3A5BB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8642" y="4164985"/>
            <a:ext cx="3330948" cy="969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7B3772-7C8B-4EE2-A653-6492A12C29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4717" y="4156517"/>
            <a:ext cx="4238978" cy="973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BDC9A8-9BD6-43E6-99B4-600D2AED2D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9948" y="4726814"/>
            <a:ext cx="281190" cy="407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5A2D7-F1C3-4A71-9F46-AFE0994475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2231" y="4687297"/>
            <a:ext cx="396234" cy="455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010759-2C1A-4BE2-A212-43AB4665AC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6987" y="4598732"/>
            <a:ext cx="555033" cy="5439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00B1EF-793F-4F6D-8DD9-3AAA80E1EC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1874" y="4564524"/>
            <a:ext cx="537546" cy="52683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FC56051-5F06-4FD5-8EBD-1A91A39C3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0073" y="4354884"/>
            <a:ext cx="3410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5ABB854B-A09A-422C-98D0-56858D2AC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29" y="124829"/>
            <a:ext cx="1158277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4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altLang="en-US" sz="4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2a) 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4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4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4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4800" b="0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kumimoji="0" lang="en-US" altLang="en-US" sz="4800" b="0" i="0" u="none" strike="noStrike" cap="none" normalizeH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4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kumimoji="0" lang="en-US" altLang="en-US" sz="4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4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4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EE38A3D-93B2-4D8F-8CA5-7D2D1856761F}"/>
              </a:ext>
            </a:extLst>
          </p:cNvPr>
          <p:cNvGrpSpPr/>
          <p:nvPr/>
        </p:nvGrpSpPr>
        <p:grpSpPr>
          <a:xfrm>
            <a:off x="703051" y="3591549"/>
            <a:ext cx="1838706" cy="1544828"/>
            <a:chOff x="2421083" y="2902574"/>
            <a:chExt cx="1838706" cy="15448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66A418-74A7-4E95-8FF3-2930B0BB6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5230" y="3672706"/>
              <a:ext cx="131233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8CE4C02-29C4-4D32-92D4-C6E013D60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21083" y="2902574"/>
              <a:ext cx="1838706" cy="154482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FA0C4D-E674-4CEA-B573-10ED906CCED5}"/>
              </a:ext>
            </a:extLst>
          </p:cNvPr>
          <p:cNvGrpSpPr/>
          <p:nvPr/>
        </p:nvGrpSpPr>
        <p:grpSpPr>
          <a:xfrm>
            <a:off x="9556536" y="3439282"/>
            <a:ext cx="2589993" cy="1781893"/>
            <a:chOff x="7638529" y="-973185"/>
            <a:chExt cx="3045649" cy="178189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ACD523-2365-471E-98CF-636B53FF9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9386" y="-51992"/>
              <a:ext cx="268393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69A1242-1CA5-4DED-8087-4DACD14D7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38529" y="-973185"/>
              <a:ext cx="3045649" cy="17818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46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68" name="Rectangle 72"/>
          <p:cNvSpPr>
            <a:spLocks noGrp="1" noChangeArrowheads="1"/>
          </p:cNvSpPr>
          <p:nvPr>
            <p:ph type="title"/>
          </p:nvPr>
        </p:nvSpPr>
        <p:spPr>
          <a:xfrm>
            <a:off x="2129833" y="337911"/>
            <a:ext cx="10062167" cy="943120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5</a:t>
            </a:r>
            <a:r>
              <a:rPr lang="en-US" sz="42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0524" y="44432"/>
            <a:ext cx="1805158" cy="1502059"/>
            <a:chOff x="-108070" y="1058653"/>
            <a:chExt cx="2371249" cy="2090789"/>
          </a:xfrm>
        </p:grpSpPr>
        <p:grpSp>
          <p:nvGrpSpPr>
            <p:cNvPr id="490571" name="Group 75"/>
            <p:cNvGrpSpPr>
              <a:grpSpLocks/>
            </p:cNvGrpSpPr>
            <p:nvPr/>
          </p:nvGrpSpPr>
          <p:grpSpPr bwMode="auto">
            <a:xfrm>
              <a:off x="-108070" y="1058653"/>
              <a:ext cx="1202120" cy="2090572"/>
              <a:chOff x="2304" y="1344"/>
              <a:chExt cx="498" cy="1245"/>
            </a:xfrm>
          </p:grpSpPr>
          <p:sp>
            <p:nvSpPr>
              <p:cNvPr id="490572" name="Freeform 76"/>
              <p:cNvSpPr>
                <a:spLocks/>
              </p:cNvSpPr>
              <p:nvPr/>
            </p:nvSpPr>
            <p:spPr bwMode="gray">
              <a:xfrm>
                <a:off x="2425" y="1344"/>
                <a:ext cx="233" cy="254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61" y="3"/>
                  </a:cxn>
                  <a:cxn ang="0">
                    <a:pos x="186" y="12"/>
                  </a:cxn>
                  <a:cxn ang="0">
                    <a:pos x="209" y="25"/>
                  </a:cxn>
                  <a:cxn ang="0">
                    <a:pos x="228" y="42"/>
                  </a:cxn>
                  <a:cxn ang="0">
                    <a:pos x="245" y="64"/>
                  </a:cxn>
                  <a:cxn ang="0">
                    <a:pos x="257" y="88"/>
                  </a:cxn>
                  <a:cxn ang="0">
                    <a:pos x="265" y="116"/>
                  </a:cxn>
                  <a:cxn ang="0">
                    <a:pos x="267" y="146"/>
                  </a:cxn>
                  <a:cxn ang="0">
                    <a:pos x="265" y="175"/>
                  </a:cxn>
                  <a:cxn ang="0">
                    <a:pos x="257" y="203"/>
                  </a:cxn>
                  <a:cxn ang="0">
                    <a:pos x="245" y="227"/>
                  </a:cxn>
                  <a:cxn ang="0">
                    <a:pos x="228" y="249"/>
                  </a:cxn>
                  <a:cxn ang="0">
                    <a:pos x="209" y="267"/>
                  </a:cxn>
                  <a:cxn ang="0">
                    <a:pos x="186" y="281"/>
                  </a:cxn>
                  <a:cxn ang="0">
                    <a:pos x="161" y="289"/>
                  </a:cxn>
                  <a:cxn ang="0">
                    <a:pos x="133" y="292"/>
                  </a:cxn>
                  <a:cxn ang="0">
                    <a:pos x="103" y="288"/>
                  </a:cxn>
                  <a:cxn ang="0">
                    <a:pos x="75" y="277"/>
                  </a:cxn>
                  <a:cxn ang="0">
                    <a:pos x="51" y="260"/>
                  </a:cxn>
                  <a:cxn ang="0">
                    <a:pos x="29" y="237"/>
                  </a:cxn>
                  <a:cxn ang="0">
                    <a:pos x="13" y="210"/>
                  </a:cxn>
                  <a:cxn ang="0">
                    <a:pos x="4" y="178"/>
                  </a:cxn>
                  <a:cxn ang="0">
                    <a:pos x="0" y="146"/>
                  </a:cxn>
                  <a:cxn ang="0">
                    <a:pos x="4" y="113"/>
                  </a:cxn>
                  <a:cxn ang="0">
                    <a:pos x="13" y="81"/>
                  </a:cxn>
                  <a:cxn ang="0">
                    <a:pos x="29" y="54"/>
                  </a:cxn>
                  <a:cxn ang="0">
                    <a:pos x="51" y="32"/>
                  </a:cxn>
                  <a:cxn ang="0">
                    <a:pos x="75" y="14"/>
                  </a:cxn>
                  <a:cxn ang="0">
                    <a:pos x="103" y="3"/>
                  </a:cxn>
                  <a:cxn ang="0">
                    <a:pos x="133" y="0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7099E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573" name="Freeform 77"/>
              <p:cNvSpPr>
                <a:spLocks/>
              </p:cNvSpPr>
              <p:nvPr/>
            </p:nvSpPr>
            <p:spPr bwMode="gray">
              <a:xfrm>
                <a:off x="2304" y="1625"/>
                <a:ext cx="498" cy="964"/>
              </a:xfrm>
              <a:custGeom>
                <a:avLst/>
                <a:gdLst/>
                <a:ahLst/>
                <a:cxnLst>
                  <a:cxn ang="0">
                    <a:pos x="72" y="5"/>
                  </a:cxn>
                  <a:cxn ang="0">
                    <a:pos x="30" y="32"/>
                  </a:cxn>
                  <a:cxn ang="0">
                    <a:pos x="4" y="75"/>
                  </a:cxn>
                  <a:cxn ang="0">
                    <a:pos x="0" y="509"/>
                  </a:cxn>
                  <a:cxn ang="0">
                    <a:pos x="1" y="516"/>
                  </a:cxn>
                  <a:cxn ang="0">
                    <a:pos x="9" y="533"/>
                  </a:cxn>
                  <a:cxn ang="0">
                    <a:pos x="26" y="550"/>
                  </a:cxn>
                  <a:cxn ang="0">
                    <a:pos x="56" y="557"/>
                  </a:cxn>
                  <a:cxn ang="0">
                    <a:pos x="84" y="551"/>
                  </a:cxn>
                  <a:cxn ang="0">
                    <a:pos x="100" y="534"/>
                  </a:cxn>
                  <a:cxn ang="0">
                    <a:pos x="106" y="516"/>
                  </a:cxn>
                  <a:cxn ang="0">
                    <a:pos x="108" y="503"/>
                  </a:cxn>
                  <a:cxn ang="0">
                    <a:pos x="108" y="166"/>
                  </a:cxn>
                  <a:cxn ang="0">
                    <a:pos x="135" y="1066"/>
                  </a:cxn>
                  <a:cxn ang="0">
                    <a:pos x="138" y="1073"/>
                  </a:cxn>
                  <a:cxn ang="0">
                    <a:pos x="151" y="1089"/>
                  </a:cxn>
                  <a:cxn ang="0">
                    <a:pos x="174" y="1105"/>
                  </a:cxn>
                  <a:cxn ang="0">
                    <a:pos x="199" y="1111"/>
                  </a:cxn>
                  <a:cxn ang="0">
                    <a:pos x="227" y="1110"/>
                  </a:cxn>
                  <a:cxn ang="0">
                    <a:pos x="255" y="1097"/>
                  </a:cxn>
                  <a:cxn ang="0">
                    <a:pos x="272" y="1080"/>
                  </a:cxn>
                  <a:cxn ang="0">
                    <a:pos x="278" y="1068"/>
                  </a:cxn>
                  <a:cxn ang="0">
                    <a:pos x="279" y="499"/>
                  </a:cxn>
                  <a:cxn ang="0">
                    <a:pos x="302" y="503"/>
                  </a:cxn>
                  <a:cxn ang="0">
                    <a:pos x="302" y="534"/>
                  </a:cxn>
                  <a:cxn ang="0">
                    <a:pos x="304" y="590"/>
                  </a:cxn>
                  <a:cxn ang="0">
                    <a:pos x="304" y="664"/>
                  </a:cxn>
                  <a:cxn ang="0">
                    <a:pos x="304" y="750"/>
                  </a:cxn>
                  <a:cxn ang="0">
                    <a:pos x="304" y="838"/>
                  </a:cxn>
                  <a:cxn ang="0">
                    <a:pos x="305" y="926"/>
                  </a:cxn>
                  <a:cxn ang="0">
                    <a:pos x="305" y="1004"/>
                  </a:cxn>
                  <a:cxn ang="0">
                    <a:pos x="305" y="1066"/>
                  </a:cxn>
                  <a:cxn ang="0">
                    <a:pos x="306" y="1073"/>
                  </a:cxn>
                  <a:cxn ang="0">
                    <a:pos x="315" y="1088"/>
                  </a:cxn>
                  <a:cxn ang="0">
                    <a:pos x="335" y="1103"/>
                  </a:cxn>
                  <a:cxn ang="0">
                    <a:pos x="372" y="1111"/>
                  </a:cxn>
                  <a:cxn ang="0">
                    <a:pos x="408" y="1103"/>
                  </a:cxn>
                  <a:cxn ang="0">
                    <a:pos x="429" y="1089"/>
                  </a:cxn>
                  <a:cxn ang="0">
                    <a:pos x="437" y="1073"/>
                  </a:cxn>
                  <a:cxn ang="0">
                    <a:pos x="438" y="1067"/>
                  </a:cxn>
                  <a:cxn ang="0">
                    <a:pos x="466" y="166"/>
                  </a:cxn>
                  <a:cxn ang="0">
                    <a:pos x="468" y="503"/>
                  </a:cxn>
                  <a:cxn ang="0">
                    <a:pos x="472" y="517"/>
                  </a:cxn>
                  <a:cxn ang="0">
                    <a:pos x="483" y="537"/>
                  </a:cxn>
                  <a:cxn ang="0">
                    <a:pos x="505" y="551"/>
                  </a:cxn>
                  <a:cxn ang="0">
                    <a:pos x="536" y="551"/>
                  </a:cxn>
                  <a:cxn ang="0">
                    <a:pos x="557" y="537"/>
                  </a:cxn>
                  <a:cxn ang="0">
                    <a:pos x="570" y="517"/>
                  </a:cxn>
                  <a:cxn ang="0">
                    <a:pos x="573" y="508"/>
                  </a:cxn>
                  <a:cxn ang="0">
                    <a:pos x="572" y="68"/>
                  </a:cxn>
                  <a:cxn ang="0">
                    <a:pos x="546" y="28"/>
                  </a:cxn>
                  <a:cxn ang="0">
                    <a:pos x="506" y="4"/>
                  </a:cxn>
                  <a:cxn ang="0">
                    <a:pos x="94" y="0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099E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0578" name="Group 82"/>
            <p:cNvGrpSpPr>
              <a:grpSpLocks/>
            </p:cNvGrpSpPr>
            <p:nvPr/>
          </p:nvGrpSpPr>
          <p:grpSpPr bwMode="auto">
            <a:xfrm>
              <a:off x="1094050" y="1058653"/>
              <a:ext cx="1169129" cy="2090789"/>
              <a:chOff x="2905" y="1344"/>
              <a:chExt cx="498" cy="1300"/>
            </a:xfrm>
          </p:grpSpPr>
          <p:sp>
            <p:nvSpPr>
              <p:cNvPr id="490579" name="Freeform 83"/>
              <p:cNvSpPr>
                <a:spLocks/>
              </p:cNvSpPr>
              <p:nvPr/>
            </p:nvSpPr>
            <p:spPr bwMode="gray">
              <a:xfrm>
                <a:off x="3001" y="1344"/>
                <a:ext cx="233" cy="254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61" y="3"/>
                  </a:cxn>
                  <a:cxn ang="0">
                    <a:pos x="186" y="12"/>
                  </a:cxn>
                  <a:cxn ang="0">
                    <a:pos x="209" y="25"/>
                  </a:cxn>
                  <a:cxn ang="0">
                    <a:pos x="228" y="42"/>
                  </a:cxn>
                  <a:cxn ang="0">
                    <a:pos x="245" y="64"/>
                  </a:cxn>
                  <a:cxn ang="0">
                    <a:pos x="257" y="88"/>
                  </a:cxn>
                  <a:cxn ang="0">
                    <a:pos x="265" y="116"/>
                  </a:cxn>
                  <a:cxn ang="0">
                    <a:pos x="267" y="146"/>
                  </a:cxn>
                  <a:cxn ang="0">
                    <a:pos x="265" y="175"/>
                  </a:cxn>
                  <a:cxn ang="0">
                    <a:pos x="257" y="203"/>
                  </a:cxn>
                  <a:cxn ang="0">
                    <a:pos x="245" y="227"/>
                  </a:cxn>
                  <a:cxn ang="0">
                    <a:pos x="228" y="249"/>
                  </a:cxn>
                  <a:cxn ang="0">
                    <a:pos x="209" y="267"/>
                  </a:cxn>
                  <a:cxn ang="0">
                    <a:pos x="186" y="281"/>
                  </a:cxn>
                  <a:cxn ang="0">
                    <a:pos x="161" y="289"/>
                  </a:cxn>
                  <a:cxn ang="0">
                    <a:pos x="133" y="292"/>
                  </a:cxn>
                  <a:cxn ang="0">
                    <a:pos x="103" y="288"/>
                  </a:cxn>
                  <a:cxn ang="0">
                    <a:pos x="75" y="277"/>
                  </a:cxn>
                  <a:cxn ang="0">
                    <a:pos x="51" y="260"/>
                  </a:cxn>
                  <a:cxn ang="0">
                    <a:pos x="29" y="237"/>
                  </a:cxn>
                  <a:cxn ang="0">
                    <a:pos x="13" y="210"/>
                  </a:cxn>
                  <a:cxn ang="0">
                    <a:pos x="4" y="178"/>
                  </a:cxn>
                  <a:cxn ang="0">
                    <a:pos x="0" y="146"/>
                  </a:cxn>
                  <a:cxn ang="0">
                    <a:pos x="4" y="113"/>
                  </a:cxn>
                  <a:cxn ang="0">
                    <a:pos x="13" y="81"/>
                  </a:cxn>
                  <a:cxn ang="0">
                    <a:pos x="29" y="54"/>
                  </a:cxn>
                  <a:cxn ang="0">
                    <a:pos x="51" y="32"/>
                  </a:cxn>
                  <a:cxn ang="0">
                    <a:pos x="75" y="14"/>
                  </a:cxn>
                  <a:cxn ang="0">
                    <a:pos x="103" y="3"/>
                  </a:cxn>
                  <a:cxn ang="0">
                    <a:pos x="133" y="0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44988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580" name="Freeform 84"/>
              <p:cNvSpPr>
                <a:spLocks/>
              </p:cNvSpPr>
              <p:nvPr/>
            </p:nvSpPr>
            <p:spPr bwMode="gray">
              <a:xfrm>
                <a:off x="2905" y="1620"/>
                <a:ext cx="498" cy="1024"/>
              </a:xfrm>
              <a:custGeom>
                <a:avLst/>
                <a:gdLst/>
                <a:ahLst/>
                <a:cxnLst>
                  <a:cxn ang="0">
                    <a:pos x="72" y="5"/>
                  </a:cxn>
                  <a:cxn ang="0">
                    <a:pos x="30" y="32"/>
                  </a:cxn>
                  <a:cxn ang="0">
                    <a:pos x="4" y="75"/>
                  </a:cxn>
                  <a:cxn ang="0">
                    <a:pos x="0" y="509"/>
                  </a:cxn>
                  <a:cxn ang="0">
                    <a:pos x="1" y="516"/>
                  </a:cxn>
                  <a:cxn ang="0">
                    <a:pos x="9" y="533"/>
                  </a:cxn>
                  <a:cxn ang="0">
                    <a:pos x="26" y="550"/>
                  </a:cxn>
                  <a:cxn ang="0">
                    <a:pos x="56" y="557"/>
                  </a:cxn>
                  <a:cxn ang="0">
                    <a:pos x="84" y="551"/>
                  </a:cxn>
                  <a:cxn ang="0">
                    <a:pos x="100" y="534"/>
                  </a:cxn>
                  <a:cxn ang="0">
                    <a:pos x="106" y="516"/>
                  </a:cxn>
                  <a:cxn ang="0">
                    <a:pos x="108" y="503"/>
                  </a:cxn>
                  <a:cxn ang="0">
                    <a:pos x="108" y="166"/>
                  </a:cxn>
                  <a:cxn ang="0">
                    <a:pos x="135" y="1066"/>
                  </a:cxn>
                  <a:cxn ang="0">
                    <a:pos x="138" y="1073"/>
                  </a:cxn>
                  <a:cxn ang="0">
                    <a:pos x="151" y="1089"/>
                  </a:cxn>
                  <a:cxn ang="0">
                    <a:pos x="174" y="1105"/>
                  </a:cxn>
                  <a:cxn ang="0">
                    <a:pos x="199" y="1111"/>
                  </a:cxn>
                  <a:cxn ang="0">
                    <a:pos x="227" y="1110"/>
                  </a:cxn>
                  <a:cxn ang="0">
                    <a:pos x="255" y="1097"/>
                  </a:cxn>
                  <a:cxn ang="0">
                    <a:pos x="272" y="1080"/>
                  </a:cxn>
                  <a:cxn ang="0">
                    <a:pos x="278" y="1068"/>
                  </a:cxn>
                  <a:cxn ang="0">
                    <a:pos x="279" y="499"/>
                  </a:cxn>
                  <a:cxn ang="0">
                    <a:pos x="302" y="503"/>
                  </a:cxn>
                  <a:cxn ang="0">
                    <a:pos x="302" y="534"/>
                  </a:cxn>
                  <a:cxn ang="0">
                    <a:pos x="304" y="590"/>
                  </a:cxn>
                  <a:cxn ang="0">
                    <a:pos x="304" y="664"/>
                  </a:cxn>
                  <a:cxn ang="0">
                    <a:pos x="304" y="750"/>
                  </a:cxn>
                  <a:cxn ang="0">
                    <a:pos x="304" y="838"/>
                  </a:cxn>
                  <a:cxn ang="0">
                    <a:pos x="305" y="926"/>
                  </a:cxn>
                  <a:cxn ang="0">
                    <a:pos x="305" y="1004"/>
                  </a:cxn>
                  <a:cxn ang="0">
                    <a:pos x="305" y="1066"/>
                  </a:cxn>
                  <a:cxn ang="0">
                    <a:pos x="306" y="1073"/>
                  </a:cxn>
                  <a:cxn ang="0">
                    <a:pos x="315" y="1088"/>
                  </a:cxn>
                  <a:cxn ang="0">
                    <a:pos x="335" y="1103"/>
                  </a:cxn>
                  <a:cxn ang="0">
                    <a:pos x="372" y="1111"/>
                  </a:cxn>
                  <a:cxn ang="0">
                    <a:pos x="408" y="1103"/>
                  </a:cxn>
                  <a:cxn ang="0">
                    <a:pos x="429" y="1089"/>
                  </a:cxn>
                  <a:cxn ang="0">
                    <a:pos x="437" y="1073"/>
                  </a:cxn>
                  <a:cxn ang="0">
                    <a:pos x="438" y="1067"/>
                  </a:cxn>
                  <a:cxn ang="0">
                    <a:pos x="466" y="166"/>
                  </a:cxn>
                  <a:cxn ang="0">
                    <a:pos x="468" y="503"/>
                  </a:cxn>
                  <a:cxn ang="0">
                    <a:pos x="472" y="517"/>
                  </a:cxn>
                  <a:cxn ang="0">
                    <a:pos x="483" y="537"/>
                  </a:cxn>
                  <a:cxn ang="0">
                    <a:pos x="505" y="551"/>
                  </a:cxn>
                  <a:cxn ang="0">
                    <a:pos x="536" y="551"/>
                  </a:cxn>
                  <a:cxn ang="0">
                    <a:pos x="557" y="537"/>
                  </a:cxn>
                  <a:cxn ang="0">
                    <a:pos x="570" y="517"/>
                  </a:cxn>
                  <a:cxn ang="0">
                    <a:pos x="573" y="508"/>
                  </a:cxn>
                  <a:cxn ang="0">
                    <a:pos x="572" y="68"/>
                  </a:cxn>
                  <a:cxn ang="0">
                    <a:pos x="546" y="28"/>
                  </a:cxn>
                  <a:cxn ang="0">
                    <a:pos x="506" y="4"/>
                  </a:cxn>
                  <a:cxn ang="0">
                    <a:pos x="94" y="0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44988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88027" y="1542166"/>
            <a:ext cx="118159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eaLnBrk="0" hangingPunct="0"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2a.</a:t>
            </a:r>
          </a:p>
          <a:p>
            <a:pPr marL="571500" indent="-571500" algn="just" eaLnBrk="0" hangingPunct="0"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 eaLnBrk="0" hangingPunct="0"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 eaLnBrk="0" hangingPunct="0"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5050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F8F8C8-FF59-4B8D-A3AF-821DBD28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345" y="0"/>
            <a:ext cx="11821309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4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Cho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762m,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r>
              <a:rPr kumimoji="0" lang="en-US" altLang="en-US" sz="4000" b="0" i="0" u="none" strike="noStrike" cap="none" normalizeH="0" baseline="3000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en-US" altLang="en-US" sz="4000" b="0" i="0" u="none" strike="noStrike" cap="none" normalizeH="0" baseline="3000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33CC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Countdown Timer 5 minute (Nho)">
            <a:hlinkClick r:id="" action="ppaction://media"/>
            <a:extLst>
              <a:ext uri="{FF2B5EF4-FFF2-40B4-BE49-F238E27FC236}">
                <a16:creationId xmlns:a16="http://schemas.microsoft.com/office/drawing/2014/main" id="{9606EBF3-D82E-4F47-BBF9-C121DA1F58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4821" y="3447098"/>
            <a:ext cx="2947179" cy="3238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DC895E-BFCC-4ED1-84EE-E042880DFD8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45" y="3620541"/>
            <a:ext cx="8968577" cy="269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3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F8F8C8-FF59-4B8D-A3AF-821DBD28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48" y="11141"/>
            <a:ext cx="11363192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marR="0" lvl="0" indent="-742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E73D560-9D22-4FEE-9251-67CB9AC0BA3B}"/>
                  </a:ext>
                </a:extLst>
              </p:cNvPr>
              <p:cNvSpPr/>
              <p:nvPr/>
            </p:nvSpPr>
            <p:spPr>
              <a:xfrm>
                <a:off x="599492" y="2736826"/>
                <a:ext cx="9532931" cy="2022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∆ACH </a:t>
                </a:r>
                <a:r>
                  <a:rPr lang="en-US" sz="3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H, ta </a:t>
                </a:r>
                <a:r>
                  <a:rPr lang="en-US" sz="3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tan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𝐶𝐴𝐻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𝐶𝐻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𝐴𝐻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𝐴𝐻</m:t>
                        </m:r>
                      </m:den>
                    </m:f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𝐴𝐻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𝐶𝐴𝐻</m:t>
                              </m:r>
                            </m:e>
                          </m:acc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E73D560-9D22-4FEE-9251-67CB9AC0B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92" y="2736826"/>
                <a:ext cx="9532931" cy="2022220"/>
              </a:xfrm>
              <a:prstGeom prst="rect">
                <a:avLst/>
              </a:prstGeom>
              <a:blipFill>
                <a:blip r:embed="rId2"/>
                <a:stretch>
                  <a:fillRect l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>
            <a:extLst>
              <a:ext uri="{FF2B5EF4-FFF2-40B4-BE49-F238E27FC236}">
                <a16:creationId xmlns:a16="http://schemas.microsoft.com/office/drawing/2014/main" id="{1D17F84A-66EE-42CE-A751-8506C2B12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852" y="4863548"/>
            <a:ext cx="3834485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6323992-5149-401A-9B55-D9CFD6D28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BF55FF-1E00-467E-8B84-621FC0331CE4}"/>
                  </a:ext>
                </a:extLst>
              </p:cNvPr>
              <p:cNvSpPr/>
              <p:nvPr/>
            </p:nvSpPr>
            <p:spPr>
              <a:xfrm>
                <a:off x="601096" y="4686273"/>
                <a:ext cx="9531327" cy="887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∆BCH </a:t>
                </a:r>
                <a:r>
                  <a:rPr lang="en-US" sz="3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H, ta </a:t>
                </a:r>
                <a:r>
                  <a:rPr lang="en-US" sz="3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tan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𝐶𝐻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den>
                    </m:f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BF55FF-1E00-467E-8B84-621FC0331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96" y="4686273"/>
                <a:ext cx="9531327" cy="887294"/>
              </a:xfrm>
              <a:prstGeom prst="rect">
                <a:avLst/>
              </a:prstGeom>
              <a:blipFill>
                <a:blip r:embed="rId3"/>
                <a:stretch>
                  <a:fillRect l="-1983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7ED8B85-4268-4CC4-B648-A5B67173BF9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2" y="638083"/>
            <a:ext cx="10492577" cy="2098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9DAFEC1-994C-42FE-9574-FFBA7412835B}"/>
                  </a:ext>
                </a:extLst>
              </p:cNvPr>
              <p:cNvSpPr/>
              <p:nvPr/>
            </p:nvSpPr>
            <p:spPr>
              <a:xfrm>
                <a:off x="2669449" y="5613759"/>
                <a:ext cx="5393015" cy="1179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𝐵𝐻</m:t>
                      </m:r>
                      <m:r>
                        <a:rPr lang="en-US" sz="3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𝐶𝐵𝐻</m:t>
                              </m:r>
                            </m:e>
                          </m:acc>
                        </m:den>
                      </m:f>
                      <m:r>
                        <a:rPr lang="en-US" sz="3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4°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9DAFEC1-994C-42FE-9574-FFBA741283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449" y="5613759"/>
                <a:ext cx="5393015" cy="11794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333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37BAF3-4020-4B76-830B-9BFF0EDA655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777923" y="272955"/>
                <a:ext cx="10658900" cy="2902750"/>
              </a:xfrm>
            </p:spPr>
            <p:txBody>
              <a:bodyPr>
                <a:normAutofit fontScale="90000"/>
              </a:bodyPr>
              <a:lstStyle/>
              <a:p>
                <a:pPr algn="l"/>
                <a:r>
                  <a:rPr lang="en-US" altLang="en-US" sz="4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      Ta </a:t>
                </a:r>
                <a:r>
                  <a:rPr lang="en-US" altLang="en-US" sz="4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4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AH + HB = AB.</a:t>
                </a:r>
                <a:br>
                  <a:rPr lang="en-US" altLang="en-US" sz="4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altLang="en-US" sz="4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altLang="en-US" sz="4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𝑡𝑎𝑛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6°</m:t>
                        </m:r>
                      </m:den>
                    </m:f>
                    <m:r>
                      <a:rPr lang="en-US" sz="4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4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𝑡𝑎𝑛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4°</m:t>
                        </m:r>
                      </m:den>
                    </m:f>
                    <m:r>
                      <a:rPr lang="en-US" sz="4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4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762</a:t>
                </a:r>
                <a:br>
                  <a:rPr lang="en-US" altLang="en-US" sz="4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br>
                  <a:rPr lang="en-US" altLang="en-US" sz="4800" dirty="0"/>
                </a:br>
                <a:endParaRPr lang="en-US" sz="4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37BAF3-4020-4B76-830B-9BFF0EDA65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777923" y="272955"/>
                <a:ext cx="10658900" cy="2902750"/>
              </a:xfrm>
              <a:blipFill>
                <a:blip r:embed="rId3"/>
                <a:stretch>
                  <a:fillRect l="-2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3">
            <a:extLst>
              <a:ext uri="{FF2B5EF4-FFF2-40B4-BE49-F238E27FC236}">
                <a16:creationId xmlns:a16="http://schemas.microsoft.com/office/drawing/2014/main" id="{D103785A-15B2-4492-B6FB-FE9860F44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1068" y="1061491"/>
            <a:ext cx="22634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E9540D6-F8A0-4AC7-8E6D-D183E71FF6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075979"/>
              </p:ext>
            </p:extLst>
          </p:nvPr>
        </p:nvGraphicFramePr>
        <p:xfrm>
          <a:off x="777923" y="2221705"/>
          <a:ext cx="10104437" cy="3609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85920" imgH="1244520" progId="Equation.DSMT4">
                  <p:embed/>
                </p:oleObj>
              </mc:Choice>
              <mc:Fallback>
                <p:oleObj name="Equation" r:id="rId4" imgW="3085920" imgH="12445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9540D6-F8A0-4AC7-8E6D-D183E71FF6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923" y="2221705"/>
                        <a:ext cx="10104437" cy="36092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90798F1-5003-4B7D-8D8B-48C421BFA0C7}"/>
              </a:ext>
            </a:extLst>
          </p:cNvPr>
          <p:cNvSpPr/>
          <p:nvPr/>
        </p:nvSpPr>
        <p:spPr>
          <a:xfrm>
            <a:off x="1237397" y="5712551"/>
            <a:ext cx="97172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alt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alt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alt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alt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32(m)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54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68" name="Rectangle 72"/>
          <p:cNvSpPr>
            <a:spLocks noGrp="1" noChangeArrowheads="1"/>
          </p:cNvSpPr>
          <p:nvPr>
            <p:ph type="title"/>
          </p:nvPr>
        </p:nvSpPr>
        <p:spPr>
          <a:xfrm>
            <a:off x="2129833" y="337911"/>
            <a:ext cx="10062167" cy="943120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3</a:t>
            </a:r>
            <a:r>
              <a:rPr lang="en-US" sz="42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0524" y="44432"/>
            <a:ext cx="1805158" cy="1502059"/>
            <a:chOff x="-108070" y="1058653"/>
            <a:chExt cx="2371249" cy="2090789"/>
          </a:xfrm>
        </p:grpSpPr>
        <p:grpSp>
          <p:nvGrpSpPr>
            <p:cNvPr id="490571" name="Group 75"/>
            <p:cNvGrpSpPr>
              <a:grpSpLocks/>
            </p:cNvGrpSpPr>
            <p:nvPr/>
          </p:nvGrpSpPr>
          <p:grpSpPr bwMode="auto">
            <a:xfrm>
              <a:off x="-108070" y="1058653"/>
              <a:ext cx="1202120" cy="2090572"/>
              <a:chOff x="2304" y="1344"/>
              <a:chExt cx="498" cy="1245"/>
            </a:xfrm>
          </p:grpSpPr>
          <p:sp>
            <p:nvSpPr>
              <p:cNvPr id="490572" name="Freeform 76"/>
              <p:cNvSpPr>
                <a:spLocks/>
              </p:cNvSpPr>
              <p:nvPr/>
            </p:nvSpPr>
            <p:spPr bwMode="gray">
              <a:xfrm>
                <a:off x="2425" y="1344"/>
                <a:ext cx="233" cy="254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61" y="3"/>
                  </a:cxn>
                  <a:cxn ang="0">
                    <a:pos x="186" y="12"/>
                  </a:cxn>
                  <a:cxn ang="0">
                    <a:pos x="209" y="25"/>
                  </a:cxn>
                  <a:cxn ang="0">
                    <a:pos x="228" y="42"/>
                  </a:cxn>
                  <a:cxn ang="0">
                    <a:pos x="245" y="64"/>
                  </a:cxn>
                  <a:cxn ang="0">
                    <a:pos x="257" y="88"/>
                  </a:cxn>
                  <a:cxn ang="0">
                    <a:pos x="265" y="116"/>
                  </a:cxn>
                  <a:cxn ang="0">
                    <a:pos x="267" y="146"/>
                  </a:cxn>
                  <a:cxn ang="0">
                    <a:pos x="265" y="175"/>
                  </a:cxn>
                  <a:cxn ang="0">
                    <a:pos x="257" y="203"/>
                  </a:cxn>
                  <a:cxn ang="0">
                    <a:pos x="245" y="227"/>
                  </a:cxn>
                  <a:cxn ang="0">
                    <a:pos x="228" y="249"/>
                  </a:cxn>
                  <a:cxn ang="0">
                    <a:pos x="209" y="267"/>
                  </a:cxn>
                  <a:cxn ang="0">
                    <a:pos x="186" y="281"/>
                  </a:cxn>
                  <a:cxn ang="0">
                    <a:pos x="161" y="289"/>
                  </a:cxn>
                  <a:cxn ang="0">
                    <a:pos x="133" y="292"/>
                  </a:cxn>
                  <a:cxn ang="0">
                    <a:pos x="103" y="288"/>
                  </a:cxn>
                  <a:cxn ang="0">
                    <a:pos x="75" y="277"/>
                  </a:cxn>
                  <a:cxn ang="0">
                    <a:pos x="51" y="260"/>
                  </a:cxn>
                  <a:cxn ang="0">
                    <a:pos x="29" y="237"/>
                  </a:cxn>
                  <a:cxn ang="0">
                    <a:pos x="13" y="210"/>
                  </a:cxn>
                  <a:cxn ang="0">
                    <a:pos x="4" y="178"/>
                  </a:cxn>
                  <a:cxn ang="0">
                    <a:pos x="0" y="146"/>
                  </a:cxn>
                  <a:cxn ang="0">
                    <a:pos x="4" y="113"/>
                  </a:cxn>
                  <a:cxn ang="0">
                    <a:pos x="13" y="81"/>
                  </a:cxn>
                  <a:cxn ang="0">
                    <a:pos x="29" y="54"/>
                  </a:cxn>
                  <a:cxn ang="0">
                    <a:pos x="51" y="32"/>
                  </a:cxn>
                  <a:cxn ang="0">
                    <a:pos x="75" y="14"/>
                  </a:cxn>
                  <a:cxn ang="0">
                    <a:pos x="103" y="3"/>
                  </a:cxn>
                  <a:cxn ang="0">
                    <a:pos x="133" y="0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7099E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573" name="Freeform 77"/>
              <p:cNvSpPr>
                <a:spLocks/>
              </p:cNvSpPr>
              <p:nvPr/>
            </p:nvSpPr>
            <p:spPr bwMode="gray">
              <a:xfrm>
                <a:off x="2304" y="1625"/>
                <a:ext cx="498" cy="964"/>
              </a:xfrm>
              <a:custGeom>
                <a:avLst/>
                <a:gdLst/>
                <a:ahLst/>
                <a:cxnLst>
                  <a:cxn ang="0">
                    <a:pos x="72" y="5"/>
                  </a:cxn>
                  <a:cxn ang="0">
                    <a:pos x="30" y="32"/>
                  </a:cxn>
                  <a:cxn ang="0">
                    <a:pos x="4" y="75"/>
                  </a:cxn>
                  <a:cxn ang="0">
                    <a:pos x="0" y="509"/>
                  </a:cxn>
                  <a:cxn ang="0">
                    <a:pos x="1" y="516"/>
                  </a:cxn>
                  <a:cxn ang="0">
                    <a:pos x="9" y="533"/>
                  </a:cxn>
                  <a:cxn ang="0">
                    <a:pos x="26" y="550"/>
                  </a:cxn>
                  <a:cxn ang="0">
                    <a:pos x="56" y="557"/>
                  </a:cxn>
                  <a:cxn ang="0">
                    <a:pos x="84" y="551"/>
                  </a:cxn>
                  <a:cxn ang="0">
                    <a:pos x="100" y="534"/>
                  </a:cxn>
                  <a:cxn ang="0">
                    <a:pos x="106" y="516"/>
                  </a:cxn>
                  <a:cxn ang="0">
                    <a:pos x="108" y="503"/>
                  </a:cxn>
                  <a:cxn ang="0">
                    <a:pos x="108" y="166"/>
                  </a:cxn>
                  <a:cxn ang="0">
                    <a:pos x="135" y="1066"/>
                  </a:cxn>
                  <a:cxn ang="0">
                    <a:pos x="138" y="1073"/>
                  </a:cxn>
                  <a:cxn ang="0">
                    <a:pos x="151" y="1089"/>
                  </a:cxn>
                  <a:cxn ang="0">
                    <a:pos x="174" y="1105"/>
                  </a:cxn>
                  <a:cxn ang="0">
                    <a:pos x="199" y="1111"/>
                  </a:cxn>
                  <a:cxn ang="0">
                    <a:pos x="227" y="1110"/>
                  </a:cxn>
                  <a:cxn ang="0">
                    <a:pos x="255" y="1097"/>
                  </a:cxn>
                  <a:cxn ang="0">
                    <a:pos x="272" y="1080"/>
                  </a:cxn>
                  <a:cxn ang="0">
                    <a:pos x="278" y="1068"/>
                  </a:cxn>
                  <a:cxn ang="0">
                    <a:pos x="279" y="499"/>
                  </a:cxn>
                  <a:cxn ang="0">
                    <a:pos x="302" y="503"/>
                  </a:cxn>
                  <a:cxn ang="0">
                    <a:pos x="302" y="534"/>
                  </a:cxn>
                  <a:cxn ang="0">
                    <a:pos x="304" y="590"/>
                  </a:cxn>
                  <a:cxn ang="0">
                    <a:pos x="304" y="664"/>
                  </a:cxn>
                  <a:cxn ang="0">
                    <a:pos x="304" y="750"/>
                  </a:cxn>
                  <a:cxn ang="0">
                    <a:pos x="304" y="838"/>
                  </a:cxn>
                  <a:cxn ang="0">
                    <a:pos x="305" y="926"/>
                  </a:cxn>
                  <a:cxn ang="0">
                    <a:pos x="305" y="1004"/>
                  </a:cxn>
                  <a:cxn ang="0">
                    <a:pos x="305" y="1066"/>
                  </a:cxn>
                  <a:cxn ang="0">
                    <a:pos x="306" y="1073"/>
                  </a:cxn>
                  <a:cxn ang="0">
                    <a:pos x="315" y="1088"/>
                  </a:cxn>
                  <a:cxn ang="0">
                    <a:pos x="335" y="1103"/>
                  </a:cxn>
                  <a:cxn ang="0">
                    <a:pos x="372" y="1111"/>
                  </a:cxn>
                  <a:cxn ang="0">
                    <a:pos x="408" y="1103"/>
                  </a:cxn>
                  <a:cxn ang="0">
                    <a:pos x="429" y="1089"/>
                  </a:cxn>
                  <a:cxn ang="0">
                    <a:pos x="437" y="1073"/>
                  </a:cxn>
                  <a:cxn ang="0">
                    <a:pos x="438" y="1067"/>
                  </a:cxn>
                  <a:cxn ang="0">
                    <a:pos x="466" y="166"/>
                  </a:cxn>
                  <a:cxn ang="0">
                    <a:pos x="468" y="503"/>
                  </a:cxn>
                  <a:cxn ang="0">
                    <a:pos x="472" y="517"/>
                  </a:cxn>
                  <a:cxn ang="0">
                    <a:pos x="483" y="537"/>
                  </a:cxn>
                  <a:cxn ang="0">
                    <a:pos x="505" y="551"/>
                  </a:cxn>
                  <a:cxn ang="0">
                    <a:pos x="536" y="551"/>
                  </a:cxn>
                  <a:cxn ang="0">
                    <a:pos x="557" y="537"/>
                  </a:cxn>
                  <a:cxn ang="0">
                    <a:pos x="570" y="517"/>
                  </a:cxn>
                  <a:cxn ang="0">
                    <a:pos x="573" y="508"/>
                  </a:cxn>
                  <a:cxn ang="0">
                    <a:pos x="572" y="68"/>
                  </a:cxn>
                  <a:cxn ang="0">
                    <a:pos x="546" y="28"/>
                  </a:cxn>
                  <a:cxn ang="0">
                    <a:pos x="506" y="4"/>
                  </a:cxn>
                  <a:cxn ang="0">
                    <a:pos x="94" y="0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099E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0578" name="Group 82"/>
            <p:cNvGrpSpPr>
              <a:grpSpLocks/>
            </p:cNvGrpSpPr>
            <p:nvPr/>
          </p:nvGrpSpPr>
          <p:grpSpPr bwMode="auto">
            <a:xfrm>
              <a:off x="1094050" y="1058653"/>
              <a:ext cx="1169129" cy="2090789"/>
              <a:chOff x="2905" y="1344"/>
              <a:chExt cx="498" cy="1300"/>
            </a:xfrm>
          </p:grpSpPr>
          <p:sp>
            <p:nvSpPr>
              <p:cNvPr id="490579" name="Freeform 83"/>
              <p:cNvSpPr>
                <a:spLocks/>
              </p:cNvSpPr>
              <p:nvPr/>
            </p:nvSpPr>
            <p:spPr bwMode="gray">
              <a:xfrm>
                <a:off x="3001" y="1344"/>
                <a:ext cx="233" cy="254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61" y="3"/>
                  </a:cxn>
                  <a:cxn ang="0">
                    <a:pos x="186" y="12"/>
                  </a:cxn>
                  <a:cxn ang="0">
                    <a:pos x="209" y="25"/>
                  </a:cxn>
                  <a:cxn ang="0">
                    <a:pos x="228" y="42"/>
                  </a:cxn>
                  <a:cxn ang="0">
                    <a:pos x="245" y="64"/>
                  </a:cxn>
                  <a:cxn ang="0">
                    <a:pos x="257" y="88"/>
                  </a:cxn>
                  <a:cxn ang="0">
                    <a:pos x="265" y="116"/>
                  </a:cxn>
                  <a:cxn ang="0">
                    <a:pos x="267" y="146"/>
                  </a:cxn>
                  <a:cxn ang="0">
                    <a:pos x="265" y="175"/>
                  </a:cxn>
                  <a:cxn ang="0">
                    <a:pos x="257" y="203"/>
                  </a:cxn>
                  <a:cxn ang="0">
                    <a:pos x="245" y="227"/>
                  </a:cxn>
                  <a:cxn ang="0">
                    <a:pos x="228" y="249"/>
                  </a:cxn>
                  <a:cxn ang="0">
                    <a:pos x="209" y="267"/>
                  </a:cxn>
                  <a:cxn ang="0">
                    <a:pos x="186" y="281"/>
                  </a:cxn>
                  <a:cxn ang="0">
                    <a:pos x="161" y="289"/>
                  </a:cxn>
                  <a:cxn ang="0">
                    <a:pos x="133" y="292"/>
                  </a:cxn>
                  <a:cxn ang="0">
                    <a:pos x="103" y="288"/>
                  </a:cxn>
                  <a:cxn ang="0">
                    <a:pos x="75" y="277"/>
                  </a:cxn>
                  <a:cxn ang="0">
                    <a:pos x="51" y="260"/>
                  </a:cxn>
                  <a:cxn ang="0">
                    <a:pos x="29" y="237"/>
                  </a:cxn>
                  <a:cxn ang="0">
                    <a:pos x="13" y="210"/>
                  </a:cxn>
                  <a:cxn ang="0">
                    <a:pos x="4" y="178"/>
                  </a:cxn>
                  <a:cxn ang="0">
                    <a:pos x="0" y="146"/>
                  </a:cxn>
                  <a:cxn ang="0">
                    <a:pos x="4" y="113"/>
                  </a:cxn>
                  <a:cxn ang="0">
                    <a:pos x="13" y="81"/>
                  </a:cxn>
                  <a:cxn ang="0">
                    <a:pos x="29" y="54"/>
                  </a:cxn>
                  <a:cxn ang="0">
                    <a:pos x="51" y="32"/>
                  </a:cxn>
                  <a:cxn ang="0">
                    <a:pos x="75" y="14"/>
                  </a:cxn>
                  <a:cxn ang="0">
                    <a:pos x="103" y="3"/>
                  </a:cxn>
                  <a:cxn ang="0">
                    <a:pos x="133" y="0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44988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580" name="Freeform 84"/>
              <p:cNvSpPr>
                <a:spLocks/>
              </p:cNvSpPr>
              <p:nvPr/>
            </p:nvSpPr>
            <p:spPr bwMode="gray">
              <a:xfrm>
                <a:off x="2905" y="1620"/>
                <a:ext cx="498" cy="1024"/>
              </a:xfrm>
              <a:custGeom>
                <a:avLst/>
                <a:gdLst/>
                <a:ahLst/>
                <a:cxnLst>
                  <a:cxn ang="0">
                    <a:pos x="72" y="5"/>
                  </a:cxn>
                  <a:cxn ang="0">
                    <a:pos x="30" y="32"/>
                  </a:cxn>
                  <a:cxn ang="0">
                    <a:pos x="4" y="75"/>
                  </a:cxn>
                  <a:cxn ang="0">
                    <a:pos x="0" y="509"/>
                  </a:cxn>
                  <a:cxn ang="0">
                    <a:pos x="1" y="516"/>
                  </a:cxn>
                  <a:cxn ang="0">
                    <a:pos x="9" y="533"/>
                  </a:cxn>
                  <a:cxn ang="0">
                    <a:pos x="26" y="550"/>
                  </a:cxn>
                  <a:cxn ang="0">
                    <a:pos x="56" y="557"/>
                  </a:cxn>
                  <a:cxn ang="0">
                    <a:pos x="84" y="551"/>
                  </a:cxn>
                  <a:cxn ang="0">
                    <a:pos x="100" y="534"/>
                  </a:cxn>
                  <a:cxn ang="0">
                    <a:pos x="106" y="516"/>
                  </a:cxn>
                  <a:cxn ang="0">
                    <a:pos x="108" y="503"/>
                  </a:cxn>
                  <a:cxn ang="0">
                    <a:pos x="108" y="166"/>
                  </a:cxn>
                  <a:cxn ang="0">
                    <a:pos x="135" y="1066"/>
                  </a:cxn>
                  <a:cxn ang="0">
                    <a:pos x="138" y="1073"/>
                  </a:cxn>
                  <a:cxn ang="0">
                    <a:pos x="151" y="1089"/>
                  </a:cxn>
                  <a:cxn ang="0">
                    <a:pos x="174" y="1105"/>
                  </a:cxn>
                  <a:cxn ang="0">
                    <a:pos x="199" y="1111"/>
                  </a:cxn>
                  <a:cxn ang="0">
                    <a:pos x="227" y="1110"/>
                  </a:cxn>
                  <a:cxn ang="0">
                    <a:pos x="255" y="1097"/>
                  </a:cxn>
                  <a:cxn ang="0">
                    <a:pos x="272" y="1080"/>
                  </a:cxn>
                  <a:cxn ang="0">
                    <a:pos x="278" y="1068"/>
                  </a:cxn>
                  <a:cxn ang="0">
                    <a:pos x="279" y="499"/>
                  </a:cxn>
                  <a:cxn ang="0">
                    <a:pos x="302" y="503"/>
                  </a:cxn>
                  <a:cxn ang="0">
                    <a:pos x="302" y="534"/>
                  </a:cxn>
                  <a:cxn ang="0">
                    <a:pos x="304" y="590"/>
                  </a:cxn>
                  <a:cxn ang="0">
                    <a:pos x="304" y="664"/>
                  </a:cxn>
                  <a:cxn ang="0">
                    <a:pos x="304" y="750"/>
                  </a:cxn>
                  <a:cxn ang="0">
                    <a:pos x="304" y="838"/>
                  </a:cxn>
                  <a:cxn ang="0">
                    <a:pos x="305" y="926"/>
                  </a:cxn>
                  <a:cxn ang="0">
                    <a:pos x="305" y="1004"/>
                  </a:cxn>
                  <a:cxn ang="0">
                    <a:pos x="305" y="1066"/>
                  </a:cxn>
                  <a:cxn ang="0">
                    <a:pos x="306" y="1073"/>
                  </a:cxn>
                  <a:cxn ang="0">
                    <a:pos x="315" y="1088"/>
                  </a:cxn>
                  <a:cxn ang="0">
                    <a:pos x="335" y="1103"/>
                  </a:cxn>
                  <a:cxn ang="0">
                    <a:pos x="372" y="1111"/>
                  </a:cxn>
                  <a:cxn ang="0">
                    <a:pos x="408" y="1103"/>
                  </a:cxn>
                  <a:cxn ang="0">
                    <a:pos x="429" y="1089"/>
                  </a:cxn>
                  <a:cxn ang="0">
                    <a:pos x="437" y="1073"/>
                  </a:cxn>
                  <a:cxn ang="0">
                    <a:pos x="438" y="1067"/>
                  </a:cxn>
                  <a:cxn ang="0">
                    <a:pos x="466" y="166"/>
                  </a:cxn>
                  <a:cxn ang="0">
                    <a:pos x="468" y="503"/>
                  </a:cxn>
                  <a:cxn ang="0">
                    <a:pos x="472" y="517"/>
                  </a:cxn>
                  <a:cxn ang="0">
                    <a:pos x="483" y="537"/>
                  </a:cxn>
                  <a:cxn ang="0">
                    <a:pos x="505" y="551"/>
                  </a:cxn>
                  <a:cxn ang="0">
                    <a:pos x="536" y="551"/>
                  </a:cxn>
                  <a:cxn ang="0">
                    <a:pos x="557" y="537"/>
                  </a:cxn>
                  <a:cxn ang="0">
                    <a:pos x="570" y="517"/>
                  </a:cxn>
                  <a:cxn ang="0">
                    <a:pos x="573" y="508"/>
                  </a:cxn>
                  <a:cxn ang="0">
                    <a:pos x="572" y="68"/>
                  </a:cxn>
                  <a:cxn ang="0">
                    <a:pos x="546" y="28"/>
                  </a:cxn>
                  <a:cxn ang="0">
                    <a:pos x="506" y="4"/>
                  </a:cxn>
                  <a:cxn ang="0">
                    <a:pos x="94" y="0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44988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90524" y="1950269"/>
            <a:ext cx="11683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eaLnBrk="0" hangingPunct="0"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2b.</a:t>
            </a:r>
          </a:p>
          <a:p>
            <a:pPr marL="571500" indent="-571500" algn="just" eaLnBrk="0" hangingPunct="0"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 eaLnBrk="0" hangingPunct="0"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 eaLnBrk="0" hangingPunct="0"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 eaLnBrk="0" hangingPunct="0"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8977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103785A-15B2-4492-B6FB-FE9860F44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1068" y="1061491"/>
            <a:ext cx="22634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DFF91C-6D28-4F29-B1F8-B54EC5D300EC}"/>
              </a:ext>
            </a:extLst>
          </p:cNvPr>
          <p:cNvSpPr/>
          <p:nvPr/>
        </p:nvSpPr>
        <p:spPr>
          <a:xfrm>
            <a:off x="132522" y="284355"/>
            <a:ext cx="11913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altLang="en-US" sz="3600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4km/h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altLang="en-US" sz="3600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altLang="en-US" sz="3600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19km/h.</a:t>
            </a:r>
            <a:endParaRPr lang="en-US" altLang="en-US" sz="3600" dirty="0">
              <a:solidFill>
                <a:srgbClr val="33CC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26213-3547-4D3F-9B36-5A101CA6BA2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3" y="2131933"/>
            <a:ext cx="8046068" cy="3582557"/>
          </a:xfrm>
          <a:prstGeom prst="rect">
            <a:avLst/>
          </a:prstGeom>
        </p:spPr>
      </p:pic>
      <p:pic>
        <p:nvPicPr>
          <p:cNvPr id="6" name="3 Minute Timer(To)">
            <a:hlinkClick r:id="" action="ppaction://media"/>
            <a:extLst>
              <a:ext uri="{FF2B5EF4-FFF2-40B4-BE49-F238E27FC236}">
                <a16:creationId xmlns:a16="http://schemas.microsoft.com/office/drawing/2014/main" id="{5FAFFCCF-4618-496F-AFDD-E0FFBC4F4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54422" y="2743054"/>
            <a:ext cx="3076625" cy="3209975"/>
          </a:xfrm>
          <a:prstGeom prst="rect">
            <a:avLst/>
          </a:prstGeom>
        </p:spPr>
      </p:pic>
      <p:pic>
        <p:nvPicPr>
          <p:cNvPr id="8" name="2 - Nen chinh 1 -  A day Picnic">
            <a:hlinkClick r:id="" action="ppaction://media"/>
            <a:extLst>
              <a:ext uri="{FF2B5EF4-FFF2-40B4-BE49-F238E27FC236}">
                <a16:creationId xmlns:a16="http://schemas.microsoft.com/office/drawing/2014/main" id="{991C5777-9B29-48D9-A104-80A7DC08D2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9774" y="5276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39394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6C8CE43-2AE3-47BD-BEF8-A5A9C36269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643105"/>
              </p:ext>
            </p:extLst>
          </p:nvPr>
        </p:nvGraphicFramePr>
        <p:xfrm>
          <a:off x="3060221" y="1434120"/>
          <a:ext cx="8261350" cy="1096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85920" imgH="507960" progId="Equation.DSMT4">
                  <p:embed/>
                </p:oleObj>
              </mc:Choice>
              <mc:Fallback>
                <p:oleObj name="Equation" r:id="rId2" imgW="3085920" imgH="50796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0221" y="1434120"/>
                        <a:ext cx="8261350" cy="10965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796402F-B63C-476E-A1E0-5067BE5689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322783"/>
              </p:ext>
            </p:extLst>
          </p:nvPr>
        </p:nvGraphicFramePr>
        <p:xfrm>
          <a:off x="3063875" y="4078288"/>
          <a:ext cx="8258175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98520" imgH="507960" progId="Equation.DSMT4">
                  <p:embed/>
                </p:oleObj>
              </mc:Choice>
              <mc:Fallback>
                <p:oleObj name="Equation" r:id="rId4" imgW="3098520" imgH="507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75" y="4078288"/>
                        <a:ext cx="8258175" cy="10207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466350F5-E62A-4F8F-9B81-B794021DD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573" y="2333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B07D97F-539F-4FAC-B8D1-04CAD32A0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573" y="2838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B94AA5F-2043-47D0-A710-480E1A3A5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957" y="414959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5B6AE4D-B165-45D0-B69A-14285ED4DF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84953"/>
              </p:ext>
            </p:extLst>
          </p:nvPr>
        </p:nvGraphicFramePr>
        <p:xfrm>
          <a:off x="887104" y="5111599"/>
          <a:ext cx="9488488" cy="1154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65360" imgH="507960" progId="Equation.DSMT4">
                  <p:embed/>
                </p:oleObj>
              </mc:Choice>
              <mc:Fallback>
                <p:oleObj name="Equation" r:id="rId6" imgW="2565360" imgH="50796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104" y="5111599"/>
                        <a:ext cx="9488488" cy="11549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>
            <a:extLst>
              <a:ext uri="{FF2B5EF4-FFF2-40B4-BE49-F238E27FC236}">
                <a16:creationId xmlns:a16="http://schemas.microsoft.com/office/drawing/2014/main" id="{16D15DB4-06C3-43AF-95F4-C43B5075E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04" y="5548058"/>
            <a:ext cx="987344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E4D2BE9-0EFA-46FA-8AEE-CD34DA30E989}"/>
                  </a:ext>
                </a:extLst>
              </p:cNvPr>
              <p:cNvSpPr/>
              <p:nvPr/>
            </p:nvSpPr>
            <p:spPr>
              <a:xfrm>
                <a:off x="399189" y="74659"/>
                <a:ext cx="6378669" cy="1572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∆ACH </a:t>
                </a:r>
                <a:r>
                  <a:rPr lang="en-US" sz="3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H, ta </a:t>
                </a:r>
                <a:r>
                  <a:rPr lang="en-US" sz="3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3600" b="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𝐶𝐴𝐻</m:t>
                        </m:r>
                      </m:e>
                    </m:acc>
                  </m:oMath>
                </a14:m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𝐶𝐻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groupChr>
                      <m:groupChrPr>
                        <m:chr m:val="⇒"/>
                        <m:vertJc m:val="bot"/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/>
                    </m:groupChr>
                    <m:r>
                      <a:rPr lang="en-US" sz="3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6°=</m:t>
                    </m:r>
                    <m:f>
                      <m:fPr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endPara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E4D2BE9-0EFA-46FA-8AEE-CD34DA30E9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89" y="74659"/>
                <a:ext cx="6378669" cy="1572610"/>
              </a:xfrm>
              <a:prstGeom prst="rect">
                <a:avLst/>
              </a:prstGeom>
              <a:blipFill>
                <a:blip r:embed="rId9"/>
                <a:stretch>
                  <a:fillRect l="-2865" t="-5814" r="-1910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124">
            <a:extLst>
              <a:ext uri="{FF2B5EF4-FFF2-40B4-BE49-F238E27FC236}">
                <a16:creationId xmlns:a16="http://schemas.microsoft.com/office/drawing/2014/main" id="{825B27D3-2317-4E08-8869-6F74CFD91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827" y="23199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451A0A6-3E19-4B66-AFE4-4BE6A1B12398}"/>
                  </a:ext>
                </a:extLst>
              </p:cNvPr>
              <p:cNvSpPr/>
              <p:nvPr/>
            </p:nvSpPr>
            <p:spPr>
              <a:xfrm>
                <a:off x="582827" y="2377128"/>
                <a:ext cx="6832743" cy="1759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∆BCH </a:t>
                </a:r>
                <a:r>
                  <a:rPr lang="en-US" sz="3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H, ta </a:t>
                </a:r>
                <a:r>
                  <a:rPr lang="en-US" sz="3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𝐶𝐵𝐻</m:t>
                        </m:r>
                      </m:e>
                    </m:acc>
                  </m:oMath>
                </a14:m>
                <a:r>
                  <a:rPr lang="en-US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</a:t>
                </a:r>
                <a:r>
                  <a:rPr lang="en-US" sz="36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𝐶𝐻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groupChr>
                      <m:groupChrPr>
                        <m:chr m:val="⇒"/>
                        <m:vertJc m:val="bot"/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/>
                    </m:groupCh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4°=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451A0A6-3E19-4B66-AFE4-4BE6A1B123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27" y="2377128"/>
                <a:ext cx="6832743" cy="1759969"/>
              </a:xfrm>
              <a:prstGeom prst="rect">
                <a:avLst/>
              </a:prstGeom>
              <a:blipFill>
                <a:blip r:embed="rId10"/>
                <a:stretch>
                  <a:fillRect l="-2768" t="-3806" b="-4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99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500">
              <a:schemeClr val="bg1"/>
            </a:gs>
            <a:gs pos="49000">
              <a:schemeClr val="tx1">
                <a:lumMod val="50000"/>
                <a:lumOff val="50000"/>
              </a:schemeClr>
            </a:gs>
            <a:gs pos="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6CB090F5-FE2B-4A91-A1EE-95B70FDFB837}"/>
              </a:ext>
            </a:extLst>
          </p:cNvPr>
          <p:cNvSpPr/>
          <p:nvPr/>
        </p:nvSpPr>
        <p:spPr>
          <a:xfrm flipV="1">
            <a:off x="0" y="3318929"/>
            <a:ext cx="12192000" cy="3539070"/>
          </a:xfrm>
          <a:prstGeom prst="rect">
            <a:avLst/>
          </a:prstGeom>
          <a:gradFill>
            <a:gsLst>
              <a:gs pos="100000">
                <a:schemeClr val="bg1"/>
              </a:gs>
              <a:gs pos="93000">
                <a:schemeClr val="tx1">
                  <a:lumMod val="50000"/>
                  <a:lumOff val="50000"/>
                </a:schemeClr>
              </a:gs>
              <a:gs pos="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7648C6CF-635E-43AE-A7E0-4C9C7380886B}"/>
              </a:ext>
            </a:extLst>
          </p:cNvPr>
          <p:cNvGrpSpPr/>
          <p:nvPr/>
        </p:nvGrpSpPr>
        <p:grpSpPr>
          <a:xfrm>
            <a:off x="8288865" y="3386665"/>
            <a:ext cx="3471334" cy="3302002"/>
            <a:chOff x="8288865" y="3386665"/>
            <a:chExt cx="3471334" cy="3302002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819977F3-D1C6-435F-9AE3-0149E60DB1DF}"/>
                </a:ext>
              </a:extLst>
            </p:cNvPr>
            <p:cNvSpPr/>
            <p:nvPr/>
          </p:nvSpPr>
          <p:spPr>
            <a:xfrm>
              <a:off x="8288865" y="3386665"/>
              <a:ext cx="3471334" cy="330200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/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748D1DD8-1D01-4EAE-BE2E-69999DF05646}"/>
                </a:ext>
              </a:extLst>
            </p:cNvPr>
            <p:cNvSpPr txBox="1"/>
            <p:nvPr/>
          </p:nvSpPr>
          <p:spPr>
            <a:xfrm>
              <a:off x="8492066" y="4235734"/>
              <a:ext cx="296333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Z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CẠNH + 1 GÓC</a:t>
              </a:r>
            </a:p>
            <a:p>
              <a:endParaRPr lang="en-BZ" sz="48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91346B75-C9CF-4023-9572-6553CEA7506E}"/>
              </a:ext>
            </a:extLst>
          </p:cNvPr>
          <p:cNvSpPr/>
          <p:nvPr/>
        </p:nvSpPr>
        <p:spPr>
          <a:xfrm>
            <a:off x="-8467" y="17227"/>
            <a:ext cx="12192000" cy="3230030"/>
          </a:xfrm>
          <a:prstGeom prst="rect">
            <a:avLst/>
          </a:prstGeom>
          <a:gradFill>
            <a:gsLst>
              <a:gs pos="100000">
                <a:schemeClr val="bg1"/>
              </a:gs>
              <a:gs pos="93000">
                <a:schemeClr val="tx1">
                  <a:lumMod val="50000"/>
                  <a:lumOff val="50000"/>
                </a:schemeClr>
              </a:gs>
              <a:gs pos="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9127949E-FE81-45A3-B96D-34D59FA2841E}"/>
              </a:ext>
            </a:extLst>
          </p:cNvPr>
          <p:cNvGrpSpPr/>
          <p:nvPr/>
        </p:nvGrpSpPr>
        <p:grpSpPr>
          <a:xfrm>
            <a:off x="8288865" y="1016000"/>
            <a:ext cx="3471334" cy="2142065"/>
            <a:chOff x="8288865" y="1016000"/>
            <a:chExt cx="3471334" cy="2142065"/>
          </a:xfrm>
        </p:grpSpPr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561E89D3-2D8C-4102-8DC8-5671E8CDFD56}"/>
                </a:ext>
              </a:extLst>
            </p:cNvPr>
            <p:cNvSpPr/>
            <p:nvPr/>
          </p:nvSpPr>
          <p:spPr>
            <a:xfrm>
              <a:off x="8288865" y="1016000"/>
              <a:ext cx="3471334" cy="214206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/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257463E2-35ED-49E1-BD54-7EF0CAAA6D1E}"/>
                </a:ext>
              </a:extLst>
            </p:cNvPr>
            <p:cNvSpPr txBox="1"/>
            <p:nvPr/>
          </p:nvSpPr>
          <p:spPr>
            <a:xfrm>
              <a:off x="8410936" y="1350705"/>
              <a:ext cx="33485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Z" sz="4000" dirty="0"/>
                <a:t>DẠNG 3. TÍNH KHOẢNG CÁCH</a:t>
              </a: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8A6D8453-F3F5-4683-8E3C-0B46AFEFBAC6}"/>
              </a:ext>
            </a:extLst>
          </p:cNvPr>
          <p:cNvGrpSpPr/>
          <p:nvPr/>
        </p:nvGrpSpPr>
        <p:grpSpPr>
          <a:xfrm>
            <a:off x="4389965" y="3369563"/>
            <a:ext cx="3471334" cy="3302002"/>
            <a:chOff x="4440765" y="3386665"/>
            <a:chExt cx="3471334" cy="3302002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F41FAA32-1ED0-4004-93F1-5CB694F5EBA9}"/>
                </a:ext>
              </a:extLst>
            </p:cNvPr>
            <p:cNvSpPr/>
            <p:nvPr/>
          </p:nvSpPr>
          <p:spPr>
            <a:xfrm>
              <a:off x="4440765" y="3386665"/>
              <a:ext cx="3471334" cy="330200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/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337EAA1-FFD9-40F3-B504-8BFDE7AE2982}"/>
                </a:ext>
              </a:extLst>
            </p:cNvPr>
            <p:cNvSpPr txBox="1"/>
            <p:nvPr/>
          </p:nvSpPr>
          <p:spPr>
            <a:xfrm>
              <a:off x="4656666" y="4252836"/>
              <a:ext cx="294787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Z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CẠNH + 1 GÓC</a:t>
              </a: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FD9E7313-68C8-458B-96BE-0A9A5A00B491}"/>
              </a:ext>
            </a:extLst>
          </p:cNvPr>
          <p:cNvGrpSpPr/>
          <p:nvPr/>
        </p:nvGrpSpPr>
        <p:grpSpPr>
          <a:xfrm>
            <a:off x="4440765" y="1016000"/>
            <a:ext cx="3471334" cy="2142065"/>
            <a:chOff x="4440765" y="1016000"/>
            <a:chExt cx="3471334" cy="2142065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FCEE2F0D-A215-48EE-8B90-73747F9E235B}"/>
                </a:ext>
              </a:extLst>
            </p:cNvPr>
            <p:cNvSpPr/>
            <p:nvPr/>
          </p:nvSpPr>
          <p:spPr>
            <a:xfrm>
              <a:off x="4440765" y="1016000"/>
              <a:ext cx="3471334" cy="2142065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0DB50FE2-E329-4549-B8EE-52BCE0948B76}"/>
                </a:ext>
              </a:extLst>
            </p:cNvPr>
            <p:cNvSpPr txBox="1"/>
            <p:nvPr/>
          </p:nvSpPr>
          <p:spPr>
            <a:xfrm>
              <a:off x="4631267" y="1419084"/>
              <a:ext cx="31453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Z" sz="4000" dirty="0"/>
                <a:t>DẠNG 2. TÍNH CHIỀU CAO</a:t>
              </a: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7D8B5BF-4CAF-4B14-B757-BEF7F0D99889}"/>
              </a:ext>
            </a:extLst>
          </p:cNvPr>
          <p:cNvGrpSpPr/>
          <p:nvPr/>
        </p:nvGrpSpPr>
        <p:grpSpPr>
          <a:xfrm>
            <a:off x="575733" y="3386665"/>
            <a:ext cx="3471334" cy="3302002"/>
            <a:chOff x="575733" y="3386665"/>
            <a:chExt cx="3471334" cy="3302002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24CDE26F-DF0C-44A9-BC39-C63F5D9D2851}"/>
                </a:ext>
              </a:extLst>
            </p:cNvPr>
            <p:cNvSpPr/>
            <p:nvPr/>
          </p:nvSpPr>
          <p:spPr>
            <a:xfrm>
              <a:off x="575733" y="3386665"/>
              <a:ext cx="3471334" cy="330200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/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E6E6FEA1-7E4B-4B91-8718-D27500D84F06}"/>
                </a:ext>
              </a:extLst>
            </p:cNvPr>
            <p:cNvSpPr txBox="1"/>
            <p:nvPr/>
          </p:nvSpPr>
          <p:spPr>
            <a:xfrm>
              <a:off x="829733" y="4622167"/>
              <a:ext cx="29633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Z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CẠNH</a:t>
              </a:r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307F6B54-D4CC-403F-BD2A-74956251992A}"/>
              </a:ext>
            </a:extLst>
          </p:cNvPr>
          <p:cNvGrpSpPr/>
          <p:nvPr/>
        </p:nvGrpSpPr>
        <p:grpSpPr>
          <a:xfrm>
            <a:off x="575733" y="1016000"/>
            <a:ext cx="3471334" cy="2142065"/>
            <a:chOff x="575733" y="524932"/>
            <a:chExt cx="3471334" cy="2633133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F506398F-8F1B-4181-9705-435E9B10B4CD}"/>
                </a:ext>
              </a:extLst>
            </p:cNvPr>
            <p:cNvSpPr/>
            <p:nvPr/>
          </p:nvSpPr>
          <p:spPr>
            <a:xfrm>
              <a:off x="575733" y="524932"/>
              <a:ext cx="3471334" cy="263313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/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8357696B-67BD-4D2C-A89D-056FF47E1B6D}"/>
                </a:ext>
              </a:extLst>
            </p:cNvPr>
            <p:cNvSpPr txBox="1"/>
            <p:nvPr/>
          </p:nvSpPr>
          <p:spPr>
            <a:xfrm>
              <a:off x="670986" y="971619"/>
              <a:ext cx="3280828" cy="1626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Z" sz="4000" dirty="0"/>
                <a:t>DẠNG 1. TÍNH GÓC NGHIÊNG</a:t>
              </a:r>
            </a:p>
          </p:txBody>
        </p:sp>
      </p:grp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C0293172-0D9E-404E-844C-D7CDC53A3B30}"/>
              </a:ext>
            </a:extLst>
          </p:cNvPr>
          <p:cNvSpPr/>
          <p:nvPr/>
        </p:nvSpPr>
        <p:spPr>
          <a:xfrm>
            <a:off x="1371600" y="2827864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C87DBB4B-AAC7-4099-B304-9A0C067EC4C9}"/>
              </a:ext>
            </a:extLst>
          </p:cNvPr>
          <p:cNvSpPr/>
          <p:nvPr/>
        </p:nvSpPr>
        <p:spPr>
          <a:xfrm>
            <a:off x="1371600" y="3505201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5473CBA-F978-45D0-8B90-EF3CEC9DE402}"/>
              </a:ext>
            </a:extLst>
          </p:cNvPr>
          <p:cNvSpPr/>
          <p:nvPr/>
        </p:nvSpPr>
        <p:spPr>
          <a:xfrm>
            <a:off x="1413933" y="2954866"/>
            <a:ext cx="152400" cy="745067"/>
          </a:xfrm>
          <a:prstGeom prst="roundRect">
            <a:avLst>
              <a:gd name="adj" fmla="val 50000"/>
            </a:avLst>
          </a:prstGeom>
          <a:gradFill>
            <a:gsLst>
              <a:gs pos="92000">
                <a:schemeClr val="tx1">
                  <a:lumMod val="50000"/>
                  <a:lumOff val="50000"/>
                </a:schemeClr>
              </a:gs>
              <a:gs pos="49000">
                <a:schemeClr val="bg1">
                  <a:lumMod val="9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084C9CC4-6392-4372-9A61-C316A231036C}"/>
              </a:ext>
            </a:extLst>
          </p:cNvPr>
          <p:cNvSpPr/>
          <p:nvPr/>
        </p:nvSpPr>
        <p:spPr>
          <a:xfrm>
            <a:off x="2065868" y="2844799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3330C779-A45E-4197-AE3D-D402959BCE5C}"/>
              </a:ext>
            </a:extLst>
          </p:cNvPr>
          <p:cNvSpPr/>
          <p:nvPr/>
        </p:nvSpPr>
        <p:spPr>
          <a:xfrm>
            <a:off x="2065868" y="3488268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843D64AA-A45D-4B74-B820-AE69B711365F}"/>
              </a:ext>
            </a:extLst>
          </p:cNvPr>
          <p:cNvSpPr/>
          <p:nvPr/>
        </p:nvSpPr>
        <p:spPr>
          <a:xfrm>
            <a:off x="2108201" y="2937933"/>
            <a:ext cx="152400" cy="745067"/>
          </a:xfrm>
          <a:prstGeom prst="roundRect">
            <a:avLst>
              <a:gd name="adj" fmla="val 50000"/>
            </a:avLst>
          </a:prstGeom>
          <a:gradFill>
            <a:gsLst>
              <a:gs pos="92000">
                <a:schemeClr val="tx1">
                  <a:lumMod val="50000"/>
                  <a:lumOff val="50000"/>
                </a:schemeClr>
              </a:gs>
              <a:gs pos="49000">
                <a:schemeClr val="bg1">
                  <a:lumMod val="9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07A65903-5204-4E44-B773-B50CDE9E30E0}"/>
              </a:ext>
            </a:extLst>
          </p:cNvPr>
          <p:cNvSpPr/>
          <p:nvPr/>
        </p:nvSpPr>
        <p:spPr>
          <a:xfrm>
            <a:off x="2781300" y="2827864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40A99198-8430-4785-8FBA-156A30313281}"/>
              </a:ext>
            </a:extLst>
          </p:cNvPr>
          <p:cNvSpPr/>
          <p:nvPr/>
        </p:nvSpPr>
        <p:spPr>
          <a:xfrm>
            <a:off x="2781300" y="3505201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5BD4443D-74FA-4E7A-B5F1-A1C93CEEFCCA}"/>
              </a:ext>
            </a:extLst>
          </p:cNvPr>
          <p:cNvSpPr/>
          <p:nvPr/>
        </p:nvSpPr>
        <p:spPr>
          <a:xfrm>
            <a:off x="2823633" y="2954866"/>
            <a:ext cx="152400" cy="745067"/>
          </a:xfrm>
          <a:prstGeom prst="roundRect">
            <a:avLst>
              <a:gd name="adj" fmla="val 50000"/>
            </a:avLst>
          </a:prstGeom>
          <a:gradFill>
            <a:gsLst>
              <a:gs pos="92000">
                <a:schemeClr val="tx1">
                  <a:lumMod val="50000"/>
                  <a:lumOff val="50000"/>
                </a:schemeClr>
              </a:gs>
              <a:gs pos="49000">
                <a:schemeClr val="bg1">
                  <a:lumMod val="9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A9BD83B5-8B99-4FFF-91E7-347F793C884F}"/>
              </a:ext>
            </a:extLst>
          </p:cNvPr>
          <p:cNvSpPr/>
          <p:nvPr/>
        </p:nvSpPr>
        <p:spPr>
          <a:xfrm>
            <a:off x="5236632" y="2827864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dirty="0"/>
              <a:t>  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A59A61C0-BD91-41BB-A6F7-D67F21A25D1A}"/>
              </a:ext>
            </a:extLst>
          </p:cNvPr>
          <p:cNvSpPr/>
          <p:nvPr/>
        </p:nvSpPr>
        <p:spPr>
          <a:xfrm>
            <a:off x="5236632" y="3505201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7044FA97-D806-4979-BA8F-1D43B56AC9CB}"/>
              </a:ext>
            </a:extLst>
          </p:cNvPr>
          <p:cNvSpPr/>
          <p:nvPr/>
        </p:nvSpPr>
        <p:spPr>
          <a:xfrm>
            <a:off x="5278965" y="2954866"/>
            <a:ext cx="152400" cy="745067"/>
          </a:xfrm>
          <a:prstGeom prst="roundRect">
            <a:avLst>
              <a:gd name="adj" fmla="val 50000"/>
            </a:avLst>
          </a:prstGeom>
          <a:gradFill>
            <a:gsLst>
              <a:gs pos="92000">
                <a:schemeClr val="tx1">
                  <a:lumMod val="50000"/>
                  <a:lumOff val="50000"/>
                </a:schemeClr>
              </a:gs>
              <a:gs pos="49000">
                <a:schemeClr val="bg1">
                  <a:lumMod val="9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5226C261-6D41-484D-9B59-9D435D1B2303}"/>
              </a:ext>
            </a:extLst>
          </p:cNvPr>
          <p:cNvSpPr/>
          <p:nvPr/>
        </p:nvSpPr>
        <p:spPr>
          <a:xfrm>
            <a:off x="5930900" y="2844799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02FD3112-9847-4678-B45D-1E8FB54FB68F}"/>
              </a:ext>
            </a:extLst>
          </p:cNvPr>
          <p:cNvSpPr/>
          <p:nvPr/>
        </p:nvSpPr>
        <p:spPr>
          <a:xfrm>
            <a:off x="5930900" y="3488268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C1EAEC94-2BAE-4785-BE6F-C29DA1F2E4D3}"/>
              </a:ext>
            </a:extLst>
          </p:cNvPr>
          <p:cNvSpPr/>
          <p:nvPr/>
        </p:nvSpPr>
        <p:spPr>
          <a:xfrm>
            <a:off x="5973233" y="2937933"/>
            <a:ext cx="152400" cy="745067"/>
          </a:xfrm>
          <a:prstGeom prst="roundRect">
            <a:avLst>
              <a:gd name="adj" fmla="val 50000"/>
            </a:avLst>
          </a:prstGeom>
          <a:gradFill>
            <a:gsLst>
              <a:gs pos="92000">
                <a:schemeClr val="tx1">
                  <a:lumMod val="50000"/>
                  <a:lumOff val="50000"/>
                </a:schemeClr>
              </a:gs>
              <a:gs pos="49000">
                <a:schemeClr val="bg1">
                  <a:lumMod val="9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0426B980-E255-4E00-AEC4-37E29AB06F43}"/>
              </a:ext>
            </a:extLst>
          </p:cNvPr>
          <p:cNvSpPr/>
          <p:nvPr/>
        </p:nvSpPr>
        <p:spPr>
          <a:xfrm>
            <a:off x="6646332" y="2827864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dirty="0"/>
              <a:t>                   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9F842A15-FCC8-452F-9E8B-8AA057DFF323}"/>
              </a:ext>
            </a:extLst>
          </p:cNvPr>
          <p:cNvSpPr/>
          <p:nvPr/>
        </p:nvSpPr>
        <p:spPr>
          <a:xfrm>
            <a:off x="6646332" y="3505201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BF3B995E-7C87-472B-8899-30451D4A8C20}"/>
              </a:ext>
            </a:extLst>
          </p:cNvPr>
          <p:cNvSpPr/>
          <p:nvPr/>
        </p:nvSpPr>
        <p:spPr>
          <a:xfrm>
            <a:off x="6688665" y="2954866"/>
            <a:ext cx="152400" cy="745067"/>
          </a:xfrm>
          <a:prstGeom prst="roundRect">
            <a:avLst>
              <a:gd name="adj" fmla="val 50000"/>
            </a:avLst>
          </a:prstGeom>
          <a:gradFill>
            <a:gsLst>
              <a:gs pos="92000">
                <a:schemeClr val="tx1">
                  <a:lumMod val="50000"/>
                  <a:lumOff val="50000"/>
                </a:schemeClr>
              </a:gs>
              <a:gs pos="49000">
                <a:schemeClr val="bg1">
                  <a:lumMod val="9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5617BE6A-0E7B-4790-BF8E-61EB633E3F6B}"/>
              </a:ext>
            </a:extLst>
          </p:cNvPr>
          <p:cNvSpPr/>
          <p:nvPr/>
        </p:nvSpPr>
        <p:spPr>
          <a:xfrm>
            <a:off x="9084730" y="2827864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333FF264-4318-477E-8D2E-185F08D3D025}"/>
              </a:ext>
            </a:extLst>
          </p:cNvPr>
          <p:cNvSpPr/>
          <p:nvPr/>
        </p:nvSpPr>
        <p:spPr>
          <a:xfrm>
            <a:off x="9084732" y="3505201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7A89A9ED-6566-4722-B895-990424290691}"/>
              </a:ext>
            </a:extLst>
          </p:cNvPr>
          <p:cNvSpPr/>
          <p:nvPr/>
        </p:nvSpPr>
        <p:spPr>
          <a:xfrm>
            <a:off x="9127065" y="2954866"/>
            <a:ext cx="152400" cy="745067"/>
          </a:xfrm>
          <a:prstGeom prst="roundRect">
            <a:avLst>
              <a:gd name="adj" fmla="val 50000"/>
            </a:avLst>
          </a:prstGeom>
          <a:gradFill>
            <a:gsLst>
              <a:gs pos="92000">
                <a:schemeClr val="tx1">
                  <a:lumMod val="50000"/>
                  <a:lumOff val="50000"/>
                </a:schemeClr>
              </a:gs>
              <a:gs pos="49000">
                <a:schemeClr val="bg1">
                  <a:lumMod val="9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5B506515-4FFF-4150-982B-11E5C3014AE5}"/>
              </a:ext>
            </a:extLst>
          </p:cNvPr>
          <p:cNvSpPr/>
          <p:nvPr/>
        </p:nvSpPr>
        <p:spPr>
          <a:xfrm>
            <a:off x="9779000" y="2844799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B0105F2C-598A-4EA9-948F-BAEBDD035F65}"/>
              </a:ext>
            </a:extLst>
          </p:cNvPr>
          <p:cNvSpPr/>
          <p:nvPr/>
        </p:nvSpPr>
        <p:spPr>
          <a:xfrm>
            <a:off x="9779000" y="3488268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BE3DDC51-61D0-4E13-98E3-ACEF512330CC}"/>
              </a:ext>
            </a:extLst>
          </p:cNvPr>
          <p:cNvSpPr/>
          <p:nvPr/>
        </p:nvSpPr>
        <p:spPr>
          <a:xfrm>
            <a:off x="9821333" y="2937933"/>
            <a:ext cx="152400" cy="745067"/>
          </a:xfrm>
          <a:prstGeom prst="roundRect">
            <a:avLst>
              <a:gd name="adj" fmla="val 50000"/>
            </a:avLst>
          </a:prstGeom>
          <a:gradFill>
            <a:gsLst>
              <a:gs pos="92000">
                <a:schemeClr val="tx1">
                  <a:lumMod val="50000"/>
                  <a:lumOff val="50000"/>
                </a:schemeClr>
              </a:gs>
              <a:gs pos="49000">
                <a:schemeClr val="bg1">
                  <a:lumMod val="9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3E0943C1-C2F9-4F60-9182-7E91B8E4BCA8}"/>
              </a:ext>
            </a:extLst>
          </p:cNvPr>
          <p:cNvSpPr/>
          <p:nvPr/>
        </p:nvSpPr>
        <p:spPr>
          <a:xfrm>
            <a:off x="10494430" y="2827864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35" name="Hình Bầu dục 34">
            <a:extLst>
              <a:ext uri="{FF2B5EF4-FFF2-40B4-BE49-F238E27FC236}">
                <a16:creationId xmlns:a16="http://schemas.microsoft.com/office/drawing/2014/main" id="{D9FE3F6C-28EA-4912-996D-28FC75C66FC2}"/>
              </a:ext>
            </a:extLst>
          </p:cNvPr>
          <p:cNvSpPr/>
          <p:nvPr/>
        </p:nvSpPr>
        <p:spPr>
          <a:xfrm>
            <a:off x="10494432" y="3505201"/>
            <a:ext cx="237067" cy="287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29A734D4-43CD-4694-89F8-FE81299921F5}"/>
              </a:ext>
            </a:extLst>
          </p:cNvPr>
          <p:cNvSpPr/>
          <p:nvPr/>
        </p:nvSpPr>
        <p:spPr>
          <a:xfrm>
            <a:off x="10536765" y="2954866"/>
            <a:ext cx="152400" cy="745067"/>
          </a:xfrm>
          <a:prstGeom prst="roundRect">
            <a:avLst>
              <a:gd name="adj" fmla="val 50000"/>
            </a:avLst>
          </a:prstGeom>
          <a:gradFill>
            <a:gsLst>
              <a:gs pos="92000">
                <a:schemeClr val="tx1">
                  <a:lumMod val="50000"/>
                  <a:lumOff val="50000"/>
                </a:schemeClr>
              </a:gs>
              <a:gs pos="49000">
                <a:schemeClr val="bg1">
                  <a:lumMod val="9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2046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655FB91-EC6C-4786-88B5-DAA11FE0B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965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42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9" r="12451"/>
          <a:stretch>
            <a:fillRect/>
          </a:stretch>
        </p:blipFill>
        <p:spPr bwMode="auto">
          <a:xfrm>
            <a:off x="6705600" y="1219201"/>
            <a:ext cx="40386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15401" y="1371600"/>
            <a:ext cx="60325" cy="369332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299451" y="1246188"/>
            <a:ext cx="4810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A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3076" y="5770563"/>
            <a:ext cx="4413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chemeClr val="accent6"/>
                </a:solidFill>
                <a:latin typeface="Arial" charset="0"/>
              </a:rPr>
              <a:t>a</a:t>
            </a:r>
            <a:endParaRPr lang="vi-VN" sz="36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5988" y="6194425"/>
            <a:ext cx="4810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C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4776" y="6273800"/>
            <a:ext cx="4810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D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/>
          <a:stretch>
            <a:fillRect/>
          </a:stretch>
        </p:blipFill>
        <p:spPr bwMode="auto">
          <a:xfrm>
            <a:off x="1752600" y="4546600"/>
            <a:ext cx="17526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2632076" y="6486525"/>
            <a:ext cx="628332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74" name="Freeform 23"/>
          <p:cNvSpPr>
            <a:spLocks/>
          </p:cNvSpPr>
          <p:nvPr/>
        </p:nvSpPr>
        <p:spPr bwMode="auto">
          <a:xfrm>
            <a:off x="3451226" y="2395538"/>
            <a:ext cx="493713" cy="369332"/>
          </a:xfrm>
          <a:custGeom>
            <a:avLst/>
            <a:gdLst>
              <a:gd name="T0" fmla="*/ 196311 w 493655"/>
              <a:gd name="T1" fmla="*/ 1771396 h 2405314"/>
              <a:gd name="T2" fmla="*/ 490786 w 493655"/>
              <a:gd name="T3" fmla="*/ 2325638 h 2405314"/>
              <a:gd name="T4" fmla="*/ 10902 w 493655"/>
              <a:gd name="T5" fmla="*/ 293418 h 2405314"/>
              <a:gd name="T6" fmla="*/ 0 w 493655"/>
              <a:gd name="T7" fmla="*/ 0 h 2405314"/>
              <a:gd name="T8" fmla="*/ 0 60000 65536"/>
              <a:gd name="T9" fmla="*/ 0 60000 65536"/>
              <a:gd name="T10" fmla="*/ 0 60000 65536"/>
              <a:gd name="T11" fmla="*/ 0 60000 65536"/>
              <a:gd name="T12" fmla="*/ 0 w 493655"/>
              <a:gd name="T13" fmla="*/ 0 h 2405314"/>
              <a:gd name="T14" fmla="*/ 493655 w 493655"/>
              <a:gd name="T15" fmla="*/ 2405314 h 24053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3655" h="2405314">
                <a:moveTo>
                  <a:pt x="195943" y="1774372"/>
                </a:moveTo>
                <a:cubicBezTo>
                  <a:pt x="358322" y="2175329"/>
                  <a:pt x="520701" y="2576286"/>
                  <a:pt x="489858" y="2329543"/>
                </a:cubicBezTo>
                <a:cubicBezTo>
                  <a:pt x="459015" y="2082800"/>
                  <a:pt x="92529" y="682171"/>
                  <a:pt x="10886" y="293914"/>
                </a:cubicBezTo>
                <a:cubicBezTo>
                  <a:pt x="-70757" y="-94343"/>
                  <a:pt x="567871" y="558800"/>
                  <a:pt x="0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76" name="TextBox 28"/>
          <p:cNvSpPr txBox="1">
            <a:spLocks noChangeArrowheads="1"/>
          </p:cNvSpPr>
          <p:nvPr/>
        </p:nvSpPr>
        <p:spPr bwMode="auto">
          <a:xfrm>
            <a:off x="6037263" y="1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667000" y="6324600"/>
            <a:ext cx="6248400" cy="369332"/>
          </a:xfrm>
          <a:prstGeom prst="rect">
            <a:avLst/>
          </a:prstGeom>
          <a:solidFill>
            <a:srgbClr val="0000FF"/>
          </a:solidFill>
          <a:ln w="15875" algn="ctr">
            <a:solidFill>
              <a:srgbClr val="660033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34412" y="2265351"/>
            <a:ext cx="748616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Chọn điểm (C) đặt giác kế </a:t>
            </a:r>
          </a:p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thẳng đứng, cách chân cột cờ (D) </a:t>
            </a:r>
          </a:p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khoảng bằng a. 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8724901" y="6194425"/>
            <a:ext cx="220663" cy="36933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34412" y="655778"/>
            <a:ext cx="71681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latin typeface="Times New Roman" panose="02020603050405020304" pitchFamily="18" charset="0"/>
              </a:rPr>
              <a:t>Hướng dẫn thực hiện:</a:t>
            </a:r>
          </a:p>
          <a:p>
            <a:r>
              <a:rPr lang="en-US" altLang="en-US" sz="3600" dirty="0">
                <a:latin typeface="Times New Roman" panose="02020603050405020304" pitchFamily="18" charset="0"/>
              </a:rPr>
              <a:t>Xác định chiều cao AD của cột cờ</a:t>
            </a:r>
            <a:endParaRPr lang="vi-VN" altLang="en-US" sz="3600" dirty="0">
              <a:latin typeface="Times New Roman" panose="02020603050405020304" pitchFamily="18" charset="0"/>
            </a:endParaRPr>
          </a:p>
        </p:txBody>
      </p:sp>
      <p:pic>
        <p:nvPicPr>
          <p:cNvPr id="1128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3" y="1176338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TextBox 28"/>
          <p:cNvSpPr txBox="1">
            <a:spLocks noChangeArrowheads="1"/>
          </p:cNvSpPr>
          <p:nvPr/>
        </p:nvSpPr>
        <p:spPr bwMode="auto">
          <a:xfrm>
            <a:off x="636589" y="253388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0070" y="97413"/>
            <a:ext cx="1164866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Xác định chiều cao của cột cờ không cần lên đỉnh cột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1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4" grpId="2"/>
      <p:bldP spid="5" grpId="0"/>
      <p:bldP spid="5" grpId="1"/>
      <p:bldP spid="5" grpId="2"/>
      <p:bldP spid="7" grpId="0"/>
      <p:bldP spid="8" grpId="0"/>
      <p:bldP spid="8" grpId="1"/>
      <p:bldP spid="31" grpId="0" animBg="1"/>
      <p:bldP spid="31" grpId="1" animBg="1"/>
      <p:bldP spid="35" grpId="0"/>
      <p:bldP spid="36" grpId="0" animBg="1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9" r="12451"/>
          <a:stretch>
            <a:fillRect/>
          </a:stretch>
        </p:blipFill>
        <p:spPr bwMode="auto">
          <a:xfrm>
            <a:off x="6705600" y="1219201"/>
            <a:ext cx="40386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8915401" y="1371600"/>
            <a:ext cx="60325" cy="369332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286751" y="1189038"/>
            <a:ext cx="4810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A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0188" y="6273800"/>
            <a:ext cx="4810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D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pic>
        <p:nvPicPr>
          <p:cNvPr id="1229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/>
          <a:stretch>
            <a:fillRect/>
          </a:stretch>
        </p:blipFill>
        <p:spPr bwMode="auto">
          <a:xfrm>
            <a:off x="1752600" y="4546600"/>
            <a:ext cx="17526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628900" y="4724400"/>
            <a:ext cx="84138" cy="369332"/>
          </a:xfrm>
          <a:prstGeom prst="rect">
            <a:avLst/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7" name="Left Brace 16"/>
          <p:cNvSpPr/>
          <p:nvPr/>
        </p:nvSpPr>
        <p:spPr bwMode="auto">
          <a:xfrm>
            <a:off x="2286000" y="4724400"/>
            <a:ext cx="228600" cy="380048"/>
          </a:xfrm>
          <a:prstGeom prst="leftBrace">
            <a:avLst/>
          </a:pr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vi-VN">
              <a:latin typeface="Arial" charset="0"/>
            </a:endParaRPr>
          </a:p>
        </p:txBody>
      </p:sp>
      <p:cxnSp>
        <p:nvCxnSpPr>
          <p:cNvPr id="12297" name="Straight Arrow Connector 21"/>
          <p:cNvCxnSpPr>
            <a:cxnSpLocks noChangeShapeType="1"/>
          </p:cNvCxnSpPr>
          <p:nvPr/>
        </p:nvCxnSpPr>
        <p:spPr bwMode="auto">
          <a:xfrm>
            <a:off x="2632076" y="6486525"/>
            <a:ext cx="628332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8" name="Freeform 23"/>
          <p:cNvSpPr>
            <a:spLocks/>
          </p:cNvSpPr>
          <p:nvPr/>
        </p:nvSpPr>
        <p:spPr bwMode="auto">
          <a:xfrm>
            <a:off x="3451226" y="2395538"/>
            <a:ext cx="493713" cy="369332"/>
          </a:xfrm>
          <a:custGeom>
            <a:avLst/>
            <a:gdLst>
              <a:gd name="T0" fmla="*/ 196311 w 493655"/>
              <a:gd name="T1" fmla="*/ 1771396 h 2405314"/>
              <a:gd name="T2" fmla="*/ 490786 w 493655"/>
              <a:gd name="T3" fmla="*/ 2325638 h 2405314"/>
              <a:gd name="T4" fmla="*/ 10902 w 493655"/>
              <a:gd name="T5" fmla="*/ 293418 h 2405314"/>
              <a:gd name="T6" fmla="*/ 0 w 493655"/>
              <a:gd name="T7" fmla="*/ 0 h 2405314"/>
              <a:gd name="T8" fmla="*/ 0 60000 65536"/>
              <a:gd name="T9" fmla="*/ 0 60000 65536"/>
              <a:gd name="T10" fmla="*/ 0 60000 65536"/>
              <a:gd name="T11" fmla="*/ 0 60000 65536"/>
              <a:gd name="T12" fmla="*/ 0 w 493655"/>
              <a:gd name="T13" fmla="*/ 0 h 2405314"/>
              <a:gd name="T14" fmla="*/ 493655 w 493655"/>
              <a:gd name="T15" fmla="*/ 2405314 h 24053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3655" h="2405314">
                <a:moveTo>
                  <a:pt x="195943" y="1774372"/>
                </a:moveTo>
                <a:cubicBezTo>
                  <a:pt x="358322" y="2175329"/>
                  <a:pt x="520701" y="2576286"/>
                  <a:pt x="489858" y="2329543"/>
                </a:cubicBezTo>
                <a:cubicBezTo>
                  <a:pt x="459015" y="2082800"/>
                  <a:pt x="92529" y="682171"/>
                  <a:pt x="10886" y="293914"/>
                </a:cubicBezTo>
                <a:cubicBezTo>
                  <a:pt x="-70757" y="-94343"/>
                  <a:pt x="567871" y="558800"/>
                  <a:pt x="0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0" name="TextBox 28"/>
          <p:cNvSpPr txBox="1">
            <a:spLocks noChangeArrowheads="1"/>
          </p:cNvSpPr>
          <p:nvPr/>
        </p:nvSpPr>
        <p:spPr bwMode="auto">
          <a:xfrm>
            <a:off x="6037263" y="1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2302" name="Rectangle 30"/>
          <p:cNvSpPr>
            <a:spLocks noChangeArrowheads="1"/>
          </p:cNvSpPr>
          <p:nvPr/>
        </p:nvSpPr>
        <p:spPr bwMode="auto">
          <a:xfrm>
            <a:off x="2667000" y="6324600"/>
            <a:ext cx="6248400" cy="369332"/>
          </a:xfrm>
          <a:prstGeom prst="rect">
            <a:avLst/>
          </a:prstGeom>
          <a:solidFill>
            <a:srgbClr val="0000FF"/>
          </a:solidFill>
          <a:ln w="15875" algn="ctr">
            <a:solidFill>
              <a:srgbClr val="660033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85988" y="6194425"/>
            <a:ext cx="4810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C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919289" y="5270501"/>
            <a:ext cx="496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</a:rPr>
              <a:t>b</a:t>
            </a:r>
            <a:endParaRPr lang="vi-VN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0063" y="1762125"/>
            <a:ext cx="6589712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>
                <a:latin typeface="+mj-lt"/>
              </a:rPr>
              <a:t>Bước 1</a:t>
            </a:r>
            <a:r>
              <a:rPr lang="en-US" sz="3200" dirty="0">
                <a:latin typeface="+mj-lt"/>
              </a:rPr>
              <a:t>:  Đo </a:t>
            </a:r>
            <a:r>
              <a:rPr lang="en-US" sz="3200" dirty="0" err="1">
                <a:latin typeface=".VnTime" pitchFamily="34" charset="0"/>
              </a:rPr>
              <a:t>chiÒu</a:t>
            </a:r>
            <a:r>
              <a:rPr lang="en-US" sz="3200" dirty="0">
                <a:latin typeface=".VnTime" pitchFamily="34" charset="0"/>
              </a:rPr>
              <a:t> cao </a:t>
            </a:r>
            <a:r>
              <a:rPr lang="en-US" sz="3200" dirty="0" err="1">
                <a:latin typeface=".VnTime" pitchFamily="34" charset="0"/>
              </a:rPr>
              <a:t>gi¸c</a:t>
            </a:r>
            <a:r>
              <a:rPr lang="en-US" sz="3200" dirty="0">
                <a:latin typeface=".VnTime" pitchFamily="34" charset="0"/>
              </a:rPr>
              <a:t> </a:t>
            </a:r>
            <a:r>
              <a:rPr lang="en-US" sz="3200" dirty="0" err="1">
                <a:latin typeface=".VnTime" pitchFamily="34" charset="0"/>
              </a:rPr>
              <a:t>kÕ</a:t>
            </a:r>
            <a:r>
              <a:rPr lang="en-US" sz="3200" dirty="0">
                <a:latin typeface=".VnTime" pitchFamily="34" charset="0"/>
              </a:rPr>
              <a:t> OC = b.</a:t>
            </a:r>
          </a:p>
        </p:txBody>
      </p:sp>
      <p:sp>
        <p:nvSpPr>
          <p:cNvPr id="12306" name="Rectangle 31"/>
          <p:cNvSpPr>
            <a:spLocks noChangeArrowheads="1"/>
          </p:cNvSpPr>
          <p:nvPr/>
        </p:nvSpPr>
        <p:spPr bwMode="auto">
          <a:xfrm>
            <a:off x="8724901" y="6194425"/>
            <a:ext cx="220663" cy="36933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2209800" y="4092575"/>
            <a:ext cx="503238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O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34025" y="5680076"/>
            <a:ext cx="4699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accent6"/>
                </a:solidFill>
                <a:latin typeface="Arial" charset="0"/>
              </a:rPr>
              <a:t>a</a:t>
            </a:r>
            <a:endParaRPr lang="vi-VN" sz="40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632075" y="6194425"/>
            <a:ext cx="222250" cy="36933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pic>
        <p:nvPicPr>
          <p:cNvPr id="12310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3" y="1176338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Box 28"/>
          <p:cNvSpPr txBox="1">
            <a:spLocks noChangeArrowheads="1"/>
          </p:cNvSpPr>
          <p:nvPr/>
        </p:nvSpPr>
        <p:spPr bwMode="auto">
          <a:xfrm>
            <a:off x="1828800" y="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007" y="138005"/>
            <a:ext cx="1164866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Xác định chiều cao của cột cờ không cần lên đỉnh cột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0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25" grpId="0"/>
      <p:bldP spid="25" grpId="1"/>
      <p:bldP spid="10" grpId="0"/>
      <p:bldP spid="33" grpId="0"/>
      <p:bldP spid="34" grpId="0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9" r="12451"/>
          <a:stretch>
            <a:fillRect/>
          </a:stretch>
        </p:blipFill>
        <p:spPr bwMode="auto">
          <a:xfrm>
            <a:off x="6705600" y="1219201"/>
            <a:ext cx="40386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8915401" y="1371600"/>
            <a:ext cx="60325" cy="369332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243888" y="1079500"/>
            <a:ext cx="4810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A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42401" y="4384675"/>
            <a:ext cx="4810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B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5988" y="6194425"/>
            <a:ext cx="4810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C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0188" y="6273800"/>
            <a:ext cx="4810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D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pic>
        <p:nvPicPr>
          <p:cNvPr id="1332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/>
          <a:stretch>
            <a:fillRect/>
          </a:stretch>
        </p:blipFill>
        <p:spPr bwMode="auto">
          <a:xfrm>
            <a:off x="1752600" y="4546600"/>
            <a:ext cx="17526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ctangle 10"/>
          <p:cNvSpPr>
            <a:spLocks noChangeArrowheads="1"/>
          </p:cNvSpPr>
          <p:nvPr/>
        </p:nvSpPr>
        <p:spPr bwMode="auto">
          <a:xfrm>
            <a:off x="2628900" y="4724400"/>
            <a:ext cx="46038" cy="369332"/>
          </a:xfrm>
          <a:prstGeom prst="rect">
            <a:avLst/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2651126" y="4699000"/>
            <a:ext cx="6226175" cy="0"/>
          </a:xfrm>
          <a:prstGeom prst="line">
            <a:avLst/>
          </a:prstGeom>
          <a:noFill/>
          <a:ln w="69850" algn="ctr">
            <a:solidFill>
              <a:srgbClr val="00206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  <a:endCxn id="13315" idx="0"/>
          </p:cNvCxnSpPr>
          <p:nvPr/>
        </p:nvCxnSpPr>
        <p:spPr bwMode="auto">
          <a:xfrm flipV="1">
            <a:off x="2674939" y="1371601"/>
            <a:ext cx="6270625" cy="3306763"/>
          </a:xfrm>
          <a:prstGeom prst="line">
            <a:avLst/>
          </a:prstGeom>
          <a:noFill/>
          <a:ln w="698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4" name="Straight Arrow Connector 21"/>
          <p:cNvCxnSpPr>
            <a:cxnSpLocks noChangeShapeType="1"/>
          </p:cNvCxnSpPr>
          <p:nvPr/>
        </p:nvCxnSpPr>
        <p:spPr bwMode="auto">
          <a:xfrm>
            <a:off x="2632076" y="6486525"/>
            <a:ext cx="628332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5" name="Freeform 23"/>
          <p:cNvSpPr>
            <a:spLocks/>
          </p:cNvSpPr>
          <p:nvPr/>
        </p:nvSpPr>
        <p:spPr bwMode="auto">
          <a:xfrm>
            <a:off x="3451226" y="2395538"/>
            <a:ext cx="493713" cy="369332"/>
          </a:xfrm>
          <a:custGeom>
            <a:avLst/>
            <a:gdLst>
              <a:gd name="T0" fmla="*/ 196311 w 493655"/>
              <a:gd name="T1" fmla="*/ 1771396 h 2405314"/>
              <a:gd name="T2" fmla="*/ 490786 w 493655"/>
              <a:gd name="T3" fmla="*/ 2325638 h 2405314"/>
              <a:gd name="T4" fmla="*/ 10902 w 493655"/>
              <a:gd name="T5" fmla="*/ 293418 h 2405314"/>
              <a:gd name="T6" fmla="*/ 0 w 493655"/>
              <a:gd name="T7" fmla="*/ 0 h 2405314"/>
              <a:gd name="T8" fmla="*/ 0 60000 65536"/>
              <a:gd name="T9" fmla="*/ 0 60000 65536"/>
              <a:gd name="T10" fmla="*/ 0 60000 65536"/>
              <a:gd name="T11" fmla="*/ 0 60000 65536"/>
              <a:gd name="T12" fmla="*/ 0 w 493655"/>
              <a:gd name="T13" fmla="*/ 0 h 2405314"/>
              <a:gd name="T14" fmla="*/ 493655 w 493655"/>
              <a:gd name="T15" fmla="*/ 2405314 h 24053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3655" h="2405314">
                <a:moveTo>
                  <a:pt x="195943" y="1774372"/>
                </a:moveTo>
                <a:cubicBezTo>
                  <a:pt x="358322" y="2175329"/>
                  <a:pt x="520701" y="2576286"/>
                  <a:pt x="489858" y="2329543"/>
                </a:cubicBezTo>
                <a:cubicBezTo>
                  <a:pt x="459015" y="2082800"/>
                  <a:pt x="92529" y="682171"/>
                  <a:pt x="10886" y="293914"/>
                </a:cubicBezTo>
                <a:cubicBezTo>
                  <a:pt x="-70757" y="-94343"/>
                  <a:pt x="567871" y="558800"/>
                  <a:pt x="0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Arc 25"/>
          <p:cNvSpPr/>
          <p:nvPr/>
        </p:nvSpPr>
        <p:spPr bwMode="auto">
          <a:xfrm>
            <a:off x="3606801" y="4152901"/>
            <a:ext cx="112713" cy="733663"/>
          </a:xfrm>
          <a:prstGeom prst="arc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vi-VN">
              <a:latin typeface="Arial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719514" y="3733800"/>
            <a:ext cx="612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 dirty="0">
                <a:latin typeface="Book Antiqua" panose="02040602050305030304" pitchFamily="18" charset="0"/>
              </a:rPr>
              <a:t></a:t>
            </a:r>
            <a:endParaRPr lang="vi-VN" altLang="en-US" sz="6000" b="1" dirty="0"/>
          </a:p>
        </p:txBody>
      </p:sp>
      <p:sp>
        <p:nvSpPr>
          <p:cNvPr id="13329" name="Rectangle 30"/>
          <p:cNvSpPr>
            <a:spLocks noChangeArrowheads="1"/>
          </p:cNvSpPr>
          <p:nvPr/>
        </p:nvSpPr>
        <p:spPr bwMode="auto">
          <a:xfrm>
            <a:off x="2667000" y="6324600"/>
            <a:ext cx="6248400" cy="369332"/>
          </a:xfrm>
          <a:prstGeom prst="rect">
            <a:avLst/>
          </a:prstGeom>
          <a:solidFill>
            <a:srgbClr val="0000FF"/>
          </a:solidFill>
          <a:ln w="15875" algn="ctr">
            <a:solidFill>
              <a:srgbClr val="660033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3331" name="Rectangle 24"/>
          <p:cNvSpPr>
            <a:spLocks noChangeArrowheads="1"/>
          </p:cNvSpPr>
          <p:nvPr/>
        </p:nvSpPr>
        <p:spPr bwMode="auto">
          <a:xfrm>
            <a:off x="8724901" y="6194425"/>
            <a:ext cx="220663" cy="36933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8656638" y="4492625"/>
            <a:ext cx="220662" cy="36933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2209800" y="4092575"/>
            <a:ext cx="503238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O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11287" name="TextBox 33"/>
          <p:cNvSpPr txBox="1">
            <a:spLocks noChangeArrowheads="1"/>
          </p:cNvSpPr>
          <p:nvPr/>
        </p:nvSpPr>
        <p:spPr bwMode="auto">
          <a:xfrm>
            <a:off x="2093914" y="5270501"/>
            <a:ext cx="496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</a:rPr>
              <a:t>b</a:t>
            </a:r>
            <a:endParaRPr lang="vi-VN" altLang="en-US" sz="4000" b="1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67364" y="5686426"/>
            <a:ext cx="47148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accent6"/>
                </a:solidFill>
                <a:latin typeface="Arial" charset="0"/>
              </a:rPr>
              <a:t>a</a:t>
            </a:r>
            <a:endParaRPr lang="vi-VN" sz="40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13336" name="Rectangle 35"/>
          <p:cNvSpPr>
            <a:spLocks noChangeArrowheads="1"/>
          </p:cNvSpPr>
          <p:nvPr/>
        </p:nvSpPr>
        <p:spPr bwMode="auto">
          <a:xfrm>
            <a:off x="2632075" y="6194425"/>
            <a:ext cx="222250" cy="36933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pic>
        <p:nvPicPr>
          <p:cNvPr id="13337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3" y="1176338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4520" y="33779"/>
            <a:ext cx="1164866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Xác định chiều cao của cột cờ không cần lên đỉnh cột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4519" y="685800"/>
            <a:ext cx="11648661" cy="1446550"/>
            <a:chOff x="214519" y="685800"/>
            <a:chExt cx="11648661" cy="1446550"/>
          </a:xfrm>
        </p:grpSpPr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214519" y="685800"/>
              <a:ext cx="1164866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2: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thanh giác kế sao cho khi ngắm thanh này ta nhìn được cột cờ A . Xác định số đo     của góc AOB. </a:t>
              </a:r>
            </a:p>
            <a:p>
              <a:endParaRPr lang="vi-VN" altLang="en-US" sz="2400" dirty="0"/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7445611"/>
                </p:ext>
              </p:extLst>
            </p:nvPr>
          </p:nvGraphicFramePr>
          <p:xfrm>
            <a:off x="4461807" y="1314806"/>
            <a:ext cx="500500" cy="345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64880" imgH="152280" progId="Equation.DSMT4">
                    <p:embed/>
                  </p:oleObj>
                </mc:Choice>
                <mc:Fallback>
                  <p:oleObj name="Equation" r:id="rId5" imgW="164880" imgH="152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461807" y="1314806"/>
                          <a:ext cx="500500" cy="3454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077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7" grpId="1"/>
      <p:bldP spid="32" grpId="0" animBg="1"/>
      <p:bldP spid="11287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9" r="12451"/>
          <a:stretch>
            <a:fillRect/>
          </a:stretch>
        </p:blipFill>
        <p:spPr bwMode="auto">
          <a:xfrm>
            <a:off x="6705600" y="1219201"/>
            <a:ext cx="40386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8915401" y="1371600"/>
            <a:ext cx="60325" cy="369332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370888" y="1079500"/>
            <a:ext cx="4810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A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42401" y="4384675"/>
            <a:ext cx="4810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B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6789" y="4011613"/>
            <a:ext cx="50323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O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5988" y="6194425"/>
            <a:ext cx="4810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C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0188" y="6273800"/>
            <a:ext cx="4810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D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pic>
        <p:nvPicPr>
          <p:cNvPr id="1434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/>
          <a:stretch>
            <a:fillRect/>
          </a:stretch>
        </p:blipFill>
        <p:spPr bwMode="auto">
          <a:xfrm>
            <a:off x="1752600" y="4546600"/>
            <a:ext cx="17526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2628900" y="4724400"/>
            <a:ext cx="46038" cy="369332"/>
          </a:xfrm>
          <a:prstGeom prst="rect">
            <a:avLst/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cxnSp>
        <p:nvCxnSpPr>
          <p:cNvPr id="14347" name="Straight Connector 12"/>
          <p:cNvCxnSpPr>
            <a:cxnSpLocks noChangeShapeType="1"/>
          </p:cNvCxnSpPr>
          <p:nvPr/>
        </p:nvCxnSpPr>
        <p:spPr bwMode="auto">
          <a:xfrm>
            <a:off x="2651126" y="4699000"/>
            <a:ext cx="6226175" cy="0"/>
          </a:xfrm>
          <a:prstGeom prst="line">
            <a:avLst/>
          </a:prstGeom>
          <a:noFill/>
          <a:ln w="69850" algn="ctr">
            <a:solidFill>
              <a:srgbClr val="00206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8" name="Straight Connector 14"/>
          <p:cNvCxnSpPr>
            <a:cxnSpLocks noChangeShapeType="1"/>
            <a:endCxn id="14339" idx="0"/>
          </p:cNvCxnSpPr>
          <p:nvPr/>
        </p:nvCxnSpPr>
        <p:spPr bwMode="auto">
          <a:xfrm flipV="1">
            <a:off x="2674939" y="1371601"/>
            <a:ext cx="6270625" cy="3306763"/>
          </a:xfrm>
          <a:prstGeom prst="line">
            <a:avLst/>
          </a:prstGeom>
          <a:noFill/>
          <a:ln w="698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9" name="Straight Arrow Connector 21"/>
          <p:cNvCxnSpPr>
            <a:cxnSpLocks noChangeShapeType="1"/>
          </p:cNvCxnSpPr>
          <p:nvPr/>
        </p:nvCxnSpPr>
        <p:spPr bwMode="auto">
          <a:xfrm>
            <a:off x="2632076" y="6486525"/>
            <a:ext cx="628332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0" name="Freeform 23"/>
          <p:cNvSpPr>
            <a:spLocks/>
          </p:cNvSpPr>
          <p:nvPr/>
        </p:nvSpPr>
        <p:spPr bwMode="auto">
          <a:xfrm>
            <a:off x="3451226" y="2395538"/>
            <a:ext cx="493713" cy="369332"/>
          </a:xfrm>
          <a:custGeom>
            <a:avLst/>
            <a:gdLst>
              <a:gd name="T0" fmla="*/ 196311 w 493655"/>
              <a:gd name="T1" fmla="*/ 1771396 h 2405314"/>
              <a:gd name="T2" fmla="*/ 490786 w 493655"/>
              <a:gd name="T3" fmla="*/ 2325638 h 2405314"/>
              <a:gd name="T4" fmla="*/ 10902 w 493655"/>
              <a:gd name="T5" fmla="*/ 293418 h 2405314"/>
              <a:gd name="T6" fmla="*/ 0 w 493655"/>
              <a:gd name="T7" fmla="*/ 0 h 2405314"/>
              <a:gd name="T8" fmla="*/ 0 60000 65536"/>
              <a:gd name="T9" fmla="*/ 0 60000 65536"/>
              <a:gd name="T10" fmla="*/ 0 60000 65536"/>
              <a:gd name="T11" fmla="*/ 0 60000 65536"/>
              <a:gd name="T12" fmla="*/ 0 w 493655"/>
              <a:gd name="T13" fmla="*/ 0 h 2405314"/>
              <a:gd name="T14" fmla="*/ 493655 w 493655"/>
              <a:gd name="T15" fmla="*/ 2405314 h 24053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3655" h="2405314">
                <a:moveTo>
                  <a:pt x="195943" y="1774372"/>
                </a:moveTo>
                <a:cubicBezTo>
                  <a:pt x="358322" y="2175329"/>
                  <a:pt x="520701" y="2576286"/>
                  <a:pt x="489858" y="2329543"/>
                </a:cubicBezTo>
                <a:cubicBezTo>
                  <a:pt x="459015" y="2082800"/>
                  <a:pt x="92529" y="682171"/>
                  <a:pt x="10886" y="293914"/>
                </a:cubicBezTo>
                <a:cubicBezTo>
                  <a:pt x="-70757" y="-94343"/>
                  <a:pt x="567871" y="558800"/>
                  <a:pt x="0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Arc 25"/>
          <p:cNvSpPr/>
          <p:nvPr/>
        </p:nvSpPr>
        <p:spPr bwMode="auto">
          <a:xfrm>
            <a:off x="3606801" y="4152901"/>
            <a:ext cx="112713" cy="733663"/>
          </a:xfrm>
          <a:prstGeom prst="arc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vi-VN">
              <a:latin typeface="Arial" charset="0"/>
            </a:endParaRPr>
          </a:p>
        </p:txBody>
      </p:sp>
      <p:sp>
        <p:nvSpPr>
          <p:cNvPr id="14352" name="Rectangle 26"/>
          <p:cNvSpPr>
            <a:spLocks noChangeArrowheads="1"/>
          </p:cNvSpPr>
          <p:nvPr/>
        </p:nvSpPr>
        <p:spPr bwMode="auto">
          <a:xfrm>
            <a:off x="3719513" y="3886201"/>
            <a:ext cx="5254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>
                <a:latin typeface="Book Antiqua" panose="02040602050305030304" pitchFamily="18" charset="0"/>
              </a:rPr>
              <a:t></a:t>
            </a:r>
            <a:endParaRPr lang="vi-VN" altLang="en-US" sz="4800" b="1"/>
          </a:p>
        </p:txBody>
      </p:sp>
      <p:sp>
        <p:nvSpPr>
          <p:cNvPr id="14354" name="Rectangle 30"/>
          <p:cNvSpPr>
            <a:spLocks noChangeArrowheads="1"/>
          </p:cNvSpPr>
          <p:nvPr/>
        </p:nvSpPr>
        <p:spPr bwMode="auto">
          <a:xfrm>
            <a:off x="2667000" y="6324600"/>
            <a:ext cx="6248400" cy="369332"/>
          </a:xfrm>
          <a:prstGeom prst="rect">
            <a:avLst/>
          </a:prstGeom>
          <a:solidFill>
            <a:srgbClr val="0000FF"/>
          </a:solidFill>
          <a:ln w="15875" algn="ctr">
            <a:solidFill>
              <a:srgbClr val="660033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4355" name="Rectangle 24"/>
          <p:cNvSpPr>
            <a:spLocks noChangeArrowheads="1"/>
          </p:cNvSpPr>
          <p:nvPr/>
        </p:nvSpPr>
        <p:spPr bwMode="auto">
          <a:xfrm>
            <a:off x="8724901" y="6194425"/>
            <a:ext cx="220663" cy="36933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4356" name="Rectangle 31"/>
          <p:cNvSpPr>
            <a:spLocks noChangeArrowheads="1"/>
          </p:cNvSpPr>
          <p:nvPr/>
        </p:nvSpPr>
        <p:spPr bwMode="auto">
          <a:xfrm>
            <a:off x="8656638" y="4492625"/>
            <a:ext cx="220662" cy="36933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2" name="Rectangle 11"/>
          <p:cNvSpPr/>
          <p:nvPr/>
        </p:nvSpPr>
        <p:spPr>
          <a:xfrm>
            <a:off x="214520" y="632505"/>
            <a:ext cx="10281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u="sng" dirty="0">
                <a:latin typeface=".VnTime" pitchFamily="34" charset="0"/>
              </a:rPr>
              <a:t>B­ước 3:</a:t>
            </a:r>
            <a:r>
              <a:rPr lang="en-US" sz="3600" dirty="0">
                <a:latin typeface=".VnTime" pitchFamily="34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cao của cột cờ: </a:t>
            </a:r>
            <a:r>
              <a:rPr lang="en-US" sz="3600" dirty="0">
                <a:latin typeface=".VnTime" pitchFamily="34" charset="0"/>
              </a:rPr>
              <a:t>AD = b + a.tan</a:t>
            </a:r>
            <a:r>
              <a:rPr lang="en-US" sz="3600" dirty="0">
                <a:latin typeface="Book Antiqua" pitchFamily="18" charset="0"/>
              </a:rPr>
              <a:t></a:t>
            </a:r>
            <a:r>
              <a:rPr lang="en-US" sz="3600" dirty="0">
                <a:latin typeface=".VnTime" pitchFamily="34" charset="0"/>
              </a:rPr>
              <a:t> </a:t>
            </a:r>
            <a:endParaRPr lang="en-US" sz="3600" dirty="0">
              <a:latin typeface="+mj-lt"/>
            </a:endParaRPr>
          </a:p>
        </p:txBody>
      </p:sp>
      <p:sp>
        <p:nvSpPr>
          <p:cNvPr id="14358" name="TextBox 28"/>
          <p:cNvSpPr txBox="1">
            <a:spLocks noChangeArrowheads="1"/>
          </p:cNvSpPr>
          <p:nvPr/>
        </p:nvSpPr>
        <p:spPr bwMode="auto">
          <a:xfrm>
            <a:off x="1919289" y="5270500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b</a:t>
            </a:r>
            <a:endParaRPr lang="vi-VN" altLang="en-US" sz="3200" b="1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34026" y="6361113"/>
            <a:ext cx="4111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/>
                </a:solidFill>
                <a:latin typeface="Arial" charset="0"/>
              </a:rPr>
              <a:t>a</a:t>
            </a:r>
            <a:endParaRPr lang="vi-VN" sz="3200" b="1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14360" name="Rectangle 32"/>
          <p:cNvSpPr>
            <a:spLocks noChangeArrowheads="1"/>
          </p:cNvSpPr>
          <p:nvPr/>
        </p:nvSpPr>
        <p:spPr bwMode="auto">
          <a:xfrm>
            <a:off x="2632075" y="6194425"/>
            <a:ext cx="222250" cy="36933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pic>
        <p:nvPicPr>
          <p:cNvPr id="14361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3" y="1176338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14520" y="33779"/>
            <a:ext cx="1164866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Xác định chiều cao của cột cờ không cần lên đỉnh cột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1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65" name="Group 9">
            <a:extLst>
              <a:ext uri="{FF2B5EF4-FFF2-40B4-BE49-F238E27FC236}">
                <a16:creationId xmlns:a16="http://schemas.microsoft.com/office/drawing/2014/main" id="{97BA4FBE-E38D-4C8D-95C7-2DDFE2B95967}"/>
              </a:ext>
            </a:extLst>
          </p:cNvPr>
          <p:cNvGrpSpPr>
            <a:grpSpLocks/>
          </p:cNvGrpSpPr>
          <p:nvPr/>
        </p:nvGrpSpPr>
        <p:grpSpPr bwMode="auto">
          <a:xfrm>
            <a:off x="7772400" y="1693862"/>
            <a:ext cx="2886072" cy="3963988"/>
            <a:chOff x="754" y="816"/>
            <a:chExt cx="1698" cy="2736"/>
          </a:xfrm>
        </p:grpSpPr>
        <p:sp>
          <p:nvSpPr>
            <p:cNvPr id="96266" name="Freeform 10">
              <a:extLst>
                <a:ext uri="{FF2B5EF4-FFF2-40B4-BE49-F238E27FC236}">
                  <a16:creationId xmlns:a16="http://schemas.microsoft.com/office/drawing/2014/main" id="{D960EB60-9A06-48EC-8C3B-FE94D7001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" y="1056"/>
              <a:ext cx="432" cy="2496"/>
            </a:xfrm>
            <a:custGeom>
              <a:avLst/>
              <a:gdLst>
                <a:gd name="T0" fmla="*/ 96 w 432"/>
                <a:gd name="T1" fmla="*/ 2160 h 2256"/>
                <a:gd name="T2" fmla="*/ 0 w 432"/>
                <a:gd name="T3" fmla="*/ 2256 h 2256"/>
                <a:gd name="T4" fmla="*/ 432 w 432"/>
                <a:gd name="T5" fmla="*/ 2256 h 2256"/>
                <a:gd name="T6" fmla="*/ 288 w 432"/>
                <a:gd name="T7" fmla="*/ 2160 h 2256"/>
                <a:gd name="T8" fmla="*/ 192 w 432"/>
                <a:gd name="T9" fmla="*/ 0 h 2256"/>
                <a:gd name="T10" fmla="*/ 96 w 432"/>
                <a:gd name="T11" fmla="*/ 2160 h 2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2" h="2256">
                  <a:moveTo>
                    <a:pt x="96" y="2160"/>
                  </a:moveTo>
                  <a:lnTo>
                    <a:pt x="0" y="2256"/>
                  </a:lnTo>
                  <a:lnTo>
                    <a:pt x="432" y="2256"/>
                  </a:lnTo>
                  <a:lnTo>
                    <a:pt x="288" y="2160"/>
                  </a:lnTo>
                  <a:lnTo>
                    <a:pt x="192" y="0"/>
                  </a:lnTo>
                  <a:lnTo>
                    <a:pt x="96" y="2160"/>
                  </a:lnTo>
                  <a:close/>
                </a:path>
              </a:pathLst>
            </a:custGeom>
            <a:gradFill rotWithShape="1">
              <a:gsLst>
                <a:gs pos="0">
                  <a:srgbClr val="993300"/>
                </a:gs>
                <a:gs pos="50000">
                  <a:schemeClr val="bg1"/>
                </a:gs>
                <a:gs pos="100000">
                  <a:srgbClr val="9933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67" name="Freeform 11">
              <a:extLst>
                <a:ext uri="{FF2B5EF4-FFF2-40B4-BE49-F238E27FC236}">
                  <a16:creationId xmlns:a16="http://schemas.microsoft.com/office/drawing/2014/main" id="{CE4D8BE8-9FA3-4F6D-B4CF-D826C1620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" y="816"/>
              <a:ext cx="1698" cy="1920"/>
            </a:xfrm>
            <a:custGeom>
              <a:avLst/>
              <a:gdLst>
                <a:gd name="T0" fmla="*/ 672 w 1312"/>
                <a:gd name="T1" fmla="*/ 1680 h 1696"/>
                <a:gd name="T2" fmla="*/ 576 w 1312"/>
                <a:gd name="T3" fmla="*/ 1632 h 1696"/>
                <a:gd name="T4" fmla="*/ 432 w 1312"/>
                <a:gd name="T5" fmla="*/ 1680 h 1696"/>
                <a:gd name="T6" fmla="*/ 240 w 1312"/>
                <a:gd name="T7" fmla="*/ 1632 h 1696"/>
                <a:gd name="T8" fmla="*/ 144 w 1312"/>
                <a:gd name="T9" fmla="*/ 1536 h 1696"/>
                <a:gd name="T10" fmla="*/ 0 w 1312"/>
                <a:gd name="T11" fmla="*/ 1344 h 1696"/>
                <a:gd name="T12" fmla="*/ 144 w 1312"/>
                <a:gd name="T13" fmla="*/ 1440 h 1696"/>
                <a:gd name="T14" fmla="*/ 240 w 1312"/>
                <a:gd name="T15" fmla="*/ 1344 h 1696"/>
                <a:gd name="T16" fmla="*/ 432 w 1312"/>
                <a:gd name="T17" fmla="*/ 1344 h 1696"/>
                <a:gd name="T18" fmla="*/ 528 w 1312"/>
                <a:gd name="T19" fmla="*/ 1248 h 1696"/>
                <a:gd name="T20" fmla="*/ 432 w 1312"/>
                <a:gd name="T21" fmla="*/ 1200 h 1696"/>
                <a:gd name="T22" fmla="*/ 336 w 1312"/>
                <a:gd name="T23" fmla="*/ 1248 h 1696"/>
                <a:gd name="T24" fmla="*/ 240 w 1312"/>
                <a:gd name="T25" fmla="*/ 1248 h 1696"/>
                <a:gd name="T26" fmla="*/ 288 w 1312"/>
                <a:gd name="T27" fmla="*/ 1152 h 1696"/>
                <a:gd name="T28" fmla="*/ 384 w 1312"/>
                <a:gd name="T29" fmla="*/ 1104 h 1696"/>
                <a:gd name="T30" fmla="*/ 480 w 1312"/>
                <a:gd name="T31" fmla="*/ 912 h 1696"/>
                <a:gd name="T32" fmla="*/ 384 w 1312"/>
                <a:gd name="T33" fmla="*/ 960 h 1696"/>
                <a:gd name="T34" fmla="*/ 288 w 1312"/>
                <a:gd name="T35" fmla="*/ 1008 h 1696"/>
                <a:gd name="T36" fmla="*/ 144 w 1312"/>
                <a:gd name="T37" fmla="*/ 1008 h 1696"/>
                <a:gd name="T38" fmla="*/ 144 w 1312"/>
                <a:gd name="T39" fmla="*/ 912 h 1696"/>
                <a:gd name="T40" fmla="*/ 336 w 1312"/>
                <a:gd name="T41" fmla="*/ 816 h 1696"/>
                <a:gd name="T42" fmla="*/ 432 w 1312"/>
                <a:gd name="T43" fmla="*/ 768 h 1696"/>
                <a:gd name="T44" fmla="*/ 528 w 1312"/>
                <a:gd name="T45" fmla="*/ 672 h 1696"/>
                <a:gd name="T46" fmla="*/ 576 w 1312"/>
                <a:gd name="T47" fmla="*/ 576 h 1696"/>
                <a:gd name="T48" fmla="*/ 624 w 1312"/>
                <a:gd name="T49" fmla="*/ 480 h 1696"/>
                <a:gd name="T50" fmla="*/ 480 w 1312"/>
                <a:gd name="T51" fmla="*/ 576 h 1696"/>
                <a:gd name="T52" fmla="*/ 384 w 1312"/>
                <a:gd name="T53" fmla="*/ 576 h 1696"/>
                <a:gd name="T54" fmla="*/ 480 w 1312"/>
                <a:gd name="T55" fmla="*/ 480 h 1696"/>
                <a:gd name="T56" fmla="*/ 576 w 1312"/>
                <a:gd name="T57" fmla="*/ 384 h 1696"/>
                <a:gd name="T58" fmla="*/ 576 w 1312"/>
                <a:gd name="T59" fmla="*/ 192 h 1696"/>
                <a:gd name="T60" fmla="*/ 672 w 1312"/>
                <a:gd name="T61" fmla="*/ 144 h 1696"/>
                <a:gd name="T62" fmla="*/ 720 w 1312"/>
                <a:gd name="T63" fmla="*/ 0 h 1696"/>
                <a:gd name="T64" fmla="*/ 768 w 1312"/>
                <a:gd name="T65" fmla="*/ 144 h 1696"/>
                <a:gd name="T66" fmla="*/ 768 w 1312"/>
                <a:gd name="T67" fmla="*/ 288 h 1696"/>
                <a:gd name="T68" fmla="*/ 960 w 1312"/>
                <a:gd name="T69" fmla="*/ 480 h 1696"/>
                <a:gd name="T70" fmla="*/ 816 w 1312"/>
                <a:gd name="T71" fmla="*/ 480 h 1696"/>
                <a:gd name="T72" fmla="*/ 720 w 1312"/>
                <a:gd name="T73" fmla="*/ 480 h 1696"/>
                <a:gd name="T74" fmla="*/ 720 w 1312"/>
                <a:gd name="T75" fmla="*/ 624 h 1696"/>
                <a:gd name="T76" fmla="*/ 816 w 1312"/>
                <a:gd name="T77" fmla="*/ 672 h 1696"/>
                <a:gd name="T78" fmla="*/ 1104 w 1312"/>
                <a:gd name="T79" fmla="*/ 912 h 1696"/>
                <a:gd name="T80" fmla="*/ 912 w 1312"/>
                <a:gd name="T81" fmla="*/ 960 h 1696"/>
                <a:gd name="T82" fmla="*/ 864 w 1312"/>
                <a:gd name="T83" fmla="*/ 864 h 1696"/>
                <a:gd name="T84" fmla="*/ 768 w 1312"/>
                <a:gd name="T85" fmla="*/ 864 h 1696"/>
                <a:gd name="T86" fmla="*/ 768 w 1312"/>
                <a:gd name="T87" fmla="*/ 1008 h 1696"/>
                <a:gd name="T88" fmla="*/ 1008 w 1312"/>
                <a:gd name="T89" fmla="*/ 1152 h 1696"/>
                <a:gd name="T90" fmla="*/ 1152 w 1312"/>
                <a:gd name="T91" fmla="*/ 1248 h 1696"/>
                <a:gd name="T92" fmla="*/ 1056 w 1312"/>
                <a:gd name="T93" fmla="*/ 1248 h 1696"/>
                <a:gd name="T94" fmla="*/ 960 w 1312"/>
                <a:gd name="T95" fmla="*/ 1248 h 1696"/>
                <a:gd name="T96" fmla="*/ 864 w 1312"/>
                <a:gd name="T97" fmla="*/ 1200 h 1696"/>
                <a:gd name="T98" fmla="*/ 816 w 1312"/>
                <a:gd name="T99" fmla="*/ 1296 h 1696"/>
                <a:gd name="T100" fmla="*/ 912 w 1312"/>
                <a:gd name="T101" fmla="*/ 1344 h 1696"/>
                <a:gd name="T102" fmla="*/ 1104 w 1312"/>
                <a:gd name="T103" fmla="*/ 1392 h 1696"/>
                <a:gd name="T104" fmla="*/ 1296 w 1312"/>
                <a:gd name="T105" fmla="*/ 1536 h 1696"/>
                <a:gd name="T106" fmla="*/ 1200 w 1312"/>
                <a:gd name="T107" fmla="*/ 1584 h 1696"/>
                <a:gd name="T108" fmla="*/ 1104 w 1312"/>
                <a:gd name="T109" fmla="*/ 1536 h 1696"/>
                <a:gd name="T110" fmla="*/ 960 w 1312"/>
                <a:gd name="T111" fmla="*/ 1440 h 1696"/>
                <a:gd name="T112" fmla="*/ 1008 w 1312"/>
                <a:gd name="T113" fmla="*/ 1584 h 1696"/>
                <a:gd name="T114" fmla="*/ 912 w 1312"/>
                <a:gd name="T115" fmla="*/ 1536 h 1696"/>
                <a:gd name="T116" fmla="*/ 864 w 1312"/>
                <a:gd name="T117" fmla="*/ 1632 h 1696"/>
                <a:gd name="T118" fmla="*/ 768 w 1312"/>
                <a:gd name="T119" fmla="*/ 1536 h 1696"/>
                <a:gd name="T120" fmla="*/ 672 w 1312"/>
                <a:gd name="T121" fmla="*/ 1680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12" h="1696">
                  <a:moveTo>
                    <a:pt x="672" y="1680"/>
                  </a:moveTo>
                  <a:cubicBezTo>
                    <a:pt x="640" y="1696"/>
                    <a:pt x="616" y="1632"/>
                    <a:pt x="576" y="1632"/>
                  </a:cubicBezTo>
                  <a:cubicBezTo>
                    <a:pt x="536" y="1632"/>
                    <a:pt x="488" y="1680"/>
                    <a:pt x="432" y="1680"/>
                  </a:cubicBezTo>
                  <a:cubicBezTo>
                    <a:pt x="376" y="1680"/>
                    <a:pt x="288" y="1656"/>
                    <a:pt x="240" y="1632"/>
                  </a:cubicBezTo>
                  <a:cubicBezTo>
                    <a:pt x="192" y="1608"/>
                    <a:pt x="184" y="1584"/>
                    <a:pt x="144" y="1536"/>
                  </a:cubicBezTo>
                  <a:cubicBezTo>
                    <a:pt x="104" y="1488"/>
                    <a:pt x="0" y="1360"/>
                    <a:pt x="0" y="1344"/>
                  </a:cubicBezTo>
                  <a:cubicBezTo>
                    <a:pt x="0" y="1328"/>
                    <a:pt x="104" y="1440"/>
                    <a:pt x="144" y="1440"/>
                  </a:cubicBezTo>
                  <a:cubicBezTo>
                    <a:pt x="184" y="1440"/>
                    <a:pt x="192" y="1360"/>
                    <a:pt x="240" y="1344"/>
                  </a:cubicBezTo>
                  <a:cubicBezTo>
                    <a:pt x="288" y="1328"/>
                    <a:pt x="384" y="1360"/>
                    <a:pt x="432" y="1344"/>
                  </a:cubicBezTo>
                  <a:cubicBezTo>
                    <a:pt x="480" y="1328"/>
                    <a:pt x="528" y="1272"/>
                    <a:pt x="528" y="1248"/>
                  </a:cubicBezTo>
                  <a:cubicBezTo>
                    <a:pt x="528" y="1224"/>
                    <a:pt x="464" y="1200"/>
                    <a:pt x="432" y="1200"/>
                  </a:cubicBezTo>
                  <a:cubicBezTo>
                    <a:pt x="400" y="1200"/>
                    <a:pt x="368" y="1240"/>
                    <a:pt x="336" y="1248"/>
                  </a:cubicBezTo>
                  <a:cubicBezTo>
                    <a:pt x="304" y="1256"/>
                    <a:pt x="248" y="1264"/>
                    <a:pt x="240" y="1248"/>
                  </a:cubicBezTo>
                  <a:cubicBezTo>
                    <a:pt x="232" y="1232"/>
                    <a:pt x="264" y="1176"/>
                    <a:pt x="288" y="1152"/>
                  </a:cubicBezTo>
                  <a:cubicBezTo>
                    <a:pt x="312" y="1128"/>
                    <a:pt x="352" y="1144"/>
                    <a:pt x="384" y="1104"/>
                  </a:cubicBezTo>
                  <a:cubicBezTo>
                    <a:pt x="416" y="1064"/>
                    <a:pt x="480" y="936"/>
                    <a:pt x="480" y="912"/>
                  </a:cubicBezTo>
                  <a:cubicBezTo>
                    <a:pt x="480" y="888"/>
                    <a:pt x="416" y="944"/>
                    <a:pt x="384" y="960"/>
                  </a:cubicBezTo>
                  <a:cubicBezTo>
                    <a:pt x="352" y="976"/>
                    <a:pt x="328" y="1000"/>
                    <a:pt x="288" y="1008"/>
                  </a:cubicBezTo>
                  <a:cubicBezTo>
                    <a:pt x="248" y="1016"/>
                    <a:pt x="168" y="1024"/>
                    <a:pt x="144" y="1008"/>
                  </a:cubicBezTo>
                  <a:cubicBezTo>
                    <a:pt x="120" y="992"/>
                    <a:pt x="112" y="944"/>
                    <a:pt x="144" y="912"/>
                  </a:cubicBezTo>
                  <a:cubicBezTo>
                    <a:pt x="176" y="880"/>
                    <a:pt x="288" y="840"/>
                    <a:pt x="336" y="816"/>
                  </a:cubicBezTo>
                  <a:cubicBezTo>
                    <a:pt x="384" y="792"/>
                    <a:pt x="400" y="792"/>
                    <a:pt x="432" y="768"/>
                  </a:cubicBezTo>
                  <a:cubicBezTo>
                    <a:pt x="464" y="744"/>
                    <a:pt x="504" y="704"/>
                    <a:pt x="528" y="672"/>
                  </a:cubicBezTo>
                  <a:cubicBezTo>
                    <a:pt x="552" y="640"/>
                    <a:pt x="560" y="608"/>
                    <a:pt x="576" y="576"/>
                  </a:cubicBezTo>
                  <a:cubicBezTo>
                    <a:pt x="592" y="544"/>
                    <a:pt x="640" y="480"/>
                    <a:pt x="624" y="480"/>
                  </a:cubicBezTo>
                  <a:cubicBezTo>
                    <a:pt x="608" y="480"/>
                    <a:pt x="520" y="560"/>
                    <a:pt x="480" y="576"/>
                  </a:cubicBezTo>
                  <a:cubicBezTo>
                    <a:pt x="440" y="592"/>
                    <a:pt x="384" y="592"/>
                    <a:pt x="384" y="576"/>
                  </a:cubicBezTo>
                  <a:cubicBezTo>
                    <a:pt x="384" y="560"/>
                    <a:pt x="448" y="512"/>
                    <a:pt x="480" y="480"/>
                  </a:cubicBezTo>
                  <a:cubicBezTo>
                    <a:pt x="512" y="448"/>
                    <a:pt x="560" y="432"/>
                    <a:pt x="576" y="384"/>
                  </a:cubicBezTo>
                  <a:cubicBezTo>
                    <a:pt x="592" y="336"/>
                    <a:pt x="560" y="232"/>
                    <a:pt x="576" y="192"/>
                  </a:cubicBezTo>
                  <a:cubicBezTo>
                    <a:pt x="592" y="152"/>
                    <a:pt x="648" y="176"/>
                    <a:pt x="672" y="144"/>
                  </a:cubicBezTo>
                  <a:cubicBezTo>
                    <a:pt x="696" y="112"/>
                    <a:pt x="704" y="0"/>
                    <a:pt x="720" y="0"/>
                  </a:cubicBezTo>
                  <a:cubicBezTo>
                    <a:pt x="736" y="0"/>
                    <a:pt x="760" y="96"/>
                    <a:pt x="768" y="144"/>
                  </a:cubicBezTo>
                  <a:cubicBezTo>
                    <a:pt x="776" y="192"/>
                    <a:pt x="736" y="232"/>
                    <a:pt x="768" y="288"/>
                  </a:cubicBezTo>
                  <a:cubicBezTo>
                    <a:pt x="800" y="344"/>
                    <a:pt x="952" y="448"/>
                    <a:pt x="960" y="480"/>
                  </a:cubicBezTo>
                  <a:cubicBezTo>
                    <a:pt x="968" y="512"/>
                    <a:pt x="856" y="480"/>
                    <a:pt x="816" y="480"/>
                  </a:cubicBezTo>
                  <a:cubicBezTo>
                    <a:pt x="776" y="480"/>
                    <a:pt x="736" y="456"/>
                    <a:pt x="720" y="480"/>
                  </a:cubicBezTo>
                  <a:cubicBezTo>
                    <a:pt x="704" y="504"/>
                    <a:pt x="704" y="592"/>
                    <a:pt x="720" y="624"/>
                  </a:cubicBezTo>
                  <a:cubicBezTo>
                    <a:pt x="736" y="656"/>
                    <a:pt x="752" y="624"/>
                    <a:pt x="816" y="672"/>
                  </a:cubicBezTo>
                  <a:cubicBezTo>
                    <a:pt x="880" y="720"/>
                    <a:pt x="1088" y="864"/>
                    <a:pt x="1104" y="912"/>
                  </a:cubicBezTo>
                  <a:cubicBezTo>
                    <a:pt x="1120" y="960"/>
                    <a:pt x="952" y="968"/>
                    <a:pt x="912" y="960"/>
                  </a:cubicBezTo>
                  <a:cubicBezTo>
                    <a:pt x="872" y="952"/>
                    <a:pt x="888" y="880"/>
                    <a:pt x="864" y="864"/>
                  </a:cubicBezTo>
                  <a:cubicBezTo>
                    <a:pt x="840" y="848"/>
                    <a:pt x="784" y="840"/>
                    <a:pt x="768" y="864"/>
                  </a:cubicBezTo>
                  <a:cubicBezTo>
                    <a:pt x="752" y="888"/>
                    <a:pt x="728" y="960"/>
                    <a:pt x="768" y="1008"/>
                  </a:cubicBezTo>
                  <a:cubicBezTo>
                    <a:pt x="808" y="1056"/>
                    <a:pt x="944" y="1112"/>
                    <a:pt x="1008" y="1152"/>
                  </a:cubicBezTo>
                  <a:cubicBezTo>
                    <a:pt x="1072" y="1192"/>
                    <a:pt x="1144" y="1232"/>
                    <a:pt x="1152" y="1248"/>
                  </a:cubicBezTo>
                  <a:cubicBezTo>
                    <a:pt x="1160" y="1264"/>
                    <a:pt x="1088" y="1248"/>
                    <a:pt x="1056" y="1248"/>
                  </a:cubicBezTo>
                  <a:cubicBezTo>
                    <a:pt x="1024" y="1248"/>
                    <a:pt x="992" y="1256"/>
                    <a:pt x="960" y="1248"/>
                  </a:cubicBezTo>
                  <a:cubicBezTo>
                    <a:pt x="928" y="1240"/>
                    <a:pt x="888" y="1192"/>
                    <a:pt x="864" y="1200"/>
                  </a:cubicBezTo>
                  <a:cubicBezTo>
                    <a:pt x="840" y="1208"/>
                    <a:pt x="808" y="1272"/>
                    <a:pt x="816" y="1296"/>
                  </a:cubicBezTo>
                  <a:cubicBezTo>
                    <a:pt x="824" y="1320"/>
                    <a:pt x="864" y="1328"/>
                    <a:pt x="912" y="1344"/>
                  </a:cubicBezTo>
                  <a:cubicBezTo>
                    <a:pt x="960" y="1360"/>
                    <a:pt x="1040" y="1360"/>
                    <a:pt x="1104" y="1392"/>
                  </a:cubicBezTo>
                  <a:cubicBezTo>
                    <a:pt x="1168" y="1424"/>
                    <a:pt x="1280" y="1504"/>
                    <a:pt x="1296" y="1536"/>
                  </a:cubicBezTo>
                  <a:cubicBezTo>
                    <a:pt x="1312" y="1568"/>
                    <a:pt x="1232" y="1584"/>
                    <a:pt x="1200" y="1584"/>
                  </a:cubicBezTo>
                  <a:cubicBezTo>
                    <a:pt x="1168" y="1584"/>
                    <a:pt x="1144" y="1560"/>
                    <a:pt x="1104" y="1536"/>
                  </a:cubicBezTo>
                  <a:cubicBezTo>
                    <a:pt x="1064" y="1512"/>
                    <a:pt x="976" y="1432"/>
                    <a:pt x="960" y="1440"/>
                  </a:cubicBezTo>
                  <a:cubicBezTo>
                    <a:pt x="944" y="1448"/>
                    <a:pt x="1016" y="1568"/>
                    <a:pt x="1008" y="1584"/>
                  </a:cubicBezTo>
                  <a:cubicBezTo>
                    <a:pt x="1000" y="1600"/>
                    <a:pt x="936" y="1528"/>
                    <a:pt x="912" y="1536"/>
                  </a:cubicBezTo>
                  <a:cubicBezTo>
                    <a:pt x="888" y="1544"/>
                    <a:pt x="888" y="1632"/>
                    <a:pt x="864" y="1632"/>
                  </a:cubicBezTo>
                  <a:cubicBezTo>
                    <a:pt x="840" y="1632"/>
                    <a:pt x="800" y="1528"/>
                    <a:pt x="768" y="1536"/>
                  </a:cubicBezTo>
                  <a:cubicBezTo>
                    <a:pt x="736" y="1544"/>
                    <a:pt x="704" y="1664"/>
                    <a:pt x="672" y="168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50000">
                  <a:srgbClr val="339933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6270" name="Text Box 14">
            <a:extLst>
              <a:ext uri="{FF2B5EF4-FFF2-40B4-BE49-F238E27FC236}">
                <a16:creationId xmlns:a16="http://schemas.microsoft.com/office/drawing/2014/main" id="{A85C6F57-B476-45A4-A6FF-74194AFAA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711" y="1498998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6276" name="Rectangle 20">
            <a:extLst>
              <a:ext uri="{FF2B5EF4-FFF2-40B4-BE49-F238E27FC236}">
                <a16:creationId xmlns:a16="http://schemas.microsoft.com/office/drawing/2014/main" id="{BB8E22FD-F9D8-4DEE-8AF1-315FE7F23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49" y="34886"/>
            <a:ext cx="1211125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áp dụng:</a:t>
            </a:r>
            <a:r>
              <a:rPr lang="en-US" altLang="en-US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Bạn An đứng ở mặt đất dùng giác kế nhìn thấy ngọn cây dưới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góc 3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5</a:t>
            </a:r>
            <a:r>
              <a:rPr lang="vi-VN" sz="3600" baseline="30000" dirty="0">
                <a:solidFill>
                  <a:srgbClr val="FF0000"/>
                </a:solidFill>
                <a:latin typeface="+mj-lt"/>
              </a:rPr>
              <a:t>0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so với phương ngang song song mặt đất. Khoảng cách từ bạn An đến cái cây là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30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m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. Tính chiều cao của cây đó ? Biết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giác kế cao 1,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7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m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. 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77" name="Rectangle 21">
            <a:extLst>
              <a:ext uri="{FF2B5EF4-FFF2-40B4-BE49-F238E27FC236}">
                <a16:creationId xmlns:a16="http://schemas.microsoft.com/office/drawing/2014/main" id="{3ABFECE7-D691-41FD-8C80-E5A06EE8E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5638800"/>
            <a:ext cx="9144000" cy="1200150"/>
          </a:xfrm>
          <a:prstGeom prst="rect">
            <a:avLst/>
          </a:prstGeom>
          <a:solidFill>
            <a:srgbClr val="969696"/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8" name="Line 22">
            <a:extLst>
              <a:ext uri="{FF2B5EF4-FFF2-40B4-BE49-F238E27FC236}">
                <a16:creationId xmlns:a16="http://schemas.microsoft.com/office/drawing/2014/main" id="{8A930E03-23E1-46BA-8D92-8E948CF050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5605463"/>
            <a:ext cx="6858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3" name="Line 27">
            <a:extLst>
              <a:ext uri="{FF2B5EF4-FFF2-40B4-BE49-F238E27FC236}">
                <a16:creationId xmlns:a16="http://schemas.microsoft.com/office/drawing/2014/main" id="{D7BC5509-3D29-4C35-94B0-941E22EE032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91966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6284" name="Picture 28">
            <a:extLst>
              <a:ext uri="{FF2B5EF4-FFF2-40B4-BE49-F238E27FC236}">
                <a16:creationId xmlns:a16="http://schemas.microsoft.com/office/drawing/2014/main" id="{49AAEAF8-3678-410D-9D52-06D6729B0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39" y="4769317"/>
            <a:ext cx="185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82" name="Line 26">
            <a:extLst>
              <a:ext uri="{FF2B5EF4-FFF2-40B4-BE49-F238E27FC236}">
                <a16:creationId xmlns:a16="http://schemas.microsoft.com/office/drawing/2014/main" id="{68D1E267-4F9E-43DB-A30A-F5C9AC4673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3378" y="1693862"/>
            <a:ext cx="6829426" cy="323592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1" name="Line 25">
            <a:extLst>
              <a:ext uri="{FF2B5EF4-FFF2-40B4-BE49-F238E27FC236}">
                <a16:creationId xmlns:a16="http://schemas.microsoft.com/office/drawing/2014/main" id="{414A6F88-D3BD-48DE-98B8-2ED494343B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31478" y="4900612"/>
            <a:ext cx="6841121" cy="49211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6" name="Line 30">
            <a:extLst>
              <a:ext uri="{FF2B5EF4-FFF2-40B4-BE49-F238E27FC236}">
                <a16:creationId xmlns:a16="http://schemas.microsoft.com/office/drawing/2014/main" id="{D8DFFAC4-80EC-4781-AA41-FAE2118C99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58312" y="1693862"/>
            <a:ext cx="14287" cy="3944938"/>
          </a:xfrm>
          <a:prstGeom prst="line">
            <a:avLst/>
          </a:prstGeom>
          <a:noFill/>
          <a:ln w="12700">
            <a:solidFill>
              <a:srgbClr val="00206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6287" name="Rectangle 31">
            <a:extLst>
              <a:ext uri="{FF2B5EF4-FFF2-40B4-BE49-F238E27FC236}">
                <a16:creationId xmlns:a16="http://schemas.microsoft.com/office/drawing/2014/main" id="{F3901498-CBB4-429A-B81F-4410E9247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1150" y="4757738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88" name="Text Box 32">
            <a:extLst>
              <a:ext uri="{FF2B5EF4-FFF2-40B4-BE49-F238E27FC236}">
                <a16:creationId xmlns:a16="http://schemas.microsoft.com/office/drawing/2014/main" id="{1521FED6-E5FC-41FF-A215-C7FB615D2130}"/>
              </a:ext>
            </a:extLst>
          </p:cNvPr>
          <p:cNvSpPr txBox="1">
            <a:spLocks noChangeArrowheads="1"/>
          </p:cNvSpPr>
          <p:nvPr/>
        </p:nvSpPr>
        <p:spPr bwMode="auto">
          <a:xfrm rot="20972516">
            <a:off x="2789861" y="4640782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/>
              <a:t>)</a:t>
            </a:r>
          </a:p>
        </p:txBody>
      </p:sp>
      <p:graphicFrame>
        <p:nvGraphicFramePr>
          <p:cNvPr id="96290" name="Object 34">
            <a:extLst>
              <a:ext uri="{FF2B5EF4-FFF2-40B4-BE49-F238E27FC236}">
                <a16:creationId xmlns:a16="http://schemas.microsoft.com/office/drawing/2014/main" id="{BB72BCE5-1C8D-42F5-84DD-7C5AAE66A7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72937"/>
              </p:ext>
            </p:extLst>
          </p:nvPr>
        </p:nvGraphicFramePr>
        <p:xfrm>
          <a:off x="3396037" y="4405275"/>
          <a:ext cx="66040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1200" imgH="203040" progId="Equation.DSMT4">
                  <p:embed/>
                </p:oleObj>
              </mc:Choice>
              <mc:Fallback>
                <p:oleObj name="Equation" r:id="rId3" imgW="241200" imgH="203040" progId="Equation.DSMT4">
                  <p:embed/>
                  <p:pic>
                    <p:nvPicPr>
                      <p:cNvPr id="96290" name="Object 34">
                        <a:extLst>
                          <a:ext uri="{FF2B5EF4-FFF2-40B4-BE49-F238E27FC236}">
                            <a16:creationId xmlns:a16="http://schemas.microsoft.com/office/drawing/2014/main" id="{BB72BCE5-1C8D-42F5-84DD-7C5AAE66A7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6037" y="4405275"/>
                        <a:ext cx="660400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91" name="Text Box 35">
            <a:extLst>
              <a:ext uri="{FF2B5EF4-FFF2-40B4-BE49-F238E27FC236}">
                <a16:creationId xmlns:a16="http://schemas.microsoft.com/office/drawing/2014/main" id="{81E6795A-D246-44EE-BC79-DBCD6A363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019675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1,7m</a:t>
            </a:r>
          </a:p>
        </p:txBody>
      </p:sp>
      <p:sp>
        <p:nvSpPr>
          <p:cNvPr id="96292" name="Text Box 36">
            <a:extLst>
              <a:ext uri="{FF2B5EF4-FFF2-40B4-BE49-F238E27FC236}">
                <a16:creationId xmlns:a16="http://schemas.microsoft.com/office/drawing/2014/main" id="{614F417A-A09E-437A-A4B8-98C1E1CFC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059" y="5630863"/>
            <a:ext cx="1676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30m</a:t>
            </a:r>
          </a:p>
        </p:txBody>
      </p:sp>
      <p:sp>
        <p:nvSpPr>
          <p:cNvPr id="96271" name="Text Box 15">
            <a:extLst>
              <a:ext uri="{FF2B5EF4-FFF2-40B4-BE49-F238E27FC236}">
                <a16:creationId xmlns:a16="http://schemas.microsoft.com/office/drawing/2014/main" id="{088BE2D7-18B7-4B54-BB78-3EC2E6D5D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5510213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96296" name="Text Box 40">
            <a:extLst>
              <a:ext uri="{FF2B5EF4-FFF2-40B4-BE49-F238E27FC236}">
                <a16:creationId xmlns:a16="http://schemas.microsoft.com/office/drawing/2014/main" id="{9147D417-61E3-40B9-A64B-3315B9581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454025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8" name="Text Box 40">
            <a:extLst>
              <a:ext uri="{FF2B5EF4-FFF2-40B4-BE49-F238E27FC236}">
                <a16:creationId xmlns:a16="http://schemas.microsoft.com/office/drawing/2014/main" id="{F325EEE5-7CC7-423D-B565-D98E0A0C0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197869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9" name="Text Box 40">
            <a:extLst>
              <a:ext uri="{FF2B5EF4-FFF2-40B4-BE49-F238E27FC236}">
                <a16:creationId xmlns:a16="http://schemas.microsoft.com/office/drawing/2014/main" id="{37F7DBC7-DDC3-4F74-9407-E8AB5B3C0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307" y="5661026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Arial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816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62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6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9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96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6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96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96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96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6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96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96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96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0" grpId="0"/>
      <p:bldP spid="96276" grpId="0"/>
      <p:bldP spid="96288" grpId="0"/>
      <p:bldP spid="96291" grpId="0"/>
      <p:bldP spid="96292" grpId="0"/>
      <p:bldP spid="96271" grpId="0"/>
      <p:bldP spid="96296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354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6293" name="Text Box 37">
                <a:extLst>
                  <a:ext uri="{FF2B5EF4-FFF2-40B4-BE49-F238E27FC236}">
                    <a16:creationId xmlns:a16="http://schemas.microsoft.com/office/drawing/2014/main" id="{524308DF-F61F-4328-8E15-A1096B9250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708" y="227911"/>
                <a:ext cx="6911247" cy="25711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AD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en-US" sz="3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𝐴𝐶𝐵</m:t>
                          </m:r>
                        </m:e>
                      </m:acc>
                      <m:r>
                        <a:rPr lang="en-US" alt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=35</m:t>
                      </m:r>
                      <m:r>
                        <a:rPr lang="en-US" alt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293" name="Text Box 37">
                <a:extLst>
                  <a:ext uri="{FF2B5EF4-FFF2-40B4-BE49-F238E27FC236}">
                    <a16:creationId xmlns:a16="http://schemas.microsoft.com/office/drawing/2014/main" id="{524308DF-F61F-4328-8E15-A1096B925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708" y="227911"/>
                <a:ext cx="6911247" cy="2571153"/>
              </a:xfrm>
              <a:prstGeom prst="rect">
                <a:avLst/>
              </a:prstGeom>
              <a:blipFill>
                <a:blip r:embed="rId3"/>
                <a:stretch>
                  <a:fillRect l="-2295" t="-33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294" name="Text Box 38">
            <a:extLst>
              <a:ext uri="{FF2B5EF4-FFF2-40B4-BE49-F238E27FC236}">
                <a16:creationId xmlns:a16="http://schemas.microsoft.com/office/drawing/2014/main" id="{53B90E2E-55B7-4EC8-83B8-DDDBD9E6C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45" y="2214721"/>
            <a:ext cx="77381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BD = CE = 1,7 m,   BC = DE = 30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295" name="Text Box 39">
                <a:extLst>
                  <a:ext uri="{FF2B5EF4-FFF2-40B4-BE49-F238E27FC236}">
                    <a16:creationId xmlns:a16="http://schemas.microsoft.com/office/drawing/2014/main" id="{B23DE62C-130A-46D0-B15E-CF9C074AC8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205" y="2870503"/>
                <a:ext cx="9773675" cy="3263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B,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en-US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alt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𝐴𝐶𝐵</m:t>
                        </m:r>
                      </m:e>
                    </m:acc>
                    <m:r>
                      <a:rPr lang="en-US" alt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groupChr>
                      <m:groupChrPr>
                        <m:chr m:val="⇒"/>
                        <m:vertJc m:val="bot"/>
                        <m:ctrlPr>
                          <a:rPr lang="en-US" alt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/>
                    </m:groupChr>
                    <m:r>
                      <m:rPr>
                        <m:sty m:val="p"/>
                      </m:rPr>
                      <a:rPr lang="en-US" altLang="en-US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altLang="en-US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35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alt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lang="en-US" altLang="en-US" sz="3200" dirty="0">
                  <a:cs typeface="Times New Roman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n-US" altLang="en-US" sz="3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alt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en-US" alt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=30</m:t>
                      </m:r>
                      <m:r>
                        <a:rPr lang="en-US" alt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𝑡𝑎𝑛</m:t>
                      </m:r>
                      <m:r>
                        <a:rPr lang="en-US" alt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35°</m:t>
                      </m:r>
                    </m:oMath>
                  </m:oMathPara>
                </a14:m>
                <a:endParaRPr lang="en-US" altLang="en-US" sz="3200" dirty="0">
                  <a:cs typeface="Times New Roman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AD = AB + BD = 30.tan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vi-VN" sz="3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+ 1,7 </a:t>
                </a:r>
              </a:p>
            </p:txBody>
          </p:sp>
        </mc:Choice>
        <mc:Fallback xmlns="">
          <p:sp>
            <p:nvSpPr>
              <p:cNvPr id="96295" name="Text Box 39">
                <a:extLst>
                  <a:ext uri="{FF2B5EF4-FFF2-40B4-BE49-F238E27FC236}">
                    <a16:creationId xmlns:a16="http://schemas.microsoft.com/office/drawing/2014/main" id="{B23DE62C-130A-46D0-B15E-CF9C074AC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205" y="2870503"/>
                <a:ext cx="9773675" cy="3263457"/>
              </a:xfrm>
              <a:prstGeom prst="rect">
                <a:avLst/>
              </a:prstGeom>
              <a:blipFill>
                <a:blip r:embed="rId4"/>
                <a:stretch>
                  <a:fillRect l="-1560" t="-2617" b="-52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301" name="Group 45">
            <a:extLst>
              <a:ext uri="{FF2B5EF4-FFF2-40B4-BE49-F238E27FC236}">
                <a16:creationId xmlns:a16="http://schemas.microsoft.com/office/drawing/2014/main" id="{F34B9EBB-9BE9-4FDA-8960-57B5F5C246DF}"/>
              </a:ext>
            </a:extLst>
          </p:cNvPr>
          <p:cNvGrpSpPr>
            <a:grpSpLocks/>
          </p:cNvGrpSpPr>
          <p:nvPr/>
        </p:nvGrpSpPr>
        <p:grpSpPr bwMode="auto">
          <a:xfrm>
            <a:off x="7230592" y="5514835"/>
            <a:ext cx="3027363" cy="619125"/>
            <a:chOff x="1535" y="2133"/>
            <a:chExt cx="1907" cy="390"/>
          </a:xfrm>
        </p:grpSpPr>
        <p:sp>
          <p:nvSpPr>
            <p:cNvPr id="96299" name="Text Box 43">
              <a:extLst>
                <a:ext uri="{FF2B5EF4-FFF2-40B4-BE49-F238E27FC236}">
                  <a16:creationId xmlns:a16="http://schemas.microsoft.com/office/drawing/2014/main" id="{5D6FBE0A-7B5F-48C9-9DCD-D96A28E4E0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6" y="2133"/>
              <a:ext cx="153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22,7(m)</a:t>
              </a:r>
            </a:p>
          </p:txBody>
        </p:sp>
        <p:graphicFrame>
          <p:nvGraphicFramePr>
            <p:cNvPr id="96300" name="Object 44">
              <a:extLst>
                <a:ext uri="{FF2B5EF4-FFF2-40B4-BE49-F238E27FC236}">
                  <a16:creationId xmlns:a16="http://schemas.microsoft.com/office/drawing/2014/main" id="{0834A81A-B374-40CE-B6FA-1372A1BCBA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0529754"/>
                </p:ext>
              </p:extLst>
            </p:nvPr>
          </p:nvGraphicFramePr>
          <p:xfrm>
            <a:off x="1535" y="2147"/>
            <a:ext cx="376" cy="3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26720" imgH="126720" progId="Equation.DSMT4">
                    <p:embed/>
                  </p:oleObj>
                </mc:Choice>
                <mc:Fallback>
                  <p:oleObj name="Equation" r:id="rId5" imgW="126720" imgH="126720" progId="Equation.DSMT4">
                    <p:embed/>
                    <p:pic>
                      <p:nvPicPr>
                        <p:cNvPr id="96300" name="Object 44">
                          <a:extLst>
                            <a:ext uri="{FF2B5EF4-FFF2-40B4-BE49-F238E27FC236}">
                              <a16:creationId xmlns:a16="http://schemas.microsoft.com/office/drawing/2014/main" id="{0834A81A-B374-40CE-B6FA-1372A1BCBA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5" y="2147"/>
                          <a:ext cx="376" cy="3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D4B307-B901-4BC8-B869-9457DA19C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7401" y="298918"/>
            <a:ext cx="4452490" cy="5215917"/>
          </a:xfrm>
          <a:prstGeom prst="rect">
            <a:avLst/>
          </a:prstGeom>
        </p:spPr>
      </p:pic>
      <p:sp>
        <p:nvSpPr>
          <p:cNvPr id="29" name="Text Box 43">
            <a:extLst>
              <a:ext uri="{FF2B5EF4-FFF2-40B4-BE49-F238E27FC236}">
                <a16:creationId xmlns:a16="http://schemas.microsoft.com/office/drawing/2014/main" id="{5EEEEEBE-6CC2-4D6F-9D66-1B9E41566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6485" y="4586528"/>
            <a:ext cx="1175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m</a:t>
            </a:r>
          </a:p>
        </p:txBody>
      </p:sp>
      <p:sp>
        <p:nvSpPr>
          <p:cNvPr id="30" name="Text Box 43">
            <a:extLst>
              <a:ext uri="{FF2B5EF4-FFF2-40B4-BE49-F238E27FC236}">
                <a16:creationId xmlns:a16="http://schemas.microsoft.com/office/drawing/2014/main" id="{E3B46008-3C03-4669-BFA1-9C30E5B36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369" y="4201099"/>
            <a:ext cx="14047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 m</a:t>
            </a:r>
          </a:p>
        </p:txBody>
      </p:sp>
      <p:graphicFrame>
        <p:nvGraphicFramePr>
          <p:cNvPr id="32" name="Object 34">
            <a:extLst>
              <a:ext uri="{FF2B5EF4-FFF2-40B4-BE49-F238E27FC236}">
                <a16:creationId xmlns:a16="http://schemas.microsoft.com/office/drawing/2014/main" id="{9B4B5EF5-46B2-437A-A0D6-09623815C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61118"/>
              </p:ext>
            </p:extLst>
          </p:nvPr>
        </p:nvGraphicFramePr>
        <p:xfrm>
          <a:off x="8414092" y="3453711"/>
          <a:ext cx="66040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41200" imgH="203040" progId="Equation.DSMT4">
                  <p:embed/>
                </p:oleObj>
              </mc:Choice>
              <mc:Fallback>
                <p:oleObj name="Equation" r:id="rId8" imgW="241200" imgH="203040" progId="Equation.DSMT4">
                  <p:embed/>
                  <p:pic>
                    <p:nvPicPr>
                      <p:cNvPr id="96290" name="Object 34">
                        <a:extLst>
                          <a:ext uri="{FF2B5EF4-FFF2-40B4-BE49-F238E27FC236}">
                            <a16:creationId xmlns:a16="http://schemas.microsoft.com/office/drawing/2014/main" id="{BB72BCE5-1C8D-42F5-84DD-7C5AAE66A7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4092" y="3453711"/>
                        <a:ext cx="660400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43">
            <a:extLst>
              <a:ext uri="{FF2B5EF4-FFF2-40B4-BE49-F238E27FC236}">
                <a16:creationId xmlns:a16="http://schemas.microsoft.com/office/drawing/2014/main" id="{83BC8B93-A39D-4BA7-807B-5B5946730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9056" y="4249576"/>
            <a:ext cx="1175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 m</a:t>
            </a:r>
          </a:p>
        </p:txBody>
      </p:sp>
      <p:sp>
        <p:nvSpPr>
          <p:cNvPr id="34" name="Text Box 43">
            <a:extLst>
              <a:ext uri="{FF2B5EF4-FFF2-40B4-BE49-F238E27FC236}">
                <a16:creationId xmlns:a16="http://schemas.microsoft.com/office/drawing/2014/main" id="{7017BDA4-A06F-453A-85D7-31936773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367" y="3429000"/>
            <a:ext cx="1175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m</a:t>
            </a:r>
          </a:p>
        </p:txBody>
      </p:sp>
      <p:sp>
        <p:nvSpPr>
          <p:cNvPr id="35" name="Text Box 38">
            <a:extLst>
              <a:ext uri="{FF2B5EF4-FFF2-40B4-BE49-F238E27FC236}">
                <a16:creationId xmlns:a16="http://schemas.microsoft.com/office/drawing/2014/main" id="{8DC8B5A6-C296-40A7-9168-D78E14127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75" y="6204967"/>
            <a:ext cx="77381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22,7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8" name="Text Box 43">
            <a:extLst>
              <a:ext uri="{FF2B5EF4-FFF2-40B4-BE49-F238E27FC236}">
                <a16:creationId xmlns:a16="http://schemas.microsoft.com/office/drawing/2014/main" id="{478F2A4D-A078-4AF6-9306-F66D8EE7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153" y="1728809"/>
            <a:ext cx="66990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863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96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6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93" grpId="0"/>
      <p:bldP spid="96294" grpId="0"/>
      <p:bldP spid="96295" grpId="0"/>
      <p:bldP spid="29" grpId="0"/>
      <p:bldP spid="30" grpId="0"/>
      <p:bldP spid="33" grpId="0"/>
      <p:bldP spid="34" grpId="0"/>
      <p:bldP spid="35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F8F8C8-FF59-4B8D-A3AF-821DBD28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58" y="0"/>
            <a:ext cx="1167204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4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 6 giờ sáng, bạn An đi xe đạp từ nhà (điểm A) đến trường (điểm B) phải leo lên và xuống một con dốc. Cho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762m,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r>
              <a:rPr kumimoji="0" lang="en-US" altLang="en-US" sz="3600" b="0" i="0" u="none" strike="noStrike" cap="none" normalizeH="0" baseline="3000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en-US" altLang="en-US" sz="3600" b="0" i="0" u="none" strike="noStrike" cap="none" normalizeH="0" baseline="3000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33CC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altLang="en-US" sz="3600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4km/h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altLang="en-US" sz="3600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altLang="en-US" sz="3600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19km/h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71CB7-69A5-4C13-B48A-51EF4B584D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00" y="3889344"/>
            <a:ext cx="10448364" cy="282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5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555A6EE-1CAD-445B-B52A-DAC585D3FCC7}">
  <we:reference id="wa104380121" version="2.0.0.0" store="vi-VN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3626</TotalTime>
  <Words>886</Words>
  <Application>Microsoft Office PowerPoint</Application>
  <PresentationFormat>Widescreen</PresentationFormat>
  <Paragraphs>118</Paragraphs>
  <Slides>19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.VnTime</vt:lpstr>
      <vt:lpstr>Agency FB</vt:lpstr>
      <vt:lpstr>Arial</vt:lpstr>
      <vt:lpstr>Book Antiqua</vt:lpstr>
      <vt:lpstr>Calibri</vt:lpstr>
      <vt:lpstr>Calibri Light</vt:lpstr>
      <vt:lpstr>Cambria Math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5 PHÚT</vt:lpstr>
      <vt:lpstr>PowerPoint Presentation</vt:lpstr>
      <vt:lpstr>PowerPoint Presentation</vt:lpstr>
      <vt:lpstr>a)        Ta có: AH + HB = AB.  Suy ra: h/(tan6°)  + h/(tan4°)  = 762  </vt:lpstr>
      <vt:lpstr>THẢO LUẬN 3 PHÚT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nguyệt nguyễn</dc:creator>
  <cp:lastModifiedBy>COM MIN</cp:lastModifiedBy>
  <cp:revision>204</cp:revision>
  <dcterms:created xsi:type="dcterms:W3CDTF">2019-07-24T10:08:16Z</dcterms:created>
  <dcterms:modified xsi:type="dcterms:W3CDTF">2024-10-15T03:33:27Z</dcterms:modified>
</cp:coreProperties>
</file>