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28" r:id="rId2"/>
    <p:sldId id="631" r:id="rId3"/>
    <p:sldId id="595" r:id="rId4"/>
    <p:sldId id="636" r:id="rId5"/>
    <p:sldId id="633" r:id="rId6"/>
    <p:sldId id="635" r:id="rId7"/>
    <p:sldId id="598" r:id="rId8"/>
    <p:sldId id="638" r:id="rId9"/>
    <p:sldId id="637" r:id="rId10"/>
    <p:sldId id="639" r:id="rId11"/>
    <p:sldId id="604" r:id="rId12"/>
    <p:sldId id="625" r:id="rId13"/>
    <p:sldId id="641" r:id="rId14"/>
    <p:sldId id="643" r:id="rId15"/>
    <p:sldId id="471" r:id="rId16"/>
    <p:sldId id="62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99"/>
    <a:srgbClr val="0000FF"/>
    <a:srgbClr val="4B4C9D"/>
    <a:srgbClr val="B3E5FC"/>
    <a:srgbClr val="BDD7EE"/>
    <a:srgbClr val="A0D2A1"/>
    <a:srgbClr val="37B9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6" d="100"/>
          <a:sy n="76" d="100"/>
        </p:scale>
        <p:origin x="29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F2B5B-73BC-434E-BE61-B0F084C9D3B4}" type="datetimeFigureOut">
              <a:rPr lang="en-US" smtClean="0"/>
              <a:t>9/14/2021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03F92-1099-41D2-9E8E-88ADAE2EAE65}" type="slidenum">
              <a:rPr lang="en-US" smtClean="0"/>
              <a:t>‹#›</a:t>
            </a:fld>
            <a:endParaRPr lang="en-US"/>
          </a:p>
        </p:txBody>
      </p:sp>
    </p:spTree>
    <p:extLst>
      <p:ext uri="{BB962C8B-B14F-4D97-AF65-F5344CB8AC3E}">
        <p14:creationId xmlns:p14="http://schemas.microsoft.com/office/powerpoint/2010/main" val="928474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lnSpc>
                <a:spcPct val="115000"/>
              </a:lnSpc>
              <a:spcBef>
                <a:spcPts val="0"/>
              </a:spcBef>
              <a:spcAft>
                <a:spcPts val="0"/>
              </a:spcAft>
            </a:pPr>
            <a:r>
              <a:rPr lang="en-US" sz="1800" i="1" dirty="0">
                <a:effectLst/>
                <a:latin typeface="Times New Roman" panose="02020603050405020304" pitchFamily="18" charset="0"/>
                <a:ea typeface="Cambria" panose="02040503050406030204" pitchFamily="18" charset="0"/>
              </a:rPr>
              <a:t>2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này</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giống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nhau</a:t>
            </a:r>
            <a:r>
              <a:rPr lang="en-US" sz="1800" i="1" dirty="0">
                <a:effectLst/>
                <a:latin typeface="Times New Roman" panose="02020603050405020304" pitchFamily="18" charset="0"/>
                <a:ea typeface="Cambria" panose="02040503050406030204" pitchFamily="18" charset="0"/>
              </a:rPr>
              <a:t> ở </a:t>
            </a:r>
            <a:r>
              <a:rPr lang="en-US" sz="1800" i="1" dirty="0" err="1">
                <a:effectLst/>
                <a:latin typeface="Times New Roman" panose="02020603050405020304" pitchFamily="18" charset="0"/>
                <a:ea typeface="Cambria" panose="02040503050406030204" pitchFamily="18" charset="0"/>
              </a:rPr>
              <a:t>nội</a:t>
            </a:r>
            <a:r>
              <a:rPr lang="en-US" sz="1800" i="1" dirty="0">
                <a:effectLst/>
                <a:latin typeface="Times New Roman" panose="02020603050405020304" pitchFamily="18" charset="0"/>
                <a:ea typeface="Cambria" panose="02040503050406030204" pitchFamily="18" charset="0"/>
              </a:rPr>
              <a:t> dung: </a:t>
            </a:r>
            <a:r>
              <a:rPr lang="en-US" sz="1800" i="1" dirty="0" err="1">
                <a:effectLst/>
                <a:latin typeface="Times New Roman" panose="02020603050405020304" pitchFamily="18" charset="0"/>
                <a:ea typeface="Cambria" panose="02040503050406030204" pitchFamily="18" charset="0"/>
              </a:rPr>
              <a:t>đều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thể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hiện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một</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khu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vực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TP </a:t>
            </a:r>
            <a:r>
              <a:rPr lang="en-US" sz="1800" i="1" dirty="0" err="1">
                <a:effectLst/>
                <a:latin typeface="Times New Roman" panose="02020603050405020304" pitchFamily="18" charset="0"/>
                <a:ea typeface="Cambria" panose="02040503050406030204" pitchFamily="18" charset="0"/>
              </a:rPr>
              <a:t>Đà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Nẵng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nhưng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khác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nhau</a:t>
            </a:r>
            <a:r>
              <a:rPr lang="en-US" sz="1800" i="1" dirty="0">
                <a:effectLst/>
                <a:latin typeface="Times New Roman" panose="02020603050405020304" pitchFamily="18" charset="0"/>
                <a:ea typeface="Cambria" panose="02040503050406030204" pitchFamily="18" charset="0"/>
              </a:rPr>
              <a:t> ở </a:t>
            </a:r>
            <a:r>
              <a:rPr lang="en-US" sz="1800" i="1" dirty="0" err="1">
                <a:effectLst/>
                <a:latin typeface="Times New Roman" panose="02020603050405020304" pitchFamily="18" charset="0"/>
                <a:ea typeface="Cambria" panose="02040503050406030204" pitchFamily="18" charset="0"/>
              </a:rPr>
              <a:t>tỉ</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lệ</a:t>
            </a:r>
            <a:r>
              <a:rPr lang="en-US" sz="1800" i="1" dirty="0">
                <a:effectLst/>
                <a:latin typeface="Times New Roman" panose="02020603050405020304" pitchFamily="18" charset="0"/>
                <a:ea typeface="Cambria" panose="02040503050406030204" pitchFamily="18" charset="0"/>
              </a:rPr>
              <a:t>: 1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tỉ</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lệ</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lớn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1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tỉ</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lệ</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nhỏ</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tìm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hiểu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rõ</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hơn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về</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tỉ</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lệ</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em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cùng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bài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học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hôm</a:t>
            </a:r>
            <a:r>
              <a:rPr lang="en-US" sz="1800" i="1" dirty="0">
                <a:effectLst/>
                <a:latin typeface="Times New Roman" panose="02020603050405020304" pitchFamily="18" charset="0"/>
                <a:ea typeface="Cambria" panose="02040503050406030204" pitchFamily="18" charset="0"/>
              </a:rPr>
              <a:t> nay.</a:t>
            </a:r>
            <a:r>
              <a:rPr lang="en-US" sz="1800" dirty="0">
                <a:effectLst/>
                <a:latin typeface="Times New Roman" panose="02020603050405020304" pitchFamily="18" charset="0"/>
                <a:ea typeface="Cambria" panose="02040503050406030204" pitchFamily="18" charset="0"/>
              </a:rPr>
              <a:t> </a:t>
            </a:r>
            <a:endParaRPr lang="en-US" sz="1800" dirty="0">
              <a:effectLst/>
              <a:latin typeface="Times New Roman" panose="02020603050405020304" pitchFamily="18" charset="0"/>
              <a:ea typeface="Tahoma" panose="020B0604030504040204" pitchFamily="34" charset="0"/>
            </a:endParaRPr>
          </a:p>
        </p:txBody>
      </p:sp>
      <p:sp>
        <p:nvSpPr>
          <p:cNvPr id="4" name="Slide Number Placeholder 3"/>
          <p:cNvSpPr>
            <a:spLocks noGrp="1"/>
          </p:cNvSpPr>
          <p:nvPr>
            <p:ph type="sldNum" sz="quarter" idx="10"/>
          </p:nvPr>
        </p:nvSpPr>
        <p:spPr/>
        <p:txBody>
          <a:bodyPr/>
          <a:lstStyle/>
          <a:p>
            <a:fld id="{C6A89A12-CFDC-4BA7-B24C-ADE30BA1B34C}" type="slidenum">
              <a:rPr lang="en-US" smtClean="0"/>
              <a:t>1</a:t>
            </a:fld>
            <a:endParaRPr lang="en-US"/>
          </a:p>
        </p:txBody>
      </p:sp>
    </p:spTree>
    <p:extLst>
      <p:ext uri="{BB962C8B-B14F-4D97-AF65-F5344CB8AC3E}">
        <p14:creationId xmlns:p14="http://schemas.microsoft.com/office/powerpoint/2010/main" val="115086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9A12-CFDC-4BA7-B24C-ADE30BA1B34C}" type="slidenum">
              <a:rPr lang="en-US" smtClean="0"/>
              <a:t>11</a:t>
            </a:fld>
            <a:endParaRPr lang="en-US"/>
          </a:p>
        </p:txBody>
      </p:sp>
    </p:spTree>
    <p:extLst>
      <p:ext uri="{BB962C8B-B14F-4D97-AF65-F5344CB8AC3E}">
        <p14:creationId xmlns:p14="http://schemas.microsoft.com/office/powerpoint/2010/main" val="2691930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9A12-CFDC-4BA7-B24C-ADE30BA1B34C}" type="slidenum">
              <a:rPr lang="en-US" smtClean="0"/>
              <a:t>12</a:t>
            </a:fld>
            <a:endParaRPr lang="en-US"/>
          </a:p>
        </p:txBody>
      </p:sp>
    </p:spTree>
    <p:extLst>
      <p:ext uri="{BB962C8B-B14F-4D97-AF65-F5344CB8AC3E}">
        <p14:creationId xmlns:p14="http://schemas.microsoft.com/office/powerpoint/2010/main" val="3328577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9A12-CFDC-4BA7-B24C-ADE30BA1B34C}" type="slidenum">
              <a:rPr lang="en-US" smtClean="0"/>
              <a:t>13</a:t>
            </a:fld>
            <a:endParaRPr lang="en-US"/>
          </a:p>
        </p:txBody>
      </p:sp>
    </p:spTree>
    <p:extLst>
      <p:ext uri="{BB962C8B-B14F-4D97-AF65-F5344CB8AC3E}">
        <p14:creationId xmlns:p14="http://schemas.microsoft.com/office/powerpoint/2010/main" val="2844894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9A12-CFDC-4BA7-B24C-ADE30BA1B34C}" type="slidenum">
              <a:rPr lang="en-US" smtClean="0"/>
              <a:t>14</a:t>
            </a:fld>
            <a:endParaRPr lang="en-US"/>
          </a:p>
        </p:txBody>
      </p:sp>
    </p:spTree>
    <p:extLst>
      <p:ext uri="{BB962C8B-B14F-4D97-AF65-F5344CB8AC3E}">
        <p14:creationId xmlns:p14="http://schemas.microsoft.com/office/powerpoint/2010/main" val="50810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9A12-CFDC-4BA7-B24C-ADE30BA1B34C}" type="slidenum">
              <a:rPr lang="en-US" smtClean="0"/>
              <a:t>15</a:t>
            </a:fld>
            <a:endParaRPr lang="en-US"/>
          </a:p>
        </p:txBody>
      </p:sp>
    </p:spTree>
    <p:extLst>
      <p:ext uri="{BB962C8B-B14F-4D97-AF65-F5344CB8AC3E}">
        <p14:creationId xmlns:p14="http://schemas.microsoft.com/office/powerpoint/2010/main" val="2565137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89A12-CFDC-4BA7-B24C-ADE30BA1B34C}" type="slidenum">
              <a:rPr lang="en-US" smtClean="0"/>
              <a:t>3</a:t>
            </a:fld>
            <a:endParaRPr lang="en-US"/>
          </a:p>
        </p:txBody>
      </p:sp>
    </p:spTree>
    <p:extLst>
      <p:ext uri="{BB962C8B-B14F-4D97-AF65-F5344CB8AC3E}">
        <p14:creationId xmlns:p14="http://schemas.microsoft.com/office/powerpoint/2010/main" val="1339251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D03F92-1099-41D2-9E8E-88ADAE2EAE65}" type="slidenum">
              <a:rPr lang="en-US" smtClean="0"/>
              <a:t>4</a:t>
            </a:fld>
            <a:endParaRPr lang="en-US"/>
          </a:p>
        </p:txBody>
      </p:sp>
    </p:spTree>
    <p:extLst>
      <p:ext uri="{BB962C8B-B14F-4D97-AF65-F5344CB8AC3E}">
        <p14:creationId xmlns:p14="http://schemas.microsoft.com/office/powerpoint/2010/main" val="4261471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lnSpc>
                <a:spcPct val="115000"/>
              </a:lnSpc>
              <a:spcBef>
                <a:spcPts val="0"/>
              </a:spcBef>
              <a:spcAft>
                <a:spcPts val="0"/>
              </a:spcAft>
            </a:pPr>
            <a:r>
              <a:rPr lang="en-US" sz="1800" i="1" dirty="0">
                <a:effectLst/>
                <a:latin typeface="Times New Roman" panose="02020603050405020304" pitchFamily="18" charset="0"/>
                <a:ea typeface="Cambria" panose="02040503050406030204" pitchFamily="18" charset="0"/>
              </a:rPr>
              <a:t>2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này</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giống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nhau</a:t>
            </a:r>
            <a:r>
              <a:rPr lang="en-US" sz="1800" i="1" dirty="0">
                <a:effectLst/>
                <a:latin typeface="Times New Roman" panose="02020603050405020304" pitchFamily="18" charset="0"/>
                <a:ea typeface="Cambria" panose="02040503050406030204" pitchFamily="18" charset="0"/>
              </a:rPr>
              <a:t> ở </a:t>
            </a:r>
            <a:r>
              <a:rPr lang="en-US" sz="1800" i="1" dirty="0" err="1">
                <a:effectLst/>
                <a:latin typeface="Times New Roman" panose="02020603050405020304" pitchFamily="18" charset="0"/>
                <a:ea typeface="Cambria" panose="02040503050406030204" pitchFamily="18" charset="0"/>
              </a:rPr>
              <a:t>nội</a:t>
            </a:r>
            <a:r>
              <a:rPr lang="en-US" sz="1800" i="1" dirty="0">
                <a:effectLst/>
                <a:latin typeface="Times New Roman" panose="02020603050405020304" pitchFamily="18" charset="0"/>
                <a:ea typeface="Cambria" panose="02040503050406030204" pitchFamily="18" charset="0"/>
              </a:rPr>
              <a:t> dung: </a:t>
            </a:r>
            <a:r>
              <a:rPr lang="en-US" sz="1800" i="1" dirty="0" err="1">
                <a:effectLst/>
                <a:latin typeface="Times New Roman" panose="02020603050405020304" pitchFamily="18" charset="0"/>
                <a:ea typeface="Cambria" panose="02040503050406030204" pitchFamily="18" charset="0"/>
              </a:rPr>
              <a:t>đều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thể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hiện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một</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khu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vực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TP </a:t>
            </a:r>
            <a:r>
              <a:rPr lang="en-US" sz="1800" i="1" dirty="0" err="1">
                <a:effectLst/>
                <a:latin typeface="Times New Roman" panose="02020603050405020304" pitchFamily="18" charset="0"/>
                <a:ea typeface="Cambria" panose="02040503050406030204" pitchFamily="18" charset="0"/>
              </a:rPr>
              <a:t>Đà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Nẵng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nhưng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khác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nhau</a:t>
            </a:r>
            <a:r>
              <a:rPr lang="en-US" sz="1800" i="1" dirty="0">
                <a:effectLst/>
                <a:latin typeface="Times New Roman" panose="02020603050405020304" pitchFamily="18" charset="0"/>
                <a:ea typeface="Cambria" panose="02040503050406030204" pitchFamily="18" charset="0"/>
              </a:rPr>
              <a:t> ở </a:t>
            </a:r>
            <a:r>
              <a:rPr lang="en-US" sz="1800" i="1" dirty="0" err="1">
                <a:effectLst/>
                <a:latin typeface="Times New Roman" panose="02020603050405020304" pitchFamily="18" charset="0"/>
                <a:ea typeface="Cambria" panose="02040503050406030204" pitchFamily="18" charset="0"/>
              </a:rPr>
              <a:t>tỉ</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lệ</a:t>
            </a:r>
            <a:r>
              <a:rPr lang="en-US" sz="1800" i="1" dirty="0">
                <a:effectLst/>
                <a:latin typeface="Times New Roman" panose="02020603050405020304" pitchFamily="18" charset="0"/>
                <a:ea typeface="Cambria" panose="02040503050406030204" pitchFamily="18" charset="0"/>
              </a:rPr>
              <a:t>: 1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tỉ</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lệ</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lớn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1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tỉ</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lệ</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nhỏ</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tìm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hiểu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rõ</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hơn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về</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tỉ</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lệ</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em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cùng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bài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học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hôm</a:t>
            </a:r>
            <a:r>
              <a:rPr lang="en-US" sz="1800" i="1" dirty="0">
                <a:effectLst/>
                <a:latin typeface="Times New Roman" panose="02020603050405020304" pitchFamily="18" charset="0"/>
                <a:ea typeface="Cambria" panose="02040503050406030204" pitchFamily="18" charset="0"/>
              </a:rPr>
              <a:t> nay.</a:t>
            </a:r>
            <a:r>
              <a:rPr lang="en-US" sz="1800" dirty="0">
                <a:effectLst/>
                <a:latin typeface="Times New Roman" panose="02020603050405020304" pitchFamily="18" charset="0"/>
                <a:ea typeface="Cambria" panose="02040503050406030204" pitchFamily="18" charset="0"/>
              </a:rPr>
              <a:t> </a:t>
            </a:r>
            <a:endParaRPr lang="en-US" sz="1800" dirty="0">
              <a:effectLst/>
              <a:latin typeface="Times New Roman" panose="02020603050405020304" pitchFamily="18" charset="0"/>
              <a:ea typeface="Tahoma" panose="020B0604030504040204" pitchFamily="34" charset="0"/>
            </a:endParaRPr>
          </a:p>
        </p:txBody>
      </p:sp>
      <p:sp>
        <p:nvSpPr>
          <p:cNvPr id="4" name="Slide Number Placeholder 3"/>
          <p:cNvSpPr>
            <a:spLocks noGrp="1"/>
          </p:cNvSpPr>
          <p:nvPr>
            <p:ph type="sldNum" sz="quarter" idx="10"/>
          </p:nvPr>
        </p:nvSpPr>
        <p:spPr/>
        <p:txBody>
          <a:bodyPr/>
          <a:lstStyle/>
          <a:p>
            <a:fld id="{C6A89A12-CFDC-4BA7-B24C-ADE30BA1B34C}" type="slidenum">
              <a:rPr lang="en-US" smtClean="0"/>
              <a:t>5</a:t>
            </a:fld>
            <a:endParaRPr lang="en-US"/>
          </a:p>
        </p:txBody>
      </p:sp>
    </p:spTree>
    <p:extLst>
      <p:ext uri="{BB962C8B-B14F-4D97-AF65-F5344CB8AC3E}">
        <p14:creationId xmlns:p14="http://schemas.microsoft.com/office/powerpoint/2010/main" val="1361839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9A12-CFDC-4BA7-B24C-ADE30BA1B34C}" type="slidenum">
              <a:rPr lang="en-US" smtClean="0"/>
              <a:t>6</a:t>
            </a:fld>
            <a:endParaRPr lang="en-US"/>
          </a:p>
        </p:txBody>
      </p:sp>
    </p:spTree>
    <p:extLst>
      <p:ext uri="{BB962C8B-B14F-4D97-AF65-F5344CB8AC3E}">
        <p14:creationId xmlns:p14="http://schemas.microsoft.com/office/powerpoint/2010/main" val="4003225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9A12-CFDC-4BA7-B24C-ADE30BA1B34C}" type="slidenum">
              <a:rPr lang="en-US" smtClean="0"/>
              <a:t>7</a:t>
            </a:fld>
            <a:endParaRPr lang="en-US"/>
          </a:p>
        </p:txBody>
      </p:sp>
    </p:spTree>
    <p:extLst>
      <p:ext uri="{BB962C8B-B14F-4D97-AF65-F5344CB8AC3E}">
        <p14:creationId xmlns:p14="http://schemas.microsoft.com/office/powerpoint/2010/main" val="1725563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9A12-CFDC-4BA7-B24C-ADE30BA1B34C}" type="slidenum">
              <a:rPr lang="en-US" smtClean="0"/>
              <a:t>8</a:t>
            </a:fld>
            <a:endParaRPr lang="en-US"/>
          </a:p>
        </p:txBody>
      </p:sp>
    </p:spTree>
    <p:extLst>
      <p:ext uri="{BB962C8B-B14F-4D97-AF65-F5344CB8AC3E}">
        <p14:creationId xmlns:p14="http://schemas.microsoft.com/office/powerpoint/2010/main" val="4043677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9A12-CFDC-4BA7-B24C-ADE30BA1B34C}" type="slidenum">
              <a:rPr lang="en-US" smtClean="0"/>
              <a:t>9</a:t>
            </a:fld>
            <a:endParaRPr lang="en-US"/>
          </a:p>
        </p:txBody>
      </p:sp>
    </p:spTree>
    <p:extLst>
      <p:ext uri="{BB962C8B-B14F-4D97-AF65-F5344CB8AC3E}">
        <p14:creationId xmlns:p14="http://schemas.microsoft.com/office/powerpoint/2010/main" val="2569445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9A12-CFDC-4BA7-B24C-ADE30BA1B34C}" type="slidenum">
              <a:rPr lang="en-US" smtClean="0"/>
              <a:t>10</a:t>
            </a:fld>
            <a:endParaRPr lang="en-US"/>
          </a:p>
        </p:txBody>
      </p:sp>
    </p:spTree>
    <p:extLst>
      <p:ext uri="{BB962C8B-B14F-4D97-AF65-F5344CB8AC3E}">
        <p14:creationId xmlns:p14="http://schemas.microsoft.com/office/powerpoint/2010/main" val="2784236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D157-518B-44CA-94AB-8D16D1EAE6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CC320C-AA0B-4800-9B92-1C826FFA70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DBAE35-4AF4-4519-A968-806D9E59725D}"/>
              </a:ext>
            </a:extLst>
          </p:cNvPr>
          <p:cNvSpPr>
            <a:spLocks noGrp="1"/>
          </p:cNvSpPr>
          <p:nvPr>
            <p:ph type="dt" sz="half" idx="10"/>
          </p:nvPr>
        </p:nvSpPr>
        <p:spPr/>
        <p:txBody>
          <a:bodyPr/>
          <a:lstStyle/>
          <a:p>
            <a:fld id="{19D6E806-824E-41C9-8D3A-2E5D3B8BCB4A}" type="datetimeFigureOut">
              <a:rPr lang="en-US" smtClean="0"/>
              <a:t>9/14/2021</a:t>
            </a:fld>
            <a:endParaRPr lang="en-US"/>
          </a:p>
        </p:txBody>
      </p:sp>
      <p:sp>
        <p:nvSpPr>
          <p:cNvPr id="5" name="Footer Placeholder 4">
            <a:extLst>
              <a:ext uri="{FF2B5EF4-FFF2-40B4-BE49-F238E27FC236}">
                <a16:creationId xmlns:a16="http://schemas.microsoft.com/office/drawing/2014/main" id="{2A10F181-54CC-4240-97D6-B8AC6C8C29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DA0BF-1124-4995-8D7D-2D3557D2D66E}"/>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04411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B7C11-9EAD-42A0-A8BE-85D346FF49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55EFF9-EE96-4C19-B03C-FE9A28668E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2234C-D72C-46F3-A2D6-20475363484F}"/>
              </a:ext>
            </a:extLst>
          </p:cNvPr>
          <p:cNvSpPr>
            <a:spLocks noGrp="1"/>
          </p:cNvSpPr>
          <p:nvPr>
            <p:ph type="dt" sz="half" idx="10"/>
          </p:nvPr>
        </p:nvSpPr>
        <p:spPr/>
        <p:txBody>
          <a:bodyPr/>
          <a:lstStyle/>
          <a:p>
            <a:fld id="{19D6E806-824E-41C9-8D3A-2E5D3B8BCB4A}" type="datetimeFigureOut">
              <a:rPr lang="en-US" smtClean="0"/>
              <a:t>9/14/2021</a:t>
            </a:fld>
            <a:endParaRPr lang="en-US"/>
          </a:p>
        </p:txBody>
      </p:sp>
      <p:sp>
        <p:nvSpPr>
          <p:cNvPr id="5" name="Footer Placeholder 4">
            <a:extLst>
              <a:ext uri="{FF2B5EF4-FFF2-40B4-BE49-F238E27FC236}">
                <a16:creationId xmlns:a16="http://schemas.microsoft.com/office/drawing/2014/main" id="{32340F49-9C6F-44DB-8AF5-39731B3DC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E9F29-BF6A-4E0D-A817-D387F093CC6F}"/>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565868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F9E335-9E86-406E-88CF-229C428492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B2DF44-7807-42C3-B45C-39B1AB516F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1474C-DCAD-411B-AF4D-0CBD9EB5A636}"/>
              </a:ext>
            </a:extLst>
          </p:cNvPr>
          <p:cNvSpPr>
            <a:spLocks noGrp="1"/>
          </p:cNvSpPr>
          <p:nvPr>
            <p:ph type="dt" sz="half" idx="10"/>
          </p:nvPr>
        </p:nvSpPr>
        <p:spPr/>
        <p:txBody>
          <a:bodyPr/>
          <a:lstStyle/>
          <a:p>
            <a:fld id="{19D6E806-824E-41C9-8D3A-2E5D3B8BCB4A}" type="datetimeFigureOut">
              <a:rPr lang="en-US" smtClean="0"/>
              <a:t>9/14/2021</a:t>
            </a:fld>
            <a:endParaRPr lang="en-US"/>
          </a:p>
        </p:txBody>
      </p:sp>
      <p:sp>
        <p:nvSpPr>
          <p:cNvPr id="5" name="Footer Placeholder 4">
            <a:extLst>
              <a:ext uri="{FF2B5EF4-FFF2-40B4-BE49-F238E27FC236}">
                <a16:creationId xmlns:a16="http://schemas.microsoft.com/office/drawing/2014/main" id="{AAA44AC9-BFDD-4681-902E-24E5DD8F0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0734CA-8B43-4BB6-9744-C92F5CB04307}"/>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622511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F40A-1DAE-43F8-BA32-CAF918587C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35CD23-2796-433C-80EA-65C75667C3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BF9D9-3D85-4F50-B482-2799AAE5FFCA}"/>
              </a:ext>
            </a:extLst>
          </p:cNvPr>
          <p:cNvSpPr>
            <a:spLocks noGrp="1"/>
          </p:cNvSpPr>
          <p:nvPr>
            <p:ph type="dt" sz="half" idx="10"/>
          </p:nvPr>
        </p:nvSpPr>
        <p:spPr/>
        <p:txBody>
          <a:bodyPr/>
          <a:lstStyle/>
          <a:p>
            <a:fld id="{19D6E806-824E-41C9-8D3A-2E5D3B8BCB4A}" type="datetimeFigureOut">
              <a:rPr lang="en-US" smtClean="0"/>
              <a:t>9/14/2021</a:t>
            </a:fld>
            <a:endParaRPr lang="en-US"/>
          </a:p>
        </p:txBody>
      </p:sp>
      <p:sp>
        <p:nvSpPr>
          <p:cNvPr id="5" name="Footer Placeholder 4">
            <a:extLst>
              <a:ext uri="{FF2B5EF4-FFF2-40B4-BE49-F238E27FC236}">
                <a16:creationId xmlns:a16="http://schemas.microsoft.com/office/drawing/2014/main" id="{683DC3AB-397B-4A12-846A-453D1C823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C9440-768E-49EC-BF2B-83838A4814CE}"/>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47888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492BE-C4E6-4517-8DA0-E56FDDD5EA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8B670C-8AF1-44FA-8660-783E4B27CD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C3A1BC-566C-4269-B685-26C4AC62851E}"/>
              </a:ext>
            </a:extLst>
          </p:cNvPr>
          <p:cNvSpPr>
            <a:spLocks noGrp="1"/>
          </p:cNvSpPr>
          <p:nvPr>
            <p:ph type="dt" sz="half" idx="10"/>
          </p:nvPr>
        </p:nvSpPr>
        <p:spPr/>
        <p:txBody>
          <a:bodyPr/>
          <a:lstStyle/>
          <a:p>
            <a:fld id="{19D6E806-824E-41C9-8D3A-2E5D3B8BCB4A}" type="datetimeFigureOut">
              <a:rPr lang="en-US" smtClean="0"/>
              <a:t>9/14/2021</a:t>
            </a:fld>
            <a:endParaRPr lang="en-US"/>
          </a:p>
        </p:txBody>
      </p:sp>
      <p:sp>
        <p:nvSpPr>
          <p:cNvPr id="5" name="Footer Placeholder 4">
            <a:extLst>
              <a:ext uri="{FF2B5EF4-FFF2-40B4-BE49-F238E27FC236}">
                <a16:creationId xmlns:a16="http://schemas.microsoft.com/office/drawing/2014/main" id="{DE4DFB6B-BB99-4E36-AC48-2CC7B8F17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7AF69-81E7-402B-B436-1C70A767C080}"/>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3189616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982DE-10B1-4082-875D-2BBD734EB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DBE3BE-E398-4A2B-B8C3-B79F853BC5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829FC3-CB4B-41BF-B155-2677B42576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7F8F2B-E362-45E2-B396-CFC8EB4F74E4}"/>
              </a:ext>
            </a:extLst>
          </p:cNvPr>
          <p:cNvSpPr>
            <a:spLocks noGrp="1"/>
          </p:cNvSpPr>
          <p:nvPr>
            <p:ph type="dt" sz="half" idx="10"/>
          </p:nvPr>
        </p:nvSpPr>
        <p:spPr/>
        <p:txBody>
          <a:bodyPr/>
          <a:lstStyle/>
          <a:p>
            <a:fld id="{19D6E806-824E-41C9-8D3A-2E5D3B8BCB4A}" type="datetimeFigureOut">
              <a:rPr lang="en-US" smtClean="0"/>
              <a:t>9/14/2021</a:t>
            </a:fld>
            <a:endParaRPr lang="en-US"/>
          </a:p>
        </p:txBody>
      </p:sp>
      <p:sp>
        <p:nvSpPr>
          <p:cNvPr id="6" name="Footer Placeholder 5">
            <a:extLst>
              <a:ext uri="{FF2B5EF4-FFF2-40B4-BE49-F238E27FC236}">
                <a16:creationId xmlns:a16="http://schemas.microsoft.com/office/drawing/2014/main" id="{381FE8E6-1D28-4799-92E2-538B00F9A6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1C9735-2415-4A35-97B0-3B7D3FAD0C6C}"/>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403959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C968-1569-471A-A09E-26BBEF817A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D3683D-C799-4EE5-9D42-9362D9C5D7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E86C35-7E50-41B8-863C-6DA7D7FE66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DD0A66-B78E-4F40-95DF-1FA0D49D7D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DBC4FF-08E2-4837-B335-529AE2AB38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EEBED0-D2D7-4417-B306-837209F710AD}"/>
              </a:ext>
            </a:extLst>
          </p:cNvPr>
          <p:cNvSpPr>
            <a:spLocks noGrp="1"/>
          </p:cNvSpPr>
          <p:nvPr>
            <p:ph type="dt" sz="half" idx="10"/>
          </p:nvPr>
        </p:nvSpPr>
        <p:spPr/>
        <p:txBody>
          <a:bodyPr/>
          <a:lstStyle/>
          <a:p>
            <a:fld id="{19D6E806-824E-41C9-8D3A-2E5D3B8BCB4A}" type="datetimeFigureOut">
              <a:rPr lang="en-US" smtClean="0"/>
              <a:t>9/14/2021</a:t>
            </a:fld>
            <a:endParaRPr lang="en-US"/>
          </a:p>
        </p:txBody>
      </p:sp>
      <p:sp>
        <p:nvSpPr>
          <p:cNvPr id="8" name="Footer Placeholder 7">
            <a:extLst>
              <a:ext uri="{FF2B5EF4-FFF2-40B4-BE49-F238E27FC236}">
                <a16:creationId xmlns:a16="http://schemas.microsoft.com/office/drawing/2014/main" id="{65762310-7F3A-4E80-96D9-40C377BEDB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136530-96DF-41DC-A31C-770B8D04A593}"/>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339721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CD278-D095-4D41-8E72-19B52F12ED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BD0591-0175-4144-9CB8-C26C7CBBC4DA}"/>
              </a:ext>
            </a:extLst>
          </p:cNvPr>
          <p:cNvSpPr>
            <a:spLocks noGrp="1"/>
          </p:cNvSpPr>
          <p:nvPr>
            <p:ph type="dt" sz="half" idx="10"/>
          </p:nvPr>
        </p:nvSpPr>
        <p:spPr/>
        <p:txBody>
          <a:bodyPr/>
          <a:lstStyle/>
          <a:p>
            <a:fld id="{19D6E806-824E-41C9-8D3A-2E5D3B8BCB4A}" type="datetimeFigureOut">
              <a:rPr lang="en-US" smtClean="0"/>
              <a:t>9/14/2021</a:t>
            </a:fld>
            <a:endParaRPr lang="en-US"/>
          </a:p>
        </p:txBody>
      </p:sp>
      <p:sp>
        <p:nvSpPr>
          <p:cNvPr id="4" name="Footer Placeholder 3">
            <a:extLst>
              <a:ext uri="{FF2B5EF4-FFF2-40B4-BE49-F238E27FC236}">
                <a16:creationId xmlns:a16="http://schemas.microsoft.com/office/drawing/2014/main" id="{3B2C68B6-2E68-4513-8731-C3093623CB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35A993-7865-4559-A295-FDE044356B58}"/>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85104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011306-E80E-441B-B8D0-DE38E9DEE4A3}"/>
              </a:ext>
            </a:extLst>
          </p:cNvPr>
          <p:cNvSpPr>
            <a:spLocks noGrp="1"/>
          </p:cNvSpPr>
          <p:nvPr>
            <p:ph type="dt" sz="half" idx="10"/>
          </p:nvPr>
        </p:nvSpPr>
        <p:spPr/>
        <p:txBody>
          <a:bodyPr/>
          <a:lstStyle/>
          <a:p>
            <a:fld id="{19D6E806-824E-41C9-8D3A-2E5D3B8BCB4A}" type="datetimeFigureOut">
              <a:rPr lang="en-US" smtClean="0"/>
              <a:t>9/14/2021</a:t>
            </a:fld>
            <a:endParaRPr lang="en-US"/>
          </a:p>
        </p:txBody>
      </p:sp>
      <p:sp>
        <p:nvSpPr>
          <p:cNvPr id="3" name="Footer Placeholder 2">
            <a:extLst>
              <a:ext uri="{FF2B5EF4-FFF2-40B4-BE49-F238E27FC236}">
                <a16:creationId xmlns:a16="http://schemas.microsoft.com/office/drawing/2014/main" id="{3323B839-D2DB-4DCF-9B12-F91126C1CD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8D39CA-01E1-4C12-899B-8FEE58386841}"/>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6747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B6C7-768F-47C9-B89D-8E2346397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6624F3-B141-4011-9FD3-E51C987716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12BA4C-CA5B-4219-9622-93558AAEE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6DB210-35C4-4084-BFF3-9038B00CCA7D}"/>
              </a:ext>
            </a:extLst>
          </p:cNvPr>
          <p:cNvSpPr>
            <a:spLocks noGrp="1"/>
          </p:cNvSpPr>
          <p:nvPr>
            <p:ph type="dt" sz="half" idx="10"/>
          </p:nvPr>
        </p:nvSpPr>
        <p:spPr/>
        <p:txBody>
          <a:bodyPr/>
          <a:lstStyle/>
          <a:p>
            <a:fld id="{19D6E806-824E-41C9-8D3A-2E5D3B8BCB4A}" type="datetimeFigureOut">
              <a:rPr lang="en-US" smtClean="0"/>
              <a:t>9/14/2021</a:t>
            </a:fld>
            <a:endParaRPr lang="en-US"/>
          </a:p>
        </p:txBody>
      </p:sp>
      <p:sp>
        <p:nvSpPr>
          <p:cNvPr id="6" name="Footer Placeholder 5">
            <a:extLst>
              <a:ext uri="{FF2B5EF4-FFF2-40B4-BE49-F238E27FC236}">
                <a16:creationId xmlns:a16="http://schemas.microsoft.com/office/drawing/2014/main" id="{5EF15426-6DF9-4213-A601-D7B9EF811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652964-011A-4664-A30A-DAA6F125712A}"/>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018057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CE8E-A834-4B5F-AE0D-4EC0F9426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CB4759-2AEC-4339-B329-F735180A99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41613B-4BB2-488D-8A73-7F75CEADA9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931A0F-212A-4FDB-9B0E-F87E996D82AD}"/>
              </a:ext>
            </a:extLst>
          </p:cNvPr>
          <p:cNvSpPr>
            <a:spLocks noGrp="1"/>
          </p:cNvSpPr>
          <p:nvPr>
            <p:ph type="dt" sz="half" idx="10"/>
          </p:nvPr>
        </p:nvSpPr>
        <p:spPr/>
        <p:txBody>
          <a:bodyPr/>
          <a:lstStyle/>
          <a:p>
            <a:fld id="{19D6E806-824E-41C9-8D3A-2E5D3B8BCB4A}" type="datetimeFigureOut">
              <a:rPr lang="en-US" smtClean="0"/>
              <a:t>9/14/2021</a:t>
            </a:fld>
            <a:endParaRPr lang="en-US"/>
          </a:p>
        </p:txBody>
      </p:sp>
      <p:sp>
        <p:nvSpPr>
          <p:cNvPr id="6" name="Footer Placeholder 5">
            <a:extLst>
              <a:ext uri="{FF2B5EF4-FFF2-40B4-BE49-F238E27FC236}">
                <a16:creationId xmlns:a16="http://schemas.microsoft.com/office/drawing/2014/main" id="{F0841533-1595-48A7-93AE-5298BC62AC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3F93AC-F598-4691-9A54-B4F1D5AAE962}"/>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152614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225115-4321-4C30-A9B3-52B08CD52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08A963-8047-4156-8CD7-A29DF9D94A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68BDF-58C6-44EC-91D3-4AAFB0AF1C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6E806-824E-41C9-8D3A-2E5D3B8BCB4A}" type="datetimeFigureOut">
              <a:rPr lang="en-US" smtClean="0"/>
              <a:t>9/14/2021</a:t>
            </a:fld>
            <a:endParaRPr lang="en-US"/>
          </a:p>
        </p:txBody>
      </p:sp>
      <p:sp>
        <p:nvSpPr>
          <p:cNvPr id="5" name="Footer Placeholder 4">
            <a:extLst>
              <a:ext uri="{FF2B5EF4-FFF2-40B4-BE49-F238E27FC236}">
                <a16:creationId xmlns:a16="http://schemas.microsoft.com/office/drawing/2014/main" id="{33C19779-A4BD-4DBE-8F1E-3299841D49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999600-D4B6-47BC-A711-56C07DBED8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40BB4-3EB6-4C20-8E89-2F2EF3C78720}" type="slidenum">
              <a:rPr lang="en-US" smtClean="0"/>
              <a:t>‹#›</a:t>
            </a:fld>
            <a:endParaRPr lang="en-US"/>
          </a:p>
        </p:txBody>
      </p:sp>
    </p:spTree>
    <p:extLst>
      <p:ext uri="{BB962C8B-B14F-4D97-AF65-F5344CB8AC3E}">
        <p14:creationId xmlns:p14="http://schemas.microsoft.com/office/powerpoint/2010/main" val="2406735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microsoft.com/office/2007/relationships/hdphoto" Target="../media/hdphoto6.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11" Type="http://schemas.microsoft.com/office/2007/relationships/hdphoto" Target="../media/hdphoto8.wdp"/><Relationship Id="rId5" Type="http://schemas.microsoft.com/office/2007/relationships/hdphoto" Target="../media/hdphoto4.wdp"/><Relationship Id="rId10" Type="http://schemas.openxmlformats.org/officeDocument/2006/relationships/image" Target="../media/image17.png"/><Relationship Id="rId4" Type="http://schemas.openxmlformats.org/officeDocument/2006/relationships/image" Target="../media/image12.png"/><Relationship Id="rId9" Type="http://schemas.microsoft.com/office/2007/relationships/hdphoto" Target="../media/hdphoto7.wdp"/></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4.png"/><Relationship Id="rId3" Type="http://schemas.openxmlformats.org/officeDocument/2006/relationships/image" Target="../media/image18.png"/><Relationship Id="rId7" Type="http://schemas.microsoft.com/office/2007/relationships/hdphoto" Target="../media/hdphoto10.wdp"/><Relationship Id="rId12" Type="http://schemas.microsoft.com/office/2007/relationships/hdphoto" Target="../media/hdphoto12.wdp"/><Relationship Id="rId2" Type="http://schemas.openxmlformats.org/officeDocument/2006/relationships/notesSlide" Target="../notesSlides/notesSlide10.xml"/><Relationship Id="rId16" Type="http://schemas.microsoft.com/office/2007/relationships/hdphoto" Target="../media/hdphoto14.wdp"/><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19.png"/><Relationship Id="rId15" Type="http://schemas.openxmlformats.org/officeDocument/2006/relationships/image" Target="../media/image25.png"/><Relationship Id="rId10" Type="http://schemas.microsoft.com/office/2007/relationships/hdphoto" Target="../media/hdphoto11.wdp"/><Relationship Id="rId4" Type="http://schemas.microsoft.com/office/2007/relationships/hdphoto" Target="../media/hdphoto9.wdp"/><Relationship Id="rId9" Type="http://schemas.openxmlformats.org/officeDocument/2006/relationships/image" Target="../media/image22.png"/><Relationship Id="rId14" Type="http://schemas.microsoft.com/office/2007/relationships/hdphoto" Target="../media/hdphoto13.wdp"/></Relationships>
</file>

<file path=ppt/slides/_rels/slide12.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2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6.wdp"/><Relationship Id="rId5" Type="http://schemas.openxmlformats.org/officeDocument/2006/relationships/image" Target="../media/image27.png"/><Relationship Id="rId4" Type="http://schemas.microsoft.com/office/2007/relationships/hdphoto" Target="../media/hdphoto15.wdp"/><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0.wdp"/></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0.wdp"/></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18.wdp"/><Relationship Id="rId5" Type="http://schemas.openxmlformats.org/officeDocument/2006/relationships/image" Target="../media/image30.png"/><Relationship Id="rId4" Type="http://schemas.microsoft.com/office/2007/relationships/hdphoto" Target="../media/hdphoto17.wdp"/></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microsoft.com/office/2007/relationships/hdphoto" Target="../media/hdphoto6.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11" Type="http://schemas.microsoft.com/office/2007/relationships/hdphoto" Target="../media/hdphoto8.wdp"/><Relationship Id="rId5" Type="http://schemas.microsoft.com/office/2007/relationships/hdphoto" Target="../media/hdphoto4.wdp"/><Relationship Id="rId10" Type="http://schemas.openxmlformats.org/officeDocument/2006/relationships/image" Target="../media/image17.png"/><Relationship Id="rId4" Type="http://schemas.openxmlformats.org/officeDocument/2006/relationships/image" Target="../media/image12.png"/><Relationship Id="rId9" Type="http://schemas.microsoft.com/office/2007/relationships/hdphoto" Target="../media/hdphoto7.wdp"/></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microsoft.com/office/2007/relationships/hdphoto" Target="../media/hdphoto6.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11" Type="http://schemas.microsoft.com/office/2007/relationships/hdphoto" Target="../media/hdphoto8.wdp"/><Relationship Id="rId5" Type="http://schemas.microsoft.com/office/2007/relationships/hdphoto" Target="../media/hdphoto4.wdp"/><Relationship Id="rId10" Type="http://schemas.openxmlformats.org/officeDocument/2006/relationships/image" Target="../media/image17.png"/><Relationship Id="rId4" Type="http://schemas.openxmlformats.org/officeDocument/2006/relationships/image" Target="../media/image12.png"/><Relationship Id="rId9" Type="http://schemas.microsoft.com/office/2007/relationships/hdphoto" Target="../media/hdphoto7.wdp"/></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microsoft.com/office/2007/relationships/hdphoto" Target="../media/hdphoto6.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11" Type="http://schemas.microsoft.com/office/2007/relationships/hdphoto" Target="../media/hdphoto8.wdp"/><Relationship Id="rId5" Type="http://schemas.microsoft.com/office/2007/relationships/hdphoto" Target="../media/hdphoto4.wdp"/><Relationship Id="rId10" Type="http://schemas.openxmlformats.org/officeDocument/2006/relationships/image" Target="../media/image17.png"/><Relationship Id="rId4" Type="http://schemas.openxmlformats.org/officeDocument/2006/relationships/image" Target="../media/image12.png"/><Relationship Id="rId9"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163C51C-11E6-4D78-8F1E-0838B84D0143}"/>
              </a:ext>
            </a:extLst>
          </p:cNvPr>
          <p:cNvGrpSpPr/>
          <p:nvPr/>
        </p:nvGrpSpPr>
        <p:grpSpPr>
          <a:xfrm>
            <a:off x="6590913" y="125219"/>
            <a:ext cx="5430563" cy="1178356"/>
            <a:chOff x="5442275" y="3617494"/>
            <a:chExt cx="6790862" cy="1239190"/>
          </a:xfrm>
        </p:grpSpPr>
        <p:sp>
          <p:nvSpPr>
            <p:cNvPr id="25" name="Flowchart: Terminator 24">
              <a:extLst>
                <a:ext uri="{FF2B5EF4-FFF2-40B4-BE49-F238E27FC236}">
                  <a16:creationId xmlns:a16="http://schemas.microsoft.com/office/drawing/2014/main" id="{BC1E91B1-C9EE-4697-92C6-E949E8AA2804}"/>
                </a:ext>
              </a:extLst>
            </p:cNvPr>
            <p:cNvSpPr/>
            <p:nvPr/>
          </p:nvSpPr>
          <p:spPr>
            <a:xfrm>
              <a:off x="5977450" y="3617494"/>
              <a:ext cx="6255687" cy="1207481"/>
            </a:xfrm>
            <a:prstGeom prst="flowChartTerminator">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id="{610C6EE3-2884-40F6-BDFA-52A7188CC87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6047" r="92907">
                          <a14:foregroundMark x1="8140" y1="38372" x2="13953" y2="48256"/>
                          <a14:foregroundMark x1="6047" y1="40814" x2="8488" y2="44535"/>
                          <a14:foregroundMark x1="31860" y1="58721" x2="32907" y2="59535"/>
                          <a14:foregroundMark x1="92674" y1="80000" x2="92907" y2="83605"/>
                        </a14:backgroundRemoval>
                      </a14:imgEffect>
                    </a14:imgLayer>
                  </a14:imgProps>
                </a:ext>
              </a:extLst>
            </a:blip>
            <a:stretch>
              <a:fillRect/>
            </a:stretch>
          </p:blipFill>
          <p:spPr>
            <a:xfrm>
              <a:off x="5442275" y="3649203"/>
              <a:ext cx="1465418" cy="1207481"/>
            </a:xfrm>
            <a:prstGeom prst="rect">
              <a:avLst/>
            </a:prstGeom>
          </p:spPr>
        </p:pic>
      </p:grpSp>
      <p:sp>
        <p:nvSpPr>
          <p:cNvPr id="27" name="Rectangle 26">
            <a:extLst>
              <a:ext uri="{FF2B5EF4-FFF2-40B4-BE49-F238E27FC236}">
                <a16:creationId xmlns:a16="http://schemas.microsoft.com/office/drawing/2014/main" id="{88EBCF4B-24AB-4D09-99C3-A080D0FB8406}"/>
              </a:ext>
            </a:extLst>
          </p:cNvPr>
          <p:cNvSpPr/>
          <p:nvPr/>
        </p:nvSpPr>
        <p:spPr>
          <a:xfrm>
            <a:off x="254945" y="176646"/>
            <a:ext cx="6362734" cy="769441"/>
          </a:xfrm>
          <a:prstGeom prst="rect">
            <a:avLst/>
          </a:prstGeom>
          <a:noFill/>
        </p:spPr>
        <p:txBody>
          <a:bodyPr wrap="square" lIns="91440" tIns="45720" rIns="91440" bIns="45720">
            <a:spAutoFit/>
          </a:bodyPr>
          <a:lstStyle/>
          <a:p>
            <a:pPr algn="ctr"/>
            <a:r>
              <a:rPr lang="en-US" sz="4400" b="1" dirty="0">
                <a:ln w="9525">
                  <a:solidFill>
                    <a:schemeClr val="bg1"/>
                  </a:solidFill>
                  <a:prstDash val="solid"/>
                </a:ln>
                <a:solidFill>
                  <a:srgbClr val="00B05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KHỞI ĐỘNG</a:t>
            </a:r>
            <a:endParaRPr lang="en-US" sz="4400" b="1" cap="none" spc="0" dirty="0">
              <a:ln w="9525">
                <a:solidFill>
                  <a:schemeClr val="bg1"/>
                </a:solidFill>
                <a:prstDash val="solid"/>
              </a:ln>
              <a:solidFill>
                <a:srgbClr val="00B05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cxnSp>
        <p:nvCxnSpPr>
          <p:cNvPr id="30" name="Straight Connector 29">
            <a:extLst>
              <a:ext uri="{FF2B5EF4-FFF2-40B4-BE49-F238E27FC236}">
                <a16:creationId xmlns:a16="http://schemas.microsoft.com/office/drawing/2014/main" id="{7C420ABF-4470-452C-9560-47579677E55A}"/>
              </a:ext>
            </a:extLst>
          </p:cNvPr>
          <p:cNvCxnSpPr>
            <a:cxnSpLocks/>
          </p:cNvCxnSpPr>
          <p:nvPr/>
        </p:nvCxnSpPr>
        <p:spPr>
          <a:xfrm flipV="1">
            <a:off x="45409" y="1257699"/>
            <a:ext cx="6889963" cy="65595"/>
          </a:xfrm>
          <a:prstGeom prst="line">
            <a:avLst/>
          </a:prstGeom>
          <a:ln w="57150">
            <a:solidFill>
              <a:srgbClr val="0000FF"/>
            </a:solidFill>
            <a:prstDash val="sysDash"/>
          </a:ln>
        </p:spPr>
        <p:style>
          <a:lnRef idx="1">
            <a:schemeClr val="accent1"/>
          </a:lnRef>
          <a:fillRef idx="0">
            <a:schemeClr val="accent1"/>
          </a:fillRef>
          <a:effectRef idx="0">
            <a:schemeClr val="accent1"/>
          </a:effectRef>
          <a:fontRef idx="minor">
            <a:schemeClr val="tx1"/>
          </a:fontRef>
        </p:style>
      </p:cxnSp>
      <p:pic>
        <p:nvPicPr>
          <p:cNvPr id="6" name="Picture 4" descr="Hình ảnh Khởi động Tàu Con Thoi Nhiệm Vụ Phẳng Biểu Tượng Màu Vector, Kinh  Doanh., Công Ty, Máy Tính Vector và PNG với nền trong suốt để tải xuống  miễn phí">
            <a:extLst>
              <a:ext uri="{FF2B5EF4-FFF2-40B4-BE49-F238E27FC236}">
                <a16:creationId xmlns:a16="http://schemas.microsoft.com/office/drawing/2014/main" id="{135A1D72-94F7-400B-8759-3904BDFACF3C}"/>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9130" t="17766" r="18043" b="17766"/>
          <a:stretch/>
        </p:blipFill>
        <p:spPr bwMode="auto">
          <a:xfrm>
            <a:off x="96279" y="-45355"/>
            <a:ext cx="1272858" cy="130612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A308E084-84CE-4E8E-9F6C-4418B3A60781}"/>
              </a:ext>
            </a:extLst>
          </p:cNvPr>
          <p:cNvSpPr txBox="1"/>
          <p:nvPr/>
        </p:nvSpPr>
        <p:spPr>
          <a:xfrm>
            <a:off x="3661679" y="6120848"/>
            <a:ext cx="5103355" cy="461665"/>
          </a:xfrm>
          <a:prstGeom prst="rect">
            <a:avLst/>
          </a:prstGeom>
          <a:noFill/>
        </p:spPr>
        <p:txBody>
          <a:bodyPr wrap="square">
            <a:spAutoFit/>
          </a:bodyPr>
          <a:lstStyle/>
          <a:p>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Bản</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đồ</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một</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khu</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vực</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của</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TP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Đà</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effectLst/>
                <a:latin typeface="Times New Roman" panose="02020603050405020304" pitchFamily="18" charset="0"/>
                <a:ea typeface="Tahoma" panose="020B0604030504040204" pitchFamily="34" charset="0"/>
                <a:cs typeface="Times New Roman" panose="02020603050405020304" pitchFamily="18" charset="0"/>
              </a:rPr>
              <a:t>Nẵng</a:t>
            </a:r>
            <a:endParaRPr lang="en-US" sz="2400" dirty="0">
              <a:latin typeface="Times New Roman" panose="02020603050405020304" pitchFamily="18" charset="0"/>
              <a:cs typeface="Times New Roman" panose="02020603050405020304" pitchFamily="18" charset="0"/>
            </a:endParaRPr>
          </a:p>
        </p:txBody>
      </p:sp>
      <p:sp>
        <p:nvSpPr>
          <p:cNvPr id="34" name="Rectangle: Rounded Corners 33">
            <a:extLst>
              <a:ext uri="{FF2B5EF4-FFF2-40B4-BE49-F238E27FC236}">
                <a16:creationId xmlns:a16="http://schemas.microsoft.com/office/drawing/2014/main" id="{7AAD3F15-8FBA-4DB7-BAC2-CFCB04F530C4}"/>
              </a:ext>
            </a:extLst>
          </p:cNvPr>
          <p:cNvSpPr/>
          <p:nvPr/>
        </p:nvSpPr>
        <p:spPr>
          <a:xfrm>
            <a:off x="54934" y="1398052"/>
            <a:ext cx="2692399" cy="1633358"/>
          </a:xfrm>
          <a:prstGeom prst="roundRect">
            <a:avLst/>
          </a:prstGeom>
          <a:solidFill>
            <a:srgbClr val="FFE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85CE70F8-8AA5-4F17-B079-3FC04473594A}"/>
              </a:ext>
            </a:extLst>
          </p:cNvPr>
          <p:cNvSpPr txBox="1"/>
          <p:nvPr/>
        </p:nvSpPr>
        <p:spPr>
          <a:xfrm>
            <a:off x="124846" y="1434669"/>
            <a:ext cx="2622487" cy="1569660"/>
          </a:xfrm>
          <a:prstGeom prst="rect">
            <a:avLst/>
          </a:prstGeom>
          <a:noFill/>
        </p:spPr>
        <p:txBody>
          <a:bodyPr wrap="square">
            <a:spAutoFit/>
          </a:bodyPr>
          <a:lstStyle/>
          <a:p>
            <a:pPr algn="just">
              <a:spcBef>
                <a:spcPct val="50000"/>
              </a:spcBef>
              <a:defRPr/>
            </a:pPr>
            <a:r>
              <a:rPr lang="en-US" sz="2400" dirty="0" err="1">
                <a:solidFill>
                  <a:srgbClr val="000000"/>
                </a:solidFill>
                <a:latin typeface="Times New Roman" panose="02020603050405020304" pitchFamily="18" charset="0"/>
                <a:cs typeface="Times New Roman" panose="02020603050405020304" pitchFamily="18" charset="0"/>
              </a:rPr>
              <a:t>Giống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nhau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Nội</a:t>
            </a:r>
            <a:r>
              <a:rPr lang="en-US" sz="2400" dirty="0">
                <a:solidFill>
                  <a:srgbClr val="FF0000"/>
                </a:solidFill>
                <a:latin typeface="Times New Roman" panose="02020603050405020304" pitchFamily="18" charset="0"/>
                <a:cs typeface="Times New Roman" panose="02020603050405020304" pitchFamily="18" charset="0"/>
              </a:rPr>
              <a:t> dung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Bản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đồ</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vực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cs typeface="Times New Roman" panose="02020603050405020304" pitchFamily="18" charset="0"/>
              </a:rPr>
              <a:t> TP </a:t>
            </a:r>
            <a:r>
              <a:rPr lang="en-US" sz="2400" dirty="0" err="1">
                <a:solidFill>
                  <a:srgbClr val="000000"/>
                </a:solidFill>
                <a:latin typeface="Times New Roman" panose="02020603050405020304" pitchFamily="18" charset="0"/>
                <a:cs typeface="Times New Roman" panose="02020603050405020304" pitchFamily="18" charset="0"/>
              </a:rPr>
              <a:t>Đà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Nẵng</a:t>
            </a:r>
            <a:r>
              <a:rPr lang="en-US" sz="2400" dirty="0">
                <a:solidFill>
                  <a:srgbClr val="000000"/>
                </a:solidFill>
                <a:latin typeface="Times New Roman" panose="02020603050405020304" pitchFamily="18" charset="0"/>
                <a:cs typeface="Times New Roman" panose="02020603050405020304" pitchFamily="18" charset="0"/>
              </a:rPr>
              <a:t> </a:t>
            </a:r>
          </a:p>
        </p:txBody>
      </p:sp>
      <p:sp>
        <p:nvSpPr>
          <p:cNvPr id="38" name="Rectangle: Rounded Corners 37">
            <a:extLst>
              <a:ext uri="{FF2B5EF4-FFF2-40B4-BE49-F238E27FC236}">
                <a16:creationId xmlns:a16="http://schemas.microsoft.com/office/drawing/2014/main" id="{C4848439-2FD0-4EBD-9800-A9BB5EF52FDF}"/>
              </a:ext>
            </a:extLst>
          </p:cNvPr>
          <p:cNvSpPr/>
          <p:nvPr/>
        </p:nvSpPr>
        <p:spPr>
          <a:xfrm>
            <a:off x="2852991" y="1398052"/>
            <a:ext cx="2683582" cy="1633358"/>
          </a:xfrm>
          <a:prstGeom prst="roundRect">
            <a:avLst/>
          </a:prstGeom>
          <a:solidFill>
            <a:srgbClr val="FFE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C234C847-1F7B-4982-86C5-F4C4CF000D2B}"/>
              </a:ext>
            </a:extLst>
          </p:cNvPr>
          <p:cNvSpPr txBox="1"/>
          <p:nvPr/>
        </p:nvSpPr>
        <p:spPr>
          <a:xfrm>
            <a:off x="3016392" y="1356560"/>
            <a:ext cx="2521506" cy="1569660"/>
          </a:xfrm>
          <a:prstGeom prst="rect">
            <a:avLst/>
          </a:prstGeom>
          <a:noFill/>
        </p:spPr>
        <p:txBody>
          <a:bodyPr wrap="square">
            <a:spAutoFit/>
          </a:bodyPr>
          <a:lstStyle/>
          <a:p>
            <a:pPr algn="just" eaLnBrk="1" hangingPunct="1">
              <a:defRPr/>
            </a:pPr>
            <a:r>
              <a:rPr lang="en-US" sz="2400" dirty="0" err="1">
                <a:solidFill>
                  <a:srgbClr val="000000"/>
                </a:solidFill>
                <a:latin typeface="Times New Roman" panose="02020603050405020304" pitchFamily="18" charset="0"/>
                <a:cs typeface="Times New Roman" panose="02020603050405020304" pitchFamily="18" charset="0"/>
              </a:rPr>
              <a:t>Khác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nhau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Tỉ</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lệ</a:t>
            </a:r>
            <a:r>
              <a:rPr lang="en-US" sz="2400" dirty="0">
                <a:solidFill>
                  <a:srgbClr val="000000"/>
                </a:solidFill>
                <a:latin typeface="Times New Roman" panose="02020603050405020304" pitchFamily="18" charset="0"/>
                <a:cs typeface="Times New Roman" panose="02020603050405020304" pitchFamily="18" charset="0"/>
              </a:rPr>
              <a:t>:</a:t>
            </a:r>
          </a:p>
          <a:p>
            <a:pPr algn="just" eaLnBrk="1" hangingPunct="1">
              <a:defRPr/>
            </a:pP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Bản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đồ</a:t>
            </a:r>
            <a:r>
              <a:rPr lang="en-US" sz="2400" dirty="0">
                <a:solidFill>
                  <a:srgbClr val="000000"/>
                </a:solidFill>
                <a:latin typeface="Times New Roman" panose="02020603050405020304" pitchFamily="18" charset="0"/>
                <a:cs typeface="Times New Roman" panose="02020603050405020304" pitchFamily="18" charset="0"/>
              </a:rPr>
              <a:t> 1 </a:t>
            </a:r>
            <a:r>
              <a:rPr lang="en-US" sz="2400" dirty="0" err="1">
                <a:solidFill>
                  <a:srgbClr val="000000"/>
                </a:solidFill>
                <a:latin typeface="Times New Roman" panose="02020603050405020304" pitchFamily="18" charset="0"/>
                <a:cs typeface="Times New Roman" panose="02020603050405020304" pitchFamily="18" charset="0"/>
              </a:rPr>
              <a:t>nhỏ</a:t>
            </a:r>
            <a:r>
              <a:rPr lang="en-US" sz="2400" dirty="0">
                <a:solidFill>
                  <a:srgbClr val="000000"/>
                </a:solidFill>
                <a:latin typeface="Times New Roman" panose="02020603050405020304" pitchFamily="18" charset="0"/>
                <a:cs typeface="Times New Roman" panose="02020603050405020304" pitchFamily="18" charset="0"/>
              </a:rPr>
              <a:t>.</a:t>
            </a:r>
          </a:p>
          <a:p>
            <a:pPr algn="just" eaLnBrk="1" hangingPunct="1">
              <a:defRPr/>
            </a:pP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Bản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đồ</a:t>
            </a:r>
            <a:r>
              <a:rPr lang="en-US" sz="2400" dirty="0">
                <a:solidFill>
                  <a:srgbClr val="000000"/>
                </a:solidFill>
                <a:latin typeface="Times New Roman" panose="02020603050405020304" pitchFamily="18" charset="0"/>
                <a:cs typeface="Times New Roman" panose="02020603050405020304" pitchFamily="18" charset="0"/>
              </a:rPr>
              <a:t> 2 </a:t>
            </a:r>
            <a:r>
              <a:rPr lang="en-US" sz="2400" dirty="0" err="1">
                <a:solidFill>
                  <a:srgbClr val="000000"/>
                </a:solidFill>
                <a:latin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hơn</a:t>
            </a:r>
            <a:r>
              <a:rPr lang="en-US" sz="2400" dirty="0">
                <a:solidFill>
                  <a:srgbClr val="000000"/>
                </a:solidFill>
                <a:latin typeface="Times New Roman" panose="02020603050405020304" pitchFamily="18" charset="0"/>
                <a:cs typeface="Times New Roman" panose="02020603050405020304" pitchFamily="18" charset="0"/>
              </a:rPr>
              <a:t>, chi </a:t>
            </a:r>
            <a:r>
              <a:rPr lang="en-US" sz="2400" dirty="0" err="1">
                <a:solidFill>
                  <a:srgbClr val="000000"/>
                </a:solidFill>
                <a:latin typeface="Times New Roman" panose="02020603050405020304" pitchFamily="18" charset="0"/>
                <a:cs typeface="Times New Roman" panose="02020603050405020304" pitchFamily="18" charset="0"/>
              </a:rPr>
              <a:t>tiết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hơn</a:t>
            </a:r>
            <a:r>
              <a:rPr lang="en-US" sz="2400" dirty="0">
                <a:solidFill>
                  <a:srgbClr val="000000"/>
                </a:solidFill>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27CC233F-7818-45C2-9177-A7CEAD15F6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0980" y="1386712"/>
            <a:ext cx="6350984" cy="4778196"/>
          </a:xfrm>
          <a:prstGeom prst="rect">
            <a:avLst/>
          </a:prstGeom>
        </p:spPr>
      </p:pic>
      <p:sp>
        <p:nvSpPr>
          <p:cNvPr id="19" name="Diamond 18">
            <a:extLst>
              <a:ext uri="{FF2B5EF4-FFF2-40B4-BE49-F238E27FC236}">
                <a16:creationId xmlns:a16="http://schemas.microsoft.com/office/drawing/2014/main" id="{9030D793-9FD6-4E3E-BC06-71CF72285923}"/>
              </a:ext>
            </a:extLst>
          </p:cNvPr>
          <p:cNvSpPr/>
          <p:nvPr/>
        </p:nvSpPr>
        <p:spPr>
          <a:xfrm>
            <a:off x="8812789" y="5884076"/>
            <a:ext cx="768080" cy="719856"/>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2</a:t>
            </a:r>
          </a:p>
        </p:txBody>
      </p:sp>
      <p:grpSp>
        <p:nvGrpSpPr>
          <p:cNvPr id="13" name="Group 12">
            <a:extLst>
              <a:ext uri="{FF2B5EF4-FFF2-40B4-BE49-F238E27FC236}">
                <a16:creationId xmlns:a16="http://schemas.microsoft.com/office/drawing/2014/main" id="{04648A95-5E3B-4E98-9631-32E501B4FAB4}"/>
              </a:ext>
            </a:extLst>
          </p:cNvPr>
          <p:cNvGrpSpPr/>
          <p:nvPr/>
        </p:nvGrpSpPr>
        <p:grpSpPr>
          <a:xfrm>
            <a:off x="16658" y="3139175"/>
            <a:ext cx="5824322" cy="2815398"/>
            <a:chOff x="1166844" y="2614079"/>
            <a:chExt cx="5973317" cy="2733229"/>
          </a:xfrm>
        </p:grpSpPr>
        <p:pic>
          <p:nvPicPr>
            <p:cNvPr id="10" name="Picture 9">
              <a:extLst>
                <a:ext uri="{FF2B5EF4-FFF2-40B4-BE49-F238E27FC236}">
                  <a16:creationId xmlns:a16="http://schemas.microsoft.com/office/drawing/2014/main" id="{E652E5EB-B0F6-4ED2-B843-911C664A89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83975" y="2617403"/>
              <a:ext cx="3756186" cy="2729905"/>
            </a:xfrm>
            <a:prstGeom prst="rect">
              <a:avLst/>
            </a:prstGeom>
          </p:spPr>
        </p:pic>
        <p:pic>
          <p:nvPicPr>
            <p:cNvPr id="12" name="Picture 11">
              <a:extLst>
                <a:ext uri="{FF2B5EF4-FFF2-40B4-BE49-F238E27FC236}">
                  <a16:creationId xmlns:a16="http://schemas.microsoft.com/office/drawing/2014/main" id="{C80D41DF-5F22-44F7-8654-2DA7A95816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6844" y="2614079"/>
              <a:ext cx="2224739" cy="2541751"/>
            </a:xfrm>
            <a:prstGeom prst="rect">
              <a:avLst/>
            </a:prstGeom>
          </p:spPr>
        </p:pic>
      </p:grpSp>
      <p:sp>
        <p:nvSpPr>
          <p:cNvPr id="29" name="Diamond 28">
            <a:extLst>
              <a:ext uri="{FF2B5EF4-FFF2-40B4-BE49-F238E27FC236}">
                <a16:creationId xmlns:a16="http://schemas.microsoft.com/office/drawing/2014/main" id="{639A6FC1-E04E-424F-B0D3-5501431887C1}"/>
              </a:ext>
            </a:extLst>
          </p:cNvPr>
          <p:cNvSpPr/>
          <p:nvPr/>
        </p:nvSpPr>
        <p:spPr>
          <a:xfrm>
            <a:off x="2845845" y="5711829"/>
            <a:ext cx="768080" cy="719856"/>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768090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ppt_x"/>
                                          </p:val>
                                        </p:tav>
                                        <p:tav tm="100000">
                                          <p:val>
                                            <p:strVal val="#ppt_x"/>
                                          </p:val>
                                        </p:tav>
                                      </p:tavLst>
                                    </p:anim>
                                    <p:anim calcmode="lin" valueType="num">
                                      <p:cBhvr additive="base">
                                        <p:cTn id="4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1000"/>
                                        <p:tgtEl>
                                          <p:spTgt spid="39"/>
                                        </p:tgtEl>
                                      </p:cBhvr>
                                    </p:animEffect>
                                    <p:anim calcmode="lin" valueType="num">
                                      <p:cBhvr>
                                        <p:cTn id="46" dur="1000" fill="hold"/>
                                        <p:tgtEl>
                                          <p:spTgt spid="39"/>
                                        </p:tgtEl>
                                        <p:attrNameLst>
                                          <p:attrName>ppt_x</p:attrName>
                                        </p:attrNameLst>
                                      </p:cBhvr>
                                      <p:tavLst>
                                        <p:tav tm="0">
                                          <p:val>
                                            <p:strVal val="#ppt_x"/>
                                          </p:val>
                                        </p:tav>
                                        <p:tav tm="100000">
                                          <p:val>
                                            <p:strVal val="#ppt_x"/>
                                          </p:val>
                                        </p:tav>
                                      </p:tavLst>
                                    </p:anim>
                                    <p:anim calcmode="lin" valueType="num">
                                      <p:cBhvr>
                                        <p:cTn id="47" dur="1000" fill="hold"/>
                                        <p:tgtEl>
                                          <p:spTgt spid="3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P spid="38" grpId="0" animBg="1"/>
      <p:bldP spid="39" grpId="0"/>
      <p:bldP spid="19" grpId="0" animBg="1"/>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4694AC81-A13B-4AC2-9F98-1C1424E94975}"/>
              </a:ext>
            </a:extLst>
          </p:cNvPr>
          <p:cNvSpPr txBox="1"/>
          <p:nvPr/>
        </p:nvSpPr>
        <p:spPr>
          <a:xfrm>
            <a:off x="271645" y="2543825"/>
            <a:ext cx="4349350" cy="2246769"/>
          </a:xfrm>
          <a:prstGeom prst="rect">
            <a:avLst/>
          </a:prstGeom>
          <a:solidFill>
            <a:srgbClr val="92D050"/>
          </a:solidFill>
          <a:ln>
            <a:solidFill>
              <a:schemeClr val="tx1"/>
            </a:solidFill>
            <a:prstDash val="sysDot"/>
          </a:ln>
        </p:spPr>
        <p:txBody>
          <a:bodyPr wrap="square">
            <a:spAutoFit/>
          </a:bodyPr>
          <a:lstStyle/>
          <a:p>
            <a:pPr algn="just"/>
            <a:r>
              <a:rPr lang="en-US" altLang="en-US" sz="2800" dirty="0">
                <a:latin typeface="Times New Roman" panose="02020603050405020304" pitchFamily="18" charset="0"/>
                <a:cs typeface="Times New Roman" panose="02020603050405020304" pitchFamily="18" charset="0"/>
              </a:rPr>
              <a:t>Hai </a:t>
            </a:r>
            <a:r>
              <a:rPr lang="en-US" altLang="en-US" sz="2800" dirty="0" err="1">
                <a:latin typeface="Times New Roman" panose="02020603050405020304" pitchFamily="18" charset="0"/>
                <a:cs typeface="Times New Roman" panose="02020603050405020304" pitchFamily="18" charset="0"/>
              </a:rPr>
              <a:t>địa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khoảng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thực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25 km, </a:t>
            </a:r>
            <a:r>
              <a:rPr lang="en-US" altLang="en-US" sz="2800" dirty="0" err="1">
                <a:latin typeface="Times New Roman" panose="02020603050405020304" pitchFamily="18" charset="0"/>
                <a:cs typeface="Times New Roman" panose="02020603050405020304" pitchFamily="18" charset="0"/>
              </a:rPr>
              <a:t>thì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đồ</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tỉ</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lệ</a:t>
            </a:r>
            <a:r>
              <a:rPr lang="en-US" altLang="en-US" sz="2800" dirty="0">
                <a:latin typeface="Times New Roman" panose="02020603050405020304" pitchFamily="18" charset="0"/>
                <a:cs typeface="Times New Roman" panose="02020603050405020304" pitchFamily="18" charset="0"/>
              </a:rPr>
              <a:t> 1:500 000, </a:t>
            </a:r>
            <a:r>
              <a:rPr lang="en-US" altLang="en-US" sz="2800" dirty="0" err="1">
                <a:latin typeface="Times New Roman" panose="02020603050405020304" pitchFamily="18" charset="0"/>
                <a:cs typeface="Times New Roman" panose="02020603050405020304" pitchFamily="18" charset="0"/>
              </a:rPr>
              <a:t>khoảng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giữa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hai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địa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đó</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trên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bản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đồ</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bao </a:t>
            </a:r>
            <a:r>
              <a:rPr lang="en-US" altLang="en-US" sz="2800" dirty="0" err="1">
                <a:latin typeface="Times New Roman" panose="02020603050405020304" pitchFamily="18" charset="0"/>
                <a:cs typeface="Times New Roman" panose="02020603050405020304" pitchFamily="18" charset="0"/>
              </a:rPr>
              <a:t>nhiêu</a:t>
            </a:r>
            <a:r>
              <a:rPr lang="en-US" altLang="en-US" sz="2800" dirty="0">
                <a:latin typeface="Times New Roman" panose="02020603050405020304" pitchFamily="18" charset="0"/>
                <a:cs typeface="Times New Roman" panose="02020603050405020304" pitchFamily="18" charset="0"/>
              </a:rPr>
              <a:t>?</a:t>
            </a:r>
          </a:p>
        </p:txBody>
      </p:sp>
      <p:sp>
        <p:nvSpPr>
          <p:cNvPr id="25" name="Flowchart: Terminator 24">
            <a:extLst>
              <a:ext uri="{FF2B5EF4-FFF2-40B4-BE49-F238E27FC236}">
                <a16:creationId xmlns:a16="http://schemas.microsoft.com/office/drawing/2014/main" id="{140B8A36-A0ED-4B23-A6A1-17A4730CCBF6}"/>
              </a:ext>
            </a:extLst>
          </p:cNvPr>
          <p:cNvSpPr/>
          <p:nvPr/>
        </p:nvSpPr>
        <p:spPr>
          <a:xfrm>
            <a:off x="934345" y="1476808"/>
            <a:ext cx="3038502" cy="755367"/>
          </a:xfrm>
          <a:prstGeom prst="flowChartTermina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2</a:t>
            </a:r>
          </a:p>
        </p:txBody>
      </p:sp>
      <p:grpSp>
        <p:nvGrpSpPr>
          <p:cNvPr id="6" name="Group 5">
            <a:extLst>
              <a:ext uri="{FF2B5EF4-FFF2-40B4-BE49-F238E27FC236}">
                <a16:creationId xmlns:a16="http://schemas.microsoft.com/office/drawing/2014/main" id="{F563E0D0-5ADE-4749-AE74-261105D969DE}"/>
              </a:ext>
            </a:extLst>
          </p:cNvPr>
          <p:cNvGrpSpPr/>
          <p:nvPr/>
        </p:nvGrpSpPr>
        <p:grpSpPr>
          <a:xfrm>
            <a:off x="514225" y="20357"/>
            <a:ext cx="11926647" cy="923330"/>
            <a:chOff x="1571315" y="78783"/>
            <a:chExt cx="11677774" cy="923330"/>
          </a:xfrm>
        </p:grpSpPr>
        <p:sp>
          <p:nvSpPr>
            <p:cNvPr id="4" name="Rectangle: Rounded Corners 3">
              <a:extLst>
                <a:ext uri="{FF2B5EF4-FFF2-40B4-BE49-F238E27FC236}">
                  <a16:creationId xmlns:a16="http://schemas.microsoft.com/office/drawing/2014/main" id="{0B0EE669-C530-4CD7-A368-006F7C356D6E}"/>
                </a:ext>
              </a:extLst>
            </p:cNvPr>
            <p:cNvSpPr/>
            <p:nvPr/>
          </p:nvSpPr>
          <p:spPr>
            <a:xfrm>
              <a:off x="2140830" y="102412"/>
              <a:ext cx="10412345" cy="830997"/>
            </a:xfrm>
            <a:prstGeom prst="roundRect">
              <a:avLst/>
            </a:prstGeom>
            <a:solidFill>
              <a:srgbClr val="B3E5F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pic>
          <p:nvPicPr>
            <p:cNvPr id="18" name="Picture 4" descr="Hình ảnh Thước đo Dòng Biểu Tượng đầy, Biểu Tượng Dòng, Biểu Tượng Thước,  Cái Thước Vector và PNG với nền trong suốt để tải xuống miễn phí">
              <a:extLst>
                <a:ext uri="{FF2B5EF4-FFF2-40B4-BE49-F238E27FC236}">
                  <a16:creationId xmlns:a16="http://schemas.microsoft.com/office/drawing/2014/main" id="{4692AF93-8230-4006-AB2E-AD790B82408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71315" y="78783"/>
              <a:ext cx="923330" cy="923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D92F93C-2FFD-4843-8205-0C14D847704E}"/>
                </a:ext>
              </a:extLst>
            </p:cNvPr>
            <p:cNvSpPr txBox="1"/>
            <p:nvPr/>
          </p:nvSpPr>
          <p:spPr>
            <a:xfrm>
              <a:off x="2539673" y="136764"/>
              <a:ext cx="10709416" cy="523220"/>
            </a:xfrm>
            <a:prstGeom prst="rect">
              <a:avLst/>
            </a:prstGeom>
            <a:noFill/>
          </p:spPr>
          <p:txBody>
            <a:bodyPr wrap="square">
              <a:spAutoFit/>
            </a:bodyPr>
            <a:lstStyle/>
            <a:p>
              <a:r>
                <a:rPr lang="en-US" sz="28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2. TÍNH KHOẢNG CÁCH THỰC TẾ DỰA VÀO TỈ LỆ BẢN ĐỒ</a:t>
              </a:r>
              <a:endParaRPr lang="en-US" sz="2800" dirty="0">
                <a:latin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81623BE0-970A-49E9-BE0D-104C88FBC346}"/>
              </a:ext>
            </a:extLst>
          </p:cNvPr>
          <p:cNvGrpSpPr/>
          <p:nvPr/>
        </p:nvGrpSpPr>
        <p:grpSpPr>
          <a:xfrm>
            <a:off x="9045303" y="1105796"/>
            <a:ext cx="2843295" cy="3073105"/>
            <a:chOff x="4844767" y="1845131"/>
            <a:chExt cx="3734338" cy="4303523"/>
          </a:xfrm>
        </p:grpSpPr>
        <p:pic>
          <p:nvPicPr>
            <p:cNvPr id="16" name="Picture 6" descr="Hình ảnh Khoảng Cách Các Vector Biểu Tượng, Nền, Thiết Kế., Khoảng Cách  Vector và PNG với nền trong suốt để tải xuống miễn phí">
              <a:extLst>
                <a:ext uri="{FF2B5EF4-FFF2-40B4-BE49-F238E27FC236}">
                  <a16:creationId xmlns:a16="http://schemas.microsoft.com/office/drawing/2014/main" id="{F581FAAC-57AE-4BFB-9A05-5ED17F99003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67188" y1="74063" x2="67188" y2="74063"/>
                          <a14:foregroundMark x1="57344" y1="80000" x2="57344" y2="80000"/>
                          <a14:foregroundMark x1="57344" y1="82344" x2="57344" y2="82344"/>
                        </a14:backgroundRemoval>
                      </a14:imgEffect>
                    </a14:imgLayer>
                  </a14:imgProps>
                </a:ext>
                <a:ext uri="{28A0092B-C50C-407E-A947-70E740481C1C}">
                  <a14:useLocalDpi xmlns:a14="http://schemas.microsoft.com/office/drawing/2010/main" val="0"/>
                </a:ext>
              </a:extLst>
            </a:blip>
            <a:srcRect l="10844" t="10365" r="10145" b="10481"/>
            <a:stretch/>
          </p:blipFill>
          <p:spPr bwMode="auto">
            <a:xfrm>
              <a:off x="4995203" y="1845131"/>
              <a:ext cx="3583902" cy="397031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ình ảnh Thước đo Các Vector Biểu Tượng, Chuyển đổi Biểu Tượng, Biểu Tượng  Thể Dục, Nhà Sản Xuất Biểu Tượng Vector và PNG với nền trong suốt để tải  xuống miễn">
              <a:extLst>
                <a:ext uri="{FF2B5EF4-FFF2-40B4-BE49-F238E27FC236}">
                  <a16:creationId xmlns:a16="http://schemas.microsoft.com/office/drawing/2014/main" id="{297C5D35-7F4C-4533-A8B9-4B045C4862B0}"/>
                </a:ext>
              </a:extLst>
            </p:cNvPr>
            <p:cNvPicPr>
              <a:picLocks noChangeAspect="1" noChangeArrowheads="1"/>
            </p:cNvPicPr>
            <p:nvPr/>
          </p:nvPicPr>
          <p:blipFill rotWithShape="1">
            <a:blip r:embed="rId6" cstate="hq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0960" t="11164" r="11571" b="4428"/>
            <a:stretch/>
          </p:blipFill>
          <p:spPr bwMode="auto">
            <a:xfrm rot="5977257">
              <a:off x="5050734" y="3956744"/>
              <a:ext cx="2090531" cy="229329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CCFD6AB-6C84-4E97-918B-9760E6713848}"/>
                </a:ext>
              </a:extLst>
            </p:cNvPr>
            <p:cNvSpPr txBox="1"/>
            <p:nvPr/>
          </p:nvSpPr>
          <p:spPr>
            <a:xfrm>
              <a:off x="4844767" y="5290910"/>
              <a:ext cx="1620137" cy="732708"/>
            </a:xfrm>
            <a:prstGeom prst="rect">
              <a:avLst/>
            </a:prstGeom>
            <a:noFill/>
          </p:spPr>
          <p:txBody>
            <a:bodyPr wrap="square">
              <a:spAutoFit/>
            </a:bodyPr>
            <a:lstStyle/>
            <a:p>
              <a:r>
                <a:rPr lang="en-US" altLang="en-US" sz="2800" b="1" dirty="0">
                  <a:solidFill>
                    <a:srgbClr val="002060"/>
                  </a:solidFill>
                  <a:latin typeface="Times New Roman" panose="02020603050405020304" pitchFamily="18" charset="0"/>
                  <a:cs typeface="Times New Roman" panose="02020603050405020304" pitchFamily="18" charset="0"/>
                </a:rPr>
                <a:t>… cm</a:t>
              </a:r>
              <a:endParaRPr lang="en-US" sz="2800" b="1" dirty="0">
                <a:solidFill>
                  <a:srgbClr val="002060"/>
                </a:solidFill>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id="{103BEB96-4DA6-45D2-90F5-5617DD99E5D5}"/>
              </a:ext>
            </a:extLst>
          </p:cNvPr>
          <p:cNvSpPr txBox="1"/>
          <p:nvPr/>
        </p:nvSpPr>
        <p:spPr>
          <a:xfrm>
            <a:off x="10278862" y="933730"/>
            <a:ext cx="1409270" cy="523220"/>
          </a:xfrm>
          <a:prstGeom prst="rect">
            <a:avLst/>
          </a:prstGeom>
          <a:noFill/>
        </p:spPr>
        <p:txBody>
          <a:bodyPr wrap="square">
            <a:spAutoFit/>
          </a:bodyPr>
          <a:lstStyle/>
          <a:p>
            <a:r>
              <a:rPr lang="en-US" altLang="en-US" sz="2800" b="1" dirty="0" err="1">
                <a:solidFill>
                  <a:srgbClr val="00B050"/>
                </a:solidFill>
                <a:latin typeface="Times New Roman" panose="02020603050405020304" pitchFamily="18" charset="0"/>
                <a:cs typeface="Times New Roman" panose="02020603050405020304" pitchFamily="18" charset="0"/>
              </a:rPr>
              <a:t>Bản</a:t>
            </a:r>
            <a:r>
              <a:rPr lang="en-US" altLang="en-US" sz="2800" b="1" dirty="0">
                <a:solidFill>
                  <a:srgbClr val="00B050"/>
                </a:solidFill>
                <a:latin typeface="Times New Roman" panose="02020603050405020304" pitchFamily="18" charset="0"/>
                <a:cs typeface="Times New Roman" panose="02020603050405020304" pitchFamily="18" charset="0"/>
              </a:rPr>
              <a:t> </a:t>
            </a:r>
            <a:r>
              <a:rPr lang="en-US" altLang="en-US" sz="2800" b="1" dirty="0" err="1">
                <a:solidFill>
                  <a:srgbClr val="00B050"/>
                </a:solidFill>
                <a:latin typeface="Times New Roman" panose="02020603050405020304" pitchFamily="18" charset="0"/>
                <a:cs typeface="Times New Roman" panose="02020603050405020304" pitchFamily="18" charset="0"/>
              </a:rPr>
              <a:t>đồ</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EE54EEC-96CC-4EDC-A6B8-78A8ABE65BFB}"/>
              </a:ext>
            </a:extLst>
          </p:cNvPr>
          <p:cNvSpPr txBox="1"/>
          <p:nvPr/>
        </p:nvSpPr>
        <p:spPr>
          <a:xfrm>
            <a:off x="5645829" y="930875"/>
            <a:ext cx="1409270" cy="523220"/>
          </a:xfrm>
          <a:prstGeom prst="rect">
            <a:avLst/>
          </a:prstGeom>
          <a:noFill/>
        </p:spPr>
        <p:txBody>
          <a:bodyPr wrap="square">
            <a:spAutoFit/>
          </a:bodyPr>
          <a:lstStyle/>
          <a:p>
            <a:r>
              <a:rPr lang="en-US" altLang="en-US" sz="2800" b="1" dirty="0" err="1">
                <a:solidFill>
                  <a:srgbClr val="00B050"/>
                </a:solidFill>
                <a:latin typeface="Times New Roman" panose="02020603050405020304" pitchFamily="18" charset="0"/>
                <a:cs typeface="Times New Roman" panose="02020603050405020304" pitchFamily="18" charset="0"/>
              </a:rPr>
              <a:t>Thực</a:t>
            </a:r>
            <a:r>
              <a:rPr lang="en-US" altLang="en-US" sz="2800" b="1" dirty="0">
                <a:solidFill>
                  <a:srgbClr val="00B050"/>
                </a:solidFill>
                <a:latin typeface="Times New Roman" panose="02020603050405020304" pitchFamily="18" charset="0"/>
                <a:cs typeface="Times New Roman" panose="02020603050405020304" pitchFamily="18" charset="0"/>
              </a:rPr>
              <a:t> </a:t>
            </a:r>
            <a:r>
              <a:rPr lang="en-US" altLang="en-US" sz="2800" b="1" dirty="0" err="1">
                <a:solidFill>
                  <a:srgbClr val="00B050"/>
                </a:solidFill>
                <a:latin typeface="Times New Roman" panose="02020603050405020304" pitchFamily="18" charset="0"/>
                <a:cs typeface="Times New Roman" panose="02020603050405020304" pitchFamily="18" charset="0"/>
              </a:rPr>
              <a:t>tế</a:t>
            </a:r>
            <a:endParaRPr lang="en-US" sz="2800" b="1" dirty="0">
              <a:solidFill>
                <a:srgbClr val="00B050"/>
              </a:solidFill>
              <a:latin typeface="Times New Roman" panose="02020603050405020304" pitchFamily="18" charset="0"/>
              <a:cs typeface="Times New Roman" panose="02020603050405020304" pitchFamily="18" charset="0"/>
            </a:endParaRPr>
          </a:p>
        </p:txBody>
      </p:sp>
      <p:pic>
        <p:nvPicPr>
          <p:cNvPr id="2052" name="Picture 4" descr="Transparent Highway Clipart Transparent Road Clipart - Novocom.top">
            <a:extLst>
              <a:ext uri="{FF2B5EF4-FFF2-40B4-BE49-F238E27FC236}">
                <a16:creationId xmlns:a16="http://schemas.microsoft.com/office/drawing/2014/main" id="{C20ED558-832C-4A0A-A2A1-B4EF23AEA5BF}"/>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9961" b="98047" l="3516" r="97461">
                        <a14:foregroundMark x1="12109" y1="29102" x2="12109" y2="29102"/>
                        <a14:foregroundMark x1="3516" y1="70508" x2="3516" y2="70508"/>
                        <a14:foregroundMark x1="12109" y1="85547" x2="13477" y2="85547"/>
                        <a14:foregroundMark x1="41211" y1="88086" x2="43750" y2="88086"/>
                        <a14:foregroundMark x1="75000" y1="88086" x2="75000" y2="88086"/>
                        <a14:foregroundMark x1="95703" y1="59570" x2="97461" y2="54102"/>
                        <a14:foregroundMark x1="95703" y1="31641" x2="95703" y2="31641"/>
                        <a14:foregroundMark x1="56836" y1="48047" x2="56836" y2="48047"/>
                        <a14:foregroundMark x1="80273" y1="72852" x2="81836" y2="74219"/>
                        <a14:foregroundMark x1="95703" y1="92969" x2="95703" y2="92969"/>
                        <a14:foregroundMark x1="32031" y1="92773" x2="43359" y2="50977"/>
                        <a14:foregroundMark x1="58203" y1="40039" x2="74414" y2="88477"/>
                        <a14:foregroundMark x1="71875" y1="50391" x2="92383" y2="90820"/>
                        <a14:foregroundMark x1="92383" y1="90820" x2="92383" y2="90820"/>
                        <a14:foregroundMark x1="93945" y1="92383" x2="21094" y2="90234"/>
                        <a14:foregroundMark x1="50195" y1="37695" x2="58008" y2="90820"/>
                        <a14:foregroundMark x1="58008" y1="90820" x2="57617" y2="88672"/>
                        <a14:foregroundMark x1="43750" y1="39648" x2="36328" y2="90430"/>
                        <a14:foregroundMark x1="36328" y1="90430" x2="37695" y2="84961"/>
                        <a14:foregroundMark x1="39453" y1="43164" x2="16406" y2="90625"/>
                        <a14:foregroundMark x1="16406" y1="90625" x2="15625" y2="91406"/>
                        <a14:foregroundMark x1="38672" y1="40820" x2="5273" y2="86719"/>
                        <a14:foregroundMark x1="5273" y1="94141" x2="20898" y2="98242"/>
                        <a14:foregroundMark x1="20898" y1="98242" x2="34180" y2="98047"/>
                        <a14:foregroundMark x1="34180" y1="98047" x2="36133" y2="97461"/>
                        <a14:foregroundMark x1="5469" y1="79492" x2="5469" y2="79492"/>
                        <a14:foregroundMark x1="9570" y1="75391" x2="21094" y2="63086"/>
                        <a14:foregroundMark x1="21094" y1="63086" x2="27734" y2="46875"/>
                        <a14:backgroundMark x1="35156" y1="18359" x2="64258" y2="22070"/>
                      </a14:backgroundRemoval>
                    </a14:imgEffect>
                  </a14:imgLayer>
                </a14:imgProps>
              </a:ext>
              <a:ext uri="{28A0092B-C50C-407E-A947-70E740481C1C}">
                <a14:useLocalDpi xmlns:a14="http://schemas.microsoft.com/office/drawing/2010/main" val="0"/>
              </a:ext>
            </a:extLst>
          </a:blip>
          <a:srcRect t="18588"/>
          <a:stretch/>
        </p:blipFill>
        <p:spPr bwMode="auto">
          <a:xfrm>
            <a:off x="5127963" y="1784521"/>
            <a:ext cx="2243686" cy="1826638"/>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Connector 31">
            <a:extLst>
              <a:ext uri="{FF2B5EF4-FFF2-40B4-BE49-F238E27FC236}">
                <a16:creationId xmlns:a16="http://schemas.microsoft.com/office/drawing/2014/main" id="{C8D5940C-E7E7-4A93-B6FC-DE5B752BB51D}"/>
              </a:ext>
            </a:extLst>
          </p:cNvPr>
          <p:cNvCxnSpPr>
            <a:cxnSpLocks/>
          </p:cNvCxnSpPr>
          <p:nvPr/>
        </p:nvCxnSpPr>
        <p:spPr>
          <a:xfrm flipH="1">
            <a:off x="4832991" y="874983"/>
            <a:ext cx="2789" cy="5983017"/>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054" name="Picture 6" descr="Biểu Tượng Ba Chiều Vàng Thêm Tài Liệu Hình ảnh Dấu Hỏi Lớn Hình ảnh | Định  dạng hình ảnh PNG 611695319| vn.lovepik.com">
            <a:extLst>
              <a:ext uri="{FF2B5EF4-FFF2-40B4-BE49-F238E27FC236}">
                <a16:creationId xmlns:a16="http://schemas.microsoft.com/office/drawing/2014/main" id="{DACEAFC6-5385-4B09-ACDC-122D7BD630C5}"/>
              </a:ext>
            </a:extLst>
          </p:cNvPr>
          <p:cNvPicPr>
            <a:picLocks noChangeAspect="1" noChangeArrowheads="1"/>
          </p:cNvPicPr>
          <p:nvPr/>
        </p:nvPicPr>
        <p:blipFill rotWithShape="1">
          <a:blip r:embed="rId10" cstate="hqprint">
            <a:extLst>
              <a:ext uri="{BEBA8EAE-BF5A-486C-A8C5-ECC9F3942E4B}">
                <a14:imgProps xmlns:a14="http://schemas.microsoft.com/office/drawing/2010/main">
                  <a14:imgLayer r:embed="rId11">
                    <a14:imgEffect>
                      <a14:backgroundRemoval t="10000" b="90000" l="10000" r="90000">
                        <a14:foregroundMark x1="45698" y1="80250" x2="45698" y2="80250"/>
                      </a14:backgroundRemoval>
                    </a14:imgEffect>
                  </a14:imgLayer>
                </a14:imgProps>
              </a:ext>
              <a:ext uri="{28A0092B-C50C-407E-A947-70E740481C1C}">
                <a14:useLocalDpi xmlns:a14="http://schemas.microsoft.com/office/drawing/2010/main" val="0"/>
              </a:ext>
            </a:extLst>
          </a:blip>
          <a:srcRect l="29032" t="9895" r="27217" b="9895"/>
          <a:stretch/>
        </p:blipFill>
        <p:spPr bwMode="auto">
          <a:xfrm>
            <a:off x="8791022" y="2867602"/>
            <a:ext cx="628959" cy="96402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5291FF32-EA11-49CD-BE21-3D748EABC6B5}"/>
              </a:ext>
            </a:extLst>
          </p:cNvPr>
          <p:cNvSpPr txBox="1"/>
          <p:nvPr/>
        </p:nvSpPr>
        <p:spPr>
          <a:xfrm>
            <a:off x="5221934" y="4184251"/>
            <a:ext cx="3225780" cy="523220"/>
          </a:xfrm>
          <a:prstGeom prst="rect">
            <a:avLst/>
          </a:prstGeom>
          <a:noFill/>
        </p:spPr>
        <p:txBody>
          <a:bodyPr wrap="square">
            <a:spAutoFit/>
          </a:bodyPr>
          <a:lstStyle/>
          <a:p>
            <a:r>
              <a:rPr lang="en-US" altLang="en-US" sz="2800" b="1" dirty="0" err="1">
                <a:latin typeface="Times New Roman" panose="02020603050405020304" pitchFamily="18" charset="0"/>
                <a:cs typeface="Times New Roman" panose="02020603050405020304" pitchFamily="18" charset="0"/>
              </a:rPr>
              <a:t>Tỉ</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lệ</a:t>
            </a:r>
            <a:r>
              <a:rPr lang="en-US" altLang="en-US" sz="2800" b="1" dirty="0">
                <a:latin typeface="Times New Roman" panose="02020603050405020304" pitchFamily="18" charset="0"/>
                <a:cs typeface="Times New Roman" panose="02020603050405020304" pitchFamily="18" charset="0"/>
              </a:rPr>
              <a:t>: 1:500.000</a:t>
            </a:r>
            <a:endParaRPr lang="en-US" sz="2800" b="1"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352DBA16-3730-4B4A-A52E-65C4F3909E8F}"/>
              </a:ext>
            </a:extLst>
          </p:cNvPr>
          <p:cNvSpPr txBox="1"/>
          <p:nvPr/>
        </p:nvSpPr>
        <p:spPr>
          <a:xfrm>
            <a:off x="4795375" y="4680214"/>
            <a:ext cx="4737490" cy="523220"/>
          </a:xfrm>
          <a:prstGeom prst="rect">
            <a:avLst/>
          </a:prstGeom>
          <a:noFill/>
        </p:spPr>
        <p:txBody>
          <a:bodyPr wrap="square">
            <a:spAutoFit/>
          </a:bodyPr>
          <a:lstStyle/>
          <a:p>
            <a:r>
              <a:rPr lang="en-US" altLang="en-US" sz="2800" dirty="0">
                <a:solidFill>
                  <a:srgbClr val="FF0000"/>
                </a:solidFill>
                <a:latin typeface="Times New Roman" panose="02020603050405020304" pitchFamily="18" charset="0"/>
                <a:cs typeface="Times New Roman" panose="02020603050405020304" pitchFamily="18" charset="0"/>
              </a:rPr>
              <a:t>1 cm </a:t>
            </a:r>
            <a:r>
              <a:rPr lang="en-US" altLang="en-US" sz="2800" dirty="0" err="1">
                <a:solidFill>
                  <a:srgbClr val="FF0000"/>
                </a:solidFill>
                <a:latin typeface="Times New Roman" panose="02020603050405020304" pitchFamily="18" charset="0"/>
                <a:cs typeface="Times New Roman" panose="02020603050405020304" pitchFamily="18" charset="0"/>
              </a:rPr>
              <a:t>trên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bản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đồ</a:t>
            </a:r>
            <a:r>
              <a:rPr lang="en-US" altLang="en-US"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C47E33EC-1821-43E1-83F8-EB4E68C12B65}"/>
              </a:ext>
            </a:extLst>
          </p:cNvPr>
          <p:cNvCxnSpPr>
            <a:cxnSpLocks/>
          </p:cNvCxnSpPr>
          <p:nvPr/>
        </p:nvCxnSpPr>
        <p:spPr>
          <a:xfrm>
            <a:off x="7164120" y="5033431"/>
            <a:ext cx="999987" cy="0"/>
          </a:xfrm>
          <a:prstGeom prst="straightConnector1">
            <a:avLst/>
          </a:prstGeom>
          <a:ln w="28575">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6BE5ED8-928F-4DBE-BC92-8673FCF72E23}"/>
              </a:ext>
            </a:extLst>
          </p:cNvPr>
          <p:cNvSpPr txBox="1"/>
          <p:nvPr/>
        </p:nvSpPr>
        <p:spPr>
          <a:xfrm>
            <a:off x="8208662" y="4728056"/>
            <a:ext cx="4291510" cy="523220"/>
          </a:xfrm>
          <a:prstGeom prst="rect">
            <a:avLst/>
          </a:prstGeom>
          <a:noFill/>
        </p:spPr>
        <p:txBody>
          <a:bodyPr wrap="square">
            <a:spAutoFit/>
          </a:bodyPr>
          <a:lstStyle/>
          <a:p>
            <a:r>
              <a:rPr lang="en-US" altLang="en-US" sz="2800" dirty="0">
                <a:solidFill>
                  <a:srgbClr val="FF0000"/>
                </a:solidFill>
                <a:latin typeface="Times New Roman" panose="02020603050405020304" pitchFamily="18" charset="0"/>
                <a:cs typeface="Times New Roman" panose="02020603050405020304" pitchFamily="18" charset="0"/>
              </a:rPr>
              <a:t>500.000 cm </a:t>
            </a:r>
            <a:r>
              <a:rPr lang="en-US" altLang="en-US" sz="2800" dirty="0" err="1">
                <a:solidFill>
                  <a:srgbClr val="FF0000"/>
                </a:solidFill>
                <a:latin typeface="Times New Roman" panose="02020603050405020304" pitchFamily="18" charset="0"/>
                <a:cs typeface="Times New Roman" panose="02020603050405020304" pitchFamily="18" charset="0"/>
              </a:rPr>
              <a:t>trên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thực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tế</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5A630A4A-AD0D-4406-AB28-43C0B2973F64}"/>
              </a:ext>
            </a:extLst>
          </p:cNvPr>
          <p:cNvSpPr txBox="1"/>
          <p:nvPr/>
        </p:nvSpPr>
        <p:spPr>
          <a:xfrm>
            <a:off x="8139844" y="5256560"/>
            <a:ext cx="4360328" cy="523220"/>
          </a:xfrm>
          <a:prstGeom prst="rect">
            <a:avLst/>
          </a:prstGeom>
          <a:noFill/>
        </p:spPr>
        <p:txBody>
          <a:bodyPr wrap="square">
            <a:spAutoFit/>
          </a:bodyPr>
          <a:lstStyle/>
          <a:p>
            <a:r>
              <a:rPr lang="en-US" altLang="en-US" sz="2800" dirty="0">
                <a:solidFill>
                  <a:srgbClr val="FF0000"/>
                </a:solidFill>
                <a:latin typeface="Times New Roman" panose="02020603050405020304" pitchFamily="18" charset="0"/>
                <a:cs typeface="Times New Roman" panose="02020603050405020304" pitchFamily="18" charset="0"/>
              </a:rPr>
              <a:t>2.500.000 cm </a:t>
            </a:r>
            <a:r>
              <a:rPr lang="en-US" altLang="en-US" sz="2800" dirty="0" err="1">
                <a:solidFill>
                  <a:srgbClr val="FF0000"/>
                </a:solidFill>
                <a:latin typeface="Times New Roman" panose="02020603050405020304" pitchFamily="18" charset="0"/>
                <a:cs typeface="Times New Roman" panose="02020603050405020304" pitchFamily="18" charset="0"/>
              </a:rPr>
              <a:t>trên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thực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tế</a:t>
            </a:r>
            <a:endParaRPr lang="en-US" sz="2800" dirty="0">
              <a:solidFill>
                <a:srgbClr val="FF0000"/>
              </a:solidFill>
              <a:latin typeface="Times New Roman" panose="02020603050405020304" pitchFamily="18" charset="0"/>
              <a:cs typeface="Times New Roman" panose="02020603050405020304" pitchFamily="18" charset="0"/>
            </a:endParaRPr>
          </a:p>
        </p:txBody>
      </p:sp>
      <p:cxnSp>
        <p:nvCxnSpPr>
          <p:cNvPr id="39" name="Straight Arrow Connector 38">
            <a:extLst>
              <a:ext uri="{FF2B5EF4-FFF2-40B4-BE49-F238E27FC236}">
                <a16:creationId xmlns:a16="http://schemas.microsoft.com/office/drawing/2014/main" id="{D41C6708-2CD3-42A1-A039-C5F23FD6502E}"/>
              </a:ext>
            </a:extLst>
          </p:cNvPr>
          <p:cNvCxnSpPr>
            <a:cxnSpLocks/>
          </p:cNvCxnSpPr>
          <p:nvPr/>
        </p:nvCxnSpPr>
        <p:spPr>
          <a:xfrm>
            <a:off x="7164120" y="5560412"/>
            <a:ext cx="999987" cy="0"/>
          </a:xfrm>
          <a:prstGeom prst="straightConnector1">
            <a:avLst/>
          </a:prstGeom>
          <a:ln w="28575">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F7B2905-4D1F-4088-B676-79AEE5E008E2}"/>
              </a:ext>
            </a:extLst>
          </p:cNvPr>
          <p:cNvSpPr txBox="1"/>
          <p:nvPr/>
        </p:nvSpPr>
        <p:spPr>
          <a:xfrm>
            <a:off x="4797396" y="5289847"/>
            <a:ext cx="2699312" cy="523220"/>
          </a:xfrm>
          <a:prstGeom prst="rect">
            <a:avLst/>
          </a:prstGeom>
          <a:noFill/>
        </p:spPr>
        <p:txBody>
          <a:bodyPr wrap="square">
            <a:spAutoFit/>
          </a:bodyPr>
          <a:lstStyle/>
          <a:p>
            <a:r>
              <a:rPr lang="en-US" altLang="en-US" sz="2800" dirty="0">
                <a:solidFill>
                  <a:srgbClr val="FF0000"/>
                </a:solidFill>
                <a:latin typeface="Times New Roman" panose="02020603050405020304" pitchFamily="18" charset="0"/>
                <a:cs typeface="Times New Roman" panose="02020603050405020304" pitchFamily="18" charset="0"/>
              </a:rPr>
              <a:t>? cm </a:t>
            </a:r>
            <a:r>
              <a:rPr lang="en-US" altLang="en-US" sz="2800" dirty="0" err="1">
                <a:solidFill>
                  <a:srgbClr val="FF0000"/>
                </a:solidFill>
                <a:latin typeface="Times New Roman" panose="02020603050405020304" pitchFamily="18" charset="0"/>
                <a:cs typeface="Times New Roman" panose="02020603050405020304" pitchFamily="18" charset="0"/>
              </a:rPr>
              <a:t>trên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bản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đồ</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85F87E94-634E-42FD-A817-7FD95A2DE717}"/>
              </a:ext>
            </a:extLst>
          </p:cNvPr>
          <p:cNvSpPr txBox="1"/>
          <p:nvPr/>
        </p:nvSpPr>
        <p:spPr>
          <a:xfrm>
            <a:off x="5505125" y="6124070"/>
            <a:ext cx="6383473" cy="523220"/>
          </a:xfrm>
          <a:prstGeom prst="rect">
            <a:avLst/>
          </a:prstGeom>
          <a:noFill/>
        </p:spPr>
        <p:txBody>
          <a:bodyPr wrap="square">
            <a:spAutoFit/>
          </a:bodyPr>
          <a:lstStyle/>
          <a:p>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a:solidFill>
                  <a:srgbClr val="FF0000"/>
                </a:solidFill>
                <a:latin typeface="Times New Roman" panose="02020603050405020304" pitchFamily="18" charset="0"/>
                <a:cs typeface="Times New Roman" panose="02020603050405020304" pitchFamily="18" charset="0"/>
              </a:rPr>
              <a:t>2.500.000 : 500.000 = 5 cm </a:t>
            </a:r>
            <a:r>
              <a:rPr lang="en-US" altLang="en-US" sz="2800" dirty="0" err="1">
                <a:solidFill>
                  <a:srgbClr val="FF0000"/>
                </a:solidFill>
                <a:latin typeface="Times New Roman" panose="02020603050405020304" pitchFamily="18" charset="0"/>
                <a:cs typeface="Times New Roman" panose="02020603050405020304" pitchFamily="18" charset="0"/>
              </a:rPr>
              <a:t>trên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bản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đồ</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E702AED6-70F6-4C43-8ED8-EA330921C865}"/>
              </a:ext>
            </a:extLst>
          </p:cNvPr>
          <p:cNvSpPr txBox="1"/>
          <p:nvPr/>
        </p:nvSpPr>
        <p:spPr>
          <a:xfrm>
            <a:off x="4886255" y="3651103"/>
            <a:ext cx="4712618" cy="523220"/>
          </a:xfrm>
          <a:prstGeom prst="rect">
            <a:avLst/>
          </a:prstGeom>
          <a:noFill/>
        </p:spPr>
        <p:txBody>
          <a:bodyPr wrap="square">
            <a:spAutoFit/>
          </a:bodyPr>
          <a:lstStyle/>
          <a:p>
            <a:r>
              <a:rPr lang="en-US" alt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Đổi</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25 km </a:t>
            </a:r>
            <a:r>
              <a:rPr lang="en-US" altLang="en-US" sz="2800" dirty="0">
                <a:solidFill>
                  <a:srgbClr val="FF0000"/>
                </a:solidFill>
                <a:latin typeface="Times New Roman" panose="02020603050405020304" pitchFamily="18" charset="0"/>
                <a:cs typeface="Times New Roman" panose="02020603050405020304" pitchFamily="18" charset="0"/>
              </a:rPr>
              <a:t>= 2.500.000 cm</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EDDD545E-44A0-46B5-A412-53F58A268137}"/>
              </a:ext>
            </a:extLst>
          </p:cNvPr>
          <p:cNvSpPr txBox="1"/>
          <p:nvPr/>
        </p:nvSpPr>
        <p:spPr>
          <a:xfrm>
            <a:off x="6034259" y="1559023"/>
            <a:ext cx="440086" cy="523220"/>
          </a:xfrm>
          <a:prstGeom prst="rect">
            <a:avLst/>
          </a:prstGeom>
          <a:noFill/>
        </p:spPr>
        <p:txBody>
          <a:bodyPr wrap="square">
            <a:spAutoFit/>
          </a:bodyPr>
          <a:lstStyle/>
          <a:p>
            <a:r>
              <a:rPr lang="en-US" altLang="en-US" sz="2800" b="1" dirty="0">
                <a:solidFill>
                  <a:srgbClr val="FF0000"/>
                </a:solidFill>
                <a:latin typeface="Times New Roman" panose="02020603050405020304" pitchFamily="18" charset="0"/>
                <a:cs typeface="Times New Roman" panose="02020603050405020304" pitchFamily="18" charset="0"/>
              </a:rPr>
              <a:t>A</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D50E31DE-C901-4E3D-87FA-22EDE2DBBE7F}"/>
              </a:ext>
            </a:extLst>
          </p:cNvPr>
          <p:cNvSpPr txBox="1"/>
          <p:nvPr/>
        </p:nvSpPr>
        <p:spPr>
          <a:xfrm>
            <a:off x="6453923" y="2964828"/>
            <a:ext cx="419448" cy="523220"/>
          </a:xfrm>
          <a:prstGeom prst="rect">
            <a:avLst/>
          </a:prstGeom>
          <a:noFill/>
        </p:spPr>
        <p:txBody>
          <a:bodyPr wrap="square">
            <a:spAutoFit/>
          </a:bodyPr>
          <a:lstStyle/>
          <a:p>
            <a:r>
              <a:rPr lang="en-US" altLang="en-US" sz="2800" b="1" dirty="0">
                <a:solidFill>
                  <a:srgbClr val="FF0000"/>
                </a:solidFill>
                <a:latin typeface="Times New Roman" panose="02020603050405020304" pitchFamily="18" charset="0"/>
                <a:cs typeface="Times New Roman" panose="02020603050405020304" pitchFamily="18" charset="0"/>
              </a:rPr>
              <a:t>B</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0349795C-EF47-4D6E-A5DC-CDF6FDEFC8AA}"/>
              </a:ext>
            </a:extLst>
          </p:cNvPr>
          <p:cNvSpPr txBox="1"/>
          <p:nvPr/>
        </p:nvSpPr>
        <p:spPr>
          <a:xfrm rot="4186371">
            <a:off x="5843971" y="2510914"/>
            <a:ext cx="1096212" cy="954107"/>
          </a:xfrm>
          <a:prstGeom prst="rect">
            <a:avLst/>
          </a:prstGeom>
          <a:noFill/>
        </p:spPr>
        <p:txBody>
          <a:bodyPr wrap="square">
            <a:spAutoFit/>
          </a:bodyPr>
          <a:lstStyle/>
          <a:p>
            <a:r>
              <a:rPr lang="en-US" altLang="en-US" sz="2800" b="1" dirty="0">
                <a:latin typeface="Times New Roman" panose="02020603050405020304" pitchFamily="18" charset="0"/>
                <a:cs typeface="Times New Roman" panose="02020603050405020304" pitchFamily="18" charset="0"/>
              </a:rPr>
              <a:t>25 km</a:t>
            </a:r>
            <a:endParaRPr lang="en-US" sz="2800" b="1"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B1A1DEE8-FAC4-4725-9078-F40D9448A53C}"/>
              </a:ext>
            </a:extLst>
          </p:cNvPr>
          <p:cNvSpPr txBox="1"/>
          <p:nvPr/>
        </p:nvSpPr>
        <p:spPr>
          <a:xfrm>
            <a:off x="9598873" y="1287510"/>
            <a:ext cx="440086" cy="523220"/>
          </a:xfrm>
          <a:prstGeom prst="rect">
            <a:avLst/>
          </a:prstGeom>
          <a:noFill/>
        </p:spPr>
        <p:txBody>
          <a:bodyPr wrap="square">
            <a:spAutoFit/>
          </a:bodyPr>
          <a:lstStyle/>
          <a:p>
            <a:r>
              <a:rPr lang="en-US" altLang="en-US" sz="2800" b="1" dirty="0">
                <a:solidFill>
                  <a:srgbClr val="FF0000"/>
                </a:solidFill>
                <a:latin typeface="Times New Roman" panose="02020603050405020304" pitchFamily="18" charset="0"/>
                <a:cs typeface="Times New Roman" panose="02020603050405020304" pitchFamily="18" charset="0"/>
              </a:rPr>
              <a:t>A</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17EB776E-90B2-4AEC-A1A8-535DB5E289C7}"/>
              </a:ext>
            </a:extLst>
          </p:cNvPr>
          <p:cNvSpPr txBox="1"/>
          <p:nvPr/>
        </p:nvSpPr>
        <p:spPr>
          <a:xfrm>
            <a:off x="11097294" y="2475921"/>
            <a:ext cx="419448" cy="523220"/>
          </a:xfrm>
          <a:prstGeom prst="rect">
            <a:avLst/>
          </a:prstGeom>
          <a:noFill/>
        </p:spPr>
        <p:txBody>
          <a:bodyPr wrap="square">
            <a:spAutoFit/>
          </a:bodyPr>
          <a:lstStyle/>
          <a:p>
            <a:r>
              <a:rPr lang="en-US" altLang="en-US" sz="2800" b="1" dirty="0">
                <a:solidFill>
                  <a:srgbClr val="FF0000"/>
                </a:solidFill>
                <a:latin typeface="Times New Roman" panose="02020603050405020304" pitchFamily="18" charset="0"/>
                <a:cs typeface="Times New Roman" panose="02020603050405020304" pitchFamily="18" charset="0"/>
              </a:rPr>
              <a:t>B</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6938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par>
                                <p:cTn id="23" presetID="22" presetClass="entr" presetSubtype="4" fill="hold" nodeType="with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wipe(down)">
                                      <p:cBhvr>
                                        <p:cTn id="25" dur="500"/>
                                        <p:tgtEl>
                                          <p:spTgt spid="205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down)">
                                      <p:cBhvr>
                                        <p:cTn id="39" dur="500"/>
                                        <p:tgtEl>
                                          <p:spTgt spid="3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down)">
                                      <p:cBhvr>
                                        <p:cTn id="42" dur="500"/>
                                        <p:tgtEl>
                                          <p:spTgt spid="36"/>
                                        </p:tgtEl>
                                      </p:cBhvr>
                                    </p:animEffect>
                                  </p:childTnLst>
                                </p:cTn>
                              </p:par>
                              <p:par>
                                <p:cTn id="43" presetID="22" presetClass="entr" presetSubtype="4" fill="hold" nodeType="withEffect">
                                  <p:stCondLst>
                                    <p:cond delay="0"/>
                                  </p:stCondLst>
                                  <p:childTnLst>
                                    <p:set>
                                      <p:cBhvr>
                                        <p:cTn id="44" dur="1" fill="hold">
                                          <p:stCondLst>
                                            <p:cond delay="0"/>
                                          </p:stCondLst>
                                        </p:cTn>
                                        <p:tgtEl>
                                          <p:spTgt spid="2054"/>
                                        </p:tgtEl>
                                        <p:attrNameLst>
                                          <p:attrName>style.visibility</p:attrName>
                                        </p:attrNameLst>
                                      </p:cBhvr>
                                      <p:to>
                                        <p:strVal val="visible"/>
                                      </p:to>
                                    </p:set>
                                    <p:animEffect transition="in" filter="wipe(down)">
                                      <p:cBhvr>
                                        <p:cTn id="45" dur="500"/>
                                        <p:tgtEl>
                                          <p:spTgt spid="2054"/>
                                        </p:tgtEl>
                                      </p:cBhvr>
                                    </p:animEffect>
                                  </p:childTnLst>
                                </p:cTn>
                              </p:par>
                              <p:par>
                                <p:cTn id="46" presetID="22" presetClass="entr" presetSubtype="4"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down)">
                                      <p:cBhvr>
                                        <p:cTn id="53" dur="500"/>
                                        <p:tgtEl>
                                          <p:spTgt spid="4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down)">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barn(inVertical)">
                                      <p:cBhvr>
                                        <p:cTn id="63" dur="500"/>
                                        <p:tgtEl>
                                          <p:spTgt spid="34"/>
                                        </p:tgtEl>
                                      </p:cBhvr>
                                    </p:animEffect>
                                  </p:childTnLst>
                                </p:cTn>
                              </p:par>
                              <p:par>
                                <p:cTn id="64" presetID="16" presetClass="entr" presetSubtype="21" fill="hold"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barn(inVertical)">
                                      <p:cBhvr>
                                        <p:cTn id="66" dur="500"/>
                                        <p:tgtEl>
                                          <p:spTgt spid="13"/>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barn(inVertical)">
                                      <p:cBhvr>
                                        <p:cTn id="69" dur="500"/>
                                        <p:tgtEl>
                                          <p:spTgt spid="3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barn(inVertical)">
                                      <p:cBhvr>
                                        <p:cTn id="74" dur="500"/>
                                        <p:tgtEl>
                                          <p:spTgt spid="40"/>
                                        </p:tgtEl>
                                      </p:cBhvr>
                                    </p:animEffect>
                                  </p:childTnLst>
                                </p:cTn>
                              </p:par>
                              <p:par>
                                <p:cTn id="75" presetID="16" presetClass="entr" presetSubtype="21"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barn(inVertical)">
                                      <p:cBhvr>
                                        <p:cTn id="77" dur="500"/>
                                        <p:tgtEl>
                                          <p:spTgt spid="39"/>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barn(inVertical)">
                                      <p:cBhvr>
                                        <p:cTn id="80" dur="500"/>
                                        <p:tgtEl>
                                          <p:spTgt spid="38"/>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barn(inVertical)">
                                      <p:cBhvr>
                                        <p:cTn id="8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4" grpId="0"/>
      <p:bldP spid="31" grpId="0"/>
      <p:bldP spid="33" grpId="0"/>
      <p:bldP spid="34" grpId="0"/>
      <p:bldP spid="37" grpId="0"/>
      <p:bldP spid="38" grpId="0"/>
      <p:bldP spid="40" grpId="0"/>
      <p:bldP spid="42" grpId="0"/>
      <p:bldP spid="43" grpId="0"/>
      <p:bldP spid="28" grpId="0"/>
      <p:bldP spid="29" grpId="0"/>
      <p:bldP spid="30"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Personal Personalization Profile User Business Flat Line Fil, Com Con,  Account, Avatar PNG and Vector with Transparent Background for Free Download">
            <a:extLst>
              <a:ext uri="{FF2B5EF4-FFF2-40B4-BE49-F238E27FC236}">
                <a16:creationId xmlns:a16="http://schemas.microsoft.com/office/drawing/2014/main" id="{28C4A371-7800-4444-B8A6-312C06DBC05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7500" b="71563" l="20781" r="71563">
                        <a14:foregroundMark x1="54375" y1="69375" x2="54375" y2="69375"/>
                        <a14:foregroundMark x1="54375" y1="70156" x2="54375" y2="71563"/>
                        <a14:foregroundMark x1="52500" y1="71094" x2="52500" y2="71094"/>
                        <a14:foregroundMark x1="50625" y1="27500" x2="50625" y2="27500"/>
                        <a14:foregroundMark x1="49063" y1="28594" x2="49063" y2="28594"/>
                        <a14:foregroundMark x1="26406" y1="34844" x2="26406" y2="34844"/>
                        <a14:foregroundMark x1="20781" y1="66406" x2="20781" y2="66406"/>
                      </a14:backgroundRemoval>
                    </a14:imgEffect>
                  </a14:imgLayer>
                </a14:imgProps>
              </a:ext>
              <a:ext uri="{28A0092B-C50C-407E-A947-70E740481C1C}">
                <a14:useLocalDpi xmlns:a14="http://schemas.microsoft.com/office/drawing/2010/main" val="0"/>
              </a:ext>
            </a:extLst>
          </a:blip>
          <a:srcRect l="15014" t="25596" r="22069" b="28418"/>
          <a:stretch/>
        </p:blipFill>
        <p:spPr bwMode="auto">
          <a:xfrm>
            <a:off x="207961" y="2468762"/>
            <a:ext cx="1647008" cy="120381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7">
            <a:extLst>
              <a:ext uri="{FF2B5EF4-FFF2-40B4-BE49-F238E27FC236}">
                <a16:creationId xmlns:a16="http://schemas.microsoft.com/office/drawing/2014/main" id="{EF7F71FD-E7FD-442D-98B9-F465B6EC60A6}"/>
              </a:ext>
            </a:extLst>
          </p:cNvPr>
          <p:cNvSpPr/>
          <p:nvPr/>
        </p:nvSpPr>
        <p:spPr>
          <a:xfrm>
            <a:off x="207961" y="1427568"/>
            <a:ext cx="1799231" cy="967013"/>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nhân</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5" name="Rectangle: Rounded Corners 7">
            <a:extLst>
              <a:ext uri="{FF2B5EF4-FFF2-40B4-BE49-F238E27FC236}">
                <a16:creationId xmlns:a16="http://schemas.microsoft.com/office/drawing/2014/main" id="{5672019B-211F-4FA5-B365-B7944F4518A0}"/>
              </a:ext>
            </a:extLst>
          </p:cNvPr>
          <p:cNvSpPr/>
          <p:nvPr/>
        </p:nvSpPr>
        <p:spPr>
          <a:xfrm>
            <a:off x="9070455" y="1443718"/>
            <a:ext cx="2984115" cy="980465"/>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anose="02020603050405020304" pitchFamily="18" charset="0"/>
                <a:cs typeface="Times New Roman" panose="02020603050405020304" pitchFamily="18" charset="0"/>
              </a:rPr>
              <a:t>Giơ</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tay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lời</a:t>
            </a:r>
            <a:r>
              <a:rPr lang="en-US" sz="2400" dirty="0">
                <a:solidFill>
                  <a:schemeClr val="tx1"/>
                </a:solidFill>
                <a:latin typeface="Times New Roman" panose="02020603050405020304" pitchFamily="18" charset="0"/>
                <a:cs typeface="Times New Roman" panose="02020603050405020304" pitchFamily="18" charset="0"/>
              </a:rPr>
              <a:t> </a:t>
            </a:r>
            <a:endParaRPr lang="en-US" sz="2400" dirty="0">
              <a:solidFill>
                <a:srgbClr val="0070C0"/>
              </a:solidFill>
              <a:latin typeface="Times New Roman" panose="02020603050405020304" pitchFamily="18" charset="0"/>
              <a:cs typeface="Times New Roman" panose="02020603050405020304" pitchFamily="18" charset="0"/>
            </a:endParaRPr>
          </a:p>
        </p:txBody>
      </p:sp>
      <p:pic>
        <p:nvPicPr>
          <p:cNvPr id="16" name="Picture 2" descr="Service PNG Free Image | PNG All">
            <a:extLst>
              <a:ext uri="{FF2B5EF4-FFF2-40B4-BE49-F238E27FC236}">
                <a16:creationId xmlns:a16="http://schemas.microsoft.com/office/drawing/2014/main" id="{75751F14-350F-4F56-A236-7E435CEA26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9407" y="2441038"/>
            <a:ext cx="1426209" cy="14394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7">
            <a:extLst>
              <a:ext uri="{FF2B5EF4-FFF2-40B4-BE49-F238E27FC236}">
                <a16:creationId xmlns:a16="http://schemas.microsoft.com/office/drawing/2014/main" id="{058EBE2F-7D26-4D0D-9CC7-98A03F88797A}"/>
              </a:ext>
            </a:extLst>
          </p:cNvPr>
          <p:cNvSpPr/>
          <p:nvPr/>
        </p:nvSpPr>
        <p:spPr>
          <a:xfrm>
            <a:off x="2251131" y="1446811"/>
            <a:ext cx="2054051" cy="980465"/>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10 </a:t>
            </a: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hỏi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ngắn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kĩ</a:t>
            </a:r>
            <a:r>
              <a:rPr lang="en-US" sz="2400" dirty="0">
                <a:solidFill>
                  <a:schemeClr val="tx1"/>
                </a:solidFill>
                <a:latin typeface="Times New Roman" panose="02020603050405020304" pitchFamily="18" charset="0"/>
                <a:cs typeface="Times New Roman" panose="02020603050405020304" pitchFamily="18" charset="0"/>
              </a:rPr>
              <a:t>.</a:t>
            </a:r>
            <a:endParaRPr lang="en-US" sz="2400" dirty="0">
              <a:solidFill>
                <a:srgbClr val="0070C0"/>
              </a:solidFill>
              <a:latin typeface="Times New Roman" panose="02020603050405020304" pitchFamily="18"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7428C444-04E3-4E2E-9C8A-C0E0915386BB}"/>
              </a:ext>
            </a:extLst>
          </p:cNvPr>
          <p:cNvCxnSpPr>
            <a:cxnSpLocks/>
          </p:cNvCxnSpPr>
          <p:nvPr/>
        </p:nvCxnSpPr>
        <p:spPr>
          <a:xfrm>
            <a:off x="0" y="1265304"/>
            <a:ext cx="12192000"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43D4D2-9D3D-4596-8D08-3EA442FF2D6B}"/>
              </a:ext>
            </a:extLst>
          </p:cNvPr>
          <p:cNvGrpSpPr/>
          <p:nvPr/>
        </p:nvGrpSpPr>
        <p:grpSpPr>
          <a:xfrm>
            <a:off x="1905345" y="50132"/>
            <a:ext cx="9119420" cy="1260458"/>
            <a:chOff x="647782" y="-12180"/>
            <a:chExt cx="9119420" cy="1260458"/>
          </a:xfrm>
        </p:grpSpPr>
        <p:sp>
          <p:nvSpPr>
            <p:cNvPr id="21" name="Rectangle 20">
              <a:extLst>
                <a:ext uri="{FF2B5EF4-FFF2-40B4-BE49-F238E27FC236}">
                  <a16:creationId xmlns:a16="http://schemas.microsoft.com/office/drawing/2014/main" id="{91A34CA9-4CC1-4DC0-AC69-0B51A5909314}"/>
                </a:ext>
              </a:extLst>
            </p:cNvPr>
            <p:cNvSpPr/>
            <p:nvPr/>
          </p:nvSpPr>
          <p:spPr>
            <a:xfrm>
              <a:off x="1614130" y="130537"/>
              <a:ext cx="8153072" cy="769441"/>
            </a:xfrm>
            <a:prstGeom prst="rect">
              <a:avLst/>
            </a:prstGeom>
            <a:noFill/>
          </p:spPr>
          <p:txBody>
            <a:bodyPr wrap="square" lIns="91440" tIns="45720" rIns="91440" bIns="45720">
              <a:spAutoFit/>
            </a:bodyPr>
            <a:lstStyle/>
            <a:p>
              <a:pPr algn="ctr"/>
              <a:r>
                <a:rPr lang="en-US" sz="4400" b="1" dirty="0" err="1">
                  <a:ln w="9525">
                    <a:solidFill>
                      <a:schemeClr val="bg1"/>
                    </a:solidFill>
                    <a:prstDash val="solid"/>
                  </a:ln>
                  <a:solidFill>
                    <a:srgbClr val="4B4C9D"/>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Trò</a:t>
              </a:r>
              <a:r>
                <a:rPr lang="en-US" sz="4400" b="1" dirty="0">
                  <a:ln w="9525">
                    <a:solidFill>
                      <a:schemeClr val="bg1"/>
                    </a:solidFill>
                    <a:prstDash val="solid"/>
                  </a:ln>
                  <a:solidFill>
                    <a:srgbClr val="4B4C9D"/>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400" b="1" dirty="0" err="1">
                  <a:ln w="9525">
                    <a:solidFill>
                      <a:schemeClr val="bg1"/>
                    </a:solidFill>
                    <a:prstDash val="solid"/>
                  </a:ln>
                  <a:solidFill>
                    <a:srgbClr val="4B4C9D"/>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chơi</a:t>
              </a:r>
              <a:r>
                <a:rPr lang="en-US" sz="4400" b="1" dirty="0">
                  <a:ln w="9525">
                    <a:solidFill>
                      <a:schemeClr val="bg1"/>
                    </a:solidFill>
                    <a:prstDash val="solid"/>
                  </a:ln>
                  <a:solidFill>
                    <a:srgbClr val="4B4C9D"/>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NHÀ ĐỊA LÍ TÀI BA</a:t>
              </a:r>
              <a:endParaRPr lang="en-US" sz="4400" b="1" cap="none" spc="0" dirty="0">
                <a:ln w="9525">
                  <a:solidFill>
                    <a:schemeClr val="bg1"/>
                  </a:solidFill>
                  <a:prstDash val="solid"/>
                </a:ln>
                <a:solidFill>
                  <a:srgbClr val="4B4C9D"/>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pic>
          <p:nvPicPr>
            <p:cNvPr id="22" name="Picture 2" descr="Game-pad Gaming icon stock vector. Illustration of fight - 184134342">
              <a:extLst>
                <a:ext uri="{FF2B5EF4-FFF2-40B4-BE49-F238E27FC236}">
                  <a16:creationId xmlns:a16="http://schemas.microsoft.com/office/drawing/2014/main" id="{182395C2-0934-45D4-8C60-FF52D4DDD379}"/>
                </a:ext>
              </a:extLst>
            </p:cNvPr>
            <p:cNvPicPr>
              <a:picLocks noChangeAspect="1" noChangeArrowheads="1"/>
            </p:cNvPicPr>
            <p:nvPr/>
          </p:nvPicPr>
          <p:blipFill>
            <a:blip r:embed="rId6" cstate="hqprint">
              <a:extLst>
                <a:ext uri="{BEBA8EAE-BF5A-486C-A8C5-ECC9F3942E4B}">
                  <a14:imgProps xmlns:a14="http://schemas.microsoft.com/office/drawing/2010/main">
                    <a14:imgLayer r:embed="rId7">
                      <a14:imgEffect>
                        <a14:backgroundRemoval t="1953" b="91716" l="3875" r="98750">
                          <a14:foregroundMark x1="45688" y1="91775" x2="45688" y2="91775"/>
                          <a14:foregroundMark x1="93250" y1="50237" x2="93250" y2="50237"/>
                          <a14:foregroundMark x1="63500" y1="5976" x2="63500" y2="5976"/>
                          <a14:foregroundMark x1="51000" y1="1953" x2="51000" y2="1953"/>
                          <a14:foregroundMark x1="5500" y1="37870" x2="3875" y2="39586"/>
                          <a14:foregroundMark x1="4500" y1="56036" x2="4500" y2="56036"/>
                          <a14:foregroundMark x1="98750" y1="48876" x2="98750" y2="48876"/>
                          <a14:foregroundMark x1="90438" y1="59704" x2="88563" y2="57751"/>
                          <a14:foregroundMark x1="70188" y1="50059" x2="69000" y2="49882"/>
                          <a14:foregroundMark x1="45125" y1="49053" x2="36750" y2="50414"/>
                          <a14:foregroundMark x1="36750" y1="50414" x2="36750" y2="50414"/>
                          <a14:foregroundMark x1="22250" y1="50414" x2="20625" y2="50828"/>
                          <a14:foregroundMark x1="14063" y1="58935" x2="15937" y2="60888"/>
                          <a14:foregroundMark x1="23438" y1="64734" x2="29000" y2="65503"/>
                          <a14:foregroundMark x1="34875" y1="66095" x2="38188" y2="64911"/>
                          <a14:foregroundMark x1="39375" y1="64320" x2="40813" y2="63787"/>
                          <a14:foregroundMark x1="52438" y1="60296" x2="55937" y2="60296"/>
                          <a14:foregroundMark x1="72875" y1="62426" x2="72875" y2="62426"/>
                          <a14:foregroundMark x1="81438" y1="54083" x2="81438" y2="53550"/>
                          <a14:foregroundMark x1="80438" y1="49882" x2="78750" y2="48876"/>
                          <a14:foregroundMark x1="77125" y1="48107" x2="71625" y2="46982"/>
                          <a14:foregroundMark x1="63250" y1="45385" x2="59375" y2="45385"/>
                          <a14:foregroundMark x1="57125" y1="45385" x2="47125" y2="46213"/>
                          <a14:foregroundMark x1="47125" y1="46213" x2="47125" y2="46213"/>
                          <a14:foregroundMark x1="45125" y1="46213" x2="40000" y2="46568"/>
                          <a14:foregroundMark x1="38188" y1="45976" x2="35688" y2="45976"/>
                          <a14:foregroundMark x1="34688" y1="44438" x2="34688" y2="44438"/>
                          <a14:foregroundMark x1="60813" y1="45621" x2="60813" y2="45621"/>
                          <a14:foregroundMark x1="72438" y1="45799" x2="72438" y2="45799"/>
                          <a14:foregroundMark x1="78375" y1="48698" x2="78375" y2="48698"/>
                          <a14:foregroundMark x1="83063" y1="54675" x2="83063" y2="54675"/>
                          <a14:foregroundMark x1="71625" y1="65325" x2="71625" y2="65325"/>
                          <a14:foregroundMark x1="83688" y1="68817" x2="82688" y2="63787"/>
                          <a14:foregroundMark x1="85313" y1="55858" x2="85125" y2="54852"/>
                          <a14:foregroundMark x1="81625" y1="48876" x2="77750" y2="46391"/>
                          <a14:foregroundMark x1="76313" y1="45385" x2="73063" y2="45385"/>
                          <a14:foregroundMark x1="66563" y1="44852" x2="64875" y2="45030"/>
                          <a14:foregroundMark x1="64063" y1="45030" x2="62063" y2="45207"/>
                          <a14:foregroundMark x1="61438" y1="45207" x2="61438" y2="45207"/>
                          <a14:foregroundMark x1="27375" y1="45030" x2="25938" y2="45207"/>
                          <a14:foregroundMark x1="17313" y1="45621" x2="17313" y2="45621"/>
                          <a14:foregroundMark x1="14688" y1="48284" x2="14688" y2="48284"/>
                          <a14:foregroundMark x1="13875" y1="48876" x2="13875" y2="48876"/>
                          <a14:foregroundMark x1="82438" y1="59112" x2="82438" y2="59112"/>
                          <a14:foregroundMark x1="75500" y1="67811" x2="75500" y2="67811"/>
                          <a14:foregroundMark x1="75500" y1="67811" x2="75500" y2="67811"/>
                          <a14:foregroundMark x1="70625" y1="62781" x2="70000" y2="62426"/>
                          <a14:foregroundMark x1="67563" y1="59882" x2="67563" y2="59882"/>
                          <a14:foregroundMark x1="67125" y1="59527" x2="67125" y2="59527"/>
                          <a14:foregroundMark x1="84500" y1="56982" x2="84688" y2="57751"/>
                          <a14:foregroundMark x1="84500" y1="60651" x2="84500" y2="60651"/>
                          <a14:foregroundMark x1="73875" y1="50059" x2="73875" y2="50059"/>
                          <a14:foregroundMark x1="76750" y1="53728" x2="76750" y2="53728"/>
                          <a14:foregroundMark x1="71000" y1="60296" x2="71000" y2="60296"/>
                          <a14:foregroundMark x1="75500" y1="67811" x2="75500" y2="67811"/>
                          <a14:foregroundMark x1="75500" y1="67811" x2="75500" y2="67811"/>
                          <a14:foregroundMark x1="84313" y1="63550" x2="84313" y2="63550"/>
                          <a14:foregroundMark x1="85938" y1="63018" x2="85938" y2="63018"/>
                          <a14:foregroundMark x1="77375" y1="67219" x2="76125" y2="66864"/>
                          <a14:foregroundMark x1="74875" y1="65325" x2="71813" y2="63550"/>
                          <a14:foregroundMark x1="65313" y1="59112" x2="64875" y2="58580"/>
                        </a14:backgroundRemoval>
                      </a14:imgEffect>
                    </a14:imgLayer>
                  </a14:imgProps>
                </a:ext>
                <a:ext uri="{28A0092B-C50C-407E-A947-70E740481C1C}">
                  <a14:useLocalDpi xmlns:a14="http://schemas.microsoft.com/office/drawing/2010/main" val="0"/>
                </a:ext>
              </a:extLst>
            </a:blip>
            <a:srcRect/>
            <a:stretch>
              <a:fillRect/>
            </a:stretch>
          </p:blipFill>
          <p:spPr bwMode="auto">
            <a:xfrm>
              <a:off x="647782" y="-12180"/>
              <a:ext cx="1193350" cy="1260458"/>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Rounded Corners 7">
            <a:extLst>
              <a:ext uri="{FF2B5EF4-FFF2-40B4-BE49-F238E27FC236}">
                <a16:creationId xmlns:a16="http://schemas.microsoft.com/office/drawing/2014/main" id="{1FFEAF17-76EC-4B87-BE2F-243870851D8A}"/>
              </a:ext>
            </a:extLst>
          </p:cNvPr>
          <p:cNvSpPr/>
          <p:nvPr/>
        </p:nvSpPr>
        <p:spPr>
          <a:xfrm>
            <a:off x="4549121" y="1416574"/>
            <a:ext cx="2187715" cy="980465"/>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Chuẩn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nháp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bút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thước</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7449C9E4-FE8D-4CEA-99AF-8A2AEABB80BD}"/>
              </a:ext>
            </a:extLst>
          </p:cNvPr>
          <p:cNvSpPr/>
          <p:nvPr/>
        </p:nvSpPr>
        <p:spPr>
          <a:xfrm>
            <a:off x="415048" y="4190190"/>
            <a:ext cx="5254232" cy="2449178"/>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33" name="Rectangle: Rounded Corners 7">
            <a:extLst>
              <a:ext uri="{FF2B5EF4-FFF2-40B4-BE49-F238E27FC236}">
                <a16:creationId xmlns:a16="http://schemas.microsoft.com/office/drawing/2014/main" id="{21DF87F3-65F3-4552-98FF-6CD0273366BD}"/>
              </a:ext>
            </a:extLst>
          </p:cNvPr>
          <p:cNvSpPr/>
          <p:nvPr/>
        </p:nvSpPr>
        <p:spPr>
          <a:xfrm>
            <a:off x="480213" y="4190193"/>
            <a:ext cx="2850265" cy="2449179"/>
          </a:xfrm>
          <a:prstGeom prst="roundRect">
            <a:avLst/>
          </a:prstGeom>
          <a:noFill/>
          <a:ln w="3175">
            <a:no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Mỗi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lượt</a:t>
            </a:r>
            <a:r>
              <a:rPr lang="en-US" sz="2400" dirty="0">
                <a:solidFill>
                  <a:schemeClr val="tx1"/>
                </a:solidFill>
                <a:latin typeface="Times New Roman" panose="02020603050405020304" pitchFamily="18" charset="0"/>
                <a:cs typeface="Times New Roman" panose="02020603050405020304" pitchFamily="18" charset="0"/>
              </a:rPr>
              <a:t>: 2 HS </a:t>
            </a:r>
            <a:r>
              <a:rPr lang="en-US" sz="2400" dirty="0" err="1">
                <a:solidFill>
                  <a:schemeClr val="tx1"/>
                </a:solidFill>
                <a:latin typeface="Times New Roman" panose="02020603050405020304" pitchFamily="18" charset="0"/>
                <a:cs typeface="Times New Roman" panose="02020603050405020304" pitchFamily="18" charset="0"/>
              </a:rPr>
              <a:t>trả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đúng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nhanh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nhất</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nhận</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được</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1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ngôi</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sao</a:t>
            </a:r>
            <a:r>
              <a:rPr 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hi </a:t>
            </a:r>
            <a:r>
              <a:rPr 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vọng</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34" name="Picture 2" descr="Vector ngôi sao hoạt hình nhấp nháy | Thư viện stock vector đẹp miễn phí">
            <a:extLst>
              <a:ext uri="{FF2B5EF4-FFF2-40B4-BE49-F238E27FC236}">
                <a16:creationId xmlns:a16="http://schemas.microsoft.com/office/drawing/2014/main" id="{BF26317F-4C90-46AF-BB5C-358173D4E3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0478" y="4435800"/>
            <a:ext cx="2065355" cy="195795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Rounded Corners 34">
            <a:extLst>
              <a:ext uri="{FF2B5EF4-FFF2-40B4-BE49-F238E27FC236}">
                <a16:creationId xmlns:a16="http://schemas.microsoft.com/office/drawing/2014/main" id="{B97BAB88-9233-43B9-AA31-A6F00D6ADF65}"/>
              </a:ext>
            </a:extLst>
          </p:cNvPr>
          <p:cNvSpPr/>
          <p:nvPr/>
        </p:nvSpPr>
        <p:spPr>
          <a:xfrm>
            <a:off x="6180743" y="4190190"/>
            <a:ext cx="5254232" cy="2449178"/>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36" name="Rectangle: Rounded Corners 7">
            <a:extLst>
              <a:ext uri="{FF2B5EF4-FFF2-40B4-BE49-F238E27FC236}">
                <a16:creationId xmlns:a16="http://schemas.microsoft.com/office/drawing/2014/main" id="{D59538C8-33DA-4A68-B24D-3B5ED59E47F3}"/>
              </a:ext>
            </a:extLst>
          </p:cNvPr>
          <p:cNvSpPr/>
          <p:nvPr/>
        </p:nvSpPr>
        <p:spPr>
          <a:xfrm>
            <a:off x="6323468" y="4196966"/>
            <a:ext cx="2850265" cy="2449177"/>
          </a:xfrm>
          <a:prstGeom prst="roundRect">
            <a:avLst/>
          </a:prstGeom>
          <a:noFill/>
          <a:ln w="3175">
            <a:no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chemeClr val="tx1"/>
                </a:solidFill>
                <a:latin typeface="Times New Roman" panose="02020603050405020304" pitchFamily="18" charset="0"/>
                <a:cs typeface="Times New Roman" panose="02020603050405020304" pitchFamily="18" charset="0"/>
              </a:rPr>
              <a:t>Kết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thúc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trò</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chơi</a:t>
            </a:r>
            <a:r>
              <a:rPr lang="en-US" sz="2400" dirty="0">
                <a:solidFill>
                  <a:schemeClr val="tx1"/>
                </a:solidFill>
                <a:latin typeface="Times New Roman" panose="02020603050405020304" pitchFamily="18" charset="0"/>
                <a:cs typeface="Times New Roman" panose="02020603050405020304" pitchFamily="18" charset="0"/>
              </a:rPr>
              <a:t>, GV </a:t>
            </a:r>
            <a:r>
              <a:rPr lang="en-US" sz="2400" dirty="0" err="1">
                <a:solidFill>
                  <a:schemeClr val="tx1"/>
                </a:solidFill>
                <a:latin typeface="Times New Roman" panose="02020603050405020304" pitchFamily="18" charset="0"/>
                <a:cs typeface="Times New Roman" panose="02020603050405020304" pitchFamily="18" charset="0"/>
              </a:rPr>
              <a:t>tổng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kết</a:t>
            </a:r>
            <a:r>
              <a:rPr lang="en-US" sz="2400" dirty="0">
                <a:solidFill>
                  <a:schemeClr val="tx1"/>
                </a:solidFill>
                <a:latin typeface="Times New Roman" panose="02020603050405020304" pitchFamily="18" charset="0"/>
                <a:cs typeface="Times New Roman" panose="02020603050405020304" pitchFamily="18" charset="0"/>
              </a:rPr>
              <a:t>: HS </a:t>
            </a:r>
            <a:r>
              <a:rPr lang="vi-VN" sz="2400" dirty="0">
                <a:solidFill>
                  <a:schemeClr val="tx1"/>
                </a:solidFill>
                <a:latin typeface="Times New Roman" panose="02020603050405020304" pitchFamily="18" charset="0"/>
                <a:cs typeface="Times New Roman" panose="02020603050405020304" pitchFamily="18" charset="0"/>
              </a:rPr>
              <a:t>nhiều </a:t>
            </a:r>
            <a:r>
              <a:rPr lang="en-US" sz="2400" dirty="0" err="1">
                <a:solidFill>
                  <a:schemeClr val="tx1"/>
                </a:solidFill>
                <a:latin typeface="Times New Roman" panose="02020603050405020304" pitchFamily="18" charset="0"/>
                <a:cs typeface="Times New Roman" panose="02020603050405020304" pitchFamily="18" charset="0"/>
              </a:rPr>
              <a:t>ngôi</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sao nhất </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sz="2400" dirty="0">
                <a:solidFill>
                  <a:srgbClr val="FF0000"/>
                </a:solidFill>
                <a:latin typeface="Times New Roman" panose="02020603050405020304" pitchFamily="18" charset="0"/>
                <a:cs typeface="Times New Roman" panose="02020603050405020304" pitchFamily="18" charset="0"/>
              </a:rPr>
              <a:t>chiến thắng.</a:t>
            </a:r>
          </a:p>
        </p:txBody>
      </p:sp>
      <p:pic>
        <p:nvPicPr>
          <p:cNvPr id="37" name="Picture 6" descr="FINAL-BATTLE SPACESHIP | Tynker">
            <a:extLst>
              <a:ext uri="{FF2B5EF4-FFF2-40B4-BE49-F238E27FC236}">
                <a16:creationId xmlns:a16="http://schemas.microsoft.com/office/drawing/2014/main" id="{A8CD67A6-C60E-49AF-A230-7610CA1C9BB4}"/>
              </a:ext>
            </a:extLst>
          </p:cNvPr>
          <p:cNvPicPr>
            <a:picLocks noChangeAspect="1" noChangeArrowheads="1"/>
          </p:cNvPicPr>
          <p:nvPr/>
        </p:nvPicPr>
        <p:blipFill rotWithShape="1">
          <a:blip r:embed="rId9" cstate="hq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l="10367" t="10256" r="7682" b="9129"/>
          <a:stretch/>
        </p:blipFill>
        <p:spPr bwMode="auto">
          <a:xfrm>
            <a:off x="9214551" y="4424815"/>
            <a:ext cx="2167728" cy="22107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Biểu Tượng đồ Dùng Học Tập Hình ảnh | Định dạng hình ảnh PSD 401360362|  vn.lovepik.com">
            <a:extLst>
              <a:ext uri="{FF2B5EF4-FFF2-40B4-BE49-F238E27FC236}">
                <a16:creationId xmlns:a16="http://schemas.microsoft.com/office/drawing/2014/main" id="{FE8E6369-5A03-4581-9866-16E54B6CFE36}"/>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foregroundMark x1="35698" y1="29535" x2="35698" y2="29535"/>
                        <a14:foregroundMark x1="33140" y1="41512" x2="33140" y2="41512"/>
                        <a14:foregroundMark x1="25116" y1="45581" x2="23488" y2="45581"/>
                        <a14:foregroundMark x1="20814" y1="44884" x2="20000" y2="43837"/>
                        <a14:foregroundMark x1="19884" y1="27093" x2="19884" y2="27093"/>
                        <a14:foregroundMark x1="19884" y1="25930" x2="19884" y2="25930"/>
                        <a14:foregroundMark x1="19884" y1="24884" x2="21628" y2="23372"/>
                        <a14:foregroundMark x1="22326" y1="22791" x2="23721" y2="23023"/>
                        <a14:foregroundMark x1="28140" y1="23605" x2="28140" y2="23605"/>
                        <a14:foregroundMark x1="49419" y1="31512" x2="49419" y2="31512"/>
                        <a14:foregroundMark x1="49186" y1="27442" x2="48605" y2="26628"/>
                        <a14:foregroundMark x1="44767" y1="21047" x2="44535" y2="19535"/>
                        <a14:foregroundMark x1="44535" y1="18372" x2="44535" y2="16860"/>
                        <a14:foregroundMark x1="44419" y1="16860" x2="44419" y2="16860"/>
                        <a14:foregroundMark x1="44186" y1="16860" x2="44186" y2="16860"/>
                        <a14:foregroundMark x1="43256" y1="16279" x2="43256" y2="16279"/>
                        <a14:foregroundMark x1="41279" y1="15698" x2="41279" y2="15698"/>
                        <a14:foregroundMark x1="41163" y1="16047" x2="40116" y2="16628"/>
                        <a14:foregroundMark x1="39186" y1="16860" x2="36047" y2="18605"/>
                        <a14:foregroundMark x1="25814" y1="22791" x2="20233" y2="25465"/>
                        <a14:foregroundMark x1="17558" y1="26512" x2="15465" y2="27674"/>
                        <a14:foregroundMark x1="15233" y1="27674" x2="15233" y2="27674"/>
                        <a14:foregroundMark x1="13721" y1="26860" x2="13721" y2="26860"/>
                        <a14:foregroundMark x1="12674" y1="25349" x2="12907" y2="24302"/>
                        <a14:foregroundMark x1="13256" y1="23140" x2="14884" y2="21860"/>
                        <a14:foregroundMark x1="15465" y1="21628" x2="16163" y2="21279"/>
                        <a14:foregroundMark x1="16744" y1="21279" x2="17674" y2="21628"/>
                        <a14:foregroundMark x1="19884" y1="23721" x2="19884" y2="23721"/>
                        <a14:foregroundMark x1="21628" y1="25930" x2="22209" y2="27209"/>
                        <a14:foregroundMark x1="23372" y1="29767" x2="23140" y2="35349"/>
                        <a14:foregroundMark x1="22907" y1="37093" x2="22558" y2="38023"/>
                        <a14:foregroundMark x1="21744" y1="40233" x2="21744" y2="40233"/>
                        <a14:foregroundMark x1="21744" y1="39419" x2="22907" y2="35581"/>
                        <a14:foregroundMark x1="24070" y1="33837" x2="26628" y2="28837"/>
                        <a14:foregroundMark x1="28605" y1="25465" x2="33721" y2="31279"/>
                        <a14:foregroundMark x1="33721" y1="31279" x2="33721" y2="31279"/>
                        <a14:foregroundMark x1="36860" y1="35930" x2="38256" y2="35930"/>
                        <a14:foregroundMark x1="71047" y1="30581" x2="71047" y2="30581"/>
                        <a14:foregroundMark x1="71047" y1="30349" x2="69884" y2="27791"/>
                        <a14:foregroundMark x1="69767" y1="26279" x2="69535" y2="24767"/>
                        <a14:foregroundMark x1="69535" y1="22442" x2="68953" y2="18953"/>
                        <a14:foregroundMark x1="68721" y1="18605" x2="68372" y2="17209"/>
                        <a14:foregroundMark x1="68140" y1="16395" x2="68140" y2="13721"/>
                        <a14:foregroundMark x1="68140" y1="12791" x2="68140" y2="12791"/>
                        <a14:foregroundMark x1="64884" y1="15698" x2="64535" y2="17442"/>
                        <a14:foregroundMark x1="65698" y1="22442" x2="67558" y2="34186"/>
                        <a14:foregroundMark x1="67558" y1="34186" x2="67558" y2="34186"/>
                        <a14:foregroundMark x1="68605" y1="39651" x2="69767" y2="41395"/>
                        <a14:foregroundMark x1="77674" y1="40349" x2="78256" y2="39419"/>
                        <a14:foregroundMark x1="79419" y1="37442" x2="80000" y2="33372"/>
                        <a14:foregroundMark x1="80116" y1="33023" x2="80116" y2="31512"/>
                        <a14:foregroundMark x1="80116" y1="27209" x2="80116" y2="24767"/>
                        <a14:foregroundMark x1="80581" y1="20465" x2="80581" y2="20465"/>
                        <a14:foregroundMark x1="80349" y1="20698" x2="76512" y2="21628"/>
                        <a14:foregroundMark x1="75698" y1="21395" x2="75465" y2="20698"/>
                        <a14:foregroundMark x1="75930" y1="18721" x2="76279" y2="16047"/>
                        <a14:foregroundMark x1="76279" y1="15698" x2="76279" y2="15116"/>
                        <a14:foregroundMark x1="73372" y1="14302" x2="73372" y2="14302"/>
                        <a14:foregroundMark x1="75116" y1="13372" x2="75930" y2="13140"/>
                        <a14:foregroundMark x1="76047" y1="13140" x2="76047" y2="13140"/>
                        <a14:foregroundMark x1="76279" y1="13140" x2="76279" y2="13140"/>
                        <a14:foregroundMark x1="77093" y1="13140" x2="78372" y2="12907"/>
                        <a14:foregroundMark x1="78837" y1="13140" x2="79767" y2="13140"/>
                        <a14:foregroundMark x1="80000" y1="12791" x2="80000" y2="12791"/>
                        <a14:foregroundMark x1="80698" y1="13488" x2="81163" y2="14302"/>
                        <a14:foregroundMark x1="81744" y1="17442" x2="81744" y2="17442"/>
                        <a14:foregroundMark x1="80698" y1="18372" x2="80698" y2="18372"/>
                        <a14:foregroundMark x1="78023" y1="24767" x2="77674" y2="26279"/>
                        <a14:foregroundMark x1="77442" y1="28023" x2="77093" y2="34186"/>
                        <a14:foregroundMark x1="77442" y1="36279" x2="77674" y2="37674"/>
                        <a14:foregroundMark x1="77674" y1="37674" x2="77674" y2="36860"/>
                        <a14:foregroundMark x1="77674" y1="35349" x2="77674" y2="32326"/>
                        <a14:foregroundMark x1="77674" y1="32326" x2="77674" y2="32326"/>
                        <a14:foregroundMark x1="78953" y1="29186" x2="78953" y2="29186"/>
                        <a14:foregroundMark x1="78953" y1="27791" x2="78953" y2="26279"/>
                        <a14:foregroundMark x1="78953" y1="23140" x2="79186" y2="24884"/>
                        <a14:foregroundMark x1="79186" y1="28953" x2="79186" y2="28953"/>
                        <a14:foregroundMark x1="73140" y1="23023" x2="73140" y2="23023"/>
                        <a14:foregroundMark x1="73372" y1="18721" x2="73372" y2="18721"/>
                        <a14:foregroundMark x1="73605" y1="20465" x2="73605" y2="20465"/>
                        <a14:foregroundMark x1="18488" y1="33953" x2="18488" y2="33953"/>
                        <a14:foregroundMark x1="18488" y1="34767" x2="18488" y2="34767"/>
                        <a14:foregroundMark x1="20814" y1="31744" x2="20000" y2="30581"/>
                        <a14:foregroundMark x1="18721" y1="29419" x2="18721" y2="29419"/>
                        <a14:foregroundMark x1="17558" y1="30116" x2="19884" y2="36512"/>
                        <a14:foregroundMark x1="22558" y1="38605" x2="23721" y2="38605"/>
                        <a14:foregroundMark x1="33140" y1="34767" x2="33140" y2="34767"/>
                        <a14:foregroundMark x1="33140" y1="34767" x2="33140" y2="34767"/>
                        <a14:foregroundMark x1="33140" y1="34767" x2="33140" y2="34767"/>
                        <a14:foregroundMark x1="29884" y1="34186" x2="29884" y2="34186"/>
                        <a14:foregroundMark x1="29767" y1="34186" x2="29767" y2="34186"/>
                        <a14:foregroundMark x1="29186" y1="33256" x2="28605" y2="31860"/>
                        <a14:foregroundMark x1="28605" y1="30930" x2="28140" y2="29767"/>
                        <a14:foregroundMark x1="28140" y1="28953" x2="27791" y2="26512"/>
                        <a14:foregroundMark x1="27442" y1="24884" x2="26977" y2="24186"/>
                        <a14:foregroundMark x1="26395" y1="24767" x2="26047" y2="25349"/>
                        <a14:foregroundMark x1="25698" y1="25698" x2="26395" y2="26628"/>
                        <a14:foregroundMark x1="29535" y1="31512" x2="29535" y2="32093"/>
                        <a14:foregroundMark x1="29535" y1="33023" x2="28953" y2="34186"/>
                        <a14:foregroundMark x1="28605" y1="35116" x2="28140" y2="35698"/>
                        <a14:foregroundMark x1="28140" y1="35698" x2="28140" y2="35698"/>
                        <a14:foregroundMark x1="28605" y1="38605" x2="28605" y2="38605"/>
                        <a14:foregroundMark x1="30116" y1="38023" x2="32558" y2="37326"/>
                        <a14:foregroundMark x1="33023" y1="37326" x2="34302" y2="38256"/>
                        <a14:foregroundMark x1="37674" y1="39651" x2="38372" y2="39419"/>
                        <a14:foregroundMark x1="38953" y1="39186" x2="38953" y2="39186"/>
                        <a14:foregroundMark x1="39535" y1="38605" x2="40581" y2="37907"/>
                        <a14:foregroundMark x1="41163" y1="37442" x2="42093" y2="36744"/>
                        <a14:foregroundMark x1="48605" y1="33605" x2="48605" y2="33605"/>
                        <a14:foregroundMark x1="49186" y1="32907" x2="49186" y2="32907"/>
                      </a14:backgroundRemoval>
                    </a14:imgEffect>
                  </a14:imgLayer>
                </a14:imgProps>
              </a:ext>
              <a:ext uri="{28A0092B-C50C-407E-A947-70E740481C1C}">
                <a14:useLocalDpi xmlns:a14="http://schemas.microsoft.com/office/drawing/2010/main" val="0"/>
              </a:ext>
            </a:extLst>
          </a:blip>
          <a:srcRect l="56703" t="8328" r="16189" b="52454"/>
          <a:stretch/>
        </p:blipFill>
        <p:spPr bwMode="auto">
          <a:xfrm>
            <a:off x="5132636" y="2468762"/>
            <a:ext cx="895417" cy="1317967"/>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Rounded Corners 7">
            <a:extLst>
              <a:ext uri="{FF2B5EF4-FFF2-40B4-BE49-F238E27FC236}">
                <a16:creationId xmlns:a16="http://schemas.microsoft.com/office/drawing/2014/main" id="{2D2CE1DF-B709-49B7-8506-0613BA84EAA2}"/>
              </a:ext>
            </a:extLst>
          </p:cNvPr>
          <p:cNvSpPr/>
          <p:nvPr/>
        </p:nvSpPr>
        <p:spPr>
          <a:xfrm>
            <a:off x="6873986" y="1460573"/>
            <a:ext cx="2054051" cy="980465"/>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HS </a:t>
            </a:r>
            <a:r>
              <a:rPr lang="en-US" sz="2400" dirty="0" err="1">
                <a:solidFill>
                  <a:schemeClr val="tx1"/>
                </a:solidFill>
                <a:latin typeface="Times New Roman" panose="02020603050405020304" pitchFamily="18" charset="0"/>
                <a:cs typeface="Times New Roman" panose="02020603050405020304" pitchFamily="18" charset="0"/>
              </a:rPr>
              <a:t>tự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nháp</a:t>
            </a:r>
            <a:r>
              <a:rPr lang="en-US" sz="2400" dirty="0">
                <a:solidFill>
                  <a:schemeClr val="tx1"/>
                </a:solidFill>
                <a:latin typeface="Times New Roman" panose="02020603050405020304" pitchFamily="18" charset="0"/>
                <a:cs typeface="Times New Roman" panose="02020603050405020304" pitchFamily="18" charset="0"/>
              </a:rPr>
              <a:t> ở </a:t>
            </a:r>
            <a:r>
              <a:rPr lang="en-US" sz="2400" dirty="0" err="1">
                <a:solidFill>
                  <a:schemeClr val="tx1"/>
                </a:solidFill>
                <a:latin typeface="Times New Roman" panose="02020603050405020304" pitchFamily="18" charset="0"/>
                <a:cs typeface="Times New Roman" panose="02020603050405020304" pitchFamily="18" charset="0"/>
              </a:rPr>
              <a:t>ngoài</a:t>
            </a:r>
            <a:endParaRPr lang="en-US" sz="2400" dirty="0">
              <a:solidFill>
                <a:srgbClr val="0070C0"/>
              </a:solidFill>
              <a:latin typeface="Times New Roman" panose="02020603050405020304" pitchFamily="18" charset="0"/>
              <a:cs typeface="Times New Roman" panose="02020603050405020304" pitchFamily="18" charset="0"/>
            </a:endParaRPr>
          </a:p>
        </p:txBody>
      </p:sp>
      <p:pic>
        <p:nvPicPr>
          <p:cNvPr id="27" name="Picture 26">
            <a:extLst>
              <a:ext uri="{FF2B5EF4-FFF2-40B4-BE49-F238E27FC236}">
                <a16:creationId xmlns:a16="http://schemas.microsoft.com/office/drawing/2014/main" id="{7EF6E914-E1E6-40A1-AE95-7D0EC61A67E6}"/>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0000" b="90000" l="10000" r="90000">
                        <a14:foregroundMark x1="82715" y1="17871" x2="82715" y2="17871"/>
                        <a14:foregroundMark x1="71289" y1="37988" x2="71289" y2="37988"/>
                      </a14:backgroundRemoval>
                    </a14:imgEffect>
                  </a14:imgLayer>
                </a14:imgProps>
              </a:ext>
            </a:extLst>
          </a:blip>
          <a:srcRect l="29223" t="8206" r="9863" b="16103"/>
          <a:stretch/>
        </p:blipFill>
        <p:spPr>
          <a:xfrm>
            <a:off x="2871693" y="2456094"/>
            <a:ext cx="1158387" cy="1439426"/>
          </a:xfrm>
          <a:prstGeom prst="rect">
            <a:avLst/>
          </a:prstGeom>
        </p:spPr>
      </p:pic>
      <p:pic>
        <p:nvPicPr>
          <p:cNvPr id="28" name="Picture 4" descr="Copy writer RGB color icon stock vector. Illustration of flat - 187369446">
            <a:extLst>
              <a:ext uri="{FF2B5EF4-FFF2-40B4-BE49-F238E27FC236}">
                <a16:creationId xmlns:a16="http://schemas.microsoft.com/office/drawing/2014/main" id="{99840D9E-5BB4-4B94-9C1D-ACE869B4365E}"/>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l="18377" t="22995" r="18409" b="27923"/>
          <a:stretch/>
        </p:blipFill>
        <p:spPr bwMode="auto">
          <a:xfrm>
            <a:off x="7084364" y="2566712"/>
            <a:ext cx="1442686" cy="115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922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7428C444-04E3-4E2E-9C8A-C0E0915386BB}"/>
              </a:ext>
            </a:extLst>
          </p:cNvPr>
          <p:cNvCxnSpPr>
            <a:cxnSpLocks/>
          </p:cNvCxnSpPr>
          <p:nvPr/>
        </p:nvCxnSpPr>
        <p:spPr>
          <a:xfrm>
            <a:off x="0" y="1265304"/>
            <a:ext cx="12192000"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7" name="Rectangle: Rounded Corners 7">
            <a:extLst>
              <a:ext uri="{FF2B5EF4-FFF2-40B4-BE49-F238E27FC236}">
                <a16:creationId xmlns:a16="http://schemas.microsoft.com/office/drawing/2014/main" id="{35A13E74-76F6-4B27-A6EE-08DEFED6CA54}"/>
              </a:ext>
            </a:extLst>
          </p:cNvPr>
          <p:cNvSpPr/>
          <p:nvPr/>
        </p:nvSpPr>
        <p:spPr>
          <a:xfrm>
            <a:off x="881801" y="2622043"/>
            <a:ext cx="6897632" cy="1306172"/>
          </a:xfrm>
          <a:prstGeom prst="roundRect">
            <a:avLst/>
          </a:prstGeom>
          <a:solidFill>
            <a:srgbClr val="FFC000"/>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mj-lt"/>
                <a:cs typeface="Arial" panose="020B0604020202020204" pitchFamily="34" charset="0"/>
              </a:rPr>
              <a:t>Giữa 2 bản đồ tự nhiên Việt Nam có tỉ lệ 1:10</a:t>
            </a:r>
            <a:r>
              <a:rPr lang="en-US" sz="2400" dirty="0">
                <a:solidFill>
                  <a:schemeClr val="tx1"/>
                </a:solidFill>
                <a:latin typeface="+mj-lt"/>
                <a:cs typeface="Arial" panose="020B0604020202020204" pitchFamily="34" charset="0"/>
              </a:rPr>
              <a:t>.</a:t>
            </a:r>
            <a:r>
              <a:rPr lang="vi-VN" sz="2400" dirty="0">
                <a:solidFill>
                  <a:schemeClr val="tx1"/>
                </a:solidFill>
                <a:latin typeface="+mj-lt"/>
                <a:cs typeface="Arial" panose="020B0604020202020204" pitchFamily="34" charset="0"/>
              </a:rPr>
              <a:t>000</a:t>
            </a:r>
            <a:r>
              <a:rPr lang="en-US" sz="2400" dirty="0">
                <a:solidFill>
                  <a:schemeClr val="tx1"/>
                </a:solidFill>
                <a:latin typeface="+mj-lt"/>
                <a:cs typeface="Arial" panose="020B0604020202020204" pitchFamily="34" charset="0"/>
              </a:rPr>
              <a:t>.</a:t>
            </a:r>
            <a:r>
              <a:rPr lang="vi-VN" sz="2400" dirty="0">
                <a:solidFill>
                  <a:schemeClr val="tx1"/>
                </a:solidFill>
                <a:latin typeface="+mj-lt"/>
                <a:cs typeface="Arial" panose="020B0604020202020204" pitchFamily="34" charset="0"/>
              </a:rPr>
              <a:t>000 và 1:15</a:t>
            </a:r>
            <a:r>
              <a:rPr lang="en-US" sz="2400" dirty="0">
                <a:solidFill>
                  <a:schemeClr val="tx1"/>
                </a:solidFill>
                <a:latin typeface="+mj-lt"/>
                <a:cs typeface="Arial" panose="020B0604020202020204" pitchFamily="34" charset="0"/>
              </a:rPr>
              <a:t>.</a:t>
            </a:r>
            <a:r>
              <a:rPr lang="vi-VN" sz="2400" dirty="0">
                <a:solidFill>
                  <a:schemeClr val="tx1"/>
                </a:solidFill>
                <a:latin typeface="+mj-lt"/>
                <a:cs typeface="Arial" panose="020B0604020202020204" pitchFamily="34" charset="0"/>
              </a:rPr>
              <a:t>000</a:t>
            </a:r>
            <a:r>
              <a:rPr lang="en-US" sz="2400" dirty="0">
                <a:solidFill>
                  <a:schemeClr val="tx1"/>
                </a:solidFill>
                <a:latin typeface="+mj-lt"/>
                <a:cs typeface="Arial" panose="020B0604020202020204" pitchFamily="34" charset="0"/>
              </a:rPr>
              <a:t>.</a:t>
            </a:r>
            <a:r>
              <a:rPr lang="vi-VN" sz="2400" dirty="0">
                <a:solidFill>
                  <a:schemeClr val="tx1"/>
                </a:solidFill>
                <a:latin typeface="+mj-lt"/>
                <a:cs typeface="Arial" panose="020B0604020202020204" pitchFamily="34" charset="0"/>
              </a:rPr>
              <a:t>000</a:t>
            </a:r>
            <a:r>
              <a:rPr lang="en-US" sz="2400" dirty="0">
                <a:solidFill>
                  <a:schemeClr val="tx1"/>
                </a:solidFill>
                <a:latin typeface="+mj-lt"/>
                <a:cs typeface="Arial" panose="020B0604020202020204" pitchFamily="34" charset="0"/>
              </a:rPr>
              <a:t>,</a:t>
            </a:r>
            <a:r>
              <a:rPr lang="vi-VN" sz="2400" dirty="0">
                <a:solidFill>
                  <a:schemeClr val="tx1"/>
                </a:solidFill>
                <a:latin typeface="+mj-lt"/>
                <a:cs typeface="Arial" panose="020B0604020202020204" pitchFamily="34" charset="0"/>
              </a:rPr>
              <a:t> bản đồ nào có tỉ lệ lớn hơn và thể hiện được nhiều đối tượng địa lí hơn?</a:t>
            </a:r>
            <a:endParaRPr lang="en-US" sz="2400" dirty="0">
              <a:solidFill>
                <a:schemeClr val="tx1"/>
              </a:solidFill>
              <a:latin typeface="+mj-lt"/>
              <a:cs typeface="Arial" panose="020B0604020202020204" pitchFamily="34" charset="0"/>
            </a:endParaRPr>
          </a:p>
        </p:txBody>
      </p:sp>
      <p:sp>
        <p:nvSpPr>
          <p:cNvPr id="3" name="Diamond 2">
            <a:extLst>
              <a:ext uri="{FF2B5EF4-FFF2-40B4-BE49-F238E27FC236}">
                <a16:creationId xmlns:a16="http://schemas.microsoft.com/office/drawing/2014/main" id="{694E9E3F-2D40-40C4-B6D3-84E0020131E5}"/>
              </a:ext>
            </a:extLst>
          </p:cNvPr>
          <p:cNvSpPr/>
          <p:nvPr/>
        </p:nvSpPr>
        <p:spPr>
          <a:xfrm>
            <a:off x="-1" y="2808165"/>
            <a:ext cx="881801" cy="995572"/>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mj-lt"/>
              </a:rPr>
              <a:t>1</a:t>
            </a:r>
          </a:p>
        </p:txBody>
      </p:sp>
      <p:pic>
        <p:nvPicPr>
          <p:cNvPr id="2050" name="Picture 2" descr="Cartoon Màu Vàng Tinh Tế Dấu Chấm Hỏi Biểu Tượng âm Thanh Nổi Hình ảnh |  Định dạng hình ảnh PSD 611699116| vn.lovepik.com">
            <a:extLst>
              <a:ext uri="{FF2B5EF4-FFF2-40B4-BE49-F238E27FC236}">
                <a16:creationId xmlns:a16="http://schemas.microsoft.com/office/drawing/2014/main" id="{FA577319-E962-4612-AB11-5271100836E8}"/>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3214" t="14154" r="13145" b="18450"/>
          <a:stretch/>
        </p:blipFill>
        <p:spPr bwMode="auto">
          <a:xfrm>
            <a:off x="3345371" y="1265304"/>
            <a:ext cx="1350498" cy="12359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eck-icon">
            <a:extLst>
              <a:ext uri="{FF2B5EF4-FFF2-40B4-BE49-F238E27FC236}">
                <a16:creationId xmlns:a16="http://schemas.microsoft.com/office/drawing/2014/main" id="{4BCE60D3-C49B-4E7D-8566-F2F00BA463C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300" b="92915" l="5000" r="93000">
                        <a14:foregroundMark x1="50800" y1="8300" x2="50800" y2="8300"/>
                        <a14:foregroundMark x1="10000" y1="57490" x2="10000" y2="57490"/>
                        <a14:foregroundMark x1="10600" y1="68623" x2="10600" y2="68623"/>
                        <a14:foregroundMark x1="13800" y1="54049" x2="13800" y2="54049"/>
                        <a14:foregroundMark x1="6800" y1="65385" x2="6800" y2="65385"/>
                        <a14:foregroundMark x1="7400" y1="59717" x2="7400" y2="59717"/>
                        <a14:foregroundMark x1="6400" y1="27733" x2="6400" y2="27733"/>
                        <a14:foregroundMark x1="20000" y1="93117" x2="20000" y2="93117"/>
                        <a14:foregroundMark x1="86200" y1="8300" x2="86200" y2="8300"/>
                        <a14:foregroundMark x1="93000" y1="20243" x2="93000" y2="20243"/>
                        <a14:foregroundMark x1="5000" y1="65992" x2="5000" y2="65992"/>
                      </a14:backgroundRemoval>
                    </a14:imgEffect>
                  </a14:imgLayer>
                </a14:imgProps>
              </a:ext>
              <a:ext uri="{28A0092B-C50C-407E-A947-70E740481C1C}">
                <a14:useLocalDpi xmlns:a14="http://schemas.microsoft.com/office/drawing/2010/main" val="0"/>
              </a:ext>
            </a:extLst>
          </a:blip>
          <a:srcRect/>
          <a:stretch>
            <a:fillRect/>
          </a:stretch>
        </p:blipFill>
        <p:spPr bwMode="auto">
          <a:xfrm>
            <a:off x="9491171" y="1265304"/>
            <a:ext cx="1459660" cy="1442144"/>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Connector 27">
            <a:extLst>
              <a:ext uri="{FF2B5EF4-FFF2-40B4-BE49-F238E27FC236}">
                <a16:creationId xmlns:a16="http://schemas.microsoft.com/office/drawing/2014/main" id="{2283B0B0-8052-4706-A073-DF94A675522A}"/>
              </a:ext>
            </a:extLst>
          </p:cNvPr>
          <p:cNvCxnSpPr>
            <a:cxnSpLocks/>
          </p:cNvCxnSpPr>
          <p:nvPr/>
        </p:nvCxnSpPr>
        <p:spPr>
          <a:xfrm>
            <a:off x="8060030" y="1265304"/>
            <a:ext cx="0" cy="5869858"/>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0" name="Diamond 29">
            <a:extLst>
              <a:ext uri="{FF2B5EF4-FFF2-40B4-BE49-F238E27FC236}">
                <a16:creationId xmlns:a16="http://schemas.microsoft.com/office/drawing/2014/main" id="{168C19B2-61F7-4043-B234-CA048E9298AD}"/>
              </a:ext>
            </a:extLst>
          </p:cNvPr>
          <p:cNvSpPr/>
          <p:nvPr/>
        </p:nvSpPr>
        <p:spPr>
          <a:xfrm>
            <a:off x="8165884" y="2838446"/>
            <a:ext cx="881801" cy="995572"/>
          </a:xfrm>
          <a:prstGeom prst="diamond">
            <a:avLst/>
          </a:prstGeom>
          <a:solidFill>
            <a:srgbClr val="A0D2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mj-lt"/>
              </a:rPr>
              <a:t>1</a:t>
            </a:r>
          </a:p>
        </p:txBody>
      </p:sp>
      <p:sp>
        <p:nvSpPr>
          <p:cNvPr id="38" name="Diamond 37">
            <a:extLst>
              <a:ext uri="{FF2B5EF4-FFF2-40B4-BE49-F238E27FC236}">
                <a16:creationId xmlns:a16="http://schemas.microsoft.com/office/drawing/2014/main" id="{A5F74DD3-345E-46FA-87C2-4E93E032EC51}"/>
              </a:ext>
            </a:extLst>
          </p:cNvPr>
          <p:cNvSpPr/>
          <p:nvPr/>
        </p:nvSpPr>
        <p:spPr>
          <a:xfrm>
            <a:off x="-2" y="4108052"/>
            <a:ext cx="881801" cy="995572"/>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mj-lt"/>
              </a:rPr>
              <a:t>2</a:t>
            </a:r>
          </a:p>
        </p:txBody>
      </p:sp>
      <p:sp>
        <p:nvSpPr>
          <p:cNvPr id="43" name="Diamond 42">
            <a:extLst>
              <a:ext uri="{FF2B5EF4-FFF2-40B4-BE49-F238E27FC236}">
                <a16:creationId xmlns:a16="http://schemas.microsoft.com/office/drawing/2014/main" id="{DF75EC3E-580F-475F-B3CD-218D3E31825B}"/>
              </a:ext>
            </a:extLst>
          </p:cNvPr>
          <p:cNvSpPr/>
          <p:nvPr/>
        </p:nvSpPr>
        <p:spPr>
          <a:xfrm>
            <a:off x="8165884" y="4115658"/>
            <a:ext cx="881801" cy="995572"/>
          </a:xfrm>
          <a:prstGeom prst="diamond">
            <a:avLst/>
          </a:prstGeom>
          <a:solidFill>
            <a:srgbClr val="A0D2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mj-lt"/>
              </a:rPr>
              <a:t>2</a:t>
            </a:r>
          </a:p>
        </p:txBody>
      </p:sp>
      <p:sp>
        <p:nvSpPr>
          <p:cNvPr id="45" name="Diamond 44">
            <a:extLst>
              <a:ext uri="{FF2B5EF4-FFF2-40B4-BE49-F238E27FC236}">
                <a16:creationId xmlns:a16="http://schemas.microsoft.com/office/drawing/2014/main" id="{DC5F9BCE-553C-4E66-AA25-62FC124F2DA6}"/>
              </a:ext>
            </a:extLst>
          </p:cNvPr>
          <p:cNvSpPr/>
          <p:nvPr/>
        </p:nvSpPr>
        <p:spPr>
          <a:xfrm>
            <a:off x="-2" y="5481090"/>
            <a:ext cx="881801" cy="995572"/>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mj-lt"/>
              </a:rPr>
              <a:t>3</a:t>
            </a:r>
          </a:p>
        </p:txBody>
      </p:sp>
      <p:sp>
        <p:nvSpPr>
          <p:cNvPr id="46" name="TextBox 45">
            <a:extLst>
              <a:ext uri="{FF2B5EF4-FFF2-40B4-BE49-F238E27FC236}">
                <a16:creationId xmlns:a16="http://schemas.microsoft.com/office/drawing/2014/main" id="{5A26059D-C122-47EB-88B4-CB63F0F15622}"/>
              </a:ext>
            </a:extLst>
          </p:cNvPr>
          <p:cNvSpPr txBox="1"/>
          <p:nvPr/>
        </p:nvSpPr>
        <p:spPr>
          <a:xfrm>
            <a:off x="9061231" y="5569634"/>
            <a:ext cx="2975499" cy="800219"/>
          </a:xfrm>
          <a:prstGeom prst="rect">
            <a:avLst/>
          </a:prstGeom>
          <a:noFill/>
          <a:ln>
            <a:solidFill>
              <a:schemeClr val="tx1"/>
            </a:solidFill>
            <a:prstDash val="sysDot"/>
          </a:ln>
        </p:spPr>
        <p:txBody>
          <a:bodyPr wrap="square">
            <a:spAutoFit/>
          </a:bodyPr>
          <a:lstStyle/>
          <a:p>
            <a:pPr algn="just">
              <a:lnSpc>
                <a:spcPct val="115000"/>
              </a:lnSpc>
            </a:pPr>
            <a:r>
              <a:rPr lang="nl-NL" sz="2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Tỉ lệ lớn nhất: bản đồ C</a:t>
            </a:r>
          </a:p>
          <a:p>
            <a:pPr algn="just">
              <a:lnSpc>
                <a:spcPct val="115000"/>
              </a:lnSpc>
            </a:pPr>
            <a:r>
              <a:rPr lang="nl-NL" sz="2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Ít chi tiết nhất: bản đồ A </a:t>
            </a:r>
            <a:endParaRPr lang="en-US" sz="2000" dirty="0">
              <a:solidFill>
                <a:srgbClr val="002060"/>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47" name="Diamond 46">
            <a:extLst>
              <a:ext uri="{FF2B5EF4-FFF2-40B4-BE49-F238E27FC236}">
                <a16:creationId xmlns:a16="http://schemas.microsoft.com/office/drawing/2014/main" id="{ED9B0FA8-42C2-4635-A314-7089042A3B80}"/>
              </a:ext>
            </a:extLst>
          </p:cNvPr>
          <p:cNvSpPr/>
          <p:nvPr/>
        </p:nvSpPr>
        <p:spPr>
          <a:xfrm>
            <a:off x="8165884" y="5592696"/>
            <a:ext cx="881801" cy="995572"/>
          </a:xfrm>
          <a:prstGeom prst="diamond">
            <a:avLst/>
          </a:prstGeom>
          <a:solidFill>
            <a:srgbClr val="A0D2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mj-lt"/>
              </a:rPr>
              <a:t>3</a:t>
            </a:r>
          </a:p>
        </p:txBody>
      </p:sp>
      <p:grpSp>
        <p:nvGrpSpPr>
          <p:cNvPr id="23" name="Group 22">
            <a:extLst>
              <a:ext uri="{FF2B5EF4-FFF2-40B4-BE49-F238E27FC236}">
                <a16:creationId xmlns:a16="http://schemas.microsoft.com/office/drawing/2014/main" id="{86437183-ED2F-4CF4-B204-23D255F15790}"/>
              </a:ext>
            </a:extLst>
          </p:cNvPr>
          <p:cNvGrpSpPr/>
          <p:nvPr/>
        </p:nvGrpSpPr>
        <p:grpSpPr>
          <a:xfrm>
            <a:off x="2289081" y="-11858"/>
            <a:ext cx="8338317" cy="1260458"/>
            <a:chOff x="647782" y="-12180"/>
            <a:chExt cx="8338317" cy="1260458"/>
          </a:xfrm>
        </p:grpSpPr>
        <p:sp>
          <p:nvSpPr>
            <p:cNvPr id="24" name="Rectangle 23">
              <a:extLst>
                <a:ext uri="{FF2B5EF4-FFF2-40B4-BE49-F238E27FC236}">
                  <a16:creationId xmlns:a16="http://schemas.microsoft.com/office/drawing/2014/main" id="{D2455C7F-7442-4ECF-9FCB-8102E012011A}"/>
                </a:ext>
              </a:extLst>
            </p:cNvPr>
            <p:cNvSpPr/>
            <p:nvPr/>
          </p:nvSpPr>
          <p:spPr>
            <a:xfrm>
              <a:off x="833027" y="468276"/>
              <a:ext cx="8153072" cy="769441"/>
            </a:xfrm>
            <a:prstGeom prst="rect">
              <a:avLst/>
            </a:prstGeom>
            <a:noFill/>
          </p:spPr>
          <p:txBody>
            <a:bodyPr wrap="square" lIns="91440" tIns="45720" rIns="91440" bIns="45720">
              <a:spAutoFit/>
            </a:bodyPr>
            <a:lstStyle/>
            <a:p>
              <a:pPr algn="ctr"/>
              <a:r>
                <a:rPr lang="en-US" sz="4400" b="1" dirty="0" err="1">
                  <a:ln w="9525">
                    <a:solidFill>
                      <a:schemeClr val="bg1"/>
                    </a:solidFill>
                    <a:prstDash val="solid"/>
                  </a:ln>
                  <a:solidFill>
                    <a:srgbClr val="4B4C9D"/>
                  </a:solidFill>
                  <a:effectLst>
                    <a:outerShdw blurRad="12700" dist="38100" dir="2700000" algn="tl" rotWithShape="0">
                      <a:schemeClr val="bg1">
                        <a:lumMod val="50000"/>
                      </a:schemeClr>
                    </a:outerShdw>
                  </a:effectLst>
                  <a:latin typeface="+mj-lt"/>
                </a:rPr>
                <a:t>Trò</a:t>
              </a:r>
              <a:r>
                <a:rPr lang="en-US" sz="4400" b="1" dirty="0">
                  <a:ln w="9525">
                    <a:solidFill>
                      <a:schemeClr val="bg1"/>
                    </a:solidFill>
                    <a:prstDash val="solid"/>
                  </a:ln>
                  <a:solidFill>
                    <a:srgbClr val="4B4C9D"/>
                  </a:solidFill>
                  <a:effectLst>
                    <a:outerShdw blurRad="12700" dist="38100" dir="2700000" algn="tl" rotWithShape="0">
                      <a:schemeClr val="bg1">
                        <a:lumMod val="50000"/>
                      </a:schemeClr>
                    </a:outerShdw>
                  </a:effectLst>
                  <a:latin typeface="+mj-lt"/>
                </a:rPr>
                <a:t> </a:t>
              </a:r>
              <a:r>
                <a:rPr lang="en-US" sz="4400" b="1" dirty="0" err="1">
                  <a:ln w="9525">
                    <a:solidFill>
                      <a:schemeClr val="bg1"/>
                    </a:solidFill>
                    <a:prstDash val="solid"/>
                  </a:ln>
                  <a:solidFill>
                    <a:srgbClr val="4B4C9D"/>
                  </a:solidFill>
                  <a:effectLst>
                    <a:outerShdw blurRad="12700" dist="38100" dir="2700000" algn="tl" rotWithShape="0">
                      <a:schemeClr val="bg1">
                        <a:lumMod val="50000"/>
                      </a:schemeClr>
                    </a:outerShdw>
                  </a:effectLst>
                  <a:latin typeface="+mj-lt"/>
                </a:rPr>
                <a:t>chơi</a:t>
              </a:r>
              <a:r>
                <a:rPr lang="en-US" sz="4400" b="1" dirty="0">
                  <a:ln w="9525">
                    <a:solidFill>
                      <a:schemeClr val="bg1"/>
                    </a:solidFill>
                    <a:prstDash val="solid"/>
                  </a:ln>
                  <a:solidFill>
                    <a:srgbClr val="4B4C9D"/>
                  </a:solidFill>
                  <a:effectLst>
                    <a:outerShdw blurRad="12700" dist="38100" dir="2700000" algn="tl" rotWithShape="0">
                      <a:schemeClr val="bg1">
                        <a:lumMod val="50000"/>
                      </a:schemeClr>
                    </a:outerShdw>
                  </a:effectLst>
                  <a:latin typeface="+mj-lt"/>
                </a:rPr>
                <a:t>: NHÀ ĐỊA LÍ TÀI BA</a:t>
              </a:r>
              <a:endParaRPr lang="en-US" sz="4400" b="1" cap="none" spc="0" dirty="0">
                <a:ln w="9525">
                  <a:solidFill>
                    <a:schemeClr val="bg1"/>
                  </a:solidFill>
                  <a:prstDash val="solid"/>
                </a:ln>
                <a:solidFill>
                  <a:srgbClr val="4B4C9D"/>
                </a:solidFill>
                <a:effectLst>
                  <a:outerShdw blurRad="12700" dist="38100" dir="2700000" algn="tl" rotWithShape="0">
                    <a:schemeClr val="bg1">
                      <a:lumMod val="50000"/>
                    </a:schemeClr>
                  </a:outerShdw>
                </a:effectLst>
                <a:latin typeface="+mj-lt"/>
              </a:endParaRPr>
            </a:p>
          </p:txBody>
        </p:sp>
        <p:pic>
          <p:nvPicPr>
            <p:cNvPr id="25" name="Picture 2" descr="Game-pad Gaming icon stock vector. Illustration of fight - 184134342">
              <a:extLst>
                <a:ext uri="{FF2B5EF4-FFF2-40B4-BE49-F238E27FC236}">
                  <a16:creationId xmlns:a16="http://schemas.microsoft.com/office/drawing/2014/main" id="{7E955003-00FC-4F05-9769-DFE81A1D408B}"/>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1953" b="91716" l="3875" r="98750">
                          <a14:foregroundMark x1="45688" y1="91775" x2="45688" y2="91775"/>
                          <a14:foregroundMark x1="93250" y1="50237" x2="93250" y2="50237"/>
                          <a14:foregroundMark x1="63500" y1="5976" x2="63500" y2="5976"/>
                          <a14:foregroundMark x1="51000" y1="1953" x2="51000" y2="1953"/>
                          <a14:foregroundMark x1="5500" y1="37870" x2="3875" y2="39586"/>
                          <a14:foregroundMark x1="4500" y1="56036" x2="4500" y2="56036"/>
                          <a14:foregroundMark x1="98750" y1="48876" x2="98750" y2="48876"/>
                          <a14:foregroundMark x1="90438" y1="59704" x2="88563" y2="57751"/>
                          <a14:foregroundMark x1="70188" y1="50059" x2="69000" y2="49882"/>
                          <a14:foregroundMark x1="45125" y1="49053" x2="36750" y2="50414"/>
                          <a14:foregroundMark x1="36750" y1="50414" x2="36750" y2="50414"/>
                          <a14:foregroundMark x1="22250" y1="50414" x2="20625" y2="50828"/>
                          <a14:foregroundMark x1="14063" y1="58935" x2="15937" y2="60888"/>
                          <a14:foregroundMark x1="23438" y1="64734" x2="29000" y2="65503"/>
                          <a14:foregroundMark x1="34875" y1="66095" x2="38188" y2="64911"/>
                          <a14:foregroundMark x1="39375" y1="64320" x2="40813" y2="63787"/>
                          <a14:foregroundMark x1="52438" y1="60296" x2="55937" y2="60296"/>
                          <a14:foregroundMark x1="72875" y1="62426" x2="72875" y2="62426"/>
                          <a14:foregroundMark x1="81438" y1="54083" x2="81438" y2="53550"/>
                          <a14:foregroundMark x1="80438" y1="49882" x2="78750" y2="48876"/>
                          <a14:foregroundMark x1="77125" y1="48107" x2="71625" y2="46982"/>
                          <a14:foregroundMark x1="63250" y1="45385" x2="59375" y2="45385"/>
                          <a14:foregroundMark x1="57125" y1="45385" x2="47125" y2="46213"/>
                          <a14:foregroundMark x1="47125" y1="46213" x2="47125" y2="46213"/>
                          <a14:foregroundMark x1="45125" y1="46213" x2="40000" y2="46568"/>
                          <a14:foregroundMark x1="38188" y1="45976" x2="35688" y2="45976"/>
                          <a14:foregroundMark x1="34688" y1="44438" x2="34688" y2="44438"/>
                          <a14:foregroundMark x1="60813" y1="45621" x2="60813" y2="45621"/>
                          <a14:foregroundMark x1="72438" y1="45799" x2="72438" y2="45799"/>
                          <a14:foregroundMark x1="78375" y1="48698" x2="78375" y2="48698"/>
                          <a14:foregroundMark x1="83063" y1="54675" x2="83063" y2="54675"/>
                          <a14:foregroundMark x1="71625" y1="65325" x2="71625" y2="65325"/>
                          <a14:foregroundMark x1="83688" y1="68817" x2="82688" y2="63787"/>
                          <a14:foregroundMark x1="85313" y1="55858" x2="85125" y2="54852"/>
                          <a14:foregroundMark x1="81625" y1="48876" x2="77750" y2="46391"/>
                          <a14:foregroundMark x1="76313" y1="45385" x2="73063" y2="45385"/>
                          <a14:foregroundMark x1="66563" y1="44852" x2="64875" y2="45030"/>
                          <a14:foregroundMark x1="64063" y1="45030" x2="62063" y2="45207"/>
                          <a14:foregroundMark x1="61438" y1="45207" x2="61438" y2="45207"/>
                          <a14:foregroundMark x1="27375" y1="45030" x2="25938" y2="45207"/>
                          <a14:foregroundMark x1="17313" y1="45621" x2="17313" y2="45621"/>
                          <a14:foregroundMark x1="14688" y1="48284" x2="14688" y2="48284"/>
                          <a14:foregroundMark x1="13875" y1="48876" x2="13875" y2="48876"/>
                          <a14:foregroundMark x1="82438" y1="59112" x2="82438" y2="59112"/>
                          <a14:foregroundMark x1="75500" y1="67811" x2="75500" y2="67811"/>
                          <a14:foregroundMark x1="75500" y1="67811" x2="75500" y2="67811"/>
                          <a14:foregroundMark x1="70625" y1="62781" x2="70000" y2="62426"/>
                          <a14:foregroundMark x1="67563" y1="59882" x2="67563" y2="59882"/>
                          <a14:foregroundMark x1="67125" y1="59527" x2="67125" y2="59527"/>
                          <a14:foregroundMark x1="84500" y1="56982" x2="84688" y2="57751"/>
                          <a14:foregroundMark x1="84500" y1="60651" x2="84500" y2="60651"/>
                          <a14:foregroundMark x1="73875" y1="50059" x2="73875" y2="50059"/>
                          <a14:foregroundMark x1="76750" y1="53728" x2="76750" y2="53728"/>
                          <a14:foregroundMark x1="71000" y1="60296" x2="71000" y2="60296"/>
                          <a14:foregroundMark x1="75500" y1="67811" x2="75500" y2="67811"/>
                          <a14:foregroundMark x1="75500" y1="67811" x2="75500" y2="67811"/>
                          <a14:foregroundMark x1="84313" y1="63550" x2="84313" y2="63550"/>
                          <a14:foregroundMark x1="85938" y1="63018" x2="85938" y2="63018"/>
                          <a14:foregroundMark x1="77375" y1="67219" x2="76125" y2="66864"/>
                          <a14:foregroundMark x1="74875" y1="65325" x2="71813" y2="63550"/>
                          <a14:foregroundMark x1="65313" y1="59112" x2="64875" y2="58580"/>
                        </a14:backgroundRemoval>
                      </a14:imgEffect>
                    </a14:imgLayer>
                  </a14:imgProps>
                </a:ext>
                <a:ext uri="{28A0092B-C50C-407E-A947-70E740481C1C}">
                  <a14:useLocalDpi xmlns:a14="http://schemas.microsoft.com/office/drawing/2010/main" val="0"/>
                </a:ext>
              </a:extLst>
            </a:blip>
            <a:srcRect/>
            <a:stretch>
              <a:fillRect/>
            </a:stretch>
          </p:blipFill>
          <p:spPr bwMode="auto">
            <a:xfrm>
              <a:off x="647782" y="-12180"/>
              <a:ext cx="1193350" cy="12604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C599E679-B4B7-4E92-B352-8DC9240835ED}"/>
              </a:ext>
            </a:extLst>
          </p:cNvPr>
          <p:cNvGrpSpPr/>
          <p:nvPr/>
        </p:nvGrpSpPr>
        <p:grpSpPr>
          <a:xfrm>
            <a:off x="877868" y="4051566"/>
            <a:ext cx="6897632" cy="1306172"/>
            <a:chOff x="877868" y="4051566"/>
            <a:chExt cx="6897632" cy="1306172"/>
          </a:xfrm>
        </p:grpSpPr>
        <p:sp>
          <p:nvSpPr>
            <p:cNvPr id="31" name="Rectangle: Rounded Corners 7">
              <a:extLst>
                <a:ext uri="{FF2B5EF4-FFF2-40B4-BE49-F238E27FC236}">
                  <a16:creationId xmlns:a16="http://schemas.microsoft.com/office/drawing/2014/main" id="{C3E0A087-6184-4F50-B83C-65634E21730E}"/>
                </a:ext>
              </a:extLst>
            </p:cNvPr>
            <p:cNvSpPr/>
            <p:nvPr/>
          </p:nvSpPr>
          <p:spPr>
            <a:xfrm>
              <a:off x="877868" y="4051566"/>
              <a:ext cx="6897632" cy="1306172"/>
            </a:xfrm>
            <a:prstGeom prst="roundRect">
              <a:avLst/>
            </a:prstGeom>
            <a:solidFill>
              <a:srgbClr val="FFC000"/>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solidFill>
                  <a:schemeClr val="tx1"/>
                </a:solidFill>
                <a:latin typeface="+mj-lt"/>
                <a:cs typeface="Arial" panose="020B0604020202020204" pitchFamily="34" charset="0"/>
              </a:endParaRPr>
            </a:p>
          </p:txBody>
        </p:sp>
        <p:pic>
          <p:nvPicPr>
            <p:cNvPr id="5" name="Picture 4" descr="A picture containing diagram&#10;&#10;Description automatically generated">
              <a:extLst>
                <a:ext uri="{FF2B5EF4-FFF2-40B4-BE49-F238E27FC236}">
                  <a16:creationId xmlns:a16="http://schemas.microsoft.com/office/drawing/2014/main" id="{597B3173-4194-4B32-B945-48572C90EBF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91102" y="4121701"/>
              <a:ext cx="4134427" cy="552527"/>
            </a:xfrm>
            <a:prstGeom prst="rect">
              <a:avLst/>
            </a:prstGeom>
          </p:spPr>
        </p:pic>
      </p:grpSp>
      <p:sp>
        <p:nvSpPr>
          <p:cNvPr id="33" name="TextBox 32">
            <a:extLst>
              <a:ext uri="{FF2B5EF4-FFF2-40B4-BE49-F238E27FC236}">
                <a16:creationId xmlns:a16="http://schemas.microsoft.com/office/drawing/2014/main" id="{728A961F-431B-4B3C-BE64-AB3FD7272741}"/>
              </a:ext>
            </a:extLst>
          </p:cNvPr>
          <p:cNvSpPr txBox="1"/>
          <p:nvPr/>
        </p:nvSpPr>
        <p:spPr>
          <a:xfrm>
            <a:off x="3480658" y="4754373"/>
            <a:ext cx="2039298" cy="461665"/>
          </a:xfrm>
          <a:prstGeom prst="rect">
            <a:avLst/>
          </a:prstGeom>
          <a:solidFill>
            <a:schemeClr val="bg1"/>
          </a:solidFill>
        </p:spPr>
        <p:txBody>
          <a:bodyPr wrap="square">
            <a:spAutoFit/>
          </a:bodyPr>
          <a:lstStyle/>
          <a:p>
            <a:r>
              <a:rPr lang="vi-VN" sz="2400" dirty="0">
                <a:solidFill>
                  <a:schemeClr val="tx1"/>
                </a:solidFill>
                <a:latin typeface="+mj-lt"/>
                <a:cs typeface="Arial" panose="020B0604020202020204" pitchFamily="34" charset="0"/>
              </a:rPr>
              <a:t>1:10</a:t>
            </a:r>
            <a:r>
              <a:rPr lang="en-US" sz="2400" dirty="0">
                <a:solidFill>
                  <a:schemeClr val="tx1"/>
                </a:solidFill>
                <a:latin typeface="+mj-lt"/>
                <a:cs typeface="Arial" panose="020B0604020202020204" pitchFamily="34" charset="0"/>
              </a:rPr>
              <a:t>.</a:t>
            </a:r>
            <a:r>
              <a:rPr lang="vi-VN" sz="2400" dirty="0">
                <a:solidFill>
                  <a:schemeClr val="tx1"/>
                </a:solidFill>
                <a:latin typeface="+mj-lt"/>
                <a:cs typeface="Arial" panose="020B0604020202020204" pitchFamily="34" charset="0"/>
              </a:rPr>
              <a:t>000</a:t>
            </a:r>
            <a:r>
              <a:rPr lang="en-US" sz="2400" dirty="0">
                <a:solidFill>
                  <a:schemeClr val="tx1"/>
                </a:solidFill>
                <a:latin typeface="+mj-lt"/>
                <a:cs typeface="Arial" panose="020B0604020202020204" pitchFamily="34" charset="0"/>
              </a:rPr>
              <a:t>.</a:t>
            </a:r>
            <a:r>
              <a:rPr lang="vi-VN" sz="2400" dirty="0">
                <a:solidFill>
                  <a:schemeClr val="tx1"/>
                </a:solidFill>
                <a:latin typeface="+mj-lt"/>
                <a:cs typeface="Arial" panose="020B0604020202020204" pitchFamily="34" charset="0"/>
              </a:rPr>
              <a:t>000 </a:t>
            </a:r>
            <a:endParaRPr lang="en-US" sz="2400" dirty="0">
              <a:latin typeface="+mj-lt"/>
            </a:endParaRPr>
          </a:p>
        </p:txBody>
      </p:sp>
      <p:sp>
        <p:nvSpPr>
          <p:cNvPr id="34" name="TextBox 33">
            <a:extLst>
              <a:ext uri="{FF2B5EF4-FFF2-40B4-BE49-F238E27FC236}">
                <a16:creationId xmlns:a16="http://schemas.microsoft.com/office/drawing/2014/main" id="{A8B584E3-2B97-42A9-B5E1-8C2598303207}"/>
              </a:ext>
            </a:extLst>
          </p:cNvPr>
          <p:cNvSpPr txBox="1"/>
          <p:nvPr/>
        </p:nvSpPr>
        <p:spPr>
          <a:xfrm>
            <a:off x="877868" y="4012154"/>
            <a:ext cx="2097629" cy="1200329"/>
          </a:xfrm>
          <a:prstGeom prst="rect">
            <a:avLst/>
          </a:prstGeom>
          <a:noFill/>
        </p:spPr>
        <p:txBody>
          <a:bodyPr wrap="square">
            <a:spAutoFit/>
          </a:bodyPr>
          <a:lstStyle/>
          <a:p>
            <a:pPr algn="just"/>
            <a:r>
              <a:rPr lang="en-US" sz="2400" dirty="0" err="1">
                <a:solidFill>
                  <a:schemeClr val="tx1"/>
                </a:solidFill>
                <a:latin typeface="Times New Roman" panose="02020603050405020304" pitchFamily="18" charset="0"/>
                <a:cs typeface="Times New Roman" panose="02020603050405020304" pitchFamily="18" charset="0"/>
              </a:rPr>
              <a:t>Hãy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chú</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tỉ</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2 </a:t>
            </a:r>
            <a:r>
              <a:rPr lang="en-US" sz="2400" dirty="0" err="1">
                <a:solidFill>
                  <a:schemeClr val="tx1"/>
                </a:solidFill>
                <a:latin typeface="Times New Roman" panose="02020603050405020304" pitchFamily="18" charset="0"/>
                <a:cs typeface="Times New Roman" panose="02020603050405020304" pitchFamily="18" charset="0"/>
              </a:rPr>
              <a:t>hình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bên</a:t>
            </a:r>
            <a:r>
              <a:rPr lang="en-US" sz="2400" dirty="0">
                <a:solidFill>
                  <a:schemeClr val="tx1"/>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13C81F4F-00E0-4E3D-B8DB-A214BD96B310}"/>
              </a:ext>
            </a:extLst>
          </p:cNvPr>
          <p:cNvSpPr txBox="1"/>
          <p:nvPr/>
        </p:nvSpPr>
        <p:spPr>
          <a:xfrm>
            <a:off x="3034454" y="4151008"/>
            <a:ext cx="574610" cy="461665"/>
          </a:xfrm>
          <a:prstGeom prst="rect">
            <a:avLst/>
          </a:prstGeom>
          <a:noFill/>
        </p:spPr>
        <p:txBody>
          <a:bodyPr wrap="square">
            <a:spAutoFit/>
          </a:bodyPr>
          <a:lstStyle/>
          <a:p>
            <a:r>
              <a:rPr lang="en-US" sz="2400" dirty="0">
                <a:latin typeface="+mj-lt"/>
                <a:cs typeface="Arial" panose="020B0604020202020204" pitchFamily="34" charset="0"/>
              </a:rPr>
              <a:t>(1)</a:t>
            </a:r>
            <a:endParaRPr lang="en-US" sz="2400" dirty="0">
              <a:latin typeface="+mj-lt"/>
            </a:endParaRPr>
          </a:p>
        </p:txBody>
      </p:sp>
      <p:sp>
        <p:nvSpPr>
          <p:cNvPr id="36" name="TextBox 35">
            <a:extLst>
              <a:ext uri="{FF2B5EF4-FFF2-40B4-BE49-F238E27FC236}">
                <a16:creationId xmlns:a16="http://schemas.microsoft.com/office/drawing/2014/main" id="{46BA56E5-7145-4F34-845A-BABF681B766B}"/>
              </a:ext>
            </a:extLst>
          </p:cNvPr>
          <p:cNvSpPr txBox="1"/>
          <p:nvPr/>
        </p:nvSpPr>
        <p:spPr>
          <a:xfrm>
            <a:off x="3034454" y="4754373"/>
            <a:ext cx="574610" cy="461665"/>
          </a:xfrm>
          <a:prstGeom prst="rect">
            <a:avLst/>
          </a:prstGeom>
          <a:noFill/>
        </p:spPr>
        <p:txBody>
          <a:bodyPr wrap="square">
            <a:spAutoFit/>
          </a:bodyPr>
          <a:lstStyle/>
          <a:p>
            <a:r>
              <a:rPr lang="en-US" sz="2400" dirty="0">
                <a:latin typeface="+mj-lt"/>
                <a:cs typeface="Arial" panose="020B0604020202020204" pitchFamily="34" charset="0"/>
              </a:rPr>
              <a:t>(2)</a:t>
            </a:r>
            <a:endParaRPr lang="en-US" sz="2400" dirty="0">
              <a:latin typeface="+mj-lt"/>
            </a:endParaRPr>
          </a:p>
        </p:txBody>
      </p:sp>
      <p:sp>
        <p:nvSpPr>
          <p:cNvPr id="37" name="Rectangle: Rounded Corners 7">
            <a:extLst>
              <a:ext uri="{FF2B5EF4-FFF2-40B4-BE49-F238E27FC236}">
                <a16:creationId xmlns:a16="http://schemas.microsoft.com/office/drawing/2014/main" id="{E4C6BB0E-8C5F-4EF7-86F8-8092984994AD}"/>
              </a:ext>
            </a:extLst>
          </p:cNvPr>
          <p:cNvSpPr/>
          <p:nvPr/>
        </p:nvSpPr>
        <p:spPr>
          <a:xfrm>
            <a:off x="877868" y="5441861"/>
            <a:ext cx="6897632" cy="1306172"/>
          </a:xfrm>
          <a:prstGeom prst="roundRect">
            <a:avLst/>
          </a:prstGeom>
          <a:solidFill>
            <a:srgbClr val="FFC000"/>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Times New Roman" panose="02020603050405020304" pitchFamily="18" charset="0"/>
                <a:cs typeface="Times New Roman" panose="02020603050405020304" pitchFamily="18" charset="0"/>
              </a:rPr>
              <a:t>Cho BĐ </a:t>
            </a:r>
            <a:r>
              <a:rPr lang="en-US" sz="2400" dirty="0" err="1">
                <a:solidFill>
                  <a:schemeClr val="tx1"/>
                </a:solidFill>
                <a:latin typeface="Times New Roman" panose="02020603050405020304" pitchFamily="18" charset="0"/>
                <a:cs typeface="Times New Roman" panose="02020603050405020304" pitchFamily="18" charset="0"/>
              </a:rPr>
              <a: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chính</a:t>
            </a:r>
            <a:r>
              <a:rPr lang="en-US" sz="2400" dirty="0">
                <a:solidFill>
                  <a:schemeClr val="tx1"/>
                </a:solidFill>
                <a:latin typeface="Times New Roman" panose="02020603050405020304" pitchFamily="18" charset="0"/>
                <a:cs typeface="Times New Roman" panose="02020603050405020304" pitchFamily="18" charset="0"/>
              </a:rPr>
              <a:t> VN </a:t>
            </a:r>
            <a:r>
              <a:rPr lang="vi-VN" sz="2400" dirty="0">
                <a:solidFill>
                  <a:schemeClr val="tx1"/>
                </a:solidFill>
                <a:latin typeface="Times New Roman" panose="02020603050405020304" pitchFamily="18" charset="0"/>
                <a:cs typeface="Times New Roman" panose="02020603050405020304" pitchFamily="18" charset="0"/>
              </a:rPr>
              <a:t>có </a:t>
            </a:r>
            <a:r>
              <a:rPr lang="en-US" sz="2400" dirty="0" err="1">
                <a:solidFill>
                  <a:schemeClr val="tx1"/>
                </a:solidFill>
                <a:latin typeface="Times New Roman" panose="02020603050405020304" pitchFamily="18" charset="0"/>
                <a:cs typeface="Times New Roman" panose="02020603050405020304" pitchFamily="18" charset="0"/>
              </a:rPr>
              <a:t>kích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thước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lượt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highlight>
                  <a:srgbClr val="00FF00"/>
                </a:highlight>
                <a:latin typeface="Times New Roman" panose="02020603050405020304" pitchFamily="18" charset="0"/>
                <a:cs typeface="Times New Roman" panose="02020603050405020304" pitchFamily="18" charset="0"/>
              </a:rPr>
              <a:t>A: 15,5 x 20 cm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highlight>
                  <a:srgbClr val="C0C0C0"/>
                </a:highlight>
                <a:latin typeface="Times New Roman" panose="02020603050405020304" pitchFamily="18" charset="0"/>
                <a:cs typeface="Times New Roman" panose="02020603050405020304" pitchFamily="18" charset="0"/>
              </a:rPr>
              <a:t>B: 28 x 35 cm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highlight>
                  <a:srgbClr val="00FFFF"/>
                </a:highlight>
                <a:latin typeface="Times New Roman" panose="02020603050405020304" pitchFamily="18" charset="0"/>
                <a:cs typeface="Times New Roman" panose="02020603050405020304" pitchFamily="18" charset="0"/>
              </a:rPr>
              <a:t>C: 84 x 116cm</a:t>
            </a:r>
            <a:r>
              <a:rPr lang="en-US" sz="2400" dirty="0">
                <a:solidFill>
                  <a:schemeClr val="tx1"/>
                </a:solidFill>
                <a:latin typeface="Times New Roman" panose="02020603050405020304" pitchFamily="18" charset="0"/>
                <a:cs typeface="Times New Roman" panose="02020603050405020304" pitchFamily="18" charset="0"/>
              </a:rPr>
              <a:t>; Cho </a:t>
            </a:r>
            <a:r>
              <a:rPr lang="en-US" sz="2400" dirty="0" err="1">
                <a:solidFill>
                  <a:schemeClr val="tx1"/>
                </a:solidFill>
                <a:latin typeface="Times New Roman" panose="02020603050405020304" pitchFamily="18" charset="0"/>
                <a:cs typeface="Times New Roman" panose="02020603050405020304" pitchFamily="18" charset="0"/>
              </a:rPr>
              <a:t>biết</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bản đồ nào có tỉ lệ lớn </a:t>
            </a:r>
            <a:r>
              <a:rPr lang="en-US" sz="2400" dirty="0" err="1">
                <a:solidFill>
                  <a:schemeClr val="tx1"/>
                </a:solidFill>
                <a:latin typeface="Times New Roman" panose="02020603050405020304" pitchFamily="18" charset="0"/>
                <a:cs typeface="Times New Roman" panose="02020603050405020304" pitchFamily="18" charset="0"/>
              </a:rPr>
              <a:t>nhất</a:t>
            </a:r>
            <a:r>
              <a:rPr lang="en-US" sz="2400" dirty="0">
                <a:solidFill>
                  <a:schemeClr val="tx1"/>
                </a:solidFill>
                <a:latin typeface="Times New Roman" panose="02020603050405020304" pitchFamily="18" charset="0"/>
                <a:cs typeface="Times New Roman" panose="02020603050405020304" pitchFamily="18" charset="0"/>
              </a:rPr>
              <a:t>?</a:t>
            </a:r>
            <a:r>
              <a:rPr lang="vi-VN"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Bản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nào</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thể hiện được </a:t>
            </a:r>
            <a:r>
              <a:rPr lang="en-US" sz="2400" dirty="0" err="1">
                <a:solidFill>
                  <a:schemeClr val="tx1"/>
                </a:solidFill>
                <a:latin typeface="Times New Roman" panose="02020603050405020304" pitchFamily="18" charset="0"/>
                <a:cs typeface="Times New Roman" panose="02020603050405020304" pitchFamily="18" charset="0"/>
              </a:rPr>
              <a:t>ít</a:t>
            </a:r>
            <a:r>
              <a:rPr lang="en-US" sz="2400" dirty="0">
                <a:solidFill>
                  <a:schemeClr val="tx1"/>
                </a:solidFill>
                <a:latin typeface="Times New Roman" panose="02020603050405020304" pitchFamily="18" charset="0"/>
                <a:cs typeface="Times New Roman" panose="02020603050405020304" pitchFamily="18" charset="0"/>
              </a:rPr>
              <a:t> chi </a:t>
            </a:r>
            <a:r>
              <a:rPr lang="en-US" sz="2400" dirty="0" err="1">
                <a:solidFill>
                  <a:schemeClr val="tx1"/>
                </a:solidFill>
                <a:latin typeface="Times New Roman" panose="02020603050405020304" pitchFamily="18" charset="0"/>
                <a:cs typeface="Times New Roman" panose="02020603050405020304" pitchFamily="18" charset="0"/>
              </a:rPr>
              <a:t>tiết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nhất</a:t>
            </a:r>
            <a:r>
              <a:rPr lang="en-US" sz="2400" dirty="0">
                <a:solidFill>
                  <a:schemeClr val="tx1"/>
                </a:solidFill>
                <a:latin typeface="Times New Roman" panose="02020603050405020304" pitchFamily="18" charset="0"/>
                <a:cs typeface="Times New Roman" panose="02020603050405020304" pitchFamily="18" charset="0"/>
              </a:rPr>
              <a:t>?</a:t>
            </a:r>
            <a:r>
              <a:rPr lang="vi-VN" sz="24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B3C2A52E-72CC-4FAF-8699-8F5659C3CFF0}"/>
              </a:ext>
            </a:extLst>
          </p:cNvPr>
          <p:cNvSpPr txBox="1"/>
          <p:nvPr/>
        </p:nvSpPr>
        <p:spPr>
          <a:xfrm>
            <a:off x="9061230" y="2808165"/>
            <a:ext cx="2975499" cy="800219"/>
          </a:xfrm>
          <a:prstGeom prst="rect">
            <a:avLst/>
          </a:prstGeom>
          <a:noFill/>
          <a:ln>
            <a:solidFill>
              <a:schemeClr val="tx1"/>
            </a:solidFill>
            <a:prstDash val="sysDot"/>
          </a:ln>
        </p:spPr>
        <p:txBody>
          <a:bodyPr wrap="square">
            <a:spAutoFit/>
          </a:bodyPr>
          <a:lstStyle/>
          <a:p>
            <a:pPr algn="just">
              <a:lnSpc>
                <a:spcPct val="115000"/>
              </a:lnSpc>
            </a:pPr>
            <a:r>
              <a:rPr lang="nl-NL" sz="2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Bản đồ tỉ lệ lớn hơn: 1:10.000.000</a:t>
            </a:r>
          </a:p>
        </p:txBody>
      </p:sp>
      <p:sp>
        <p:nvSpPr>
          <p:cNvPr id="41" name="TextBox 40">
            <a:extLst>
              <a:ext uri="{FF2B5EF4-FFF2-40B4-BE49-F238E27FC236}">
                <a16:creationId xmlns:a16="http://schemas.microsoft.com/office/drawing/2014/main" id="{B5CB4019-9F7C-4FC1-857C-A5A98738B55A}"/>
              </a:ext>
            </a:extLst>
          </p:cNvPr>
          <p:cNvSpPr txBox="1"/>
          <p:nvPr/>
        </p:nvSpPr>
        <p:spPr>
          <a:xfrm>
            <a:off x="9061230" y="4151008"/>
            <a:ext cx="2975499" cy="800219"/>
          </a:xfrm>
          <a:prstGeom prst="rect">
            <a:avLst/>
          </a:prstGeom>
          <a:noFill/>
          <a:ln>
            <a:solidFill>
              <a:schemeClr val="tx1"/>
            </a:solidFill>
            <a:prstDash val="sysDot"/>
          </a:ln>
        </p:spPr>
        <p:txBody>
          <a:bodyPr wrap="square">
            <a:spAutoFit/>
          </a:bodyPr>
          <a:lstStyle/>
          <a:p>
            <a:pPr algn="just">
              <a:lnSpc>
                <a:spcPct val="115000"/>
              </a:lnSpc>
            </a:pPr>
            <a:r>
              <a:rPr lang="nl-NL" sz="2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(1): Tỉ lệ thước</a:t>
            </a:r>
          </a:p>
          <a:p>
            <a:pPr algn="just">
              <a:lnSpc>
                <a:spcPct val="115000"/>
              </a:lnSpc>
            </a:pPr>
            <a:r>
              <a:rPr lang="nl-NL" sz="2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(2): Tỉ lệ số</a:t>
            </a:r>
          </a:p>
        </p:txBody>
      </p:sp>
    </p:spTree>
    <p:extLst>
      <p:ext uri="{BB962C8B-B14F-4D97-AF65-F5344CB8AC3E}">
        <p14:creationId xmlns:p14="http://schemas.microsoft.com/office/powerpoint/2010/main" val="1163005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arn(inVertical)">
                                      <p:cBhvr>
                                        <p:cTn id="26" dur="500"/>
                                        <p:tgtEl>
                                          <p:spTgt spid="3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barn(inVertical)">
                                      <p:cBhvr>
                                        <p:cTn id="29" dur="500"/>
                                        <p:tgtEl>
                                          <p:spTgt spid="3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500"/>
                                        <p:tgtEl>
                                          <p:spTgt spid="3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barn(inVertical)">
                                      <p:cBhvr>
                                        <p:cTn id="35" dur="500"/>
                                        <p:tgtEl>
                                          <p:spTgt spid="36"/>
                                        </p:tgtEl>
                                      </p:cBhvr>
                                    </p:animEffect>
                                  </p:childTnLst>
                                </p:cTn>
                              </p:par>
                              <p:par>
                                <p:cTn id="36" presetID="16" presetClass="entr" presetSubtype="21"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barn(inVertical)">
                                      <p:cBhvr>
                                        <p:cTn id="43" dur="500"/>
                                        <p:tgtEl>
                                          <p:spTgt spid="4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barn(inVertical)">
                                      <p:cBhvr>
                                        <p:cTn id="46" dur="500"/>
                                        <p:tgtEl>
                                          <p:spTgt spid="41"/>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barn(inVertical)">
                                      <p:cBhvr>
                                        <p:cTn id="51" dur="500"/>
                                        <p:tgtEl>
                                          <p:spTgt spid="45"/>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barn(inVertical)">
                                      <p:cBhvr>
                                        <p:cTn id="54" dur="5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barn(inVertical)">
                                      <p:cBhvr>
                                        <p:cTn id="59" dur="500"/>
                                        <p:tgtEl>
                                          <p:spTgt spid="47"/>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barn(inVertical)">
                                      <p:cBhvr>
                                        <p:cTn id="6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animBg="1"/>
      <p:bldP spid="30" grpId="0" animBg="1"/>
      <p:bldP spid="38" grpId="0" animBg="1"/>
      <p:bldP spid="43" grpId="0" animBg="1"/>
      <p:bldP spid="45" grpId="0" animBg="1"/>
      <p:bldP spid="46" grpId="0" animBg="1"/>
      <p:bldP spid="47" grpId="0" animBg="1"/>
      <p:bldP spid="33" grpId="0" animBg="1"/>
      <p:bldP spid="34" grpId="0"/>
      <p:bldP spid="35" grpId="0"/>
      <p:bldP spid="36" grpId="0"/>
      <p:bldP spid="37" grpId="0" animBg="1"/>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7428C444-04E3-4E2E-9C8A-C0E0915386BB}"/>
              </a:ext>
            </a:extLst>
          </p:cNvPr>
          <p:cNvCxnSpPr>
            <a:cxnSpLocks/>
          </p:cNvCxnSpPr>
          <p:nvPr/>
        </p:nvCxnSpPr>
        <p:spPr>
          <a:xfrm>
            <a:off x="0" y="1265304"/>
            <a:ext cx="12192000"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7" name="Rectangle: Rounded Corners 7">
            <a:extLst>
              <a:ext uri="{FF2B5EF4-FFF2-40B4-BE49-F238E27FC236}">
                <a16:creationId xmlns:a16="http://schemas.microsoft.com/office/drawing/2014/main" id="{35A13E74-76F6-4B27-A6EE-08DEFED6CA54}"/>
              </a:ext>
            </a:extLst>
          </p:cNvPr>
          <p:cNvSpPr/>
          <p:nvPr/>
        </p:nvSpPr>
        <p:spPr>
          <a:xfrm>
            <a:off x="2071197" y="1406208"/>
            <a:ext cx="8782704" cy="709868"/>
          </a:xfrm>
          <a:prstGeom prst="roundRect">
            <a:avLst/>
          </a:prstGeom>
          <a:solidFill>
            <a:srgbClr val="FFC000"/>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solidFill>
                <a:latin typeface="Times New Roman" panose="02020603050405020304" pitchFamily="18" charset="0"/>
                <a:cs typeface="Times New Roman" panose="02020603050405020304" pitchFamily="18" charset="0"/>
              </a:rPr>
              <a:t>Điền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chỗ</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phù</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hợp</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3" name="Diamond 2">
            <a:extLst>
              <a:ext uri="{FF2B5EF4-FFF2-40B4-BE49-F238E27FC236}">
                <a16:creationId xmlns:a16="http://schemas.microsoft.com/office/drawing/2014/main" id="{694E9E3F-2D40-40C4-B6D3-84E0020131E5}"/>
              </a:ext>
            </a:extLst>
          </p:cNvPr>
          <p:cNvSpPr/>
          <p:nvPr/>
        </p:nvSpPr>
        <p:spPr>
          <a:xfrm>
            <a:off x="1295895" y="1305560"/>
            <a:ext cx="902397" cy="995572"/>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4</a:t>
            </a:r>
          </a:p>
        </p:txBody>
      </p:sp>
      <p:grpSp>
        <p:nvGrpSpPr>
          <p:cNvPr id="23" name="Group 22">
            <a:extLst>
              <a:ext uri="{FF2B5EF4-FFF2-40B4-BE49-F238E27FC236}">
                <a16:creationId xmlns:a16="http://schemas.microsoft.com/office/drawing/2014/main" id="{86437183-ED2F-4CF4-B204-23D255F15790}"/>
              </a:ext>
            </a:extLst>
          </p:cNvPr>
          <p:cNvGrpSpPr/>
          <p:nvPr/>
        </p:nvGrpSpPr>
        <p:grpSpPr>
          <a:xfrm>
            <a:off x="2289081" y="-11858"/>
            <a:ext cx="9076549" cy="1260458"/>
            <a:chOff x="647782" y="-12180"/>
            <a:chExt cx="9076549" cy="1260458"/>
          </a:xfrm>
        </p:grpSpPr>
        <p:sp>
          <p:nvSpPr>
            <p:cNvPr id="24" name="Rectangle 23">
              <a:extLst>
                <a:ext uri="{FF2B5EF4-FFF2-40B4-BE49-F238E27FC236}">
                  <a16:creationId xmlns:a16="http://schemas.microsoft.com/office/drawing/2014/main" id="{D2455C7F-7442-4ECF-9FCB-8102E012011A}"/>
                </a:ext>
              </a:extLst>
            </p:cNvPr>
            <p:cNvSpPr/>
            <p:nvPr/>
          </p:nvSpPr>
          <p:spPr>
            <a:xfrm>
              <a:off x="1571259" y="233328"/>
              <a:ext cx="8153072" cy="769441"/>
            </a:xfrm>
            <a:prstGeom prst="rect">
              <a:avLst/>
            </a:prstGeom>
            <a:noFill/>
          </p:spPr>
          <p:txBody>
            <a:bodyPr wrap="square" lIns="91440" tIns="45720" rIns="91440" bIns="45720">
              <a:spAutoFit/>
            </a:bodyPr>
            <a:lstStyle/>
            <a:p>
              <a:pPr algn="ctr"/>
              <a:r>
                <a:rPr lang="en-US" sz="4400" b="1" dirty="0" err="1">
                  <a:ln w="9525">
                    <a:solidFill>
                      <a:schemeClr val="bg1"/>
                    </a:solidFill>
                    <a:prstDash val="solid"/>
                  </a:ln>
                  <a:solidFill>
                    <a:srgbClr val="4B4C9D"/>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Trò</a:t>
              </a:r>
              <a:r>
                <a:rPr lang="en-US" sz="4400" b="1" dirty="0">
                  <a:ln w="9525">
                    <a:solidFill>
                      <a:schemeClr val="bg1"/>
                    </a:solidFill>
                    <a:prstDash val="solid"/>
                  </a:ln>
                  <a:solidFill>
                    <a:srgbClr val="4B4C9D"/>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400" b="1" dirty="0" err="1">
                  <a:ln w="9525">
                    <a:solidFill>
                      <a:schemeClr val="bg1"/>
                    </a:solidFill>
                    <a:prstDash val="solid"/>
                  </a:ln>
                  <a:solidFill>
                    <a:srgbClr val="4B4C9D"/>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chơi</a:t>
              </a:r>
              <a:r>
                <a:rPr lang="en-US" sz="4400" b="1" dirty="0">
                  <a:ln w="9525">
                    <a:solidFill>
                      <a:schemeClr val="bg1"/>
                    </a:solidFill>
                    <a:prstDash val="solid"/>
                  </a:ln>
                  <a:solidFill>
                    <a:srgbClr val="4B4C9D"/>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NHÀ ĐỊA LÍ TÀI BA</a:t>
              </a:r>
              <a:endParaRPr lang="en-US" sz="4400" b="1" cap="none" spc="0" dirty="0">
                <a:ln w="9525">
                  <a:solidFill>
                    <a:schemeClr val="bg1"/>
                  </a:solidFill>
                  <a:prstDash val="solid"/>
                </a:ln>
                <a:solidFill>
                  <a:srgbClr val="4B4C9D"/>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pic>
          <p:nvPicPr>
            <p:cNvPr id="25" name="Picture 2" descr="Game-pad Gaming icon stock vector. Illustration of fight - 184134342">
              <a:extLst>
                <a:ext uri="{FF2B5EF4-FFF2-40B4-BE49-F238E27FC236}">
                  <a16:creationId xmlns:a16="http://schemas.microsoft.com/office/drawing/2014/main" id="{7E955003-00FC-4F05-9769-DFE81A1D408B}"/>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1953" b="91716" l="3875" r="98750">
                          <a14:foregroundMark x1="45688" y1="91775" x2="45688" y2="91775"/>
                          <a14:foregroundMark x1="93250" y1="50237" x2="93250" y2="50237"/>
                          <a14:foregroundMark x1="63500" y1="5976" x2="63500" y2="5976"/>
                          <a14:foregroundMark x1="51000" y1="1953" x2="51000" y2="1953"/>
                          <a14:foregroundMark x1="5500" y1="37870" x2="3875" y2="39586"/>
                          <a14:foregroundMark x1="4500" y1="56036" x2="4500" y2="56036"/>
                          <a14:foregroundMark x1="98750" y1="48876" x2="98750" y2="48876"/>
                          <a14:foregroundMark x1="90438" y1="59704" x2="88563" y2="57751"/>
                          <a14:foregroundMark x1="70188" y1="50059" x2="69000" y2="49882"/>
                          <a14:foregroundMark x1="45125" y1="49053" x2="36750" y2="50414"/>
                          <a14:foregroundMark x1="36750" y1="50414" x2="36750" y2="50414"/>
                          <a14:foregroundMark x1="22250" y1="50414" x2="20625" y2="50828"/>
                          <a14:foregroundMark x1="14063" y1="58935" x2="15937" y2="60888"/>
                          <a14:foregroundMark x1="23438" y1="64734" x2="29000" y2="65503"/>
                          <a14:foregroundMark x1="34875" y1="66095" x2="38188" y2="64911"/>
                          <a14:foregroundMark x1="39375" y1="64320" x2="40813" y2="63787"/>
                          <a14:foregroundMark x1="52438" y1="60296" x2="55937" y2="60296"/>
                          <a14:foregroundMark x1="72875" y1="62426" x2="72875" y2="62426"/>
                          <a14:foregroundMark x1="81438" y1="54083" x2="81438" y2="53550"/>
                          <a14:foregroundMark x1="80438" y1="49882" x2="78750" y2="48876"/>
                          <a14:foregroundMark x1="77125" y1="48107" x2="71625" y2="46982"/>
                          <a14:foregroundMark x1="63250" y1="45385" x2="59375" y2="45385"/>
                          <a14:foregroundMark x1="57125" y1="45385" x2="47125" y2="46213"/>
                          <a14:foregroundMark x1="47125" y1="46213" x2="47125" y2="46213"/>
                          <a14:foregroundMark x1="45125" y1="46213" x2="40000" y2="46568"/>
                          <a14:foregroundMark x1="38188" y1="45976" x2="35688" y2="45976"/>
                          <a14:foregroundMark x1="34688" y1="44438" x2="34688" y2="44438"/>
                          <a14:foregroundMark x1="60813" y1="45621" x2="60813" y2="45621"/>
                          <a14:foregroundMark x1="72438" y1="45799" x2="72438" y2="45799"/>
                          <a14:foregroundMark x1="78375" y1="48698" x2="78375" y2="48698"/>
                          <a14:foregroundMark x1="83063" y1="54675" x2="83063" y2="54675"/>
                          <a14:foregroundMark x1="71625" y1="65325" x2="71625" y2="65325"/>
                          <a14:foregroundMark x1="83688" y1="68817" x2="82688" y2="63787"/>
                          <a14:foregroundMark x1="85313" y1="55858" x2="85125" y2="54852"/>
                          <a14:foregroundMark x1="81625" y1="48876" x2="77750" y2="46391"/>
                          <a14:foregroundMark x1="76313" y1="45385" x2="73063" y2="45385"/>
                          <a14:foregroundMark x1="66563" y1="44852" x2="64875" y2="45030"/>
                          <a14:foregroundMark x1="64063" y1="45030" x2="62063" y2="45207"/>
                          <a14:foregroundMark x1="61438" y1="45207" x2="61438" y2="45207"/>
                          <a14:foregroundMark x1="27375" y1="45030" x2="25938" y2="45207"/>
                          <a14:foregroundMark x1="17313" y1="45621" x2="17313" y2="45621"/>
                          <a14:foregroundMark x1="14688" y1="48284" x2="14688" y2="48284"/>
                          <a14:foregroundMark x1="13875" y1="48876" x2="13875" y2="48876"/>
                          <a14:foregroundMark x1="82438" y1="59112" x2="82438" y2="59112"/>
                          <a14:foregroundMark x1="75500" y1="67811" x2="75500" y2="67811"/>
                          <a14:foregroundMark x1="75500" y1="67811" x2="75500" y2="67811"/>
                          <a14:foregroundMark x1="70625" y1="62781" x2="70000" y2="62426"/>
                          <a14:foregroundMark x1="67563" y1="59882" x2="67563" y2="59882"/>
                          <a14:foregroundMark x1="67125" y1="59527" x2="67125" y2="59527"/>
                          <a14:foregroundMark x1="84500" y1="56982" x2="84688" y2="57751"/>
                          <a14:foregroundMark x1="84500" y1="60651" x2="84500" y2="60651"/>
                          <a14:foregroundMark x1="73875" y1="50059" x2="73875" y2="50059"/>
                          <a14:foregroundMark x1="76750" y1="53728" x2="76750" y2="53728"/>
                          <a14:foregroundMark x1="71000" y1="60296" x2="71000" y2="60296"/>
                          <a14:foregroundMark x1="75500" y1="67811" x2="75500" y2="67811"/>
                          <a14:foregroundMark x1="75500" y1="67811" x2="75500" y2="67811"/>
                          <a14:foregroundMark x1="84313" y1="63550" x2="84313" y2="63550"/>
                          <a14:foregroundMark x1="85938" y1="63018" x2="85938" y2="63018"/>
                          <a14:foregroundMark x1="77375" y1="67219" x2="76125" y2="66864"/>
                          <a14:foregroundMark x1="74875" y1="65325" x2="71813" y2="63550"/>
                          <a14:foregroundMark x1="65313" y1="59112" x2="64875" y2="58580"/>
                        </a14:backgroundRemoval>
                      </a14:imgEffect>
                    </a14:imgLayer>
                  </a14:imgProps>
                </a:ext>
                <a:ext uri="{28A0092B-C50C-407E-A947-70E740481C1C}">
                  <a14:useLocalDpi xmlns:a14="http://schemas.microsoft.com/office/drawing/2010/main" val="0"/>
                </a:ext>
              </a:extLst>
            </a:blip>
            <a:srcRect/>
            <a:stretch>
              <a:fillRect/>
            </a:stretch>
          </p:blipFill>
          <p:spPr bwMode="auto">
            <a:xfrm>
              <a:off x="647782" y="-12180"/>
              <a:ext cx="1193350" cy="1260458"/>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Table 3">
            <a:extLst>
              <a:ext uri="{FF2B5EF4-FFF2-40B4-BE49-F238E27FC236}">
                <a16:creationId xmlns:a16="http://schemas.microsoft.com/office/drawing/2014/main" id="{6A7898FC-2453-4E73-99A9-88C4E37CB17C}"/>
              </a:ext>
            </a:extLst>
          </p:cNvPr>
          <p:cNvGraphicFramePr>
            <a:graphicFrameLocks noGrp="1"/>
          </p:cNvGraphicFramePr>
          <p:nvPr>
            <p:extLst>
              <p:ext uri="{D42A27DB-BD31-4B8C-83A1-F6EECF244321}">
                <p14:modId xmlns:p14="http://schemas.microsoft.com/office/powerpoint/2010/main" val="2071517664"/>
              </p:ext>
            </p:extLst>
          </p:nvPr>
        </p:nvGraphicFramePr>
        <p:xfrm>
          <a:off x="398585" y="2442035"/>
          <a:ext cx="10832122" cy="3322320"/>
        </p:xfrm>
        <a:graphic>
          <a:graphicData uri="http://schemas.openxmlformats.org/drawingml/2006/table">
            <a:tbl>
              <a:tblPr firstRow="1" bandRow="1">
                <a:tableStyleId>{5C22544A-7EE6-4342-B048-85BDC9FD1C3A}</a:tableStyleId>
              </a:tblPr>
              <a:tblGrid>
                <a:gridCol w="1105118">
                  <a:extLst>
                    <a:ext uri="{9D8B030D-6E8A-4147-A177-3AD203B41FA5}">
                      <a16:colId xmlns:a16="http://schemas.microsoft.com/office/drawing/2014/main" val="2641023375"/>
                    </a:ext>
                  </a:extLst>
                </a:gridCol>
                <a:gridCol w="2722257">
                  <a:extLst>
                    <a:ext uri="{9D8B030D-6E8A-4147-A177-3AD203B41FA5}">
                      <a16:colId xmlns:a16="http://schemas.microsoft.com/office/drawing/2014/main" val="421046765"/>
                    </a:ext>
                  </a:extLst>
                </a:gridCol>
                <a:gridCol w="3269626">
                  <a:extLst>
                    <a:ext uri="{9D8B030D-6E8A-4147-A177-3AD203B41FA5}">
                      <a16:colId xmlns:a16="http://schemas.microsoft.com/office/drawing/2014/main" val="516198041"/>
                    </a:ext>
                  </a:extLst>
                </a:gridCol>
                <a:gridCol w="3735121">
                  <a:extLst>
                    <a:ext uri="{9D8B030D-6E8A-4147-A177-3AD203B41FA5}">
                      <a16:colId xmlns:a16="http://schemas.microsoft.com/office/drawing/2014/main" val="1502942769"/>
                    </a:ext>
                  </a:extLst>
                </a:gridCol>
              </a:tblGrid>
              <a:tr h="370840">
                <a:tc>
                  <a:txBody>
                    <a:bodyPr/>
                    <a:lstStyle/>
                    <a:p>
                      <a:pPr algn="ctr"/>
                      <a:r>
                        <a:rPr lang="en-US" sz="2600" dirty="0" err="1">
                          <a:latin typeface="Times New Roman" panose="02020603050405020304" pitchFamily="18" charset="0"/>
                          <a:cs typeface="Times New Roman" panose="02020603050405020304" pitchFamily="18" charset="0"/>
                        </a:rPr>
                        <a:t>Bản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đồ</a:t>
                      </a:r>
                      <a:endParaRPr lang="en-US" sz="2600" dirty="0">
                        <a:latin typeface="Times New Roman" panose="02020603050405020304" pitchFamily="18" charset="0"/>
                        <a:cs typeface="Times New Roman" panose="02020603050405020304" pitchFamily="18" charset="0"/>
                      </a:endParaRPr>
                    </a:p>
                  </a:txBody>
                  <a:tcPr>
                    <a:solidFill>
                      <a:schemeClr val="accent2">
                        <a:lumMod val="75000"/>
                      </a:schemeClr>
                    </a:solidFill>
                  </a:tcPr>
                </a:tc>
                <a:tc>
                  <a:txBody>
                    <a:bodyPr/>
                    <a:lstStyle/>
                    <a:p>
                      <a:pPr algn="ctr"/>
                      <a:r>
                        <a:rPr lang="en-US" sz="2600" dirty="0" err="1">
                          <a:latin typeface="Times New Roman" panose="02020603050405020304" pitchFamily="18" charset="0"/>
                          <a:cs typeface="Times New Roman" panose="02020603050405020304" pitchFamily="18" charset="0"/>
                        </a:rPr>
                        <a:t>Khoảng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đồ</a:t>
                      </a:r>
                      <a:r>
                        <a:rPr lang="en-US" sz="2600" dirty="0">
                          <a:latin typeface="Times New Roman" panose="02020603050405020304" pitchFamily="18" charset="0"/>
                          <a:cs typeface="Times New Roman" panose="02020603050405020304" pitchFamily="18" charset="0"/>
                        </a:rPr>
                        <a:t> (cm)</a:t>
                      </a:r>
                    </a:p>
                  </a:txBody>
                  <a:tcPr>
                    <a:solidFill>
                      <a:schemeClr val="accent2">
                        <a:lumMod val="75000"/>
                      </a:schemeClr>
                    </a:solidFill>
                  </a:tcPr>
                </a:tc>
                <a:tc>
                  <a:txBody>
                    <a:bodyPr/>
                    <a:lstStyle/>
                    <a:p>
                      <a:pPr algn="ctr"/>
                      <a:r>
                        <a:rPr lang="en-US" sz="2600" dirty="0" err="1">
                          <a:latin typeface="Times New Roman" panose="02020603050405020304" pitchFamily="18" charset="0"/>
                          <a:cs typeface="Times New Roman" panose="02020603050405020304" pitchFamily="18" charset="0"/>
                        </a:rPr>
                        <a:t>Khoảng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tế</a:t>
                      </a:r>
                      <a:endParaRPr lang="en-US" sz="2600" dirty="0">
                        <a:latin typeface="Times New Roman" panose="02020603050405020304" pitchFamily="18" charset="0"/>
                        <a:cs typeface="Times New Roman" panose="02020603050405020304" pitchFamily="18" charset="0"/>
                      </a:endParaRPr>
                    </a:p>
                  </a:txBody>
                  <a:tcPr>
                    <a:solidFill>
                      <a:schemeClr val="accent2">
                        <a:lumMod val="75000"/>
                      </a:schemeClr>
                    </a:solidFill>
                  </a:tcPr>
                </a:tc>
                <a:tc>
                  <a:txBody>
                    <a:bodyPr/>
                    <a:lstStyle/>
                    <a:p>
                      <a:pPr algn="ctr"/>
                      <a:r>
                        <a:rPr lang="en-US" sz="2600" dirty="0" err="1">
                          <a:latin typeface="Times New Roman" panose="02020603050405020304" pitchFamily="18" charset="0"/>
                          <a:cs typeface="Times New Roman" panose="02020603050405020304" pitchFamily="18" charset="0"/>
                        </a:rPr>
                        <a:t>Tỉ</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lệ</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đồ</a:t>
                      </a:r>
                      <a:endParaRPr lang="en-US" sz="2600" dirty="0">
                        <a:latin typeface="Times New Roman" panose="02020603050405020304" pitchFamily="18" charset="0"/>
                        <a:cs typeface="Times New Roman" panose="02020603050405020304" pitchFamily="18" charset="0"/>
                      </a:endParaRPr>
                    </a:p>
                  </a:txBody>
                  <a:tcPr>
                    <a:solidFill>
                      <a:schemeClr val="accent2">
                        <a:lumMod val="75000"/>
                      </a:schemeClr>
                    </a:solidFill>
                  </a:tcPr>
                </a:tc>
                <a:extLst>
                  <a:ext uri="{0D108BD9-81ED-4DB2-BD59-A6C34878D82A}">
                    <a16:rowId xmlns:a16="http://schemas.microsoft.com/office/drawing/2014/main" val="2283907613"/>
                  </a:ext>
                </a:extLst>
              </a:tr>
              <a:tr h="370840">
                <a:tc>
                  <a:txBody>
                    <a:bodyPr/>
                    <a:lstStyle/>
                    <a:p>
                      <a:pPr algn="ctr"/>
                      <a:r>
                        <a:rPr lang="en-US" sz="2600" dirty="0">
                          <a:latin typeface="Times New Roman" panose="02020603050405020304" pitchFamily="18" charset="0"/>
                          <a:cs typeface="Times New Roman" panose="02020603050405020304" pitchFamily="18" charset="0"/>
                        </a:rPr>
                        <a:t>A</a:t>
                      </a:r>
                    </a:p>
                  </a:txBody>
                  <a:tcPr>
                    <a:solidFill>
                      <a:schemeClr val="accent4">
                        <a:lumMod val="40000"/>
                        <a:lumOff val="60000"/>
                      </a:schemeClr>
                    </a:solidFill>
                  </a:tcPr>
                </a:tc>
                <a:tc>
                  <a:txBody>
                    <a:bodyPr/>
                    <a:lstStyle/>
                    <a:p>
                      <a:pPr algn="ctr"/>
                      <a:r>
                        <a:rPr lang="en-US" sz="2600" dirty="0">
                          <a:latin typeface="Times New Roman" panose="02020603050405020304" pitchFamily="18" charset="0"/>
                          <a:cs typeface="Times New Roman" panose="02020603050405020304" pitchFamily="18" charset="0"/>
                        </a:rPr>
                        <a:t>1</a:t>
                      </a:r>
                    </a:p>
                  </a:txBody>
                  <a:tcPr>
                    <a:solidFill>
                      <a:schemeClr val="accent4">
                        <a:lumMod val="40000"/>
                        <a:lumOff val="60000"/>
                      </a:schemeClr>
                    </a:solidFill>
                  </a:tcPr>
                </a:tc>
                <a:tc>
                  <a:txBody>
                    <a:bodyPr/>
                    <a:lstStyle/>
                    <a:p>
                      <a:pPr algn="ctr"/>
                      <a:r>
                        <a:rPr lang="en-US" sz="2600" dirty="0">
                          <a:latin typeface="Times New Roman" panose="02020603050405020304" pitchFamily="18" charset="0"/>
                          <a:cs typeface="Times New Roman" panose="02020603050405020304" pitchFamily="18" charset="0"/>
                        </a:rPr>
                        <a:t>5 km</a:t>
                      </a:r>
                    </a:p>
                  </a:txBody>
                  <a:tcPr>
                    <a:solidFill>
                      <a:schemeClr val="accent4">
                        <a:lumMod val="40000"/>
                        <a:lumOff val="60000"/>
                      </a:schemeClr>
                    </a:solidFill>
                  </a:tcPr>
                </a:tc>
                <a:tc>
                  <a:txBody>
                    <a:bodyPr/>
                    <a:lstStyle/>
                    <a:p>
                      <a:pPr algn="ctr"/>
                      <a:r>
                        <a:rPr lang="en-US" sz="2600" dirty="0">
                          <a:latin typeface="Times New Roman" panose="02020603050405020304" pitchFamily="18" charset="0"/>
                          <a:cs typeface="Times New Roman" panose="02020603050405020304" pitchFamily="18" charset="0"/>
                        </a:rPr>
                        <a:t>…….................................</a:t>
                      </a:r>
                    </a:p>
                  </a:txBody>
                  <a:tcPr>
                    <a:solidFill>
                      <a:schemeClr val="accent4">
                        <a:lumMod val="40000"/>
                        <a:lumOff val="60000"/>
                      </a:schemeClr>
                    </a:solidFill>
                  </a:tcPr>
                </a:tc>
                <a:extLst>
                  <a:ext uri="{0D108BD9-81ED-4DB2-BD59-A6C34878D82A}">
                    <a16:rowId xmlns:a16="http://schemas.microsoft.com/office/drawing/2014/main" val="337973043"/>
                  </a:ext>
                </a:extLst>
              </a:tr>
              <a:tr h="370840">
                <a:tc>
                  <a:txBody>
                    <a:bodyPr/>
                    <a:lstStyle/>
                    <a:p>
                      <a:pPr algn="ctr"/>
                      <a:r>
                        <a:rPr lang="en-US" sz="2600" dirty="0">
                          <a:latin typeface="Times New Roman" panose="02020603050405020304" pitchFamily="18" charset="0"/>
                          <a:cs typeface="Times New Roman" panose="02020603050405020304" pitchFamily="18" charset="0"/>
                        </a:rPr>
                        <a:t>B</a:t>
                      </a:r>
                    </a:p>
                  </a:txBody>
                  <a:tcPr>
                    <a:solidFill>
                      <a:schemeClr val="accent4">
                        <a:lumMod val="20000"/>
                        <a:lumOff val="80000"/>
                      </a:schemeClr>
                    </a:solidFill>
                  </a:tcPr>
                </a:tc>
                <a:tc>
                  <a:txBody>
                    <a:bodyPr/>
                    <a:lstStyle/>
                    <a:p>
                      <a:pPr algn="ctr"/>
                      <a:r>
                        <a:rPr lang="en-US" sz="2600" dirty="0">
                          <a:latin typeface="Times New Roman" panose="02020603050405020304" pitchFamily="18" charset="0"/>
                          <a:cs typeface="Times New Roman" panose="02020603050405020304" pitchFamily="18" charset="0"/>
                        </a:rPr>
                        <a:t>1</a:t>
                      </a:r>
                    </a:p>
                  </a:txBody>
                  <a:tcPr>
                    <a:solidFill>
                      <a:schemeClr val="accent4">
                        <a:lumMod val="20000"/>
                        <a:lumOff val="80000"/>
                      </a:schemeClr>
                    </a:solidFill>
                  </a:tcPr>
                </a:tc>
                <a:tc>
                  <a:txBody>
                    <a:bodyPr/>
                    <a:lstStyle/>
                    <a:p>
                      <a:pPr algn="ctr"/>
                      <a:r>
                        <a:rPr lang="en-US" sz="2600" dirty="0">
                          <a:latin typeface="Times New Roman" panose="02020603050405020304" pitchFamily="18" charset="0"/>
                          <a:cs typeface="Times New Roman" panose="02020603050405020304" pitchFamily="18" charset="0"/>
                        </a:rPr>
                        <a:t>3000 m</a:t>
                      </a:r>
                    </a:p>
                  </a:txBody>
                  <a:tcPr>
                    <a:solidFill>
                      <a:schemeClr val="accent4">
                        <a:lumMod val="20000"/>
                        <a:lumOff val="80000"/>
                      </a:schemeClr>
                    </a:solidFill>
                  </a:tcPr>
                </a:tc>
                <a:tc>
                  <a:txBody>
                    <a:bodyPr/>
                    <a:lstStyle/>
                    <a:p>
                      <a:pPr algn="ctr"/>
                      <a:r>
                        <a:rPr lang="en-US" sz="2600" dirty="0">
                          <a:latin typeface="Times New Roman" panose="02020603050405020304" pitchFamily="18" charset="0"/>
                          <a:cs typeface="Times New Roman" panose="02020603050405020304" pitchFamily="18" charset="0"/>
                        </a:rPr>
                        <a:t>…….................................</a:t>
                      </a:r>
                    </a:p>
                  </a:txBody>
                  <a:tcPr>
                    <a:solidFill>
                      <a:schemeClr val="accent4">
                        <a:lumMod val="20000"/>
                        <a:lumOff val="80000"/>
                      </a:schemeClr>
                    </a:solidFill>
                  </a:tcPr>
                </a:tc>
                <a:extLst>
                  <a:ext uri="{0D108BD9-81ED-4DB2-BD59-A6C34878D82A}">
                    <a16:rowId xmlns:a16="http://schemas.microsoft.com/office/drawing/2014/main" val="289334202"/>
                  </a:ext>
                </a:extLst>
              </a:tr>
              <a:tr h="370840">
                <a:tc>
                  <a:txBody>
                    <a:bodyPr/>
                    <a:lstStyle/>
                    <a:p>
                      <a:pPr algn="ctr"/>
                      <a:r>
                        <a:rPr lang="en-US" sz="2600" dirty="0">
                          <a:latin typeface="Times New Roman" panose="02020603050405020304" pitchFamily="18" charset="0"/>
                          <a:cs typeface="Times New Roman" panose="02020603050405020304" pitchFamily="18" charset="0"/>
                        </a:rPr>
                        <a:t>C</a:t>
                      </a:r>
                    </a:p>
                  </a:txBody>
                  <a:tcPr>
                    <a:solidFill>
                      <a:srgbClr val="FFE699"/>
                    </a:solidFill>
                  </a:tcPr>
                </a:tc>
                <a:tc>
                  <a:txBody>
                    <a:bodyPr/>
                    <a:lstStyle/>
                    <a:p>
                      <a:pPr algn="ctr"/>
                      <a:r>
                        <a:rPr lang="en-US" sz="2600" dirty="0">
                          <a:latin typeface="Times New Roman" panose="02020603050405020304" pitchFamily="18" charset="0"/>
                          <a:cs typeface="Times New Roman" panose="02020603050405020304" pitchFamily="18" charset="0"/>
                        </a:rPr>
                        <a:t>1</a:t>
                      </a:r>
                    </a:p>
                  </a:txBody>
                  <a:tcPr>
                    <a:solidFill>
                      <a:srgbClr val="FFE699"/>
                    </a:solidFill>
                  </a:tcPr>
                </a:tc>
                <a:tc>
                  <a:txBody>
                    <a:bodyPr/>
                    <a:lstStyle/>
                    <a:p>
                      <a:pPr algn="ctr"/>
                      <a:r>
                        <a:rPr lang="en-US" sz="2600" dirty="0">
                          <a:latin typeface="Times New Roman" panose="02020603050405020304" pitchFamily="18" charset="0"/>
                          <a:cs typeface="Times New Roman" panose="02020603050405020304" pitchFamily="18" charset="0"/>
                        </a:rPr>
                        <a:t>60 km</a:t>
                      </a:r>
                    </a:p>
                  </a:txBody>
                  <a:tcPr>
                    <a:solidFill>
                      <a:srgbClr val="FFE699"/>
                    </a:solidFill>
                  </a:tcPr>
                </a:tc>
                <a:tc>
                  <a:txBody>
                    <a:bodyPr/>
                    <a:lstStyle/>
                    <a:p>
                      <a:pPr algn="ctr"/>
                      <a:r>
                        <a:rPr lang="en-US" sz="2600" dirty="0">
                          <a:latin typeface="Times New Roman" panose="02020603050405020304" pitchFamily="18" charset="0"/>
                          <a:cs typeface="Times New Roman" panose="02020603050405020304" pitchFamily="18" charset="0"/>
                        </a:rPr>
                        <a:t>…….................................</a:t>
                      </a:r>
                    </a:p>
                  </a:txBody>
                  <a:tcPr>
                    <a:solidFill>
                      <a:srgbClr val="FFE699"/>
                    </a:solidFill>
                  </a:tcPr>
                </a:tc>
                <a:extLst>
                  <a:ext uri="{0D108BD9-81ED-4DB2-BD59-A6C34878D82A}">
                    <a16:rowId xmlns:a16="http://schemas.microsoft.com/office/drawing/2014/main" val="3106125705"/>
                  </a:ext>
                </a:extLst>
              </a:tr>
              <a:tr h="370840">
                <a:tc>
                  <a:txBody>
                    <a:bodyPr/>
                    <a:lstStyle/>
                    <a:p>
                      <a:pPr algn="ctr"/>
                      <a:r>
                        <a:rPr lang="en-US" sz="2600" dirty="0">
                          <a:latin typeface="Times New Roman" panose="02020603050405020304" pitchFamily="18" charset="0"/>
                          <a:cs typeface="Times New Roman" panose="02020603050405020304" pitchFamily="18" charset="0"/>
                        </a:rPr>
                        <a:t>D</a:t>
                      </a:r>
                    </a:p>
                  </a:txBody>
                  <a:tcPr>
                    <a:solidFill>
                      <a:schemeClr val="accent4">
                        <a:lumMod val="20000"/>
                        <a:lumOff val="80000"/>
                      </a:schemeClr>
                    </a:solidFill>
                  </a:tcPr>
                </a:tc>
                <a:tc>
                  <a:txBody>
                    <a:bodyPr/>
                    <a:lstStyle/>
                    <a:p>
                      <a:pPr algn="ctr"/>
                      <a:r>
                        <a:rPr lang="en-US" sz="2600" dirty="0">
                          <a:latin typeface="Times New Roman" panose="02020603050405020304" pitchFamily="18" charset="0"/>
                          <a:cs typeface="Times New Roman" panose="02020603050405020304" pitchFamily="18" charset="0"/>
                        </a:rPr>
                        <a:t>1</a:t>
                      </a: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Times New Roman" panose="02020603050405020304" pitchFamily="18" charset="0"/>
                          <a:cs typeface="Times New Roman" panose="02020603050405020304" pitchFamily="18" charset="0"/>
                        </a:rPr>
                        <a:t>…………..km</a:t>
                      </a:r>
                    </a:p>
                  </a:txBody>
                  <a:tcPr>
                    <a:solidFill>
                      <a:schemeClr val="accent4">
                        <a:lumMod val="20000"/>
                        <a:lumOff val="80000"/>
                      </a:schemeClr>
                    </a:solidFill>
                  </a:tcPr>
                </a:tc>
                <a:tc>
                  <a:txBody>
                    <a:bodyPr/>
                    <a:lstStyle/>
                    <a:p>
                      <a:pPr algn="ctr"/>
                      <a:r>
                        <a:rPr lang="en-US" sz="2600" dirty="0">
                          <a:latin typeface="Times New Roman" panose="02020603050405020304" pitchFamily="18" charset="0"/>
                          <a:cs typeface="Times New Roman" panose="02020603050405020304" pitchFamily="18" charset="0"/>
                        </a:rPr>
                        <a:t>1 : 1000.000</a:t>
                      </a:r>
                    </a:p>
                  </a:txBody>
                  <a:tcPr>
                    <a:solidFill>
                      <a:schemeClr val="accent4">
                        <a:lumMod val="20000"/>
                        <a:lumOff val="80000"/>
                      </a:schemeClr>
                    </a:solidFill>
                  </a:tcPr>
                </a:tc>
                <a:extLst>
                  <a:ext uri="{0D108BD9-81ED-4DB2-BD59-A6C34878D82A}">
                    <a16:rowId xmlns:a16="http://schemas.microsoft.com/office/drawing/2014/main" val="2067430971"/>
                  </a:ext>
                </a:extLst>
              </a:tr>
              <a:tr h="370840">
                <a:tc>
                  <a:txBody>
                    <a:bodyPr/>
                    <a:lstStyle/>
                    <a:p>
                      <a:pPr algn="ctr"/>
                      <a:r>
                        <a:rPr lang="en-US" sz="2600" dirty="0">
                          <a:latin typeface="Times New Roman" panose="02020603050405020304" pitchFamily="18" charset="0"/>
                          <a:cs typeface="Times New Roman" panose="02020603050405020304" pitchFamily="18" charset="0"/>
                        </a:rPr>
                        <a:t>E</a:t>
                      </a:r>
                    </a:p>
                  </a:txBody>
                  <a:tcPr>
                    <a:solidFill>
                      <a:srgbClr val="FFE699"/>
                    </a:solidFill>
                  </a:tcPr>
                </a:tc>
                <a:tc>
                  <a:txBody>
                    <a:bodyPr/>
                    <a:lstStyle/>
                    <a:p>
                      <a:pPr algn="ctr"/>
                      <a:r>
                        <a:rPr lang="en-US" sz="2600" dirty="0">
                          <a:latin typeface="Times New Roman" panose="02020603050405020304" pitchFamily="18" charset="0"/>
                          <a:cs typeface="Times New Roman" panose="02020603050405020304" pitchFamily="18" charset="0"/>
                        </a:rPr>
                        <a:t>1</a:t>
                      </a:r>
                    </a:p>
                  </a:txBody>
                  <a:tcPr>
                    <a:solidFill>
                      <a:srgbClr val="FFE699"/>
                    </a:solidFill>
                  </a:tcPr>
                </a:tc>
                <a:tc>
                  <a:txBody>
                    <a:bodyPr/>
                    <a:lstStyle/>
                    <a:p>
                      <a:pPr algn="ctr"/>
                      <a:r>
                        <a:rPr lang="en-US" sz="2600" dirty="0">
                          <a:latin typeface="Times New Roman" panose="02020603050405020304" pitchFamily="18" charset="0"/>
                          <a:cs typeface="Times New Roman" panose="02020603050405020304" pitchFamily="18" charset="0"/>
                        </a:rPr>
                        <a:t>………… m</a:t>
                      </a:r>
                    </a:p>
                  </a:txBody>
                  <a:tcPr>
                    <a:solidFill>
                      <a:srgbClr val="FFE6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Times New Roman" panose="02020603050405020304" pitchFamily="18" charset="0"/>
                          <a:cs typeface="Times New Roman" panose="02020603050405020304" pitchFamily="18" charset="0"/>
                        </a:rPr>
                        <a:t>1 : 10.000</a:t>
                      </a:r>
                    </a:p>
                  </a:txBody>
                  <a:tcPr>
                    <a:solidFill>
                      <a:srgbClr val="FFE699"/>
                    </a:solidFill>
                  </a:tcPr>
                </a:tc>
                <a:extLst>
                  <a:ext uri="{0D108BD9-81ED-4DB2-BD59-A6C34878D82A}">
                    <a16:rowId xmlns:a16="http://schemas.microsoft.com/office/drawing/2014/main" val="724656644"/>
                  </a:ext>
                </a:extLst>
              </a:tr>
            </a:tbl>
          </a:graphicData>
        </a:graphic>
      </p:graphicFrame>
      <p:sp>
        <p:nvSpPr>
          <p:cNvPr id="29" name="TextBox 28">
            <a:extLst>
              <a:ext uri="{FF2B5EF4-FFF2-40B4-BE49-F238E27FC236}">
                <a16:creationId xmlns:a16="http://schemas.microsoft.com/office/drawing/2014/main" id="{EE8530AF-AFF7-454D-AE00-F6DC78365FFA}"/>
              </a:ext>
            </a:extLst>
          </p:cNvPr>
          <p:cNvSpPr txBox="1"/>
          <p:nvPr/>
        </p:nvSpPr>
        <p:spPr>
          <a:xfrm>
            <a:off x="8072038" y="3232535"/>
            <a:ext cx="2290690" cy="523220"/>
          </a:xfrm>
          <a:prstGeom prst="rect">
            <a:avLst/>
          </a:prstGeom>
          <a:noFill/>
        </p:spPr>
        <p:txBody>
          <a:bodyPr wrap="square">
            <a:spAutoFit/>
          </a:bodyPr>
          <a:lstStyle/>
          <a:p>
            <a:pPr algn="ctr"/>
            <a:r>
              <a:rPr lang="en-US" sz="2800" dirty="0">
                <a:solidFill>
                  <a:srgbClr val="0000FF"/>
                </a:solidFill>
                <a:latin typeface="Times New Roman" panose="02020603050405020304" pitchFamily="18" charset="0"/>
                <a:cs typeface="Times New Roman" panose="02020603050405020304" pitchFamily="18" charset="0"/>
              </a:rPr>
              <a:t>1: 500.000</a:t>
            </a:r>
          </a:p>
        </p:txBody>
      </p:sp>
      <p:sp>
        <p:nvSpPr>
          <p:cNvPr id="32" name="TextBox 31">
            <a:extLst>
              <a:ext uri="{FF2B5EF4-FFF2-40B4-BE49-F238E27FC236}">
                <a16:creationId xmlns:a16="http://schemas.microsoft.com/office/drawing/2014/main" id="{C07C9D53-22B5-40BB-B616-07A954FA1DC7}"/>
              </a:ext>
            </a:extLst>
          </p:cNvPr>
          <p:cNvSpPr txBox="1"/>
          <p:nvPr/>
        </p:nvSpPr>
        <p:spPr>
          <a:xfrm>
            <a:off x="7988149" y="3755755"/>
            <a:ext cx="2290690" cy="523220"/>
          </a:xfrm>
          <a:prstGeom prst="rect">
            <a:avLst/>
          </a:prstGeom>
          <a:noFill/>
        </p:spPr>
        <p:txBody>
          <a:bodyPr wrap="square">
            <a:spAutoFit/>
          </a:bodyPr>
          <a:lstStyle/>
          <a:p>
            <a:pPr algn="ctr"/>
            <a:r>
              <a:rPr lang="en-US" sz="2800" dirty="0">
                <a:solidFill>
                  <a:srgbClr val="0000FF"/>
                </a:solidFill>
                <a:latin typeface="Times New Roman" panose="02020603050405020304" pitchFamily="18" charset="0"/>
                <a:cs typeface="Times New Roman" panose="02020603050405020304" pitchFamily="18" charset="0"/>
              </a:rPr>
              <a:t>1: 300.000</a:t>
            </a:r>
          </a:p>
        </p:txBody>
      </p:sp>
      <p:sp>
        <p:nvSpPr>
          <p:cNvPr id="39" name="TextBox 38">
            <a:extLst>
              <a:ext uri="{FF2B5EF4-FFF2-40B4-BE49-F238E27FC236}">
                <a16:creationId xmlns:a16="http://schemas.microsoft.com/office/drawing/2014/main" id="{C0BBEDF5-5F58-4B61-B9EE-9D75268CBE11}"/>
              </a:ext>
            </a:extLst>
          </p:cNvPr>
          <p:cNvSpPr txBox="1"/>
          <p:nvPr/>
        </p:nvSpPr>
        <p:spPr>
          <a:xfrm>
            <a:off x="8072038" y="4252991"/>
            <a:ext cx="2290690" cy="523220"/>
          </a:xfrm>
          <a:prstGeom prst="rect">
            <a:avLst/>
          </a:prstGeom>
          <a:noFill/>
        </p:spPr>
        <p:txBody>
          <a:bodyPr wrap="square">
            <a:spAutoFit/>
          </a:bodyPr>
          <a:lstStyle/>
          <a:p>
            <a:pPr algn="ctr"/>
            <a:r>
              <a:rPr lang="en-US" sz="2800" dirty="0">
                <a:solidFill>
                  <a:srgbClr val="0000FF"/>
                </a:solidFill>
                <a:latin typeface="Times New Roman" panose="02020603050405020304" pitchFamily="18" charset="0"/>
                <a:cs typeface="Times New Roman" panose="02020603050405020304" pitchFamily="18" charset="0"/>
              </a:rPr>
              <a:t>1: 6.000.000</a:t>
            </a:r>
          </a:p>
        </p:txBody>
      </p:sp>
      <p:sp>
        <p:nvSpPr>
          <p:cNvPr id="42" name="TextBox 41">
            <a:extLst>
              <a:ext uri="{FF2B5EF4-FFF2-40B4-BE49-F238E27FC236}">
                <a16:creationId xmlns:a16="http://schemas.microsoft.com/office/drawing/2014/main" id="{C35898CA-063F-4900-8C23-BBF42617DCB5}"/>
              </a:ext>
            </a:extLst>
          </p:cNvPr>
          <p:cNvSpPr txBox="1"/>
          <p:nvPr/>
        </p:nvSpPr>
        <p:spPr>
          <a:xfrm>
            <a:off x="5273546" y="4712333"/>
            <a:ext cx="717452" cy="523220"/>
          </a:xfrm>
          <a:prstGeom prst="rect">
            <a:avLst/>
          </a:prstGeom>
          <a:noFill/>
        </p:spPr>
        <p:txBody>
          <a:bodyPr wrap="square">
            <a:spAutoFit/>
          </a:bodyPr>
          <a:lstStyle/>
          <a:p>
            <a:pPr algn="ctr"/>
            <a:r>
              <a:rPr lang="en-US" sz="2800" dirty="0">
                <a:solidFill>
                  <a:srgbClr val="0000FF"/>
                </a:solidFill>
                <a:latin typeface="Times New Roman" panose="02020603050405020304" pitchFamily="18" charset="0"/>
                <a:cs typeface="Times New Roman" panose="02020603050405020304" pitchFamily="18" charset="0"/>
              </a:rPr>
              <a:t>10</a:t>
            </a:r>
          </a:p>
        </p:txBody>
      </p:sp>
      <p:sp>
        <p:nvSpPr>
          <p:cNvPr id="44" name="TextBox 43">
            <a:extLst>
              <a:ext uri="{FF2B5EF4-FFF2-40B4-BE49-F238E27FC236}">
                <a16:creationId xmlns:a16="http://schemas.microsoft.com/office/drawing/2014/main" id="{61067EC7-9CF8-4422-AA7D-22A192C911C9}"/>
              </a:ext>
            </a:extLst>
          </p:cNvPr>
          <p:cNvSpPr txBox="1"/>
          <p:nvPr/>
        </p:nvSpPr>
        <p:spPr>
          <a:xfrm>
            <a:off x="5204127" y="5219893"/>
            <a:ext cx="891873" cy="523220"/>
          </a:xfrm>
          <a:prstGeom prst="rect">
            <a:avLst/>
          </a:prstGeom>
          <a:noFill/>
        </p:spPr>
        <p:txBody>
          <a:bodyPr wrap="square">
            <a:spAutoFit/>
          </a:bodyPr>
          <a:lstStyle/>
          <a:p>
            <a:pPr algn="ctr"/>
            <a:r>
              <a:rPr lang="en-US" sz="2800" dirty="0">
                <a:solidFill>
                  <a:srgbClr val="0000FF"/>
                </a:solidFill>
                <a:latin typeface="Times New Roman" panose="02020603050405020304" pitchFamily="18" charset="0"/>
                <a:cs typeface="Times New Roman" panose="02020603050405020304" pitchFamily="18" charset="0"/>
              </a:rPr>
              <a:t>100</a:t>
            </a:r>
          </a:p>
        </p:txBody>
      </p:sp>
    </p:spTree>
    <p:extLst>
      <p:ext uri="{BB962C8B-B14F-4D97-AF65-F5344CB8AC3E}">
        <p14:creationId xmlns:p14="http://schemas.microsoft.com/office/powerpoint/2010/main" val="4220955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arn(inVertic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arn(inVertical)">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barn(inVertical)">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4">
                                            <p:txEl>
                                              <p:pRg st="0" end="0"/>
                                            </p:txEl>
                                          </p:spTgt>
                                        </p:tgtEl>
                                        <p:attrNameLst>
                                          <p:attrName>style.visibility</p:attrName>
                                        </p:attrNameLst>
                                      </p:cBhvr>
                                      <p:to>
                                        <p:strVal val="visible"/>
                                      </p:to>
                                    </p:set>
                                    <p:animEffect transition="in" filter="barn(inVertical)">
                                      <p:cBhvr>
                                        <p:cTn id="37"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p:bldP spid="32" grpId="0"/>
      <p:bldP spid="39"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7428C444-04E3-4E2E-9C8A-C0E0915386BB}"/>
              </a:ext>
            </a:extLst>
          </p:cNvPr>
          <p:cNvCxnSpPr>
            <a:cxnSpLocks/>
          </p:cNvCxnSpPr>
          <p:nvPr/>
        </p:nvCxnSpPr>
        <p:spPr>
          <a:xfrm>
            <a:off x="0" y="1265304"/>
            <a:ext cx="12192000" cy="0"/>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7" name="Rectangle: Rounded Corners 7">
            <a:extLst>
              <a:ext uri="{FF2B5EF4-FFF2-40B4-BE49-F238E27FC236}">
                <a16:creationId xmlns:a16="http://schemas.microsoft.com/office/drawing/2014/main" id="{35A13E74-76F6-4B27-A6EE-08DEFED6CA54}"/>
              </a:ext>
            </a:extLst>
          </p:cNvPr>
          <p:cNvSpPr/>
          <p:nvPr/>
        </p:nvSpPr>
        <p:spPr>
          <a:xfrm>
            <a:off x="1325716" y="1406208"/>
            <a:ext cx="10294197" cy="1178236"/>
          </a:xfrm>
          <a:prstGeom prst="roundRect">
            <a:avLst/>
          </a:prstGeom>
          <a:solidFill>
            <a:srgbClr val="FFC000"/>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600" dirty="0">
              <a:solidFill>
                <a:schemeClr val="tx1"/>
              </a:solidFill>
              <a:latin typeface="Times New Roman" panose="02020603050405020304" pitchFamily="18" charset="0"/>
              <a:cs typeface="Times New Roman" panose="02020603050405020304" pitchFamily="18" charset="0"/>
            </a:endParaRPr>
          </a:p>
          <a:p>
            <a:pPr algn="just"/>
            <a:endParaRPr lang="en-US" sz="2600" dirty="0">
              <a:solidFill>
                <a:schemeClr val="tx1"/>
              </a:solidFill>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694E9E3F-2D40-40C4-B6D3-84E0020131E5}"/>
              </a:ext>
            </a:extLst>
          </p:cNvPr>
          <p:cNvSpPr/>
          <p:nvPr/>
        </p:nvSpPr>
        <p:spPr>
          <a:xfrm>
            <a:off x="572087" y="1451426"/>
            <a:ext cx="902397" cy="995572"/>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5</a:t>
            </a:r>
          </a:p>
        </p:txBody>
      </p:sp>
      <p:grpSp>
        <p:nvGrpSpPr>
          <p:cNvPr id="23" name="Group 22">
            <a:extLst>
              <a:ext uri="{FF2B5EF4-FFF2-40B4-BE49-F238E27FC236}">
                <a16:creationId xmlns:a16="http://schemas.microsoft.com/office/drawing/2014/main" id="{86437183-ED2F-4CF4-B204-23D255F15790}"/>
              </a:ext>
            </a:extLst>
          </p:cNvPr>
          <p:cNvGrpSpPr/>
          <p:nvPr/>
        </p:nvGrpSpPr>
        <p:grpSpPr>
          <a:xfrm>
            <a:off x="2289081" y="-11858"/>
            <a:ext cx="9051381" cy="1260458"/>
            <a:chOff x="647782" y="-12180"/>
            <a:chExt cx="9051381" cy="1260458"/>
          </a:xfrm>
        </p:grpSpPr>
        <p:sp>
          <p:nvSpPr>
            <p:cNvPr id="24" name="Rectangle 23">
              <a:extLst>
                <a:ext uri="{FF2B5EF4-FFF2-40B4-BE49-F238E27FC236}">
                  <a16:creationId xmlns:a16="http://schemas.microsoft.com/office/drawing/2014/main" id="{D2455C7F-7442-4ECF-9FCB-8102E012011A}"/>
                </a:ext>
              </a:extLst>
            </p:cNvPr>
            <p:cNvSpPr/>
            <p:nvPr/>
          </p:nvSpPr>
          <p:spPr>
            <a:xfrm>
              <a:off x="1546091" y="203882"/>
              <a:ext cx="8153072" cy="769441"/>
            </a:xfrm>
            <a:prstGeom prst="rect">
              <a:avLst/>
            </a:prstGeom>
            <a:noFill/>
          </p:spPr>
          <p:txBody>
            <a:bodyPr wrap="square" lIns="91440" tIns="45720" rIns="91440" bIns="45720">
              <a:spAutoFit/>
            </a:bodyPr>
            <a:lstStyle/>
            <a:p>
              <a:pPr algn="ctr"/>
              <a:r>
                <a:rPr lang="en-US" sz="4400" b="1" dirty="0" err="1">
                  <a:ln w="9525">
                    <a:solidFill>
                      <a:schemeClr val="bg1"/>
                    </a:solidFill>
                    <a:prstDash val="solid"/>
                  </a:ln>
                  <a:solidFill>
                    <a:srgbClr val="4B4C9D"/>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Trò</a:t>
              </a:r>
              <a:r>
                <a:rPr lang="en-US" sz="4400" b="1" dirty="0">
                  <a:ln w="9525">
                    <a:solidFill>
                      <a:schemeClr val="bg1"/>
                    </a:solidFill>
                    <a:prstDash val="solid"/>
                  </a:ln>
                  <a:solidFill>
                    <a:srgbClr val="4B4C9D"/>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400" b="1" dirty="0" err="1">
                  <a:ln w="9525">
                    <a:solidFill>
                      <a:schemeClr val="bg1"/>
                    </a:solidFill>
                    <a:prstDash val="solid"/>
                  </a:ln>
                  <a:solidFill>
                    <a:srgbClr val="4B4C9D"/>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chơi</a:t>
              </a:r>
              <a:r>
                <a:rPr lang="en-US" sz="4400" b="1" dirty="0">
                  <a:ln w="9525">
                    <a:solidFill>
                      <a:schemeClr val="bg1"/>
                    </a:solidFill>
                    <a:prstDash val="solid"/>
                  </a:ln>
                  <a:solidFill>
                    <a:srgbClr val="4B4C9D"/>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NHÀ ĐỊA LÍ TÀI BA</a:t>
              </a:r>
              <a:endParaRPr lang="en-US" sz="4400" b="1" cap="none" spc="0" dirty="0">
                <a:ln w="9525">
                  <a:solidFill>
                    <a:schemeClr val="bg1"/>
                  </a:solidFill>
                  <a:prstDash val="solid"/>
                </a:ln>
                <a:solidFill>
                  <a:srgbClr val="4B4C9D"/>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pic>
          <p:nvPicPr>
            <p:cNvPr id="25" name="Picture 2" descr="Game-pad Gaming icon stock vector. Illustration of fight - 184134342">
              <a:extLst>
                <a:ext uri="{FF2B5EF4-FFF2-40B4-BE49-F238E27FC236}">
                  <a16:creationId xmlns:a16="http://schemas.microsoft.com/office/drawing/2014/main" id="{7E955003-00FC-4F05-9769-DFE81A1D408B}"/>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1953" b="91716" l="3875" r="98750">
                          <a14:foregroundMark x1="45688" y1="91775" x2="45688" y2="91775"/>
                          <a14:foregroundMark x1="93250" y1="50237" x2="93250" y2="50237"/>
                          <a14:foregroundMark x1="63500" y1="5976" x2="63500" y2="5976"/>
                          <a14:foregroundMark x1="51000" y1="1953" x2="51000" y2="1953"/>
                          <a14:foregroundMark x1="5500" y1="37870" x2="3875" y2="39586"/>
                          <a14:foregroundMark x1="4500" y1="56036" x2="4500" y2="56036"/>
                          <a14:foregroundMark x1="98750" y1="48876" x2="98750" y2="48876"/>
                          <a14:foregroundMark x1="90438" y1="59704" x2="88563" y2="57751"/>
                          <a14:foregroundMark x1="70188" y1="50059" x2="69000" y2="49882"/>
                          <a14:foregroundMark x1="45125" y1="49053" x2="36750" y2="50414"/>
                          <a14:foregroundMark x1="36750" y1="50414" x2="36750" y2="50414"/>
                          <a14:foregroundMark x1="22250" y1="50414" x2="20625" y2="50828"/>
                          <a14:foregroundMark x1="14063" y1="58935" x2="15937" y2="60888"/>
                          <a14:foregroundMark x1="23438" y1="64734" x2="29000" y2="65503"/>
                          <a14:foregroundMark x1="34875" y1="66095" x2="38188" y2="64911"/>
                          <a14:foregroundMark x1="39375" y1="64320" x2="40813" y2="63787"/>
                          <a14:foregroundMark x1="52438" y1="60296" x2="55937" y2="60296"/>
                          <a14:foregroundMark x1="72875" y1="62426" x2="72875" y2="62426"/>
                          <a14:foregroundMark x1="81438" y1="54083" x2="81438" y2="53550"/>
                          <a14:foregroundMark x1="80438" y1="49882" x2="78750" y2="48876"/>
                          <a14:foregroundMark x1="77125" y1="48107" x2="71625" y2="46982"/>
                          <a14:foregroundMark x1="63250" y1="45385" x2="59375" y2="45385"/>
                          <a14:foregroundMark x1="57125" y1="45385" x2="47125" y2="46213"/>
                          <a14:foregroundMark x1="47125" y1="46213" x2="47125" y2="46213"/>
                          <a14:foregroundMark x1="45125" y1="46213" x2="40000" y2="46568"/>
                          <a14:foregroundMark x1="38188" y1="45976" x2="35688" y2="45976"/>
                          <a14:foregroundMark x1="34688" y1="44438" x2="34688" y2="44438"/>
                          <a14:foregroundMark x1="60813" y1="45621" x2="60813" y2="45621"/>
                          <a14:foregroundMark x1="72438" y1="45799" x2="72438" y2="45799"/>
                          <a14:foregroundMark x1="78375" y1="48698" x2="78375" y2="48698"/>
                          <a14:foregroundMark x1="83063" y1="54675" x2="83063" y2="54675"/>
                          <a14:foregroundMark x1="71625" y1="65325" x2="71625" y2="65325"/>
                          <a14:foregroundMark x1="83688" y1="68817" x2="82688" y2="63787"/>
                          <a14:foregroundMark x1="85313" y1="55858" x2="85125" y2="54852"/>
                          <a14:foregroundMark x1="81625" y1="48876" x2="77750" y2="46391"/>
                          <a14:foregroundMark x1="76313" y1="45385" x2="73063" y2="45385"/>
                          <a14:foregroundMark x1="66563" y1="44852" x2="64875" y2="45030"/>
                          <a14:foregroundMark x1="64063" y1="45030" x2="62063" y2="45207"/>
                          <a14:foregroundMark x1="61438" y1="45207" x2="61438" y2="45207"/>
                          <a14:foregroundMark x1="27375" y1="45030" x2="25938" y2="45207"/>
                          <a14:foregroundMark x1="17313" y1="45621" x2="17313" y2="45621"/>
                          <a14:foregroundMark x1="14688" y1="48284" x2="14688" y2="48284"/>
                          <a14:foregroundMark x1="13875" y1="48876" x2="13875" y2="48876"/>
                          <a14:foregroundMark x1="82438" y1="59112" x2="82438" y2="59112"/>
                          <a14:foregroundMark x1="75500" y1="67811" x2="75500" y2="67811"/>
                          <a14:foregroundMark x1="75500" y1="67811" x2="75500" y2="67811"/>
                          <a14:foregroundMark x1="70625" y1="62781" x2="70000" y2="62426"/>
                          <a14:foregroundMark x1="67563" y1="59882" x2="67563" y2="59882"/>
                          <a14:foregroundMark x1="67125" y1="59527" x2="67125" y2="59527"/>
                          <a14:foregroundMark x1="84500" y1="56982" x2="84688" y2="57751"/>
                          <a14:foregroundMark x1="84500" y1="60651" x2="84500" y2="60651"/>
                          <a14:foregroundMark x1="73875" y1="50059" x2="73875" y2="50059"/>
                          <a14:foregroundMark x1="76750" y1="53728" x2="76750" y2="53728"/>
                          <a14:foregroundMark x1="71000" y1="60296" x2="71000" y2="60296"/>
                          <a14:foregroundMark x1="75500" y1="67811" x2="75500" y2="67811"/>
                          <a14:foregroundMark x1="75500" y1="67811" x2="75500" y2="67811"/>
                          <a14:foregroundMark x1="84313" y1="63550" x2="84313" y2="63550"/>
                          <a14:foregroundMark x1="85938" y1="63018" x2="85938" y2="63018"/>
                          <a14:foregroundMark x1="77375" y1="67219" x2="76125" y2="66864"/>
                          <a14:foregroundMark x1="74875" y1="65325" x2="71813" y2="63550"/>
                          <a14:foregroundMark x1="65313" y1="59112" x2="64875" y2="58580"/>
                        </a14:backgroundRemoval>
                      </a14:imgEffect>
                    </a14:imgLayer>
                  </a14:imgProps>
                </a:ext>
                <a:ext uri="{28A0092B-C50C-407E-A947-70E740481C1C}">
                  <a14:useLocalDpi xmlns:a14="http://schemas.microsoft.com/office/drawing/2010/main" val="0"/>
                </a:ext>
              </a:extLst>
            </a:blip>
            <a:srcRect/>
            <a:stretch>
              <a:fillRect/>
            </a:stretch>
          </p:blipFill>
          <p:spPr bwMode="auto">
            <a:xfrm>
              <a:off x="647782" y="-12180"/>
              <a:ext cx="1193350" cy="1260458"/>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Table 3">
            <a:extLst>
              <a:ext uri="{FF2B5EF4-FFF2-40B4-BE49-F238E27FC236}">
                <a16:creationId xmlns:a16="http://schemas.microsoft.com/office/drawing/2014/main" id="{6A7898FC-2453-4E73-99A9-88C4E37CB17C}"/>
              </a:ext>
            </a:extLst>
          </p:cNvPr>
          <p:cNvGraphicFramePr>
            <a:graphicFrameLocks noGrp="1"/>
          </p:cNvGraphicFramePr>
          <p:nvPr>
            <p:extLst>
              <p:ext uri="{D42A27DB-BD31-4B8C-83A1-F6EECF244321}">
                <p14:modId xmlns:p14="http://schemas.microsoft.com/office/powerpoint/2010/main" val="568683209"/>
              </p:ext>
            </p:extLst>
          </p:nvPr>
        </p:nvGraphicFramePr>
        <p:xfrm>
          <a:off x="1186375" y="2845378"/>
          <a:ext cx="10044331" cy="3108960"/>
        </p:xfrm>
        <a:graphic>
          <a:graphicData uri="http://schemas.openxmlformats.org/drawingml/2006/table">
            <a:tbl>
              <a:tblPr firstRow="1" bandRow="1">
                <a:tableStyleId>{5C22544A-7EE6-4342-B048-85BDC9FD1C3A}</a:tableStyleId>
              </a:tblPr>
              <a:tblGrid>
                <a:gridCol w="4862733">
                  <a:extLst>
                    <a:ext uri="{9D8B030D-6E8A-4147-A177-3AD203B41FA5}">
                      <a16:colId xmlns:a16="http://schemas.microsoft.com/office/drawing/2014/main" val="2641023375"/>
                    </a:ext>
                  </a:extLst>
                </a:gridCol>
                <a:gridCol w="5181598">
                  <a:extLst>
                    <a:ext uri="{9D8B030D-6E8A-4147-A177-3AD203B41FA5}">
                      <a16:colId xmlns:a16="http://schemas.microsoft.com/office/drawing/2014/main" val="421046765"/>
                    </a:ext>
                  </a:extLst>
                </a:gridCol>
              </a:tblGrid>
              <a:tr h="266623">
                <a:tc>
                  <a:txBody>
                    <a:bodyPr/>
                    <a:lstStyle/>
                    <a:p>
                      <a:pPr algn="ct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p>
                  </a:txBody>
                  <a:tcPr>
                    <a:solidFill>
                      <a:schemeClr val="accent2">
                        <a:lumMod val="75000"/>
                      </a:schemeClr>
                    </a:solidFill>
                  </a:tcPr>
                </a:tc>
                <a:tc>
                  <a:txBody>
                    <a:bodyPr/>
                    <a:lstStyle/>
                    <a:p>
                      <a:pPr algn="ct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(cm)</a:t>
                      </a:r>
                    </a:p>
                  </a:txBody>
                  <a:tcPr>
                    <a:solidFill>
                      <a:schemeClr val="accent2">
                        <a:lumMod val="75000"/>
                      </a:schemeClr>
                    </a:solidFill>
                  </a:tcPr>
                </a:tc>
                <a:extLst>
                  <a:ext uri="{0D108BD9-81ED-4DB2-BD59-A6C34878D82A}">
                    <a16:rowId xmlns:a16="http://schemas.microsoft.com/office/drawing/2014/main" val="2283907613"/>
                  </a:ext>
                </a:extLst>
              </a:tr>
              <a:tr h="370840">
                <a:tc>
                  <a:txBody>
                    <a:bodyPr/>
                    <a:lstStyle/>
                    <a:p>
                      <a:pPr algn="ctr"/>
                      <a:r>
                        <a:rPr lang="en-US" sz="2800" dirty="0">
                          <a:latin typeface="Times New Roman" panose="02020603050405020304" pitchFamily="18" charset="0"/>
                          <a:cs typeface="Times New Roman" panose="02020603050405020304" pitchFamily="18" charset="0"/>
                        </a:rPr>
                        <a:t>1 : 1000.000</a:t>
                      </a:r>
                    </a:p>
                  </a:txBody>
                  <a:tcPr>
                    <a:solidFill>
                      <a:schemeClr val="accent4">
                        <a:lumMod val="40000"/>
                        <a:lumOff val="60000"/>
                      </a:schemeClr>
                    </a:solidFill>
                  </a:tcPr>
                </a:tc>
                <a:tc>
                  <a:txBody>
                    <a:bodyPr/>
                    <a:lstStyle/>
                    <a:p>
                      <a:pPr algn="ctr"/>
                      <a:r>
                        <a:rPr lang="en-US" sz="2800" dirty="0">
                          <a:latin typeface="Times New Roman" panose="02020603050405020304" pitchFamily="18" charset="0"/>
                          <a:cs typeface="Times New Roman" panose="02020603050405020304" pitchFamily="18" charset="0"/>
                        </a:rPr>
                        <a:t>(1)……………………………….</a:t>
                      </a:r>
                    </a:p>
                  </a:txBody>
                  <a:tcPr>
                    <a:solidFill>
                      <a:schemeClr val="accent4">
                        <a:lumMod val="40000"/>
                        <a:lumOff val="60000"/>
                      </a:schemeClr>
                    </a:solidFill>
                  </a:tcPr>
                </a:tc>
                <a:extLst>
                  <a:ext uri="{0D108BD9-81ED-4DB2-BD59-A6C34878D82A}">
                    <a16:rowId xmlns:a16="http://schemas.microsoft.com/office/drawing/2014/main" val="337973043"/>
                  </a:ext>
                </a:extLst>
              </a:tr>
              <a:tr h="370840">
                <a:tc>
                  <a:txBody>
                    <a:bodyPr/>
                    <a:lstStyle/>
                    <a:p>
                      <a:pPr algn="ctr"/>
                      <a:r>
                        <a:rPr lang="en-US" sz="2800" dirty="0">
                          <a:latin typeface="Times New Roman" panose="02020603050405020304" pitchFamily="18" charset="0"/>
                          <a:cs typeface="Times New Roman" panose="02020603050405020304" pitchFamily="18" charset="0"/>
                        </a:rPr>
                        <a:t>1 : 5000.000</a:t>
                      </a:r>
                    </a:p>
                  </a:txBody>
                  <a:tcPr>
                    <a:solidFill>
                      <a:schemeClr val="accent4">
                        <a:lumMod val="20000"/>
                        <a:lumOff val="80000"/>
                      </a:schemeClr>
                    </a:solidFill>
                  </a:tcPr>
                </a:tc>
                <a:tc>
                  <a:txBody>
                    <a:bodyPr/>
                    <a:lstStyle/>
                    <a:p>
                      <a:pPr algn="ctr"/>
                      <a:r>
                        <a:rPr lang="en-US" sz="2800" dirty="0">
                          <a:latin typeface="Times New Roman" panose="02020603050405020304" pitchFamily="18" charset="0"/>
                          <a:cs typeface="Times New Roman" panose="02020603050405020304" pitchFamily="18" charset="0"/>
                        </a:rPr>
                        <a:t>(2)……………………………….</a:t>
                      </a:r>
                    </a:p>
                  </a:txBody>
                  <a:tcPr>
                    <a:solidFill>
                      <a:schemeClr val="accent4">
                        <a:lumMod val="20000"/>
                        <a:lumOff val="80000"/>
                      </a:schemeClr>
                    </a:solidFill>
                  </a:tcPr>
                </a:tc>
                <a:extLst>
                  <a:ext uri="{0D108BD9-81ED-4DB2-BD59-A6C34878D82A}">
                    <a16:rowId xmlns:a16="http://schemas.microsoft.com/office/drawing/2014/main" val="289334202"/>
                  </a:ext>
                </a:extLst>
              </a:tr>
              <a:tr h="370840">
                <a:tc>
                  <a:txBody>
                    <a:bodyPr/>
                    <a:lstStyle/>
                    <a:p>
                      <a:pPr algn="ctr"/>
                      <a:r>
                        <a:rPr lang="en-US" sz="2800" dirty="0">
                          <a:latin typeface="Times New Roman" panose="02020603050405020304" pitchFamily="18" charset="0"/>
                          <a:cs typeface="Times New Roman" panose="02020603050405020304" pitchFamily="18" charset="0"/>
                        </a:rPr>
                        <a:t>1 : 500.000</a:t>
                      </a:r>
                    </a:p>
                  </a:txBody>
                  <a:tcPr>
                    <a:solidFill>
                      <a:srgbClr val="FFE699"/>
                    </a:solidFill>
                  </a:tcPr>
                </a:tc>
                <a:tc>
                  <a:txBody>
                    <a:bodyPr/>
                    <a:lstStyle/>
                    <a:p>
                      <a:pPr algn="ctr"/>
                      <a:r>
                        <a:rPr lang="en-US" sz="2800" dirty="0">
                          <a:latin typeface="Times New Roman" panose="02020603050405020304" pitchFamily="18" charset="0"/>
                          <a:cs typeface="Times New Roman" panose="02020603050405020304" pitchFamily="18" charset="0"/>
                        </a:rPr>
                        <a:t>(3)……………………………….</a:t>
                      </a:r>
                    </a:p>
                  </a:txBody>
                  <a:tcPr>
                    <a:solidFill>
                      <a:srgbClr val="FFE699"/>
                    </a:solidFill>
                  </a:tcPr>
                </a:tc>
                <a:extLst>
                  <a:ext uri="{0D108BD9-81ED-4DB2-BD59-A6C34878D82A}">
                    <a16:rowId xmlns:a16="http://schemas.microsoft.com/office/drawing/2014/main" val="3106125705"/>
                  </a:ext>
                </a:extLst>
              </a:tr>
              <a:tr h="370840">
                <a:tc>
                  <a:txBody>
                    <a:bodyPr/>
                    <a:lstStyle/>
                    <a:p>
                      <a:pPr algn="ctr"/>
                      <a:r>
                        <a:rPr lang="en-US" sz="2800" dirty="0">
                          <a:latin typeface="Times New Roman" panose="02020603050405020304" pitchFamily="18" charset="0"/>
                          <a:cs typeface="Times New Roman" panose="02020603050405020304" pitchFamily="18" charset="0"/>
                        </a:rPr>
                        <a:t>1 : 10.000.000</a:t>
                      </a:r>
                    </a:p>
                  </a:txBody>
                  <a:tcPr>
                    <a:solidFill>
                      <a:schemeClr val="accent4">
                        <a:lumMod val="20000"/>
                        <a:lumOff val="80000"/>
                      </a:schemeClr>
                    </a:solidFill>
                  </a:tcPr>
                </a:tc>
                <a:tc>
                  <a:txBody>
                    <a:bodyPr/>
                    <a:lstStyle/>
                    <a:p>
                      <a:pPr algn="ctr"/>
                      <a:r>
                        <a:rPr lang="en-US" sz="2800" dirty="0">
                          <a:latin typeface="Times New Roman" panose="02020603050405020304" pitchFamily="18" charset="0"/>
                          <a:cs typeface="Times New Roman" panose="02020603050405020304" pitchFamily="18" charset="0"/>
                        </a:rPr>
                        <a:t>(4)……………………………….</a:t>
                      </a:r>
                    </a:p>
                  </a:txBody>
                  <a:tcPr>
                    <a:solidFill>
                      <a:schemeClr val="accent4">
                        <a:lumMod val="20000"/>
                        <a:lumOff val="80000"/>
                      </a:schemeClr>
                    </a:solidFill>
                  </a:tcPr>
                </a:tc>
                <a:extLst>
                  <a:ext uri="{0D108BD9-81ED-4DB2-BD59-A6C34878D82A}">
                    <a16:rowId xmlns:a16="http://schemas.microsoft.com/office/drawing/2014/main" val="2067430971"/>
                  </a:ext>
                </a:extLst>
              </a:tr>
              <a:tr h="370840">
                <a:tc>
                  <a:txBody>
                    <a:bodyPr/>
                    <a:lstStyle/>
                    <a:p>
                      <a:pPr algn="ctr"/>
                      <a:r>
                        <a:rPr lang="en-US" sz="2800" dirty="0">
                          <a:latin typeface="Times New Roman" panose="02020603050405020304" pitchFamily="18" charset="0"/>
                          <a:cs typeface="Times New Roman" panose="02020603050405020304" pitchFamily="18" charset="0"/>
                        </a:rPr>
                        <a:t>1 : 2500.000</a:t>
                      </a:r>
                    </a:p>
                  </a:txBody>
                  <a:tcPr>
                    <a:solidFill>
                      <a:srgbClr val="FFE699"/>
                    </a:solidFill>
                  </a:tcPr>
                </a:tc>
                <a:tc>
                  <a:txBody>
                    <a:bodyPr/>
                    <a:lstStyle/>
                    <a:p>
                      <a:pPr algn="ctr"/>
                      <a:r>
                        <a:rPr lang="en-US" sz="2800" dirty="0">
                          <a:latin typeface="Times New Roman" panose="02020603050405020304" pitchFamily="18" charset="0"/>
                          <a:cs typeface="Times New Roman" panose="02020603050405020304" pitchFamily="18" charset="0"/>
                        </a:rPr>
                        <a:t>(5)……………………………….</a:t>
                      </a:r>
                    </a:p>
                  </a:txBody>
                  <a:tcPr>
                    <a:solidFill>
                      <a:srgbClr val="FFE699"/>
                    </a:solidFill>
                  </a:tcPr>
                </a:tc>
                <a:extLst>
                  <a:ext uri="{0D108BD9-81ED-4DB2-BD59-A6C34878D82A}">
                    <a16:rowId xmlns:a16="http://schemas.microsoft.com/office/drawing/2014/main" val="724656644"/>
                  </a:ext>
                </a:extLst>
              </a:tr>
            </a:tbl>
          </a:graphicData>
        </a:graphic>
      </p:graphicFrame>
      <p:sp>
        <p:nvSpPr>
          <p:cNvPr id="14" name="TextBox 13">
            <a:extLst>
              <a:ext uri="{FF2B5EF4-FFF2-40B4-BE49-F238E27FC236}">
                <a16:creationId xmlns:a16="http://schemas.microsoft.com/office/drawing/2014/main" id="{5C42D557-3D98-4C6D-BCB7-D8681284ABF4}"/>
              </a:ext>
            </a:extLst>
          </p:cNvPr>
          <p:cNvSpPr txBox="1"/>
          <p:nvPr/>
        </p:nvSpPr>
        <p:spPr>
          <a:xfrm>
            <a:off x="1688123" y="1451426"/>
            <a:ext cx="9542584" cy="1292662"/>
          </a:xfrm>
          <a:prstGeom prst="rect">
            <a:avLst/>
          </a:prstGeom>
          <a:noFill/>
        </p:spPr>
        <p:txBody>
          <a:bodyPr wrap="square">
            <a:spAutoFit/>
          </a:bodyPr>
          <a:lstStyle/>
          <a:p>
            <a:pPr algn="just"/>
            <a:r>
              <a:rPr lang="en-US" altLang="en-US" sz="2600" dirty="0">
                <a:latin typeface="Times New Roman" panose="02020603050405020304" pitchFamily="18" charset="0"/>
                <a:cs typeface="Times New Roman" panose="02020603050405020304" pitchFamily="18" charset="0"/>
              </a:rPr>
              <a:t>Hai </a:t>
            </a:r>
            <a:r>
              <a:rPr lang="en-US" altLang="en-US" sz="2600" dirty="0" err="1">
                <a:latin typeface="Times New Roman" panose="02020603050405020304" pitchFamily="18" charset="0"/>
                <a:cs typeface="Times New Roman" panose="02020603050405020304" pitchFamily="18" charset="0"/>
              </a:rPr>
              <a:t>thành</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phố</a:t>
            </a:r>
            <a:r>
              <a:rPr lang="en-US" altLang="en-US" sz="2600" dirty="0">
                <a:latin typeface="Times New Roman" panose="02020603050405020304" pitchFamily="18" charset="0"/>
                <a:cs typeface="Times New Roman" panose="02020603050405020304" pitchFamily="18" charset="0"/>
              </a:rPr>
              <a:t> A-B </a:t>
            </a:r>
            <a:r>
              <a:rPr lang="en-US" altLang="en-US" sz="2600" dirty="0" err="1">
                <a:latin typeface="Times New Roman" panose="02020603050405020304" pitchFamily="18" charset="0"/>
                <a:cs typeface="Times New Roman" panose="02020603050405020304" pitchFamily="18" charset="0"/>
              </a:rPr>
              <a:t>có</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khoảng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cách</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thực</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tế</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là</a:t>
            </a:r>
            <a:r>
              <a:rPr lang="en-US" altLang="en-US" sz="2600" dirty="0">
                <a:latin typeface="Times New Roman" panose="02020603050405020304" pitchFamily="18" charset="0"/>
                <a:cs typeface="Times New Roman" panose="02020603050405020304" pitchFamily="18" charset="0"/>
              </a:rPr>
              <a:t> 500 km, </a:t>
            </a:r>
            <a:r>
              <a:rPr lang="en-US" altLang="en-US" sz="2600" dirty="0" err="1">
                <a:latin typeface="Times New Roman" panose="02020603050405020304" pitchFamily="18" charset="0"/>
                <a:cs typeface="Times New Roman" panose="02020603050405020304" pitchFamily="18" charset="0"/>
              </a:rPr>
              <a:t>xác</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định</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khoảng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cách</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trên</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bản</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đồ</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của</a:t>
            </a:r>
            <a:r>
              <a:rPr lang="en-US" altLang="en-US" sz="2600" dirty="0">
                <a:latin typeface="Times New Roman" panose="02020603050405020304" pitchFamily="18" charset="0"/>
                <a:cs typeface="Times New Roman" panose="02020603050405020304" pitchFamily="18" charset="0"/>
              </a:rPr>
              <a:t> 2 </a:t>
            </a:r>
            <a:r>
              <a:rPr lang="en-US" altLang="en-US" sz="2600" dirty="0" err="1">
                <a:latin typeface="Times New Roman" panose="02020603050405020304" pitchFamily="18" charset="0"/>
                <a:cs typeface="Times New Roman" panose="02020603050405020304" pitchFamily="18" charset="0"/>
              </a:rPr>
              <a:t>thành</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phố</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với</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các</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tỉ</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lệ</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trong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bảng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dưới</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đây</a:t>
            </a:r>
            <a:r>
              <a:rPr lang="en-US" altLang="en-US" sz="2600" dirty="0">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76B6773F-B327-4539-B9AC-1EA42B726C63}"/>
              </a:ext>
            </a:extLst>
          </p:cNvPr>
          <p:cNvSpPr txBox="1"/>
          <p:nvPr/>
        </p:nvSpPr>
        <p:spPr>
          <a:xfrm>
            <a:off x="8106508" y="3330526"/>
            <a:ext cx="1276643" cy="492443"/>
          </a:xfrm>
          <a:prstGeom prst="rect">
            <a:avLst/>
          </a:prstGeom>
          <a:noFill/>
        </p:spPr>
        <p:txBody>
          <a:bodyPr wrap="square">
            <a:spAutoFit/>
          </a:bodyPr>
          <a:lstStyle/>
          <a:p>
            <a:pPr algn="ctr"/>
            <a:r>
              <a:rPr lang="en-US" sz="2600" dirty="0">
                <a:solidFill>
                  <a:srgbClr val="0000FF"/>
                </a:solidFill>
                <a:latin typeface="Times New Roman" panose="02020603050405020304" pitchFamily="18" charset="0"/>
                <a:cs typeface="Times New Roman" panose="02020603050405020304" pitchFamily="18" charset="0"/>
              </a:rPr>
              <a:t>50 cm</a:t>
            </a:r>
          </a:p>
        </p:txBody>
      </p:sp>
      <p:sp>
        <p:nvSpPr>
          <p:cNvPr id="17" name="TextBox 16">
            <a:extLst>
              <a:ext uri="{FF2B5EF4-FFF2-40B4-BE49-F238E27FC236}">
                <a16:creationId xmlns:a16="http://schemas.microsoft.com/office/drawing/2014/main" id="{5F1035CC-6B3A-4A47-AF19-784230DEAAEF}"/>
              </a:ext>
            </a:extLst>
          </p:cNvPr>
          <p:cNvSpPr txBox="1"/>
          <p:nvPr/>
        </p:nvSpPr>
        <p:spPr>
          <a:xfrm>
            <a:off x="8106507" y="3915301"/>
            <a:ext cx="1276643" cy="492443"/>
          </a:xfrm>
          <a:prstGeom prst="rect">
            <a:avLst/>
          </a:prstGeom>
          <a:noFill/>
        </p:spPr>
        <p:txBody>
          <a:bodyPr wrap="square">
            <a:spAutoFit/>
          </a:bodyPr>
          <a:lstStyle/>
          <a:p>
            <a:pPr algn="ctr"/>
            <a:r>
              <a:rPr lang="en-US" sz="2600" dirty="0">
                <a:solidFill>
                  <a:srgbClr val="0000FF"/>
                </a:solidFill>
                <a:latin typeface="Times New Roman" panose="02020603050405020304" pitchFamily="18" charset="0"/>
                <a:cs typeface="Times New Roman" panose="02020603050405020304" pitchFamily="18" charset="0"/>
              </a:rPr>
              <a:t>10 cm</a:t>
            </a:r>
          </a:p>
        </p:txBody>
      </p:sp>
      <p:sp>
        <p:nvSpPr>
          <p:cNvPr id="18" name="TextBox 17">
            <a:extLst>
              <a:ext uri="{FF2B5EF4-FFF2-40B4-BE49-F238E27FC236}">
                <a16:creationId xmlns:a16="http://schemas.microsoft.com/office/drawing/2014/main" id="{673B259F-3374-4DAA-A830-1CCE7428644D}"/>
              </a:ext>
            </a:extLst>
          </p:cNvPr>
          <p:cNvSpPr txBox="1"/>
          <p:nvPr/>
        </p:nvSpPr>
        <p:spPr>
          <a:xfrm>
            <a:off x="8179038" y="4361733"/>
            <a:ext cx="1276643" cy="492443"/>
          </a:xfrm>
          <a:prstGeom prst="rect">
            <a:avLst/>
          </a:prstGeom>
          <a:noFill/>
        </p:spPr>
        <p:txBody>
          <a:bodyPr wrap="square">
            <a:spAutoFit/>
          </a:bodyPr>
          <a:lstStyle/>
          <a:p>
            <a:pPr algn="ctr"/>
            <a:r>
              <a:rPr lang="en-US" sz="2600" dirty="0">
                <a:solidFill>
                  <a:srgbClr val="0000FF"/>
                </a:solidFill>
                <a:latin typeface="Times New Roman" panose="02020603050405020304" pitchFamily="18" charset="0"/>
                <a:cs typeface="Times New Roman" panose="02020603050405020304" pitchFamily="18" charset="0"/>
              </a:rPr>
              <a:t>100 cm</a:t>
            </a:r>
          </a:p>
        </p:txBody>
      </p:sp>
      <p:sp>
        <p:nvSpPr>
          <p:cNvPr id="19" name="TextBox 18">
            <a:extLst>
              <a:ext uri="{FF2B5EF4-FFF2-40B4-BE49-F238E27FC236}">
                <a16:creationId xmlns:a16="http://schemas.microsoft.com/office/drawing/2014/main" id="{5A31FAC3-FA1B-4F9B-B1EA-67A98E1CF265}"/>
              </a:ext>
            </a:extLst>
          </p:cNvPr>
          <p:cNvSpPr txBox="1"/>
          <p:nvPr/>
        </p:nvSpPr>
        <p:spPr>
          <a:xfrm>
            <a:off x="8106506" y="4877589"/>
            <a:ext cx="1276643" cy="492443"/>
          </a:xfrm>
          <a:prstGeom prst="rect">
            <a:avLst/>
          </a:prstGeom>
          <a:noFill/>
        </p:spPr>
        <p:txBody>
          <a:bodyPr wrap="square">
            <a:spAutoFit/>
          </a:bodyPr>
          <a:lstStyle/>
          <a:p>
            <a:pPr algn="ctr"/>
            <a:r>
              <a:rPr lang="en-US" sz="2600" dirty="0">
                <a:solidFill>
                  <a:srgbClr val="0000FF"/>
                </a:solidFill>
                <a:latin typeface="Times New Roman" panose="02020603050405020304" pitchFamily="18" charset="0"/>
                <a:cs typeface="Times New Roman" panose="02020603050405020304" pitchFamily="18" charset="0"/>
              </a:rPr>
              <a:t>5 cm</a:t>
            </a:r>
          </a:p>
        </p:txBody>
      </p:sp>
      <p:sp>
        <p:nvSpPr>
          <p:cNvPr id="21" name="TextBox 20">
            <a:extLst>
              <a:ext uri="{FF2B5EF4-FFF2-40B4-BE49-F238E27FC236}">
                <a16:creationId xmlns:a16="http://schemas.microsoft.com/office/drawing/2014/main" id="{61F4F89B-9A7C-4893-BEF3-7CCFBA6C98C9}"/>
              </a:ext>
            </a:extLst>
          </p:cNvPr>
          <p:cNvSpPr txBox="1"/>
          <p:nvPr/>
        </p:nvSpPr>
        <p:spPr>
          <a:xfrm>
            <a:off x="8106505" y="5370032"/>
            <a:ext cx="1276643" cy="492443"/>
          </a:xfrm>
          <a:prstGeom prst="rect">
            <a:avLst/>
          </a:prstGeom>
          <a:noFill/>
        </p:spPr>
        <p:txBody>
          <a:bodyPr wrap="square">
            <a:spAutoFit/>
          </a:bodyPr>
          <a:lstStyle/>
          <a:p>
            <a:pPr algn="ctr"/>
            <a:r>
              <a:rPr lang="en-US" sz="2600" dirty="0">
                <a:solidFill>
                  <a:srgbClr val="0000FF"/>
                </a:solidFill>
                <a:latin typeface="Times New Roman" panose="02020603050405020304" pitchFamily="18" charset="0"/>
                <a:cs typeface="Times New Roman" panose="02020603050405020304" pitchFamily="18" charset="0"/>
              </a:rPr>
              <a:t>20 cm</a:t>
            </a:r>
          </a:p>
        </p:txBody>
      </p:sp>
    </p:spTree>
    <p:extLst>
      <p:ext uri="{BB962C8B-B14F-4D97-AF65-F5344CB8AC3E}">
        <p14:creationId xmlns:p14="http://schemas.microsoft.com/office/powerpoint/2010/main" val="185920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6" grpId="0"/>
      <p:bldP spid="17" grpId="0"/>
      <p:bldP spid="18"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7E248C-E0FE-41AC-B4F3-E9C0444711C1}"/>
              </a:ext>
            </a:extLst>
          </p:cNvPr>
          <p:cNvSpPr/>
          <p:nvPr/>
        </p:nvSpPr>
        <p:spPr>
          <a:xfrm>
            <a:off x="2864118" y="196663"/>
            <a:ext cx="7628998" cy="769441"/>
          </a:xfrm>
          <a:prstGeom prst="rect">
            <a:avLst/>
          </a:prstGeom>
          <a:noFill/>
        </p:spPr>
        <p:txBody>
          <a:bodyPr wrap="square" lIns="91440" tIns="45720" rIns="91440" bIns="45720">
            <a:spAutoFit/>
          </a:bodyPr>
          <a:lstStyle/>
          <a:p>
            <a:pPr algn="ctr"/>
            <a:r>
              <a:rPr lang="en-US" sz="4400" b="1" dirty="0">
                <a:ln w="9525">
                  <a:solidFill>
                    <a:schemeClr val="bg1"/>
                  </a:solidFill>
                  <a:prstDash val="solid"/>
                </a:ln>
                <a:solidFill>
                  <a:srgbClr val="0070C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HOẠT ĐỘNG VẬN DỤNG</a:t>
            </a:r>
            <a:endParaRPr lang="en-US" sz="4400" b="1" cap="none" spc="0" dirty="0">
              <a:ln w="9525">
                <a:solidFill>
                  <a:schemeClr val="bg1"/>
                </a:solidFill>
                <a:prstDash val="solid"/>
              </a:ln>
              <a:solidFill>
                <a:srgbClr val="0070C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F2307FFF-64F3-44E8-8317-0D2177DA46C6}"/>
              </a:ext>
            </a:extLst>
          </p:cNvPr>
          <p:cNvCxnSpPr/>
          <p:nvPr/>
        </p:nvCxnSpPr>
        <p:spPr>
          <a:xfrm>
            <a:off x="-1" y="1598082"/>
            <a:ext cx="12192000" cy="0"/>
          </a:xfrm>
          <a:prstGeom prst="line">
            <a:avLst/>
          </a:prstGeom>
          <a:ln w="5715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Rounded Corners 7">
            <a:extLst>
              <a:ext uri="{FF2B5EF4-FFF2-40B4-BE49-F238E27FC236}">
                <a16:creationId xmlns:a16="http://schemas.microsoft.com/office/drawing/2014/main" id="{7F6BA3AF-7160-43CE-9D64-37C54551D134}"/>
              </a:ext>
            </a:extLst>
          </p:cNvPr>
          <p:cNvSpPr/>
          <p:nvPr/>
        </p:nvSpPr>
        <p:spPr>
          <a:xfrm>
            <a:off x="3781228" y="1711813"/>
            <a:ext cx="8288192" cy="3419393"/>
          </a:xfrm>
          <a:prstGeom prst="roundRect">
            <a:avLst/>
          </a:prstGeom>
          <a:solidFill>
            <a:schemeClr val="accent4">
              <a:lumMod val="40000"/>
              <a:lumOff val="60000"/>
            </a:schemeClr>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Times New Roman" panose="02020603050405020304" pitchFamily="18" charset="0"/>
                <a:cs typeface="Times New Roman" panose="02020603050405020304" pitchFamily="18" charset="0"/>
              </a:rPr>
              <a:t>1. Sử dụng bản đồ du lịch Việt Nam để lên kế hoạch cho 1 chuyến tham quan trong 3 ngày. Hãy chọn các điểm dừng chân và lên kế hoạch cho chuyến đi, chọn phương tiện di chuyển, nơi em định tham quan, nghỉ đêm, món ăn sẽ thưởng thức,… Nêu rõ những lí do lựa chọn của em (ví dụ: khoảng cách 2 địa điểm là bao nhiêu để chọn phương tiện di chuyển phù hợp như taxi hoặc máy bay</a:t>
            </a:r>
            <a:r>
              <a:rPr lang="en-US" sz="2400" dirty="0">
                <a:solidFill>
                  <a:schemeClr val="tx1"/>
                </a:solidFill>
                <a:latin typeface="Times New Roman" panose="02020603050405020304" pitchFamily="18" charset="0"/>
                <a:cs typeface="Times New Roman" panose="02020603050405020304" pitchFamily="18" charset="0"/>
              </a:rPr>
              <a:t>.</a:t>
            </a:r>
            <a:r>
              <a:rPr lang="vi-VN" sz="2400" dirty="0">
                <a:solidFill>
                  <a:schemeClr val="tx1"/>
                </a:solidFill>
                <a:latin typeface="Times New Roman" panose="02020603050405020304" pitchFamily="18" charset="0"/>
                <a:cs typeface="Times New Roman" panose="02020603050405020304" pitchFamily="18" charset="0"/>
              </a:rPr>
              <a:t> HS phải tính toán khoảng cách thực tế dựa vào tỉ lệ)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ghi</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lại</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kế</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hoạch</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vào</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giấy</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A3</a:t>
            </a:r>
          </a:p>
        </p:txBody>
      </p:sp>
      <p:grpSp>
        <p:nvGrpSpPr>
          <p:cNvPr id="2" name="Group 1">
            <a:extLst>
              <a:ext uri="{FF2B5EF4-FFF2-40B4-BE49-F238E27FC236}">
                <a16:creationId xmlns:a16="http://schemas.microsoft.com/office/drawing/2014/main" id="{550A5A6A-C897-474B-A1B9-C30214C3B5D6}"/>
              </a:ext>
            </a:extLst>
          </p:cNvPr>
          <p:cNvGrpSpPr/>
          <p:nvPr/>
        </p:nvGrpSpPr>
        <p:grpSpPr>
          <a:xfrm>
            <a:off x="122580" y="1877018"/>
            <a:ext cx="3571745" cy="4406301"/>
            <a:chOff x="7607549" y="1765811"/>
            <a:chExt cx="3571745" cy="4406301"/>
          </a:xfrm>
        </p:grpSpPr>
        <p:sp>
          <p:nvSpPr>
            <p:cNvPr id="11" name="Rectangle: Rounded Corners 7">
              <a:extLst>
                <a:ext uri="{FF2B5EF4-FFF2-40B4-BE49-F238E27FC236}">
                  <a16:creationId xmlns:a16="http://schemas.microsoft.com/office/drawing/2014/main" id="{0F44DB3F-3281-4410-8BA9-1B1AD01E83EF}"/>
                </a:ext>
              </a:extLst>
            </p:cNvPr>
            <p:cNvSpPr/>
            <p:nvPr/>
          </p:nvSpPr>
          <p:spPr>
            <a:xfrm>
              <a:off x="7607549" y="2561991"/>
              <a:ext cx="3571745" cy="3610121"/>
            </a:xfrm>
            <a:prstGeom prst="roundRect">
              <a:avLst/>
            </a:prstGeom>
            <a:solidFill>
              <a:schemeClr val="accent2">
                <a:lumMod val="20000"/>
                <a:lumOff val="80000"/>
              </a:schemeClr>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Hoàn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thành</a:t>
              </a:r>
              <a:r>
                <a:rPr lang="en-US" sz="2400" dirty="0">
                  <a:solidFill>
                    <a:schemeClr val="tx1"/>
                  </a:solidFill>
                  <a:latin typeface="Times New Roman" panose="02020603050405020304" pitchFamily="18" charset="0"/>
                  <a:cs typeface="Times New Roman" panose="02020603050405020304" pitchFamily="18" charset="0"/>
                </a:rPr>
                <a:t> ở </a:t>
              </a:r>
              <a:r>
                <a:rPr lang="en-US" sz="2400" dirty="0" err="1">
                  <a:solidFill>
                    <a:schemeClr val="tx1"/>
                  </a:solidFill>
                  <a:latin typeface="Times New Roman" panose="02020603050405020304" pitchFamily="18" charset="0"/>
                  <a:cs typeface="Times New Roman" panose="02020603050405020304" pitchFamily="18" charset="0"/>
                </a:rPr>
                <a:t>nhà</a:t>
              </a:r>
              <a:endParaRPr lang="en-US" sz="2400" dirty="0">
                <a:solidFill>
                  <a:schemeClr val="tx1"/>
                </a:solidFill>
                <a:latin typeface="Times New Roman" panose="02020603050405020304" pitchFamily="18" charset="0"/>
                <a:cs typeface="Times New Roman" panose="02020603050405020304" pitchFamily="18" charset="0"/>
              </a:endParaRPr>
            </a:p>
            <a:p>
              <a:pPr algn="just"/>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gian</a:t>
              </a:r>
              <a:r>
                <a:rPr lang="en-US" sz="2400" dirty="0">
                  <a:solidFill>
                    <a:schemeClr val="tx1"/>
                  </a:solidFill>
                  <a:latin typeface="Times New Roman" panose="02020603050405020304" pitchFamily="18" charset="0"/>
                  <a:cs typeface="Times New Roman" panose="02020603050405020304" pitchFamily="18" charset="0"/>
                </a:rPr>
                <a:t>: 1 </a:t>
              </a:r>
              <a:r>
                <a:rPr lang="en-US" sz="2400" dirty="0" err="1">
                  <a:solidFill>
                    <a:schemeClr val="tx1"/>
                  </a:solidFill>
                  <a:latin typeface="Times New Roman" panose="02020603050405020304" pitchFamily="18" charset="0"/>
                  <a:cs typeface="Times New Roman" panose="02020603050405020304" pitchFamily="18" charset="0"/>
                </a:rPr>
                <a:t>tuần</a:t>
              </a:r>
              <a:endParaRPr lang="en-US" sz="2400" dirty="0">
                <a:solidFill>
                  <a:schemeClr val="tx1"/>
                </a:solidFill>
                <a:latin typeface="Times New Roman" panose="02020603050405020304" pitchFamily="18" charset="0"/>
                <a:cs typeface="Times New Roman" panose="02020603050405020304" pitchFamily="18" charset="0"/>
              </a:endParaRPr>
            </a:p>
            <a:p>
              <a:pPr algn="just"/>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Thực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giấy</a:t>
              </a:r>
              <a:r>
                <a:rPr lang="en-US" sz="2400" dirty="0">
                  <a:solidFill>
                    <a:schemeClr val="tx1"/>
                  </a:solidFill>
                  <a:latin typeface="Times New Roman" panose="02020603050405020304" pitchFamily="18" charset="0"/>
                  <a:cs typeface="Times New Roman" panose="02020603050405020304" pitchFamily="18" charset="0"/>
                </a:rPr>
                <a:t> A3</a:t>
              </a:r>
            </a:p>
            <a:p>
              <a:pPr algn="just"/>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Chỉ</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chọn</a:t>
              </a:r>
              <a:r>
                <a:rPr lang="en-US" sz="2400" dirty="0">
                  <a:solidFill>
                    <a:schemeClr val="tx1"/>
                  </a:solidFill>
                  <a:latin typeface="Times New Roman" panose="02020603050405020304" pitchFamily="18" charset="0"/>
                  <a:cs typeface="Times New Roman" panose="02020603050405020304" pitchFamily="18" charset="0"/>
                </a:rPr>
                <a:t> 1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2</a:t>
              </a:r>
            </a:p>
            <a:p>
              <a:pPr algn="just"/>
              <a:r>
                <a:rPr lang="en-US" sz="2400" dirty="0">
                  <a:solidFill>
                    <a:schemeClr val="tx1"/>
                  </a:solidFill>
                  <a:latin typeface="Times New Roman" panose="02020603050405020304" pitchFamily="18" charset="0"/>
                  <a:cs typeface="Times New Roman" panose="02020603050405020304" pitchFamily="18" charset="0"/>
                </a:rPr>
                <a:t>-</a:t>
              </a:r>
              <a:r>
                <a:rPr lang="en-US" sz="2400" dirty="0" err="1">
                  <a:solidFill>
                    <a:schemeClr val="tx1"/>
                  </a:solidFill>
                  <a:latin typeface="Times New Roman" panose="02020603050405020304" pitchFamily="18" charset="0"/>
                  <a:cs typeface="Times New Roman" panose="02020603050405020304" pitchFamily="18" charset="0"/>
                </a:rPr>
                <a:t>Tiêu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nội</a:t>
              </a:r>
              <a:r>
                <a:rPr lang="en-US" sz="2400" dirty="0">
                  <a:solidFill>
                    <a:schemeClr val="tx1"/>
                  </a:solidFill>
                  <a:latin typeface="Times New Roman" panose="02020603050405020304" pitchFamily="18" charset="0"/>
                  <a:cs typeface="Times New Roman" panose="02020603050405020304" pitchFamily="18" charset="0"/>
                </a:rPr>
                <a:t> dung </a:t>
              </a:r>
              <a:r>
                <a:rPr lang="en-US" sz="2400" dirty="0" err="1">
                  <a:solidFill>
                    <a:schemeClr val="tx1"/>
                  </a:solidFill>
                  <a:latin typeface="Times New Roman" panose="02020603050405020304" pitchFamily="18" charset="0"/>
                  <a:cs typeface="Times New Roman" panose="02020603050405020304" pitchFamily="18" charset="0"/>
                </a:rPr>
                <a:t>chính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rõ</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ràng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đẹp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vẽ</a:t>
              </a:r>
              <a:r>
                <a:rPr lang="en-US" sz="2400" dirty="0">
                  <a:solidFill>
                    <a:schemeClr val="tx1"/>
                  </a:solidFill>
                  <a:latin typeface="Times New Roman" panose="02020603050405020304" pitchFamily="18" charset="0"/>
                  <a:cs typeface="Times New Roman" panose="02020603050405020304" pitchFamily="18" charset="0"/>
                </a:rPr>
                <a:t>, icon</a:t>
              </a:r>
            </a:p>
          </p:txBody>
        </p:sp>
        <p:grpSp>
          <p:nvGrpSpPr>
            <p:cNvPr id="15" name="Group 14">
              <a:extLst>
                <a:ext uri="{FF2B5EF4-FFF2-40B4-BE49-F238E27FC236}">
                  <a16:creationId xmlns:a16="http://schemas.microsoft.com/office/drawing/2014/main" id="{EFE031C5-0E93-40F1-8804-C618B140F9BA}"/>
                </a:ext>
              </a:extLst>
            </p:cNvPr>
            <p:cNvGrpSpPr/>
            <p:nvPr/>
          </p:nvGrpSpPr>
          <p:grpSpPr>
            <a:xfrm>
              <a:off x="7777220" y="1951862"/>
              <a:ext cx="2914220" cy="574638"/>
              <a:chOff x="943714" y="1432180"/>
              <a:chExt cx="3027786" cy="574638"/>
            </a:xfrm>
          </p:grpSpPr>
          <p:sp>
            <p:nvSpPr>
              <p:cNvPr id="17" name="Flowchart: Terminator 16">
                <a:extLst>
                  <a:ext uri="{FF2B5EF4-FFF2-40B4-BE49-F238E27FC236}">
                    <a16:creationId xmlns:a16="http://schemas.microsoft.com/office/drawing/2014/main" id="{9314009D-CBE3-4495-A0D8-79CD8C245D48}"/>
                  </a:ext>
                </a:extLst>
              </p:cNvPr>
              <p:cNvSpPr/>
              <p:nvPr/>
            </p:nvSpPr>
            <p:spPr>
              <a:xfrm>
                <a:off x="943714" y="1432180"/>
                <a:ext cx="2890638" cy="574638"/>
              </a:xfrm>
              <a:prstGeom prst="flowChartTerminator">
                <a:avLst/>
              </a:prstGeom>
              <a:solidFill>
                <a:srgbClr val="FFC000"/>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A3B2CD1-B23E-425C-A0DA-A5795700845F}"/>
                  </a:ext>
                </a:extLst>
              </p:cNvPr>
              <p:cNvSpPr txBox="1"/>
              <p:nvPr/>
            </p:nvSpPr>
            <p:spPr>
              <a:xfrm>
                <a:off x="1715086" y="1432180"/>
                <a:ext cx="2256414" cy="523220"/>
              </a:xfrm>
              <a:prstGeom prst="rect">
                <a:avLst/>
              </a:prstGeom>
              <a:noFill/>
            </p:spPr>
            <p:txBody>
              <a:bodyPr wrap="square">
                <a:spAutoFit/>
              </a:bodyPr>
              <a:lstStyle/>
              <a:p>
                <a:r>
                  <a:rPr lang="en-US" sz="2800" dirty="0" err="1">
                    <a:solidFill>
                      <a:srgbClr val="002060"/>
                    </a:solidFill>
                    <a:latin typeface="Times New Roman" panose="02020603050405020304" pitchFamily="18" charset="0"/>
                    <a:cs typeface="Times New Roman" panose="02020603050405020304" pitchFamily="18" charset="0"/>
                  </a:rPr>
                  <a:t>Hướng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dẫn</a:t>
                </a:r>
                <a:endParaRPr lang="en-US" sz="2800" dirty="0">
                  <a:solidFill>
                    <a:srgbClr val="002060"/>
                  </a:solidFill>
                  <a:latin typeface="Times New Roman" panose="02020603050405020304" pitchFamily="18" charset="0"/>
                  <a:cs typeface="Times New Roman" panose="02020603050405020304" pitchFamily="18" charset="0"/>
                </a:endParaRPr>
              </a:p>
            </p:txBody>
          </p:sp>
        </p:grpSp>
        <p:pic>
          <p:nvPicPr>
            <p:cNvPr id="19" name="Picture 4" descr="Máy tính Biểu tượng bài Tập về nhà thiết kế Biểu tượng Clip nghệ thuật -  những người khác png tải về - Miễn phí trong suốt Góc png Tải về.">
              <a:extLst>
                <a:ext uri="{FF2B5EF4-FFF2-40B4-BE49-F238E27FC236}">
                  <a16:creationId xmlns:a16="http://schemas.microsoft.com/office/drawing/2014/main" id="{919D8AFB-15B7-4D1C-8A7E-795EDEC952FE}"/>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577" b="96731" l="10000" r="90000">
                          <a14:foregroundMark x1="50889" y1="96923" x2="51222" y2="96154"/>
                          <a14:foregroundMark x1="54667" y1="93846" x2="54667" y2="93846"/>
                          <a14:foregroundMark x1="60000" y1="7500" x2="60000" y2="7500"/>
                          <a14:foregroundMark x1="57778" y1="5385" x2="57778" y2="5385"/>
                          <a14:foregroundMark x1="53667" y1="577" x2="53667" y2="577"/>
                        </a14:backgroundRemoval>
                      </a14:imgEffect>
                    </a14:imgLayer>
                  </a14:imgProps>
                </a:ext>
                <a:ext uri="{28A0092B-C50C-407E-A947-70E740481C1C}">
                  <a14:useLocalDpi xmlns:a14="http://schemas.microsoft.com/office/drawing/2010/main" val="0"/>
                </a:ext>
              </a:extLst>
            </a:blip>
            <a:srcRect l="22048" r="19305" b="3621"/>
            <a:stretch/>
          </p:blipFill>
          <p:spPr bwMode="auto">
            <a:xfrm>
              <a:off x="7658209" y="1765811"/>
              <a:ext cx="866582" cy="822824"/>
            </a:xfrm>
            <a:prstGeom prst="rect">
              <a:avLst/>
            </a:prstGeom>
            <a:noFill/>
            <a:extLst>
              <a:ext uri="{909E8E84-426E-40DD-AFC4-6F175D3DCCD1}">
                <a14:hiddenFill xmlns:a14="http://schemas.microsoft.com/office/drawing/2010/main">
                  <a:solidFill>
                    <a:srgbClr val="FFFFFF"/>
                  </a:solidFill>
                </a14:hiddenFill>
              </a:ext>
            </a:extLst>
          </p:spPr>
        </p:pic>
      </p:grpSp>
      <p:pic>
        <p:nvPicPr>
          <p:cNvPr id="5122" name="Picture 2" descr="Homework Sign Icon Royalty Free Cliparts, Vectors, And Stock Illustration.  Image 40444165.">
            <a:extLst>
              <a:ext uri="{FF2B5EF4-FFF2-40B4-BE49-F238E27FC236}">
                <a16:creationId xmlns:a16="http://schemas.microsoft.com/office/drawing/2014/main" id="{02E7B995-AEB6-4318-A683-EA7864E973EA}"/>
              </a:ext>
            </a:extLst>
          </p:cNvPr>
          <p:cNvPicPr>
            <a:picLocks noChangeAspect="1" noChangeArrowheads="1"/>
          </p:cNvPicPr>
          <p:nvPr/>
        </p:nvPicPr>
        <p:blipFill rotWithShape="1">
          <a:blip r:embed="rId5" cstate="hqprint">
            <a:extLst>
              <a:ext uri="{BEBA8EAE-BF5A-486C-A8C5-ECC9F3942E4B}">
                <a14:imgProps xmlns:a14="http://schemas.microsoft.com/office/drawing/2010/main">
                  <a14:imgLayer r:embed="rId6">
                    <a14:imgEffect>
                      <a14:backgroundRemoval t="10000" b="92769" l="7769" r="90000">
                        <a14:foregroundMark x1="7846" y1="51385" x2="7846" y2="51385"/>
                        <a14:foregroundMark x1="30692" y1="89077" x2="40692" y2="92769"/>
                        <a14:foregroundMark x1="51000" y1="91769" x2="61769" y2="90462"/>
                        <a14:foregroundMark x1="61769" y1="90462" x2="61769" y2="90462"/>
                        <a14:foregroundMark x1="68154" y1="90231" x2="69692" y2="88923"/>
                        <a14:foregroundMark x1="39923" y1="34000" x2="38385" y2="49615"/>
                        <a14:foregroundMark x1="38385" y1="49615" x2="48769" y2="46385"/>
                        <a14:foregroundMark x1="48769" y1="46385" x2="41615" y2="53077"/>
                        <a14:foregroundMark x1="41615" y1="53077" x2="43231" y2="63923"/>
                        <a14:foregroundMark x1="50385" y1="42923" x2="50769" y2="56154"/>
                        <a14:foregroundMark x1="50769" y1="56154" x2="68000" y2="49462"/>
                        <a14:foregroundMark x1="68000" y1="49462" x2="68000" y2="49462"/>
                        <a14:foregroundMark x1="58154" y1="50462" x2="49615" y2="46692"/>
                        <a14:foregroundMark x1="49615" y1="46692" x2="50385" y2="41154"/>
                        <a14:foregroundMark x1="49769" y1="32692" x2="44615" y2="33231"/>
                        <a14:foregroundMark x1="42308" y1="33231" x2="39462" y2="63308"/>
                        <a14:foregroundMark x1="39462" y1="63308" x2="59077" y2="53923"/>
                        <a14:foregroundMark x1="59077" y1="53923" x2="65846" y2="44462"/>
                      </a14:backgroundRemoval>
                    </a14:imgEffect>
                  </a14:imgLayer>
                </a14:imgProps>
              </a:ext>
              <a:ext uri="{28A0092B-C50C-407E-A947-70E740481C1C}">
                <a14:useLocalDpi xmlns:a14="http://schemas.microsoft.com/office/drawing/2010/main" val="0"/>
              </a:ext>
            </a:extLst>
          </a:blip>
          <a:srcRect b="5705"/>
          <a:stretch/>
        </p:blipFill>
        <p:spPr bwMode="auto">
          <a:xfrm>
            <a:off x="2406400" y="-164712"/>
            <a:ext cx="1782016" cy="168035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Rounded Corners 7">
            <a:extLst>
              <a:ext uri="{FF2B5EF4-FFF2-40B4-BE49-F238E27FC236}">
                <a16:creationId xmlns:a16="http://schemas.microsoft.com/office/drawing/2014/main" id="{6F7FECBE-4DCC-41C6-8C20-92ED8467046A}"/>
              </a:ext>
            </a:extLst>
          </p:cNvPr>
          <p:cNvSpPr/>
          <p:nvPr/>
        </p:nvSpPr>
        <p:spPr>
          <a:xfrm>
            <a:off x="3903808" y="5456421"/>
            <a:ext cx="8078709" cy="1204916"/>
          </a:xfrm>
          <a:prstGeom prst="roundRect">
            <a:avLst/>
          </a:prstGeom>
          <a:solidFill>
            <a:schemeClr val="accent1">
              <a:lumMod val="20000"/>
              <a:lumOff val="80000"/>
            </a:schemeClr>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2. Vận dụng kiến thức đã học về tỉ lệ để vẽ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sơ</a:t>
            </a:r>
            <a:r>
              <a:rPr lang="vi-VN"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đồ 1 căn phòng trong nhà em với tỉ lệ tương ứng.</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đo</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chiều</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dài</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rộng</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phòng</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tính</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tỉ</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lệ</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phù</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hợp</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giấy</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A4,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dựa</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vào</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tỉ</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lệ</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để</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vẽ</a:t>
            </a:r>
            <a:r>
              <a:rPr lang="en-US" sz="24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42827787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Top hình nền cảm ơn Thank You đẹp dễ thương và ý nghĩa nhất">
            <a:extLst>
              <a:ext uri="{FF2B5EF4-FFF2-40B4-BE49-F238E27FC236}">
                <a16:creationId xmlns:a16="http://schemas.microsoft.com/office/drawing/2014/main" id="{F114BFAA-4E8A-4F61-BEE5-93E1A17B81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8" r="13673"/>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026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489B7BFD-8F45-4093-AD9C-91B15B0503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Freeform: Shape 140">
            <a:extLst>
              <a:ext uri="{FF2B5EF4-FFF2-40B4-BE49-F238E27FC236}">
                <a16:creationId xmlns:a16="http://schemas.microsoft.com/office/drawing/2014/main" id="{498F8FF6-43B4-494A-AF8F-123A4983ED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08" y="-12700"/>
            <a:ext cx="5289386" cy="5000826"/>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FE7142A8-393B-47A8-A092-8716623629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688" y="-12700"/>
            <a:ext cx="5289386" cy="5009716"/>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EA14E168-70E6-4C9F-BB61-FCF0AF3689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00" y="-12700"/>
            <a:ext cx="5239448" cy="4902669"/>
          </a:xfrm>
          <a:custGeom>
            <a:avLst/>
            <a:gdLst>
              <a:gd name="connsiteX0" fmla="*/ 1223006 w 5239448"/>
              <a:gd name="connsiteY0" fmla="*/ 0 h 4902669"/>
              <a:gd name="connsiteX1" fmla="*/ 3966508 w 5239448"/>
              <a:gd name="connsiteY1" fmla="*/ 0 h 4902669"/>
              <a:gd name="connsiteX2" fmla="*/ 4073429 w 5239448"/>
              <a:gd name="connsiteY2" fmla="*/ 64957 h 4902669"/>
              <a:gd name="connsiteX3" fmla="*/ 5239448 w 5239448"/>
              <a:gd name="connsiteY3" fmla="*/ 2257977 h 4902669"/>
              <a:gd name="connsiteX4" fmla="*/ 2594756 w 5239448"/>
              <a:gd name="connsiteY4" fmla="*/ 4902669 h 4902669"/>
              <a:gd name="connsiteX5" fmla="*/ 3795 w 5239448"/>
              <a:gd name="connsiteY5" fmla="*/ 2790975 h 4902669"/>
              <a:gd name="connsiteX6" fmla="*/ 0 w 5239448"/>
              <a:gd name="connsiteY6" fmla="*/ 2766110 h 4902669"/>
              <a:gd name="connsiteX7" fmla="*/ 0 w 5239448"/>
              <a:gd name="connsiteY7" fmla="*/ 1745670 h 4902669"/>
              <a:gd name="connsiteX8" fmla="*/ 33326 w 5239448"/>
              <a:gd name="connsiteY8" fmla="*/ 1597027 h 4902669"/>
              <a:gd name="connsiteX9" fmla="*/ 1116084 w 5239448"/>
              <a:gd name="connsiteY9" fmla="*/ 64957 h 490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9448" h="4902669">
                <a:moveTo>
                  <a:pt x="1223006" y="0"/>
                </a:moveTo>
                <a:lnTo>
                  <a:pt x="3966508" y="0"/>
                </a:lnTo>
                <a:lnTo>
                  <a:pt x="4073429" y="64957"/>
                </a:lnTo>
                <a:cubicBezTo>
                  <a:pt x="4776921" y="540227"/>
                  <a:pt x="5239448" y="1345088"/>
                  <a:pt x="5239448" y="2257977"/>
                </a:cubicBezTo>
                <a:cubicBezTo>
                  <a:pt x="5239448" y="3718600"/>
                  <a:pt x="4055379" y="4902669"/>
                  <a:pt x="2594756" y="4902669"/>
                </a:cubicBezTo>
                <a:cubicBezTo>
                  <a:pt x="1316711" y="4902669"/>
                  <a:pt x="250402" y="3996116"/>
                  <a:pt x="3795" y="2790975"/>
                </a:cubicBezTo>
                <a:lnTo>
                  <a:pt x="0" y="2766110"/>
                </a:lnTo>
                <a:lnTo>
                  <a:pt x="0" y="1745670"/>
                </a:lnTo>
                <a:lnTo>
                  <a:pt x="33326" y="1597027"/>
                </a:lnTo>
                <a:cubicBezTo>
                  <a:pt x="196388" y="963257"/>
                  <a:pt x="588464" y="421409"/>
                  <a:pt x="1116084" y="64957"/>
                </a:cubicBezTo>
                <a:close/>
              </a:path>
            </a:pathLst>
          </a:cu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7"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3078" name="Picture 6" descr="Hình ảnh Véc Chì Và Thước Kẻ Biểu Tượng, Nền, Đen., Thiết Kế. Vector và PNG  với nền trong suốt để tải xuống miễn phí">
            <a:extLst>
              <a:ext uri="{FF2B5EF4-FFF2-40B4-BE49-F238E27FC236}">
                <a16:creationId xmlns:a16="http://schemas.microsoft.com/office/drawing/2014/main" id="{6493236B-9D8C-440A-878E-91E0E7D9704E}"/>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134" r="372" b="6"/>
          <a:stretch/>
        </p:blipFill>
        <p:spPr bwMode="auto">
          <a:xfrm>
            <a:off x="5666308" y="170244"/>
            <a:ext cx="2885716" cy="2885716"/>
          </a:xfrm>
          <a:custGeom>
            <a:avLst/>
            <a:gdLst/>
            <a:ahLst/>
            <a:cxnLst/>
            <a:rect l="l" t="t" r="r" b="b"/>
            <a:pathLst>
              <a:path w="2885716" h="2885716">
                <a:moveTo>
                  <a:pt x="1442858" y="0"/>
                </a:moveTo>
                <a:cubicBezTo>
                  <a:pt x="2239726" y="0"/>
                  <a:pt x="2885716" y="645990"/>
                  <a:pt x="2885716" y="1442858"/>
                </a:cubicBezTo>
                <a:cubicBezTo>
                  <a:pt x="2885716" y="2239726"/>
                  <a:pt x="2239726" y="2885716"/>
                  <a:pt x="1442858" y="2885716"/>
                </a:cubicBezTo>
                <a:cubicBezTo>
                  <a:pt x="645990" y="2885716"/>
                  <a:pt x="0" y="2239726"/>
                  <a:pt x="0" y="1442858"/>
                </a:cubicBezTo>
                <a:cubicBezTo>
                  <a:pt x="0" y="645990"/>
                  <a:pt x="645990" y="0"/>
                  <a:pt x="1442858" y="0"/>
                </a:cubicBezTo>
                <a:close/>
              </a:path>
            </a:pathLst>
          </a:custGeom>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149"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84508" y="3194155"/>
            <a:ext cx="1054466" cy="469689"/>
            <a:chOff x="9841624" y="4115729"/>
            <a:chExt cx="602169" cy="268223"/>
          </a:xfrm>
          <a:solidFill>
            <a:schemeClr val="tx1"/>
          </a:solidFill>
        </p:grpSpPr>
        <p:sp>
          <p:nvSpPr>
            <p:cNvPr id="3080" name="Freeform: Shape 149">
              <a:extLst>
                <a:ext uri="{FF2B5EF4-FFF2-40B4-BE49-F238E27FC236}">
                  <a16:creationId xmlns:a16="http://schemas.microsoft.com/office/drawing/2014/main" id="{104F2BBD-A005-4DCB-9566-F2351050BE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81" name="Freeform: Shape 150">
              <a:extLst>
                <a:ext uri="{FF2B5EF4-FFF2-40B4-BE49-F238E27FC236}">
                  <a16:creationId xmlns:a16="http://schemas.microsoft.com/office/drawing/2014/main" id="{8B00DEC7-198B-49D1-98FD-018F3ECFCF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82" name="Freeform: Shape 151">
              <a:extLst>
                <a:ext uri="{FF2B5EF4-FFF2-40B4-BE49-F238E27FC236}">
                  <a16:creationId xmlns:a16="http://schemas.microsoft.com/office/drawing/2014/main" id="{F14DFC82-B3B3-468E-91B3-1302CFC684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83" name="Freeform: Shape 152">
              <a:extLst>
                <a:ext uri="{FF2B5EF4-FFF2-40B4-BE49-F238E27FC236}">
                  <a16:creationId xmlns:a16="http://schemas.microsoft.com/office/drawing/2014/main" id="{D3250EFE-214E-4B8E-AF96-036A514FFB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84" name="Freeform: Shape 153">
              <a:extLst>
                <a:ext uri="{FF2B5EF4-FFF2-40B4-BE49-F238E27FC236}">
                  <a16:creationId xmlns:a16="http://schemas.microsoft.com/office/drawing/2014/main" id="{AD058EBE-D4A5-4C43-B170-6A451F87A7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grpSp>
        <p:nvGrpSpPr>
          <p:cNvPr id="156" name="Graphic 185">
            <a:extLst>
              <a:ext uri="{FF2B5EF4-FFF2-40B4-BE49-F238E27FC236}">
                <a16:creationId xmlns:a16="http://schemas.microsoft.com/office/drawing/2014/main" id="{9D69F773-8C5C-486C-B033-51C7BB3B366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84508" y="3194155"/>
            <a:ext cx="1054466" cy="469689"/>
            <a:chOff x="9841624" y="4115729"/>
            <a:chExt cx="602169" cy="268223"/>
          </a:xfrm>
          <a:solidFill>
            <a:schemeClr val="tx1">
              <a:alpha val="20000"/>
            </a:schemeClr>
          </a:solidFill>
        </p:grpSpPr>
        <p:sp>
          <p:nvSpPr>
            <p:cNvPr id="3085" name="Freeform: Shape 156">
              <a:extLst>
                <a:ext uri="{FF2B5EF4-FFF2-40B4-BE49-F238E27FC236}">
                  <a16:creationId xmlns:a16="http://schemas.microsoft.com/office/drawing/2014/main" id="{B1948534-1A91-4F84-8612-1C2B4C52FB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86" name="Freeform: Shape 157">
              <a:extLst>
                <a:ext uri="{FF2B5EF4-FFF2-40B4-BE49-F238E27FC236}">
                  <a16:creationId xmlns:a16="http://schemas.microsoft.com/office/drawing/2014/main" id="{1FAA3112-9317-4953-B51A-BAD23D7DF5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87" name="Freeform: Shape 158">
              <a:extLst>
                <a:ext uri="{FF2B5EF4-FFF2-40B4-BE49-F238E27FC236}">
                  <a16:creationId xmlns:a16="http://schemas.microsoft.com/office/drawing/2014/main" id="{3E7BE1D1-6120-4115-B796-7DE6B90C65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88" name="Freeform: Shape 159">
              <a:extLst>
                <a:ext uri="{FF2B5EF4-FFF2-40B4-BE49-F238E27FC236}">
                  <a16:creationId xmlns:a16="http://schemas.microsoft.com/office/drawing/2014/main" id="{97B0F1BC-B7BD-4C24-84F9-190E76D9E0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89" name="Freeform: Shape 160">
              <a:extLst>
                <a:ext uri="{FF2B5EF4-FFF2-40B4-BE49-F238E27FC236}">
                  <a16:creationId xmlns:a16="http://schemas.microsoft.com/office/drawing/2014/main" id="{B59CF39A-C85C-4CDA-82E5-A8835E7CA7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grpSp>
        <p:nvGrpSpPr>
          <p:cNvPr id="163" name="Graphic 185">
            <a:extLst>
              <a:ext uri="{FF2B5EF4-FFF2-40B4-BE49-F238E27FC236}">
                <a16:creationId xmlns:a16="http://schemas.microsoft.com/office/drawing/2014/main" id="{EEC0EF42-FB7F-40F4-9F83-19A3651C745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84508" y="3194155"/>
            <a:ext cx="1054466" cy="469689"/>
            <a:chOff x="9841624" y="4115729"/>
            <a:chExt cx="602169" cy="268223"/>
          </a:xfrm>
          <a:solidFill>
            <a:schemeClr val="bg1"/>
          </a:solidFill>
        </p:grpSpPr>
        <p:sp>
          <p:nvSpPr>
            <p:cNvPr id="3090" name="Freeform: Shape 163">
              <a:extLst>
                <a:ext uri="{FF2B5EF4-FFF2-40B4-BE49-F238E27FC236}">
                  <a16:creationId xmlns:a16="http://schemas.microsoft.com/office/drawing/2014/main" id="{ECC34073-7A02-43A0-B4FB-819AC6430A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91" name="Freeform: Shape 164">
              <a:extLst>
                <a:ext uri="{FF2B5EF4-FFF2-40B4-BE49-F238E27FC236}">
                  <a16:creationId xmlns:a16="http://schemas.microsoft.com/office/drawing/2014/main" id="{424CA304-6681-4FF9-A857-D79562307C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92" name="Freeform: Shape 165">
              <a:extLst>
                <a:ext uri="{FF2B5EF4-FFF2-40B4-BE49-F238E27FC236}">
                  <a16:creationId xmlns:a16="http://schemas.microsoft.com/office/drawing/2014/main" id="{4F6FEDF2-6576-4B8E-81AF-84B914A1F0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93" name="Freeform: Shape 166">
              <a:extLst>
                <a:ext uri="{FF2B5EF4-FFF2-40B4-BE49-F238E27FC236}">
                  <a16:creationId xmlns:a16="http://schemas.microsoft.com/office/drawing/2014/main" id="{8BE5E56F-A9D6-490C-AD4D-5F1B521A56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94" name="Freeform: Shape 167">
              <a:extLst>
                <a:ext uri="{FF2B5EF4-FFF2-40B4-BE49-F238E27FC236}">
                  <a16:creationId xmlns:a16="http://schemas.microsoft.com/office/drawing/2014/main" id="{67E4C189-B44E-4E1C-B1AF-25081DA3DD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170" name="Oval 169">
            <a:extLst>
              <a:ext uri="{FF2B5EF4-FFF2-40B4-BE49-F238E27FC236}">
                <a16:creationId xmlns:a16="http://schemas.microsoft.com/office/drawing/2014/main" id="{033BC44A-0661-43B4-9C14-FD5963C226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2379" y="5678021"/>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2" name="Oval 171">
            <a:extLst>
              <a:ext uri="{FF2B5EF4-FFF2-40B4-BE49-F238E27FC236}">
                <a16:creationId xmlns:a16="http://schemas.microsoft.com/office/drawing/2014/main" id="{BF7B0E8E-1D1E-4BA4-A360-D8A1FF31E4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2379" y="5678021"/>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8" descr="Travel Distance Illustration Color Vector Isolated Icon Easy Editable And  Special Use For Leisure,Travel And Tour Stock Vector - Illustration of  location, editable: 127591576">
            <a:extLst>
              <a:ext uri="{FF2B5EF4-FFF2-40B4-BE49-F238E27FC236}">
                <a16:creationId xmlns:a16="http://schemas.microsoft.com/office/drawing/2014/main" id="{ED25F31D-6A7B-49B1-98A1-766DAB2D40AE}"/>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t="2483" r="5283" b="2483"/>
          <a:stretch/>
        </p:blipFill>
        <p:spPr bwMode="auto">
          <a:xfrm>
            <a:off x="8905301" y="12943"/>
            <a:ext cx="3260696" cy="32513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7E289981-7ADD-4E57-85BA-D7AEEC92E90F}"/>
              </a:ext>
            </a:extLst>
          </p:cNvPr>
          <p:cNvSpPr txBox="1"/>
          <p:nvPr/>
        </p:nvSpPr>
        <p:spPr>
          <a:xfrm>
            <a:off x="103719" y="286970"/>
            <a:ext cx="5173411" cy="4154984"/>
          </a:xfrm>
          <a:prstGeom prst="rect">
            <a:avLst/>
          </a:prstGeom>
          <a:noFill/>
          <a:ln w="127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Bài</a:t>
            </a:r>
            <a:r>
              <a:rPr kumimoji="0" lang="en-US" sz="4400" b="1" i="0"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3</a:t>
            </a:r>
            <a:r>
              <a:rPr kumimoji="0" lang="en-US" sz="4400" b="1" i="0" strike="noStrike" kern="1200" cap="none" spc="0" normalizeH="0" baseline="0" noProof="0" dirty="0">
                <a:ln>
                  <a:noFill/>
                </a:ln>
                <a:solidFill>
                  <a:schemeClr val="tx1">
                    <a:lumMod val="95000"/>
                  </a:schemeClr>
                </a:solidFill>
                <a:effectLst/>
                <a:uLnTx/>
                <a:uFillTx/>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TỈ LỆ </a:t>
            </a:r>
            <a:r>
              <a:rPr kumimoji="0" lang="vi-VN" sz="4400" b="1" i="0"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BẢN ĐỒ</a:t>
            </a:r>
            <a:r>
              <a:rPr kumimoji="0" lang="en-US" sz="4400" b="1" i="0"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FFFF00"/>
                </a:solidFill>
                <a:latin typeface="Times New Roman" panose="02020603050405020304" pitchFamily="18" charset="0"/>
                <a:cs typeface="Times New Roman" panose="02020603050405020304" pitchFamily="18" charset="0"/>
              </a:rPr>
              <a:t>TÍNH KHOẢNG CÁCH THỰC TẾ DỰA VÀO TỈ LỆ</a:t>
            </a:r>
            <a:r>
              <a:rPr kumimoji="0" lang="en-US" sz="4400" b="1" i="0"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BẢN ĐỒ.</a:t>
            </a:r>
          </a:p>
        </p:txBody>
      </p:sp>
      <p:pic>
        <p:nvPicPr>
          <p:cNvPr id="32" name="Picture 26" descr="Luoc do tu nhien chau Phi">
            <a:extLst>
              <a:ext uri="{FF2B5EF4-FFF2-40B4-BE49-F238E27FC236}">
                <a16:creationId xmlns:a16="http://schemas.microsoft.com/office/drawing/2014/main" id="{A048D4CF-1347-413D-B385-E1480C77FA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7819" y="2914213"/>
            <a:ext cx="3800324" cy="393084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977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0A711E6-F004-408C-BCC8-1B4BA1A6672A}"/>
              </a:ext>
            </a:extLst>
          </p:cNvPr>
          <p:cNvGrpSpPr/>
          <p:nvPr/>
        </p:nvGrpSpPr>
        <p:grpSpPr>
          <a:xfrm>
            <a:off x="295943" y="101941"/>
            <a:ext cx="10404222" cy="1392367"/>
            <a:chOff x="2402470" y="93552"/>
            <a:chExt cx="8241421" cy="1392367"/>
          </a:xfrm>
        </p:grpSpPr>
        <p:sp>
          <p:nvSpPr>
            <p:cNvPr id="12" name="Flowchart: Terminator 11">
              <a:extLst>
                <a:ext uri="{FF2B5EF4-FFF2-40B4-BE49-F238E27FC236}">
                  <a16:creationId xmlns:a16="http://schemas.microsoft.com/office/drawing/2014/main" id="{A122B7F3-7E5E-4DB5-A97D-DDD0DFE00D65}"/>
                </a:ext>
              </a:extLst>
            </p:cNvPr>
            <p:cNvSpPr/>
            <p:nvPr/>
          </p:nvSpPr>
          <p:spPr>
            <a:xfrm>
              <a:off x="2445113" y="176711"/>
              <a:ext cx="8198778" cy="1151820"/>
            </a:xfrm>
            <a:prstGeom prst="flowChartTerminator">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Times New Roman" panose="02020603050405020304" pitchFamily="18" charset="0"/>
                  <a:cs typeface="Times New Roman" panose="02020603050405020304" pitchFamily="18" charset="0"/>
                </a:rPr>
                <a:t>NỘI DUNG CHÍNH</a:t>
              </a:r>
            </a:p>
          </p:txBody>
        </p:sp>
        <p:sp>
          <p:nvSpPr>
            <p:cNvPr id="15" name="Oval 14">
              <a:extLst>
                <a:ext uri="{FF2B5EF4-FFF2-40B4-BE49-F238E27FC236}">
                  <a16:creationId xmlns:a16="http://schemas.microsoft.com/office/drawing/2014/main" id="{297D1653-2833-49F0-9B5E-5149A0E812B3}"/>
                </a:ext>
              </a:extLst>
            </p:cNvPr>
            <p:cNvSpPr/>
            <p:nvPr/>
          </p:nvSpPr>
          <p:spPr>
            <a:xfrm>
              <a:off x="2402470" y="93552"/>
              <a:ext cx="1587488" cy="139236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Times New Roman" panose="02020603050405020304" pitchFamily="18" charset="0"/>
                  <a:cs typeface="Times New Roman" panose="02020603050405020304" pitchFamily="18" charset="0"/>
                </a:rPr>
                <a:t>Bài</a:t>
              </a:r>
              <a:r>
                <a:rPr lang="en-US" sz="4400" b="1" dirty="0">
                  <a:solidFill>
                    <a:schemeClr val="tx1"/>
                  </a:solidFill>
                  <a:latin typeface="Times New Roman" panose="02020603050405020304" pitchFamily="18" charset="0"/>
                  <a:cs typeface="Times New Roman" panose="02020603050405020304" pitchFamily="18" charset="0"/>
                </a:rPr>
                <a:t> 3</a:t>
              </a:r>
            </a:p>
          </p:txBody>
        </p:sp>
      </p:grpSp>
      <p:sp>
        <p:nvSpPr>
          <p:cNvPr id="27" name="Lưu đồ: Điểm Kết Thúc 147">
            <a:extLst>
              <a:ext uri="{FF2B5EF4-FFF2-40B4-BE49-F238E27FC236}">
                <a16:creationId xmlns:a16="http://schemas.microsoft.com/office/drawing/2014/main" id="{8F8739C1-CE0B-4E89-9F9F-11720B3E7998}"/>
              </a:ext>
            </a:extLst>
          </p:cNvPr>
          <p:cNvSpPr/>
          <p:nvPr/>
        </p:nvSpPr>
        <p:spPr>
          <a:xfrm>
            <a:off x="571212" y="2154504"/>
            <a:ext cx="5109681" cy="1849624"/>
          </a:xfrm>
          <a:prstGeom prst="flowChartTermina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Times New Roman" panose="02020603050405020304" pitchFamily="18" charset="0"/>
                <a:cs typeface="Times New Roman" panose="02020603050405020304" pitchFamily="18" charset="0"/>
              </a:rPr>
              <a:t>Tỉ</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lệ</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bản</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đồ</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17" name="Lưu đồ: Điểm Kết Thúc 147">
            <a:extLst>
              <a:ext uri="{FF2B5EF4-FFF2-40B4-BE49-F238E27FC236}">
                <a16:creationId xmlns:a16="http://schemas.microsoft.com/office/drawing/2014/main" id="{E811D9EE-FD52-4105-A44D-D4832D87D015}"/>
              </a:ext>
            </a:extLst>
          </p:cNvPr>
          <p:cNvSpPr/>
          <p:nvPr/>
        </p:nvSpPr>
        <p:spPr>
          <a:xfrm>
            <a:off x="6496165" y="2154504"/>
            <a:ext cx="5109681" cy="1849624"/>
          </a:xfrm>
          <a:prstGeom prst="flowChartTermina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Times New Roman" panose="02020603050405020304" pitchFamily="18" charset="0"/>
                <a:cs typeface="Times New Roman" panose="02020603050405020304" pitchFamily="18" charset="0"/>
              </a:rPr>
              <a:t>Tính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khoảng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cách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thực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tế</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dựa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vào</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tỉ</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lệ</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bản</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đồ</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631C2FDD-0D1E-4F65-9968-EDA7BD16D0A4}"/>
              </a:ext>
            </a:extLst>
          </p:cNvPr>
          <p:cNvSpPr/>
          <p:nvPr/>
        </p:nvSpPr>
        <p:spPr>
          <a:xfrm>
            <a:off x="2580877" y="1526370"/>
            <a:ext cx="666714" cy="64921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Times New Roman" panose="02020603050405020304" pitchFamily="18" charset="0"/>
                <a:cs typeface="Times New Roman" panose="02020603050405020304" pitchFamily="18" charset="0"/>
              </a:rPr>
              <a:t>1</a:t>
            </a:r>
          </a:p>
        </p:txBody>
      </p:sp>
      <p:sp>
        <p:nvSpPr>
          <p:cNvPr id="22" name="Oval 21">
            <a:extLst>
              <a:ext uri="{FF2B5EF4-FFF2-40B4-BE49-F238E27FC236}">
                <a16:creationId xmlns:a16="http://schemas.microsoft.com/office/drawing/2014/main" id="{950B4B8F-12ED-476A-A843-D2CB7045A48B}"/>
              </a:ext>
            </a:extLst>
          </p:cNvPr>
          <p:cNvSpPr/>
          <p:nvPr/>
        </p:nvSpPr>
        <p:spPr>
          <a:xfrm>
            <a:off x="8717648" y="1494308"/>
            <a:ext cx="666714" cy="64921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Times New Roman" panose="02020603050405020304" pitchFamily="18" charset="0"/>
                <a:cs typeface="Times New Roman" panose="02020603050405020304" pitchFamily="18" charset="0"/>
              </a:rPr>
              <a:t>2</a:t>
            </a:r>
          </a:p>
        </p:txBody>
      </p:sp>
      <p:pic>
        <p:nvPicPr>
          <p:cNvPr id="2052" name="Picture 4" descr="Hình ảnh Thước đo Dòng Biểu Tượng đầy, Biểu Tượng Dòng, Biểu Tượng Thước,  Cái Thước Vector và PNG với nền trong suốt để tải xuống miễn phí">
            <a:extLst>
              <a:ext uri="{FF2B5EF4-FFF2-40B4-BE49-F238E27FC236}">
                <a16:creationId xmlns:a16="http://schemas.microsoft.com/office/drawing/2014/main" id="{EB325ED0-6BEA-4930-9938-D15E38CEA77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659902" y="4255784"/>
            <a:ext cx="2508664" cy="25086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6" name="Picture 4" descr="Travel Distance Vector Icon Stock Vector, Royalty Free Vector Image by  ©vectorsmarket #100945738">
            <a:extLst>
              <a:ext uri="{FF2B5EF4-FFF2-40B4-BE49-F238E27FC236}">
                <a16:creationId xmlns:a16="http://schemas.microsoft.com/office/drawing/2014/main" id="{6F801E75-C7EE-4F56-BBF1-41C126AA5ADE}"/>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971" b="89932" l="9877" r="91770">
                        <a14:foregroundMark x1="65432" y1="34018" x2="65432" y2="34018"/>
                        <a14:foregroundMark x1="79321" y1="27273" x2="79321" y2="27273"/>
                        <a14:foregroundMark x1="76749" y1="24829" x2="75000" y2="27077"/>
                        <a14:foregroundMark x1="10700" y1="53568" x2="10700" y2="53568"/>
                        <a14:foregroundMark x1="90535" y1="51711" x2="90535" y2="51711"/>
                        <a14:foregroundMark x1="91770" y1="50635" x2="91770" y2="50635"/>
                      </a14:backgroundRemoval>
                    </a14:imgEffect>
                  </a14:imgLayer>
                </a14:imgProps>
              </a:ext>
              <a:ext uri="{28A0092B-C50C-407E-A947-70E740481C1C}">
                <a14:useLocalDpi xmlns:a14="http://schemas.microsoft.com/office/drawing/2010/main" val="0"/>
              </a:ext>
            </a:extLst>
          </a:blip>
          <a:srcRect t="8403" r="4" b="6855"/>
          <a:stretch/>
        </p:blipFill>
        <p:spPr bwMode="auto">
          <a:xfrm>
            <a:off x="7696527" y="4170409"/>
            <a:ext cx="3003638" cy="2679414"/>
          </a:xfrm>
          <a:custGeom>
            <a:avLst/>
            <a:gdLst/>
            <a:ahLst/>
            <a:cxnLst/>
            <a:rect l="l" t="t" r="r" b="b"/>
            <a:pathLst>
              <a:path w="3347663" h="2986314">
                <a:moveTo>
                  <a:pt x="458203" y="0"/>
                </a:moveTo>
                <a:lnTo>
                  <a:pt x="3126555" y="0"/>
                </a:lnTo>
                <a:lnTo>
                  <a:pt x="3175466" y="53815"/>
                </a:lnTo>
                <a:cubicBezTo>
                  <a:pt x="3239389" y="131273"/>
                  <a:pt x="3296932" y="214191"/>
                  <a:pt x="3347288" y="301766"/>
                </a:cubicBezTo>
                <a:lnTo>
                  <a:pt x="3347663" y="302487"/>
                </a:lnTo>
                <a:lnTo>
                  <a:pt x="3347663" y="2082469"/>
                </a:lnTo>
                <a:lnTo>
                  <a:pt x="3278648" y="2196072"/>
                </a:lnTo>
                <a:cubicBezTo>
                  <a:pt x="2956544" y="2672847"/>
                  <a:pt x="2411068" y="2986314"/>
                  <a:pt x="1792379" y="2986314"/>
                </a:cubicBezTo>
                <a:cubicBezTo>
                  <a:pt x="802475" y="2986314"/>
                  <a:pt x="0" y="2183839"/>
                  <a:pt x="0" y="1193935"/>
                </a:cubicBezTo>
                <a:cubicBezTo>
                  <a:pt x="0" y="760853"/>
                  <a:pt x="153599" y="363644"/>
                  <a:pt x="409292" y="5381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217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93" name="Group 25"/>
          <p:cNvGrpSpPr>
            <a:grpSpLocks/>
          </p:cNvGrpSpPr>
          <p:nvPr/>
        </p:nvGrpSpPr>
        <p:grpSpPr bwMode="auto">
          <a:xfrm>
            <a:off x="259939" y="1279849"/>
            <a:ext cx="4788543" cy="5353051"/>
            <a:chOff x="-813" y="0"/>
            <a:chExt cx="2592" cy="3372"/>
          </a:xfrm>
        </p:grpSpPr>
        <p:pic>
          <p:nvPicPr>
            <p:cNvPr id="6162" name="Picture 26" descr="Luoc do tu nhien chau P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 y="0"/>
              <a:ext cx="2592" cy="31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63" name="Text Box 27"/>
            <p:cNvSpPr txBox="1">
              <a:spLocks noChangeArrowheads="1"/>
            </p:cNvSpPr>
            <p:nvPr/>
          </p:nvSpPr>
          <p:spPr bwMode="auto">
            <a:xfrm>
              <a:off x="-813" y="3120"/>
              <a:ext cx="2592" cy="25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000" dirty="0" err="1">
                  <a:solidFill>
                    <a:srgbClr val="002060"/>
                  </a:solidFill>
                  <a:latin typeface="Times New Roman" panose="02020603050405020304" pitchFamily="18" charset="0"/>
                  <a:cs typeface="Times New Roman" panose="02020603050405020304" pitchFamily="18" charset="0"/>
                </a:rPr>
                <a:t>Bản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đồ</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tự</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nhiên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châu</a:t>
              </a:r>
              <a:r>
                <a:rPr lang="en-US" sz="2000" dirty="0">
                  <a:solidFill>
                    <a:srgbClr val="002060"/>
                  </a:solidFill>
                  <a:latin typeface="Times New Roman" panose="02020603050405020304" pitchFamily="18" charset="0"/>
                  <a:cs typeface="Times New Roman" panose="02020603050405020304" pitchFamily="18" charset="0"/>
                </a:rPr>
                <a:t> Phi       </a:t>
              </a: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1 : 25 000</a:t>
              </a:r>
            </a:p>
          </p:txBody>
        </p:sp>
      </p:grpSp>
      <p:sp>
        <p:nvSpPr>
          <p:cNvPr id="7175" name="Text Box 7"/>
          <p:cNvSpPr txBox="1">
            <a:spLocks noChangeArrowheads="1"/>
          </p:cNvSpPr>
          <p:nvPr/>
        </p:nvSpPr>
        <p:spPr bwMode="auto">
          <a:xfrm>
            <a:off x="7238240" y="2346909"/>
            <a:ext cx="2429484"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a:solidFill>
                  <a:srgbClr val="800000"/>
                </a:solidFill>
                <a:latin typeface="Times New Roman" panose="02020603050405020304" pitchFamily="18" charset="0"/>
                <a:cs typeface="Times New Roman" panose="02020603050405020304" pitchFamily="18" charset="0"/>
              </a:rPr>
              <a:t>TỶ LỆ 1 : 25 000</a:t>
            </a:r>
          </a:p>
        </p:txBody>
      </p:sp>
      <p:sp>
        <p:nvSpPr>
          <p:cNvPr id="7177" name="Text Box 9"/>
          <p:cNvSpPr txBox="1">
            <a:spLocks noChangeArrowheads="1"/>
          </p:cNvSpPr>
          <p:nvPr/>
        </p:nvSpPr>
        <p:spPr bwMode="auto">
          <a:xfrm>
            <a:off x="5173897" y="2745789"/>
            <a:ext cx="6883578" cy="9541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a:solidFill>
                  <a:srgbClr val="8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800" dirty="0">
                <a:solidFill>
                  <a:srgbClr val="800000"/>
                </a:solidFill>
                <a:latin typeface="Times New Roman" panose="02020603050405020304" pitchFamily="18" charset="0"/>
                <a:cs typeface="Times New Roman" panose="02020603050405020304" pitchFamily="18" charset="0"/>
              </a:rPr>
              <a:t>1cm </a:t>
            </a:r>
            <a:r>
              <a:rPr lang="en-US" sz="2800" dirty="0" err="1">
                <a:solidFill>
                  <a:srgbClr val="800000"/>
                </a:solidFill>
                <a:latin typeface="Times New Roman" panose="02020603050405020304" pitchFamily="18" charset="0"/>
                <a:cs typeface="Times New Roman" panose="02020603050405020304" pitchFamily="18" charset="0"/>
              </a:rPr>
              <a:t>trên</a:t>
            </a:r>
            <a:r>
              <a:rPr lang="en-US" sz="2800" dirty="0">
                <a:solidFill>
                  <a:srgbClr val="800000"/>
                </a:solidFill>
                <a:latin typeface="Times New Roman" panose="02020603050405020304" pitchFamily="18" charset="0"/>
                <a:cs typeface="Times New Roman" panose="02020603050405020304" pitchFamily="18" charset="0"/>
              </a:rPr>
              <a:t> BĐ </a:t>
            </a:r>
            <a:r>
              <a:rPr lang="en-US" sz="2800" dirty="0" err="1">
                <a:solidFill>
                  <a:srgbClr val="800000"/>
                </a:solidFill>
                <a:latin typeface="Times New Roman" panose="02020603050405020304" pitchFamily="18" charset="0"/>
                <a:cs typeface="Times New Roman" panose="02020603050405020304" pitchFamily="18" charset="0"/>
              </a:rPr>
              <a:t>tương</a:t>
            </a:r>
            <a:r>
              <a:rPr lang="en-US" sz="2800" dirty="0">
                <a:solidFill>
                  <a:srgbClr val="800000"/>
                </a:solidFill>
                <a:latin typeface="Times New Roman" panose="02020603050405020304" pitchFamily="18" charset="0"/>
                <a:cs typeface="Times New Roman" panose="02020603050405020304" pitchFamily="18" charset="0"/>
              </a:rPr>
              <a:t> </a:t>
            </a:r>
            <a:r>
              <a:rPr lang="en-US" sz="2800" dirty="0" err="1">
                <a:solidFill>
                  <a:srgbClr val="800000"/>
                </a:solidFill>
                <a:latin typeface="Times New Roman" panose="02020603050405020304" pitchFamily="18" charset="0"/>
                <a:cs typeface="Times New Roman" panose="02020603050405020304" pitchFamily="18" charset="0"/>
              </a:rPr>
              <a:t>ứng</a:t>
            </a:r>
            <a:r>
              <a:rPr lang="en-US" sz="2800" dirty="0">
                <a:solidFill>
                  <a:srgbClr val="800000"/>
                </a:solidFill>
                <a:latin typeface="Times New Roman" panose="02020603050405020304" pitchFamily="18" charset="0"/>
                <a:cs typeface="Times New Roman" panose="02020603050405020304" pitchFamily="18" charset="0"/>
              </a:rPr>
              <a:t> </a:t>
            </a:r>
            <a:r>
              <a:rPr lang="en-US" sz="2800" dirty="0" err="1">
                <a:solidFill>
                  <a:srgbClr val="800000"/>
                </a:solidFill>
                <a:latin typeface="Times New Roman" panose="02020603050405020304" pitchFamily="18" charset="0"/>
                <a:cs typeface="Times New Roman" panose="02020603050405020304" pitchFamily="18" charset="0"/>
              </a:rPr>
              <a:t>với</a:t>
            </a:r>
            <a:r>
              <a:rPr lang="en-US" sz="2800" dirty="0">
                <a:solidFill>
                  <a:srgbClr val="800000"/>
                </a:solidFill>
                <a:latin typeface="Times New Roman" panose="02020603050405020304" pitchFamily="18" charset="0"/>
                <a:cs typeface="Times New Roman" panose="02020603050405020304" pitchFamily="18" charset="0"/>
              </a:rPr>
              <a:t> 25000 cm (250m) </a:t>
            </a:r>
            <a:r>
              <a:rPr lang="en-US" sz="2800" dirty="0" err="1">
                <a:solidFill>
                  <a:srgbClr val="800000"/>
                </a:solidFill>
                <a:latin typeface="Times New Roman" panose="02020603050405020304" pitchFamily="18" charset="0"/>
                <a:cs typeface="Times New Roman" panose="02020603050405020304" pitchFamily="18" charset="0"/>
              </a:rPr>
              <a:t>trên</a:t>
            </a:r>
            <a:r>
              <a:rPr lang="en-US" sz="2800" dirty="0">
                <a:solidFill>
                  <a:srgbClr val="800000"/>
                </a:solidFill>
                <a:latin typeface="Times New Roman" panose="02020603050405020304" pitchFamily="18" charset="0"/>
                <a:cs typeface="Times New Roman" panose="02020603050405020304" pitchFamily="18" charset="0"/>
              </a:rPr>
              <a:t> </a:t>
            </a:r>
            <a:r>
              <a:rPr lang="en-US" sz="2800" dirty="0" err="1">
                <a:solidFill>
                  <a:srgbClr val="800000"/>
                </a:solidFill>
                <a:latin typeface="Times New Roman" panose="02020603050405020304" pitchFamily="18" charset="0"/>
                <a:cs typeface="Times New Roman" panose="02020603050405020304" pitchFamily="18" charset="0"/>
              </a:rPr>
              <a:t>thực</a:t>
            </a:r>
            <a:r>
              <a:rPr lang="en-US" sz="2800" dirty="0">
                <a:solidFill>
                  <a:srgbClr val="800000"/>
                </a:solidFill>
                <a:latin typeface="Times New Roman" panose="02020603050405020304" pitchFamily="18" charset="0"/>
                <a:cs typeface="Times New Roman" panose="02020603050405020304" pitchFamily="18" charset="0"/>
              </a:rPr>
              <a:t> </a:t>
            </a:r>
            <a:r>
              <a:rPr lang="en-US" sz="2800" dirty="0" err="1">
                <a:solidFill>
                  <a:srgbClr val="800000"/>
                </a:solidFill>
                <a:latin typeface="Times New Roman" panose="02020603050405020304" pitchFamily="18" charset="0"/>
                <a:cs typeface="Times New Roman" panose="02020603050405020304" pitchFamily="18" charset="0"/>
              </a:rPr>
              <a:t>địa</a:t>
            </a:r>
            <a:endParaRPr lang="en-US" sz="2800" dirty="0">
              <a:solidFill>
                <a:srgbClr val="800000"/>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C5B1804E-E8C7-49D2-9C20-009E7D43D550}"/>
              </a:ext>
            </a:extLst>
          </p:cNvPr>
          <p:cNvGrpSpPr/>
          <p:nvPr/>
        </p:nvGrpSpPr>
        <p:grpSpPr>
          <a:xfrm>
            <a:off x="5251354" y="4403470"/>
            <a:ext cx="7197908" cy="1538882"/>
            <a:chOff x="5048482" y="3429000"/>
            <a:chExt cx="6033408" cy="1538882"/>
          </a:xfrm>
        </p:grpSpPr>
        <p:sp>
          <p:nvSpPr>
            <p:cNvPr id="7183" name="Line 15"/>
            <p:cNvSpPr>
              <a:spLocks noChangeShapeType="1"/>
            </p:cNvSpPr>
            <p:nvPr/>
          </p:nvSpPr>
          <p:spPr bwMode="auto">
            <a:xfrm>
              <a:off x="7324764" y="4043968"/>
              <a:ext cx="354706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5937A0DA-7C35-45CE-918F-65D5CA13ABEE}"/>
                </a:ext>
              </a:extLst>
            </p:cNvPr>
            <p:cNvGrpSpPr/>
            <p:nvPr/>
          </p:nvGrpSpPr>
          <p:grpSpPr>
            <a:xfrm>
              <a:off x="5048482" y="3429000"/>
              <a:ext cx="6033408" cy="1538882"/>
              <a:chOff x="5562599" y="5358825"/>
              <a:chExt cx="6033408" cy="1538882"/>
            </a:xfrm>
          </p:grpSpPr>
          <p:sp>
            <p:nvSpPr>
              <p:cNvPr id="7184" name="Text Box 16"/>
              <p:cNvSpPr txBox="1">
                <a:spLocks noChangeArrowheads="1"/>
              </p:cNvSpPr>
              <p:nvPr/>
            </p:nvSpPr>
            <p:spPr bwMode="auto">
              <a:xfrm>
                <a:off x="7871585" y="5943600"/>
                <a:ext cx="372442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dirty="0" err="1">
                    <a:solidFill>
                      <a:srgbClr val="C00000"/>
                    </a:solidFill>
                    <a:latin typeface="Times New Roman" panose="02020603050405020304" pitchFamily="18" charset="0"/>
                    <a:cs typeface="Times New Roman" panose="02020603050405020304" pitchFamily="18" charset="0"/>
                  </a:rPr>
                  <a:t>Khoảng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cách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ngoài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thực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địa</a:t>
                </a:r>
                <a:endParaRPr lang="en-US" sz="2800" dirty="0">
                  <a:solidFill>
                    <a:srgbClr val="C00000"/>
                  </a:solidFill>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5485B494-FF3A-48AD-87C7-F1EAE08AC747}"/>
                  </a:ext>
                </a:extLst>
              </p:cNvPr>
              <p:cNvGrpSpPr/>
              <p:nvPr/>
            </p:nvGrpSpPr>
            <p:grpSpPr>
              <a:xfrm>
                <a:off x="5562599" y="5358825"/>
                <a:ext cx="5823351" cy="1184857"/>
                <a:chOff x="5562599" y="5358825"/>
                <a:chExt cx="5823351" cy="1184857"/>
              </a:xfrm>
            </p:grpSpPr>
            <p:grpSp>
              <p:nvGrpSpPr>
                <p:cNvPr id="7186" name="Group 18"/>
                <p:cNvGrpSpPr>
                  <a:grpSpLocks/>
                </p:cNvGrpSpPr>
                <p:nvPr/>
              </p:nvGrpSpPr>
              <p:grpSpPr bwMode="auto">
                <a:xfrm>
                  <a:off x="5562599" y="5368930"/>
                  <a:ext cx="1418827" cy="1174752"/>
                  <a:chOff x="2496" y="2278"/>
                  <a:chExt cx="768" cy="740"/>
                </a:xfrm>
              </p:grpSpPr>
              <p:sp>
                <p:nvSpPr>
                  <p:cNvPr id="6159" name="Text Box 11"/>
                  <p:cNvSpPr txBox="1">
                    <a:spLocks noChangeArrowheads="1"/>
                  </p:cNvSpPr>
                  <p:nvPr/>
                </p:nvSpPr>
                <p:spPr bwMode="auto">
                  <a:xfrm>
                    <a:off x="2669" y="2278"/>
                    <a:ext cx="33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dirty="0">
                        <a:solidFill>
                          <a:srgbClr val="C00000"/>
                        </a:solidFill>
                        <a:latin typeface="Times New Roman" panose="02020603050405020304" pitchFamily="18" charset="0"/>
                        <a:cs typeface="Times New Roman" panose="02020603050405020304" pitchFamily="18" charset="0"/>
                      </a:rPr>
                      <a:t>1</a:t>
                    </a:r>
                  </a:p>
                </p:txBody>
              </p:sp>
              <p:sp>
                <p:nvSpPr>
                  <p:cNvPr id="6160" name="Text Box 12"/>
                  <p:cNvSpPr txBox="1">
                    <a:spLocks noChangeArrowheads="1"/>
                  </p:cNvSpPr>
                  <p:nvPr/>
                </p:nvSpPr>
                <p:spPr bwMode="auto">
                  <a:xfrm>
                    <a:off x="2496" y="2688"/>
                    <a:ext cx="76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dirty="0">
                        <a:solidFill>
                          <a:srgbClr val="C00000"/>
                        </a:solidFill>
                        <a:latin typeface="Times New Roman" panose="02020603050405020304" pitchFamily="18" charset="0"/>
                        <a:cs typeface="Times New Roman" panose="02020603050405020304" pitchFamily="18" charset="0"/>
                      </a:rPr>
                      <a:t>25 000</a:t>
                    </a:r>
                  </a:p>
                </p:txBody>
              </p:sp>
              <p:sp>
                <p:nvSpPr>
                  <p:cNvPr id="6161" name="Line 13"/>
                  <p:cNvSpPr>
                    <a:spLocks noChangeShapeType="1"/>
                  </p:cNvSpPr>
                  <p:nvPr/>
                </p:nvSpPr>
                <p:spPr bwMode="auto">
                  <a:xfrm>
                    <a:off x="2544" y="2640"/>
                    <a:ext cx="4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solidFill>
                        <a:srgbClr val="C00000"/>
                      </a:solidFill>
                      <a:latin typeface="Times New Roman" panose="02020603050405020304" pitchFamily="18" charset="0"/>
                      <a:cs typeface="Times New Roman" panose="02020603050405020304" pitchFamily="18" charset="0"/>
                    </a:endParaRPr>
                  </a:p>
                </p:txBody>
              </p:sp>
            </p:grpSp>
            <p:sp>
              <p:nvSpPr>
                <p:cNvPr id="7182" name="Text Box 14"/>
                <p:cNvSpPr txBox="1">
                  <a:spLocks noChangeArrowheads="1"/>
                </p:cNvSpPr>
                <p:nvPr/>
              </p:nvSpPr>
              <p:spPr bwMode="auto">
                <a:xfrm>
                  <a:off x="7927558" y="5358825"/>
                  <a:ext cx="345839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dirty="0" err="1">
                      <a:solidFill>
                        <a:srgbClr val="C00000"/>
                      </a:solidFill>
                      <a:latin typeface="Times New Roman" panose="02020603050405020304" pitchFamily="18" charset="0"/>
                      <a:cs typeface="Times New Roman" panose="02020603050405020304" pitchFamily="18" charset="0"/>
                    </a:rPr>
                    <a:t>Khoảng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cách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trên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bản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đồ</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7185" name="Text Box 17"/>
                <p:cNvSpPr txBox="1">
                  <a:spLocks noChangeArrowheads="1"/>
                </p:cNvSpPr>
                <p:nvPr/>
              </p:nvSpPr>
              <p:spPr bwMode="auto">
                <a:xfrm>
                  <a:off x="6671589" y="5585841"/>
                  <a:ext cx="13301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dirty="0" err="1">
                      <a:solidFill>
                        <a:srgbClr val="C00000"/>
                      </a:solidFill>
                      <a:latin typeface="Times New Roman" panose="02020603050405020304" pitchFamily="18" charset="0"/>
                      <a:cs typeface="Times New Roman" panose="02020603050405020304" pitchFamily="18" charset="0"/>
                    </a:rPr>
                    <a:t>Là</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tỉ</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số</a:t>
                  </a:r>
                  <a:endParaRPr lang="en-US" sz="2800" dirty="0">
                    <a:solidFill>
                      <a:srgbClr val="C00000"/>
                    </a:solidFill>
                    <a:latin typeface="Times New Roman" panose="02020603050405020304" pitchFamily="18" charset="0"/>
                    <a:cs typeface="Times New Roman" panose="02020603050405020304" pitchFamily="18" charset="0"/>
                  </a:endParaRPr>
                </a:p>
              </p:txBody>
            </p:sp>
          </p:grpSp>
        </p:grpSp>
      </p:grpSp>
      <p:sp>
        <p:nvSpPr>
          <p:cNvPr id="7187" name="Text Box 19"/>
          <p:cNvSpPr txBox="1">
            <a:spLocks noChangeArrowheads="1"/>
          </p:cNvSpPr>
          <p:nvPr/>
        </p:nvSpPr>
        <p:spPr bwMode="auto">
          <a:xfrm>
            <a:off x="5535279" y="1406324"/>
            <a:ext cx="6396782" cy="954107"/>
          </a:xfrm>
          <a:prstGeom prst="rect">
            <a:avLst/>
          </a:prstGeom>
          <a:solidFill>
            <a:srgbClr val="B3E5FC"/>
          </a:solidFill>
          <a:ln>
            <a:noFill/>
          </a:ln>
          <a:effec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a:solidFill>
                  <a:srgbClr val="002060"/>
                </a:solidFill>
                <a:latin typeface="Times New Roman" panose="02020603050405020304" pitchFamily="18" charset="0"/>
                <a:cs typeface="Times New Roman" panose="02020603050405020304" pitchFamily="18" charset="0"/>
              </a:rPr>
              <a:t> Quan </a:t>
            </a:r>
            <a:r>
              <a:rPr lang="en-US" sz="2800" dirty="0" err="1">
                <a:solidFill>
                  <a:srgbClr val="002060"/>
                </a:solidFill>
                <a:latin typeface="Times New Roman" panose="02020603050405020304" pitchFamily="18" charset="0"/>
                <a:cs typeface="Times New Roman" panose="02020603050405020304" pitchFamily="18" charset="0"/>
              </a:rPr>
              <a:t>sát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hình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biết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tỉ</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lệ</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bản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đồ</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là</a:t>
            </a:r>
            <a:r>
              <a:rPr lang="en-US" sz="2800" dirty="0">
                <a:solidFill>
                  <a:srgbClr val="002060"/>
                </a:solidFill>
                <a:latin typeface="Times New Roman" panose="02020603050405020304" pitchFamily="18" charset="0"/>
                <a:cs typeface="Times New Roman" panose="02020603050405020304" pitchFamily="18" charset="0"/>
              </a:rPr>
              <a:t> bao </a:t>
            </a:r>
            <a:r>
              <a:rPr lang="en-US" sz="2800" dirty="0" err="1">
                <a:solidFill>
                  <a:srgbClr val="002060"/>
                </a:solidFill>
                <a:latin typeface="Times New Roman" panose="02020603050405020304" pitchFamily="18" charset="0"/>
                <a:cs typeface="Times New Roman" panose="02020603050405020304" pitchFamily="18" charset="0"/>
              </a:rPr>
              <a:t>nhiêu</a:t>
            </a:r>
            <a:r>
              <a:rPr lang="en-US" sz="2800" dirty="0">
                <a:solidFill>
                  <a:srgbClr val="002060"/>
                </a:solidFill>
                <a:latin typeface="Times New Roman" panose="02020603050405020304" pitchFamily="18" charset="0"/>
                <a:cs typeface="Times New Roman" panose="02020603050405020304" pitchFamily="18" charset="0"/>
              </a:rPr>
              <a:t>? </a:t>
            </a:r>
          </a:p>
        </p:txBody>
      </p:sp>
      <p:sp>
        <p:nvSpPr>
          <p:cNvPr id="7188" name="Text Box 20">
            <a:hlinkClick r:id="rId4" action="ppaction://hlinksldjump"/>
          </p:cNvPr>
          <p:cNvSpPr txBox="1">
            <a:spLocks noChangeArrowheads="1"/>
          </p:cNvSpPr>
          <p:nvPr/>
        </p:nvSpPr>
        <p:spPr bwMode="auto">
          <a:xfrm>
            <a:off x="6535751" y="3764361"/>
            <a:ext cx="3547069" cy="523220"/>
          </a:xfrm>
          <a:prstGeom prst="rect">
            <a:avLst/>
          </a:prstGeom>
          <a:solidFill>
            <a:srgbClr val="B3E5FC"/>
          </a:solidFill>
          <a:ln>
            <a:noFill/>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Tỉ</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lệ</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bản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đồ</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gì</a:t>
            </a:r>
            <a:r>
              <a:rPr lang="en-US" sz="2800" dirty="0">
                <a:solidFill>
                  <a:srgbClr val="002060"/>
                </a:solidFill>
                <a:latin typeface="Times New Roman" panose="02020603050405020304" pitchFamily="18" charset="0"/>
                <a:cs typeface="Times New Roman" panose="02020603050405020304" pitchFamily="18" charset="0"/>
              </a:rPr>
              <a:t> ?</a:t>
            </a:r>
          </a:p>
        </p:txBody>
      </p:sp>
      <p:grpSp>
        <p:nvGrpSpPr>
          <p:cNvPr id="24" name="Group 23">
            <a:extLst>
              <a:ext uri="{FF2B5EF4-FFF2-40B4-BE49-F238E27FC236}">
                <a16:creationId xmlns:a16="http://schemas.microsoft.com/office/drawing/2014/main" id="{D585803F-2879-4238-83D7-57538AD59A44}"/>
              </a:ext>
            </a:extLst>
          </p:cNvPr>
          <p:cNvGrpSpPr/>
          <p:nvPr/>
        </p:nvGrpSpPr>
        <p:grpSpPr>
          <a:xfrm>
            <a:off x="1098959" y="57874"/>
            <a:ext cx="10368792" cy="1860982"/>
            <a:chOff x="3675933" y="10078"/>
            <a:chExt cx="6041647" cy="1860982"/>
          </a:xfrm>
        </p:grpSpPr>
        <p:sp>
          <p:nvSpPr>
            <p:cNvPr id="25" name="Rectangle: Rounded Corners 24">
              <a:extLst>
                <a:ext uri="{FF2B5EF4-FFF2-40B4-BE49-F238E27FC236}">
                  <a16:creationId xmlns:a16="http://schemas.microsoft.com/office/drawing/2014/main" id="{7A293861-FD95-4461-949A-421D19B70BC9}"/>
                </a:ext>
              </a:extLst>
            </p:cNvPr>
            <p:cNvSpPr/>
            <p:nvPr/>
          </p:nvSpPr>
          <p:spPr>
            <a:xfrm>
              <a:off x="4128817" y="10078"/>
              <a:ext cx="5588763" cy="974289"/>
            </a:xfrm>
            <a:prstGeom prst="roundRect">
              <a:avLst/>
            </a:prstGeom>
            <a:solidFill>
              <a:srgbClr val="B3E5F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26" name="Picture 4" descr="Hình ảnh Thước đo Dòng Biểu Tượng đầy, Biểu Tượng Dòng, Biểu Tượng Thước,  Cái Thước Vector và PNG với nền trong suốt để tải xuống miễn phí">
              <a:extLst>
                <a:ext uri="{FF2B5EF4-FFF2-40B4-BE49-F238E27FC236}">
                  <a16:creationId xmlns:a16="http://schemas.microsoft.com/office/drawing/2014/main" id="{E5B8A86A-1285-4CAF-9667-BCEF06DBCB94}"/>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675933" y="53479"/>
              <a:ext cx="923330" cy="923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31B9BCEE-0295-45B2-A899-BBED1DCA4DA7}"/>
                </a:ext>
              </a:extLst>
            </p:cNvPr>
            <p:cNvSpPr txBox="1"/>
            <p:nvPr/>
          </p:nvSpPr>
          <p:spPr>
            <a:xfrm>
              <a:off x="4798283" y="116734"/>
              <a:ext cx="3423032" cy="1754326"/>
            </a:xfrm>
            <a:prstGeom prst="rect">
              <a:avLst/>
            </a:prstGeom>
            <a:noFill/>
          </p:spPr>
          <p:txBody>
            <a:bodyPr wrap="square">
              <a:spAutoFit/>
            </a:bodyPr>
            <a:lstStyle/>
            <a:p>
              <a:r>
                <a:rPr lang="en-US" sz="54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1. TỈ LỆ BẢN ĐỒ</a:t>
              </a:r>
              <a:endParaRPr lang="en-US" sz="5400" dirty="0">
                <a:latin typeface="Times New Roman" panose="02020603050405020304" pitchFamily="18" charset="0"/>
                <a:cs typeface="Times New Roman" panose="02020603050405020304" pitchFamily="18" charset="0"/>
              </a:endParaRPr>
            </a:p>
          </p:txBody>
        </p:sp>
      </p:grpSp>
      <p:pic>
        <p:nvPicPr>
          <p:cNvPr id="28" name="Picture 6" descr="Hình ảnh Khoảng Cách Các Vector Biểu Tượng, Nền, Thiết Kế., Khoảng Cách  Vector và PNG với nền trong suốt để tải xuống miễn phí">
            <a:extLst>
              <a:ext uri="{FF2B5EF4-FFF2-40B4-BE49-F238E27FC236}">
                <a16:creationId xmlns:a16="http://schemas.microsoft.com/office/drawing/2014/main" id="{B3038179-B8BB-4C2D-AB6B-14EEFC33F63A}"/>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67188" y1="74063" x2="67188" y2="74063"/>
                        <a14:foregroundMark x1="57344" y1="80000" x2="57344" y2="80000"/>
                        <a14:foregroundMark x1="57344" y1="82344" x2="57344" y2="82344"/>
                      </a14:backgroundRemoval>
                    </a14:imgEffect>
                  </a14:imgLayer>
                </a14:imgProps>
              </a:ext>
              <a:ext uri="{28A0092B-C50C-407E-A947-70E740481C1C}">
                <a14:useLocalDpi xmlns:a14="http://schemas.microsoft.com/office/drawing/2010/main" val="0"/>
              </a:ext>
            </a:extLst>
          </a:blip>
          <a:srcRect l="10844" t="10365" r="10145" b="10481"/>
          <a:stretch/>
        </p:blipFill>
        <p:spPr bwMode="auto">
          <a:xfrm>
            <a:off x="10565249" y="5745529"/>
            <a:ext cx="1492226" cy="1494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97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87"/>
                                        </p:tgtEl>
                                        <p:attrNameLst>
                                          <p:attrName>style.visibility</p:attrName>
                                        </p:attrNameLst>
                                      </p:cBhvr>
                                      <p:to>
                                        <p:strVal val="visible"/>
                                      </p:to>
                                    </p:set>
                                    <p:animEffect transition="in" filter="barn(inVertical)">
                                      <p:cBhvr>
                                        <p:cTn id="7" dur="500"/>
                                        <p:tgtEl>
                                          <p:spTgt spid="718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175"/>
                                        </p:tgtEl>
                                        <p:attrNameLst>
                                          <p:attrName>style.visibility</p:attrName>
                                        </p:attrNameLst>
                                      </p:cBhvr>
                                      <p:to>
                                        <p:strVal val="visible"/>
                                      </p:to>
                                    </p:set>
                                    <p:animEffect transition="in" filter="fade">
                                      <p:cBhvr>
                                        <p:cTn id="12" dur="1000"/>
                                        <p:tgtEl>
                                          <p:spTgt spid="7175"/>
                                        </p:tgtEl>
                                      </p:cBhvr>
                                    </p:animEffect>
                                    <p:anim calcmode="lin" valueType="num">
                                      <p:cBhvr>
                                        <p:cTn id="13" dur="1000" fill="hold"/>
                                        <p:tgtEl>
                                          <p:spTgt spid="7175"/>
                                        </p:tgtEl>
                                        <p:attrNameLst>
                                          <p:attrName>ppt_x</p:attrName>
                                        </p:attrNameLst>
                                      </p:cBhvr>
                                      <p:tavLst>
                                        <p:tav tm="0">
                                          <p:val>
                                            <p:strVal val="#ppt_x"/>
                                          </p:val>
                                        </p:tav>
                                        <p:tav tm="100000">
                                          <p:val>
                                            <p:strVal val="#ppt_x"/>
                                          </p:val>
                                        </p:tav>
                                      </p:tavLst>
                                    </p:anim>
                                    <p:anim calcmode="lin" valueType="num">
                                      <p:cBhvr>
                                        <p:cTn id="14" dur="1000" fill="hold"/>
                                        <p:tgtEl>
                                          <p:spTgt spid="717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7">
                                            <p:txEl>
                                              <p:pRg st="0" end="0"/>
                                            </p:txEl>
                                          </p:spTgt>
                                        </p:tgtEl>
                                        <p:attrNameLst>
                                          <p:attrName>style.visibility</p:attrName>
                                        </p:attrNameLst>
                                      </p:cBhvr>
                                      <p:to>
                                        <p:strVal val="visible"/>
                                      </p:to>
                                    </p:set>
                                    <p:animEffect transition="in" filter="fade">
                                      <p:cBhvr>
                                        <p:cTn id="19" dur="1000"/>
                                        <p:tgtEl>
                                          <p:spTgt spid="7177">
                                            <p:txEl>
                                              <p:pRg st="0" end="0"/>
                                            </p:txEl>
                                          </p:spTgt>
                                        </p:tgtEl>
                                      </p:cBhvr>
                                    </p:animEffect>
                                    <p:anim calcmode="lin" valueType="num">
                                      <p:cBhvr>
                                        <p:cTn id="20" dur="1000" fill="hold"/>
                                        <p:tgtEl>
                                          <p:spTgt spid="717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17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188"/>
                                        </p:tgtEl>
                                        <p:attrNameLst>
                                          <p:attrName>style.visibility</p:attrName>
                                        </p:attrNameLst>
                                      </p:cBhvr>
                                      <p:to>
                                        <p:strVal val="visible"/>
                                      </p:to>
                                    </p:set>
                                    <p:animEffect transition="in" filter="barn(inVertical)">
                                      <p:cBhvr>
                                        <p:cTn id="26" dur="500"/>
                                        <p:tgtEl>
                                          <p:spTgt spid="718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16" presetClass="entr" presetSubtype="21"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P spid="7187" grpId="0" animBg="1"/>
      <p:bldP spid="718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F2D523A-AFDB-431C-B9DD-003CCCEDD2DF}"/>
              </a:ext>
            </a:extLst>
          </p:cNvPr>
          <p:cNvGrpSpPr/>
          <p:nvPr/>
        </p:nvGrpSpPr>
        <p:grpSpPr>
          <a:xfrm>
            <a:off x="79192" y="14068"/>
            <a:ext cx="5214849" cy="974289"/>
            <a:chOff x="3675933" y="10078"/>
            <a:chExt cx="5214849" cy="974289"/>
          </a:xfrm>
        </p:grpSpPr>
        <p:sp>
          <p:nvSpPr>
            <p:cNvPr id="18" name="Rectangle: Rounded Corners 17">
              <a:extLst>
                <a:ext uri="{FF2B5EF4-FFF2-40B4-BE49-F238E27FC236}">
                  <a16:creationId xmlns:a16="http://schemas.microsoft.com/office/drawing/2014/main" id="{0A86D623-D39E-4A1D-A07B-DB4DED546430}"/>
                </a:ext>
              </a:extLst>
            </p:cNvPr>
            <p:cNvSpPr/>
            <p:nvPr/>
          </p:nvSpPr>
          <p:spPr>
            <a:xfrm>
              <a:off x="4128817" y="10078"/>
              <a:ext cx="4761965" cy="974289"/>
            </a:xfrm>
            <a:prstGeom prst="roundRect">
              <a:avLst/>
            </a:prstGeom>
            <a:solidFill>
              <a:srgbClr val="B3E5F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pic>
          <p:nvPicPr>
            <p:cNvPr id="19" name="Picture 4" descr="Hình ảnh Thước đo Dòng Biểu Tượng đầy, Biểu Tượng Dòng, Biểu Tượng Thước,  Cái Thước Vector và PNG với nền trong suốt để tải xuống miễn phí">
              <a:extLst>
                <a:ext uri="{FF2B5EF4-FFF2-40B4-BE49-F238E27FC236}">
                  <a16:creationId xmlns:a16="http://schemas.microsoft.com/office/drawing/2014/main" id="{289658C3-92FB-4A0F-B18C-5FC5711B118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675933" y="53479"/>
              <a:ext cx="923330" cy="923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86B4555A-ADCF-42FE-A29A-5A5CABD47D91}"/>
                </a:ext>
              </a:extLst>
            </p:cNvPr>
            <p:cNvSpPr txBox="1"/>
            <p:nvPr/>
          </p:nvSpPr>
          <p:spPr>
            <a:xfrm>
              <a:off x="4798283" y="116734"/>
              <a:ext cx="3982854" cy="646331"/>
            </a:xfrm>
            <a:prstGeom prst="rect">
              <a:avLst/>
            </a:prstGeom>
            <a:noFill/>
          </p:spPr>
          <p:txBody>
            <a:bodyPr wrap="square">
              <a:spAutoFit/>
            </a:bodyPr>
            <a:lstStyle/>
            <a:p>
              <a:r>
                <a:rPr lang="en-US" sz="36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1. TỈ LỆ BẢN ĐỒ</a:t>
              </a:r>
              <a:endParaRPr lang="en-US" sz="3600" dirty="0">
                <a:latin typeface="Times New Roman" panose="02020603050405020304" pitchFamily="18"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id="{78F3F1C6-209E-42BC-B194-CB3E4995C0D1}"/>
              </a:ext>
            </a:extLst>
          </p:cNvPr>
          <p:cNvGrpSpPr/>
          <p:nvPr/>
        </p:nvGrpSpPr>
        <p:grpSpPr>
          <a:xfrm>
            <a:off x="87002" y="877444"/>
            <a:ext cx="5955269" cy="1207481"/>
            <a:chOff x="5376944" y="3377879"/>
            <a:chExt cx="6856193" cy="1207481"/>
          </a:xfrm>
        </p:grpSpPr>
        <p:sp>
          <p:nvSpPr>
            <p:cNvPr id="22" name="Flowchart: Terminator 21">
              <a:extLst>
                <a:ext uri="{FF2B5EF4-FFF2-40B4-BE49-F238E27FC236}">
                  <a16:creationId xmlns:a16="http://schemas.microsoft.com/office/drawing/2014/main" id="{22FDFF25-A5D4-4599-9B68-F1011394BC3F}"/>
                </a:ext>
              </a:extLst>
            </p:cNvPr>
            <p:cNvSpPr/>
            <p:nvPr/>
          </p:nvSpPr>
          <p:spPr>
            <a:xfrm>
              <a:off x="5977450" y="3617495"/>
              <a:ext cx="6255687" cy="728250"/>
            </a:xfrm>
            <a:prstGeom prst="flowChartTerminator">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4DF5FF47-E47A-4285-ABF8-6FE8AF3A1B6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6047" r="92907">
                          <a14:foregroundMark x1="8140" y1="38372" x2="13953" y2="48256"/>
                          <a14:foregroundMark x1="6047" y1="40814" x2="8488" y2="44535"/>
                          <a14:foregroundMark x1="31860" y1="58721" x2="32907" y2="59535"/>
                          <a14:foregroundMark x1="92674" y1="80000" x2="92907" y2="83605"/>
                        </a14:backgroundRemoval>
                      </a14:imgEffect>
                    </a14:imgLayer>
                  </a14:imgProps>
                </a:ext>
              </a:extLst>
            </a:blip>
            <a:stretch>
              <a:fillRect/>
            </a:stretch>
          </p:blipFill>
          <p:spPr>
            <a:xfrm>
              <a:off x="5376944" y="3377879"/>
              <a:ext cx="1465418" cy="1207481"/>
            </a:xfrm>
            <a:prstGeom prst="rect">
              <a:avLst/>
            </a:prstGeom>
          </p:spPr>
        </p:pic>
      </p:grpSp>
      <p:graphicFrame>
        <p:nvGraphicFramePr>
          <p:cNvPr id="2" name="Table 1">
            <a:extLst>
              <a:ext uri="{FF2B5EF4-FFF2-40B4-BE49-F238E27FC236}">
                <a16:creationId xmlns:a16="http://schemas.microsoft.com/office/drawing/2014/main" id="{B31D21A2-0C15-434B-84D0-2CC46BDDE361}"/>
              </a:ext>
            </a:extLst>
          </p:cNvPr>
          <p:cNvGraphicFramePr>
            <a:graphicFrameLocks noGrp="1"/>
          </p:cNvGraphicFramePr>
          <p:nvPr>
            <p:extLst>
              <p:ext uri="{D42A27DB-BD31-4B8C-83A1-F6EECF244321}">
                <p14:modId xmlns:p14="http://schemas.microsoft.com/office/powerpoint/2010/main" val="963399303"/>
              </p:ext>
            </p:extLst>
          </p:nvPr>
        </p:nvGraphicFramePr>
        <p:xfrm>
          <a:off x="301355" y="1974013"/>
          <a:ext cx="6048160" cy="4626864"/>
        </p:xfrm>
        <a:graphic>
          <a:graphicData uri="http://schemas.openxmlformats.org/drawingml/2006/table">
            <a:tbl>
              <a:tblPr firstRow="1" firstCol="1" bandRow="1">
                <a:tableStyleId>{5C22544A-7EE6-4342-B048-85BDC9FD1C3A}</a:tableStyleId>
              </a:tblPr>
              <a:tblGrid>
                <a:gridCol w="6048160">
                  <a:extLst>
                    <a:ext uri="{9D8B030D-6E8A-4147-A177-3AD203B41FA5}">
                      <a16:colId xmlns:a16="http://schemas.microsoft.com/office/drawing/2014/main" val="3004757215"/>
                    </a:ext>
                  </a:extLst>
                </a:gridCol>
              </a:tblGrid>
              <a:tr h="381375">
                <a:tc>
                  <a:txBody>
                    <a:bodyPr/>
                    <a:lstStyle/>
                    <a:p>
                      <a:pPr marL="0" marR="0" indent="0" algn="just">
                        <a:lnSpc>
                          <a:spcPct val="115000"/>
                        </a:lnSpc>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 </a:t>
                      </a:r>
                      <a:r>
                        <a:rPr lang="en-US" sz="2400" b="0" dirty="0" err="1">
                          <a:solidFill>
                            <a:schemeClr val="tx1"/>
                          </a:solidFill>
                          <a:effectLst/>
                          <a:latin typeface="Times New Roman" panose="02020603050405020304" pitchFamily="18" charset="0"/>
                          <a:cs typeface="Times New Roman" panose="02020603050405020304" pitchFamily="18" charset="0"/>
                        </a:rPr>
                        <a:t>Nhận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xét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về</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cách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thể</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hiện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tỉ</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lệ</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của</a:t>
                      </a:r>
                      <a:r>
                        <a:rPr lang="en-US" sz="2400" b="0" dirty="0">
                          <a:solidFill>
                            <a:schemeClr val="tx1"/>
                          </a:solidFill>
                          <a:effectLst/>
                          <a:latin typeface="Times New Roman" panose="02020603050405020304" pitchFamily="18" charset="0"/>
                          <a:cs typeface="Times New Roman" panose="02020603050405020304" pitchFamily="18" charset="0"/>
                        </a:rPr>
                        <a:t> 2 </a:t>
                      </a:r>
                      <a:r>
                        <a:rPr lang="en-US" sz="2400" b="0" dirty="0" err="1">
                          <a:solidFill>
                            <a:schemeClr val="tx1"/>
                          </a:solidFill>
                          <a:effectLst/>
                          <a:latin typeface="Times New Roman" panose="02020603050405020304" pitchFamily="18" charset="0"/>
                          <a:cs typeface="Times New Roman" panose="02020603050405020304" pitchFamily="18" charset="0"/>
                        </a:rPr>
                        <a:t>bản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đồ</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Bản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đồ</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nào</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có</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tỉ</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lệ</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thước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Bản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đồ</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nào</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có</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tỉ</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lệ</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số</a:t>
                      </a: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46057" marR="46057" marT="0" marB="0">
                    <a:solidFill>
                      <a:srgbClr val="B3E5FC"/>
                    </a:solidFill>
                  </a:tcPr>
                </a:tc>
                <a:extLst>
                  <a:ext uri="{0D108BD9-81ED-4DB2-BD59-A6C34878D82A}">
                    <a16:rowId xmlns:a16="http://schemas.microsoft.com/office/drawing/2014/main" val="1032844165"/>
                  </a:ext>
                </a:extLst>
              </a:tr>
              <a:tr h="718188">
                <a:tc>
                  <a:txBody>
                    <a:bodyPr/>
                    <a:lstStyle/>
                    <a:p>
                      <a:pPr marL="0" marR="0" indent="0" algn="just">
                        <a:lnSpc>
                          <a:spcPct val="115000"/>
                        </a:lnSpc>
                        <a:spcBef>
                          <a:spcPts val="0"/>
                        </a:spcBef>
                        <a:spcAft>
                          <a:spcPts val="0"/>
                        </a:spcAft>
                      </a:pPr>
                      <a:r>
                        <a:rPr lang="en-US" sz="2400" b="0" dirty="0">
                          <a:solidFill>
                            <a:srgbClr val="0000FF"/>
                          </a:solidFill>
                          <a:effectLst/>
                          <a:latin typeface="Times New Roman" panose="02020603050405020304" pitchFamily="18" charset="0"/>
                          <a:cs typeface="Times New Roman" panose="02020603050405020304" pitchFamily="18" charset="0"/>
                        </a:rPr>
                        <a:t>2. </a:t>
                      </a:r>
                      <a:r>
                        <a:rPr lang="en-US" sz="2400" b="0" dirty="0" err="1">
                          <a:solidFill>
                            <a:srgbClr val="0000FF"/>
                          </a:solidFill>
                          <a:effectLst/>
                          <a:latin typeface="Times New Roman" panose="02020603050405020304" pitchFamily="18" charset="0"/>
                          <a:cs typeface="Times New Roman" panose="02020603050405020304" pitchFamily="18" charset="0"/>
                        </a:rPr>
                        <a:t>Bản</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đồ</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nào</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có</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nội</a:t>
                      </a:r>
                      <a:r>
                        <a:rPr lang="en-US" sz="2400" b="0" dirty="0">
                          <a:solidFill>
                            <a:srgbClr val="0000FF"/>
                          </a:solidFill>
                          <a:effectLst/>
                          <a:latin typeface="Times New Roman" panose="02020603050405020304" pitchFamily="18" charset="0"/>
                          <a:cs typeface="Times New Roman" panose="02020603050405020304" pitchFamily="18" charset="0"/>
                        </a:rPr>
                        <a:t> dung chi </a:t>
                      </a:r>
                      <a:r>
                        <a:rPr lang="en-US" sz="2400" b="0" dirty="0" err="1">
                          <a:solidFill>
                            <a:srgbClr val="0000FF"/>
                          </a:solidFill>
                          <a:effectLst/>
                          <a:latin typeface="Times New Roman" panose="02020603050405020304" pitchFamily="18" charset="0"/>
                          <a:cs typeface="Times New Roman" panose="02020603050405020304" pitchFamily="18" charset="0"/>
                        </a:rPr>
                        <a:t>tiết</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hơn</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và</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thể</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hiện</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được</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nhiều</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đối</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tượng</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địa</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lí</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hơn</a:t>
                      </a:r>
                      <a:r>
                        <a:rPr lang="en-US" sz="2400" b="0" dirty="0">
                          <a:solidFill>
                            <a:srgbClr val="0000FF"/>
                          </a:solidFill>
                          <a:effectLst/>
                          <a:latin typeface="Times New Roman" panose="02020603050405020304" pitchFamily="18" charset="0"/>
                          <a:cs typeface="Times New Roman" panose="02020603050405020304" pitchFamily="18" charset="0"/>
                        </a:rPr>
                        <a:t>?</a:t>
                      </a:r>
                      <a:endParaRPr lang="en-US" sz="2400" b="0" dirty="0">
                        <a:solidFill>
                          <a:srgbClr val="0000FF"/>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46057" marR="46057" marT="0" marB="0">
                    <a:solidFill>
                      <a:srgbClr val="B3E5FC"/>
                    </a:solidFill>
                  </a:tcPr>
                </a:tc>
                <a:extLst>
                  <a:ext uri="{0D108BD9-81ED-4DB2-BD59-A6C34878D82A}">
                    <a16:rowId xmlns:a16="http://schemas.microsoft.com/office/drawing/2014/main" val="1113424337"/>
                  </a:ext>
                </a:extLst>
              </a:tr>
              <a:tr h="343334">
                <a:tc>
                  <a:txBody>
                    <a:bodyPr/>
                    <a:lstStyle/>
                    <a:p>
                      <a:pPr marL="0" marR="0" indent="0" algn="just">
                        <a:lnSpc>
                          <a:spcPct val="115000"/>
                        </a:lnSpc>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3. </a:t>
                      </a:r>
                      <a:r>
                        <a:rPr lang="en-US" sz="2400" b="0" dirty="0" err="1">
                          <a:solidFill>
                            <a:schemeClr val="tx1"/>
                          </a:solidFill>
                          <a:effectLst/>
                          <a:latin typeface="Times New Roman" panose="02020603050405020304" pitchFamily="18" charset="0"/>
                          <a:cs typeface="Times New Roman" panose="02020603050405020304" pitchFamily="18" charset="0"/>
                        </a:rPr>
                        <a:t>Bản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đồ</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nào</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có</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tỉ</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lệ</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lớn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hơn</a:t>
                      </a: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46057" marR="46057" marT="0" marB="0">
                    <a:solidFill>
                      <a:srgbClr val="B3E5FC"/>
                    </a:solidFill>
                  </a:tcPr>
                </a:tc>
                <a:extLst>
                  <a:ext uri="{0D108BD9-81ED-4DB2-BD59-A6C34878D82A}">
                    <a16:rowId xmlns:a16="http://schemas.microsoft.com/office/drawing/2014/main" val="4176192309"/>
                  </a:ext>
                </a:extLst>
              </a:tr>
              <a:tr h="779489">
                <a:tc>
                  <a:txBody>
                    <a:bodyPr/>
                    <a:lstStyle/>
                    <a:p>
                      <a:pPr marL="0" marR="0" indent="0" algn="just">
                        <a:lnSpc>
                          <a:spcPct val="115000"/>
                        </a:lnSpc>
                        <a:spcBef>
                          <a:spcPts val="0"/>
                        </a:spcBef>
                        <a:spcAft>
                          <a:spcPts val="0"/>
                        </a:spcAft>
                      </a:pPr>
                      <a:r>
                        <a:rPr lang="en-US" sz="2400" b="0" dirty="0">
                          <a:solidFill>
                            <a:srgbClr val="0000FF"/>
                          </a:solidFill>
                          <a:effectLst/>
                          <a:latin typeface="Times New Roman" panose="02020603050405020304" pitchFamily="18" charset="0"/>
                          <a:cs typeface="Times New Roman" panose="02020603050405020304" pitchFamily="18" charset="0"/>
                        </a:rPr>
                        <a:t>4. Ở </a:t>
                      </a:r>
                      <a:r>
                        <a:rPr lang="en-US" sz="2400" b="0" dirty="0" err="1">
                          <a:solidFill>
                            <a:srgbClr val="0000FF"/>
                          </a:solidFill>
                          <a:effectLst/>
                          <a:latin typeface="Times New Roman" panose="02020603050405020304" pitchFamily="18" charset="0"/>
                          <a:cs typeface="Times New Roman" panose="02020603050405020304" pitchFamily="18" charset="0"/>
                        </a:rPr>
                        <a:t>tỉ</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lệ</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số</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dựa</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vào</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tỉ</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số</a:t>
                      </a:r>
                      <a:r>
                        <a:rPr lang="en-US" sz="2400" b="0" dirty="0">
                          <a:solidFill>
                            <a:srgbClr val="0000FF"/>
                          </a:solidFill>
                          <a:effectLst/>
                          <a:latin typeface="Times New Roman" panose="02020603050405020304" pitchFamily="18" charset="0"/>
                          <a:cs typeface="Times New Roman" panose="02020603050405020304" pitchFamily="18" charset="0"/>
                        </a:rPr>
                        <a:t> hay </a:t>
                      </a:r>
                      <a:r>
                        <a:rPr lang="en-US" sz="2400" b="0" dirty="0" err="1">
                          <a:solidFill>
                            <a:srgbClr val="0000FF"/>
                          </a:solidFill>
                          <a:effectLst/>
                          <a:latin typeface="Times New Roman" panose="02020603050405020304" pitchFamily="18" charset="0"/>
                          <a:cs typeface="Times New Roman" panose="02020603050405020304" pitchFamily="18" charset="0"/>
                        </a:rPr>
                        <a:t>mẫu</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số</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để</a:t>
                      </a:r>
                      <a:r>
                        <a:rPr lang="en-US" sz="2400" b="0" dirty="0">
                          <a:solidFill>
                            <a:srgbClr val="0000FF"/>
                          </a:solidFill>
                          <a:effectLst/>
                          <a:latin typeface="Times New Roman" panose="02020603050405020304" pitchFamily="18" charset="0"/>
                          <a:cs typeface="Times New Roman" panose="02020603050405020304" pitchFamily="18" charset="0"/>
                        </a:rPr>
                        <a:t> so </a:t>
                      </a:r>
                      <a:r>
                        <a:rPr lang="en-US" sz="2400" b="0" dirty="0" err="1">
                          <a:solidFill>
                            <a:srgbClr val="0000FF"/>
                          </a:solidFill>
                          <a:effectLst/>
                          <a:latin typeface="Times New Roman" panose="02020603050405020304" pitchFamily="18" charset="0"/>
                          <a:cs typeface="Times New Roman" panose="02020603050405020304" pitchFamily="18" charset="0"/>
                        </a:rPr>
                        <a:t>sánh</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tỉ</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lệ</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giữa</a:t>
                      </a:r>
                      <a:r>
                        <a:rPr lang="en-US" sz="2400" b="0" dirty="0">
                          <a:solidFill>
                            <a:srgbClr val="0000FF"/>
                          </a:solidFill>
                          <a:effectLst/>
                          <a:latin typeface="Times New Roman" panose="02020603050405020304" pitchFamily="18" charset="0"/>
                          <a:cs typeface="Times New Roman" panose="02020603050405020304" pitchFamily="18" charset="0"/>
                        </a:rPr>
                        <a:t> 2 </a:t>
                      </a:r>
                      <a:r>
                        <a:rPr lang="en-US" sz="2400" b="0" dirty="0" err="1">
                          <a:solidFill>
                            <a:srgbClr val="0000FF"/>
                          </a:solidFill>
                          <a:effectLst/>
                          <a:latin typeface="Times New Roman" panose="02020603050405020304" pitchFamily="18" charset="0"/>
                          <a:cs typeface="Times New Roman" panose="02020603050405020304" pitchFamily="18" charset="0"/>
                        </a:rPr>
                        <a:t>bản</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đồ</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để</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biết</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bản</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đồ</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nào</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lớn</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hơn</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bản</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đồ</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nào</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nhỏ</a:t>
                      </a:r>
                      <a:r>
                        <a:rPr lang="en-US" sz="2400" b="0" dirty="0">
                          <a:solidFill>
                            <a:srgbClr val="0000FF"/>
                          </a:solidFill>
                          <a:effectLst/>
                          <a:latin typeface="Times New Roman" panose="02020603050405020304" pitchFamily="18" charset="0"/>
                          <a:cs typeface="Times New Roman" panose="02020603050405020304" pitchFamily="18" charset="0"/>
                        </a:rPr>
                        <a:t> </a:t>
                      </a:r>
                      <a:r>
                        <a:rPr lang="en-US" sz="2400" b="0" dirty="0" err="1">
                          <a:solidFill>
                            <a:srgbClr val="0000FF"/>
                          </a:solidFill>
                          <a:effectLst/>
                          <a:latin typeface="Times New Roman" panose="02020603050405020304" pitchFamily="18" charset="0"/>
                          <a:cs typeface="Times New Roman" panose="02020603050405020304" pitchFamily="18" charset="0"/>
                        </a:rPr>
                        <a:t>hơn</a:t>
                      </a:r>
                      <a:r>
                        <a:rPr lang="en-US" sz="2400" b="0" dirty="0">
                          <a:solidFill>
                            <a:srgbClr val="0000FF"/>
                          </a:solidFill>
                          <a:effectLst/>
                          <a:latin typeface="Times New Roman" panose="02020603050405020304" pitchFamily="18" charset="0"/>
                          <a:cs typeface="Times New Roman" panose="02020603050405020304" pitchFamily="18" charset="0"/>
                        </a:rPr>
                        <a:t>?</a:t>
                      </a:r>
                      <a:endParaRPr lang="en-US" sz="2400" b="0" dirty="0">
                        <a:solidFill>
                          <a:srgbClr val="0000FF"/>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46057" marR="46057" marT="0" marB="0">
                    <a:solidFill>
                      <a:srgbClr val="B3E5FC"/>
                    </a:solidFill>
                  </a:tcPr>
                </a:tc>
                <a:extLst>
                  <a:ext uri="{0D108BD9-81ED-4DB2-BD59-A6C34878D82A}">
                    <a16:rowId xmlns:a16="http://schemas.microsoft.com/office/drawing/2014/main" val="4161082453"/>
                  </a:ext>
                </a:extLst>
              </a:tr>
              <a:tr h="718188">
                <a:tc>
                  <a:txBody>
                    <a:bodyPr/>
                    <a:lstStyle/>
                    <a:p>
                      <a:pPr marL="0" marR="0" indent="0" algn="just">
                        <a:lnSpc>
                          <a:spcPct val="115000"/>
                        </a:lnSpc>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5. </a:t>
                      </a:r>
                      <a:r>
                        <a:rPr lang="en-US" sz="2400" b="0" dirty="0" err="1">
                          <a:solidFill>
                            <a:schemeClr val="tx1"/>
                          </a:solidFill>
                          <a:effectLst/>
                          <a:latin typeface="Times New Roman" panose="02020603050405020304" pitchFamily="18" charset="0"/>
                          <a:cs typeface="Times New Roman" panose="02020603050405020304" pitchFamily="18" charset="0"/>
                        </a:rPr>
                        <a:t>Mối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quan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hệ</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giữa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tỉ</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lệ</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của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bản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đồ</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và</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mức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độ</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thể</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hiện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các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đối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tượng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địa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lí</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trên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bản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đồ</a:t>
                      </a: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46057" marR="46057" marT="0" marB="0">
                    <a:solidFill>
                      <a:srgbClr val="B3E5FC"/>
                    </a:solidFill>
                  </a:tcPr>
                </a:tc>
                <a:extLst>
                  <a:ext uri="{0D108BD9-81ED-4DB2-BD59-A6C34878D82A}">
                    <a16:rowId xmlns:a16="http://schemas.microsoft.com/office/drawing/2014/main" val="1332358648"/>
                  </a:ext>
                </a:extLst>
              </a:tr>
            </a:tbl>
          </a:graphicData>
        </a:graphic>
      </p:graphicFrame>
      <p:pic>
        <p:nvPicPr>
          <p:cNvPr id="4" name="Picture 3">
            <a:extLst>
              <a:ext uri="{FF2B5EF4-FFF2-40B4-BE49-F238E27FC236}">
                <a16:creationId xmlns:a16="http://schemas.microsoft.com/office/drawing/2014/main" id="{CA1E1CE9-5919-4BA0-B24B-89EE81174D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5379" y="2739097"/>
            <a:ext cx="5506621" cy="4142936"/>
          </a:xfrm>
          <a:prstGeom prst="rect">
            <a:avLst/>
          </a:prstGeom>
        </p:spPr>
      </p:pic>
      <p:grpSp>
        <p:nvGrpSpPr>
          <p:cNvPr id="9" name="Group 8">
            <a:extLst>
              <a:ext uri="{FF2B5EF4-FFF2-40B4-BE49-F238E27FC236}">
                <a16:creationId xmlns:a16="http://schemas.microsoft.com/office/drawing/2014/main" id="{F4F794FE-5FE4-45C6-B89A-07C3CDAB6248}"/>
              </a:ext>
            </a:extLst>
          </p:cNvPr>
          <p:cNvGrpSpPr/>
          <p:nvPr/>
        </p:nvGrpSpPr>
        <p:grpSpPr>
          <a:xfrm>
            <a:off x="6378135" y="34781"/>
            <a:ext cx="5734672" cy="2689326"/>
            <a:chOff x="664607" y="1528497"/>
            <a:chExt cx="8046370" cy="3801005"/>
          </a:xfrm>
        </p:grpSpPr>
        <p:pic>
          <p:nvPicPr>
            <p:cNvPr id="6" name="Picture 5">
              <a:extLst>
                <a:ext uri="{FF2B5EF4-FFF2-40B4-BE49-F238E27FC236}">
                  <a16:creationId xmlns:a16="http://schemas.microsoft.com/office/drawing/2014/main" id="{0FCC87AF-7387-42FA-BE35-867363D617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1022" y="1528497"/>
              <a:ext cx="5229955" cy="3801005"/>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FC48C662-56E7-47FA-96FA-DE32E782D1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4607" y="1528657"/>
              <a:ext cx="2839770" cy="3380968"/>
            </a:xfrm>
            <a:prstGeom prst="rect">
              <a:avLst/>
            </a:prstGeom>
          </p:spPr>
        </p:pic>
      </p:grpSp>
      <p:sp>
        <p:nvSpPr>
          <p:cNvPr id="23" name="TextBox 22">
            <a:extLst>
              <a:ext uri="{FF2B5EF4-FFF2-40B4-BE49-F238E27FC236}">
                <a16:creationId xmlns:a16="http://schemas.microsoft.com/office/drawing/2014/main" id="{E994B9D5-1CB2-409B-BE63-491E5B283CA7}"/>
              </a:ext>
            </a:extLst>
          </p:cNvPr>
          <p:cNvSpPr txBox="1"/>
          <p:nvPr/>
        </p:nvSpPr>
        <p:spPr>
          <a:xfrm>
            <a:off x="6929775" y="2332978"/>
            <a:ext cx="5017827" cy="400110"/>
          </a:xfrm>
          <a:prstGeom prst="rect">
            <a:avLst/>
          </a:prstGeom>
          <a:noFill/>
        </p:spPr>
        <p:txBody>
          <a:bodyPr wrap="square">
            <a:spAutoFit/>
          </a:bodyPr>
          <a:lstStyle/>
          <a:p>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Bản</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đồ</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một</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khu</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vực</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của</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TP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Đà</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Nẵng</a:t>
            </a:r>
            <a:endParaRPr lang="en-US" sz="2000" dirty="0">
              <a:latin typeface="Times New Roman" panose="02020603050405020304" pitchFamily="18" charset="0"/>
              <a:cs typeface="Times New Roman" panose="02020603050405020304" pitchFamily="18" charset="0"/>
            </a:endParaRPr>
          </a:p>
        </p:txBody>
      </p:sp>
      <p:sp>
        <p:nvSpPr>
          <p:cNvPr id="25" name="Diamond 24">
            <a:extLst>
              <a:ext uri="{FF2B5EF4-FFF2-40B4-BE49-F238E27FC236}">
                <a16:creationId xmlns:a16="http://schemas.microsoft.com/office/drawing/2014/main" id="{74BDE229-3F5D-47FA-A689-26114979A5A3}"/>
              </a:ext>
            </a:extLst>
          </p:cNvPr>
          <p:cNvSpPr/>
          <p:nvPr/>
        </p:nvSpPr>
        <p:spPr>
          <a:xfrm>
            <a:off x="8077893" y="-43165"/>
            <a:ext cx="727504" cy="584775"/>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1</a:t>
            </a:r>
          </a:p>
        </p:txBody>
      </p:sp>
      <p:sp>
        <p:nvSpPr>
          <p:cNvPr id="26" name="Diamond 25">
            <a:extLst>
              <a:ext uri="{FF2B5EF4-FFF2-40B4-BE49-F238E27FC236}">
                <a16:creationId xmlns:a16="http://schemas.microsoft.com/office/drawing/2014/main" id="{3E8CEE9F-B1C4-44A0-AE28-CD6FB5B67272}"/>
              </a:ext>
            </a:extLst>
          </p:cNvPr>
          <p:cNvSpPr/>
          <p:nvPr/>
        </p:nvSpPr>
        <p:spPr>
          <a:xfrm>
            <a:off x="6410525" y="2571305"/>
            <a:ext cx="727504" cy="584775"/>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3313123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9D50D5A8-4DE6-472D-9898-9D7AB73F192A}"/>
              </a:ext>
            </a:extLst>
          </p:cNvPr>
          <p:cNvSpPr/>
          <p:nvPr/>
        </p:nvSpPr>
        <p:spPr>
          <a:xfrm>
            <a:off x="5387209" y="4972364"/>
            <a:ext cx="6620553" cy="1815882"/>
          </a:xfrm>
          <a:prstGeom prst="roundRect">
            <a:avLst/>
          </a:prstGeom>
          <a:solidFill>
            <a:srgbClr val="FFE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F563E0D0-5ADE-4749-AE74-261105D969DE}"/>
              </a:ext>
            </a:extLst>
          </p:cNvPr>
          <p:cNvGrpSpPr/>
          <p:nvPr/>
        </p:nvGrpSpPr>
        <p:grpSpPr>
          <a:xfrm>
            <a:off x="3314757" y="57874"/>
            <a:ext cx="5214849" cy="974289"/>
            <a:chOff x="3675933" y="10078"/>
            <a:chExt cx="5214849" cy="974289"/>
          </a:xfrm>
        </p:grpSpPr>
        <p:sp>
          <p:nvSpPr>
            <p:cNvPr id="4" name="Rectangle: Rounded Corners 3">
              <a:extLst>
                <a:ext uri="{FF2B5EF4-FFF2-40B4-BE49-F238E27FC236}">
                  <a16:creationId xmlns:a16="http://schemas.microsoft.com/office/drawing/2014/main" id="{0B0EE669-C530-4CD7-A368-006F7C356D6E}"/>
                </a:ext>
              </a:extLst>
            </p:cNvPr>
            <p:cNvSpPr/>
            <p:nvPr/>
          </p:nvSpPr>
          <p:spPr>
            <a:xfrm>
              <a:off x="4128817" y="10078"/>
              <a:ext cx="4761965" cy="974289"/>
            </a:xfrm>
            <a:prstGeom prst="roundRect">
              <a:avLst/>
            </a:prstGeom>
            <a:solidFill>
              <a:srgbClr val="B3E5F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pic>
          <p:nvPicPr>
            <p:cNvPr id="18" name="Picture 4" descr="Hình ảnh Thước đo Dòng Biểu Tượng đầy, Biểu Tượng Dòng, Biểu Tượng Thước,  Cái Thước Vector và PNG với nền trong suốt để tải xuống miễn phí">
              <a:extLst>
                <a:ext uri="{FF2B5EF4-FFF2-40B4-BE49-F238E27FC236}">
                  <a16:creationId xmlns:a16="http://schemas.microsoft.com/office/drawing/2014/main" id="{4692AF93-8230-4006-AB2E-AD790B82408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675933" y="53479"/>
              <a:ext cx="923330" cy="923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D92F93C-2FFD-4843-8205-0C14D847704E}"/>
                </a:ext>
              </a:extLst>
            </p:cNvPr>
            <p:cNvSpPr txBox="1"/>
            <p:nvPr/>
          </p:nvSpPr>
          <p:spPr>
            <a:xfrm>
              <a:off x="4798283" y="116734"/>
              <a:ext cx="3423032" cy="584775"/>
            </a:xfrm>
            <a:prstGeom prst="rect">
              <a:avLst/>
            </a:prstGeom>
            <a:noFill/>
          </p:spPr>
          <p:txBody>
            <a:bodyPr wrap="square">
              <a:spAutoFit/>
            </a:bodyPr>
            <a:lstStyle/>
            <a:p>
              <a:r>
                <a:rPr lang="en-US" sz="32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1. TỈ LỆ BẢN ĐỒ</a:t>
              </a:r>
              <a:endParaRPr lang="en-US" sz="3200" dirty="0">
                <a:latin typeface="Times New Roman" panose="02020603050405020304" pitchFamily="18" charset="0"/>
                <a:cs typeface="Times New Roman" panose="02020603050405020304" pitchFamily="18" charset="0"/>
              </a:endParaRPr>
            </a:p>
          </p:txBody>
        </p:sp>
      </p:grpSp>
      <p:pic>
        <p:nvPicPr>
          <p:cNvPr id="9220" name="Picture 4" descr="Bài 3. Tỉ lệ bản đồ (Địa lý 6) – ÔN THI ĐỊA LÝ – ÔTĐL">
            <a:extLst>
              <a:ext uri="{FF2B5EF4-FFF2-40B4-BE49-F238E27FC236}">
                <a16:creationId xmlns:a16="http://schemas.microsoft.com/office/drawing/2014/main" id="{029F678E-1C5A-4B42-BA94-82381BB98F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096" t="86032" r="-6"/>
          <a:stretch/>
        </p:blipFill>
        <p:spPr bwMode="auto">
          <a:xfrm>
            <a:off x="138368" y="2115439"/>
            <a:ext cx="4762693" cy="12116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F7D7E07-1786-4777-8F32-EB3C00320853}"/>
              </a:ext>
            </a:extLst>
          </p:cNvPr>
          <p:cNvSpPr txBox="1"/>
          <p:nvPr/>
        </p:nvSpPr>
        <p:spPr>
          <a:xfrm>
            <a:off x="5387209" y="1689334"/>
            <a:ext cx="1522828" cy="461665"/>
          </a:xfrm>
          <a:prstGeom prst="rect">
            <a:avLst/>
          </a:prstGeom>
          <a:solidFill>
            <a:schemeClr val="accent5">
              <a:lumMod val="40000"/>
              <a:lumOff val="60000"/>
            </a:schemeClr>
          </a:solidFill>
        </p:spPr>
        <p:txBody>
          <a:bodyPr wrap="square">
            <a:spAutoFit/>
          </a:bodyPr>
          <a:lstStyle/>
          <a:p>
            <a:r>
              <a:rPr lang="en-US" sz="2400" b="0" dirty="0" err="1">
                <a:solidFill>
                  <a:srgbClr val="FF0000"/>
                </a:solidFill>
                <a:effectLst/>
                <a:latin typeface="Times New Roman" panose="02020603050405020304" pitchFamily="18" charset="0"/>
                <a:cs typeface="Times New Roman" panose="02020603050405020304" pitchFamily="18" charset="0"/>
              </a:rPr>
              <a:t>Tỉ</a:t>
            </a:r>
            <a:r>
              <a:rPr lang="en-US" sz="2400" b="0" dirty="0">
                <a:solidFill>
                  <a:srgbClr val="FF0000"/>
                </a:solidFill>
                <a:effectLst/>
                <a:latin typeface="Times New Roman" panose="02020603050405020304" pitchFamily="18" charset="0"/>
                <a:cs typeface="Times New Roman" panose="02020603050405020304" pitchFamily="18" charset="0"/>
              </a:rPr>
              <a:t> </a:t>
            </a:r>
            <a:r>
              <a:rPr lang="en-US" sz="2400" b="0" dirty="0" err="1">
                <a:solidFill>
                  <a:srgbClr val="FF0000"/>
                </a:solidFill>
                <a:effectLst/>
                <a:latin typeface="Times New Roman" panose="02020603050405020304" pitchFamily="18" charset="0"/>
                <a:cs typeface="Times New Roman" panose="02020603050405020304" pitchFamily="18" charset="0"/>
              </a:rPr>
              <a:t>lệ</a:t>
            </a:r>
            <a:r>
              <a:rPr lang="en-US" sz="2400" b="0" dirty="0">
                <a:solidFill>
                  <a:srgbClr val="FF0000"/>
                </a:solidFill>
                <a:effectLst/>
                <a:latin typeface="Times New Roman" panose="02020603050405020304" pitchFamily="18" charset="0"/>
                <a:cs typeface="Times New Roman" panose="02020603050405020304" pitchFamily="18" charset="0"/>
              </a:rPr>
              <a:t> </a:t>
            </a:r>
            <a:r>
              <a:rPr lang="en-US" sz="2400" b="0" dirty="0" err="1">
                <a:solidFill>
                  <a:srgbClr val="FF0000"/>
                </a:solidFill>
                <a:effectLst/>
                <a:latin typeface="Times New Roman" panose="02020603050405020304" pitchFamily="18" charset="0"/>
                <a:cs typeface="Times New Roman" panose="02020603050405020304" pitchFamily="18" charset="0"/>
              </a:rPr>
              <a:t>thước</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3823321-D82B-47B5-8A64-9A2DF6CE0366}"/>
              </a:ext>
            </a:extLst>
          </p:cNvPr>
          <p:cNvSpPr txBox="1"/>
          <p:nvPr/>
        </p:nvSpPr>
        <p:spPr>
          <a:xfrm>
            <a:off x="5504492" y="3239249"/>
            <a:ext cx="1399479" cy="461665"/>
          </a:xfrm>
          <a:prstGeom prst="rect">
            <a:avLst/>
          </a:prstGeom>
          <a:solidFill>
            <a:schemeClr val="accent2">
              <a:lumMod val="40000"/>
              <a:lumOff val="60000"/>
            </a:schemeClr>
          </a:solidFill>
        </p:spPr>
        <p:txBody>
          <a:bodyPr wrap="square">
            <a:spAutoFit/>
          </a:bodyPr>
          <a:lstStyle/>
          <a:p>
            <a:r>
              <a:rPr lang="en-US" sz="2400" b="0" dirty="0" err="1">
                <a:solidFill>
                  <a:srgbClr val="FF0000"/>
                </a:solidFill>
                <a:effectLst/>
                <a:latin typeface="Times New Roman" panose="02020603050405020304" pitchFamily="18" charset="0"/>
                <a:cs typeface="Times New Roman" panose="02020603050405020304" pitchFamily="18" charset="0"/>
              </a:rPr>
              <a:t>Tỉ</a:t>
            </a:r>
            <a:r>
              <a:rPr lang="en-US" sz="2400" b="0" dirty="0">
                <a:solidFill>
                  <a:srgbClr val="FF0000"/>
                </a:solidFill>
                <a:effectLst/>
                <a:latin typeface="Times New Roman" panose="02020603050405020304" pitchFamily="18" charset="0"/>
                <a:cs typeface="Times New Roman" panose="02020603050405020304" pitchFamily="18" charset="0"/>
              </a:rPr>
              <a:t> </a:t>
            </a:r>
            <a:r>
              <a:rPr lang="en-US" sz="2400" b="0" dirty="0" err="1">
                <a:solidFill>
                  <a:srgbClr val="FF0000"/>
                </a:solidFill>
                <a:effectLst/>
                <a:latin typeface="Times New Roman" panose="02020603050405020304" pitchFamily="18" charset="0"/>
                <a:cs typeface="Times New Roman" panose="02020603050405020304" pitchFamily="18" charset="0"/>
              </a:rPr>
              <a:t>lệ</a:t>
            </a:r>
            <a:r>
              <a:rPr lang="en-US" sz="2400" b="0" dirty="0">
                <a:solidFill>
                  <a:srgbClr val="FF0000"/>
                </a:solidFill>
                <a:effectLst/>
                <a:latin typeface="Times New Roman" panose="02020603050405020304" pitchFamily="18" charset="0"/>
                <a:cs typeface="Times New Roman" panose="02020603050405020304" pitchFamily="18" charset="0"/>
              </a:rPr>
              <a:t> </a:t>
            </a:r>
            <a:r>
              <a:rPr lang="en-US" sz="2400" b="0" dirty="0" err="1">
                <a:solidFill>
                  <a:srgbClr val="FF0000"/>
                </a:solidFill>
                <a:effectLst/>
                <a:latin typeface="Times New Roman" panose="02020603050405020304" pitchFamily="18" charset="0"/>
                <a:cs typeface="Times New Roman" panose="02020603050405020304" pitchFamily="18" charset="0"/>
              </a:rPr>
              <a:t>số</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023B0415-E4E8-4B6E-BE36-C0591D2AECF0}"/>
              </a:ext>
            </a:extLst>
          </p:cNvPr>
          <p:cNvSpPr txBox="1"/>
          <p:nvPr/>
        </p:nvSpPr>
        <p:spPr>
          <a:xfrm>
            <a:off x="5632284" y="5035097"/>
            <a:ext cx="4336827" cy="1200329"/>
          </a:xfrm>
          <a:prstGeom prst="rect">
            <a:avLst/>
          </a:prstGeom>
          <a:noFill/>
        </p:spPr>
        <p:txBody>
          <a:bodyPr wrap="square">
            <a:spAutoFit/>
          </a:bodyPr>
          <a:lstStyle/>
          <a:p>
            <a:pPr algn="just"/>
            <a:r>
              <a:rPr lang="vi-VN" sz="2400" dirty="0">
                <a:solidFill>
                  <a:srgbClr val="FF0000"/>
                </a:solidFill>
                <a:latin typeface="Times New Roman" panose="02020603050405020304" pitchFamily="18" charset="0"/>
                <a:cs typeface="Times New Roman" panose="02020603050405020304" pitchFamily="18" charset="0"/>
              </a:rPr>
              <a:t>Ý nghĩa</a:t>
            </a:r>
            <a:r>
              <a:rPr lang="en-US" sz="2400" dirty="0">
                <a:solidFill>
                  <a:srgbClr val="FF000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cho biết mức độ thu nhỏ </a:t>
            </a:r>
            <a:r>
              <a:rPr lang="vi-VN" sz="2400" dirty="0" smtClean="0">
                <a:latin typeface="Times New Roman" panose="02020603050405020304" pitchFamily="18" charset="0"/>
                <a:cs typeface="Times New Roman" panose="02020603050405020304" pitchFamily="18" charset="0"/>
              </a:rPr>
              <a:t>giữa </a:t>
            </a:r>
            <a:r>
              <a:rPr lang="vi-VN" sz="2400" dirty="0">
                <a:latin typeface="Times New Roman" panose="02020603050405020304" pitchFamily="18" charset="0"/>
                <a:cs typeface="Times New Roman" panose="02020603050405020304" pitchFamily="18" charset="0"/>
              </a:rPr>
              <a:t>các đối tượng trên bản đ</a:t>
            </a:r>
            <a:r>
              <a:rPr lang="en-US" sz="2400" dirty="0">
                <a:latin typeface="Times New Roman" panose="02020603050405020304" pitchFamily="18" charset="0"/>
                <a:cs typeface="Times New Roman" panose="02020603050405020304" pitchFamily="18" charset="0"/>
              </a:rPr>
              <a:t>ồ</a:t>
            </a:r>
            <a:r>
              <a:rPr lang="vi-VN" sz="2400" dirty="0">
                <a:latin typeface="Times New Roman" panose="02020603050405020304" pitchFamily="18" charset="0"/>
                <a:cs typeface="Times New Roman" panose="02020603050405020304" pitchFamily="18" charset="0"/>
              </a:rPr>
              <a:t> so với thực tế là bao nhiêu.</a:t>
            </a:r>
            <a:endParaRPr lang="en-US" sz="2400" dirty="0">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88F8332C-C3B5-48D3-A7F8-DCF89A0A8D1A}"/>
              </a:ext>
            </a:extLst>
          </p:cNvPr>
          <p:cNvCxnSpPr>
            <a:cxnSpLocks/>
            <a:stCxn id="20" idx="1"/>
          </p:cNvCxnSpPr>
          <p:nvPr/>
        </p:nvCxnSpPr>
        <p:spPr>
          <a:xfrm flipH="1">
            <a:off x="2757269" y="1920167"/>
            <a:ext cx="2629940" cy="769222"/>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B3B1F5A-6F79-4088-BCFE-A26F19BA839B}"/>
              </a:ext>
            </a:extLst>
          </p:cNvPr>
          <p:cNvCxnSpPr>
            <a:cxnSpLocks/>
            <a:stCxn id="21" idx="1"/>
          </p:cNvCxnSpPr>
          <p:nvPr/>
        </p:nvCxnSpPr>
        <p:spPr>
          <a:xfrm flipH="1" flipV="1">
            <a:off x="3314758" y="3116141"/>
            <a:ext cx="2189734" cy="353941"/>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3" name="Text Box 11">
            <a:extLst>
              <a:ext uri="{FF2B5EF4-FFF2-40B4-BE49-F238E27FC236}">
                <a16:creationId xmlns:a16="http://schemas.microsoft.com/office/drawing/2014/main" id="{5CA01511-8A83-4E59-941B-51C08D3CF2F7}"/>
              </a:ext>
            </a:extLst>
          </p:cNvPr>
          <p:cNvSpPr txBox="1">
            <a:spLocks noChangeArrowheads="1"/>
          </p:cNvSpPr>
          <p:nvPr/>
        </p:nvSpPr>
        <p:spPr bwMode="auto">
          <a:xfrm>
            <a:off x="6997756" y="2780172"/>
            <a:ext cx="4761965" cy="1569660"/>
          </a:xfrm>
          <a:prstGeom prst="rect">
            <a:avLst/>
          </a:prstGeom>
          <a:solidFill>
            <a:schemeClr val="accent2">
              <a:lumMod val="40000"/>
              <a:lumOff val="60000"/>
            </a:schemeClr>
          </a:solidFill>
          <a:ln>
            <a:noFill/>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a:t>
            </a:r>
            <a:r>
              <a:rPr lang="en-US" sz="2400" dirty="0" err="1" smtClean="0">
                <a:solidFill>
                  <a:srgbClr val="0070C0"/>
                </a:solidFill>
                <a:latin typeface="Times New Roman" panose="02020603050405020304" pitchFamily="18" charset="0"/>
                <a:cs typeface="Times New Roman" panose="02020603050405020304" pitchFamily="18" charset="0"/>
              </a:rPr>
              <a:t>ược</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viết</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dưới</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dạng</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phân</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số</a:t>
            </a:r>
            <a:endParaRPr lang="en-US" sz="2400" dirty="0" smtClean="0">
              <a:solidFill>
                <a:srgbClr val="0070C0"/>
              </a:solidFill>
              <a:latin typeface="Times New Roman" panose="02020603050405020304" pitchFamily="18" charset="0"/>
              <a:cs typeface="Times New Roman" panose="02020603050405020304" pitchFamily="18" charset="0"/>
            </a:endParaRPr>
          </a:p>
          <a:p>
            <a:pPr eaLnBrk="1" hangingPunct="1"/>
            <a:r>
              <a:rPr lang="vi-VN"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a:t>
            </a:r>
            <a:r>
              <a:rPr lang="vi-VN" sz="2400" dirty="0">
                <a:latin typeface="Times New Roman" panose="02020603050405020304" pitchFamily="18" charset="0"/>
                <a:cs typeface="Times New Roman" panose="02020603050405020304" pitchFamily="18" charset="0"/>
              </a:rPr>
              <a:t>hân số có tử luôn là 1. </a:t>
            </a:r>
            <a:endParaRPr lang="en-US" sz="2400" dirty="0" smtClean="0">
              <a:latin typeface="Times New Roman" panose="02020603050405020304" pitchFamily="18" charset="0"/>
              <a:cs typeface="Times New Roman" panose="02020603050405020304" pitchFamily="18" charset="0"/>
            </a:endParaRPr>
          </a:p>
          <a:p>
            <a:pPr eaLnBrk="1" hangingPunct="1"/>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Mẫu </a:t>
            </a:r>
            <a:r>
              <a:rPr lang="vi-VN" sz="2400" dirty="0">
                <a:latin typeface="Times New Roman" panose="02020603050405020304" pitchFamily="18" charset="0"/>
                <a:cs typeface="Times New Roman" panose="02020603050405020304" pitchFamily="18" charset="0"/>
              </a:rPr>
              <a:t>số càng lớn thì tỉ lệ bản đồ càng nhỏ và ngược lại</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31" name="AutoShape 67">
            <a:extLst>
              <a:ext uri="{FF2B5EF4-FFF2-40B4-BE49-F238E27FC236}">
                <a16:creationId xmlns:a16="http://schemas.microsoft.com/office/drawing/2014/main" id="{965DC302-660A-498A-BCD8-3347488D07B7}"/>
              </a:ext>
            </a:extLst>
          </p:cNvPr>
          <p:cNvSpPr>
            <a:spLocks noChangeArrowheads="1"/>
          </p:cNvSpPr>
          <p:nvPr/>
        </p:nvSpPr>
        <p:spPr bwMode="auto">
          <a:xfrm>
            <a:off x="399348" y="4789165"/>
            <a:ext cx="3377074" cy="1527229"/>
          </a:xfrm>
          <a:prstGeom prst="cloudCallout">
            <a:avLst>
              <a:gd name="adj1" fmla="val 46170"/>
              <a:gd name="adj2" fmla="val -138404"/>
            </a:avLst>
          </a:prstGeom>
          <a:solidFill>
            <a:srgbClr val="FFC000"/>
          </a:solidFill>
          <a:ln w="9525">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latin typeface="Times New Roman" panose="02020603050405020304" pitchFamily="18" charset="0"/>
                <a:cs typeface="Times New Roman" panose="02020603050405020304" pitchFamily="18" charset="0"/>
              </a:rPr>
              <a:t>Ý </a:t>
            </a:r>
            <a:r>
              <a:rPr lang="en-US" altLang="en-US" sz="2400" dirty="0" err="1">
                <a:latin typeface="Times New Roman" panose="02020603050405020304" pitchFamily="18" charset="0"/>
                <a:cs typeface="Times New Roman" panose="02020603050405020304" pitchFamily="18" charset="0"/>
              </a:rPr>
              <a:t>nghĩa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tỉ</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lệ</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bản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đồ</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gì</a:t>
            </a:r>
            <a:r>
              <a:rPr lang="en-US" altLang="en-US" sz="2400" dirty="0">
                <a:latin typeface="Times New Roman" panose="02020603050405020304" pitchFamily="18" charset="0"/>
                <a:cs typeface="Times New Roman" panose="02020603050405020304" pitchFamily="18" charset="0"/>
              </a:rPr>
              <a:t>?</a:t>
            </a:r>
          </a:p>
        </p:txBody>
      </p:sp>
      <p:pic>
        <p:nvPicPr>
          <p:cNvPr id="1026" name="Picture 2" descr="Hình ảnh Phóng To Thu Nhỏ Biểu Tượng Gỗ, Làm Hồ Sơ, Giảm, Giảm Cỡ Văn Bản  miễn phí tải tập tin PNG PSDComment và Vector">
            <a:extLst>
              <a:ext uri="{FF2B5EF4-FFF2-40B4-BE49-F238E27FC236}">
                <a16:creationId xmlns:a16="http://schemas.microsoft.com/office/drawing/2014/main" id="{3666FC03-DC7D-47CE-9C47-407BFAF16FF4}"/>
              </a:ext>
            </a:extLst>
          </p:cNvPr>
          <p:cNvPicPr>
            <a:picLocks noChangeAspect="1" noChangeArrowheads="1"/>
          </p:cNvPicPr>
          <p:nvPr/>
        </p:nvPicPr>
        <p:blipFill rotWithShape="1">
          <a:blip r:embed="rId5" cstate="hqprint">
            <a:extLst>
              <a:ext uri="{BEBA8EAE-BF5A-486C-A8C5-ECC9F3942E4B}">
                <a14:imgProps xmlns:a14="http://schemas.microsoft.com/office/drawing/2010/main">
                  <a14:imgLayer r:embed="rId6">
                    <a14:imgEffect>
                      <a14:backgroundRemoval t="10000" b="90000" l="5417" r="95000">
                        <a14:foregroundMark x1="34583" y1="50250" x2="34583" y2="50250"/>
                        <a14:foregroundMark x1="95083" y1="51667" x2="95083" y2="51667"/>
                        <a14:foregroundMark x1="5417" y1="48417" x2="5417" y2="48417"/>
                      </a14:backgroundRemoval>
                    </a14:imgEffect>
                  </a14:imgLayer>
                </a14:imgProps>
              </a:ext>
              <a:ext uri="{28A0092B-C50C-407E-A947-70E740481C1C}">
                <a14:useLocalDpi xmlns:a14="http://schemas.microsoft.com/office/drawing/2010/main" val="0"/>
              </a:ext>
            </a:extLst>
          </a:blip>
          <a:srcRect t="27729" b="26359"/>
          <a:stretch/>
        </p:blipFill>
        <p:spPr bwMode="auto">
          <a:xfrm>
            <a:off x="9909565" y="5323460"/>
            <a:ext cx="2162699" cy="99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946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arn(inVertical)">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par>
                                <p:cTn id="34" presetID="16" presetClass="entr" presetSubtype="21" fill="hold" nodeType="with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barn(inVertical)">
                                      <p:cBhvr>
                                        <p:cTn id="36" dur="500"/>
                                        <p:tgtEl>
                                          <p:spTgt spid="102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arn(inVertical)">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0" grpId="0" animBg="1"/>
      <p:bldP spid="21" grpId="0" animBg="1"/>
      <p:bldP spid="22" grpId="0"/>
      <p:bldP spid="23"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4694AC81-A13B-4AC2-9F98-1C1424E94975}"/>
              </a:ext>
            </a:extLst>
          </p:cNvPr>
          <p:cNvSpPr txBox="1"/>
          <p:nvPr/>
        </p:nvSpPr>
        <p:spPr>
          <a:xfrm>
            <a:off x="290564" y="2501417"/>
            <a:ext cx="4349350" cy="2677656"/>
          </a:xfrm>
          <a:prstGeom prst="rect">
            <a:avLst/>
          </a:prstGeom>
          <a:solidFill>
            <a:schemeClr val="accent5">
              <a:lumMod val="20000"/>
              <a:lumOff val="80000"/>
            </a:schemeClr>
          </a:solidFill>
          <a:ln>
            <a:solidFill>
              <a:schemeClr val="tx1"/>
            </a:solidFill>
            <a:prstDash val="sysDot"/>
          </a:ln>
        </p:spPr>
        <p:txBody>
          <a:bodyPr wrap="square">
            <a:spAutoFit/>
          </a:bodyPr>
          <a:lstStyle/>
          <a:p>
            <a:pPr algn="just"/>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đồ</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chính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tỉ</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lệ</a:t>
            </a:r>
            <a:r>
              <a:rPr lang="en-US" altLang="en-US" sz="2800" dirty="0">
                <a:latin typeface="Times New Roman" panose="02020603050405020304" pitchFamily="18" charset="0"/>
                <a:cs typeface="Times New Roman" panose="02020603050405020304" pitchFamily="18" charset="0"/>
              </a:rPr>
              <a:t> 1:6.000.000, </a:t>
            </a:r>
            <a:r>
              <a:rPr lang="en-US" altLang="en-US" sz="2800" dirty="0" err="1">
                <a:latin typeface="Times New Roman" panose="02020603050405020304" pitchFamily="18" charset="0"/>
                <a:cs typeface="Times New Roman" panose="02020603050405020304" pitchFamily="18" charset="0"/>
              </a:rPr>
              <a:t>khoảng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giữa</a:t>
            </a:r>
            <a:r>
              <a:rPr lang="en-US" altLang="en-US" sz="2800" dirty="0">
                <a:latin typeface="Times New Roman" panose="02020603050405020304" pitchFamily="18" charset="0"/>
                <a:cs typeface="Times New Roman" panose="02020603050405020304" pitchFamily="18" charset="0"/>
              </a:rPr>
              <a:t> 2 </a:t>
            </a:r>
            <a:r>
              <a:rPr lang="en-US" altLang="en-US" sz="2800" dirty="0" err="1">
                <a:latin typeface="Times New Roman" panose="02020603050405020304" pitchFamily="18" charset="0"/>
                <a:cs typeface="Times New Roman" panose="02020603050405020304" pitchFamily="18" charset="0"/>
              </a:rPr>
              <a:t>địa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A-B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1,5 cm, </a:t>
            </a:r>
            <a:r>
              <a:rPr lang="en-US" altLang="en-US" sz="2800" dirty="0" err="1">
                <a:latin typeface="Times New Roman" panose="02020603050405020304" pitchFamily="18" charset="0"/>
                <a:cs typeface="Times New Roman" panose="02020603050405020304" pitchFamily="18" charset="0"/>
              </a:rPr>
              <a:t>vậy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thực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khoảng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giữa</a:t>
            </a:r>
            <a:r>
              <a:rPr lang="en-US" altLang="en-US" sz="2800" dirty="0">
                <a:latin typeface="Times New Roman" panose="02020603050405020304" pitchFamily="18" charset="0"/>
                <a:cs typeface="Times New Roman" panose="02020603050405020304" pitchFamily="18" charset="0"/>
              </a:rPr>
              <a:t> 2 </a:t>
            </a:r>
            <a:r>
              <a:rPr lang="en-US" altLang="en-US" sz="2800" dirty="0" err="1">
                <a:latin typeface="Times New Roman" panose="02020603050405020304" pitchFamily="18" charset="0"/>
                <a:cs typeface="Times New Roman" panose="02020603050405020304" pitchFamily="18" charset="0"/>
              </a:rPr>
              <a:t>địa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bao </a:t>
            </a:r>
            <a:r>
              <a:rPr lang="en-US" altLang="en-US" sz="2800" dirty="0" err="1">
                <a:latin typeface="Times New Roman" panose="02020603050405020304" pitchFamily="18" charset="0"/>
                <a:cs typeface="Times New Roman" panose="02020603050405020304" pitchFamily="18" charset="0"/>
              </a:rPr>
              <a:t>nhiêu</a:t>
            </a:r>
            <a:r>
              <a:rPr lang="en-US" altLang="en-US" sz="2800" dirty="0">
                <a:latin typeface="Times New Roman" panose="02020603050405020304" pitchFamily="18" charset="0"/>
                <a:cs typeface="Times New Roman" panose="02020603050405020304" pitchFamily="18" charset="0"/>
              </a:rPr>
              <a:t> ki-</a:t>
            </a:r>
            <a:r>
              <a:rPr lang="en-US" altLang="en-US" sz="2800" dirty="0" err="1">
                <a:latin typeface="Times New Roman" panose="02020603050405020304" pitchFamily="18" charset="0"/>
                <a:cs typeface="Times New Roman" panose="02020603050405020304" pitchFamily="18" charset="0"/>
              </a:rPr>
              <a:t>lô</a:t>
            </a:r>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mét</a:t>
            </a:r>
            <a:r>
              <a:rPr lang="en-US" altLang="en-US" sz="2800" dirty="0">
                <a:latin typeface="Times New Roman" panose="02020603050405020304" pitchFamily="18" charset="0"/>
                <a:cs typeface="Times New Roman" panose="02020603050405020304" pitchFamily="18" charset="0"/>
              </a:rPr>
              <a:t>?</a:t>
            </a:r>
          </a:p>
        </p:txBody>
      </p:sp>
      <p:sp>
        <p:nvSpPr>
          <p:cNvPr id="25" name="Flowchart: Terminator 24">
            <a:extLst>
              <a:ext uri="{FF2B5EF4-FFF2-40B4-BE49-F238E27FC236}">
                <a16:creationId xmlns:a16="http://schemas.microsoft.com/office/drawing/2014/main" id="{140B8A36-A0ED-4B23-A6A1-17A4730CCBF6}"/>
              </a:ext>
            </a:extLst>
          </p:cNvPr>
          <p:cNvSpPr/>
          <p:nvPr/>
        </p:nvSpPr>
        <p:spPr>
          <a:xfrm>
            <a:off x="934345" y="1476808"/>
            <a:ext cx="3038502" cy="755367"/>
          </a:xfrm>
          <a:prstGeom prst="flowChartTermina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Phân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r>
              <a:rPr lang="en-US" sz="2800" b="1" dirty="0">
                <a:latin typeface="Times New Roman" panose="02020603050405020304" pitchFamily="18" charset="0"/>
                <a:cs typeface="Times New Roman" panose="02020603050405020304" pitchFamily="18" charset="0"/>
              </a:rPr>
              <a:t> 1</a:t>
            </a:r>
          </a:p>
        </p:txBody>
      </p:sp>
      <p:grpSp>
        <p:nvGrpSpPr>
          <p:cNvPr id="6" name="Group 5">
            <a:extLst>
              <a:ext uri="{FF2B5EF4-FFF2-40B4-BE49-F238E27FC236}">
                <a16:creationId xmlns:a16="http://schemas.microsoft.com/office/drawing/2014/main" id="{F563E0D0-5ADE-4749-AE74-261105D969DE}"/>
              </a:ext>
            </a:extLst>
          </p:cNvPr>
          <p:cNvGrpSpPr/>
          <p:nvPr/>
        </p:nvGrpSpPr>
        <p:grpSpPr>
          <a:xfrm>
            <a:off x="514226" y="20357"/>
            <a:ext cx="11800812" cy="923330"/>
            <a:chOff x="1571315" y="78783"/>
            <a:chExt cx="11551375" cy="923330"/>
          </a:xfrm>
        </p:grpSpPr>
        <p:sp>
          <p:nvSpPr>
            <p:cNvPr id="4" name="Rectangle: Rounded Corners 3">
              <a:extLst>
                <a:ext uri="{FF2B5EF4-FFF2-40B4-BE49-F238E27FC236}">
                  <a16:creationId xmlns:a16="http://schemas.microsoft.com/office/drawing/2014/main" id="{0B0EE669-C530-4CD7-A368-006F7C356D6E}"/>
                </a:ext>
              </a:extLst>
            </p:cNvPr>
            <p:cNvSpPr/>
            <p:nvPr/>
          </p:nvSpPr>
          <p:spPr>
            <a:xfrm>
              <a:off x="2140830" y="102412"/>
              <a:ext cx="10412345" cy="830997"/>
            </a:xfrm>
            <a:prstGeom prst="roundRect">
              <a:avLst/>
            </a:prstGeom>
            <a:solidFill>
              <a:srgbClr val="B3E5F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pic>
          <p:nvPicPr>
            <p:cNvPr id="18" name="Picture 4" descr="Hình ảnh Thước đo Dòng Biểu Tượng đầy, Biểu Tượng Dòng, Biểu Tượng Thước,  Cái Thước Vector và PNG với nền trong suốt để tải xuống miễn phí">
              <a:extLst>
                <a:ext uri="{FF2B5EF4-FFF2-40B4-BE49-F238E27FC236}">
                  <a16:creationId xmlns:a16="http://schemas.microsoft.com/office/drawing/2014/main" id="{4692AF93-8230-4006-AB2E-AD790B82408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71315" y="78783"/>
              <a:ext cx="923330" cy="923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D92F93C-2FFD-4843-8205-0C14D847704E}"/>
                </a:ext>
              </a:extLst>
            </p:cNvPr>
            <p:cNvSpPr txBox="1"/>
            <p:nvPr/>
          </p:nvSpPr>
          <p:spPr>
            <a:xfrm>
              <a:off x="2539673" y="136764"/>
              <a:ext cx="10583017" cy="523220"/>
            </a:xfrm>
            <a:prstGeom prst="rect">
              <a:avLst/>
            </a:prstGeom>
            <a:noFill/>
          </p:spPr>
          <p:txBody>
            <a:bodyPr wrap="square">
              <a:spAutoFit/>
            </a:bodyPr>
            <a:lstStyle/>
            <a:p>
              <a:r>
                <a:rPr lang="en-US" sz="28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2. TÍNH KHOẢNG CÁCH THỰC TẾ DỰA VÀO TỈ LỆ BẢN ĐỒ</a:t>
              </a:r>
              <a:endParaRPr lang="en-US" sz="2800" dirty="0">
                <a:latin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81623BE0-970A-49E9-BE0D-104C88FBC346}"/>
              </a:ext>
            </a:extLst>
          </p:cNvPr>
          <p:cNvGrpSpPr/>
          <p:nvPr/>
        </p:nvGrpSpPr>
        <p:grpSpPr>
          <a:xfrm>
            <a:off x="4996905" y="1105796"/>
            <a:ext cx="2858088" cy="3268005"/>
            <a:chOff x="4949355" y="1845131"/>
            <a:chExt cx="3753766" cy="4576458"/>
          </a:xfrm>
        </p:grpSpPr>
        <p:pic>
          <p:nvPicPr>
            <p:cNvPr id="16" name="Picture 6" descr="Hình ảnh Khoảng Cách Các Vector Biểu Tượng, Nền, Thiết Kế., Khoảng Cách  Vector và PNG với nền trong suốt để tải xuống miễn phí">
              <a:extLst>
                <a:ext uri="{FF2B5EF4-FFF2-40B4-BE49-F238E27FC236}">
                  <a16:creationId xmlns:a16="http://schemas.microsoft.com/office/drawing/2014/main" id="{F581FAAC-57AE-4BFB-9A05-5ED17F99003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67188" y1="74063" x2="67188" y2="74063"/>
                          <a14:foregroundMark x1="57344" y1="80000" x2="57344" y2="80000"/>
                          <a14:foregroundMark x1="57344" y1="82344" x2="57344" y2="82344"/>
                        </a14:backgroundRemoval>
                      </a14:imgEffect>
                    </a14:imgLayer>
                  </a14:imgProps>
                </a:ext>
                <a:ext uri="{28A0092B-C50C-407E-A947-70E740481C1C}">
                  <a14:useLocalDpi xmlns:a14="http://schemas.microsoft.com/office/drawing/2010/main" val="0"/>
                </a:ext>
              </a:extLst>
            </a:blip>
            <a:srcRect l="10844" t="10365" r="10145" b="10481"/>
            <a:stretch/>
          </p:blipFill>
          <p:spPr bwMode="auto">
            <a:xfrm>
              <a:off x="4995203" y="1845131"/>
              <a:ext cx="3583902" cy="397031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DAECF66-F29F-48BD-B5B9-2CE89A7840BB}"/>
                </a:ext>
              </a:extLst>
            </p:cNvPr>
            <p:cNvSpPr txBox="1"/>
            <p:nvPr/>
          </p:nvSpPr>
          <p:spPr>
            <a:xfrm>
              <a:off x="5517124" y="2287835"/>
              <a:ext cx="1542677" cy="732708"/>
            </a:xfrm>
            <a:prstGeom prst="rect">
              <a:avLst/>
            </a:prstGeom>
            <a:noFill/>
          </p:spPr>
          <p:txBody>
            <a:bodyPr wrap="square">
              <a:spAutoFit/>
            </a:bodyPr>
            <a:lstStyle/>
            <a:p>
              <a:r>
                <a:rPr lang="en-US" altLang="en-US" sz="2800" b="1" dirty="0">
                  <a:solidFill>
                    <a:srgbClr val="FF0000"/>
                  </a:solidFill>
                  <a:latin typeface="Times New Roman" panose="02020603050405020304" pitchFamily="18" charset="0"/>
                  <a:cs typeface="Times New Roman" panose="02020603050405020304" pitchFamily="18" charset="0"/>
                </a:rPr>
                <a:t>A</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4A7776BC-63D6-4A41-A9FC-9BC6A63BF495}"/>
                </a:ext>
              </a:extLst>
            </p:cNvPr>
            <p:cNvSpPr txBox="1"/>
            <p:nvPr/>
          </p:nvSpPr>
          <p:spPr>
            <a:xfrm>
              <a:off x="7602324" y="3947855"/>
              <a:ext cx="1100797" cy="732708"/>
            </a:xfrm>
            <a:prstGeom prst="rect">
              <a:avLst/>
            </a:prstGeom>
            <a:noFill/>
          </p:spPr>
          <p:txBody>
            <a:bodyPr wrap="square">
              <a:spAutoFit/>
            </a:bodyPr>
            <a:lstStyle/>
            <a:p>
              <a:r>
                <a:rPr lang="en-US" altLang="en-US" sz="2800" b="1" dirty="0">
                  <a:solidFill>
                    <a:srgbClr val="FF0000"/>
                  </a:solidFill>
                  <a:latin typeface="Times New Roman" panose="02020603050405020304" pitchFamily="18" charset="0"/>
                  <a:cs typeface="Times New Roman" panose="02020603050405020304" pitchFamily="18" charset="0"/>
                </a:rPr>
                <a:t>B</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descr="Hình ảnh Thước đo Các Vector Biểu Tượng, Chuyển đổi Biểu Tượng, Biểu Tượng  Thể Dục, Nhà Sản Xuất Biểu Tượng Vector và PNG với nền trong suốt để tải  xuống miễn">
              <a:extLst>
                <a:ext uri="{FF2B5EF4-FFF2-40B4-BE49-F238E27FC236}">
                  <a16:creationId xmlns:a16="http://schemas.microsoft.com/office/drawing/2014/main" id="{297C5D35-7F4C-4533-A8B9-4B045C4862B0}"/>
                </a:ext>
              </a:extLst>
            </p:cNvPr>
            <p:cNvPicPr>
              <a:picLocks noChangeAspect="1" noChangeArrowheads="1"/>
            </p:cNvPicPr>
            <p:nvPr/>
          </p:nvPicPr>
          <p:blipFill rotWithShape="1">
            <a:blip r:embed="rId6" cstate="hq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0960" t="11164" r="11571" b="4428"/>
            <a:stretch/>
          </p:blipFill>
          <p:spPr bwMode="auto">
            <a:xfrm rot="5977257">
              <a:off x="5050734" y="3956744"/>
              <a:ext cx="2090531" cy="229329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CCFD6AB-6C84-4E97-918B-9760E6713848}"/>
                </a:ext>
              </a:extLst>
            </p:cNvPr>
            <p:cNvSpPr txBox="1"/>
            <p:nvPr/>
          </p:nvSpPr>
          <p:spPr>
            <a:xfrm rot="3425437">
              <a:off x="5009632" y="5402954"/>
              <a:ext cx="1350080" cy="687189"/>
            </a:xfrm>
            <a:prstGeom prst="rect">
              <a:avLst/>
            </a:prstGeom>
            <a:noFill/>
          </p:spPr>
          <p:txBody>
            <a:bodyPr wrap="square">
              <a:spAutoFit/>
            </a:bodyPr>
            <a:lstStyle/>
            <a:p>
              <a:r>
                <a:rPr lang="en-US" altLang="en-US" sz="2800" b="1" dirty="0">
                  <a:latin typeface="Times New Roman" panose="02020603050405020304" pitchFamily="18" charset="0"/>
                  <a:cs typeface="Times New Roman" panose="02020603050405020304" pitchFamily="18" charset="0"/>
                </a:rPr>
                <a:t>5 cm</a:t>
              </a:r>
              <a:endParaRPr lang="en-US" sz="2800" b="1" dirty="0">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id="{103BEB96-4DA6-45D2-90F5-5617DD99E5D5}"/>
              </a:ext>
            </a:extLst>
          </p:cNvPr>
          <p:cNvSpPr txBox="1"/>
          <p:nvPr/>
        </p:nvSpPr>
        <p:spPr>
          <a:xfrm>
            <a:off x="6150831" y="933730"/>
            <a:ext cx="1409270" cy="523220"/>
          </a:xfrm>
          <a:prstGeom prst="rect">
            <a:avLst/>
          </a:prstGeom>
          <a:noFill/>
        </p:spPr>
        <p:txBody>
          <a:bodyPr wrap="square">
            <a:spAutoFit/>
          </a:bodyPr>
          <a:lstStyle/>
          <a:p>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Bản</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đồ</a:t>
            </a: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EE54EEC-96CC-4EDC-A6B8-78A8ABE65BFB}"/>
              </a:ext>
            </a:extLst>
          </p:cNvPr>
          <p:cNvSpPr txBox="1"/>
          <p:nvPr/>
        </p:nvSpPr>
        <p:spPr>
          <a:xfrm>
            <a:off x="10036069" y="930875"/>
            <a:ext cx="1409270" cy="523220"/>
          </a:xfrm>
          <a:prstGeom prst="rect">
            <a:avLst/>
          </a:prstGeom>
          <a:noFill/>
        </p:spPr>
        <p:txBody>
          <a:bodyPr wrap="square">
            <a:spAutoFit/>
          </a:bodyPr>
          <a:lstStyle/>
          <a:p>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Thực</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tế</a:t>
            </a: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2052" name="Picture 4" descr="Transparent Highway Clipart Transparent Road Clipart - Novocom.top">
            <a:extLst>
              <a:ext uri="{FF2B5EF4-FFF2-40B4-BE49-F238E27FC236}">
                <a16:creationId xmlns:a16="http://schemas.microsoft.com/office/drawing/2014/main" id="{C20ED558-832C-4A0A-A2A1-B4EF23AEA5BF}"/>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9961" b="98047" l="3516" r="97461">
                        <a14:foregroundMark x1="12109" y1="29102" x2="12109" y2="29102"/>
                        <a14:foregroundMark x1="3516" y1="70508" x2="3516" y2="70508"/>
                        <a14:foregroundMark x1="12109" y1="85547" x2="13477" y2="85547"/>
                        <a14:foregroundMark x1="41211" y1="88086" x2="43750" y2="88086"/>
                        <a14:foregroundMark x1="75000" y1="88086" x2="75000" y2="88086"/>
                        <a14:foregroundMark x1="95703" y1="59570" x2="97461" y2="54102"/>
                        <a14:foregroundMark x1="95703" y1="31641" x2="95703" y2="31641"/>
                        <a14:foregroundMark x1="56836" y1="48047" x2="56836" y2="48047"/>
                        <a14:foregroundMark x1="80273" y1="72852" x2="81836" y2="74219"/>
                        <a14:foregroundMark x1="95703" y1="92969" x2="95703" y2="92969"/>
                        <a14:foregroundMark x1="32031" y1="92773" x2="43359" y2="50977"/>
                        <a14:foregroundMark x1="58203" y1="40039" x2="74414" y2="88477"/>
                        <a14:foregroundMark x1="71875" y1="50391" x2="92383" y2="90820"/>
                        <a14:foregroundMark x1="92383" y1="90820" x2="92383" y2="90820"/>
                        <a14:foregroundMark x1="93945" y1="92383" x2="21094" y2="90234"/>
                        <a14:foregroundMark x1="50195" y1="37695" x2="58008" y2="90820"/>
                        <a14:foregroundMark x1="58008" y1="90820" x2="57617" y2="88672"/>
                        <a14:foregroundMark x1="43750" y1="39648" x2="36328" y2="90430"/>
                        <a14:foregroundMark x1="36328" y1="90430" x2="37695" y2="84961"/>
                        <a14:foregroundMark x1="39453" y1="43164" x2="16406" y2="90625"/>
                        <a14:foregroundMark x1="16406" y1="90625" x2="15625" y2="91406"/>
                        <a14:foregroundMark x1="38672" y1="40820" x2="5273" y2="86719"/>
                        <a14:foregroundMark x1="5273" y1="94141" x2="20898" y2="98242"/>
                        <a14:foregroundMark x1="20898" y1="98242" x2="34180" y2="98047"/>
                        <a14:foregroundMark x1="34180" y1="98047" x2="36133" y2="97461"/>
                        <a14:foregroundMark x1="5469" y1="79492" x2="5469" y2="79492"/>
                        <a14:foregroundMark x1="9570" y1="75391" x2="21094" y2="63086"/>
                        <a14:foregroundMark x1="21094" y1="63086" x2="27734" y2="46875"/>
                        <a14:backgroundMark x1="35156" y1="18359" x2="64258" y2="22070"/>
                      </a14:backgroundRemoval>
                    </a14:imgEffect>
                  </a14:imgLayer>
                </a14:imgProps>
              </a:ext>
              <a:ext uri="{28A0092B-C50C-407E-A947-70E740481C1C}">
                <a14:useLocalDpi xmlns:a14="http://schemas.microsoft.com/office/drawing/2010/main" val="0"/>
              </a:ext>
            </a:extLst>
          </a:blip>
          <a:srcRect t="18588"/>
          <a:stretch/>
        </p:blipFill>
        <p:spPr bwMode="auto">
          <a:xfrm>
            <a:off x="9518203" y="2205262"/>
            <a:ext cx="2243686" cy="1826638"/>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Connector 31">
            <a:extLst>
              <a:ext uri="{FF2B5EF4-FFF2-40B4-BE49-F238E27FC236}">
                <a16:creationId xmlns:a16="http://schemas.microsoft.com/office/drawing/2014/main" id="{C8D5940C-E7E7-4A93-B6FC-DE5B752BB51D}"/>
              </a:ext>
            </a:extLst>
          </p:cNvPr>
          <p:cNvCxnSpPr>
            <a:cxnSpLocks/>
          </p:cNvCxnSpPr>
          <p:nvPr/>
        </p:nvCxnSpPr>
        <p:spPr>
          <a:xfrm flipH="1">
            <a:off x="4832991" y="874983"/>
            <a:ext cx="2789" cy="5983017"/>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054" name="Picture 6" descr="Biểu Tượng Ba Chiều Vàng Thêm Tài Liệu Hình ảnh Dấu Hỏi Lớn Hình ảnh | Định  dạng hình ảnh PNG 611695319| vn.lovepik.com">
            <a:extLst>
              <a:ext uri="{FF2B5EF4-FFF2-40B4-BE49-F238E27FC236}">
                <a16:creationId xmlns:a16="http://schemas.microsoft.com/office/drawing/2014/main" id="{DACEAFC6-5385-4B09-ACDC-122D7BD630C5}"/>
              </a:ext>
            </a:extLst>
          </p:cNvPr>
          <p:cNvPicPr>
            <a:picLocks noChangeAspect="1" noChangeArrowheads="1"/>
          </p:cNvPicPr>
          <p:nvPr/>
        </p:nvPicPr>
        <p:blipFill rotWithShape="1">
          <a:blip r:embed="rId10" cstate="hqprint">
            <a:extLst>
              <a:ext uri="{BEBA8EAE-BF5A-486C-A8C5-ECC9F3942E4B}">
                <a14:imgProps xmlns:a14="http://schemas.microsoft.com/office/drawing/2010/main">
                  <a14:imgLayer r:embed="rId11">
                    <a14:imgEffect>
                      <a14:backgroundRemoval t="10000" b="90000" l="10000" r="90000">
                        <a14:foregroundMark x1="45698" y1="80250" x2="45698" y2="80250"/>
                      </a14:backgroundRemoval>
                    </a14:imgEffect>
                  </a14:imgLayer>
                </a14:imgProps>
              </a:ext>
              <a:ext uri="{28A0092B-C50C-407E-A947-70E740481C1C}">
                <a14:useLocalDpi xmlns:a14="http://schemas.microsoft.com/office/drawing/2010/main" val="0"/>
              </a:ext>
            </a:extLst>
          </a:blip>
          <a:srcRect l="29032" t="9895" r="27217" b="9895"/>
          <a:stretch/>
        </p:blipFill>
        <p:spPr bwMode="auto">
          <a:xfrm>
            <a:off x="10366276" y="1537391"/>
            <a:ext cx="628959" cy="96402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5291FF32-EA11-49CD-BE21-3D748EABC6B5}"/>
              </a:ext>
            </a:extLst>
          </p:cNvPr>
          <p:cNvSpPr txBox="1"/>
          <p:nvPr/>
        </p:nvSpPr>
        <p:spPr>
          <a:xfrm>
            <a:off x="5221933" y="4257991"/>
            <a:ext cx="3745897" cy="523220"/>
          </a:xfrm>
          <a:prstGeom prst="rect">
            <a:avLst/>
          </a:prstGeom>
          <a:noFill/>
        </p:spPr>
        <p:txBody>
          <a:bodyPr wrap="square">
            <a:spAutoFit/>
          </a:bodyPr>
          <a:lstStyle/>
          <a:p>
            <a:r>
              <a:rPr lang="en-US" altLang="en-US" sz="2800" b="1" dirty="0" err="1">
                <a:latin typeface="Times New Roman" panose="02020603050405020304" pitchFamily="18" charset="0"/>
                <a:cs typeface="Times New Roman" panose="02020603050405020304" pitchFamily="18" charset="0"/>
              </a:rPr>
              <a:t>Tỉ</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lệ</a:t>
            </a:r>
            <a:r>
              <a:rPr lang="en-US" altLang="en-US" sz="2800" b="1" dirty="0">
                <a:latin typeface="Times New Roman" panose="02020603050405020304" pitchFamily="18" charset="0"/>
                <a:cs typeface="Times New Roman" panose="02020603050405020304" pitchFamily="18" charset="0"/>
              </a:rPr>
              <a:t>: 1:6.000.000</a:t>
            </a:r>
            <a:endParaRPr lang="en-US" sz="2800" b="1"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352DBA16-3730-4B4A-A52E-65C4F3909E8F}"/>
              </a:ext>
            </a:extLst>
          </p:cNvPr>
          <p:cNvSpPr txBox="1"/>
          <p:nvPr/>
        </p:nvSpPr>
        <p:spPr>
          <a:xfrm>
            <a:off x="4832990" y="4696380"/>
            <a:ext cx="2671754" cy="461665"/>
          </a:xfrm>
          <a:prstGeom prst="rect">
            <a:avLst/>
          </a:prstGeom>
          <a:noFill/>
        </p:spPr>
        <p:txBody>
          <a:bodyPr wrap="square">
            <a:spAutoFit/>
          </a:bodyPr>
          <a:lstStyle/>
          <a:p>
            <a:r>
              <a:rPr lang="en-US" altLang="en-US" sz="2400" dirty="0">
                <a:solidFill>
                  <a:srgbClr val="FF0000"/>
                </a:solidFill>
                <a:latin typeface="Times New Roman" panose="02020603050405020304" pitchFamily="18" charset="0"/>
                <a:cs typeface="Times New Roman" panose="02020603050405020304" pitchFamily="18" charset="0"/>
              </a:rPr>
              <a:t>1 cm </a:t>
            </a:r>
            <a:r>
              <a:rPr lang="en-US" altLang="en-US" sz="2400" dirty="0" err="1">
                <a:solidFill>
                  <a:srgbClr val="FF0000"/>
                </a:solidFill>
                <a:latin typeface="Times New Roman" panose="02020603050405020304" pitchFamily="18" charset="0"/>
                <a:cs typeface="Times New Roman" panose="02020603050405020304" pitchFamily="18" charset="0"/>
              </a:rPr>
              <a:t>trên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bản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đồ</a:t>
            </a:r>
            <a:r>
              <a:rPr lang="en-US" altLang="en-US" sz="2400" dirty="0">
                <a:solidFill>
                  <a:srgbClr val="FF0000"/>
                </a:solidFill>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C47E33EC-1821-43E1-83F8-EB4E68C12B65}"/>
              </a:ext>
            </a:extLst>
          </p:cNvPr>
          <p:cNvCxnSpPr>
            <a:cxnSpLocks/>
          </p:cNvCxnSpPr>
          <p:nvPr/>
        </p:nvCxnSpPr>
        <p:spPr>
          <a:xfrm>
            <a:off x="7412494" y="4989187"/>
            <a:ext cx="999987" cy="0"/>
          </a:xfrm>
          <a:prstGeom prst="straightConnector1">
            <a:avLst/>
          </a:prstGeom>
          <a:ln w="28575">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6BE5ED8-928F-4DBE-BC92-8673FCF72E23}"/>
              </a:ext>
            </a:extLst>
          </p:cNvPr>
          <p:cNvSpPr txBox="1"/>
          <p:nvPr/>
        </p:nvSpPr>
        <p:spPr>
          <a:xfrm>
            <a:off x="8457035" y="4728056"/>
            <a:ext cx="4034171" cy="461665"/>
          </a:xfrm>
          <a:prstGeom prst="rect">
            <a:avLst/>
          </a:prstGeom>
          <a:noFill/>
        </p:spPr>
        <p:txBody>
          <a:bodyPr wrap="square">
            <a:spAutoFit/>
          </a:bodyPr>
          <a:lstStyle/>
          <a:p>
            <a:r>
              <a:rPr lang="en-US" altLang="en-US" sz="2400" dirty="0">
                <a:solidFill>
                  <a:srgbClr val="FF0000"/>
                </a:solidFill>
                <a:latin typeface="Times New Roman" panose="02020603050405020304" pitchFamily="18" charset="0"/>
                <a:cs typeface="Times New Roman" panose="02020603050405020304" pitchFamily="18" charset="0"/>
              </a:rPr>
              <a:t>6000.000 cm </a:t>
            </a:r>
            <a:r>
              <a:rPr lang="en-US" altLang="en-US" sz="2400" dirty="0" err="1">
                <a:solidFill>
                  <a:srgbClr val="FF0000"/>
                </a:solidFill>
                <a:latin typeface="Times New Roman" panose="02020603050405020304" pitchFamily="18" charset="0"/>
                <a:cs typeface="Times New Roman" panose="02020603050405020304" pitchFamily="18" charset="0"/>
              </a:rPr>
              <a:t>trên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thực</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tế</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5A630A4A-AD0D-4406-AB28-43C0B2973F64}"/>
              </a:ext>
            </a:extLst>
          </p:cNvPr>
          <p:cNvSpPr txBox="1"/>
          <p:nvPr/>
        </p:nvSpPr>
        <p:spPr>
          <a:xfrm>
            <a:off x="4772468" y="5247229"/>
            <a:ext cx="2988100" cy="461665"/>
          </a:xfrm>
          <a:prstGeom prst="rect">
            <a:avLst/>
          </a:prstGeom>
          <a:noFill/>
        </p:spPr>
        <p:txBody>
          <a:bodyPr wrap="square">
            <a:spAutoFit/>
          </a:bodyPr>
          <a:lstStyle/>
          <a:p>
            <a:r>
              <a:rPr lang="en-US" altLang="en-US" sz="2400" dirty="0">
                <a:solidFill>
                  <a:srgbClr val="FF0000"/>
                </a:solidFill>
                <a:latin typeface="Times New Roman" panose="02020603050405020304" pitchFamily="18" charset="0"/>
                <a:cs typeface="Times New Roman" panose="02020603050405020304" pitchFamily="18" charset="0"/>
              </a:rPr>
              <a:t>1,5 cm </a:t>
            </a:r>
            <a:r>
              <a:rPr lang="en-US" altLang="en-US" sz="2400" dirty="0" err="1">
                <a:solidFill>
                  <a:srgbClr val="FF0000"/>
                </a:solidFill>
                <a:latin typeface="Times New Roman" panose="02020603050405020304" pitchFamily="18" charset="0"/>
                <a:cs typeface="Times New Roman" panose="02020603050405020304" pitchFamily="18" charset="0"/>
              </a:rPr>
              <a:t>trên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bản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đồ</a:t>
            </a:r>
            <a:r>
              <a:rPr lang="en-US" altLang="en-US" sz="2400" dirty="0">
                <a:solidFill>
                  <a:srgbClr val="FF0000"/>
                </a:solidFill>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cxnSp>
        <p:nvCxnSpPr>
          <p:cNvPr id="39" name="Straight Arrow Connector 38">
            <a:extLst>
              <a:ext uri="{FF2B5EF4-FFF2-40B4-BE49-F238E27FC236}">
                <a16:creationId xmlns:a16="http://schemas.microsoft.com/office/drawing/2014/main" id="{D41C6708-2CD3-42A1-A039-C5F23FD6502E}"/>
              </a:ext>
            </a:extLst>
          </p:cNvPr>
          <p:cNvCxnSpPr>
            <a:cxnSpLocks/>
          </p:cNvCxnSpPr>
          <p:nvPr/>
        </p:nvCxnSpPr>
        <p:spPr>
          <a:xfrm>
            <a:off x="7412494" y="5516168"/>
            <a:ext cx="999987" cy="0"/>
          </a:xfrm>
          <a:prstGeom prst="straightConnector1">
            <a:avLst/>
          </a:prstGeom>
          <a:ln w="28575">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F7B2905-4D1F-4088-B676-79AEE5E008E2}"/>
              </a:ext>
            </a:extLst>
          </p:cNvPr>
          <p:cNvSpPr txBox="1"/>
          <p:nvPr/>
        </p:nvSpPr>
        <p:spPr>
          <a:xfrm>
            <a:off x="8457036" y="5255037"/>
            <a:ext cx="3576700" cy="461665"/>
          </a:xfrm>
          <a:prstGeom prst="rect">
            <a:avLst/>
          </a:prstGeom>
          <a:noFill/>
        </p:spPr>
        <p:txBody>
          <a:bodyPr wrap="square">
            <a:spAutoFit/>
          </a:bodyPr>
          <a:lstStyle/>
          <a:p>
            <a:r>
              <a:rPr lang="en-US" altLang="en-US" sz="2400" dirty="0">
                <a:solidFill>
                  <a:srgbClr val="FF0000"/>
                </a:solidFill>
                <a:latin typeface="Times New Roman" panose="02020603050405020304" pitchFamily="18" charset="0"/>
                <a:cs typeface="Times New Roman" panose="02020603050405020304" pitchFamily="18" charset="0"/>
              </a:rPr>
              <a:t>? cm </a:t>
            </a:r>
            <a:r>
              <a:rPr lang="en-US" altLang="en-US" sz="2400" dirty="0" err="1">
                <a:solidFill>
                  <a:srgbClr val="FF0000"/>
                </a:solidFill>
                <a:latin typeface="Times New Roman" panose="02020603050405020304" pitchFamily="18" charset="0"/>
                <a:cs typeface="Times New Roman" panose="02020603050405020304" pitchFamily="18" charset="0"/>
              </a:rPr>
              <a:t>trên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thực</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tế</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85F87E94-634E-42FD-A817-7FD95A2DE717}"/>
              </a:ext>
            </a:extLst>
          </p:cNvPr>
          <p:cNvSpPr txBox="1"/>
          <p:nvPr/>
        </p:nvSpPr>
        <p:spPr>
          <a:xfrm>
            <a:off x="5218047" y="5789895"/>
            <a:ext cx="7096991" cy="461665"/>
          </a:xfrm>
          <a:prstGeom prst="rect">
            <a:avLst/>
          </a:prstGeom>
          <a:noFill/>
        </p:spPr>
        <p:txBody>
          <a:bodyPr wrap="square">
            <a:spAutoFit/>
          </a:bodyPr>
          <a:lstStyle/>
          <a:p>
            <a:r>
              <a:rPr lang="en-US" alt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a:solidFill>
                  <a:srgbClr val="FF0000"/>
                </a:solidFill>
                <a:latin typeface="Times New Roman" panose="02020603050405020304" pitchFamily="18" charset="0"/>
                <a:cs typeface="Times New Roman" panose="02020603050405020304" pitchFamily="18" charset="0"/>
              </a:rPr>
              <a:t>1,5x 6000.000 = 9.000.000 cm </a:t>
            </a:r>
            <a:r>
              <a:rPr lang="en-US" altLang="en-US" sz="2400" dirty="0" err="1">
                <a:solidFill>
                  <a:srgbClr val="FF0000"/>
                </a:solidFill>
                <a:latin typeface="Times New Roman" panose="02020603050405020304" pitchFamily="18" charset="0"/>
                <a:cs typeface="Times New Roman" panose="02020603050405020304" pitchFamily="18" charset="0"/>
              </a:rPr>
              <a:t>trên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thực</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tế</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E702AED6-70F6-4C43-8ED8-EA330921C865}"/>
              </a:ext>
            </a:extLst>
          </p:cNvPr>
          <p:cNvSpPr txBox="1"/>
          <p:nvPr/>
        </p:nvSpPr>
        <p:spPr>
          <a:xfrm>
            <a:off x="6289913" y="6313115"/>
            <a:ext cx="3487676" cy="461665"/>
          </a:xfrm>
          <a:prstGeom prst="rect">
            <a:avLst/>
          </a:prstGeom>
          <a:noFill/>
        </p:spPr>
        <p:txBody>
          <a:bodyPr wrap="square">
            <a:spAutoFit/>
          </a:bodyPr>
          <a:lstStyle/>
          <a:p>
            <a:r>
              <a:rPr lang="en-US" alt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Đổi</a:t>
            </a:r>
            <a:r>
              <a:rPr lang="en-US" alt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9</a:t>
            </a:r>
            <a:r>
              <a:rPr lang="en-US" altLang="en-US" sz="2400" dirty="0">
                <a:solidFill>
                  <a:srgbClr val="FF0000"/>
                </a:solidFill>
                <a:latin typeface="Times New Roman" panose="02020603050405020304" pitchFamily="18" charset="0"/>
                <a:cs typeface="Times New Roman" panose="02020603050405020304" pitchFamily="18" charset="0"/>
              </a:rPr>
              <a:t>.000.000 cm = 90 km</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045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barn(inVertical)">
                                      <p:cBhvr>
                                        <p:cTn id="28" dur="500"/>
                                        <p:tgtEl>
                                          <p:spTgt spid="205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054"/>
                                        </p:tgtEl>
                                        <p:attrNameLst>
                                          <p:attrName>style.visibility</p:attrName>
                                        </p:attrNameLst>
                                      </p:cBhvr>
                                      <p:to>
                                        <p:strVal val="visible"/>
                                      </p:to>
                                    </p:set>
                                    <p:animEffect transition="in" filter="barn(inVertical)">
                                      <p:cBhvr>
                                        <p:cTn id="36" dur="500"/>
                                        <p:tgtEl>
                                          <p:spTgt spid="205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arn(inVertical)">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7">
                                            <p:txEl>
                                              <p:pRg st="0" end="0"/>
                                            </p:txEl>
                                          </p:spTgt>
                                        </p:tgtEl>
                                        <p:attrNameLst>
                                          <p:attrName>style.visibility</p:attrName>
                                        </p:attrNameLst>
                                      </p:cBhvr>
                                      <p:to>
                                        <p:strVal val="visible"/>
                                      </p:to>
                                    </p:set>
                                    <p:animEffect transition="in" filter="barn(inVertical)">
                                      <p:cBhvr>
                                        <p:cTn id="51" dur="500"/>
                                        <p:tgtEl>
                                          <p:spTgt spid="3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barn(inVertical)">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barn(inVertical)">
                                      <p:cBhvr>
                                        <p:cTn id="61" dur="500"/>
                                        <p:tgtEl>
                                          <p:spTgt spid="39"/>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barn(inVertical)">
                                      <p:cBhvr>
                                        <p:cTn id="66" dur="500"/>
                                        <p:tgtEl>
                                          <p:spTgt spid="40"/>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barn(inVertical)">
                                      <p:cBhvr>
                                        <p:cTn id="71" dur="500"/>
                                        <p:tgtEl>
                                          <p:spTgt spid="42">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barn(inVertical)">
                                      <p:cBhvr>
                                        <p:cTn id="7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4" grpId="0"/>
      <p:bldP spid="31" grpId="0"/>
      <p:bldP spid="33" grpId="0"/>
      <p:bldP spid="34" grpId="0"/>
      <p:bldP spid="38" grpId="0"/>
      <p:bldP spid="40"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4694AC81-A13B-4AC2-9F98-1C1424E94975}"/>
              </a:ext>
            </a:extLst>
          </p:cNvPr>
          <p:cNvSpPr txBox="1"/>
          <p:nvPr/>
        </p:nvSpPr>
        <p:spPr>
          <a:xfrm>
            <a:off x="282175" y="2649944"/>
            <a:ext cx="4349350" cy="1938992"/>
          </a:xfrm>
          <a:prstGeom prst="rect">
            <a:avLst/>
          </a:prstGeom>
          <a:solidFill>
            <a:schemeClr val="accent5">
              <a:lumMod val="20000"/>
              <a:lumOff val="80000"/>
            </a:schemeClr>
          </a:solidFill>
          <a:ln>
            <a:solidFill>
              <a:schemeClr val="tx1"/>
            </a:solidFill>
            <a:prstDash val="sysDot"/>
          </a:ln>
        </p:spPr>
        <p:txBody>
          <a:bodyPr wrap="square">
            <a:spAutoFit/>
          </a:bodyPr>
          <a:lstStyle/>
          <a:p>
            <a:pPr algn="just"/>
            <a:r>
              <a:rPr lang="en-US" altLang="en-US" sz="2400" dirty="0">
                <a:latin typeface="Times New Roman" panose="02020603050405020304" pitchFamily="18" charset="0"/>
                <a:cs typeface="Times New Roman" panose="02020603050405020304" pitchFamily="18" charset="0"/>
              </a:rPr>
              <a:t>Hai </a:t>
            </a:r>
            <a:r>
              <a:rPr lang="en-US" altLang="en-US" sz="2400" dirty="0" err="1">
                <a:latin typeface="Times New Roman" panose="02020603050405020304" pitchFamily="18" charset="0"/>
                <a:cs typeface="Times New Roman" panose="02020603050405020304" pitchFamily="18" charset="0"/>
              </a:rPr>
              <a:t>địa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điểm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khoảng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thực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tế</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45 km, </a:t>
            </a:r>
            <a:r>
              <a:rPr lang="en-US" altLang="en-US" sz="2400" dirty="0" err="1">
                <a:latin typeface="Times New Roman" panose="02020603050405020304" pitchFamily="18" charset="0"/>
                <a:cs typeface="Times New Roman" panose="02020603050405020304" pitchFamily="18" charset="0"/>
              </a:rPr>
              <a:t>thì</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bản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đồ</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tỉ</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lệ</a:t>
            </a:r>
            <a:r>
              <a:rPr lang="en-US" altLang="en-US" sz="2400" dirty="0">
                <a:latin typeface="Times New Roman" panose="02020603050405020304" pitchFamily="18" charset="0"/>
                <a:cs typeface="Times New Roman" panose="02020603050405020304" pitchFamily="18" charset="0"/>
              </a:rPr>
              <a:t> 1:500.000, </a:t>
            </a:r>
            <a:r>
              <a:rPr lang="en-US" altLang="en-US" sz="2400" dirty="0" err="1">
                <a:latin typeface="Times New Roman" panose="02020603050405020304" pitchFamily="18" charset="0"/>
                <a:cs typeface="Times New Roman" panose="02020603050405020304" pitchFamily="18" charset="0"/>
              </a:rPr>
              <a:t>khoảng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giữa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hai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địa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điểm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bản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đồ</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bao </a:t>
            </a:r>
            <a:r>
              <a:rPr lang="en-US" altLang="en-US" sz="2400" dirty="0" err="1">
                <a:latin typeface="Times New Roman" panose="02020603050405020304" pitchFamily="18" charset="0"/>
                <a:cs typeface="Times New Roman" panose="02020603050405020304" pitchFamily="18" charset="0"/>
              </a:rPr>
              <a:t>nhiêu</a:t>
            </a:r>
            <a:r>
              <a:rPr lang="en-US" altLang="en-US" sz="2400" dirty="0">
                <a:latin typeface="Times New Roman" panose="02020603050405020304" pitchFamily="18" charset="0"/>
                <a:cs typeface="Times New Roman" panose="02020603050405020304" pitchFamily="18" charset="0"/>
              </a:rPr>
              <a:t>?</a:t>
            </a:r>
          </a:p>
        </p:txBody>
      </p:sp>
      <p:sp>
        <p:nvSpPr>
          <p:cNvPr id="25" name="Flowchart: Terminator 24">
            <a:extLst>
              <a:ext uri="{FF2B5EF4-FFF2-40B4-BE49-F238E27FC236}">
                <a16:creationId xmlns:a16="http://schemas.microsoft.com/office/drawing/2014/main" id="{140B8A36-A0ED-4B23-A6A1-17A4730CCBF6}"/>
              </a:ext>
            </a:extLst>
          </p:cNvPr>
          <p:cNvSpPr/>
          <p:nvPr/>
        </p:nvSpPr>
        <p:spPr>
          <a:xfrm>
            <a:off x="925956" y="1669755"/>
            <a:ext cx="3038502" cy="755367"/>
          </a:xfrm>
          <a:prstGeom prst="flowChartTermina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a:t>
            </a:r>
            <a:r>
              <a:rPr lang="en-US" sz="2400" b="1" dirty="0">
                <a:latin typeface="Times New Roman" panose="02020603050405020304" pitchFamily="18" charset="0"/>
                <a:cs typeface="Times New Roman" panose="02020603050405020304" pitchFamily="18" charset="0"/>
              </a:rPr>
              <a:t> 2</a:t>
            </a:r>
          </a:p>
        </p:txBody>
      </p:sp>
      <p:grpSp>
        <p:nvGrpSpPr>
          <p:cNvPr id="6" name="Group 5">
            <a:extLst>
              <a:ext uri="{FF2B5EF4-FFF2-40B4-BE49-F238E27FC236}">
                <a16:creationId xmlns:a16="http://schemas.microsoft.com/office/drawing/2014/main" id="{F563E0D0-5ADE-4749-AE74-261105D969DE}"/>
              </a:ext>
            </a:extLst>
          </p:cNvPr>
          <p:cNvGrpSpPr/>
          <p:nvPr/>
        </p:nvGrpSpPr>
        <p:grpSpPr>
          <a:xfrm>
            <a:off x="505837" y="213304"/>
            <a:ext cx="11157357" cy="923330"/>
            <a:chOff x="1571315" y="78783"/>
            <a:chExt cx="11157357" cy="923330"/>
          </a:xfrm>
        </p:grpSpPr>
        <p:sp>
          <p:nvSpPr>
            <p:cNvPr id="4" name="Rectangle: Rounded Corners 3">
              <a:extLst>
                <a:ext uri="{FF2B5EF4-FFF2-40B4-BE49-F238E27FC236}">
                  <a16:creationId xmlns:a16="http://schemas.microsoft.com/office/drawing/2014/main" id="{0B0EE669-C530-4CD7-A368-006F7C356D6E}"/>
                </a:ext>
              </a:extLst>
            </p:cNvPr>
            <p:cNvSpPr/>
            <p:nvPr/>
          </p:nvSpPr>
          <p:spPr>
            <a:xfrm>
              <a:off x="2140830" y="102412"/>
              <a:ext cx="10412345" cy="830997"/>
            </a:xfrm>
            <a:prstGeom prst="roundRect">
              <a:avLst/>
            </a:prstGeom>
            <a:solidFill>
              <a:srgbClr val="B3E5F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pic>
          <p:nvPicPr>
            <p:cNvPr id="18" name="Picture 4" descr="Hình ảnh Thước đo Dòng Biểu Tượng đầy, Biểu Tượng Dòng, Biểu Tượng Thước,  Cái Thước Vector và PNG với nền trong suốt để tải xuống miễn phí">
              <a:extLst>
                <a:ext uri="{FF2B5EF4-FFF2-40B4-BE49-F238E27FC236}">
                  <a16:creationId xmlns:a16="http://schemas.microsoft.com/office/drawing/2014/main" id="{4692AF93-8230-4006-AB2E-AD790B82408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71315" y="78783"/>
              <a:ext cx="923330" cy="923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D92F93C-2FFD-4843-8205-0C14D847704E}"/>
                </a:ext>
              </a:extLst>
            </p:cNvPr>
            <p:cNvSpPr txBox="1"/>
            <p:nvPr/>
          </p:nvSpPr>
          <p:spPr>
            <a:xfrm>
              <a:off x="2539673" y="136764"/>
              <a:ext cx="10188999" cy="461665"/>
            </a:xfrm>
            <a:prstGeom prst="rect">
              <a:avLst/>
            </a:prstGeom>
            <a:noFill/>
          </p:spPr>
          <p:txBody>
            <a:bodyPr wrap="square">
              <a:spAutoFit/>
            </a:bodyPr>
            <a:lstStyle/>
            <a:p>
              <a:r>
                <a:rPr lang="en-US" sz="24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2. TÍNH KHOẢNG CÁCH THỰC TẾ DỰA VÀO TỈ LỆ BẢN ĐỒ</a:t>
              </a:r>
              <a:endParaRPr lang="en-US" sz="2400" dirty="0">
                <a:latin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81623BE0-970A-49E9-BE0D-104C88FBC346}"/>
              </a:ext>
            </a:extLst>
          </p:cNvPr>
          <p:cNvGrpSpPr/>
          <p:nvPr/>
        </p:nvGrpSpPr>
        <p:grpSpPr>
          <a:xfrm>
            <a:off x="9036914" y="1298743"/>
            <a:ext cx="2843295" cy="3073105"/>
            <a:chOff x="4844767" y="1845131"/>
            <a:chExt cx="3734338" cy="4303523"/>
          </a:xfrm>
        </p:grpSpPr>
        <p:pic>
          <p:nvPicPr>
            <p:cNvPr id="16" name="Picture 6" descr="Hình ảnh Khoảng Cách Các Vector Biểu Tượng, Nền, Thiết Kế., Khoảng Cách  Vector và PNG với nền trong suốt để tải xuống miễn phí">
              <a:extLst>
                <a:ext uri="{FF2B5EF4-FFF2-40B4-BE49-F238E27FC236}">
                  <a16:creationId xmlns:a16="http://schemas.microsoft.com/office/drawing/2014/main" id="{F581FAAC-57AE-4BFB-9A05-5ED17F99003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67188" y1="74063" x2="67188" y2="74063"/>
                          <a14:foregroundMark x1="57344" y1="80000" x2="57344" y2="80000"/>
                          <a14:foregroundMark x1="57344" y1="82344" x2="57344" y2="82344"/>
                        </a14:backgroundRemoval>
                      </a14:imgEffect>
                    </a14:imgLayer>
                  </a14:imgProps>
                </a:ext>
                <a:ext uri="{28A0092B-C50C-407E-A947-70E740481C1C}">
                  <a14:useLocalDpi xmlns:a14="http://schemas.microsoft.com/office/drawing/2010/main" val="0"/>
                </a:ext>
              </a:extLst>
            </a:blip>
            <a:srcRect l="10844" t="10365" r="10145" b="10481"/>
            <a:stretch/>
          </p:blipFill>
          <p:spPr bwMode="auto">
            <a:xfrm>
              <a:off x="4995203" y="1845131"/>
              <a:ext cx="3583902" cy="397031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ình ảnh Thước đo Các Vector Biểu Tượng, Chuyển đổi Biểu Tượng, Biểu Tượng  Thể Dục, Nhà Sản Xuất Biểu Tượng Vector và PNG với nền trong suốt để tải  xuống miễn">
              <a:extLst>
                <a:ext uri="{FF2B5EF4-FFF2-40B4-BE49-F238E27FC236}">
                  <a16:creationId xmlns:a16="http://schemas.microsoft.com/office/drawing/2014/main" id="{297C5D35-7F4C-4533-A8B9-4B045C4862B0}"/>
                </a:ext>
              </a:extLst>
            </p:cNvPr>
            <p:cNvPicPr>
              <a:picLocks noChangeAspect="1" noChangeArrowheads="1"/>
            </p:cNvPicPr>
            <p:nvPr/>
          </p:nvPicPr>
          <p:blipFill rotWithShape="1">
            <a:blip r:embed="rId6" cstate="hq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0960" t="11164" r="11571" b="4428"/>
            <a:stretch/>
          </p:blipFill>
          <p:spPr bwMode="auto">
            <a:xfrm rot="5977257">
              <a:off x="5050734" y="3956744"/>
              <a:ext cx="2090531" cy="229329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CCFD6AB-6C84-4E97-918B-9760E6713848}"/>
                </a:ext>
              </a:extLst>
            </p:cNvPr>
            <p:cNvSpPr txBox="1"/>
            <p:nvPr/>
          </p:nvSpPr>
          <p:spPr>
            <a:xfrm>
              <a:off x="4844767" y="5290910"/>
              <a:ext cx="1266206" cy="646508"/>
            </a:xfrm>
            <a:prstGeom prst="rect">
              <a:avLst/>
            </a:prstGeom>
            <a:noFill/>
          </p:spPr>
          <p:txBody>
            <a:bodyPr wrap="square">
              <a:spAutoFit/>
            </a:bodyPr>
            <a:lstStyle/>
            <a:p>
              <a:r>
                <a:rPr lang="en-US" altLang="en-US" sz="2400" b="1" dirty="0">
                  <a:solidFill>
                    <a:srgbClr val="002060"/>
                  </a:solidFill>
                  <a:latin typeface="Times New Roman" panose="02020603050405020304" pitchFamily="18" charset="0"/>
                  <a:cs typeface="Times New Roman" panose="02020603050405020304" pitchFamily="18" charset="0"/>
                </a:rPr>
                <a:t>… cm</a:t>
              </a:r>
              <a:endParaRPr lang="en-US" sz="2400" b="1" dirty="0">
                <a:solidFill>
                  <a:srgbClr val="002060"/>
                </a:solidFill>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id="{103BEB96-4DA6-45D2-90F5-5617DD99E5D5}"/>
              </a:ext>
            </a:extLst>
          </p:cNvPr>
          <p:cNvSpPr txBox="1"/>
          <p:nvPr/>
        </p:nvSpPr>
        <p:spPr>
          <a:xfrm>
            <a:off x="10270473" y="1126677"/>
            <a:ext cx="1409270" cy="461665"/>
          </a:xfrm>
          <a:prstGeom prst="rect">
            <a:avLst/>
          </a:prstGeom>
          <a:noFill/>
        </p:spPr>
        <p:txBody>
          <a:bodyPr wrap="square">
            <a:spAutoFit/>
          </a:bodyPr>
          <a:lstStyle/>
          <a:p>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Bản</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đồ</a:t>
            </a:r>
            <a:endParaRPr 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EE54EEC-96CC-4EDC-A6B8-78A8ABE65BFB}"/>
              </a:ext>
            </a:extLst>
          </p:cNvPr>
          <p:cNvSpPr txBox="1"/>
          <p:nvPr/>
        </p:nvSpPr>
        <p:spPr>
          <a:xfrm>
            <a:off x="5637440" y="1123822"/>
            <a:ext cx="1409270" cy="461665"/>
          </a:xfrm>
          <a:prstGeom prst="rect">
            <a:avLst/>
          </a:prstGeom>
          <a:noFill/>
        </p:spPr>
        <p:txBody>
          <a:bodyPr wrap="square">
            <a:spAutoFit/>
          </a:bodyPr>
          <a:lstStyle/>
          <a:p>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Thực</a:t>
            </a:r>
            <a:r>
              <a:rPr lang="en-US" alt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50000"/>
                  </a:schemeClr>
                </a:solidFill>
                <a:latin typeface="Times New Roman" panose="02020603050405020304" pitchFamily="18" charset="0"/>
                <a:cs typeface="Times New Roman" panose="02020603050405020304" pitchFamily="18" charset="0"/>
              </a:rPr>
              <a:t>tế</a:t>
            </a:r>
            <a:endParaRPr lang="en-US" sz="24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2052" name="Picture 4" descr="Transparent Highway Clipart Transparent Road Clipart - Novocom.top">
            <a:extLst>
              <a:ext uri="{FF2B5EF4-FFF2-40B4-BE49-F238E27FC236}">
                <a16:creationId xmlns:a16="http://schemas.microsoft.com/office/drawing/2014/main" id="{C20ED558-832C-4A0A-A2A1-B4EF23AEA5BF}"/>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9961" b="98047" l="3516" r="97461">
                        <a14:foregroundMark x1="12109" y1="29102" x2="12109" y2="29102"/>
                        <a14:foregroundMark x1="3516" y1="70508" x2="3516" y2="70508"/>
                        <a14:foregroundMark x1="12109" y1="85547" x2="13477" y2="85547"/>
                        <a14:foregroundMark x1="41211" y1="88086" x2="43750" y2="88086"/>
                        <a14:foregroundMark x1="75000" y1="88086" x2="75000" y2="88086"/>
                        <a14:foregroundMark x1="95703" y1="59570" x2="97461" y2="54102"/>
                        <a14:foregroundMark x1="95703" y1="31641" x2="95703" y2="31641"/>
                        <a14:foregroundMark x1="56836" y1="48047" x2="56836" y2="48047"/>
                        <a14:foregroundMark x1="80273" y1="72852" x2="81836" y2="74219"/>
                        <a14:foregroundMark x1="95703" y1="92969" x2="95703" y2="92969"/>
                        <a14:foregroundMark x1="32031" y1="92773" x2="43359" y2="50977"/>
                        <a14:foregroundMark x1="58203" y1="40039" x2="74414" y2="88477"/>
                        <a14:foregroundMark x1="71875" y1="50391" x2="92383" y2="90820"/>
                        <a14:foregroundMark x1="92383" y1="90820" x2="92383" y2="90820"/>
                        <a14:foregroundMark x1="93945" y1="92383" x2="21094" y2="90234"/>
                        <a14:foregroundMark x1="50195" y1="37695" x2="58008" y2="90820"/>
                        <a14:foregroundMark x1="58008" y1="90820" x2="57617" y2="88672"/>
                        <a14:foregroundMark x1="43750" y1="39648" x2="36328" y2="90430"/>
                        <a14:foregroundMark x1="36328" y1="90430" x2="37695" y2="84961"/>
                        <a14:foregroundMark x1="39453" y1="43164" x2="16406" y2="90625"/>
                        <a14:foregroundMark x1="16406" y1="90625" x2="15625" y2="91406"/>
                        <a14:foregroundMark x1="38672" y1="40820" x2="5273" y2="86719"/>
                        <a14:foregroundMark x1="5273" y1="94141" x2="20898" y2="98242"/>
                        <a14:foregroundMark x1="20898" y1="98242" x2="34180" y2="98047"/>
                        <a14:foregroundMark x1="34180" y1="98047" x2="36133" y2="97461"/>
                        <a14:foregroundMark x1="5469" y1="79492" x2="5469" y2="79492"/>
                        <a14:foregroundMark x1="9570" y1="75391" x2="21094" y2="63086"/>
                        <a14:foregroundMark x1="21094" y1="63086" x2="27734" y2="46875"/>
                        <a14:backgroundMark x1="35156" y1="18359" x2="64258" y2="22070"/>
                      </a14:backgroundRemoval>
                    </a14:imgEffect>
                  </a14:imgLayer>
                </a14:imgProps>
              </a:ext>
              <a:ext uri="{28A0092B-C50C-407E-A947-70E740481C1C}">
                <a14:useLocalDpi xmlns:a14="http://schemas.microsoft.com/office/drawing/2010/main" val="0"/>
              </a:ext>
            </a:extLst>
          </a:blip>
          <a:srcRect t="18588"/>
          <a:stretch/>
        </p:blipFill>
        <p:spPr bwMode="auto">
          <a:xfrm>
            <a:off x="5119574" y="1977468"/>
            <a:ext cx="2243686" cy="1826638"/>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Connector 31">
            <a:extLst>
              <a:ext uri="{FF2B5EF4-FFF2-40B4-BE49-F238E27FC236}">
                <a16:creationId xmlns:a16="http://schemas.microsoft.com/office/drawing/2014/main" id="{C8D5940C-E7E7-4A93-B6FC-DE5B752BB51D}"/>
              </a:ext>
            </a:extLst>
          </p:cNvPr>
          <p:cNvCxnSpPr>
            <a:cxnSpLocks/>
          </p:cNvCxnSpPr>
          <p:nvPr/>
        </p:nvCxnSpPr>
        <p:spPr>
          <a:xfrm flipH="1">
            <a:off x="4824602" y="1067930"/>
            <a:ext cx="2789" cy="5983017"/>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054" name="Picture 6" descr="Biểu Tượng Ba Chiều Vàng Thêm Tài Liệu Hình ảnh Dấu Hỏi Lớn Hình ảnh | Định  dạng hình ảnh PNG 611695319| vn.lovepik.com">
            <a:extLst>
              <a:ext uri="{FF2B5EF4-FFF2-40B4-BE49-F238E27FC236}">
                <a16:creationId xmlns:a16="http://schemas.microsoft.com/office/drawing/2014/main" id="{DACEAFC6-5385-4B09-ACDC-122D7BD630C5}"/>
              </a:ext>
            </a:extLst>
          </p:cNvPr>
          <p:cNvPicPr>
            <a:picLocks noChangeAspect="1" noChangeArrowheads="1"/>
          </p:cNvPicPr>
          <p:nvPr/>
        </p:nvPicPr>
        <p:blipFill rotWithShape="1">
          <a:blip r:embed="rId10" cstate="hqprint">
            <a:extLst>
              <a:ext uri="{BEBA8EAE-BF5A-486C-A8C5-ECC9F3942E4B}">
                <a14:imgProps xmlns:a14="http://schemas.microsoft.com/office/drawing/2010/main">
                  <a14:imgLayer r:embed="rId11">
                    <a14:imgEffect>
                      <a14:backgroundRemoval t="10000" b="90000" l="10000" r="90000">
                        <a14:foregroundMark x1="45698" y1="80250" x2="45698" y2="80250"/>
                      </a14:backgroundRemoval>
                    </a14:imgEffect>
                  </a14:imgLayer>
                </a14:imgProps>
              </a:ext>
              <a:ext uri="{28A0092B-C50C-407E-A947-70E740481C1C}">
                <a14:useLocalDpi xmlns:a14="http://schemas.microsoft.com/office/drawing/2010/main" val="0"/>
              </a:ext>
            </a:extLst>
          </a:blip>
          <a:srcRect l="29032" t="9895" r="27217" b="9895"/>
          <a:stretch/>
        </p:blipFill>
        <p:spPr bwMode="auto">
          <a:xfrm>
            <a:off x="8782633" y="3060549"/>
            <a:ext cx="628959" cy="96402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5291FF32-EA11-49CD-BE21-3D748EABC6B5}"/>
              </a:ext>
            </a:extLst>
          </p:cNvPr>
          <p:cNvSpPr txBox="1"/>
          <p:nvPr/>
        </p:nvSpPr>
        <p:spPr>
          <a:xfrm>
            <a:off x="5213545" y="4377198"/>
            <a:ext cx="3594666" cy="461665"/>
          </a:xfrm>
          <a:prstGeom prst="rect">
            <a:avLst/>
          </a:prstGeom>
          <a:noFill/>
        </p:spPr>
        <p:txBody>
          <a:bodyPr wrap="square">
            <a:spAutoFit/>
          </a:bodyPr>
          <a:lstStyle/>
          <a:p>
            <a:r>
              <a:rPr lang="en-US" altLang="en-US" sz="2400" b="1" dirty="0" err="1">
                <a:latin typeface="Times New Roman" panose="02020603050405020304" pitchFamily="18" charset="0"/>
                <a:cs typeface="Times New Roman" panose="02020603050405020304" pitchFamily="18" charset="0"/>
              </a:rPr>
              <a:t>Tỉ</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lệ</a:t>
            </a:r>
            <a:r>
              <a:rPr lang="en-US" altLang="en-US" sz="2400" b="1" dirty="0">
                <a:latin typeface="Times New Roman" panose="02020603050405020304" pitchFamily="18" charset="0"/>
                <a:cs typeface="Times New Roman" panose="02020603050405020304" pitchFamily="18" charset="0"/>
              </a:rPr>
              <a:t>: 1:500.000</a:t>
            </a:r>
            <a:endParaRPr lang="en-US" sz="2400" b="1"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352DBA16-3730-4B4A-A52E-65C4F3909E8F}"/>
              </a:ext>
            </a:extLst>
          </p:cNvPr>
          <p:cNvSpPr txBox="1"/>
          <p:nvPr/>
        </p:nvSpPr>
        <p:spPr>
          <a:xfrm>
            <a:off x="4871946" y="4878459"/>
            <a:ext cx="2432486" cy="461665"/>
          </a:xfrm>
          <a:prstGeom prst="rect">
            <a:avLst/>
          </a:prstGeom>
          <a:noFill/>
        </p:spPr>
        <p:txBody>
          <a:bodyPr wrap="square">
            <a:spAutoFit/>
          </a:bodyPr>
          <a:lstStyle/>
          <a:p>
            <a:r>
              <a:rPr lang="en-US" altLang="en-US" sz="2400" dirty="0">
                <a:solidFill>
                  <a:srgbClr val="FF0000"/>
                </a:solidFill>
                <a:latin typeface="Times New Roman" panose="02020603050405020304" pitchFamily="18" charset="0"/>
                <a:cs typeface="Times New Roman" panose="02020603050405020304" pitchFamily="18" charset="0"/>
              </a:rPr>
              <a:t>1 cm </a:t>
            </a:r>
            <a:r>
              <a:rPr lang="en-US" altLang="en-US" sz="2400" dirty="0" err="1">
                <a:solidFill>
                  <a:srgbClr val="FF0000"/>
                </a:solidFill>
                <a:latin typeface="Times New Roman" panose="02020603050405020304" pitchFamily="18" charset="0"/>
                <a:cs typeface="Times New Roman" panose="02020603050405020304" pitchFamily="18" charset="0"/>
              </a:rPr>
              <a:t>trên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bản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đồ</a:t>
            </a:r>
            <a:r>
              <a:rPr lang="en-US" altLang="en-US" sz="2400" dirty="0">
                <a:solidFill>
                  <a:srgbClr val="FF0000"/>
                </a:solidFill>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C47E33EC-1821-43E1-83F8-EB4E68C12B65}"/>
              </a:ext>
            </a:extLst>
          </p:cNvPr>
          <p:cNvCxnSpPr>
            <a:cxnSpLocks/>
          </p:cNvCxnSpPr>
          <p:nvPr/>
        </p:nvCxnSpPr>
        <p:spPr>
          <a:xfrm>
            <a:off x="7155731" y="5226378"/>
            <a:ext cx="999987" cy="0"/>
          </a:xfrm>
          <a:prstGeom prst="straightConnector1">
            <a:avLst/>
          </a:prstGeom>
          <a:ln w="28575">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6BE5ED8-928F-4DBE-BC92-8673FCF72E23}"/>
              </a:ext>
            </a:extLst>
          </p:cNvPr>
          <p:cNvSpPr txBox="1"/>
          <p:nvPr/>
        </p:nvSpPr>
        <p:spPr>
          <a:xfrm>
            <a:off x="8200273" y="4921003"/>
            <a:ext cx="3479470" cy="461665"/>
          </a:xfrm>
          <a:prstGeom prst="rect">
            <a:avLst/>
          </a:prstGeom>
          <a:noFill/>
        </p:spPr>
        <p:txBody>
          <a:bodyPr wrap="square">
            <a:spAutoFit/>
          </a:bodyPr>
          <a:lstStyle/>
          <a:p>
            <a:r>
              <a:rPr lang="en-US" altLang="en-US" sz="2400" dirty="0">
                <a:solidFill>
                  <a:srgbClr val="FF0000"/>
                </a:solidFill>
                <a:latin typeface="Times New Roman" panose="02020603050405020304" pitchFamily="18" charset="0"/>
                <a:cs typeface="Times New Roman" panose="02020603050405020304" pitchFamily="18" charset="0"/>
              </a:rPr>
              <a:t>500.000 cm </a:t>
            </a:r>
            <a:r>
              <a:rPr lang="en-US" altLang="en-US" sz="2400" dirty="0" err="1">
                <a:solidFill>
                  <a:srgbClr val="FF0000"/>
                </a:solidFill>
                <a:latin typeface="Times New Roman" panose="02020603050405020304" pitchFamily="18" charset="0"/>
                <a:cs typeface="Times New Roman" panose="02020603050405020304" pitchFamily="18" charset="0"/>
              </a:rPr>
              <a:t>trên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thực</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tế</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5A630A4A-AD0D-4406-AB28-43C0B2973F64}"/>
              </a:ext>
            </a:extLst>
          </p:cNvPr>
          <p:cNvSpPr txBox="1"/>
          <p:nvPr/>
        </p:nvSpPr>
        <p:spPr>
          <a:xfrm>
            <a:off x="8131455" y="5449507"/>
            <a:ext cx="3748754" cy="461665"/>
          </a:xfrm>
          <a:prstGeom prst="rect">
            <a:avLst/>
          </a:prstGeom>
          <a:noFill/>
        </p:spPr>
        <p:txBody>
          <a:bodyPr wrap="square">
            <a:spAutoFit/>
          </a:bodyPr>
          <a:lstStyle/>
          <a:p>
            <a:r>
              <a:rPr lang="en-US" altLang="en-US" sz="2400" dirty="0">
                <a:solidFill>
                  <a:srgbClr val="FF0000"/>
                </a:solidFill>
                <a:latin typeface="Times New Roman" panose="02020603050405020304" pitchFamily="18" charset="0"/>
                <a:cs typeface="Times New Roman" panose="02020603050405020304" pitchFamily="18" charset="0"/>
              </a:rPr>
              <a:t>4.500.000 cm </a:t>
            </a:r>
            <a:r>
              <a:rPr lang="en-US" altLang="en-US" sz="2400" dirty="0" err="1">
                <a:solidFill>
                  <a:srgbClr val="FF0000"/>
                </a:solidFill>
                <a:latin typeface="Times New Roman" panose="02020603050405020304" pitchFamily="18" charset="0"/>
                <a:cs typeface="Times New Roman" panose="02020603050405020304" pitchFamily="18" charset="0"/>
              </a:rPr>
              <a:t>trên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thực</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tế</a:t>
            </a:r>
            <a:endParaRPr lang="en-US" sz="2400" dirty="0">
              <a:solidFill>
                <a:srgbClr val="FF0000"/>
              </a:solidFill>
              <a:latin typeface="Times New Roman" panose="02020603050405020304" pitchFamily="18" charset="0"/>
              <a:cs typeface="Times New Roman" panose="02020603050405020304" pitchFamily="18" charset="0"/>
            </a:endParaRPr>
          </a:p>
        </p:txBody>
      </p:sp>
      <p:cxnSp>
        <p:nvCxnSpPr>
          <p:cNvPr id="39" name="Straight Arrow Connector 38">
            <a:extLst>
              <a:ext uri="{FF2B5EF4-FFF2-40B4-BE49-F238E27FC236}">
                <a16:creationId xmlns:a16="http://schemas.microsoft.com/office/drawing/2014/main" id="{D41C6708-2CD3-42A1-A039-C5F23FD6502E}"/>
              </a:ext>
            </a:extLst>
          </p:cNvPr>
          <p:cNvCxnSpPr>
            <a:cxnSpLocks/>
          </p:cNvCxnSpPr>
          <p:nvPr/>
        </p:nvCxnSpPr>
        <p:spPr>
          <a:xfrm>
            <a:off x="7155731" y="5753359"/>
            <a:ext cx="999987" cy="0"/>
          </a:xfrm>
          <a:prstGeom prst="straightConnector1">
            <a:avLst/>
          </a:prstGeom>
          <a:ln w="28575">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F7B2905-4D1F-4088-B676-79AEE5E008E2}"/>
              </a:ext>
            </a:extLst>
          </p:cNvPr>
          <p:cNvSpPr txBox="1"/>
          <p:nvPr/>
        </p:nvSpPr>
        <p:spPr>
          <a:xfrm>
            <a:off x="4824602" y="5425096"/>
            <a:ext cx="2462705" cy="461665"/>
          </a:xfrm>
          <a:prstGeom prst="rect">
            <a:avLst/>
          </a:prstGeom>
          <a:noFill/>
        </p:spPr>
        <p:txBody>
          <a:bodyPr wrap="square">
            <a:spAutoFit/>
          </a:bodyPr>
          <a:lstStyle/>
          <a:p>
            <a:r>
              <a:rPr lang="en-US" altLang="en-US" sz="2400" dirty="0">
                <a:solidFill>
                  <a:srgbClr val="FF0000"/>
                </a:solidFill>
                <a:latin typeface="Times New Roman" panose="02020603050405020304" pitchFamily="18" charset="0"/>
                <a:cs typeface="Times New Roman" panose="02020603050405020304" pitchFamily="18" charset="0"/>
              </a:rPr>
              <a:t>? cm </a:t>
            </a:r>
            <a:r>
              <a:rPr lang="en-US" altLang="en-US" sz="2400" dirty="0" err="1">
                <a:solidFill>
                  <a:srgbClr val="FF0000"/>
                </a:solidFill>
                <a:latin typeface="Times New Roman" panose="02020603050405020304" pitchFamily="18" charset="0"/>
                <a:cs typeface="Times New Roman" panose="02020603050405020304" pitchFamily="18" charset="0"/>
              </a:rPr>
              <a:t>trên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bản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đồ</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85F87E94-634E-42FD-A817-7FD95A2DE717}"/>
              </a:ext>
            </a:extLst>
          </p:cNvPr>
          <p:cNvSpPr txBox="1"/>
          <p:nvPr/>
        </p:nvSpPr>
        <p:spPr>
          <a:xfrm>
            <a:off x="5496735" y="5989274"/>
            <a:ext cx="6499521" cy="461665"/>
          </a:xfrm>
          <a:prstGeom prst="rect">
            <a:avLst/>
          </a:prstGeom>
          <a:noFill/>
        </p:spPr>
        <p:txBody>
          <a:bodyPr wrap="square">
            <a:spAutoFit/>
          </a:bodyPr>
          <a:lstStyle/>
          <a:p>
            <a:r>
              <a:rPr lang="en-US" alt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a:solidFill>
                  <a:srgbClr val="FF0000"/>
                </a:solidFill>
                <a:latin typeface="Times New Roman" panose="02020603050405020304" pitchFamily="18" charset="0"/>
                <a:cs typeface="Times New Roman" panose="02020603050405020304" pitchFamily="18" charset="0"/>
              </a:rPr>
              <a:t>4.500.000 : 500.000 = 9 cm </a:t>
            </a:r>
            <a:r>
              <a:rPr lang="en-US" altLang="en-US" sz="2400" dirty="0" err="1">
                <a:solidFill>
                  <a:srgbClr val="FF0000"/>
                </a:solidFill>
                <a:latin typeface="Times New Roman" panose="02020603050405020304" pitchFamily="18" charset="0"/>
                <a:cs typeface="Times New Roman" panose="02020603050405020304" pitchFamily="18" charset="0"/>
              </a:rPr>
              <a:t>trên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bản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đồ</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E702AED6-70F6-4C43-8ED8-EA330921C865}"/>
              </a:ext>
            </a:extLst>
          </p:cNvPr>
          <p:cNvSpPr txBox="1"/>
          <p:nvPr/>
        </p:nvSpPr>
        <p:spPr>
          <a:xfrm>
            <a:off x="4877866" y="3844050"/>
            <a:ext cx="3620182" cy="461665"/>
          </a:xfrm>
          <a:prstGeom prst="rect">
            <a:avLst/>
          </a:prstGeom>
          <a:noFill/>
        </p:spPr>
        <p:txBody>
          <a:bodyPr wrap="square">
            <a:spAutoFit/>
          </a:bodyPr>
          <a:lstStyle/>
          <a:p>
            <a:r>
              <a:rPr lang="en-US" alt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Đổi</a:t>
            </a:r>
            <a:r>
              <a:rPr lang="en-US" alt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45 km </a:t>
            </a:r>
            <a:r>
              <a:rPr lang="en-US" altLang="en-US" sz="2400" dirty="0">
                <a:solidFill>
                  <a:srgbClr val="FF0000"/>
                </a:solidFill>
                <a:latin typeface="Times New Roman" panose="02020603050405020304" pitchFamily="18" charset="0"/>
                <a:cs typeface="Times New Roman" panose="02020603050405020304" pitchFamily="18" charset="0"/>
              </a:rPr>
              <a:t>= 4.500.000 cm</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EDDD545E-44A0-46B5-A412-53F58A268137}"/>
              </a:ext>
            </a:extLst>
          </p:cNvPr>
          <p:cNvSpPr txBox="1"/>
          <p:nvPr/>
        </p:nvSpPr>
        <p:spPr>
          <a:xfrm>
            <a:off x="6025870" y="1751970"/>
            <a:ext cx="440086" cy="461665"/>
          </a:xfrm>
          <a:prstGeom prst="rect">
            <a:avLst/>
          </a:prstGeom>
          <a:noFill/>
        </p:spPr>
        <p:txBody>
          <a:bodyPr wrap="square">
            <a:spAutoFit/>
          </a:bodyPr>
          <a:lstStyle/>
          <a:p>
            <a:r>
              <a:rPr lang="en-US" altLang="en-US" sz="2400" b="1" dirty="0">
                <a:solidFill>
                  <a:srgbClr val="FF0000"/>
                </a:solidFill>
                <a:latin typeface="Times New Roman" panose="02020603050405020304" pitchFamily="18" charset="0"/>
                <a:cs typeface="Times New Roman" panose="02020603050405020304" pitchFamily="18" charset="0"/>
              </a:rPr>
              <a:t>A</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D50E31DE-C901-4E3D-87FA-22EDE2DBBE7F}"/>
              </a:ext>
            </a:extLst>
          </p:cNvPr>
          <p:cNvSpPr txBox="1"/>
          <p:nvPr/>
        </p:nvSpPr>
        <p:spPr>
          <a:xfrm>
            <a:off x="6445534" y="3157775"/>
            <a:ext cx="419448" cy="461665"/>
          </a:xfrm>
          <a:prstGeom prst="rect">
            <a:avLst/>
          </a:prstGeom>
          <a:noFill/>
        </p:spPr>
        <p:txBody>
          <a:bodyPr wrap="square">
            <a:spAutoFit/>
          </a:bodyPr>
          <a:lstStyle/>
          <a:p>
            <a:r>
              <a:rPr lang="en-US" altLang="en-US" sz="2400" b="1" dirty="0">
                <a:solidFill>
                  <a:srgbClr val="FF0000"/>
                </a:solidFill>
                <a:latin typeface="Times New Roman" panose="02020603050405020304" pitchFamily="18" charset="0"/>
                <a:cs typeface="Times New Roman" panose="02020603050405020304" pitchFamily="18" charset="0"/>
              </a:rPr>
              <a:t>B</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0349795C-EF47-4D6E-A5DC-CDF6FDEFC8AA}"/>
              </a:ext>
            </a:extLst>
          </p:cNvPr>
          <p:cNvSpPr txBox="1"/>
          <p:nvPr/>
        </p:nvSpPr>
        <p:spPr>
          <a:xfrm rot="4186371">
            <a:off x="5769450" y="2624071"/>
            <a:ext cx="1096212" cy="461665"/>
          </a:xfrm>
          <a:prstGeom prst="rect">
            <a:avLst/>
          </a:prstGeom>
          <a:noFill/>
        </p:spPr>
        <p:txBody>
          <a:bodyPr wrap="square">
            <a:spAutoFit/>
          </a:bodyPr>
          <a:lstStyle/>
          <a:p>
            <a:r>
              <a:rPr lang="en-US" altLang="en-US" sz="2400" b="1" dirty="0">
                <a:latin typeface="Times New Roman" panose="02020603050405020304" pitchFamily="18" charset="0"/>
                <a:cs typeface="Times New Roman" panose="02020603050405020304" pitchFamily="18" charset="0"/>
              </a:rPr>
              <a:t>45 km</a:t>
            </a:r>
            <a:endParaRPr lang="en-US" sz="2400" b="1"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B1A1DEE8-FAC4-4725-9078-F40D9448A53C}"/>
              </a:ext>
            </a:extLst>
          </p:cNvPr>
          <p:cNvSpPr txBox="1"/>
          <p:nvPr/>
        </p:nvSpPr>
        <p:spPr>
          <a:xfrm>
            <a:off x="9590484" y="1480457"/>
            <a:ext cx="440086" cy="461665"/>
          </a:xfrm>
          <a:prstGeom prst="rect">
            <a:avLst/>
          </a:prstGeom>
          <a:noFill/>
        </p:spPr>
        <p:txBody>
          <a:bodyPr wrap="square">
            <a:spAutoFit/>
          </a:bodyPr>
          <a:lstStyle/>
          <a:p>
            <a:r>
              <a:rPr lang="en-US" altLang="en-US" sz="2400" b="1" dirty="0">
                <a:solidFill>
                  <a:srgbClr val="FF0000"/>
                </a:solidFill>
                <a:latin typeface="Times New Roman" panose="02020603050405020304" pitchFamily="18" charset="0"/>
                <a:cs typeface="Times New Roman" panose="02020603050405020304" pitchFamily="18" charset="0"/>
              </a:rPr>
              <a:t>A</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17EB776E-90B2-4AEC-A1A8-535DB5E289C7}"/>
              </a:ext>
            </a:extLst>
          </p:cNvPr>
          <p:cNvSpPr txBox="1"/>
          <p:nvPr/>
        </p:nvSpPr>
        <p:spPr>
          <a:xfrm>
            <a:off x="11088905" y="2668868"/>
            <a:ext cx="419448" cy="461665"/>
          </a:xfrm>
          <a:prstGeom prst="rect">
            <a:avLst/>
          </a:prstGeom>
          <a:noFill/>
        </p:spPr>
        <p:txBody>
          <a:bodyPr wrap="square">
            <a:spAutoFit/>
          </a:bodyPr>
          <a:lstStyle/>
          <a:p>
            <a:r>
              <a:rPr lang="en-US" altLang="en-US" sz="2400" b="1" dirty="0">
                <a:solidFill>
                  <a:srgbClr val="FF0000"/>
                </a:solidFill>
                <a:latin typeface="Times New Roman" panose="02020603050405020304" pitchFamily="18" charset="0"/>
                <a:cs typeface="Times New Roman" panose="02020603050405020304" pitchFamily="18" charset="0"/>
              </a:rPr>
              <a:t>B</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620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par>
                                <p:cTn id="20" presetID="22" presetClass="entr" presetSubtype="4"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wipe(down)">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par>
                                <p:cTn id="28" presetID="16" presetClass="entr" presetSubtype="21"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barn(inVertical)">
                                      <p:cBhvr>
                                        <p:cTn id="33" dur="500"/>
                                        <p:tgtEl>
                                          <p:spTgt spid="3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barn(inVertical)">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arn(inVertical)">
                                      <p:cBhvr>
                                        <p:cTn id="41" dur="500"/>
                                        <p:tgtEl>
                                          <p:spTgt spid="28"/>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barn(inVertical)">
                                      <p:cBhvr>
                                        <p:cTn id="44" dur="500"/>
                                        <p:tgtEl>
                                          <p:spTgt spid="30"/>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barn(inVertical)">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054"/>
                                        </p:tgtEl>
                                        <p:attrNameLst>
                                          <p:attrName>style.visibility</p:attrName>
                                        </p:attrNameLst>
                                      </p:cBhvr>
                                      <p:to>
                                        <p:strVal val="visible"/>
                                      </p:to>
                                    </p:set>
                                    <p:animEffect transition="in" filter="barn(inVertical)">
                                      <p:cBhvr>
                                        <p:cTn id="57" dur="500"/>
                                        <p:tgtEl>
                                          <p:spTgt spid="205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barn(inVertical)">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fade">
                                      <p:cBhvr>
                                        <p:cTn id="84" dur="1000"/>
                                        <p:tgtEl>
                                          <p:spTgt spid="40"/>
                                        </p:tgtEl>
                                      </p:cBhvr>
                                    </p:animEffect>
                                    <p:anim calcmode="lin" valueType="num">
                                      <p:cBhvr>
                                        <p:cTn id="85" dur="1000" fill="hold"/>
                                        <p:tgtEl>
                                          <p:spTgt spid="40"/>
                                        </p:tgtEl>
                                        <p:attrNameLst>
                                          <p:attrName>ppt_x</p:attrName>
                                        </p:attrNameLst>
                                      </p:cBhvr>
                                      <p:tavLst>
                                        <p:tav tm="0">
                                          <p:val>
                                            <p:strVal val="#ppt_x"/>
                                          </p:val>
                                        </p:tav>
                                        <p:tav tm="100000">
                                          <p:val>
                                            <p:strVal val="#ppt_x"/>
                                          </p:val>
                                        </p:tav>
                                      </p:tavLst>
                                    </p:anim>
                                    <p:anim calcmode="lin" valueType="num">
                                      <p:cBhvr>
                                        <p:cTn id="86" dur="1000" fill="hold"/>
                                        <p:tgtEl>
                                          <p:spTgt spid="40"/>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4" grpId="0"/>
      <p:bldP spid="31" grpId="0"/>
      <p:bldP spid="33" grpId="0"/>
      <p:bldP spid="34" grpId="0"/>
      <p:bldP spid="37" grpId="0"/>
      <p:bldP spid="38" grpId="0"/>
      <p:bldP spid="40" grpId="0"/>
      <p:bldP spid="42" grpId="0"/>
      <p:bldP spid="43" grpId="0"/>
      <p:bldP spid="28" grpId="0"/>
      <p:bldP spid="29" grpId="0"/>
      <p:bldP spid="30"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4694AC81-A13B-4AC2-9F98-1C1424E94975}"/>
              </a:ext>
            </a:extLst>
          </p:cNvPr>
          <p:cNvSpPr txBox="1"/>
          <p:nvPr/>
        </p:nvSpPr>
        <p:spPr>
          <a:xfrm>
            <a:off x="301120" y="2390951"/>
            <a:ext cx="4349350" cy="3108543"/>
          </a:xfrm>
          <a:prstGeom prst="rect">
            <a:avLst/>
          </a:prstGeom>
          <a:solidFill>
            <a:srgbClr val="92D050"/>
          </a:solidFill>
          <a:ln>
            <a:solidFill>
              <a:schemeClr val="tx1"/>
            </a:solidFill>
            <a:prstDash val="sysDot"/>
          </a:ln>
        </p:spPr>
        <p:txBody>
          <a:bodyPr wrap="square">
            <a:spAutoFit/>
          </a:bodyPr>
          <a:lstStyle/>
          <a:p>
            <a:pPr algn="just"/>
            <a:r>
              <a:rPr lang="en-US" altLang="en-US" sz="2800" dirty="0">
                <a:latin typeface="Times New Roman" panose="02020603050405020304" pitchFamily="18" charset="0"/>
                <a:cs typeface="Times New Roman" panose="02020603050405020304" pitchFamily="18" charset="0"/>
              </a:rPr>
              <a:t>1/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đồ</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chính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tỉ</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lệ</a:t>
            </a: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1:6.000.000</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khoảng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giữa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Thủ</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đô</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Nội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phố</a:t>
            </a:r>
            <a:r>
              <a:rPr lang="en-US" altLang="en-US" sz="2800" dirty="0">
                <a:latin typeface="Times New Roman" panose="02020603050405020304" pitchFamily="18" charset="0"/>
                <a:cs typeface="Times New Roman" panose="02020603050405020304" pitchFamily="18" charset="0"/>
              </a:rPr>
              <a:t> Vinh (</a:t>
            </a:r>
            <a:r>
              <a:rPr lang="en-US" altLang="en-US" sz="2800" dirty="0" err="1">
                <a:latin typeface="Times New Roman" panose="02020603050405020304" pitchFamily="18" charset="0"/>
                <a:cs typeface="Times New Roman" panose="02020603050405020304" pitchFamily="18" charset="0"/>
              </a:rPr>
              <a:t>tỉnh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Nghệ</a:t>
            </a:r>
            <a:r>
              <a:rPr lang="en-US" altLang="en-US" sz="2800" dirty="0">
                <a:latin typeface="Times New Roman" panose="02020603050405020304" pitchFamily="18" charset="0"/>
                <a:cs typeface="Times New Roman" panose="02020603050405020304" pitchFamily="18" charset="0"/>
              </a:rPr>
              <a:t> An)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5 cm, </a:t>
            </a:r>
            <a:r>
              <a:rPr lang="en-US" altLang="en-US" sz="2800" dirty="0" err="1">
                <a:latin typeface="Times New Roman" panose="02020603050405020304" pitchFamily="18" charset="0"/>
                <a:cs typeface="Times New Roman" panose="02020603050405020304" pitchFamily="18" charset="0"/>
              </a:rPr>
              <a:t>vậy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thực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phố</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Thủ</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đô</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Nội</a:t>
            </a:r>
            <a:r>
              <a:rPr lang="en-US" altLang="en-US" sz="2800" dirty="0">
                <a:latin typeface="Times New Roman" panose="02020603050405020304" pitchFamily="18" charset="0"/>
                <a:cs typeface="Times New Roman" panose="02020603050405020304" pitchFamily="18" charset="0"/>
              </a:rPr>
              <a:t> bao </a:t>
            </a:r>
            <a:r>
              <a:rPr lang="en-US" altLang="en-US" sz="2800" dirty="0" err="1">
                <a:latin typeface="Times New Roman" panose="02020603050405020304" pitchFamily="18" charset="0"/>
                <a:cs typeface="Times New Roman" panose="02020603050405020304" pitchFamily="18" charset="0"/>
              </a:rPr>
              <a:t>nhiêu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ki-lô-mét</a:t>
            </a:r>
            <a:r>
              <a:rPr lang="en-US" altLang="en-US" sz="2800" dirty="0">
                <a:latin typeface="Times New Roman" panose="02020603050405020304" pitchFamily="18" charset="0"/>
                <a:cs typeface="Times New Roman" panose="02020603050405020304" pitchFamily="18" charset="0"/>
              </a:rPr>
              <a:t>?</a:t>
            </a:r>
          </a:p>
        </p:txBody>
      </p:sp>
      <p:sp>
        <p:nvSpPr>
          <p:cNvPr id="25" name="Flowchart: Terminator 24">
            <a:extLst>
              <a:ext uri="{FF2B5EF4-FFF2-40B4-BE49-F238E27FC236}">
                <a16:creationId xmlns:a16="http://schemas.microsoft.com/office/drawing/2014/main" id="{140B8A36-A0ED-4B23-A6A1-17A4730CCBF6}"/>
              </a:ext>
            </a:extLst>
          </p:cNvPr>
          <p:cNvSpPr/>
          <p:nvPr/>
        </p:nvSpPr>
        <p:spPr>
          <a:xfrm>
            <a:off x="934345" y="1476808"/>
            <a:ext cx="3038502" cy="755367"/>
          </a:xfrm>
          <a:prstGeom prst="flowChartTermina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1</a:t>
            </a:r>
          </a:p>
        </p:txBody>
      </p:sp>
      <p:grpSp>
        <p:nvGrpSpPr>
          <p:cNvPr id="6" name="Group 5">
            <a:extLst>
              <a:ext uri="{FF2B5EF4-FFF2-40B4-BE49-F238E27FC236}">
                <a16:creationId xmlns:a16="http://schemas.microsoft.com/office/drawing/2014/main" id="{F563E0D0-5ADE-4749-AE74-261105D969DE}"/>
              </a:ext>
            </a:extLst>
          </p:cNvPr>
          <p:cNvGrpSpPr/>
          <p:nvPr/>
        </p:nvGrpSpPr>
        <p:grpSpPr>
          <a:xfrm>
            <a:off x="514226" y="20357"/>
            <a:ext cx="11157357" cy="1012088"/>
            <a:chOff x="1571315" y="78783"/>
            <a:chExt cx="11157357" cy="1012088"/>
          </a:xfrm>
        </p:grpSpPr>
        <p:sp>
          <p:nvSpPr>
            <p:cNvPr id="4" name="Rectangle: Rounded Corners 3">
              <a:extLst>
                <a:ext uri="{FF2B5EF4-FFF2-40B4-BE49-F238E27FC236}">
                  <a16:creationId xmlns:a16="http://schemas.microsoft.com/office/drawing/2014/main" id="{0B0EE669-C530-4CD7-A368-006F7C356D6E}"/>
                </a:ext>
              </a:extLst>
            </p:cNvPr>
            <p:cNvSpPr/>
            <p:nvPr/>
          </p:nvSpPr>
          <p:spPr>
            <a:xfrm>
              <a:off x="2140830" y="102412"/>
              <a:ext cx="10412345" cy="830997"/>
            </a:xfrm>
            <a:prstGeom prst="roundRect">
              <a:avLst/>
            </a:prstGeom>
            <a:solidFill>
              <a:srgbClr val="B3E5F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pic>
          <p:nvPicPr>
            <p:cNvPr id="18" name="Picture 4" descr="Hình ảnh Thước đo Dòng Biểu Tượng đầy, Biểu Tượng Dòng, Biểu Tượng Thước,  Cái Thước Vector và PNG với nền trong suốt để tải xuống miễn phí">
              <a:extLst>
                <a:ext uri="{FF2B5EF4-FFF2-40B4-BE49-F238E27FC236}">
                  <a16:creationId xmlns:a16="http://schemas.microsoft.com/office/drawing/2014/main" id="{4692AF93-8230-4006-AB2E-AD790B82408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71315" y="78783"/>
              <a:ext cx="923330" cy="923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D92F93C-2FFD-4843-8205-0C14D847704E}"/>
                </a:ext>
              </a:extLst>
            </p:cNvPr>
            <p:cNvSpPr txBox="1"/>
            <p:nvPr/>
          </p:nvSpPr>
          <p:spPr>
            <a:xfrm>
              <a:off x="2539673" y="136764"/>
              <a:ext cx="10188999" cy="954107"/>
            </a:xfrm>
            <a:prstGeom prst="rect">
              <a:avLst/>
            </a:prstGeom>
            <a:noFill/>
          </p:spPr>
          <p:txBody>
            <a:bodyPr wrap="square">
              <a:spAutoFit/>
            </a:bodyPr>
            <a:lstStyle/>
            <a:p>
              <a:r>
                <a:rPr lang="en-US" sz="28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2. TÍNH KHOẢNG CÁCH THỰC TẾ DỰA VÀO TỈ LỆ BẢN ĐỒ</a:t>
              </a:r>
              <a:endParaRPr lang="en-US" sz="2800" dirty="0">
                <a:latin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81623BE0-970A-49E9-BE0D-104C88FBC346}"/>
              </a:ext>
            </a:extLst>
          </p:cNvPr>
          <p:cNvGrpSpPr/>
          <p:nvPr/>
        </p:nvGrpSpPr>
        <p:grpSpPr>
          <a:xfrm>
            <a:off x="4996905" y="1105796"/>
            <a:ext cx="2763663" cy="3268005"/>
            <a:chOff x="4949355" y="1845131"/>
            <a:chExt cx="3629750" cy="4576458"/>
          </a:xfrm>
        </p:grpSpPr>
        <p:pic>
          <p:nvPicPr>
            <p:cNvPr id="16" name="Picture 6" descr="Hình ảnh Khoảng Cách Các Vector Biểu Tượng, Nền, Thiết Kế., Khoảng Cách  Vector và PNG với nền trong suốt để tải xuống miễn phí">
              <a:extLst>
                <a:ext uri="{FF2B5EF4-FFF2-40B4-BE49-F238E27FC236}">
                  <a16:creationId xmlns:a16="http://schemas.microsoft.com/office/drawing/2014/main" id="{F581FAAC-57AE-4BFB-9A05-5ED17F99003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67188" y1="74063" x2="67188" y2="74063"/>
                          <a14:foregroundMark x1="57344" y1="80000" x2="57344" y2="80000"/>
                          <a14:foregroundMark x1="57344" y1="82344" x2="57344" y2="82344"/>
                        </a14:backgroundRemoval>
                      </a14:imgEffect>
                    </a14:imgLayer>
                  </a14:imgProps>
                </a:ext>
                <a:ext uri="{28A0092B-C50C-407E-A947-70E740481C1C}">
                  <a14:useLocalDpi xmlns:a14="http://schemas.microsoft.com/office/drawing/2010/main" val="0"/>
                </a:ext>
              </a:extLst>
            </a:blip>
            <a:srcRect l="10844" t="10365" r="10145" b="10481"/>
            <a:stretch/>
          </p:blipFill>
          <p:spPr bwMode="auto">
            <a:xfrm>
              <a:off x="4995203" y="1845131"/>
              <a:ext cx="3583902" cy="397031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DAECF66-F29F-48BD-B5B9-2CE89A7840BB}"/>
                </a:ext>
              </a:extLst>
            </p:cNvPr>
            <p:cNvSpPr txBox="1"/>
            <p:nvPr/>
          </p:nvSpPr>
          <p:spPr>
            <a:xfrm>
              <a:off x="5142510" y="2267845"/>
              <a:ext cx="1542677" cy="1336115"/>
            </a:xfrm>
            <a:prstGeom prst="rect">
              <a:avLst/>
            </a:prstGeom>
            <a:noFill/>
          </p:spPr>
          <p:txBody>
            <a:bodyPr wrap="square">
              <a:spAutoFit/>
            </a:bodyPr>
            <a:lstStyle/>
            <a:p>
              <a:r>
                <a:rPr lang="en-US" altLang="en-US" sz="2800" b="1" dirty="0" err="1">
                  <a:latin typeface="Times New Roman" panose="02020603050405020304" pitchFamily="18" charset="0"/>
                  <a:cs typeface="Times New Roman" panose="02020603050405020304" pitchFamily="18" charset="0"/>
                </a:rPr>
                <a:t>Hà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Nội</a:t>
              </a:r>
              <a:r>
                <a:rPr lang="en-US" altLang="en-US" sz="2800" b="1" dirty="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4A7776BC-63D6-4A41-A9FC-9BC6A63BF495}"/>
                </a:ext>
              </a:extLst>
            </p:cNvPr>
            <p:cNvSpPr txBox="1"/>
            <p:nvPr/>
          </p:nvSpPr>
          <p:spPr>
            <a:xfrm>
              <a:off x="7367319" y="3911508"/>
              <a:ext cx="1100797" cy="1336115"/>
            </a:xfrm>
            <a:prstGeom prst="rect">
              <a:avLst/>
            </a:prstGeom>
            <a:noFill/>
          </p:spPr>
          <p:txBody>
            <a:bodyPr wrap="square">
              <a:spAutoFit/>
            </a:bodyPr>
            <a:lstStyle/>
            <a:p>
              <a:r>
                <a:rPr lang="en-US" altLang="en-US" sz="2800" b="1" dirty="0">
                  <a:latin typeface="Times New Roman" panose="02020603050405020304" pitchFamily="18" charset="0"/>
                  <a:cs typeface="Times New Roman" panose="02020603050405020304" pitchFamily="18" charset="0"/>
                </a:rPr>
                <a:t>Vinh</a:t>
              </a:r>
              <a:endParaRPr lang="en-US" sz="2800" b="1" dirty="0">
                <a:latin typeface="Times New Roman" panose="02020603050405020304" pitchFamily="18" charset="0"/>
                <a:cs typeface="Times New Roman" panose="02020603050405020304" pitchFamily="18" charset="0"/>
              </a:endParaRPr>
            </a:p>
          </p:txBody>
        </p:sp>
        <p:pic>
          <p:nvPicPr>
            <p:cNvPr id="2050" name="Picture 2" descr="Hình ảnh Thước đo Các Vector Biểu Tượng, Chuyển đổi Biểu Tượng, Biểu Tượng  Thể Dục, Nhà Sản Xuất Biểu Tượng Vector và PNG với nền trong suốt để tải  xuống miễn">
              <a:extLst>
                <a:ext uri="{FF2B5EF4-FFF2-40B4-BE49-F238E27FC236}">
                  <a16:creationId xmlns:a16="http://schemas.microsoft.com/office/drawing/2014/main" id="{297C5D35-7F4C-4533-A8B9-4B045C4862B0}"/>
                </a:ext>
              </a:extLst>
            </p:cNvPr>
            <p:cNvPicPr>
              <a:picLocks noChangeAspect="1" noChangeArrowheads="1"/>
            </p:cNvPicPr>
            <p:nvPr/>
          </p:nvPicPr>
          <p:blipFill rotWithShape="1">
            <a:blip r:embed="rId6" cstate="hq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0960" t="11164" r="11571" b="4428"/>
            <a:stretch/>
          </p:blipFill>
          <p:spPr bwMode="auto">
            <a:xfrm rot="5977257">
              <a:off x="5050734" y="3956744"/>
              <a:ext cx="2090531" cy="229329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CCFD6AB-6C84-4E97-918B-9760E6713848}"/>
                </a:ext>
              </a:extLst>
            </p:cNvPr>
            <p:cNvSpPr txBox="1"/>
            <p:nvPr/>
          </p:nvSpPr>
          <p:spPr>
            <a:xfrm rot="3425437">
              <a:off x="5009632" y="5402954"/>
              <a:ext cx="1350080" cy="687189"/>
            </a:xfrm>
            <a:prstGeom prst="rect">
              <a:avLst/>
            </a:prstGeom>
            <a:noFill/>
          </p:spPr>
          <p:txBody>
            <a:bodyPr wrap="square">
              <a:spAutoFit/>
            </a:bodyPr>
            <a:lstStyle/>
            <a:p>
              <a:r>
                <a:rPr lang="en-US" altLang="en-US" sz="2800" b="1" dirty="0">
                  <a:latin typeface="Times New Roman" panose="02020603050405020304" pitchFamily="18" charset="0"/>
                  <a:cs typeface="Times New Roman" panose="02020603050405020304" pitchFamily="18" charset="0"/>
                </a:rPr>
                <a:t>5 cm</a:t>
              </a:r>
              <a:endParaRPr lang="en-US" sz="2800" b="1" dirty="0">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id="{103BEB96-4DA6-45D2-90F5-5617DD99E5D5}"/>
              </a:ext>
            </a:extLst>
          </p:cNvPr>
          <p:cNvSpPr txBox="1"/>
          <p:nvPr/>
        </p:nvSpPr>
        <p:spPr>
          <a:xfrm>
            <a:off x="6150831" y="933730"/>
            <a:ext cx="1409270" cy="523220"/>
          </a:xfrm>
          <a:prstGeom prst="rect">
            <a:avLst/>
          </a:prstGeom>
          <a:noFill/>
        </p:spPr>
        <p:txBody>
          <a:bodyPr wrap="square">
            <a:spAutoFit/>
          </a:bodyPr>
          <a:lstStyle/>
          <a:p>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Bản</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đồ</a:t>
            </a: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EE54EEC-96CC-4EDC-A6B8-78A8ABE65BFB}"/>
              </a:ext>
            </a:extLst>
          </p:cNvPr>
          <p:cNvSpPr txBox="1"/>
          <p:nvPr/>
        </p:nvSpPr>
        <p:spPr>
          <a:xfrm>
            <a:off x="10036069" y="930875"/>
            <a:ext cx="1409270" cy="523220"/>
          </a:xfrm>
          <a:prstGeom prst="rect">
            <a:avLst/>
          </a:prstGeom>
          <a:noFill/>
        </p:spPr>
        <p:txBody>
          <a:bodyPr wrap="square">
            <a:spAutoFit/>
          </a:bodyPr>
          <a:lstStyle/>
          <a:p>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Thực</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tế</a:t>
            </a: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2052" name="Picture 4" descr="Transparent Highway Clipart Transparent Road Clipart - Novocom.top">
            <a:extLst>
              <a:ext uri="{FF2B5EF4-FFF2-40B4-BE49-F238E27FC236}">
                <a16:creationId xmlns:a16="http://schemas.microsoft.com/office/drawing/2014/main" id="{C20ED558-832C-4A0A-A2A1-B4EF23AEA5BF}"/>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9961" b="98047" l="3516" r="97461">
                        <a14:foregroundMark x1="12109" y1="29102" x2="12109" y2="29102"/>
                        <a14:foregroundMark x1="3516" y1="70508" x2="3516" y2="70508"/>
                        <a14:foregroundMark x1="12109" y1="85547" x2="13477" y2="85547"/>
                        <a14:foregroundMark x1="41211" y1="88086" x2="43750" y2="88086"/>
                        <a14:foregroundMark x1="75000" y1="88086" x2="75000" y2="88086"/>
                        <a14:foregroundMark x1="95703" y1="59570" x2="97461" y2="54102"/>
                        <a14:foregroundMark x1="95703" y1="31641" x2="95703" y2="31641"/>
                        <a14:foregroundMark x1="56836" y1="48047" x2="56836" y2="48047"/>
                        <a14:foregroundMark x1="80273" y1="72852" x2="81836" y2="74219"/>
                        <a14:foregroundMark x1="95703" y1="92969" x2="95703" y2="92969"/>
                        <a14:foregroundMark x1="32031" y1="92773" x2="43359" y2="50977"/>
                        <a14:foregroundMark x1="58203" y1="40039" x2="74414" y2="88477"/>
                        <a14:foregroundMark x1="71875" y1="50391" x2="92383" y2="90820"/>
                        <a14:foregroundMark x1="92383" y1="90820" x2="92383" y2="90820"/>
                        <a14:foregroundMark x1="93945" y1="92383" x2="21094" y2="90234"/>
                        <a14:foregroundMark x1="50195" y1="37695" x2="58008" y2="90820"/>
                        <a14:foregroundMark x1="58008" y1="90820" x2="57617" y2="88672"/>
                        <a14:foregroundMark x1="43750" y1="39648" x2="36328" y2="90430"/>
                        <a14:foregroundMark x1="36328" y1="90430" x2="37695" y2="84961"/>
                        <a14:foregroundMark x1="39453" y1="43164" x2="16406" y2="90625"/>
                        <a14:foregroundMark x1="16406" y1="90625" x2="15625" y2="91406"/>
                        <a14:foregroundMark x1="38672" y1="40820" x2="5273" y2="86719"/>
                        <a14:foregroundMark x1="5273" y1="94141" x2="20898" y2="98242"/>
                        <a14:foregroundMark x1="20898" y1="98242" x2="34180" y2="98047"/>
                        <a14:foregroundMark x1="34180" y1="98047" x2="36133" y2="97461"/>
                        <a14:foregroundMark x1="5469" y1="79492" x2="5469" y2="79492"/>
                        <a14:foregroundMark x1="9570" y1="75391" x2="21094" y2="63086"/>
                        <a14:foregroundMark x1="21094" y1="63086" x2="27734" y2="46875"/>
                        <a14:backgroundMark x1="35156" y1="18359" x2="64258" y2="22070"/>
                      </a14:backgroundRemoval>
                    </a14:imgEffect>
                  </a14:imgLayer>
                </a14:imgProps>
              </a:ext>
              <a:ext uri="{28A0092B-C50C-407E-A947-70E740481C1C}">
                <a14:useLocalDpi xmlns:a14="http://schemas.microsoft.com/office/drawing/2010/main" val="0"/>
              </a:ext>
            </a:extLst>
          </a:blip>
          <a:srcRect t="18588"/>
          <a:stretch/>
        </p:blipFill>
        <p:spPr bwMode="auto">
          <a:xfrm>
            <a:off x="9518203" y="2205262"/>
            <a:ext cx="2243686" cy="1826638"/>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Connector 31">
            <a:extLst>
              <a:ext uri="{FF2B5EF4-FFF2-40B4-BE49-F238E27FC236}">
                <a16:creationId xmlns:a16="http://schemas.microsoft.com/office/drawing/2014/main" id="{C8D5940C-E7E7-4A93-B6FC-DE5B752BB51D}"/>
              </a:ext>
            </a:extLst>
          </p:cNvPr>
          <p:cNvCxnSpPr>
            <a:cxnSpLocks/>
          </p:cNvCxnSpPr>
          <p:nvPr/>
        </p:nvCxnSpPr>
        <p:spPr>
          <a:xfrm flipH="1">
            <a:off x="4832991" y="874983"/>
            <a:ext cx="2789" cy="5983017"/>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054" name="Picture 6" descr="Biểu Tượng Ba Chiều Vàng Thêm Tài Liệu Hình ảnh Dấu Hỏi Lớn Hình ảnh | Định  dạng hình ảnh PNG 611695319| vn.lovepik.com">
            <a:extLst>
              <a:ext uri="{FF2B5EF4-FFF2-40B4-BE49-F238E27FC236}">
                <a16:creationId xmlns:a16="http://schemas.microsoft.com/office/drawing/2014/main" id="{DACEAFC6-5385-4B09-ACDC-122D7BD630C5}"/>
              </a:ext>
            </a:extLst>
          </p:cNvPr>
          <p:cNvPicPr>
            <a:picLocks noChangeAspect="1" noChangeArrowheads="1"/>
          </p:cNvPicPr>
          <p:nvPr/>
        </p:nvPicPr>
        <p:blipFill rotWithShape="1">
          <a:blip r:embed="rId10" cstate="hqprint">
            <a:extLst>
              <a:ext uri="{BEBA8EAE-BF5A-486C-A8C5-ECC9F3942E4B}">
                <a14:imgProps xmlns:a14="http://schemas.microsoft.com/office/drawing/2010/main">
                  <a14:imgLayer r:embed="rId11">
                    <a14:imgEffect>
                      <a14:backgroundRemoval t="10000" b="90000" l="10000" r="90000">
                        <a14:foregroundMark x1="45698" y1="80250" x2="45698" y2="80250"/>
                      </a14:backgroundRemoval>
                    </a14:imgEffect>
                  </a14:imgLayer>
                </a14:imgProps>
              </a:ext>
              <a:ext uri="{28A0092B-C50C-407E-A947-70E740481C1C}">
                <a14:useLocalDpi xmlns:a14="http://schemas.microsoft.com/office/drawing/2010/main" val="0"/>
              </a:ext>
            </a:extLst>
          </a:blip>
          <a:srcRect l="29032" t="9895" r="27217" b="9895"/>
          <a:stretch/>
        </p:blipFill>
        <p:spPr bwMode="auto">
          <a:xfrm>
            <a:off x="10366276" y="1537391"/>
            <a:ext cx="628959" cy="96402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5291FF32-EA11-49CD-BE21-3D748EABC6B5}"/>
              </a:ext>
            </a:extLst>
          </p:cNvPr>
          <p:cNvSpPr txBox="1"/>
          <p:nvPr/>
        </p:nvSpPr>
        <p:spPr>
          <a:xfrm>
            <a:off x="5696277" y="4226043"/>
            <a:ext cx="3871732" cy="523220"/>
          </a:xfrm>
          <a:prstGeom prst="rect">
            <a:avLst/>
          </a:prstGeom>
          <a:noFill/>
        </p:spPr>
        <p:txBody>
          <a:bodyPr wrap="square">
            <a:spAutoFit/>
          </a:bodyPr>
          <a:lstStyle/>
          <a:p>
            <a:r>
              <a:rPr lang="en-US" altLang="en-US" sz="2800" b="1" dirty="0" err="1">
                <a:latin typeface="Times New Roman" panose="02020603050405020304" pitchFamily="18" charset="0"/>
                <a:cs typeface="Times New Roman" panose="02020603050405020304" pitchFamily="18" charset="0"/>
              </a:rPr>
              <a:t>Tỉ</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lệ</a:t>
            </a:r>
            <a:r>
              <a:rPr lang="en-US" altLang="en-US" sz="2800" b="1" dirty="0">
                <a:latin typeface="Times New Roman" panose="02020603050405020304" pitchFamily="18" charset="0"/>
                <a:cs typeface="Times New Roman" panose="02020603050405020304" pitchFamily="18" charset="0"/>
              </a:rPr>
              <a:t>: 1:6.000.000</a:t>
            </a:r>
            <a:endParaRPr lang="en-US" sz="2800" b="1"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352DBA16-3730-4B4A-A52E-65C4F3909E8F}"/>
              </a:ext>
            </a:extLst>
          </p:cNvPr>
          <p:cNvSpPr txBox="1"/>
          <p:nvPr/>
        </p:nvSpPr>
        <p:spPr>
          <a:xfrm>
            <a:off x="5171363" y="4727577"/>
            <a:ext cx="2663953" cy="461665"/>
          </a:xfrm>
          <a:prstGeom prst="rect">
            <a:avLst/>
          </a:prstGeom>
          <a:noFill/>
        </p:spPr>
        <p:txBody>
          <a:bodyPr wrap="square">
            <a:spAutoFit/>
          </a:bodyPr>
          <a:lstStyle/>
          <a:p>
            <a:r>
              <a:rPr lang="en-US" altLang="en-US" sz="2400" dirty="0">
                <a:solidFill>
                  <a:srgbClr val="FF0000"/>
                </a:solidFill>
                <a:latin typeface="Times New Roman" panose="02020603050405020304" pitchFamily="18" charset="0"/>
                <a:cs typeface="Times New Roman" panose="02020603050405020304" pitchFamily="18" charset="0"/>
              </a:rPr>
              <a:t>1 cm </a:t>
            </a:r>
            <a:r>
              <a:rPr lang="en-US" altLang="en-US" sz="2400" dirty="0" err="1">
                <a:solidFill>
                  <a:srgbClr val="FF0000"/>
                </a:solidFill>
                <a:latin typeface="Times New Roman" panose="02020603050405020304" pitchFamily="18" charset="0"/>
                <a:cs typeface="Times New Roman" panose="02020603050405020304" pitchFamily="18" charset="0"/>
              </a:rPr>
              <a:t>trên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bản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đồ</a:t>
            </a:r>
            <a:r>
              <a:rPr lang="en-US" altLang="en-US" sz="2400" dirty="0">
                <a:solidFill>
                  <a:srgbClr val="FF0000"/>
                </a:solidFill>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C47E33EC-1821-43E1-83F8-EB4E68C12B65}"/>
              </a:ext>
            </a:extLst>
          </p:cNvPr>
          <p:cNvCxnSpPr>
            <a:cxnSpLocks/>
          </p:cNvCxnSpPr>
          <p:nvPr/>
        </p:nvCxnSpPr>
        <p:spPr>
          <a:xfrm>
            <a:off x="7560101" y="4980463"/>
            <a:ext cx="796108" cy="8725"/>
          </a:xfrm>
          <a:prstGeom prst="straightConnector1">
            <a:avLst/>
          </a:prstGeom>
          <a:ln w="28575">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6BE5ED8-928F-4DBE-BC92-8673FCF72E23}"/>
              </a:ext>
            </a:extLst>
          </p:cNvPr>
          <p:cNvSpPr txBox="1"/>
          <p:nvPr/>
        </p:nvSpPr>
        <p:spPr>
          <a:xfrm>
            <a:off x="8457036" y="4728056"/>
            <a:ext cx="3734964" cy="461665"/>
          </a:xfrm>
          <a:prstGeom prst="rect">
            <a:avLst/>
          </a:prstGeom>
          <a:noFill/>
        </p:spPr>
        <p:txBody>
          <a:bodyPr wrap="square">
            <a:spAutoFit/>
          </a:bodyPr>
          <a:lstStyle/>
          <a:p>
            <a:r>
              <a:rPr lang="en-US" altLang="en-US" sz="2400" dirty="0">
                <a:solidFill>
                  <a:srgbClr val="FF0000"/>
                </a:solidFill>
                <a:latin typeface="Times New Roman" panose="02020603050405020304" pitchFamily="18" charset="0"/>
                <a:cs typeface="Times New Roman" panose="02020603050405020304" pitchFamily="18" charset="0"/>
              </a:rPr>
              <a:t>6000.000 cm </a:t>
            </a:r>
            <a:r>
              <a:rPr lang="en-US" altLang="en-US" sz="2400" dirty="0" err="1">
                <a:solidFill>
                  <a:srgbClr val="FF0000"/>
                </a:solidFill>
                <a:latin typeface="Times New Roman" panose="02020603050405020304" pitchFamily="18" charset="0"/>
                <a:cs typeface="Times New Roman" panose="02020603050405020304" pitchFamily="18" charset="0"/>
              </a:rPr>
              <a:t>trên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thực</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tế</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5A630A4A-AD0D-4406-AB28-43C0B2973F64}"/>
              </a:ext>
            </a:extLst>
          </p:cNvPr>
          <p:cNvSpPr txBox="1"/>
          <p:nvPr/>
        </p:nvSpPr>
        <p:spPr>
          <a:xfrm>
            <a:off x="5230181" y="5255036"/>
            <a:ext cx="2627125" cy="461665"/>
          </a:xfrm>
          <a:prstGeom prst="rect">
            <a:avLst/>
          </a:prstGeom>
          <a:noFill/>
        </p:spPr>
        <p:txBody>
          <a:bodyPr wrap="square">
            <a:spAutoFit/>
          </a:bodyPr>
          <a:lstStyle/>
          <a:p>
            <a:r>
              <a:rPr lang="en-US" altLang="en-US" sz="2400" dirty="0">
                <a:solidFill>
                  <a:srgbClr val="FF0000"/>
                </a:solidFill>
                <a:latin typeface="Times New Roman" panose="02020603050405020304" pitchFamily="18" charset="0"/>
                <a:cs typeface="Times New Roman" panose="02020603050405020304" pitchFamily="18" charset="0"/>
              </a:rPr>
              <a:t>5 cm </a:t>
            </a:r>
            <a:r>
              <a:rPr lang="en-US" altLang="en-US" sz="2400" dirty="0" err="1">
                <a:solidFill>
                  <a:srgbClr val="FF0000"/>
                </a:solidFill>
                <a:latin typeface="Times New Roman" panose="02020603050405020304" pitchFamily="18" charset="0"/>
                <a:cs typeface="Times New Roman" panose="02020603050405020304" pitchFamily="18" charset="0"/>
              </a:rPr>
              <a:t>trên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bản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đồ</a:t>
            </a:r>
            <a:r>
              <a:rPr lang="en-US" altLang="en-US" sz="2400" dirty="0">
                <a:solidFill>
                  <a:srgbClr val="FF0000"/>
                </a:solidFill>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cxnSp>
        <p:nvCxnSpPr>
          <p:cNvPr id="39" name="Straight Arrow Connector 38">
            <a:extLst>
              <a:ext uri="{FF2B5EF4-FFF2-40B4-BE49-F238E27FC236}">
                <a16:creationId xmlns:a16="http://schemas.microsoft.com/office/drawing/2014/main" id="{D41C6708-2CD3-42A1-A039-C5F23FD6502E}"/>
              </a:ext>
            </a:extLst>
          </p:cNvPr>
          <p:cNvCxnSpPr>
            <a:cxnSpLocks/>
          </p:cNvCxnSpPr>
          <p:nvPr/>
        </p:nvCxnSpPr>
        <p:spPr>
          <a:xfrm flipV="1">
            <a:off x="7457813" y="5516168"/>
            <a:ext cx="898396" cy="12177"/>
          </a:xfrm>
          <a:prstGeom prst="straightConnector1">
            <a:avLst/>
          </a:prstGeom>
          <a:ln w="28575">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F7B2905-4D1F-4088-B676-79AEE5E008E2}"/>
              </a:ext>
            </a:extLst>
          </p:cNvPr>
          <p:cNvSpPr txBox="1"/>
          <p:nvPr/>
        </p:nvSpPr>
        <p:spPr>
          <a:xfrm>
            <a:off x="8457035" y="5255037"/>
            <a:ext cx="3488887" cy="461665"/>
          </a:xfrm>
          <a:prstGeom prst="rect">
            <a:avLst/>
          </a:prstGeom>
          <a:noFill/>
        </p:spPr>
        <p:txBody>
          <a:bodyPr wrap="square">
            <a:spAutoFit/>
          </a:bodyPr>
          <a:lstStyle/>
          <a:p>
            <a:r>
              <a:rPr lang="en-US" altLang="en-US" sz="2400" dirty="0">
                <a:solidFill>
                  <a:srgbClr val="FF0000"/>
                </a:solidFill>
                <a:latin typeface="Times New Roman" panose="02020603050405020304" pitchFamily="18" charset="0"/>
                <a:cs typeface="Times New Roman" panose="02020603050405020304" pitchFamily="18" charset="0"/>
              </a:rPr>
              <a:t>? cm </a:t>
            </a:r>
            <a:r>
              <a:rPr lang="en-US" altLang="en-US" sz="2400" dirty="0" err="1">
                <a:solidFill>
                  <a:srgbClr val="FF0000"/>
                </a:solidFill>
                <a:latin typeface="Times New Roman" panose="02020603050405020304" pitchFamily="18" charset="0"/>
                <a:cs typeface="Times New Roman" panose="02020603050405020304" pitchFamily="18" charset="0"/>
              </a:rPr>
              <a:t>trên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thực</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tế</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85F87E94-634E-42FD-A817-7FD95A2DE717}"/>
              </a:ext>
            </a:extLst>
          </p:cNvPr>
          <p:cNvSpPr txBox="1"/>
          <p:nvPr/>
        </p:nvSpPr>
        <p:spPr>
          <a:xfrm>
            <a:off x="5218047" y="5789895"/>
            <a:ext cx="5936279" cy="461665"/>
          </a:xfrm>
          <a:prstGeom prst="rect">
            <a:avLst/>
          </a:prstGeom>
          <a:noFill/>
        </p:spPr>
        <p:txBody>
          <a:bodyPr wrap="square">
            <a:spAutoFit/>
          </a:bodyPr>
          <a:lstStyle/>
          <a:p>
            <a:r>
              <a:rPr lang="en-US" alt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a:solidFill>
                  <a:srgbClr val="FF0000"/>
                </a:solidFill>
                <a:latin typeface="Times New Roman" panose="02020603050405020304" pitchFamily="18" charset="0"/>
                <a:cs typeface="Times New Roman" panose="02020603050405020304" pitchFamily="18" charset="0"/>
              </a:rPr>
              <a:t>5 x 6000.000 = 30.000.000 cm </a:t>
            </a:r>
            <a:r>
              <a:rPr lang="en-US" altLang="en-US" sz="2400" dirty="0" err="1">
                <a:solidFill>
                  <a:srgbClr val="FF0000"/>
                </a:solidFill>
                <a:latin typeface="Times New Roman" panose="02020603050405020304" pitchFamily="18" charset="0"/>
                <a:cs typeface="Times New Roman" panose="02020603050405020304" pitchFamily="18" charset="0"/>
              </a:rPr>
              <a:t>trên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thực</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tế</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E702AED6-70F6-4C43-8ED8-EA330921C865}"/>
              </a:ext>
            </a:extLst>
          </p:cNvPr>
          <p:cNvSpPr txBox="1"/>
          <p:nvPr/>
        </p:nvSpPr>
        <p:spPr>
          <a:xfrm>
            <a:off x="6289913" y="6313115"/>
            <a:ext cx="4489940" cy="461665"/>
          </a:xfrm>
          <a:prstGeom prst="rect">
            <a:avLst/>
          </a:prstGeom>
          <a:noFill/>
        </p:spPr>
        <p:txBody>
          <a:bodyPr wrap="square">
            <a:spAutoFit/>
          </a:bodyPr>
          <a:lstStyle/>
          <a:p>
            <a:r>
              <a:rPr lang="en-US" altLang="en-US" sz="24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Đổi</a:t>
            </a:r>
            <a:r>
              <a:rPr lang="en-US" alt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a:solidFill>
                  <a:srgbClr val="FF0000"/>
                </a:solidFill>
                <a:latin typeface="Times New Roman" panose="02020603050405020304" pitchFamily="18" charset="0"/>
                <a:cs typeface="Times New Roman" panose="02020603050405020304" pitchFamily="18" charset="0"/>
              </a:rPr>
              <a:t>30.000.000 cm = 300 km</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424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par>
                                <p:cTn id="24" presetID="16" presetClass="entr" presetSubtype="21" fill="hold" nodeType="withEffect">
                                  <p:stCondLst>
                                    <p:cond delay="0"/>
                                  </p:stCondLst>
                                  <p:childTnLst>
                                    <p:set>
                                      <p:cBhvr>
                                        <p:cTn id="25" dur="1" fill="hold">
                                          <p:stCondLst>
                                            <p:cond delay="0"/>
                                          </p:stCondLst>
                                        </p:cTn>
                                        <p:tgtEl>
                                          <p:spTgt spid="2054"/>
                                        </p:tgtEl>
                                        <p:attrNameLst>
                                          <p:attrName>style.visibility</p:attrName>
                                        </p:attrNameLst>
                                      </p:cBhvr>
                                      <p:to>
                                        <p:strVal val="visible"/>
                                      </p:to>
                                    </p:set>
                                    <p:animEffect transition="in" filter="barn(inVertical)">
                                      <p:cBhvr>
                                        <p:cTn id="26" dur="500"/>
                                        <p:tgtEl>
                                          <p:spTgt spid="2054"/>
                                        </p:tgtEl>
                                      </p:cBhvr>
                                    </p:animEffect>
                                  </p:childTnLst>
                                </p:cTn>
                              </p:par>
                              <p:par>
                                <p:cTn id="27" presetID="16" presetClass="entr" presetSubtype="21" fill="hold" nodeType="with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barn(inVertical)">
                                      <p:cBhvr>
                                        <p:cTn id="29" dur="500"/>
                                        <p:tgtEl>
                                          <p:spTgt spid="205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arn(inVertical)">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inVertical)">
                                      <p:cBhvr>
                                        <p:cTn id="39" dur="500"/>
                                        <p:tgtEl>
                                          <p:spTgt spid="34"/>
                                        </p:tgtEl>
                                      </p:cBhvr>
                                    </p:animEffect>
                                  </p:childTnLst>
                                </p:cTn>
                              </p:par>
                              <p:par>
                                <p:cTn id="40" presetID="16" presetClass="entr" presetSubtype="21"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barn(inVertical)">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barn(inVertical)">
                                      <p:cBhvr>
                                        <p:cTn id="50" dur="500"/>
                                        <p:tgtEl>
                                          <p:spTgt spid="38"/>
                                        </p:tgtEl>
                                      </p:cBhvr>
                                    </p:animEffect>
                                  </p:childTnLst>
                                </p:cTn>
                              </p:par>
                              <p:par>
                                <p:cTn id="51" presetID="16" presetClass="entr" presetSubtype="21"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barn(inVertical)">
                                      <p:cBhvr>
                                        <p:cTn id="53" dur="500"/>
                                        <p:tgtEl>
                                          <p:spTgt spid="39"/>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barn(inVertical)">
                                      <p:cBhvr>
                                        <p:cTn id="56" dur="500"/>
                                        <p:tgtEl>
                                          <p:spTgt spid="40"/>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barn(inVertical)">
                                      <p:cBhvr>
                                        <p:cTn id="61" dur="5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barn(inVertical)">
                                      <p:cBhvr>
                                        <p:cTn id="6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4" grpId="0"/>
      <p:bldP spid="31" grpId="0"/>
      <p:bldP spid="33" grpId="0"/>
      <p:bldP spid="34" grpId="0"/>
      <p:bldP spid="37" grpId="0"/>
      <p:bldP spid="38" grpId="0"/>
      <p:bldP spid="40" grpId="0"/>
      <p:bldP spid="42"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1967</TotalTime>
  <Words>1620</Words>
  <Application>Microsoft Office PowerPoint</Application>
  <PresentationFormat>Widescreen</PresentationFormat>
  <Paragraphs>216</Paragraphs>
  <Slides>16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Cambria</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Trang</dc:creator>
  <cp:lastModifiedBy>NhatAnh</cp:lastModifiedBy>
  <cp:revision>48</cp:revision>
  <dcterms:created xsi:type="dcterms:W3CDTF">2021-07-21T02:55:04Z</dcterms:created>
  <dcterms:modified xsi:type="dcterms:W3CDTF">2021-09-14T03:41:46Z</dcterms:modified>
</cp:coreProperties>
</file>