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7"/>
  </p:notesMasterIdLst>
  <p:sldIdLst>
    <p:sldId id="256" r:id="rId3"/>
    <p:sldId id="308" r:id="rId4"/>
    <p:sldId id="383" r:id="rId5"/>
    <p:sldId id="384" r:id="rId6"/>
    <p:sldId id="385" r:id="rId7"/>
    <p:sldId id="386" r:id="rId8"/>
    <p:sldId id="314" r:id="rId9"/>
    <p:sldId id="353" r:id="rId10"/>
    <p:sldId id="355" r:id="rId11"/>
    <p:sldId id="387" r:id="rId12"/>
    <p:sldId id="370" r:id="rId13"/>
    <p:sldId id="369" r:id="rId14"/>
    <p:sldId id="388" r:id="rId15"/>
    <p:sldId id="356" r:id="rId16"/>
    <p:sldId id="368" r:id="rId17"/>
    <p:sldId id="389" r:id="rId18"/>
    <p:sldId id="357" r:id="rId19"/>
    <p:sldId id="358" r:id="rId20"/>
    <p:sldId id="390" r:id="rId21"/>
    <p:sldId id="391" r:id="rId22"/>
    <p:sldId id="392" r:id="rId23"/>
    <p:sldId id="393" r:id="rId24"/>
    <p:sldId id="261" r:id="rId25"/>
    <p:sldId id="265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6" autoAdjust="0"/>
    <p:restoredTop sz="94660"/>
  </p:normalViewPr>
  <p:slideViewPr>
    <p:cSldViewPr snapToGrid="0">
      <p:cViewPr varScale="1">
        <p:scale>
          <a:sx n="78" d="100"/>
          <a:sy n="78" d="100"/>
        </p:scale>
        <p:origin x="306" y="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14934F-6336-46C6-91CC-C69F05FB9C24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6942F1-FC22-47B9-8E88-CDAED1631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554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A42A09-C99B-4EC5-BBF0-5B4765541B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56375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A42A09-C99B-4EC5-BBF0-5B4765541B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38089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A42A09-C99B-4EC5-BBF0-5B4765541B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46839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A42A09-C99B-4EC5-BBF0-5B4765541B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0711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A42A09-C99B-4EC5-BBF0-5B4765541B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31518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A42A09-C99B-4EC5-BBF0-5B4765541B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96601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A42A09-C99B-4EC5-BBF0-5B4765541B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00208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A42A09-C99B-4EC5-BBF0-5B4765541B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38281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A42A09-C99B-4EC5-BBF0-5B4765541B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13226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A42A09-C99B-4EC5-BBF0-5B4765541B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37474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A42A09-C99B-4EC5-BBF0-5B4765541B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42839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A42A09-C99B-4EC5-BBF0-5B4765541B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83603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A42A09-C99B-4EC5-BBF0-5B4765541B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01267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A42A09-C99B-4EC5-BBF0-5B4765541B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37386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A42A09-C99B-4EC5-BBF0-5B4765541B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43497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A42A09-C99B-4EC5-BBF0-5B4765541B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40605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A42A09-C99B-4EC5-BBF0-5B4765541B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00711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A42A09-C99B-4EC5-BBF0-5B4765541B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8799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A42A09-C99B-4EC5-BBF0-5B4765541B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69865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A42A09-C99B-4EC5-BBF0-5B4765541B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21981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A42A09-C99B-4EC5-BBF0-5B4765541B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80403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754521-9CA0-25B5-C9D7-324FBBA943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13DD44-1932-713F-DE6F-8F591A8808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BED3ED-FC0C-29F7-A1E1-232B05709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496A8-9A04-44E8-86F1-F7834483717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589875-CE4B-86D9-F0D9-E6D6739FFE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9F62AB-BEB3-12CB-E25A-00E7991E2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DE252-E66B-4729-B2BB-6F5CE47AA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021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52F467-7677-B30C-7B92-1AE6BF2CC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5A456D-2EE8-1053-3F41-84AEB4436B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674984-1A70-473D-79B1-DB7B65AC8F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496A8-9A04-44E8-86F1-F7834483717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6213CD-A914-48DB-EF9C-8ABC10050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4FF53B-BA9A-3E1C-E458-8774A4B10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DE252-E66B-4729-B2BB-6F5CE47AA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804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A6DCCBB-B4E2-9EA5-5C5E-8D3F743A80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F3F816-052B-6106-8011-59C3BCDC19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94E48F-B935-F493-F8CF-95583407F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496A8-9A04-44E8-86F1-F7834483717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39B27F-4CFE-07B0-EA01-CD71C6E35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769955-8EBA-3C12-4127-253CBA382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DE252-E66B-4729-B2BB-6F5CE47AA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1009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53912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0405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2877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7332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02678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1771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2395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480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29331-80B4-1CE2-78B6-56271E635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A399DF-9A0E-8613-DCE3-8FC4E881BA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9DBDAF-21AA-9DD5-191B-255F9BFBD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496A8-9A04-44E8-86F1-F7834483717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D28CB4-3702-1830-33BC-A945BD9C5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6FF1DA-2426-F024-5280-AC819B836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DE252-E66B-4729-B2BB-6F5CE47AA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241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07673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5482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535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0631B4-E698-7C10-4541-6ACEE80D9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86A924-8D9A-EF8D-21E0-EF55C334FA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228567-90F4-E0E7-265D-22B3CE22C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496A8-9A04-44E8-86F1-F7834483717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F0A76F-FE5E-1EBD-11FD-C58249E1A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144985-C3D3-4065-BF7C-D1FE8CFA0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DE252-E66B-4729-B2BB-6F5CE47AA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975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622D29-FCED-E322-0F7C-3ECED8EF7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7047E4-B091-EC07-91E9-7D56666EE2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64E491-907F-4B46-FAF4-742B3D12DA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6F0B4A-55BE-7E9B-4FE7-8C0CBABD2B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496A8-9A04-44E8-86F1-F7834483717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7EF985-D6F3-1A09-C85E-5F1CF651D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59D859-F3D4-C11B-4BF1-5E11D50D3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DE252-E66B-4729-B2BB-6F5CE47AA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313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50ACE6-76BF-34D2-C105-E6A893FA1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CD08B5-2563-50E4-1F6E-409B1BB6CB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B65B02-E5D7-D6E6-8858-A861A1AC93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FC98D7-36A3-D69A-80AD-C659542240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19A18A-122A-FDCA-2923-B8CA9FB0E7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AF6CB72-47BE-22A8-EAC1-83A838DEC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496A8-9A04-44E8-86F1-F7834483717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11B463-A4F0-652D-82DE-C716B3215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A4BBAC-B27A-3AF1-3670-6CED4FF59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DE252-E66B-4729-B2BB-6F5CE47AA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260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CEB2A-5E08-9A2C-3E9D-7CABD9BEF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BE374F-B14D-0D23-7310-4438DB143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496A8-9A04-44E8-86F1-F7834483717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42F757-EA7B-A3D7-96E9-E9ED0B215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361A06-1C1A-E028-AEC1-B617406A1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DE252-E66B-4729-B2BB-6F5CE47AA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881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24B5DE-F07D-2FBD-04F0-B04CCA674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496A8-9A04-44E8-86F1-F7834483717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C89F23-E200-2CBD-621B-CFA86C985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485CA3-94E2-729D-E1C5-57EC28EC8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DE252-E66B-4729-B2BB-6F5CE47AA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208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DC1504-D851-079F-AB51-18303ABEF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138D7A-0E35-9AA9-ED43-5696F7BE57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275722-59CE-55E2-7A6C-21D848EBB8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00744A-4EC7-42FD-3AEC-98B2044DB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496A8-9A04-44E8-86F1-F7834483717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B4E478-8FFA-BAA8-7F85-E1BF5352D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E54A6F-60FB-E9D2-BA83-F9CFCFED3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DE252-E66B-4729-B2BB-6F5CE47AA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215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D6C28-F81F-CAC2-61C8-278FF9A25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1D0B861-6642-5C74-8FEB-7D163AE742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DDFEDF-D3B8-88AF-948E-DF128B411A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B56C02-2CC7-514E-7368-DC77A6A46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496A8-9A04-44E8-86F1-F7834483717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730F3A-4206-1006-47D0-F3BBCA9F0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F4A4C7-94F9-B8D4-140D-4127F35AA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DE252-E66B-4729-B2BB-6F5CE47AA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040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B420E9-57FF-2ABA-58CE-1119A1680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7C94D3-E3D9-43C1-E1DC-2B6AD69D32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6366A2-3C4A-5310-98C2-CB0B91F10F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D8496A8-9A04-44E8-86F1-F7834483717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78AF62-6EC7-60C6-E59D-DF38878B52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762A54-0341-DCE1-E1FB-53D3748B73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4EDE252-E66B-4729-B2BB-6F5CE47AA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970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9874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2.png"/><Relationship Id="rId5" Type="http://schemas.openxmlformats.org/officeDocument/2006/relationships/image" Target="../media/image24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1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12.svg"/><Relationship Id="rId9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6.png"/><Relationship Id="rId5" Type="http://schemas.openxmlformats.org/officeDocument/2006/relationships/image" Target="../media/image30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1.png"/><Relationship Id="rId5" Type="http://schemas.openxmlformats.org/officeDocument/2006/relationships/image" Target="../media/image26.pn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11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12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4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4.png"/><Relationship Id="rId5" Type="http://schemas.openxmlformats.org/officeDocument/2006/relationships/image" Target="../media/image36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11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1.svg"/><Relationship Id="rId5" Type="http://schemas.openxmlformats.org/officeDocument/2006/relationships/image" Target="../media/image40.png"/><Relationship Id="rId4" Type="http://schemas.openxmlformats.org/officeDocument/2006/relationships/image" Target="../media/image12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11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1.svg"/><Relationship Id="rId5" Type="http://schemas.openxmlformats.org/officeDocument/2006/relationships/image" Target="../media/image40.png"/><Relationship Id="rId4" Type="http://schemas.openxmlformats.org/officeDocument/2006/relationships/image" Target="../media/image12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8.sv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2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2.svg"/><Relationship Id="rId5" Type="http://schemas.openxmlformats.org/officeDocument/2006/relationships/image" Target="../media/image51.png"/><Relationship Id="rId4" Type="http://schemas.openxmlformats.org/officeDocument/2006/relationships/image" Target="../media/image2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svg"/><Relationship Id="rId7" Type="http://schemas.openxmlformats.org/officeDocument/2006/relationships/image" Target="../media/image58.sv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7.png"/><Relationship Id="rId5" Type="http://schemas.openxmlformats.org/officeDocument/2006/relationships/image" Target="../media/image56.svg"/><Relationship Id="rId4" Type="http://schemas.openxmlformats.org/officeDocument/2006/relationships/image" Target="../media/image5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2.svg"/><Relationship Id="rId9" Type="http://schemas.openxmlformats.org/officeDocument/2006/relationships/image" Target="../media/image9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2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2.sv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2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svg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2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9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19C39-C827-94FE-C46B-3F7355B9A0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F36953-0F29-DDC2-AD99-7A55C2D1CD7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9816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812800" y="6694102"/>
            <a:ext cx="13889495" cy="1438442"/>
            <a:chOff x="0" y="0"/>
            <a:chExt cx="3762534" cy="32848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762534" cy="328484"/>
            </a:xfrm>
            <a:custGeom>
              <a:avLst/>
              <a:gdLst/>
              <a:ahLst/>
              <a:cxnLst/>
              <a:rect l="l" t="t" r="r" b="b"/>
              <a:pathLst>
                <a:path w="3762534" h="328484">
                  <a:moveTo>
                    <a:pt x="0" y="0"/>
                  </a:moveTo>
                  <a:lnTo>
                    <a:pt x="3762534" y="0"/>
                  </a:lnTo>
                  <a:lnTo>
                    <a:pt x="3762534" y="328484"/>
                  </a:lnTo>
                  <a:lnTo>
                    <a:pt x="0" y="328484"/>
                  </a:lnTo>
                  <a:close/>
                </a:path>
              </a:pathLst>
            </a:custGeom>
            <a:solidFill>
              <a:srgbClr val="FFD992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12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5769671"/>
            <a:ext cx="1063707" cy="90705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752600"/>
            <a:ext cx="2996568" cy="342403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4114800" y="1446128"/>
                <a:ext cx="6858000" cy="45856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0321" marR="20321" algn="just" defTabSz="609630">
                  <a:lnSpc>
                    <a:spcPct val="150000"/>
                  </a:lnSpc>
                  <a:defRPr/>
                </a:pP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b) Tam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giác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ABC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có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hai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đường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trung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tuyến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BM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và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CN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cắt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nhau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tại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G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nên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G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là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trọng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tâm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của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tam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giác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ABC.</a:t>
                </a:r>
                <a:endParaRPr lang="en-US" sz="2667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20321" marR="20321" algn="just" defTabSz="609630">
                  <a:lnSpc>
                    <a:spcPct val="150000"/>
                  </a:lnSpc>
                  <a:defRPr/>
                </a:pP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Khi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đó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𝐺𝐵</m:t>
                    </m:r>
                    <m:r>
                      <a:rPr lang="en-US" sz="2667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  <m:r>
                      <a:rPr lang="en-US" sz="2667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𝐵𝑀</m:t>
                    </m:r>
                    <m:r>
                      <a:rPr lang="en-US" sz="2667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;</m:t>
                    </m:r>
                    <m:r>
                      <a:rPr lang="en-US" sz="2667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𝐺𝐶</m:t>
                    </m:r>
                    <m:r>
                      <a:rPr lang="en-US" sz="2667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  <m:r>
                      <a:rPr lang="en-US" sz="2667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𝐶𝑁</m:t>
                    </m:r>
                  </m:oMath>
                </a14:m>
                <a:endParaRPr lang="en-US" sz="2667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20321" marR="20321" algn="just" defTabSz="609630">
                  <a:lnSpc>
                    <a:spcPct val="150000"/>
                  </a:lnSpc>
                  <a:defRPr/>
                </a:pP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Mà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BM = CN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nên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GB = GC.</a:t>
                </a:r>
                <a:endParaRPr lang="en-US" sz="2667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20321" marR="20321" algn="just" defTabSz="609630">
                  <a:lnSpc>
                    <a:spcPct val="150000"/>
                  </a:lnSpc>
                  <a:defRPr/>
                </a:pP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Tam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giác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GBC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có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GB = GC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nên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tam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giác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GBC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cân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tại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G.</a:t>
                </a:r>
                <a:endParaRPr lang="en-US" sz="2667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1446128"/>
                <a:ext cx="6858000" cy="4585614"/>
              </a:xfrm>
              <a:prstGeom prst="rect">
                <a:avLst/>
              </a:prstGeom>
              <a:blipFill>
                <a:blip r:embed="rId5"/>
                <a:stretch>
                  <a:fillRect l="-1422" r="-1333" b="-2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18800" y="377980"/>
            <a:ext cx="1117600" cy="1047749"/>
          </a:xfrm>
          <a:prstGeom prst="rect">
            <a:avLst/>
          </a:prstGeom>
        </p:spPr>
      </p:pic>
      <p:sp>
        <p:nvSpPr>
          <p:cNvPr id="11" name="Oval Callout 10"/>
          <p:cNvSpPr/>
          <p:nvPr/>
        </p:nvSpPr>
        <p:spPr>
          <a:xfrm>
            <a:off x="5435600" y="555410"/>
            <a:ext cx="1168400" cy="542383"/>
          </a:xfrm>
          <a:prstGeom prst="wedgeEllipseCallou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r>
              <a:rPr lang="vi-VN" sz="2667" b="1" dirty="0">
                <a:solidFill>
                  <a:prstClr val="black"/>
                </a:solidFill>
                <a:latin typeface="Arial" panose="020B0604020202020204" pitchFamily="34" charset="0"/>
              </a:rPr>
              <a:t>Giải</a:t>
            </a:r>
            <a:endParaRPr lang="en-US" sz="2667" b="1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66516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-305361" y="6827247"/>
            <a:ext cx="12852400" cy="15240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defRPr/>
            </a:pPr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1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0972800" y="-407907"/>
            <a:ext cx="1219200" cy="1362927"/>
          </a:xfrm>
          <a:prstGeom prst="rect">
            <a:avLst/>
          </a:prstGeom>
        </p:spPr>
      </p:pic>
      <p:sp>
        <p:nvSpPr>
          <p:cNvPr id="19" name="Pentagon 18"/>
          <p:cNvSpPr/>
          <p:nvPr/>
        </p:nvSpPr>
        <p:spPr>
          <a:xfrm>
            <a:off x="0" y="266051"/>
            <a:ext cx="3251200" cy="826149"/>
          </a:xfrm>
          <a:prstGeom prst="homePlate">
            <a:avLst/>
          </a:prstGeom>
          <a:solidFill>
            <a:srgbClr val="FFCC6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r>
              <a:rPr lang="en-US" sz="3334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556000" y="312298"/>
            <a:ext cx="3434338" cy="6417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630">
              <a:lnSpc>
                <a:spcPct val="150000"/>
              </a:lnSpc>
            </a:pPr>
            <a:r>
              <a:rPr lang="fr-FR" sz="2667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fr-FR" sz="2667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3. (SGK – tr.107)</a:t>
            </a:r>
            <a:endParaRPr lang="en-US" sz="2133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273491" y="1278941"/>
                <a:ext cx="11708064" cy="1863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09630">
                  <a:lnSpc>
                    <a:spcPct val="150000"/>
                  </a:lnSpc>
                </a:pP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Cho tam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trung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tuyến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𝐴𝑀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𝐵𝑁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cắt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tại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𝐺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𝑀𝐴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lấy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𝐷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sao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𝑀𝐷</m:t>
                    </m:r>
                    <m:r>
                      <a:rPr lang="en-US" sz="2667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𝑀𝐺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Chứng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minh:</a:t>
                </a:r>
                <a:b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</a:br>
                <a:endParaRPr lang="en-US" sz="2667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491" y="1278941"/>
                <a:ext cx="11708064" cy="1863331"/>
              </a:xfrm>
              <a:prstGeom prst="rect">
                <a:avLst/>
              </a:prstGeom>
              <a:blipFill>
                <a:blip r:embed="rId5"/>
                <a:stretch>
                  <a:fillRect l="-9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47923" y="3400439"/>
            <a:ext cx="3759200" cy="340140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1784123" y="2650291"/>
                <a:ext cx="8686800" cy="6319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09630">
                  <a:lnSpc>
                    <a:spcPct val="150000"/>
                  </a:lnSpc>
                </a:pP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𝐺𝐴</m:t>
                    </m:r>
                    <m:r>
                      <a:rPr lang="en-US" sz="2667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𝐺𝐷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;     b) </a:t>
                </a:r>
                <a14:m>
                  <m:oMath xmlns:m="http://schemas.openxmlformats.org/officeDocument/2006/math">
                    <m:r>
                      <a:rPr lang="en-US" sz="2667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△</m:t>
                    </m:r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𝑀𝐵𝐺</m:t>
                    </m:r>
                    <m:r>
                      <a:rPr lang="en-US" sz="2667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=△</m:t>
                    </m:r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𝑀𝐶𝐷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    c) 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𝐶𝐷</m:t>
                    </m:r>
                    <m:r>
                      <a:rPr lang="en-US" sz="2667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=2</m:t>
                    </m:r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𝐺𝑁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4123" y="2650291"/>
                <a:ext cx="8686800" cy="631968"/>
              </a:xfrm>
              <a:prstGeom prst="rect">
                <a:avLst/>
              </a:prstGeom>
              <a:blipFill>
                <a:blip r:embed="rId7"/>
                <a:stretch>
                  <a:fillRect l="-1333" b="-252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3">
            <a:extLst>
              <a:ext uri="{FF2B5EF4-FFF2-40B4-BE49-F238E27FC236}">
                <a16:creationId xmlns:a16="http://schemas.microsoft.com/office/drawing/2014/main" id="{96E85870-286D-4CCC-AA6B-47C2AF4CDE6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5688618">
            <a:off x="341297" y="5910994"/>
            <a:ext cx="687815" cy="101149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0039123" y="4632173"/>
            <a:ext cx="863600" cy="709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411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4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762000" y="6562558"/>
            <a:ext cx="13889495" cy="1438442"/>
            <a:chOff x="0" y="0"/>
            <a:chExt cx="3762534" cy="32848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762534" cy="328484"/>
            </a:xfrm>
            <a:custGeom>
              <a:avLst/>
              <a:gdLst/>
              <a:ahLst/>
              <a:cxnLst/>
              <a:rect l="l" t="t" r="r" b="b"/>
              <a:pathLst>
                <a:path w="3762534" h="328484">
                  <a:moveTo>
                    <a:pt x="0" y="0"/>
                  </a:moveTo>
                  <a:lnTo>
                    <a:pt x="3762534" y="0"/>
                  </a:lnTo>
                  <a:lnTo>
                    <a:pt x="3762534" y="328484"/>
                  </a:lnTo>
                  <a:lnTo>
                    <a:pt x="0" y="328484"/>
                  </a:lnTo>
                  <a:close/>
                </a:path>
              </a:pathLst>
            </a:custGeom>
            <a:solidFill>
              <a:srgbClr val="FFD992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12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10939078" y="5894863"/>
            <a:ext cx="765766" cy="652990"/>
          </a:xfrm>
          <a:prstGeom prst="rect">
            <a:avLst/>
          </a:prstGeom>
        </p:spPr>
      </p:pic>
      <p:pic>
        <p:nvPicPr>
          <p:cNvPr id="15" name="Pictur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18800" y="-132527"/>
            <a:ext cx="1117600" cy="1047749"/>
          </a:xfrm>
          <a:prstGeom prst="rect">
            <a:avLst/>
          </a:prstGeom>
        </p:spPr>
      </p:pic>
      <p:sp>
        <p:nvSpPr>
          <p:cNvPr id="9" name="Oval Callout 8"/>
          <p:cNvSpPr/>
          <p:nvPr/>
        </p:nvSpPr>
        <p:spPr>
          <a:xfrm>
            <a:off x="5598547" y="499017"/>
            <a:ext cx="1168400" cy="542383"/>
          </a:xfrm>
          <a:prstGeom prst="wedgeEllipseCallou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defRPr/>
            </a:pPr>
            <a:r>
              <a:rPr lang="vi-VN" sz="2667" b="1" dirty="0">
                <a:solidFill>
                  <a:prstClr val="black"/>
                </a:solidFill>
                <a:latin typeface="Arial" panose="020B0604020202020204" pitchFamily="34" charset="0"/>
              </a:rPr>
              <a:t>Giải</a:t>
            </a:r>
            <a:endParaRPr lang="en-US" sz="2667" b="1" dirty="0">
              <a:solidFill>
                <a:prstClr val="black"/>
              </a:solidFill>
              <a:latin typeface="Calibri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tangle 16"/>
              <p:cNvSpPr/>
              <p:nvPr/>
            </p:nvSpPr>
            <p:spPr>
              <a:xfrm>
                <a:off x="457201" y="1363106"/>
                <a:ext cx="7172039" cy="48361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defTabSz="609630">
                  <a:lnSpc>
                    <a:spcPct val="150000"/>
                  </a:lnSpc>
                </a:pP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Tam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ABC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tuyến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AM, BN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cắt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G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G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trọng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tâm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ABC.</a:t>
                </a:r>
                <a:endParaRPr lang="en-US" sz="2667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 defTabSz="609630">
                  <a:lnSpc>
                    <a:spcPct val="150000"/>
                  </a:lnSpc>
                </a:pP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Khi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𝐺𝑀</m:t>
                    </m:r>
                    <m:r>
                      <a:rPr lang="en-US" sz="2667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en-US" sz="2667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𝐺𝐴</m:t>
                    </m:r>
                  </m:oMath>
                </a14:m>
                <a:endParaRPr lang="en-US" sz="2667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0321" marR="20321" algn="just" defTabSz="609630">
                  <a:lnSpc>
                    <a:spcPct val="150000"/>
                  </a:lnSpc>
                </a:pP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Trên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tia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đối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của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tia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MA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lấy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điểm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D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sao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cho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  MD = MG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nên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M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là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trung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điểm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của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GD.</a:t>
                </a:r>
                <a:endParaRPr lang="en-US" sz="2667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20321" marR="20321" algn="just" defTabSz="609630">
                  <a:lnSpc>
                    <a:spcPct val="150000"/>
                  </a:lnSpc>
                </a:pP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Suy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ra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𝐺𝑀</m:t>
                    </m:r>
                    <m:r>
                      <a:rPr lang="en-US" sz="2667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en-US" sz="2667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𝐺𝐷</m:t>
                    </m:r>
                  </m:oMath>
                </a14:m>
                <a:endParaRPr lang="en-US" sz="2667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1" y="1363106"/>
                <a:ext cx="7172039" cy="4836132"/>
              </a:xfrm>
              <a:prstGeom prst="rect">
                <a:avLst/>
              </a:prstGeom>
              <a:blipFill>
                <a:blip r:embed="rId5"/>
                <a:stretch>
                  <a:fillRect l="-1614" r="-1529" b="-5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93242" y="1374502"/>
            <a:ext cx="3759200" cy="3401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832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824348" y="6690562"/>
            <a:ext cx="13889495" cy="1438442"/>
            <a:chOff x="0" y="0"/>
            <a:chExt cx="3762534" cy="32848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762534" cy="328484"/>
            </a:xfrm>
            <a:custGeom>
              <a:avLst/>
              <a:gdLst/>
              <a:ahLst/>
              <a:cxnLst/>
              <a:rect l="l" t="t" r="r" b="b"/>
              <a:pathLst>
                <a:path w="3762534" h="328484">
                  <a:moveTo>
                    <a:pt x="0" y="0"/>
                  </a:moveTo>
                  <a:lnTo>
                    <a:pt x="3762534" y="0"/>
                  </a:lnTo>
                  <a:lnTo>
                    <a:pt x="3762534" y="328484"/>
                  </a:lnTo>
                  <a:lnTo>
                    <a:pt x="0" y="328484"/>
                  </a:lnTo>
                  <a:close/>
                </a:path>
              </a:pathLst>
            </a:custGeom>
            <a:solidFill>
              <a:srgbClr val="FFD992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15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18800" y="-132527"/>
            <a:ext cx="1117600" cy="1047749"/>
          </a:xfrm>
          <a:prstGeom prst="rect">
            <a:avLst/>
          </a:prstGeom>
        </p:spPr>
      </p:pic>
      <p:sp>
        <p:nvSpPr>
          <p:cNvPr id="9" name="Oval Callout 8"/>
          <p:cNvSpPr/>
          <p:nvPr/>
        </p:nvSpPr>
        <p:spPr>
          <a:xfrm>
            <a:off x="5433381" y="195415"/>
            <a:ext cx="1168400" cy="542383"/>
          </a:xfrm>
          <a:prstGeom prst="wedgeEllipseCallou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defRPr/>
            </a:pPr>
            <a:r>
              <a:rPr lang="vi-VN" sz="2667" b="1" dirty="0">
                <a:solidFill>
                  <a:prstClr val="black"/>
                </a:solidFill>
                <a:latin typeface="Arial" panose="020B0604020202020204" pitchFamily="34" charset="0"/>
              </a:rPr>
              <a:t>Giải</a:t>
            </a:r>
            <a:endParaRPr lang="en-US" sz="2667" b="1" dirty="0">
              <a:solidFill>
                <a:prstClr val="black"/>
              </a:solidFill>
              <a:latin typeface="Calibri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tangle 16"/>
              <p:cNvSpPr/>
              <p:nvPr/>
            </p:nvSpPr>
            <p:spPr>
              <a:xfrm>
                <a:off x="457200" y="1016512"/>
                <a:ext cx="11326399" cy="55799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defTabSz="609630">
                  <a:lnSpc>
                    <a:spcPct val="150000"/>
                  </a:lnSpc>
                  <a:defRPr/>
                </a:pP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b) Do M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là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trung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điểm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của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GD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nên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MG = MD.</a:t>
                </a:r>
                <a:endParaRPr lang="en-US" sz="2667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20321" marR="20321" algn="just" defTabSz="609630">
                  <a:lnSpc>
                    <a:spcPct val="150000"/>
                  </a:lnSpc>
                  <a:defRPr/>
                </a:pP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Xét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∆MBG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và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∆MCD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có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:</a:t>
                </a:r>
                <a:endParaRPr lang="en-US" sz="2667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20321" marR="20321" algn="just" defTabSz="609630">
                  <a:lnSpc>
                    <a:spcPct val="150000"/>
                  </a:lnSpc>
                  <a:defRPr/>
                </a:pP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MB = MC (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theo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giả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thiết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).</a:t>
                </a:r>
                <a:endParaRPr lang="en-US" sz="2667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20321" marR="20321" algn="just" defTabSz="609630">
                  <a:lnSpc>
                    <a:spcPct val="150000"/>
                  </a:lnSpc>
                  <a:defRPr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𝐺𝑀𝐵</m:t>
                        </m:r>
                      </m:e>
                    </m:acc>
                    <m:r>
                      <a:rPr lang="en-US" sz="2667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𝐷𝑀𝐶</m:t>
                        </m:r>
                      </m:e>
                    </m:acc>
                  </m:oMath>
                </a14:m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(2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góc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đối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đỉnh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)</a:t>
                </a:r>
                <a:endParaRPr lang="en-US" sz="2667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20321" marR="20321" algn="just" defTabSz="609630">
                  <a:lnSpc>
                    <a:spcPct val="150000"/>
                  </a:lnSpc>
                  <a:defRPr/>
                </a:pP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MG = MD (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chứng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minh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trên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).</a:t>
                </a:r>
                <a:endParaRPr lang="en-US" sz="2667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20321" marR="20321" algn="just" defTabSz="609630">
                  <a:lnSpc>
                    <a:spcPct val="150000"/>
                  </a:lnSpc>
                  <a:defRPr/>
                </a:pP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Do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đó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∆MBG = ∆MCD (c - g - c).</a:t>
                </a:r>
                <a:endParaRPr lang="en-US" sz="2667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20321" marR="20321" algn="just" defTabSz="609630">
                  <a:lnSpc>
                    <a:spcPct val="150000"/>
                  </a:lnSpc>
                  <a:defRPr/>
                </a:pP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c) Do ∆MBG = ∆MCD (c - g - c)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nên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CD = BG (2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cạnh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tương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ứng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).</a:t>
                </a:r>
                <a:endParaRPr lang="en-US" sz="2667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20321" marR="20321" algn="just" defTabSz="609630">
                  <a:lnSpc>
                    <a:spcPct val="150000"/>
                  </a:lnSpc>
                  <a:defRPr/>
                </a:pP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Do G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là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trọng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tâm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của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tam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giác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ABC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nên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BG = 2GN.</a:t>
                </a:r>
                <a:endParaRPr lang="en-US" sz="2667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20321" marR="20321" algn="just" defTabSz="609630">
                  <a:lnSpc>
                    <a:spcPct val="150000"/>
                  </a:lnSpc>
                  <a:defRPr/>
                </a:pP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Mà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CD = BG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nên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CD = 2GN.</a:t>
                </a:r>
                <a:endParaRPr lang="en-US" sz="2667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016512"/>
                <a:ext cx="11326399" cy="5579989"/>
              </a:xfrm>
              <a:prstGeom prst="rect">
                <a:avLst/>
              </a:prstGeom>
              <a:blipFill>
                <a:blip r:embed="rId4"/>
                <a:stretch>
                  <a:fillRect l="-1023" b="-19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84293" y="1023196"/>
            <a:ext cx="3759200" cy="3401408"/>
          </a:xfrm>
          <a:prstGeom prst="rect">
            <a:avLst/>
          </a:prstGeom>
        </p:spPr>
      </p:pic>
      <p:pic>
        <p:nvPicPr>
          <p:cNvPr id="10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10939078" y="5894863"/>
            <a:ext cx="765766" cy="652990"/>
          </a:xfrm>
          <a:prstGeom prst="rect">
            <a:avLst/>
          </a:prstGeom>
        </p:spPr>
      </p:pic>
      <p:sp>
        <p:nvSpPr>
          <p:cNvPr id="4" name="Right Brace 3"/>
          <p:cNvSpPr/>
          <p:nvPr/>
        </p:nvSpPr>
        <p:spPr>
          <a:xfrm>
            <a:off x="5045180" y="2260600"/>
            <a:ext cx="340747" cy="1794202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35105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-203200" y="6291464"/>
            <a:ext cx="12852400" cy="15240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1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2177437">
            <a:off x="11582399" y="5266449"/>
            <a:ext cx="1219200" cy="1362927"/>
          </a:xfrm>
          <a:prstGeom prst="rect">
            <a:avLst/>
          </a:prstGeom>
        </p:spPr>
      </p:pic>
      <p:pic>
        <p:nvPicPr>
          <p:cNvPr id="13" name="Picture 5"/>
          <p:cNvPicPr>
            <a:picLocks noChangeAspect="1"/>
          </p:cNvPicPr>
          <p:nvPr/>
        </p:nvPicPr>
        <p:blipFill rotWithShape="1">
          <a:blip r:embed="rId5"/>
          <a:srcRect l="71258" t="36429"/>
          <a:stretch/>
        </p:blipFill>
        <p:spPr>
          <a:xfrm>
            <a:off x="11023600" y="106177"/>
            <a:ext cx="913245" cy="1127864"/>
          </a:xfrm>
          <a:prstGeom prst="rect">
            <a:avLst/>
          </a:prstGeom>
        </p:spPr>
      </p:pic>
      <p:sp>
        <p:nvSpPr>
          <p:cNvPr id="14" name="Pentagon 13"/>
          <p:cNvSpPr/>
          <p:nvPr/>
        </p:nvSpPr>
        <p:spPr>
          <a:xfrm>
            <a:off x="0" y="266051"/>
            <a:ext cx="3251200" cy="826149"/>
          </a:xfrm>
          <a:prstGeom prst="homePlate">
            <a:avLst/>
          </a:prstGeom>
          <a:solidFill>
            <a:srgbClr val="FFCC6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r>
              <a:rPr lang="en-US" sz="3334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556000" y="312298"/>
            <a:ext cx="4703916" cy="6417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630">
              <a:lnSpc>
                <a:spcPct val="150000"/>
              </a:lnSpc>
            </a:pPr>
            <a:r>
              <a:rPr lang="fr-FR" sz="2667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fr-FR" sz="2667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4. (SGK – tr.107) – </a:t>
            </a:r>
            <a:r>
              <a:rPr lang="fr-FR" sz="2667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Gợi</a:t>
            </a:r>
            <a:r>
              <a:rPr lang="fr-FR" sz="2667" b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ý</a:t>
            </a:r>
            <a:endParaRPr lang="en-US" sz="2133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203200" y="1395851"/>
                <a:ext cx="11379201" cy="33555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09630">
                  <a:lnSpc>
                    <a:spcPct val="150000"/>
                  </a:lnSpc>
                </a:pP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tam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tuyến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𝐴𝑀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𝐵𝑁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cắt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𝐺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</a:p>
              <a:p>
                <a:pPr defTabSz="609630">
                  <a:lnSpc>
                    <a:spcPct val="150000"/>
                  </a:lnSpc>
                </a:pP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𝐻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chiếu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lên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𝐵𝐶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Giả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sử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𝐻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𝐵𝑀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minh:</a:t>
                </a:r>
                <a:b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2667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△</m:t>
                    </m:r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𝐴𝐻𝐵</m:t>
                    </m:r>
                    <m:r>
                      <a:rPr lang="en-US" sz="2667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=△</m:t>
                    </m:r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𝐴𝐻𝑀</m:t>
                    </m:r>
                  </m:oMath>
                </a14:m>
                <a:b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𝐴𝐺</m:t>
                    </m:r>
                    <m:r>
                      <a:rPr lang="en-US" sz="2667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667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a:rPr lang="en-US" sz="2667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endParaRPr lang="en-US" sz="2667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00" y="1395851"/>
                <a:ext cx="11379201" cy="3355599"/>
              </a:xfrm>
              <a:prstGeom prst="rect">
                <a:avLst/>
              </a:prstGeom>
              <a:blipFill>
                <a:blip r:embed="rId6"/>
                <a:stretch>
                  <a:fillRect l="-1018" b="-1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92800" y="3064384"/>
            <a:ext cx="4559544" cy="28073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46401" y="5511800"/>
            <a:ext cx="989639" cy="913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502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762000" y="6324600"/>
            <a:ext cx="13889495" cy="1438442"/>
            <a:chOff x="0" y="0"/>
            <a:chExt cx="3762534" cy="32848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762534" cy="328484"/>
            </a:xfrm>
            <a:custGeom>
              <a:avLst/>
              <a:gdLst/>
              <a:ahLst/>
              <a:cxnLst/>
              <a:rect l="l" t="t" r="r" b="b"/>
              <a:pathLst>
                <a:path w="3762534" h="328484">
                  <a:moveTo>
                    <a:pt x="0" y="0"/>
                  </a:moveTo>
                  <a:lnTo>
                    <a:pt x="3762534" y="0"/>
                  </a:lnTo>
                  <a:lnTo>
                    <a:pt x="3762534" y="328484"/>
                  </a:lnTo>
                  <a:lnTo>
                    <a:pt x="0" y="328484"/>
                  </a:lnTo>
                  <a:close/>
                </a:path>
              </a:pathLst>
            </a:custGeom>
            <a:solidFill>
              <a:srgbClr val="FFD992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12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5308600"/>
            <a:ext cx="1063707" cy="907052"/>
          </a:xfrm>
          <a:prstGeom prst="rect">
            <a:avLst/>
          </a:prstGeom>
        </p:spPr>
      </p:pic>
      <p:pic>
        <p:nvPicPr>
          <p:cNvPr id="15" name="Pictur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18800" y="-132527"/>
            <a:ext cx="1117600" cy="1047749"/>
          </a:xfrm>
          <a:prstGeom prst="rect">
            <a:avLst/>
          </a:prstGeom>
        </p:spPr>
      </p:pic>
      <p:sp>
        <p:nvSpPr>
          <p:cNvPr id="9" name="Oval Callout 8"/>
          <p:cNvSpPr/>
          <p:nvPr/>
        </p:nvSpPr>
        <p:spPr>
          <a:xfrm>
            <a:off x="5334000" y="482600"/>
            <a:ext cx="1168400" cy="542383"/>
          </a:xfrm>
          <a:prstGeom prst="wedgeEllipseCallou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defRPr/>
            </a:pPr>
            <a:r>
              <a:rPr lang="vi-VN" sz="2667" b="1" dirty="0">
                <a:solidFill>
                  <a:prstClr val="black"/>
                </a:solidFill>
                <a:latin typeface="Arial" panose="020B0604020202020204" pitchFamily="34" charset="0"/>
              </a:rPr>
              <a:t>Giải</a:t>
            </a:r>
            <a:endParaRPr lang="en-US" sz="2667" b="1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4000" y="1549400"/>
            <a:ext cx="4114800" cy="253351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029200" y="1356232"/>
            <a:ext cx="6654800" cy="4327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321" marR="20321" algn="just" defTabSz="609630">
              <a:lnSpc>
                <a:spcPct val="150000"/>
              </a:lnSpc>
            </a:pP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a) Do H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là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hình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chiếu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của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A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trên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BC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nên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AH </a:t>
            </a:r>
            <a:r>
              <a:rPr lang="en-US" sz="2667" dirty="0">
                <a:solidFill>
                  <a:srgbClr val="000000"/>
                </a:solidFill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⊥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BC.</a:t>
            </a:r>
            <a:endParaRPr lang="en-US" sz="2667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0321" marR="20321" algn="just" defTabSz="609630">
              <a:lnSpc>
                <a:spcPct val="150000"/>
              </a:lnSpc>
            </a:pP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Xét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∆AHB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vuông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tại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H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và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∆AHM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vuông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tại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H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có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  <a:endParaRPr lang="en-US" sz="2667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0321" marR="20321" algn="ctr" defTabSz="609630">
              <a:lnSpc>
                <a:spcPct val="150000"/>
              </a:lnSpc>
            </a:pP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AH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chung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n-US" sz="2667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0321" marR="20321" algn="ctr" defTabSz="609630">
              <a:lnSpc>
                <a:spcPct val="150000"/>
              </a:lnSpc>
            </a:pP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HB = HM (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theo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giả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thiết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).</a:t>
            </a:r>
            <a:endParaRPr lang="en-US" sz="2667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0321" marR="20321" algn="just" defTabSz="609630">
              <a:lnSpc>
                <a:spcPct val="150000"/>
              </a:lnSpc>
            </a:pP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Do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đó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∆AHB = ∆AHM (2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cạnh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góc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vuông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).</a:t>
            </a:r>
            <a:endParaRPr lang="en-US" sz="2667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Right Brace 9"/>
          <p:cNvSpPr/>
          <p:nvPr/>
        </p:nvSpPr>
        <p:spPr>
          <a:xfrm>
            <a:off x="10414000" y="3632200"/>
            <a:ext cx="406400" cy="1320800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08128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762000" y="6324600"/>
            <a:ext cx="13889495" cy="1438442"/>
            <a:chOff x="0" y="0"/>
            <a:chExt cx="3762534" cy="32848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762534" cy="328484"/>
            </a:xfrm>
            <a:custGeom>
              <a:avLst/>
              <a:gdLst/>
              <a:ahLst/>
              <a:cxnLst/>
              <a:rect l="l" t="t" r="r" b="b"/>
              <a:pathLst>
                <a:path w="3762534" h="328484">
                  <a:moveTo>
                    <a:pt x="0" y="0"/>
                  </a:moveTo>
                  <a:lnTo>
                    <a:pt x="3762534" y="0"/>
                  </a:lnTo>
                  <a:lnTo>
                    <a:pt x="3762534" y="328484"/>
                  </a:lnTo>
                  <a:lnTo>
                    <a:pt x="0" y="328484"/>
                  </a:lnTo>
                  <a:close/>
                </a:path>
              </a:pathLst>
            </a:custGeom>
            <a:solidFill>
              <a:srgbClr val="FFD992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12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5308600"/>
            <a:ext cx="1063707" cy="907052"/>
          </a:xfrm>
          <a:prstGeom prst="rect">
            <a:avLst/>
          </a:prstGeom>
        </p:spPr>
      </p:pic>
      <p:pic>
        <p:nvPicPr>
          <p:cNvPr id="15" name="Pictur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18800" y="-132527"/>
            <a:ext cx="1117600" cy="1047749"/>
          </a:xfrm>
          <a:prstGeom prst="rect">
            <a:avLst/>
          </a:prstGeom>
        </p:spPr>
      </p:pic>
      <p:sp>
        <p:nvSpPr>
          <p:cNvPr id="9" name="Oval Callout 8"/>
          <p:cNvSpPr/>
          <p:nvPr/>
        </p:nvSpPr>
        <p:spPr>
          <a:xfrm>
            <a:off x="5334000" y="482600"/>
            <a:ext cx="1168400" cy="542383"/>
          </a:xfrm>
          <a:prstGeom prst="wedgeEllipseCallou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defRPr/>
            </a:pPr>
            <a:r>
              <a:rPr lang="vi-VN" sz="2667" b="1" dirty="0">
                <a:solidFill>
                  <a:prstClr val="black"/>
                </a:solidFill>
                <a:latin typeface="Arial" panose="020B0604020202020204" pitchFamily="34" charset="0"/>
              </a:rPr>
              <a:t>Giải</a:t>
            </a:r>
            <a:endParaRPr lang="en-US" sz="2667" b="1" dirty="0">
              <a:solidFill>
                <a:prstClr val="black"/>
              </a:solidFill>
              <a:latin typeface="Calibri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5029200" y="1365367"/>
                <a:ext cx="6400800" cy="44167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0321" marR="20321" algn="just" defTabSz="609630">
                  <a:lnSpc>
                    <a:spcPct val="150000"/>
                  </a:lnSpc>
                  <a:defRPr/>
                </a:pP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b) Do ∆AHB = ∆AHM (2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cạnh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góc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vuông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)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nên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AB = AM (2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cạnh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tương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ứng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).</a:t>
                </a:r>
                <a:endParaRPr lang="en-US" sz="2667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20321" marR="20321" algn="just" defTabSz="609630">
                  <a:lnSpc>
                    <a:spcPct val="150000"/>
                  </a:lnSpc>
                  <a:defRPr/>
                </a:pP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∆ABC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có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hai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đường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trung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tuyến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AM, BN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cắt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nhau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tại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G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nên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G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là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trọng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tâm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của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∆ABC.</a:t>
                </a:r>
                <a:endParaRPr lang="en-US" sz="2667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 defTabSz="609630">
                  <a:lnSpc>
                    <a:spcPct val="107000"/>
                  </a:lnSpc>
                  <a:defRPr/>
                </a:pPr>
                <a:r>
                  <a:rPr lang="fr-FR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Suy</a:t>
                </a:r>
                <a:r>
                  <a:rPr lang="fr-FR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ra </a:t>
                </a:r>
                <a14:m>
                  <m:oMath xmlns:m="http://schemas.openxmlformats.org/officeDocument/2006/math">
                    <m:r>
                      <a:rPr lang="fr-FR" sz="2667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𝐴𝐺</m:t>
                    </m:r>
                    <m:r>
                      <a:rPr lang="fr-FR" sz="2667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a:rPr lang="fr-FR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  <m:r>
                      <a:rPr lang="fr-FR" sz="2667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𝐴𝑀</m:t>
                    </m:r>
                  </m:oMath>
                </a14:m>
                <a:endParaRPr lang="en-US" sz="2667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 defTabSz="609630">
                  <a:lnSpc>
                    <a:spcPct val="107000"/>
                  </a:lnSpc>
                  <a:defRPr/>
                </a:pPr>
                <a:r>
                  <a:rPr lang="fr-FR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Mà</a:t>
                </a:r>
                <a:r>
                  <a:rPr lang="fr-FR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AB = AM </a:t>
                </a:r>
                <a:r>
                  <a:rPr lang="fr-FR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fr-FR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667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𝐴𝐺</m:t>
                    </m:r>
                    <m:r>
                      <a:rPr lang="fr-FR" sz="2667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a:rPr lang="fr-FR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  <m:r>
                      <a:rPr lang="fr-FR" sz="2667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fr-FR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667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0" y="1365367"/>
                <a:ext cx="6400800" cy="4416722"/>
              </a:xfrm>
              <a:prstGeom prst="rect">
                <a:avLst/>
              </a:prstGeom>
              <a:blipFill>
                <a:blip r:embed="rId5"/>
                <a:stretch>
                  <a:fillRect l="-1810" r="-1429" b="-4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5600" y="1752600"/>
            <a:ext cx="4114800" cy="2533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266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entagon 7"/>
          <p:cNvSpPr/>
          <p:nvPr/>
        </p:nvSpPr>
        <p:spPr>
          <a:xfrm>
            <a:off x="203201" y="287695"/>
            <a:ext cx="4170947" cy="1016000"/>
          </a:xfrm>
          <a:prstGeom prst="homePlate">
            <a:avLst/>
          </a:prstGeom>
          <a:solidFill>
            <a:srgbClr val="FFCC6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r>
              <a:rPr lang="en-US" sz="3334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-133640" y="6703295"/>
            <a:ext cx="12852400" cy="15240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4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0800000">
            <a:off x="8366967" y="-41068"/>
            <a:ext cx="2628321" cy="74907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211221" y="1507797"/>
                <a:ext cx="9194800" cy="49515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defTabSz="609630">
                  <a:lnSpc>
                    <a:spcPct val="150000"/>
                  </a:lnSpc>
                </a:pPr>
                <a:r>
                  <a:rPr lang="fr-FR" sz="2667" b="1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fr-FR" sz="2667" b="1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5.</a:t>
                </a:r>
                <a:r>
                  <a:rPr lang="fr-FR" sz="2667" b="1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(SGK – tr.107)</a:t>
                </a:r>
                <a:endParaRPr lang="en-US" sz="2667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 defTabSz="609630">
                  <a:lnSpc>
                    <a:spcPct val="150000"/>
                  </a:lnSpc>
                </a:pP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107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cắt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đứng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ngôi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nhà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tầng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mái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dốc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Mỗi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tầng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cao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3,3 m.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cắt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mái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nhà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dạng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tuyến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𝐴𝐻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dài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1,2</m:t>
                    </m:r>
                    <m:r>
                      <m:rPr>
                        <m:nor/>
                      </m:rPr>
                      <a:rPr lang="en-US" sz="2667">
                        <a:solidFill>
                          <a:prstClr val="black"/>
                        </a:solidFill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667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m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trí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trọng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tâm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người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làm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tâm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cửa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sổ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dạng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tròn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endParaRPr lang="en-US" sz="2667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 defTabSz="609630">
                  <a:lnSpc>
                    <a:spcPct val="150000"/>
                  </a:lnSpc>
                </a:pP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𝐴𝐻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𝐵𝐶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</a:t>
                </a:r>
                <a:endParaRPr lang="en-US" sz="2667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 defTabSz="609630">
                  <a:lnSpc>
                    <a:spcPct val="150000"/>
                  </a:lnSpc>
                </a:pP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trí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ở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cao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bao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nhiêu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mét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so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vơii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đất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</a:t>
                </a:r>
                <a:endParaRPr lang="en-US" sz="2667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221" y="1507797"/>
                <a:ext cx="9194800" cy="4951548"/>
              </a:xfrm>
              <a:prstGeom prst="rect">
                <a:avLst/>
              </a:prstGeom>
              <a:blipFill>
                <a:blip r:embed="rId4"/>
                <a:stretch>
                  <a:fillRect l="-1260" r="-1260" b="-2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50400" y="1621526"/>
            <a:ext cx="2370482" cy="4758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016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-355600" y="6233801"/>
            <a:ext cx="12852400" cy="15240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1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0972800" y="-407907"/>
            <a:ext cx="1219200" cy="136292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21411569">
            <a:off x="11246801" y="5779456"/>
            <a:ext cx="1596879" cy="740371"/>
          </a:xfrm>
          <a:prstGeom prst="rect">
            <a:avLst/>
          </a:prstGeom>
        </p:spPr>
      </p:pic>
      <p:sp>
        <p:nvSpPr>
          <p:cNvPr id="9" name="Oval Callout 8"/>
          <p:cNvSpPr/>
          <p:nvPr/>
        </p:nvSpPr>
        <p:spPr>
          <a:xfrm>
            <a:off x="5486400" y="338593"/>
            <a:ext cx="1168400" cy="542383"/>
          </a:xfrm>
          <a:prstGeom prst="wedgeEllipseCallou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defRPr/>
            </a:pPr>
            <a:r>
              <a:rPr lang="vi-VN" sz="2667" b="1" dirty="0">
                <a:solidFill>
                  <a:prstClr val="black"/>
                </a:solidFill>
                <a:latin typeface="Arial" panose="020B0604020202020204" pitchFamily="34" charset="0"/>
              </a:rPr>
              <a:t>Giải</a:t>
            </a:r>
            <a:endParaRPr lang="en-US" sz="2667" b="1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800" y="977747"/>
            <a:ext cx="2370482" cy="475852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2895600" y="1285949"/>
                <a:ext cx="7569200" cy="46201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defTabSz="609630">
                  <a:lnSpc>
                    <a:spcPct val="107000"/>
                  </a:lnSpc>
                </a:pP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∆ABC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AB = AC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𝐴𝐵𝐻</m:t>
                        </m:r>
                      </m:e>
                    </m:acc>
                    <m:r>
                      <a:rPr lang="en-US" sz="2667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𝐴𝐶𝐻</m:t>
                        </m:r>
                      </m:e>
                    </m:acc>
                  </m:oMath>
                </a14:m>
                <a:endParaRPr lang="en-US" sz="2667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0321" marR="20321" algn="just" defTabSz="609630">
                  <a:lnSpc>
                    <a:spcPct val="150000"/>
                  </a:lnSpc>
                </a:pP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AH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là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đường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trung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tuyến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của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∆ABC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nên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H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là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trung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điểm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của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BC.</a:t>
                </a:r>
                <a:endParaRPr lang="en-US" sz="2667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20321" marR="20321" algn="just" defTabSz="609630">
                  <a:lnSpc>
                    <a:spcPct val="150000"/>
                  </a:lnSpc>
                </a:pP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Do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đó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BH = CH.</a:t>
                </a:r>
                <a:endParaRPr lang="en-US" sz="2667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20321" marR="20321" algn="just" defTabSz="609630">
                  <a:lnSpc>
                    <a:spcPct val="150000"/>
                  </a:lnSpc>
                </a:pP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Xét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∆ABH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và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∆ACH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có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:</a:t>
                </a:r>
                <a:endParaRPr lang="en-US" sz="2667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20321" marR="20321" algn="just" defTabSz="609630">
                  <a:lnSpc>
                    <a:spcPct val="150000"/>
                  </a:lnSpc>
                </a:pP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AB = AC (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chứng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minh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trên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).</a:t>
                </a:r>
                <a:endParaRPr lang="en-US" sz="2667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 defTabSz="609630">
                  <a:lnSpc>
                    <a:spcPct val="107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𝐴𝐵𝐻</m:t>
                        </m:r>
                      </m:e>
                    </m:acc>
                    <m:r>
                      <a:rPr lang="fr-FR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𝐴𝐶𝐻</m:t>
                        </m:r>
                      </m:e>
                    </m:acc>
                  </m:oMath>
                </a14:m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minh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</a:t>
                </a:r>
                <a:endParaRPr lang="en-US" sz="2667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0321" marR="20321" algn="just" defTabSz="609630">
                  <a:lnSpc>
                    <a:spcPct val="150000"/>
                  </a:lnSpc>
                </a:pP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BH = CH (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chứng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minh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trên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).</a:t>
                </a:r>
                <a:endParaRPr lang="en-US" sz="2667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600" y="1285949"/>
                <a:ext cx="7569200" cy="4620111"/>
              </a:xfrm>
              <a:prstGeom prst="rect">
                <a:avLst/>
              </a:prstGeom>
              <a:blipFill>
                <a:blip r:embed="rId8"/>
                <a:stretch>
                  <a:fillRect l="-1530" t="-1187" r="-1208" b="-25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ight Brace 5"/>
          <p:cNvSpPr/>
          <p:nvPr/>
        </p:nvSpPr>
        <p:spPr>
          <a:xfrm>
            <a:off x="7772400" y="4237984"/>
            <a:ext cx="406400" cy="1710524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331200" y="4304526"/>
            <a:ext cx="3714041" cy="12495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321" marR="20321" algn="just" defTabSz="609630">
              <a:lnSpc>
                <a:spcPct val="150000"/>
              </a:lnSpc>
            </a:pP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Suy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ra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∆ABH = ∆ACH (c - g - c).</a:t>
            </a:r>
            <a:endParaRPr lang="en-US" sz="2667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3294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-355600" y="6233801"/>
            <a:ext cx="12852400" cy="15240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defRPr/>
            </a:pPr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1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0972800" y="-407907"/>
            <a:ext cx="1219200" cy="136292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21411569">
            <a:off x="11287239" y="5714033"/>
            <a:ext cx="1596879" cy="740371"/>
          </a:xfrm>
          <a:prstGeom prst="rect">
            <a:avLst/>
          </a:prstGeom>
        </p:spPr>
      </p:pic>
      <p:sp>
        <p:nvSpPr>
          <p:cNvPr id="9" name="Oval Callout 8"/>
          <p:cNvSpPr/>
          <p:nvPr/>
        </p:nvSpPr>
        <p:spPr>
          <a:xfrm>
            <a:off x="5486400" y="273557"/>
            <a:ext cx="1168400" cy="542383"/>
          </a:xfrm>
          <a:prstGeom prst="wedgeEllipseCallou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defRPr/>
            </a:pPr>
            <a:r>
              <a:rPr lang="vi-VN" sz="2667" b="1" dirty="0">
                <a:solidFill>
                  <a:prstClr val="black"/>
                </a:solidFill>
                <a:latin typeface="Arial" panose="020B0604020202020204" pitchFamily="34" charset="0"/>
              </a:rPr>
              <a:t>Giải</a:t>
            </a:r>
            <a:endParaRPr lang="en-US" sz="2667" b="1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1200" y="912324"/>
            <a:ext cx="2370482" cy="475852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3406274" y="1190642"/>
                <a:ext cx="7569200" cy="46335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defTabSz="609630">
                  <a:lnSpc>
                    <a:spcPct val="150000"/>
                  </a:lnSpc>
                  <a:defRPr/>
                </a:pPr>
                <a:r>
                  <a:rPr lang="fr-FR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Suy</a:t>
                </a:r>
                <a:r>
                  <a:rPr lang="fr-FR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ra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𝐴𝐻𝐵</m:t>
                        </m:r>
                      </m:e>
                    </m:acc>
                    <m:r>
                      <a:rPr lang="fr-FR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𝐴𝐻𝐶</m:t>
                        </m:r>
                      </m:e>
                    </m:acc>
                  </m:oMath>
                </a14:m>
                <a:r>
                  <a:rPr lang="fr-FR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(2 </a:t>
                </a:r>
                <a:r>
                  <a:rPr lang="fr-FR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fr-FR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tương</a:t>
                </a:r>
                <a:r>
                  <a:rPr lang="fr-FR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ứng</a:t>
                </a:r>
                <a:r>
                  <a:rPr lang="fr-FR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</a:t>
                </a:r>
                <a:endParaRPr lang="en-US" sz="2667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 defTabSz="609630">
                  <a:lnSpc>
                    <a:spcPct val="150000"/>
                  </a:lnSpc>
                  <a:defRPr/>
                </a:pPr>
                <a:r>
                  <a:rPr lang="fr-FR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Mà</a:t>
                </a:r>
                <a:r>
                  <a:rPr lang="fr-FR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𝐴𝐻𝐵</m:t>
                        </m:r>
                      </m:e>
                    </m:acc>
                    <m:r>
                      <a:rPr lang="fr-FR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𝐴𝐻𝐶</m:t>
                        </m:r>
                      </m:e>
                    </m:acc>
                    <m:r>
                      <a:rPr lang="fr-FR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=180°</m:t>
                    </m:r>
                  </m:oMath>
                </a14:m>
                <a:r>
                  <a:rPr lang="fr-FR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fr-FR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𝐴𝐻𝐵</m:t>
                        </m:r>
                      </m:e>
                    </m:acc>
                    <m:r>
                      <a:rPr lang="fr-FR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𝐴𝐻𝐶</m:t>
                        </m:r>
                      </m:e>
                    </m:acc>
                    <m:r>
                      <a:rPr lang="fr-FR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=9</m:t>
                    </m:r>
                    <m:sSup>
                      <m:sSupPr>
                        <m:ctrlP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fr-FR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0</m:t>
                        </m:r>
                      </m:e>
                      <m:sup>
                        <m:r>
                          <a:rPr lang="fr-FR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fr-FR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hay AH </a:t>
                </a:r>
                <a:r>
                  <a:rPr lang="en-US" sz="2667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libri" panose="020F0502020204030204" pitchFamily="34" charset="0"/>
                    <a:cs typeface="Cambria Math" panose="02040503050406030204" pitchFamily="18" charset="0"/>
                  </a:rPr>
                  <a:t>⊥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BC.</a:t>
                </a:r>
                <a:endParaRPr lang="en-US" sz="2667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 defTabSz="609630">
                  <a:lnSpc>
                    <a:spcPct val="150000"/>
                  </a:lnSpc>
                  <a:defRPr/>
                </a:pP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Do O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trọng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tâm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ABC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ctr" defTabSz="609630">
                  <a:lnSpc>
                    <a:spcPct val="150000"/>
                  </a:lnSpc>
                  <a:defRPr/>
                </a:pPr>
                <a14:m>
                  <m:oMath xmlns:m="http://schemas.openxmlformats.org/officeDocument/2006/math">
                    <m:r>
                      <a:rPr lang="en-US" sz="2667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𝑂𝐻</m:t>
                    </m:r>
                    <m:r>
                      <a:rPr lang="en-US" sz="2667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  <m:r>
                      <a:rPr lang="en-US" sz="2667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𝐴𝐻</m:t>
                    </m:r>
                    <m:r>
                      <a:rPr lang="en-US" sz="2667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  <m:r>
                      <a:rPr lang="en-US" sz="2667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.1,2=0,4</m:t>
                    </m:r>
                    <m:r>
                      <a:rPr lang="en-US" sz="2667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𝑚</m:t>
                    </m:r>
                  </m:oMath>
                </a14:m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667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 defTabSz="609630">
                  <a:lnSpc>
                    <a:spcPct val="150000"/>
                  </a:lnSpc>
                  <a:defRPr/>
                </a:pP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Do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mỗi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tầng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cao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3,3 m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trí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O ở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cao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ctr" defTabSz="609630">
                  <a:lnSpc>
                    <a:spcPct val="150000"/>
                  </a:lnSpc>
                  <a:defRPr/>
                </a:pP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0,4 + 3,3 . 3 = 10,3 m so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đất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667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6274" y="1190642"/>
                <a:ext cx="7569200" cy="4633576"/>
              </a:xfrm>
              <a:prstGeom prst="rect">
                <a:avLst/>
              </a:prstGeom>
              <a:blipFill>
                <a:blip r:embed="rId8"/>
                <a:stretch>
                  <a:fillRect l="-1531" b="-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1899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" y="109106"/>
            <a:ext cx="153568" cy="205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0960" tIns="30480" rIns="60960" bIns="30480" numCol="1" anchor="ctr" anchorCtr="0" compatLnSpc="1">
            <a:prstTxWarp prst="textNoShape">
              <a:avLst/>
            </a:prstTxWarp>
            <a:spAutoFit/>
          </a:bodyPr>
          <a:lstStyle/>
          <a:p>
            <a:pPr defTabSz="60963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933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altLang="en-US" sz="12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-609600" y="6172200"/>
            <a:ext cx="13360400" cy="9652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505201" y="439186"/>
            <a:ext cx="5149556" cy="719273"/>
            <a:chOff x="-4598847" y="178390"/>
            <a:chExt cx="14947343" cy="1078910"/>
          </a:xfrm>
          <a:solidFill>
            <a:schemeClr val="accent5">
              <a:lumMod val="75000"/>
            </a:schemeClr>
          </a:solidFill>
        </p:grpSpPr>
        <p:sp>
          <p:nvSpPr>
            <p:cNvPr id="16" name="Rectangle 15"/>
            <p:cNvSpPr/>
            <p:nvPr/>
          </p:nvSpPr>
          <p:spPr>
            <a:xfrm>
              <a:off x="-4598847" y="190500"/>
              <a:ext cx="14737595" cy="1066800"/>
            </a:xfrm>
            <a:prstGeom prst="rect">
              <a:avLst/>
            </a:prstGeom>
            <a:grpFill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/>
              <a:endParaRPr lang="en-US" sz="12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-2823452" y="178390"/>
              <a:ext cx="13171948" cy="1048845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algn="just" defTabSz="609630">
                <a:lnSpc>
                  <a:spcPct val="150000"/>
                </a:lnSpc>
                <a:spcAft>
                  <a:spcPts val="533"/>
                </a:spcAft>
              </a:pPr>
              <a:r>
                <a:rPr lang="en-US" sz="3000" b="1" dirty="0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BÀI TẬP TRẮC NGHIỆM</a:t>
              </a:r>
              <a:endParaRPr lang="en-US" sz="3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9" name="Rectangle 18"/>
          <p:cNvSpPr/>
          <p:nvPr/>
        </p:nvSpPr>
        <p:spPr>
          <a:xfrm>
            <a:off x="747637" y="1485091"/>
            <a:ext cx="10718800" cy="6417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630">
              <a:lnSpc>
                <a:spcPct val="150000"/>
              </a:lnSpc>
              <a:spcAft>
                <a:spcPts val="533"/>
              </a:spcAft>
            </a:pPr>
            <a:r>
              <a:rPr lang="en-US" sz="2667" b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Câu 1. </a:t>
            </a:r>
            <a:r>
              <a:rPr lang="en-US" sz="2667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 hình vẽ, điền số thích hợp vào chỗ chấm: BG = …. GN</a:t>
            </a:r>
            <a:endParaRPr lang="en-US" sz="2133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101600" y="-128880"/>
            <a:ext cx="1117600" cy="113750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7637" y="2674256"/>
            <a:ext cx="3956379" cy="278674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6299200" y="2425760"/>
                <a:ext cx="6096000" cy="2841804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defTabSz="609630">
                  <a:lnSpc>
                    <a:spcPct val="250000"/>
                  </a:lnSpc>
                  <a:spcAft>
                    <a:spcPts val="533"/>
                  </a:spcAft>
                </a:pP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A. 2</a:t>
                </a:r>
                <a:r>
                  <a:rPr lang="en-US" sz="2667" dirty="0">
                    <a:solidFill>
                      <a:prstClr val="black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		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667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defTabSz="609630">
                  <a:lnSpc>
                    <a:spcPct val="250000"/>
                  </a:lnSpc>
                  <a:spcAft>
                    <a:spcPts val="533"/>
                  </a:spcAft>
                </a:pP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		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667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9200" y="2425760"/>
                <a:ext cx="6096000" cy="2841804"/>
              </a:xfrm>
              <a:prstGeom prst="rect">
                <a:avLst/>
              </a:prstGeom>
              <a:blipFill>
                <a:blip r:embed="rId6"/>
                <a:stretch>
                  <a:fillRect l="-1900" b="-12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ounded Rectangle 8"/>
          <p:cNvSpPr/>
          <p:nvPr/>
        </p:nvSpPr>
        <p:spPr>
          <a:xfrm>
            <a:off x="6045200" y="3073400"/>
            <a:ext cx="1270000" cy="609600"/>
          </a:xfrm>
          <a:prstGeom prst="roundRect">
            <a:avLst/>
          </a:prstGeom>
          <a:noFill/>
          <a:ln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0617200" y="5525232"/>
            <a:ext cx="1168400" cy="855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914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968389" y="1223872"/>
            <a:ext cx="10160000" cy="525312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630">
              <a:defRPr/>
            </a:pPr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Oval Callout 8"/>
          <p:cNvSpPr/>
          <p:nvPr/>
        </p:nvSpPr>
        <p:spPr>
          <a:xfrm>
            <a:off x="3090037" y="381000"/>
            <a:ext cx="5859527" cy="792073"/>
          </a:xfrm>
          <a:prstGeom prst="wedgeEllipseCallou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defRPr/>
            </a:pPr>
            <a:r>
              <a:rPr lang="en-US" sz="2667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 THỂ EM CHƯA BIẾT</a:t>
            </a:r>
          </a:p>
        </p:txBody>
      </p:sp>
      <p:pic>
        <p:nvPicPr>
          <p:cNvPr id="18" name="Picture 3">
            <a:extLst>
              <a:ext uri="{FF2B5EF4-FFF2-40B4-BE49-F238E27FC236}">
                <a16:creationId xmlns:a16="http://schemas.microsoft.com/office/drawing/2014/main" id="{96E85870-286D-4CCC-AA6B-47C2AF4CDE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4598161">
            <a:off x="308502" y="118396"/>
            <a:ext cx="532348" cy="78286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168400" y="1325472"/>
            <a:ext cx="9702800" cy="2488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09630">
              <a:lnSpc>
                <a:spcPct val="150000"/>
              </a:lnSpc>
            </a:pPr>
            <a:r>
              <a:rPr lang="fr-FR" sz="2667" b="1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fr-FR" sz="2667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667" b="1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fr-FR" sz="2667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667" b="1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fr-FR" sz="2667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667" b="1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fr-FR" sz="2667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667" b="1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trọng</a:t>
            </a:r>
            <a:r>
              <a:rPr lang="fr-FR" sz="2667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667" b="1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lang="fr-FR" sz="2667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667" b="1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tam</a:t>
            </a:r>
            <a:r>
              <a:rPr lang="fr-FR" sz="2667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667" b="1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fr-FR" sz="2667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667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81019" indent="-381019" algn="just" defTabSz="60963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667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Nếu</a:t>
            </a:r>
            <a:r>
              <a:rPr lang="fr-FR" sz="2667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667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nối</a:t>
            </a:r>
            <a:r>
              <a:rPr lang="fr-FR" sz="2667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667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</a:t>
            </a:r>
            <a:r>
              <a:rPr lang="fr-FR" sz="2667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667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đỉnh</a:t>
            </a:r>
            <a:r>
              <a:rPr lang="fr-FR" sz="2667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667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fr-FR" sz="2667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667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tam</a:t>
            </a:r>
            <a:r>
              <a:rPr lang="fr-FR" sz="2667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667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fr-FR" sz="2667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ABC </a:t>
            </a:r>
            <a:r>
              <a:rPr lang="fr-FR" sz="2667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fr-FR" sz="2667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667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trọng</a:t>
            </a:r>
            <a:r>
              <a:rPr lang="fr-FR" sz="2667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667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lang="fr-FR" sz="2667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 </a:t>
            </a:r>
            <a:r>
              <a:rPr lang="fr-FR" sz="2667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fr-FR" sz="2667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667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tam</a:t>
            </a:r>
            <a:r>
              <a:rPr lang="fr-FR" sz="2667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667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fr-FR" sz="2667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667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fr-FR" sz="2667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667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fr-FR" sz="2667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667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tam</a:t>
            </a:r>
            <a:r>
              <a:rPr lang="fr-FR" sz="2667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667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fr-FR" sz="2667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ABC chia </a:t>
            </a:r>
            <a:r>
              <a:rPr lang="fr-FR" sz="2667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fr-FR" sz="2667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667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</a:t>
            </a:r>
            <a:r>
              <a:rPr lang="fr-FR" sz="2667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667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tam</a:t>
            </a:r>
            <a:r>
              <a:rPr lang="fr-FR" sz="2667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667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fr-FR" sz="2667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667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nhỏ</a:t>
            </a:r>
            <a:r>
              <a:rPr lang="fr-FR" sz="2667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GAB, GCA, GBC </a:t>
            </a:r>
            <a:r>
              <a:rPr lang="fr-FR" sz="2667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fr-FR" sz="2667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667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diện</a:t>
            </a:r>
            <a:r>
              <a:rPr lang="fr-FR" sz="2667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667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fr-FR" sz="2667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667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fr-FR" sz="2667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667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fr-FR" sz="2667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667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3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768353">
            <a:off x="9702884" y="564291"/>
            <a:ext cx="1752821" cy="88152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53344" y="3539667"/>
            <a:ext cx="3298825" cy="2330801"/>
          </a:xfrm>
          <a:prstGeom prst="rect">
            <a:avLst/>
          </a:prstGeom>
        </p:spPr>
      </p:pic>
      <p:pic>
        <p:nvPicPr>
          <p:cNvPr id="13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261600" y="5759801"/>
            <a:ext cx="1522405" cy="81924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68400" y="3800832"/>
            <a:ext cx="6242036" cy="2488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1019" indent="-381019" algn="just" defTabSz="60963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667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fr-FR" sz="2667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667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đặt</a:t>
            </a:r>
            <a:r>
              <a:rPr lang="fr-FR" sz="2667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 </a:t>
            </a:r>
            <a:r>
              <a:rPr lang="fr-FR" sz="2667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fr-FR" sz="2667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667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fr-FR" sz="2667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667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miếng</a:t>
            </a:r>
            <a:r>
              <a:rPr lang="fr-FR" sz="2667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667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bìa</a:t>
            </a:r>
            <a:r>
              <a:rPr lang="fr-FR" sz="2667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667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fr-FR" sz="2667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667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tam</a:t>
            </a:r>
            <a:r>
              <a:rPr lang="fr-FR" sz="2667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667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fr-FR" sz="2667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667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giữ</a:t>
            </a:r>
            <a:r>
              <a:rPr lang="fr-FR" sz="2667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667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thăng</a:t>
            </a:r>
            <a:r>
              <a:rPr lang="fr-FR" sz="2667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667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fr-FR" sz="2667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667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fr-FR" sz="2667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667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fr-FR" sz="2667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667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ngón</a:t>
            </a:r>
            <a:r>
              <a:rPr lang="fr-FR" sz="2667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667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tay</a:t>
            </a:r>
            <a:r>
              <a:rPr lang="fr-FR" sz="2667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fr-FR" sz="2667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fr-FR" sz="2667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667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fr-FR" sz="2667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667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mở</a:t>
            </a:r>
            <a:r>
              <a:rPr lang="fr-FR" sz="2667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667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fr-FR" sz="2667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667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fr-FR" sz="2667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667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fr-FR" sz="2667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fr-FR" sz="2667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fr-FR" sz="2667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là </a:t>
            </a:r>
            <a:r>
              <a:rPr lang="fr-FR" sz="2667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trọng</a:t>
            </a:r>
            <a:r>
              <a:rPr lang="fr-FR" sz="2667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667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lang="fr-FR" sz="2667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667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tam</a:t>
            </a:r>
            <a:r>
              <a:rPr lang="fr-FR" sz="2667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667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fr-FR" sz="2667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667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fr-FR" sz="2667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667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3092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2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" y="109106"/>
            <a:ext cx="153568" cy="205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0960" tIns="30480" rIns="60960" bIns="30480" numCol="1" anchor="ctr" anchorCtr="0" compatLnSpc="1">
            <a:prstTxWarp prst="textNoShape">
              <a:avLst/>
            </a:prstTxWarp>
            <a:spAutoFit/>
          </a:bodyPr>
          <a:lstStyle/>
          <a:p>
            <a:pPr defTabSz="60963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933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altLang="en-US" sz="12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-584200" y="6223000"/>
            <a:ext cx="13360400" cy="9652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defRPr/>
            </a:pPr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938353" y="279400"/>
            <a:ext cx="4213695" cy="719273"/>
            <a:chOff x="-2239575" y="178390"/>
            <a:chExt cx="12230869" cy="1078910"/>
          </a:xfrm>
          <a:solidFill>
            <a:schemeClr val="accent5">
              <a:lumMod val="75000"/>
            </a:schemeClr>
          </a:solidFill>
        </p:grpSpPr>
        <p:sp>
          <p:nvSpPr>
            <p:cNvPr id="16" name="Rectangle 15"/>
            <p:cNvSpPr/>
            <p:nvPr/>
          </p:nvSpPr>
          <p:spPr>
            <a:xfrm>
              <a:off x="-2239575" y="190500"/>
              <a:ext cx="12230869" cy="1066800"/>
            </a:xfrm>
            <a:prstGeom prst="rect">
              <a:avLst/>
            </a:prstGeom>
            <a:solidFill>
              <a:schemeClr val="accent1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>
                <a:defRPr/>
              </a:pPr>
              <a:endParaRPr lang="en-US" sz="12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-992514" y="178390"/>
              <a:ext cx="9510076" cy="1048845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algn="just" defTabSz="609630">
                <a:lnSpc>
                  <a:spcPct val="150000"/>
                </a:lnSpc>
                <a:spcAft>
                  <a:spcPts val="533"/>
                </a:spcAft>
                <a:defRPr/>
              </a:pPr>
              <a:r>
                <a:rPr lang="en-US" sz="3000" b="1" dirty="0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BÀI TẬP VỀ NHÀ</a:t>
              </a:r>
              <a:endParaRPr lang="en-US" sz="3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0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101600" y="-128880"/>
            <a:ext cx="1117600" cy="113750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406400" y="1143001"/>
                <a:ext cx="11379200" cy="49516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defTabSz="609630">
                  <a:lnSpc>
                    <a:spcPct val="150000"/>
                  </a:lnSpc>
                </a:pPr>
                <a:r>
                  <a:rPr lang="fr-FR" sz="2533" b="1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Câu</a:t>
                </a:r>
                <a:r>
                  <a:rPr lang="fr-FR" sz="2533" b="1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1</a:t>
                </a:r>
                <a:r>
                  <a:rPr lang="fr-FR" sz="2533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Cho </a:t>
                </a:r>
                <a:r>
                  <a:rPr lang="fr-FR" sz="2533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tam</a:t>
                </a:r>
                <a:r>
                  <a:rPr lang="fr-FR" sz="2533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533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fr-FR" sz="2533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ABC </a:t>
                </a:r>
                <a:r>
                  <a:rPr lang="fr-FR" sz="2533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fr-FR" sz="2533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533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fr-FR" sz="2533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533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lang="fr-FR" sz="2533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533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tuyến</a:t>
                </a:r>
                <a:r>
                  <a:rPr lang="fr-FR" sz="2533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AM. </a:t>
                </a:r>
                <a:r>
                  <a:rPr lang="fr-FR" sz="2533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fr-FR" sz="2533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533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tia</a:t>
                </a:r>
                <a:r>
                  <a:rPr lang="fr-FR" sz="2533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533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đối</a:t>
                </a:r>
                <a:r>
                  <a:rPr lang="fr-FR" sz="2533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533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fr-FR" sz="2533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MA </a:t>
                </a:r>
                <a:r>
                  <a:rPr lang="fr-FR" sz="2533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lấy</a:t>
                </a:r>
                <a:r>
                  <a:rPr lang="fr-FR" sz="2533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533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fr-FR" sz="2533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D </a:t>
                </a:r>
                <a:r>
                  <a:rPr lang="fr-FR" sz="2533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fr-FR" sz="2533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533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fr-FR" sz="2533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MA = MD. </a:t>
                </a:r>
                <a:r>
                  <a:rPr lang="fr-FR" sz="2533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fr-FR" sz="2533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533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fr-FR" sz="2533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MC </a:t>
                </a:r>
                <a:r>
                  <a:rPr lang="fr-FR" sz="2533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lấy</a:t>
                </a:r>
                <a:r>
                  <a:rPr lang="fr-FR" sz="2533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533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fr-FR" sz="2533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N </a:t>
                </a:r>
                <a:r>
                  <a:rPr lang="fr-FR" sz="2533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fr-FR" sz="2533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533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fr-FR" sz="2533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533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𝑀𝑁</m:t>
                    </m:r>
                    <m:r>
                      <a:rPr lang="fr-FR" sz="2533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533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2533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fr-FR" sz="2533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  <m:r>
                      <a:rPr lang="fr-FR" sz="2533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𝐶𝑀</m:t>
                    </m:r>
                  </m:oMath>
                </a14:m>
                <a:r>
                  <a:rPr lang="fr-FR" sz="2533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; AN </a:t>
                </a:r>
                <a:r>
                  <a:rPr lang="fr-FR" sz="2533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fr-FR" sz="2533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CD </a:t>
                </a:r>
                <a:r>
                  <a:rPr lang="fr-FR" sz="2533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cắt</a:t>
                </a:r>
                <a:r>
                  <a:rPr lang="fr-FR" sz="2533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533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fr-FR" sz="2533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533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fr-FR" sz="2533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E. </a:t>
                </a:r>
                <a:r>
                  <a:rPr lang="fr-FR" sz="2533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Chứng</a:t>
                </a:r>
                <a:r>
                  <a:rPr lang="fr-FR" sz="2533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533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minh</a:t>
                </a:r>
                <a:r>
                  <a:rPr lang="fr-FR" sz="2533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E là </a:t>
                </a:r>
                <a:r>
                  <a:rPr lang="fr-FR" sz="2533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lang="fr-FR" sz="2533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533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fr-FR" sz="2533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533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fr-FR" sz="2533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CD.</a:t>
                </a:r>
                <a:endParaRPr lang="en-US" sz="2533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 defTabSz="609630">
                  <a:lnSpc>
                    <a:spcPct val="150000"/>
                  </a:lnSpc>
                </a:pPr>
                <a:r>
                  <a:rPr lang="fr-FR" sz="2533" b="1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Câu</a:t>
                </a:r>
                <a:r>
                  <a:rPr lang="fr-FR" sz="2533" b="1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2.</a:t>
                </a:r>
                <a:r>
                  <a:rPr lang="fr-FR" sz="2533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Cho </a:t>
                </a:r>
                <a:r>
                  <a:rPr lang="fr-FR" sz="2533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tam</a:t>
                </a:r>
                <a:r>
                  <a:rPr lang="fr-FR" sz="2533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533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fr-FR" sz="2533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ABC </a:t>
                </a:r>
                <a:r>
                  <a:rPr lang="fr-FR" sz="2533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fr-FR" sz="2533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533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fr-FR" sz="2533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 </a:t>
                </a:r>
                <a:r>
                  <a:rPr lang="fr-FR" sz="2533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fr-FR" sz="2533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533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fr-FR" sz="2533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533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lang="fr-FR" sz="2533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533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tuyến</a:t>
                </a:r>
                <a:r>
                  <a:rPr lang="fr-FR" sz="2533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BM </a:t>
                </a:r>
                <a:r>
                  <a:rPr lang="fr-FR" sz="2533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fr-FR" sz="2533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CN </a:t>
                </a:r>
                <a:r>
                  <a:rPr lang="fr-FR" sz="2533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cắt</a:t>
                </a:r>
                <a:r>
                  <a:rPr lang="fr-FR" sz="2533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533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fr-FR" sz="2533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533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fr-FR" sz="2533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G. </a:t>
                </a:r>
                <a:r>
                  <a:rPr lang="fr-FR" sz="2533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Chứng</a:t>
                </a:r>
                <a:r>
                  <a:rPr lang="fr-FR" sz="2533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533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minh</a:t>
                </a:r>
                <a:r>
                  <a:rPr lang="fr-FR" sz="2533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en-US" sz="2533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 defTabSz="609630">
                  <a:lnSpc>
                    <a:spcPct val="150000"/>
                  </a:lnSpc>
                </a:pPr>
                <a:r>
                  <a:rPr lang="fr-FR" sz="2533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BM = CN</a:t>
                </a:r>
                <a:endParaRPr lang="en-US" sz="2533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 defTabSz="609630">
                  <a:lnSpc>
                    <a:spcPct val="150000"/>
                  </a:lnSpc>
                </a:pPr>
                <a:r>
                  <a:rPr lang="fr-FR" sz="2533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Tam </a:t>
                </a:r>
                <a:r>
                  <a:rPr lang="fr-FR" sz="2533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fr-FR" sz="2533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GBC là </a:t>
                </a:r>
                <a:r>
                  <a:rPr lang="fr-FR" sz="2533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tam</a:t>
                </a:r>
                <a:r>
                  <a:rPr lang="fr-FR" sz="2533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533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fr-FR" sz="2533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533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fr-FR" sz="2533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533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 defTabSz="609630">
                  <a:lnSpc>
                    <a:spcPct val="150000"/>
                  </a:lnSpc>
                </a:pPr>
                <a:r>
                  <a:rPr lang="fr-FR" sz="2533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c) AG </a:t>
                </a:r>
                <a:r>
                  <a:rPr lang="fr-FR" sz="2533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fr-FR" sz="2533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533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fr-FR" sz="2533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533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fr-FR" sz="2533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BC.</a:t>
                </a:r>
                <a:endParaRPr lang="en-US" sz="2533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400" y="1143001"/>
                <a:ext cx="11379200" cy="4951612"/>
              </a:xfrm>
              <a:prstGeom prst="rect">
                <a:avLst/>
              </a:prstGeom>
              <a:blipFill>
                <a:blip r:embed="rId5"/>
                <a:stretch>
                  <a:fillRect l="-965" r="-911" b="-18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2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9296400" y="4800600"/>
            <a:ext cx="1424774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251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" y="109106"/>
            <a:ext cx="153568" cy="205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0960" tIns="30480" rIns="60960" bIns="30480" numCol="1" anchor="ctr" anchorCtr="0" compatLnSpc="1">
            <a:prstTxWarp prst="textNoShape">
              <a:avLst/>
            </a:prstTxWarp>
            <a:spAutoFit/>
          </a:bodyPr>
          <a:lstStyle/>
          <a:p>
            <a:pPr defTabSz="60963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933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altLang="en-US" sz="12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-406400" y="6204749"/>
            <a:ext cx="13360400" cy="9652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defRPr/>
            </a:pPr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938353" y="439748"/>
            <a:ext cx="4213695" cy="719273"/>
            <a:chOff x="-2239575" y="178390"/>
            <a:chExt cx="12230869" cy="1078910"/>
          </a:xfrm>
          <a:solidFill>
            <a:schemeClr val="accent5">
              <a:lumMod val="75000"/>
            </a:schemeClr>
          </a:solidFill>
        </p:grpSpPr>
        <p:sp>
          <p:nvSpPr>
            <p:cNvPr id="16" name="Rectangle 15"/>
            <p:cNvSpPr/>
            <p:nvPr/>
          </p:nvSpPr>
          <p:spPr>
            <a:xfrm>
              <a:off x="-2239575" y="190500"/>
              <a:ext cx="12230869" cy="1066800"/>
            </a:xfrm>
            <a:prstGeom prst="rect">
              <a:avLst/>
            </a:prstGeom>
            <a:solidFill>
              <a:schemeClr val="accent1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>
                <a:defRPr/>
              </a:pPr>
              <a:endParaRPr lang="en-US" sz="12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-992514" y="178390"/>
              <a:ext cx="9510076" cy="1048845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algn="just" defTabSz="609630">
                <a:lnSpc>
                  <a:spcPct val="150000"/>
                </a:lnSpc>
                <a:spcAft>
                  <a:spcPts val="533"/>
                </a:spcAft>
                <a:defRPr/>
              </a:pPr>
              <a:r>
                <a:rPr lang="en-US" sz="3000" b="1" dirty="0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BÀI TẬP VỀ NHÀ</a:t>
              </a:r>
              <a:endParaRPr lang="en-US" sz="3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0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101600" y="-128880"/>
            <a:ext cx="1117600" cy="113750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06400" y="1532022"/>
            <a:ext cx="11379200" cy="2952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09630">
              <a:lnSpc>
                <a:spcPct val="150000"/>
              </a:lnSpc>
              <a:defRPr/>
            </a:pPr>
            <a:r>
              <a:rPr lang="fr-FR" sz="2533" b="1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fr-FR" sz="2533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3.</a:t>
            </a:r>
            <a:r>
              <a:rPr lang="fr-FR" sz="2533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533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Chứng</a:t>
            </a:r>
            <a:r>
              <a:rPr lang="fr-FR" sz="2533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533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minh</a:t>
            </a:r>
            <a:r>
              <a:rPr lang="fr-FR" sz="2533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533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fr-FR" sz="2533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533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fr-FR" sz="2533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533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fr-FR" sz="2533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533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fr-FR" sz="2533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533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fr-FR" sz="2533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533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tiên</a:t>
            </a:r>
            <a:r>
              <a:rPr lang="fr-FR" sz="2533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533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fr-FR" sz="2533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533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trọng</a:t>
            </a:r>
            <a:r>
              <a:rPr lang="fr-FR" sz="2533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533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lang="fr-FR" sz="2533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533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fr-FR" sz="2533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533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fr-FR" sz="2533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533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fr-FR" sz="2533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533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fr-FR" sz="2533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533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fr-FR" sz="2533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533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fr-FR" sz="2533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533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fr-FR" sz="2533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533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chưa</a:t>
            </a:r>
            <a:r>
              <a:rPr lang="fr-FR" sz="2533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533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fr-FR" sz="2533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(SGK -tr107) :</a:t>
            </a:r>
            <a:endParaRPr lang="en-US" sz="2533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defTabSz="609630">
              <a:lnSpc>
                <a:spcPct val="150000"/>
              </a:lnSpc>
              <a:defRPr/>
            </a:pPr>
            <a:r>
              <a:rPr lang="fr-FR" sz="2533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Nếu</a:t>
            </a:r>
            <a:r>
              <a:rPr lang="fr-FR" sz="2533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533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nối</a:t>
            </a:r>
            <a:r>
              <a:rPr lang="fr-FR" sz="2533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533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</a:t>
            </a:r>
            <a:r>
              <a:rPr lang="fr-FR" sz="2533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533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đỉnh</a:t>
            </a:r>
            <a:r>
              <a:rPr lang="fr-FR" sz="2533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533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fr-FR" sz="2533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533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tam</a:t>
            </a:r>
            <a:r>
              <a:rPr lang="fr-FR" sz="2533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533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fr-FR" sz="2533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ABC </a:t>
            </a:r>
            <a:r>
              <a:rPr lang="fr-FR" sz="2533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fr-FR" sz="2533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533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trọng</a:t>
            </a:r>
            <a:r>
              <a:rPr lang="fr-FR" sz="2533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533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lang="fr-FR" sz="2533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 </a:t>
            </a:r>
            <a:r>
              <a:rPr lang="fr-FR" sz="2533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fr-FR" sz="2533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533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tam</a:t>
            </a:r>
            <a:r>
              <a:rPr lang="fr-FR" sz="2533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533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fr-FR" sz="2533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533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fr-FR" sz="2533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533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fr-FR" sz="2533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533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tam</a:t>
            </a:r>
            <a:r>
              <a:rPr lang="fr-FR" sz="2533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533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fr-FR" sz="2533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ABC chia </a:t>
            </a:r>
            <a:r>
              <a:rPr lang="fr-FR" sz="2533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fr-FR" sz="2533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533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</a:t>
            </a:r>
            <a:r>
              <a:rPr lang="fr-FR" sz="2533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533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tam</a:t>
            </a:r>
            <a:r>
              <a:rPr lang="fr-FR" sz="2533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533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fr-FR" sz="2533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533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nhỏ</a:t>
            </a:r>
            <a:r>
              <a:rPr lang="fr-FR" sz="2533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GAB, GCA, GBC </a:t>
            </a:r>
            <a:r>
              <a:rPr lang="fr-FR" sz="2533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fr-FR" sz="2533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533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diện</a:t>
            </a:r>
            <a:r>
              <a:rPr lang="fr-FR" sz="2533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533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fr-FR" sz="2533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533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fr-FR" sz="2533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533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fr-FR" sz="2533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533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5384800" y="4208346"/>
            <a:ext cx="1727200" cy="2398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704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ed Rectangle 31"/>
          <p:cNvSpPr/>
          <p:nvPr/>
        </p:nvSpPr>
        <p:spPr>
          <a:xfrm>
            <a:off x="-304800" y="6172200"/>
            <a:ext cx="12852400" cy="15240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30" name="Group 2"/>
          <p:cNvGrpSpPr/>
          <p:nvPr/>
        </p:nvGrpSpPr>
        <p:grpSpPr>
          <a:xfrm>
            <a:off x="-786253" y="-68209"/>
            <a:ext cx="13889495" cy="1438442"/>
            <a:chOff x="0" y="0"/>
            <a:chExt cx="3762534" cy="328484"/>
          </a:xfrm>
        </p:grpSpPr>
        <p:sp>
          <p:nvSpPr>
            <p:cNvPr id="31" name="Freeform 3"/>
            <p:cNvSpPr/>
            <p:nvPr/>
          </p:nvSpPr>
          <p:spPr>
            <a:xfrm>
              <a:off x="0" y="0"/>
              <a:ext cx="3762534" cy="328484"/>
            </a:xfrm>
            <a:custGeom>
              <a:avLst/>
              <a:gdLst/>
              <a:ahLst/>
              <a:cxnLst/>
              <a:rect l="l" t="t" r="r" b="b"/>
              <a:pathLst>
                <a:path w="3762534" h="328484">
                  <a:moveTo>
                    <a:pt x="0" y="0"/>
                  </a:moveTo>
                  <a:lnTo>
                    <a:pt x="3762534" y="0"/>
                  </a:lnTo>
                  <a:lnTo>
                    <a:pt x="3762534" y="328484"/>
                  </a:lnTo>
                  <a:lnTo>
                    <a:pt x="0" y="328484"/>
                  </a:lnTo>
                  <a:close/>
                </a:path>
              </a:pathLst>
            </a:custGeom>
            <a:solidFill>
              <a:srgbClr val="FFD992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2641600" y="529766"/>
            <a:ext cx="721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630"/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pic>
        <p:nvPicPr>
          <p:cNvPr id="17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793421" y="0"/>
            <a:ext cx="1219200" cy="1362927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355600" y="2110685"/>
            <a:ext cx="3607619" cy="3349624"/>
            <a:chOff x="924909" y="3568797"/>
            <a:chExt cx="5411428" cy="4241703"/>
          </a:xfrm>
        </p:grpSpPr>
        <p:grpSp>
          <p:nvGrpSpPr>
            <p:cNvPr id="9" name="Group 3"/>
            <p:cNvGrpSpPr/>
            <p:nvPr/>
          </p:nvGrpSpPr>
          <p:grpSpPr>
            <a:xfrm>
              <a:off x="924909" y="3568797"/>
              <a:ext cx="5411428" cy="4241703"/>
              <a:chOff x="0" y="0"/>
              <a:chExt cx="3183193" cy="3101958"/>
            </a:xfrm>
          </p:grpSpPr>
          <p:sp>
            <p:nvSpPr>
              <p:cNvPr id="11" name="Freeform 4"/>
              <p:cNvSpPr/>
              <p:nvPr/>
            </p:nvSpPr>
            <p:spPr>
              <a:xfrm>
                <a:off x="10160" y="16510"/>
                <a:ext cx="3160333" cy="3074018"/>
              </a:xfrm>
              <a:custGeom>
                <a:avLst/>
                <a:gdLst/>
                <a:ahLst/>
                <a:cxnLst/>
                <a:rect l="l" t="t" r="r" b="b"/>
                <a:pathLst>
                  <a:path w="3160333" h="3074018">
                    <a:moveTo>
                      <a:pt x="3160333" y="3074018"/>
                    </a:moveTo>
                    <a:lnTo>
                      <a:pt x="0" y="3066398"/>
                    </a:lnTo>
                    <a:lnTo>
                      <a:pt x="0" y="1079377"/>
                    </a:lnTo>
                    <a:lnTo>
                      <a:pt x="17780" y="19050"/>
                    </a:lnTo>
                    <a:lnTo>
                      <a:pt x="1573825" y="0"/>
                    </a:lnTo>
                    <a:lnTo>
                      <a:pt x="3141283" y="5080"/>
                    </a:lnTo>
                    <a:close/>
                  </a:path>
                </a:pathLst>
              </a:custGeom>
              <a:solidFill>
                <a:srgbClr val="FFF5DE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" name="Freeform 5"/>
              <p:cNvSpPr/>
              <p:nvPr/>
            </p:nvSpPr>
            <p:spPr>
              <a:xfrm>
                <a:off x="-3810" y="0"/>
                <a:ext cx="3189543" cy="3100688"/>
              </a:xfrm>
              <a:custGeom>
                <a:avLst/>
                <a:gdLst/>
                <a:ahLst/>
                <a:cxnLst/>
                <a:rect l="l" t="t" r="r" b="b"/>
                <a:pathLst>
                  <a:path w="3189543" h="3100688">
                    <a:moveTo>
                      <a:pt x="3155253" y="21590"/>
                    </a:moveTo>
                    <a:cubicBezTo>
                      <a:pt x="3156523" y="34290"/>
                      <a:pt x="3156523" y="44450"/>
                      <a:pt x="3157793" y="54610"/>
                    </a:cubicBezTo>
                    <a:cubicBezTo>
                      <a:pt x="3160333" y="110368"/>
                      <a:pt x="3161603" y="177021"/>
                      <a:pt x="3164143" y="241294"/>
                    </a:cubicBezTo>
                    <a:cubicBezTo>
                      <a:pt x="3164143" y="334133"/>
                      <a:pt x="3176843" y="2164722"/>
                      <a:pt x="3183193" y="2257561"/>
                    </a:cubicBezTo>
                    <a:cubicBezTo>
                      <a:pt x="3189543" y="2398009"/>
                      <a:pt x="3185733" y="2540838"/>
                      <a:pt x="3185733" y="2681286"/>
                    </a:cubicBezTo>
                    <a:cubicBezTo>
                      <a:pt x="3185733" y="2805071"/>
                      <a:pt x="3187003" y="2919334"/>
                      <a:pt x="3188273" y="3039728"/>
                    </a:cubicBezTo>
                    <a:cubicBezTo>
                      <a:pt x="3188273" y="3061318"/>
                      <a:pt x="3188273" y="3075288"/>
                      <a:pt x="3188273" y="3099418"/>
                    </a:cubicBezTo>
                    <a:cubicBezTo>
                      <a:pt x="3165413" y="3099418"/>
                      <a:pt x="3145093" y="3100688"/>
                      <a:pt x="3119988" y="3099418"/>
                    </a:cubicBezTo>
                    <a:cubicBezTo>
                      <a:pt x="2961402" y="3094338"/>
                      <a:pt x="2800375" y="3100688"/>
                      <a:pt x="2641788" y="3095608"/>
                    </a:cubicBezTo>
                    <a:cubicBezTo>
                      <a:pt x="2546636" y="3091798"/>
                      <a:pt x="2453923" y="3094338"/>
                      <a:pt x="2358771" y="3091798"/>
                    </a:cubicBezTo>
                    <a:cubicBezTo>
                      <a:pt x="2314855" y="3090528"/>
                      <a:pt x="2270938" y="3089258"/>
                      <a:pt x="2227022" y="3087988"/>
                    </a:cubicBezTo>
                    <a:cubicBezTo>
                      <a:pt x="2200184" y="3087988"/>
                      <a:pt x="2175786" y="3089258"/>
                      <a:pt x="2148949" y="3089258"/>
                    </a:cubicBezTo>
                    <a:cubicBezTo>
                      <a:pt x="2080634" y="3087988"/>
                      <a:pt x="1892770" y="3089258"/>
                      <a:pt x="1824455" y="3087988"/>
                    </a:cubicBezTo>
                    <a:cubicBezTo>
                      <a:pt x="1775659" y="3086718"/>
                      <a:pt x="799740" y="3095608"/>
                      <a:pt x="750944" y="3094338"/>
                    </a:cubicBezTo>
                    <a:cubicBezTo>
                      <a:pt x="738745" y="3094338"/>
                      <a:pt x="724106" y="3095608"/>
                      <a:pt x="711907" y="3095608"/>
                    </a:cubicBezTo>
                    <a:cubicBezTo>
                      <a:pt x="682630" y="3095608"/>
                      <a:pt x="655792" y="3096878"/>
                      <a:pt x="626514" y="3096878"/>
                    </a:cubicBezTo>
                    <a:cubicBezTo>
                      <a:pt x="553320" y="3096878"/>
                      <a:pt x="482566" y="3095608"/>
                      <a:pt x="409372" y="3094338"/>
                    </a:cubicBezTo>
                    <a:cubicBezTo>
                      <a:pt x="365456" y="3093068"/>
                      <a:pt x="321540" y="3091798"/>
                      <a:pt x="280063" y="3090528"/>
                    </a:cubicBezTo>
                    <a:cubicBezTo>
                      <a:pt x="201989" y="3089258"/>
                      <a:pt x="123916" y="3087988"/>
                      <a:pt x="48260" y="3087988"/>
                    </a:cubicBezTo>
                    <a:cubicBezTo>
                      <a:pt x="38100" y="3087988"/>
                      <a:pt x="29210" y="3087988"/>
                      <a:pt x="19050" y="3086718"/>
                    </a:cubicBezTo>
                    <a:cubicBezTo>
                      <a:pt x="10160" y="3085448"/>
                      <a:pt x="5080" y="3079098"/>
                      <a:pt x="7620" y="3070208"/>
                    </a:cubicBezTo>
                    <a:cubicBezTo>
                      <a:pt x="16510" y="3038358"/>
                      <a:pt x="12700" y="2978846"/>
                      <a:pt x="11430" y="2916954"/>
                    </a:cubicBezTo>
                    <a:cubicBezTo>
                      <a:pt x="10160" y="2790788"/>
                      <a:pt x="6350" y="2667003"/>
                      <a:pt x="7620" y="2540838"/>
                    </a:cubicBezTo>
                    <a:cubicBezTo>
                      <a:pt x="5080" y="2383726"/>
                      <a:pt x="0" y="438874"/>
                      <a:pt x="7620" y="279382"/>
                    </a:cubicBezTo>
                    <a:cubicBezTo>
                      <a:pt x="8890" y="248436"/>
                      <a:pt x="7620" y="215109"/>
                      <a:pt x="8890" y="184163"/>
                    </a:cubicBezTo>
                    <a:cubicBezTo>
                      <a:pt x="10160" y="134173"/>
                      <a:pt x="12700" y="79422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62921" y="30480"/>
                      <a:pt x="101958" y="29210"/>
                    </a:cubicBezTo>
                    <a:cubicBezTo>
                      <a:pt x="167832" y="25400"/>
                      <a:pt x="233707" y="22860"/>
                      <a:pt x="302021" y="20320"/>
                    </a:cubicBezTo>
                    <a:cubicBezTo>
                      <a:pt x="348377" y="17780"/>
                      <a:pt x="394733" y="16510"/>
                      <a:pt x="438650" y="13970"/>
                    </a:cubicBezTo>
                    <a:cubicBezTo>
                      <a:pt x="482566" y="11430"/>
                      <a:pt x="528922" y="8890"/>
                      <a:pt x="572839" y="8890"/>
                    </a:cubicBezTo>
                    <a:cubicBezTo>
                      <a:pt x="621635" y="7620"/>
                      <a:pt x="670431" y="10160"/>
                      <a:pt x="719227" y="8890"/>
                    </a:cubicBezTo>
                    <a:cubicBezTo>
                      <a:pt x="780222" y="8890"/>
                      <a:pt x="1885450" y="6350"/>
                      <a:pt x="1946445" y="5080"/>
                    </a:cubicBezTo>
                    <a:cubicBezTo>
                      <a:pt x="2005000" y="3810"/>
                      <a:pt x="2063556" y="2540"/>
                      <a:pt x="2124551" y="2540"/>
                    </a:cubicBezTo>
                    <a:cubicBezTo>
                      <a:pt x="2224582" y="1270"/>
                      <a:pt x="2322174" y="0"/>
                      <a:pt x="2422206" y="0"/>
                    </a:cubicBezTo>
                    <a:cubicBezTo>
                      <a:pt x="2463683" y="0"/>
                      <a:pt x="2507599" y="2540"/>
                      <a:pt x="2549076" y="2540"/>
                    </a:cubicBezTo>
                    <a:cubicBezTo>
                      <a:pt x="2663746" y="3810"/>
                      <a:pt x="2780856" y="5080"/>
                      <a:pt x="2895527" y="7620"/>
                    </a:cubicBezTo>
                    <a:cubicBezTo>
                      <a:pt x="2956522" y="8890"/>
                      <a:pt x="3017517" y="12700"/>
                      <a:pt x="3078512" y="16510"/>
                    </a:cubicBezTo>
                    <a:cubicBezTo>
                      <a:pt x="3093151" y="16510"/>
                      <a:pt x="3107789" y="16510"/>
                      <a:pt x="3119988" y="16510"/>
                    </a:cubicBezTo>
                    <a:cubicBezTo>
                      <a:pt x="3136203" y="17780"/>
                      <a:pt x="3145093" y="20320"/>
                      <a:pt x="3155253" y="21590"/>
                    </a:cubicBezTo>
                    <a:close/>
                    <a:moveTo>
                      <a:pt x="3165413" y="3082908"/>
                    </a:moveTo>
                    <a:cubicBezTo>
                      <a:pt x="3166683" y="3066398"/>
                      <a:pt x="3167953" y="3053698"/>
                      <a:pt x="3167953" y="3040998"/>
                    </a:cubicBezTo>
                    <a:cubicBezTo>
                      <a:pt x="3166683" y="2907432"/>
                      <a:pt x="3165413" y="2781266"/>
                      <a:pt x="3165413" y="2645579"/>
                    </a:cubicBezTo>
                    <a:cubicBezTo>
                      <a:pt x="3165413" y="2583686"/>
                      <a:pt x="3167953" y="2521794"/>
                      <a:pt x="3166683" y="2459901"/>
                    </a:cubicBezTo>
                    <a:cubicBezTo>
                      <a:pt x="3166683" y="2402770"/>
                      <a:pt x="3165413" y="2343258"/>
                      <a:pt x="3164143" y="2286126"/>
                    </a:cubicBezTo>
                    <a:cubicBezTo>
                      <a:pt x="3159063" y="2198049"/>
                      <a:pt x="3147633" y="374601"/>
                      <a:pt x="3147633" y="286523"/>
                    </a:cubicBezTo>
                    <a:cubicBezTo>
                      <a:pt x="3145093" y="212729"/>
                      <a:pt x="3142553" y="136553"/>
                      <a:pt x="3140013" y="63500"/>
                    </a:cubicBezTo>
                    <a:cubicBezTo>
                      <a:pt x="3138743" y="44450"/>
                      <a:pt x="3137473" y="43180"/>
                      <a:pt x="3112669" y="41910"/>
                    </a:cubicBezTo>
                    <a:cubicBezTo>
                      <a:pt x="3105350" y="41910"/>
                      <a:pt x="3100470" y="41910"/>
                      <a:pt x="3093151" y="40640"/>
                    </a:cubicBezTo>
                    <a:cubicBezTo>
                      <a:pt x="3032156" y="36830"/>
                      <a:pt x="2968721" y="31750"/>
                      <a:pt x="2907726" y="30480"/>
                    </a:cubicBezTo>
                    <a:cubicBezTo>
                      <a:pt x="2758898" y="26670"/>
                      <a:pt x="2607631" y="25400"/>
                      <a:pt x="2458803" y="22860"/>
                    </a:cubicBezTo>
                    <a:cubicBezTo>
                      <a:pt x="2436845" y="22860"/>
                      <a:pt x="2412447" y="22860"/>
                      <a:pt x="2390489" y="22860"/>
                    </a:cubicBezTo>
                    <a:cubicBezTo>
                      <a:pt x="2353892" y="22860"/>
                      <a:pt x="2317295" y="22860"/>
                      <a:pt x="2283138" y="22860"/>
                    </a:cubicBezTo>
                    <a:cubicBezTo>
                      <a:pt x="2205064" y="22860"/>
                      <a:pt x="2126990" y="22860"/>
                      <a:pt x="2051357" y="24130"/>
                    </a:cubicBezTo>
                    <a:cubicBezTo>
                      <a:pt x="1985482" y="25400"/>
                      <a:pt x="875374" y="29210"/>
                      <a:pt x="809499" y="29210"/>
                    </a:cubicBezTo>
                    <a:cubicBezTo>
                      <a:pt x="702148" y="29210"/>
                      <a:pt x="594797" y="26670"/>
                      <a:pt x="487446" y="33020"/>
                    </a:cubicBezTo>
                    <a:cubicBezTo>
                      <a:pt x="431330" y="36830"/>
                      <a:pt x="377655" y="36830"/>
                      <a:pt x="323979" y="38100"/>
                    </a:cubicBezTo>
                    <a:cubicBezTo>
                      <a:pt x="231267" y="41910"/>
                      <a:pt x="138555" y="45720"/>
                      <a:pt x="49530" y="50800"/>
                    </a:cubicBezTo>
                    <a:cubicBezTo>
                      <a:pt x="36830" y="50800"/>
                      <a:pt x="34290" y="53340"/>
                      <a:pt x="33020" y="72280"/>
                    </a:cubicBezTo>
                    <a:cubicBezTo>
                      <a:pt x="31750" y="115129"/>
                      <a:pt x="31750" y="157978"/>
                      <a:pt x="30480" y="200826"/>
                    </a:cubicBezTo>
                    <a:cubicBezTo>
                      <a:pt x="29210" y="272241"/>
                      <a:pt x="26670" y="341275"/>
                      <a:pt x="25400" y="412689"/>
                    </a:cubicBezTo>
                    <a:cubicBezTo>
                      <a:pt x="20320" y="488864"/>
                      <a:pt x="26670" y="2350399"/>
                      <a:pt x="29210" y="2426575"/>
                    </a:cubicBezTo>
                    <a:cubicBezTo>
                      <a:pt x="29210" y="2507511"/>
                      <a:pt x="29210" y="2590828"/>
                      <a:pt x="30480" y="2671764"/>
                    </a:cubicBezTo>
                    <a:cubicBezTo>
                      <a:pt x="30480" y="2731276"/>
                      <a:pt x="33020" y="2790788"/>
                      <a:pt x="33020" y="2850300"/>
                    </a:cubicBezTo>
                    <a:cubicBezTo>
                      <a:pt x="33020" y="2914573"/>
                      <a:pt x="33020" y="2978846"/>
                      <a:pt x="31750" y="3040998"/>
                    </a:cubicBezTo>
                    <a:cubicBezTo>
                      <a:pt x="31750" y="3044808"/>
                      <a:pt x="31750" y="3047348"/>
                      <a:pt x="31750" y="3051158"/>
                    </a:cubicBezTo>
                    <a:cubicBezTo>
                      <a:pt x="31750" y="3061318"/>
                      <a:pt x="35560" y="3065128"/>
                      <a:pt x="44450" y="3065128"/>
                    </a:cubicBezTo>
                    <a:cubicBezTo>
                      <a:pt x="67801" y="3065128"/>
                      <a:pt x="101958" y="3066398"/>
                      <a:pt x="133675" y="3066398"/>
                    </a:cubicBezTo>
                    <a:cubicBezTo>
                      <a:pt x="180031" y="3066398"/>
                      <a:pt x="228827" y="3063858"/>
                      <a:pt x="275183" y="3066398"/>
                    </a:cubicBezTo>
                    <a:cubicBezTo>
                      <a:pt x="350817" y="3070208"/>
                      <a:pt x="426451" y="3072748"/>
                      <a:pt x="502085" y="3071478"/>
                    </a:cubicBezTo>
                    <a:cubicBezTo>
                      <a:pt x="550881" y="3070208"/>
                      <a:pt x="597237" y="3072748"/>
                      <a:pt x="646033" y="3072748"/>
                    </a:cubicBezTo>
                    <a:cubicBezTo>
                      <a:pt x="716787" y="3072748"/>
                      <a:pt x="787541" y="3071478"/>
                      <a:pt x="858295" y="3072748"/>
                    </a:cubicBezTo>
                    <a:cubicBezTo>
                      <a:pt x="963207" y="3074018"/>
                      <a:pt x="2114791" y="3063858"/>
                      <a:pt x="2222143" y="3066398"/>
                    </a:cubicBezTo>
                    <a:cubicBezTo>
                      <a:pt x="2268499" y="3067668"/>
                      <a:pt x="2314855" y="3068938"/>
                      <a:pt x="2358771" y="3068938"/>
                    </a:cubicBezTo>
                    <a:cubicBezTo>
                      <a:pt x="2439285" y="3071478"/>
                      <a:pt x="2517358" y="3067668"/>
                      <a:pt x="2597872" y="3071478"/>
                    </a:cubicBezTo>
                    <a:cubicBezTo>
                      <a:pt x="2663746" y="3074018"/>
                      <a:pt x="2729621" y="3074018"/>
                      <a:pt x="2795495" y="3076558"/>
                    </a:cubicBezTo>
                    <a:cubicBezTo>
                      <a:pt x="2893087" y="3080368"/>
                      <a:pt x="2990679" y="3082908"/>
                      <a:pt x="3088271" y="3084178"/>
                    </a:cubicBezTo>
                    <a:cubicBezTo>
                      <a:pt x="3124868" y="3084178"/>
                      <a:pt x="3145093" y="3082908"/>
                      <a:pt x="3165413" y="3082908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0" name="Rectangle 9"/>
            <p:cNvSpPr/>
            <p:nvPr/>
          </p:nvSpPr>
          <p:spPr>
            <a:xfrm>
              <a:off x="1118770" y="4786715"/>
              <a:ext cx="4796230" cy="15799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609630">
                <a:lnSpc>
                  <a:spcPct val="150000"/>
                </a:lnSpc>
                <a:buClr>
                  <a:srgbClr val="000000"/>
                </a:buClr>
              </a:pPr>
              <a:r>
                <a:rPr lang="pt-BR" sz="2667" kern="0">
                  <a:solidFill>
                    <a:prstClr val="black"/>
                  </a:solidFill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* Ghi nhớ </a:t>
              </a:r>
            </a:p>
            <a:p>
              <a:pPr algn="ctr" defTabSz="609630">
                <a:lnSpc>
                  <a:spcPct val="150000"/>
                </a:lnSpc>
                <a:buClr>
                  <a:srgbClr val="000000"/>
                </a:buClr>
              </a:pPr>
              <a:r>
                <a:rPr lang="pt-BR" sz="2667" kern="0">
                  <a:solidFill>
                    <a:prstClr val="black"/>
                  </a:solidFill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kiến thức trong bài. 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282201" y="2125735"/>
            <a:ext cx="3614815" cy="3334575"/>
            <a:chOff x="6840639" y="3553166"/>
            <a:chExt cx="5422223" cy="5001862"/>
          </a:xfrm>
        </p:grpSpPr>
        <p:grpSp>
          <p:nvGrpSpPr>
            <p:cNvPr id="14" name="Group 3"/>
            <p:cNvGrpSpPr/>
            <p:nvPr/>
          </p:nvGrpSpPr>
          <p:grpSpPr>
            <a:xfrm>
              <a:off x="6840639" y="3553166"/>
              <a:ext cx="5422223" cy="5001862"/>
              <a:chOff x="-3810" y="-1"/>
              <a:chExt cx="3189543" cy="3657863"/>
            </a:xfrm>
          </p:grpSpPr>
          <p:sp>
            <p:nvSpPr>
              <p:cNvPr id="20" name="Freeform 4"/>
              <p:cNvSpPr/>
              <p:nvPr/>
            </p:nvSpPr>
            <p:spPr>
              <a:xfrm>
                <a:off x="10160" y="16510"/>
                <a:ext cx="3160333" cy="3641352"/>
              </a:xfrm>
              <a:custGeom>
                <a:avLst/>
                <a:gdLst/>
                <a:ahLst/>
                <a:cxnLst/>
                <a:rect l="l" t="t" r="r" b="b"/>
                <a:pathLst>
                  <a:path w="3160333" h="3074018">
                    <a:moveTo>
                      <a:pt x="3160333" y="3074018"/>
                    </a:moveTo>
                    <a:lnTo>
                      <a:pt x="0" y="3066398"/>
                    </a:lnTo>
                    <a:lnTo>
                      <a:pt x="0" y="1079377"/>
                    </a:lnTo>
                    <a:lnTo>
                      <a:pt x="17780" y="19050"/>
                    </a:lnTo>
                    <a:lnTo>
                      <a:pt x="1573825" y="0"/>
                    </a:lnTo>
                    <a:lnTo>
                      <a:pt x="3141283" y="5080"/>
                    </a:lnTo>
                    <a:close/>
                  </a:path>
                </a:pathLst>
              </a:custGeom>
              <a:solidFill>
                <a:srgbClr val="FFF5DE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1" name="Freeform 5"/>
              <p:cNvSpPr/>
              <p:nvPr/>
            </p:nvSpPr>
            <p:spPr>
              <a:xfrm>
                <a:off x="-3810" y="-1"/>
                <a:ext cx="3189543" cy="3657862"/>
              </a:xfrm>
              <a:custGeom>
                <a:avLst/>
                <a:gdLst/>
                <a:ahLst/>
                <a:cxnLst/>
                <a:rect l="l" t="t" r="r" b="b"/>
                <a:pathLst>
                  <a:path w="3189543" h="3100688">
                    <a:moveTo>
                      <a:pt x="3155253" y="21590"/>
                    </a:moveTo>
                    <a:cubicBezTo>
                      <a:pt x="3156523" y="34290"/>
                      <a:pt x="3156523" y="44450"/>
                      <a:pt x="3157793" y="54610"/>
                    </a:cubicBezTo>
                    <a:cubicBezTo>
                      <a:pt x="3160333" y="110368"/>
                      <a:pt x="3161603" y="177021"/>
                      <a:pt x="3164143" y="241294"/>
                    </a:cubicBezTo>
                    <a:cubicBezTo>
                      <a:pt x="3164143" y="334133"/>
                      <a:pt x="3176843" y="2164722"/>
                      <a:pt x="3183193" y="2257561"/>
                    </a:cubicBezTo>
                    <a:cubicBezTo>
                      <a:pt x="3189543" y="2398009"/>
                      <a:pt x="3185733" y="2540838"/>
                      <a:pt x="3185733" y="2681286"/>
                    </a:cubicBezTo>
                    <a:cubicBezTo>
                      <a:pt x="3185733" y="2805071"/>
                      <a:pt x="3187003" y="2919334"/>
                      <a:pt x="3188273" y="3039728"/>
                    </a:cubicBezTo>
                    <a:cubicBezTo>
                      <a:pt x="3188273" y="3061318"/>
                      <a:pt x="3188273" y="3075288"/>
                      <a:pt x="3188273" y="3099418"/>
                    </a:cubicBezTo>
                    <a:cubicBezTo>
                      <a:pt x="3165413" y="3099418"/>
                      <a:pt x="3145093" y="3100688"/>
                      <a:pt x="3119988" y="3099418"/>
                    </a:cubicBezTo>
                    <a:cubicBezTo>
                      <a:pt x="2961402" y="3094338"/>
                      <a:pt x="2800375" y="3100688"/>
                      <a:pt x="2641788" y="3095608"/>
                    </a:cubicBezTo>
                    <a:cubicBezTo>
                      <a:pt x="2546636" y="3091798"/>
                      <a:pt x="2453923" y="3094338"/>
                      <a:pt x="2358771" y="3091798"/>
                    </a:cubicBezTo>
                    <a:cubicBezTo>
                      <a:pt x="2314855" y="3090528"/>
                      <a:pt x="2270938" y="3089258"/>
                      <a:pt x="2227022" y="3087988"/>
                    </a:cubicBezTo>
                    <a:cubicBezTo>
                      <a:pt x="2200184" y="3087988"/>
                      <a:pt x="2175786" y="3089258"/>
                      <a:pt x="2148949" y="3089258"/>
                    </a:cubicBezTo>
                    <a:cubicBezTo>
                      <a:pt x="2080634" y="3087988"/>
                      <a:pt x="1892770" y="3089258"/>
                      <a:pt x="1824455" y="3087988"/>
                    </a:cubicBezTo>
                    <a:cubicBezTo>
                      <a:pt x="1775659" y="3086718"/>
                      <a:pt x="799740" y="3095608"/>
                      <a:pt x="750944" y="3094338"/>
                    </a:cubicBezTo>
                    <a:cubicBezTo>
                      <a:pt x="738745" y="3094338"/>
                      <a:pt x="724106" y="3095608"/>
                      <a:pt x="711907" y="3095608"/>
                    </a:cubicBezTo>
                    <a:cubicBezTo>
                      <a:pt x="682630" y="3095608"/>
                      <a:pt x="655792" y="3096878"/>
                      <a:pt x="626514" y="3096878"/>
                    </a:cubicBezTo>
                    <a:cubicBezTo>
                      <a:pt x="553320" y="3096878"/>
                      <a:pt x="482566" y="3095608"/>
                      <a:pt x="409372" y="3094338"/>
                    </a:cubicBezTo>
                    <a:cubicBezTo>
                      <a:pt x="365456" y="3093068"/>
                      <a:pt x="321540" y="3091798"/>
                      <a:pt x="280063" y="3090528"/>
                    </a:cubicBezTo>
                    <a:cubicBezTo>
                      <a:pt x="201989" y="3089258"/>
                      <a:pt x="123916" y="3087988"/>
                      <a:pt x="48260" y="3087988"/>
                    </a:cubicBezTo>
                    <a:cubicBezTo>
                      <a:pt x="38100" y="3087988"/>
                      <a:pt x="29210" y="3087988"/>
                      <a:pt x="19050" y="3086718"/>
                    </a:cubicBezTo>
                    <a:cubicBezTo>
                      <a:pt x="10160" y="3085448"/>
                      <a:pt x="5080" y="3079098"/>
                      <a:pt x="7620" y="3070208"/>
                    </a:cubicBezTo>
                    <a:cubicBezTo>
                      <a:pt x="16510" y="3038358"/>
                      <a:pt x="12700" y="2978846"/>
                      <a:pt x="11430" y="2916954"/>
                    </a:cubicBezTo>
                    <a:cubicBezTo>
                      <a:pt x="10160" y="2790788"/>
                      <a:pt x="6350" y="2667003"/>
                      <a:pt x="7620" y="2540838"/>
                    </a:cubicBezTo>
                    <a:cubicBezTo>
                      <a:pt x="5080" y="2383726"/>
                      <a:pt x="0" y="438874"/>
                      <a:pt x="7620" y="279382"/>
                    </a:cubicBezTo>
                    <a:cubicBezTo>
                      <a:pt x="8890" y="248436"/>
                      <a:pt x="7620" y="215109"/>
                      <a:pt x="8890" y="184163"/>
                    </a:cubicBezTo>
                    <a:cubicBezTo>
                      <a:pt x="10160" y="134173"/>
                      <a:pt x="12700" y="79422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62921" y="30480"/>
                      <a:pt x="101958" y="29210"/>
                    </a:cubicBezTo>
                    <a:cubicBezTo>
                      <a:pt x="167832" y="25400"/>
                      <a:pt x="233707" y="22860"/>
                      <a:pt x="302021" y="20320"/>
                    </a:cubicBezTo>
                    <a:cubicBezTo>
                      <a:pt x="348377" y="17780"/>
                      <a:pt x="394733" y="16510"/>
                      <a:pt x="438650" y="13970"/>
                    </a:cubicBezTo>
                    <a:cubicBezTo>
                      <a:pt x="482566" y="11430"/>
                      <a:pt x="528922" y="8890"/>
                      <a:pt x="572839" y="8890"/>
                    </a:cubicBezTo>
                    <a:cubicBezTo>
                      <a:pt x="621635" y="7620"/>
                      <a:pt x="670431" y="10160"/>
                      <a:pt x="719227" y="8890"/>
                    </a:cubicBezTo>
                    <a:cubicBezTo>
                      <a:pt x="780222" y="8890"/>
                      <a:pt x="1885450" y="6350"/>
                      <a:pt x="1946445" y="5080"/>
                    </a:cubicBezTo>
                    <a:cubicBezTo>
                      <a:pt x="2005000" y="3810"/>
                      <a:pt x="2063556" y="2540"/>
                      <a:pt x="2124551" y="2540"/>
                    </a:cubicBezTo>
                    <a:cubicBezTo>
                      <a:pt x="2224582" y="1270"/>
                      <a:pt x="2322174" y="0"/>
                      <a:pt x="2422206" y="0"/>
                    </a:cubicBezTo>
                    <a:cubicBezTo>
                      <a:pt x="2463683" y="0"/>
                      <a:pt x="2507599" y="2540"/>
                      <a:pt x="2549076" y="2540"/>
                    </a:cubicBezTo>
                    <a:cubicBezTo>
                      <a:pt x="2663746" y="3810"/>
                      <a:pt x="2780856" y="5080"/>
                      <a:pt x="2895527" y="7620"/>
                    </a:cubicBezTo>
                    <a:cubicBezTo>
                      <a:pt x="2956522" y="8890"/>
                      <a:pt x="3017517" y="12700"/>
                      <a:pt x="3078512" y="16510"/>
                    </a:cubicBezTo>
                    <a:cubicBezTo>
                      <a:pt x="3093151" y="16510"/>
                      <a:pt x="3107789" y="16510"/>
                      <a:pt x="3119988" y="16510"/>
                    </a:cubicBezTo>
                    <a:cubicBezTo>
                      <a:pt x="3136203" y="17780"/>
                      <a:pt x="3145093" y="20320"/>
                      <a:pt x="3155253" y="21590"/>
                    </a:cubicBezTo>
                    <a:close/>
                    <a:moveTo>
                      <a:pt x="3165413" y="3082908"/>
                    </a:moveTo>
                    <a:cubicBezTo>
                      <a:pt x="3166683" y="3066398"/>
                      <a:pt x="3167953" y="3053698"/>
                      <a:pt x="3167953" y="3040998"/>
                    </a:cubicBezTo>
                    <a:cubicBezTo>
                      <a:pt x="3166683" y="2907432"/>
                      <a:pt x="3165413" y="2781266"/>
                      <a:pt x="3165413" y="2645579"/>
                    </a:cubicBezTo>
                    <a:cubicBezTo>
                      <a:pt x="3165413" y="2583686"/>
                      <a:pt x="3167953" y="2521794"/>
                      <a:pt x="3166683" y="2459901"/>
                    </a:cubicBezTo>
                    <a:cubicBezTo>
                      <a:pt x="3166683" y="2402770"/>
                      <a:pt x="3165413" y="2343258"/>
                      <a:pt x="3164143" y="2286126"/>
                    </a:cubicBezTo>
                    <a:cubicBezTo>
                      <a:pt x="3159063" y="2198049"/>
                      <a:pt x="3147633" y="374601"/>
                      <a:pt x="3147633" y="286523"/>
                    </a:cubicBezTo>
                    <a:cubicBezTo>
                      <a:pt x="3145093" y="212729"/>
                      <a:pt x="3142553" y="136553"/>
                      <a:pt x="3140013" y="63500"/>
                    </a:cubicBezTo>
                    <a:cubicBezTo>
                      <a:pt x="3138743" y="44450"/>
                      <a:pt x="3137473" y="43180"/>
                      <a:pt x="3112669" y="41910"/>
                    </a:cubicBezTo>
                    <a:cubicBezTo>
                      <a:pt x="3105350" y="41910"/>
                      <a:pt x="3100470" y="41910"/>
                      <a:pt x="3093151" y="40640"/>
                    </a:cubicBezTo>
                    <a:cubicBezTo>
                      <a:pt x="3032156" y="36830"/>
                      <a:pt x="2968721" y="31750"/>
                      <a:pt x="2907726" y="30480"/>
                    </a:cubicBezTo>
                    <a:cubicBezTo>
                      <a:pt x="2758898" y="26670"/>
                      <a:pt x="2607631" y="25400"/>
                      <a:pt x="2458803" y="22860"/>
                    </a:cubicBezTo>
                    <a:cubicBezTo>
                      <a:pt x="2436845" y="22860"/>
                      <a:pt x="2412447" y="22860"/>
                      <a:pt x="2390489" y="22860"/>
                    </a:cubicBezTo>
                    <a:cubicBezTo>
                      <a:pt x="2353892" y="22860"/>
                      <a:pt x="2317295" y="22860"/>
                      <a:pt x="2283138" y="22860"/>
                    </a:cubicBezTo>
                    <a:cubicBezTo>
                      <a:pt x="2205064" y="22860"/>
                      <a:pt x="2126990" y="22860"/>
                      <a:pt x="2051357" y="24130"/>
                    </a:cubicBezTo>
                    <a:cubicBezTo>
                      <a:pt x="1985482" y="25400"/>
                      <a:pt x="875374" y="29210"/>
                      <a:pt x="809499" y="29210"/>
                    </a:cubicBezTo>
                    <a:cubicBezTo>
                      <a:pt x="702148" y="29210"/>
                      <a:pt x="594797" y="26670"/>
                      <a:pt x="487446" y="33020"/>
                    </a:cubicBezTo>
                    <a:cubicBezTo>
                      <a:pt x="431330" y="36830"/>
                      <a:pt x="377655" y="36830"/>
                      <a:pt x="323979" y="38100"/>
                    </a:cubicBezTo>
                    <a:cubicBezTo>
                      <a:pt x="231267" y="41910"/>
                      <a:pt x="138555" y="45720"/>
                      <a:pt x="49530" y="50800"/>
                    </a:cubicBezTo>
                    <a:cubicBezTo>
                      <a:pt x="36830" y="50800"/>
                      <a:pt x="34290" y="53340"/>
                      <a:pt x="33020" y="72280"/>
                    </a:cubicBezTo>
                    <a:cubicBezTo>
                      <a:pt x="31750" y="115129"/>
                      <a:pt x="31750" y="157978"/>
                      <a:pt x="30480" y="200826"/>
                    </a:cubicBezTo>
                    <a:cubicBezTo>
                      <a:pt x="29210" y="272241"/>
                      <a:pt x="26670" y="341275"/>
                      <a:pt x="25400" y="412689"/>
                    </a:cubicBezTo>
                    <a:cubicBezTo>
                      <a:pt x="20320" y="488864"/>
                      <a:pt x="26670" y="2350399"/>
                      <a:pt x="29210" y="2426575"/>
                    </a:cubicBezTo>
                    <a:cubicBezTo>
                      <a:pt x="29210" y="2507511"/>
                      <a:pt x="29210" y="2590828"/>
                      <a:pt x="30480" y="2671764"/>
                    </a:cubicBezTo>
                    <a:cubicBezTo>
                      <a:pt x="30480" y="2731276"/>
                      <a:pt x="33020" y="2790788"/>
                      <a:pt x="33020" y="2850300"/>
                    </a:cubicBezTo>
                    <a:cubicBezTo>
                      <a:pt x="33020" y="2914573"/>
                      <a:pt x="33020" y="2978846"/>
                      <a:pt x="31750" y="3040998"/>
                    </a:cubicBezTo>
                    <a:cubicBezTo>
                      <a:pt x="31750" y="3044808"/>
                      <a:pt x="31750" y="3047348"/>
                      <a:pt x="31750" y="3051158"/>
                    </a:cubicBezTo>
                    <a:cubicBezTo>
                      <a:pt x="31750" y="3061318"/>
                      <a:pt x="35560" y="3065128"/>
                      <a:pt x="44450" y="3065128"/>
                    </a:cubicBezTo>
                    <a:cubicBezTo>
                      <a:pt x="67801" y="3065128"/>
                      <a:pt x="101958" y="3066398"/>
                      <a:pt x="133675" y="3066398"/>
                    </a:cubicBezTo>
                    <a:cubicBezTo>
                      <a:pt x="180031" y="3066398"/>
                      <a:pt x="228827" y="3063858"/>
                      <a:pt x="275183" y="3066398"/>
                    </a:cubicBezTo>
                    <a:cubicBezTo>
                      <a:pt x="350817" y="3070208"/>
                      <a:pt x="426451" y="3072748"/>
                      <a:pt x="502085" y="3071478"/>
                    </a:cubicBezTo>
                    <a:cubicBezTo>
                      <a:pt x="550881" y="3070208"/>
                      <a:pt x="597237" y="3072748"/>
                      <a:pt x="646033" y="3072748"/>
                    </a:cubicBezTo>
                    <a:cubicBezTo>
                      <a:pt x="716787" y="3072748"/>
                      <a:pt x="787541" y="3071478"/>
                      <a:pt x="858295" y="3072748"/>
                    </a:cubicBezTo>
                    <a:cubicBezTo>
                      <a:pt x="963207" y="3074018"/>
                      <a:pt x="2114791" y="3063858"/>
                      <a:pt x="2222143" y="3066398"/>
                    </a:cubicBezTo>
                    <a:cubicBezTo>
                      <a:pt x="2268499" y="3067668"/>
                      <a:pt x="2314855" y="3068938"/>
                      <a:pt x="2358771" y="3068938"/>
                    </a:cubicBezTo>
                    <a:cubicBezTo>
                      <a:pt x="2439285" y="3071478"/>
                      <a:pt x="2517358" y="3067668"/>
                      <a:pt x="2597872" y="3071478"/>
                    </a:cubicBezTo>
                    <a:cubicBezTo>
                      <a:pt x="2663746" y="3074018"/>
                      <a:pt x="2729621" y="3074018"/>
                      <a:pt x="2795495" y="3076558"/>
                    </a:cubicBezTo>
                    <a:cubicBezTo>
                      <a:pt x="2893087" y="3080368"/>
                      <a:pt x="2990679" y="3082908"/>
                      <a:pt x="3088271" y="3084178"/>
                    </a:cubicBezTo>
                    <a:cubicBezTo>
                      <a:pt x="3124868" y="3084178"/>
                      <a:pt x="3145093" y="3082908"/>
                      <a:pt x="3165413" y="3082908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6" name="Rectangle 15"/>
            <p:cNvSpPr/>
            <p:nvPr/>
          </p:nvSpPr>
          <p:spPr>
            <a:xfrm>
              <a:off x="7376246" y="4962947"/>
              <a:ext cx="4360209" cy="2794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609630">
                <a:lnSpc>
                  <a:spcPct val="150000"/>
                </a:lnSpc>
                <a:spcBef>
                  <a:spcPts val="400"/>
                </a:spcBef>
                <a:spcAft>
                  <a:spcPts val="400"/>
                </a:spcAft>
                <a:buClr>
                  <a:srgbClr val="000000"/>
                </a:buClr>
              </a:pPr>
              <a:r>
                <a:rPr lang="pt-BR" sz="2667" kern="0">
                  <a:solidFill>
                    <a:prstClr val="black"/>
                  </a:solidFill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* Hoàn thành các bài tập trong SBT. 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8219253" y="2108200"/>
            <a:ext cx="3614815" cy="3342405"/>
            <a:chOff x="12644694" y="3479846"/>
            <a:chExt cx="5422223" cy="4709752"/>
          </a:xfrm>
        </p:grpSpPr>
        <p:grpSp>
          <p:nvGrpSpPr>
            <p:cNvPr id="23" name="Group 3"/>
            <p:cNvGrpSpPr/>
            <p:nvPr/>
          </p:nvGrpSpPr>
          <p:grpSpPr>
            <a:xfrm>
              <a:off x="12644694" y="3479846"/>
              <a:ext cx="5422223" cy="4709752"/>
              <a:chOff x="-3810" y="0"/>
              <a:chExt cx="3189543" cy="3444242"/>
            </a:xfrm>
          </p:grpSpPr>
          <p:sp>
            <p:nvSpPr>
              <p:cNvPr id="25" name="Freeform 4"/>
              <p:cNvSpPr/>
              <p:nvPr/>
            </p:nvSpPr>
            <p:spPr>
              <a:xfrm>
                <a:off x="10160" y="16510"/>
                <a:ext cx="3160333" cy="3427732"/>
              </a:xfrm>
              <a:custGeom>
                <a:avLst/>
                <a:gdLst/>
                <a:ahLst/>
                <a:cxnLst/>
                <a:rect l="l" t="t" r="r" b="b"/>
                <a:pathLst>
                  <a:path w="3160333" h="3074018">
                    <a:moveTo>
                      <a:pt x="3160333" y="3074018"/>
                    </a:moveTo>
                    <a:lnTo>
                      <a:pt x="0" y="3066398"/>
                    </a:lnTo>
                    <a:lnTo>
                      <a:pt x="0" y="1079377"/>
                    </a:lnTo>
                    <a:lnTo>
                      <a:pt x="17780" y="19050"/>
                    </a:lnTo>
                    <a:lnTo>
                      <a:pt x="1573825" y="0"/>
                    </a:lnTo>
                    <a:lnTo>
                      <a:pt x="3141283" y="5080"/>
                    </a:lnTo>
                    <a:close/>
                  </a:path>
                </a:pathLst>
              </a:custGeom>
              <a:solidFill>
                <a:srgbClr val="FFF5DE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6" name="Freeform 5"/>
              <p:cNvSpPr/>
              <p:nvPr/>
            </p:nvSpPr>
            <p:spPr>
              <a:xfrm>
                <a:off x="-3810" y="0"/>
                <a:ext cx="3189543" cy="3444242"/>
              </a:xfrm>
              <a:custGeom>
                <a:avLst/>
                <a:gdLst/>
                <a:ahLst/>
                <a:cxnLst/>
                <a:rect l="l" t="t" r="r" b="b"/>
                <a:pathLst>
                  <a:path w="3189543" h="3100688">
                    <a:moveTo>
                      <a:pt x="3155253" y="21590"/>
                    </a:moveTo>
                    <a:cubicBezTo>
                      <a:pt x="3156523" y="34290"/>
                      <a:pt x="3156523" y="44450"/>
                      <a:pt x="3157793" y="54610"/>
                    </a:cubicBezTo>
                    <a:cubicBezTo>
                      <a:pt x="3160333" y="110368"/>
                      <a:pt x="3161603" y="177021"/>
                      <a:pt x="3164143" y="241294"/>
                    </a:cubicBezTo>
                    <a:cubicBezTo>
                      <a:pt x="3164143" y="334133"/>
                      <a:pt x="3176843" y="2164722"/>
                      <a:pt x="3183193" y="2257561"/>
                    </a:cubicBezTo>
                    <a:cubicBezTo>
                      <a:pt x="3189543" y="2398009"/>
                      <a:pt x="3185733" y="2540838"/>
                      <a:pt x="3185733" y="2681286"/>
                    </a:cubicBezTo>
                    <a:cubicBezTo>
                      <a:pt x="3185733" y="2805071"/>
                      <a:pt x="3187003" y="2919334"/>
                      <a:pt x="3188273" y="3039728"/>
                    </a:cubicBezTo>
                    <a:cubicBezTo>
                      <a:pt x="3188273" y="3061318"/>
                      <a:pt x="3188273" y="3075288"/>
                      <a:pt x="3188273" y="3099418"/>
                    </a:cubicBezTo>
                    <a:cubicBezTo>
                      <a:pt x="3165413" y="3099418"/>
                      <a:pt x="3145093" y="3100688"/>
                      <a:pt x="3119988" y="3099418"/>
                    </a:cubicBezTo>
                    <a:cubicBezTo>
                      <a:pt x="2961402" y="3094338"/>
                      <a:pt x="2800375" y="3100688"/>
                      <a:pt x="2641788" y="3095608"/>
                    </a:cubicBezTo>
                    <a:cubicBezTo>
                      <a:pt x="2546636" y="3091798"/>
                      <a:pt x="2453923" y="3094338"/>
                      <a:pt x="2358771" y="3091798"/>
                    </a:cubicBezTo>
                    <a:cubicBezTo>
                      <a:pt x="2314855" y="3090528"/>
                      <a:pt x="2270938" y="3089258"/>
                      <a:pt x="2227022" y="3087988"/>
                    </a:cubicBezTo>
                    <a:cubicBezTo>
                      <a:pt x="2200184" y="3087988"/>
                      <a:pt x="2175786" y="3089258"/>
                      <a:pt x="2148949" y="3089258"/>
                    </a:cubicBezTo>
                    <a:cubicBezTo>
                      <a:pt x="2080634" y="3087988"/>
                      <a:pt x="1892770" y="3089258"/>
                      <a:pt x="1824455" y="3087988"/>
                    </a:cubicBezTo>
                    <a:cubicBezTo>
                      <a:pt x="1775659" y="3086718"/>
                      <a:pt x="799740" y="3095608"/>
                      <a:pt x="750944" y="3094338"/>
                    </a:cubicBezTo>
                    <a:cubicBezTo>
                      <a:pt x="738745" y="3094338"/>
                      <a:pt x="724106" y="3095608"/>
                      <a:pt x="711907" y="3095608"/>
                    </a:cubicBezTo>
                    <a:cubicBezTo>
                      <a:pt x="682630" y="3095608"/>
                      <a:pt x="655792" y="3096878"/>
                      <a:pt x="626514" y="3096878"/>
                    </a:cubicBezTo>
                    <a:cubicBezTo>
                      <a:pt x="553320" y="3096878"/>
                      <a:pt x="482566" y="3095608"/>
                      <a:pt x="409372" y="3094338"/>
                    </a:cubicBezTo>
                    <a:cubicBezTo>
                      <a:pt x="365456" y="3093068"/>
                      <a:pt x="321540" y="3091798"/>
                      <a:pt x="280063" y="3090528"/>
                    </a:cubicBezTo>
                    <a:cubicBezTo>
                      <a:pt x="201989" y="3089258"/>
                      <a:pt x="123916" y="3087988"/>
                      <a:pt x="48260" y="3087988"/>
                    </a:cubicBezTo>
                    <a:cubicBezTo>
                      <a:pt x="38100" y="3087988"/>
                      <a:pt x="29210" y="3087988"/>
                      <a:pt x="19050" y="3086718"/>
                    </a:cubicBezTo>
                    <a:cubicBezTo>
                      <a:pt x="10160" y="3085448"/>
                      <a:pt x="5080" y="3079098"/>
                      <a:pt x="7620" y="3070208"/>
                    </a:cubicBezTo>
                    <a:cubicBezTo>
                      <a:pt x="16510" y="3038358"/>
                      <a:pt x="12700" y="2978846"/>
                      <a:pt x="11430" y="2916954"/>
                    </a:cubicBezTo>
                    <a:cubicBezTo>
                      <a:pt x="10160" y="2790788"/>
                      <a:pt x="6350" y="2667003"/>
                      <a:pt x="7620" y="2540838"/>
                    </a:cubicBezTo>
                    <a:cubicBezTo>
                      <a:pt x="5080" y="2383726"/>
                      <a:pt x="0" y="438874"/>
                      <a:pt x="7620" y="279382"/>
                    </a:cubicBezTo>
                    <a:cubicBezTo>
                      <a:pt x="8890" y="248436"/>
                      <a:pt x="7620" y="215109"/>
                      <a:pt x="8890" y="184163"/>
                    </a:cubicBezTo>
                    <a:cubicBezTo>
                      <a:pt x="10160" y="134173"/>
                      <a:pt x="12700" y="79422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62921" y="30480"/>
                      <a:pt x="101958" y="29210"/>
                    </a:cubicBezTo>
                    <a:cubicBezTo>
                      <a:pt x="167832" y="25400"/>
                      <a:pt x="233707" y="22860"/>
                      <a:pt x="302021" y="20320"/>
                    </a:cubicBezTo>
                    <a:cubicBezTo>
                      <a:pt x="348377" y="17780"/>
                      <a:pt x="394733" y="16510"/>
                      <a:pt x="438650" y="13970"/>
                    </a:cubicBezTo>
                    <a:cubicBezTo>
                      <a:pt x="482566" y="11430"/>
                      <a:pt x="528922" y="8890"/>
                      <a:pt x="572839" y="8890"/>
                    </a:cubicBezTo>
                    <a:cubicBezTo>
                      <a:pt x="621635" y="7620"/>
                      <a:pt x="670431" y="10160"/>
                      <a:pt x="719227" y="8890"/>
                    </a:cubicBezTo>
                    <a:cubicBezTo>
                      <a:pt x="780222" y="8890"/>
                      <a:pt x="1885450" y="6350"/>
                      <a:pt x="1946445" y="5080"/>
                    </a:cubicBezTo>
                    <a:cubicBezTo>
                      <a:pt x="2005000" y="3810"/>
                      <a:pt x="2063556" y="2540"/>
                      <a:pt x="2124551" y="2540"/>
                    </a:cubicBezTo>
                    <a:cubicBezTo>
                      <a:pt x="2224582" y="1270"/>
                      <a:pt x="2322174" y="0"/>
                      <a:pt x="2422206" y="0"/>
                    </a:cubicBezTo>
                    <a:cubicBezTo>
                      <a:pt x="2463683" y="0"/>
                      <a:pt x="2507599" y="2540"/>
                      <a:pt x="2549076" y="2540"/>
                    </a:cubicBezTo>
                    <a:cubicBezTo>
                      <a:pt x="2663746" y="3810"/>
                      <a:pt x="2780856" y="5080"/>
                      <a:pt x="2895527" y="7620"/>
                    </a:cubicBezTo>
                    <a:cubicBezTo>
                      <a:pt x="2956522" y="8890"/>
                      <a:pt x="3017517" y="12700"/>
                      <a:pt x="3078512" y="16510"/>
                    </a:cubicBezTo>
                    <a:cubicBezTo>
                      <a:pt x="3093151" y="16510"/>
                      <a:pt x="3107789" y="16510"/>
                      <a:pt x="3119988" y="16510"/>
                    </a:cubicBezTo>
                    <a:cubicBezTo>
                      <a:pt x="3136203" y="17780"/>
                      <a:pt x="3145093" y="20320"/>
                      <a:pt x="3155253" y="21590"/>
                    </a:cubicBezTo>
                    <a:close/>
                    <a:moveTo>
                      <a:pt x="3165413" y="3082908"/>
                    </a:moveTo>
                    <a:cubicBezTo>
                      <a:pt x="3166683" y="3066398"/>
                      <a:pt x="3167953" y="3053698"/>
                      <a:pt x="3167953" y="3040998"/>
                    </a:cubicBezTo>
                    <a:cubicBezTo>
                      <a:pt x="3166683" y="2907432"/>
                      <a:pt x="3165413" y="2781266"/>
                      <a:pt x="3165413" y="2645579"/>
                    </a:cubicBezTo>
                    <a:cubicBezTo>
                      <a:pt x="3165413" y="2583686"/>
                      <a:pt x="3167953" y="2521794"/>
                      <a:pt x="3166683" y="2459901"/>
                    </a:cubicBezTo>
                    <a:cubicBezTo>
                      <a:pt x="3166683" y="2402770"/>
                      <a:pt x="3165413" y="2343258"/>
                      <a:pt x="3164143" y="2286126"/>
                    </a:cubicBezTo>
                    <a:cubicBezTo>
                      <a:pt x="3159063" y="2198049"/>
                      <a:pt x="3147633" y="374601"/>
                      <a:pt x="3147633" y="286523"/>
                    </a:cubicBezTo>
                    <a:cubicBezTo>
                      <a:pt x="3145093" y="212729"/>
                      <a:pt x="3142553" y="136553"/>
                      <a:pt x="3140013" y="63500"/>
                    </a:cubicBezTo>
                    <a:cubicBezTo>
                      <a:pt x="3138743" y="44450"/>
                      <a:pt x="3137473" y="43180"/>
                      <a:pt x="3112669" y="41910"/>
                    </a:cubicBezTo>
                    <a:cubicBezTo>
                      <a:pt x="3105350" y="41910"/>
                      <a:pt x="3100470" y="41910"/>
                      <a:pt x="3093151" y="40640"/>
                    </a:cubicBezTo>
                    <a:cubicBezTo>
                      <a:pt x="3032156" y="36830"/>
                      <a:pt x="2968721" y="31750"/>
                      <a:pt x="2907726" y="30480"/>
                    </a:cubicBezTo>
                    <a:cubicBezTo>
                      <a:pt x="2758898" y="26670"/>
                      <a:pt x="2607631" y="25400"/>
                      <a:pt x="2458803" y="22860"/>
                    </a:cubicBezTo>
                    <a:cubicBezTo>
                      <a:pt x="2436845" y="22860"/>
                      <a:pt x="2412447" y="22860"/>
                      <a:pt x="2390489" y="22860"/>
                    </a:cubicBezTo>
                    <a:cubicBezTo>
                      <a:pt x="2353892" y="22860"/>
                      <a:pt x="2317295" y="22860"/>
                      <a:pt x="2283138" y="22860"/>
                    </a:cubicBezTo>
                    <a:cubicBezTo>
                      <a:pt x="2205064" y="22860"/>
                      <a:pt x="2126990" y="22860"/>
                      <a:pt x="2051357" y="24130"/>
                    </a:cubicBezTo>
                    <a:cubicBezTo>
                      <a:pt x="1985482" y="25400"/>
                      <a:pt x="875374" y="29210"/>
                      <a:pt x="809499" y="29210"/>
                    </a:cubicBezTo>
                    <a:cubicBezTo>
                      <a:pt x="702148" y="29210"/>
                      <a:pt x="594797" y="26670"/>
                      <a:pt x="487446" y="33020"/>
                    </a:cubicBezTo>
                    <a:cubicBezTo>
                      <a:pt x="431330" y="36830"/>
                      <a:pt x="377655" y="36830"/>
                      <a:pt x="323979" y="38100"/>
                    </a:cubicBezTo>
                    <a:cubicBezTo>
                      <a:pt x="231267" y="41910"/>
                      <a:pt x="138555" y="45720"/>
                      <a:pt x="49530" y="50800"/>
                    </a:cubicBezTo>
                    <a:cubicBezTo>
                      <a:pt x="36830" y="50800"/>
                      <a:pt x="34290" y="53340"/>
                      <a:pt x="33020" y="72280"/>
                    </a:cubicBezTo>
                    <a:cubicBezTo>
                      <a:pt x="31750" y="115129"/>
                      <a:pt x="31750" y="157978"/>
                      <a:pt x="30480" y="200826"/>
                    </a:cubicBezTo>
                    <a:cubicBezTo>
                      <a:pt x="29210" y="272241"/>
                      <a:pt x="26670" y="341275"/>
                      <a:pt x="25400" y="412689"/>
                    </a:cubicBezTo>
                    <a:cubicBezTo>
                      <a:pt x="20320" y="488864"/>
                      <a:pt x="26670" y="2350399"/>
                      <a:pt x="29210" y="2426575"/>
                    </a:cubicBezTo>
                    <a:cubicBezTo>
                      <a:pt x="29210" y="2507511"/>
                      <a:pt x="29210" y="2590828"/>
                      <a:pt x="30480" y="2671764"/>
                    </a:cubicBezTo>
                    <a:cubicBezTo>
                      <a:pt x="30480" y="2731276"/>
                      <a:pt x="33020" y="2790788"/>
                      <a:pt x="33020" y="2850300"/>
                    </a:cubicBezTo>
                    <a:cubicBezTo>
                      <a:pt x="33020" y="2914573"/>
                      <a:pt x="33020" y="2978846"/>
                      <a:pt x="31750" y="3040998"/>
                    </a:cubicBezTo>
                    <a:cubicBezTo>
                      <a:pt x="31750" y="3044808"/>
                      <a:pt x="31750" y="3047348"/>
                      <a:pt x="31750" y="3051158"/>
                    </a:cubicBezTo>
                    <a:cubicBezTo>
                      <a:pt x="31750" y="3061318"/>
                      <a:pt x="35560" y="3065128"/>
                      <a:pt x="44450" y="3065128"/>
                    </a:cubicBezTo>
                    <a:cubicBezTo>
                      <a:pt x="67801" y="3065128"/>
                      <a:pt x="101958" y="3066398"/>
                      <a:pt x="133675" y="3066398"/>
                    </a:cubicBezTo>
                    <a:cubicBezTo>
                      <a:pt x="180031" y="3066398"/>
                      <a:pt x="228827" y="3063858"/>
                      <a:pt x="275183" y="3066398"/>
                    </a:cubicBezTo>
                    <a:cubicBezTo>
                      <a:pt x="350817" y="3070208"/>
                      <a:pt x="426451" y="3072748"/>
                      <a:pt x="502085" y="3071478"/>
                    </a:cubicBezTo>
                    <a:cubicBezTo>
                      <a:pt x="550881" y="3070208"/>
                      <a:pt x="597237" y="3072748"/>
                      <a:pt x="646033" y="3072748"/>
                    </a:cubicBezTo>
                    <a:cubicBezTo>
                      <a:pt x="716787" y="3072748"/>
                      <a:pt x="787541" y="3071478"/>
                      <a:pt x="858295" y="3072748"/>
                    </a:cubicBezTo>
                    <a:cubicBezTo>
                      <a:pt x="963207" y="3074018"/>
                      <a:pt x="2114791" y="3063858"/>
                      <a:pt x="2222143" y="3066398"/>
                    </a:cubicBezTo>
                    <a:cubicBezTo>
                      <a:pt x="2268499" y="3067668"/>
                      <a:pt x="2314855" y="3068938"/>
                      <a:pt x="2358771" y="3068938"/>
                    </a:cubicBezTo>
                    <a:cubicBezTo>
                      <a:pt x="2439285" y="3071478"/>
                      <a:pt x="2517358" y="3067668"/>
                      <a:pt x="2597872" y="3071478"/>
                    </a:cubicBezTo>
                    <a:cubicBezTo>
                      <a:pt x="2663746" y="3074018"/>
                      <a:pt x="2729621" y="3074018"/>
                      <a:pt x="2795495" y="3076558"/>
                    </a:cubicBezTo>
                    <a:cubicBezTo>
                      <a:pt x="2893087" y="3080368"/>
                      <a:pt x="2990679" y="3082908"/>
                      <a:pt x="3088271" y="3084178"/>
                    </a:cubicBezTo>
                    <a:cubicBezTo>
                      <a:pt x="3124868" y="3084178"/>
                      <a:pt x="3145093" y="3082908"/>
                      <a:pt x="3165413" y="3082908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24" name="Rectangle 23"/>
            <p:cNvSpPr/>
            <p:nvPr/>
          </p:nvSpPr>
          <p:spPr>
            <a:xfrm>
              <a:off x="12659244" y="4086410"/>
              <a:ext cx="5369730" cy="34931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609630">
                <a:lnSpc>
                  <a:spcPct val="150000"/>
                </a:lnSpc>
                <a:buClr>
                  <a:srgbClr val="000000"/>
                </a:buClr>
              </a:pPr>
              <a:r>
                <a:rPr lang="pt-BR" sz="2667" kern="0" dirty="0">
                  <a:solidFill>
                    <a:prstClr val="black"/>
                  </a:solidFill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* </a:t>
              </a:r>
              <a:r>
                <a:rPr lang="vi-VN" sz="2667" kern="0" dirty="0">
                  <a:solidFill>
                    <a:prstClr val="black"/>
                  </a:solidFill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Chuẩn bị trước </a:t>
              </a:r>
              <a:endParaRPr lang="en-US" sz="2667" kern="0" dirty="0">
                <a:solidFill>
                  <a:prstClr val="black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endParaRPr>
            </a:p>
            <a:p>
              <a:pPr algn="ctr" defTabSz="609630">
                <a:lnSpc>
                  <a:spcPct val="150000"/>
                </a:lnSpc>
                <a:buClr>
                  <a:srgbClr val="000000"/>
                </a:buClr>
              </a:pPr>
              <a:r>
                <a:rPr lang="vi-VN" sz="2667" b="1" kern="0" dirty="0">
                  <a:solidFill>
                    <a:prstClr val="black"/>
                  </a:solidFill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"Bài 11: Tính chất ba đường phân giác của tam giác"</a:t>
              </a:r>
              <a:endParaRPr lang="pt-BR" sz="2667" b="1" kern="0" dirty="0">
                <a:solidFill>
                  <a:prstClr val="black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pic>
        <p:nvPicPr>
          <p:cNvPr id="29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3414105">
            <a:off x="395328" y="5620968"/>
            <a:ext cx="981485" cy="10971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14:doors dir="ver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85800" y="685800"/>
            <a:ext cx="10820400" cy="5486400"/>
            <a:chOff x="0" y="0"/>
            <a:chExt cx="13383902" cy="678620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383902" cy="6786204"/>
            </a:xfrm>
            <a:custGeom>
              <a:avLst/>
              <a:gdLst/>
              <a:ahLst/>
              <a:cxnLst/>
              <a:rect l="l" t="t" r="r" b="b"/>
              <a:pathLst>
                <a:path w="13383902" h="6786204">
                  <a:moveTo>
                    <a:pt x="13259442" y="6786204"/>
                  </a:moveTo>
                  <a:lnTo>
                    <a:pt x="124460" y="6786204"/>
                  </a:lnTo>
                  <a:cubicBezTo>
                    <a:pt x="55880" y="6786204"/>
                    <a:pt x="0" y="6730323"/>
                    <a:pt x="0" y="666174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3259442" y="0"/>
                  </a:lnTo>
                  <a:cubicBezTo>
                    <a:pt x="13328022" y="0"/>
                    <a:pt x="13383902" y="55880"/>
                    <a:pt x="13383902" y="124460"/>
                  </a:cubicBezTo>
                  <a:lnTo>
                    <a:pt x="13383902" y="6661744"/>
                  </a:lnTo>
                  <a:cubicBezTo>
                    <a:pt x="13383902" y="6730324"/>
                    <a:pt x="13328022" y="6786204"/>
                    <a:pt x="13259442" y="6786204"/>
                  </a:cubicBezTo>
                  <a:close/>
                </a:path>
              </a:pathLst>
            </a:custGeom>
            <a:solidFill>
              <a:srgbClr val="FFD992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543954" y="3251124"/>
            <a:ext cx="3104093" cy="3104093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878231" y="1229758"/>
            <a:ext cx="10435538" cy="20216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ct val="150000"/>
              </a:lnSpc>
            </a:pPr>
            <a:r>
              <a:rPr lang="en-US" sz="4667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 ƠN CÁC EM ĐÃ CHÚ Ý </a:t>
            </a:r>
          </a:p>
          <a:p>
            <a:pPr algn="ctr" defTabSz="609630">
              <a:lnSpc>
                <a:spcPct val="150000"/>
              </a:lnSpc>
            </a:pPr>
            <a:r>
              <a:rPr lang="en-US" sz="4667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LẮNG NGHE BÀI GIẢNG!</a:t>
            </a:r>
          </a:p>
        </p:txBody>
      </p:sp>
      <p:pic>
        <p:nvPicPr>
          <p:cNvPr id="6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06400" y="4837643"/>
            <a:ext cx="1524000" cy="1883595"/>
          </a:xfrm>
          <a:prstGeom prst="rect">
            <a:avLst/>
          </a:prstGeom>
        </p:spPr>
      </p:pic>
      <p:pic>
        <p:nvPicPr>
          <p:cNvPr id="7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9629179" y="4649894"/>
            <a:ext cx="2473255" cy="20730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omb/>
      </p:transition>
    </mc:Choice>
    <mc:Fallback xmlns="">
      <p:transition spd="med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" y="109106"/>
            <a:ext cx="153568" cy="205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0960" tIns="30480" rIns="60960" bIns="30480" numCol="1" anchor="ctr" anchorCtr="0" compatLnSpc="1">
            <a:prstTxWarp prst="textNoShape">
              <a:avLst/>
            </a:prstTxWarp>
            <a:spAutoFit/>
          </a:bodyPr>
          <a:lstStyle/>
          <a:p>
            <a:pPr defTabSz="60963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933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altLang="en-US" sz="12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-609600" y="6172200"/>
            <a:ext cx="13360400" cy="9652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defRPr/>
            </a:pPr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505201" y="442334"/>
            <a:ext cx="5149556" cy="719273"/>
            <a:chOff x="-4598847" y="178390"/>
            <a:chExt cx="14947343" cy="1078910"/>
          </a:xfrm>
          <a:solidFill>
            <a:schemeClr val="accent5">
              <a:lumMod val="75000"/>
            </a:schemeClr>
          </a:solidFill>
        </p:grpSpPr>
        <p:sp>
          <p:nvSpPr>
            <p:cNvPr id="16" name="Rectangle 15"/>
            <p:cNvSpPr/>
            <p:nvPr/>
          </p:nvSpPr>
          <p:spPr>
            <a:xfrm>
              <a:off x="-4598847" y="190500"/>
              <a:ext cx="14737595" cy="1066800"/>
            </a:xfrm>
            <a:prstGeom prst="rect">
              <a:avLst/>
            </a:prstGeom>
            <a:grpFill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>
                <a:defRPr/>
              </a:pPr>
              <a:endParaRPr lang="en-US" sz="12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-2823452" y="178390"/>
              <a:ext cx="13171948" cy="1048845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algn="just" defTabSz="609630">
                <a:lnSpc>
                  <a:spcPct val="150000"/>
                </a:lnSpc>
                <a:spcAft>
                  <a:spcPts val="533"/>
                </a:spcAft>
                <a:defRPr/>
              </a:pPr>
              <a:r>
                <a:rPr lang="en-US" sz="3000" b="1" dirty="0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BÀI TẬP TRẮC NGHIỆM</a:t>
              </a:r>
              <a:endParaRPr lang="en-US" sz="3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9" name="Rectangle 18"/>
          <p:cNvSpPr/>
          <p:nvPr/>
        </p:nvSpPr>
        <p:spPr>
          <a:xfrm>
            <a:off x="747637" y="1485091"/>
            <a:ext cx="10718800" cy="1257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630">
              <a:lnSpc>
                <a:spcPct val="150000"/>
              </a:lnSpc>
              <a:spcAft>
                <a:spcPts val="533"/>
              </a:spcAft>
            </a:pPr>
            <a:r>
              <a:rPr lang="en-US" sz="2667" b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Câu 2. </a:t>
            </a:r>
            <a:r>
              <a:rPr lang="en-US" sz="2667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 G là trọng tâm tam giác MNP với đường trung tuyến MI. Câu nào sau đây đúng.</a:t>
            </a:r>
            <a:endParaRPr lang="en-US" sz="2133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101600" y="-128880"/>
            <a:ext cx="1117600" cy="1137506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6858000" y="3062773"/>
            <a:ext cx="1930400" cy="1128227"/>
          </a:xfrm>
          <a:prstGeom prst="roundRect">
            <a:avLst/>
          </a:prstGeom>
          <a:noFill/>
          <a:ln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defRPr/>
            </a:pPr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0617200" y="5525232"/>
            <a:ext cx="1168400" cy="85585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3400991" y="2904309"/>
                <a:ext cx="6096000" cy="235038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defTabSz="609630">
                  <a:lnSpc>
                    <a:spcPct val="200000"/>
                  </a:lnSpc>
                  <a:spcAft>
                    <a:spcPts val="533"/>
                  </a:spcAft>
                </a:pP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𝑀𝐺</m:t>
                        </m:r>
                      </m:num>
                      <m:den>
                        <m: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𝑀𝐼</m:t>
                        </m:r>
                      </m:den>
                    </m:f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		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𝐺𝐼</m:t>
                        </m:r>
                      </m:num>
                      <m:den>
                        <m: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𝑀𝐼</m:t>
                        </m:r>
                      </m:den>
                    </m:f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2667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defTabSz="609630">
                  <a:lnSpc>
                    <a:spcPct val="200000"/>
                  </a:lnSpc>
                  <a:spcAft>
                    <a:spcPts val="533"/>
                  </a:spcAft>
                </a:pP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𝑀𝐺</m:t>
                        </m:r>
                      </m:num>
                      <m:den>
                        <m: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𝐺𝐼</m:t>
                        </m:r>
                      </m:den>
                    </m:f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=3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		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𝐺𝐼</m:t>
                        </m:r>
                      </m:num>
                      <m:den>
                        <m: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𝑀𝐺</m:t>
                        </m:r>
                      </m:den>
                    </m:f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2667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0991" y="2904309"/>
                <a:ext cx="6096000" cy="2350387"/>
              </a:xfrm>
              <a:prstGeom prst="rect">
                <a:avLst/>
              </a:prstGeom>
              <a:blipFill>
                <a:blip r:embed="rId7"/>
                <a:stretch>
                  <a:fillRect l="-1900" b="-1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739616" y="5727009"/>
            <a:ext cx="843638" cy="890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240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" y="109106"/>
            <a:ext cx="153568" cy="205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0960" tIns="30480" rIns="60960" bIns="30480" numCol="1" anchor="ctr" anchorCtr="0" compatLnSpc="1">
            <a:prstTxWarp prst="textNoShape">
              <a:avLst/>
            </a:prstTxWarp>
            <a:spAutoFit/>
          </a:bodyPr>
          <a:lstStyle/>
          <a:p>
            <a:pPr defTabSz="60963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933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altLang="en-US" sz="12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-585553" y="6375400"/>
            <a:ext cx="13360400" cy="9652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defRPr/>
            </a:pPr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556001" y="454683"/>
            <a:ext cx="5149556" cy="719273"/>
            <a:chOff x="-4598847" y="178390"/>
            <a:chExt cx="14947343" cy="1078910"/>
          </a:xfrm>
          <a:solidFill>
            <a:schemeClr val="accent5">
              <a:lumMod val="75000"/>
            </a:schemeClr>
          </a:solidFill>
        </p:grpSpPr>
        <p:sp>
          <p:nvSpPr>
            <p:cNvPr id="16" name="Rectangle 15"/>
            <p:cNvSpPr/>
            <p:nvPr/>
          </p:nvSpPr>
          <p:spPr>
            <a:xfrm>
              <a:off x="-4598847" y="190500"/>
              <a:ext cx="14737595" cy="1066800"/>
            </a:xfrm>
            <a:prstGeom prst="rect">
              <a:avLst/>
            </a:prstGeom>
            <a:grpFill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>
                <a:defRPr/>
              </a:pPr>
              <a:endParaRPr lang="en-US" sz="12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-2823452" y="178390"/>
              <a:ext cx="13171948" cy="1048845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algn="just" defTabSz="609630">
                <a:lnSpc>
                  <a:spcPct val="150000"/>
                </a:lnSpc>
                <a:spcAft>
                  <a:spcPts val="533"/>
                </a:spcAft>
                <a:defRPr/>
              </a:pPr>
              <a:r>
                <a:rPr lang="en-US" sz="3000" b="1" dirty="0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BÀI TẬP TRẮC NGHIỆM</a:t>
              </a:r>
              <a:endParaRPr lang="en-US" sz="3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9" name="Rectangle 18"/>
          <p:cNvSpPr/>
          <p:nvPr/>
        </p:nvSpPr>
        <p:spPr>
          <a:xfrm>
            <a:off x="1483895" y="1295400"/>
            <a:ext cx="4295209" cy="6417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630">
              <a:lnSpc>
                <a:spcPct val="150000"/>
              </a:lnSpc>
              <a:spcAft>
                <a:spcPts val="533"/>
              </a:spcAft>
            </a:pPr>
            <a:r>
              <a:rPr lang="en-US" sz="2667" b="1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667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3.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trả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sai</a:t>
            </a:r>
            <a:endParaRPr lang="en-US" sz="2133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101600" y="-128880"/>
            <a:ext cx="1117600" cy="1137506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1320800" y="5359400"/>
            <a:ext cx="6756400" cy="619537"/>
          </a:xfrm>
          <a:prstGeom prst="roundRect">
            <a:avLst/>
          </a:prstGeom>
          <a:noFill/>
          <a:ln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defRPr/>
            </a:pPr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0439400" y="5669169"/>
            <a:ext cx="1168400" cy="855853"/>
          </a:xfrm>
          <a:prstGeom prst="rect">
            <a:avLst/>
          </a:prstGeom>
        </p:spPr>
      </p:pic>
      <p:pic>
        <p:nvPicPr>
          <p:cNvPr id="14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0769600" y="587008"/>
            <a:ext cx="508000" cy="53614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473200" y="1905357"/>
            <a:ext cx="10533195" cy="4079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630">
              <a:lnSpc>
                <a:spcPct val="200000"/>
              </a:lnSpc>
            </a:pP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tam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trung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tuyến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667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defTabSz="609630">
              <a:lnSpc>
                <a:spcPct val="200000"/>
              </a:lnSpc>
            </a:pP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B. Ba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trung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tuyến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tam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qua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667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defTabSz="609630">
              <a:lnSpc>
                <a:spcPct val="200000"/>
              </a:lnSpc>
            </a:pP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C.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trọng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tam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giao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trung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tuyến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tam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667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defTabSz="609630">
              <a:lnSpc>
                <a:spcPct val="200000"/>
              </a:lnSpc>
            </a:pP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D.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tam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trọng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667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9105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" y="109106"/>
            <a:ext cx="153568" cy="205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0960" tIns="30480" rIns="60960" bIns="30480" numCol="1" anchor="ctr" anchorCtr="0" compatLnSpc="1">
            <a:prstTxWarp prst="textNoShape">
              <a:avLst/>
            </a:prstTxWarp>
            <a:spAutoFit/>
          </a:bodyPr>
          <a:lstStyle/>
          <a:p>
            <a:pPr defTabSz="60963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933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altLang="en-US" sz="12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-585553" y="6293253"/>
            <a:ext cx="13360400" cy="9652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defRPr/>
            </a:pPr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556001" y="454683"/>
            <a:ext cx="5149556" cy="719273"/>
            <a:chOff x="-4598847" y="178390"/>
            <a:chExt cx="14947343" cy="1078910"/>
          </a:xfrm>
          <a:solidFill>
            <a:schemeClr val="accent5">
              <a:lumMod val="75000"/>
            </a:schemeClr>
          </a:solidFill>
        </p:grpSpPr>
        <p:sp>
          <p:nvSpPr>
            <p:cNvPr id="16" name="Rectangle 15"/>
            <p:cNvSpPr/>
            <p:nvPr/>
          </p:nvSpPr>
          <p:spPr>
            <a:xfrm>
              <a:off x="-4598847" y="190500"/>
              <a:ext cx="14737595" cy="1066800"/>
            </a:xfrm>
            <a:prstGeom prst="rect">
              <a:avLst/>
            </a:prstGeom>
            <a:grpFill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>
                <a:defRPr/>
              </a:pPr>
              <a:endParaRPr lang="en-US" sz="12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-2823452" y="178390"/>
              <a:ext cx="13171948" cy="1048845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algn="just" defTabSz="609630">
                <a:lnSpc>
                  <a:spcPct val="150000"/>
                </a:lnSpc>
                <a:spcAft>
                  <a:spcPts val="533"/>
                </a:spcAft>
                <a:defRPr/>
              </a:pPr>
              <a:r>
                <a:rPr lang="en-US" sz="3000" b="1" dirty="0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BÀI TẬP TRẮC NGHIỆM</a:t>
              </a:r>
              <a:endParaRPr lang="en-US" sz="3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0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101600" y="-128880"/>
            <a:ext cx="1117600" cy="1137506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660400" y="3534587"/>
            <a:ext cx="4518526" cy="619537"/>
          </a:xfrm>
          <a:prstGeom prst="roundRect">
            <a:avLst/>
          </a:prstGeom>
          <a:noFill/>
          <a:ln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defRPr/>
            </a:pPr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9144000" y="5519021"/>
            <a:ext cx="1168400" cy="855853"/>
          </a:xfrm>
          <a:prstGeom prst="rect">
            <a:avLst/>
          </a:prstGeom>
        </p:spPr>
      </p:pic>
      <p:pic>
        <p:nvPicPr>
          <p:cNvPr id="14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0769600" y="587008"/>
            <a:ext cx="508000" cy="53614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762000" y="1378255"/>
                <a:ext cx="11023600" cy="54624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defTabSz="609630">
                  <a:lnSpc>
                    <a:spcPct val="150000"/>
                  </a:lnSpc>
                </a:pPr>
                <a:r>
                  <a:rPr lang="en-US" sz="2667" b="1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Câu 4. </a:t>
                </a:r>
                <a:r>
                  <a:rPr lang="en-US" sz="2667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Cho tam </a:t>
                </a:r>
                <a:r>
                  <a:rPr lang="en-US" sz="2667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giác</a:t>
                </a:r>
                <a:r>
                  <a:rPr lang="en-US" sz="2667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ABC </a:t>
                </a:r>
                <a:r>
                  <a:rPr lang="en-US" sz="2667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có</a:t>
                </a:r>
                <a:r>
                  <a:rPr lang="en-US" sz="2667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G </a:t>
                </a:r>
                <a:r>
                  <a:rPr lang="en-US" sz="2667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là</a:t>
                </a:r>
                <a:r>
                  <a:rPr lang="en-US" sz="2667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trọng</a:t>
                </a:r>
                <a:r>
                  <a:rPr lang="en-US" sz="2667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tâm</a:t>
                </a:r>
                <a:r>
                  <a:rPr lang="en-US" sz="2667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, </a:t>
                </a:r>
                <a:r>
                  <a:rPr lang="en-US" sz="2667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đường</a:t>
                </a:r>
                <a:r>
                  <a:rPr lang="en-US" sz="2667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trung</a:t>
                </a:r>
                <a:r>
                  <a:rPr lang="en-US" sz="2667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tuyến</a:t>
                </a:r>
                <a:r>
                  <a:rPr lang="en-US" sz="2667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AD. </a:t>
                </a:r>
                <a:r>
                  <a:rPr lang="en-US" sz="2667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Trên</a:t>
                </a:r>
                <a:r>
                  <a:rPr lang="en-US" sz="2667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tia</a:t>
                </a:r>
                <a:r>
                  <a:rPr lang="en-US" sz="2667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đối</a:t>
                </a:r>
                <a:r>
                  <a:rPr lang="en-US" sz="2667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của</a:t>
                </a:r>
                <a:r>
                  <a:rPr lang="en-US" sz="2667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tia</a:t>
                </a:r>
                <a:r>
                  <a:rPr lang="en-US" sz="2667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DA </a:t>
                </a:r>
                <a:r>
                  <a:rPr lang="en-US" sz="2667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lấy</a:t>
                </a:r>
                <a:r>
                  <a:rPr lang="en-US" sz="2667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điểm</a:t>
                </a:r>
                <a:r>
                  <a:rPr lang="en-US" sz="2667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M </a:t>
                </a:r>
                <a:r>
                  <a:rPr lang="en-US" sz="2667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sao</a:t>
                </a:r>
                <a:r>
                  <a:rPr lang="en-US" sz="2667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cho</a:t>
                </a:r>
                <a:r>
                  <a:rPr lang="en-US" sz="2667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DM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67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667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667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667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AD. </a:t>
                </a:r>
                <a:r>
                  <a:rPr lang="en-US" sz="2667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Khẳng</a:t>
                </a:r>
                <a:r>
                  <a:rPr lang="en-US" sz="2667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định</a:t>
                </a:r>
                <a:r>
                  <a:rPr lang="en-US" sz="2667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nào</a:t>
                </a:r>
                <a:r>
                  <a:rPr lang="en-US" sz="2667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là</a:t>
                </a:r>
                <a:r>
                  <a:rPr lang="en-US" sz="2667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đúng</a:t>
                </a:r>
                <a:r>
                  <a:rPr lang="en-US" sz="2667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trong</a:t>
                </a:r>
                <a:r>
                  <a:rPr lang="en-US" sz="2667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số</a:t>
                </a:r>
                <a:r>
                  <a:rPr lang="en-US" sz="2667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các</a:t>
                </a:r>
                <a:r>
                  <a:rPr lang="en-US" sz="2667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khẳng</a:t>
                </a:r>
                <a:r>
                  <a:rPr lang="en-US" sz="2667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định</a:t>
                </a:r>
                <a:r>
                  <a:rPr lang="en-US" sz="2667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dưới</a:t>
                </a:r>
                <a:r>
                  <a:rPr lang="en-US" sz="2667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đây</a:t>
                </a:r>
                <a:r>
                  <a:rPr lang="en-US" sz="2667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?</a:t>
                </a:r>
                <a:endParaRPr lang="en-US" sz="2667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 defTabSz="609630">
                  <a:lnSpc>
                    <a:spcPct val="150000"/>
                  </a:lnSpc>
                </a:pP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A. D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là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trung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điểm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của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GM.</a:t>
                </a:r>
                <a:endParaRPr lang="en-US" sz="2667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 defTabSz="609630">
                  <a:lnSpc>
                    <a:spcPct val="150000"/>
                  </a:lnSpc>
                </a:pP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B. G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là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trung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điểm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của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AD.</a:t>
                </a:r>
                <a:endParaRPr lang="en-US" sz="2667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 defTabSz="609630">
                  <a:lnSpc>
                    <a:spcPct val="150000"/>
                  </a:lnSpc>
                </a:pP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𝐴𝐷</m:t>
                    </m:r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= </m:t>
                    </m:r>
                    <m:f>
                      <m:fPr>
                        <m:ctrlP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𝐺𝑀</m:t>
                    </m:r>
                  </m:oMath>
                </a14:m>
                <a:endParaRPr lang="en-US" sz="2667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 defTabSz="609630">
                  <a:lnSpc>
                    <a:spcPct val="150000"/>
                  </a:lnSpc>
                </a:pP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2667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𝐴𝐺</m:t>
                    </m:r>
                    <m:r>
                      <a:rPr lang="en-US" sz="2667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= 3</m:t>
                    </m:r>
                    <m:r>
                      <a:rPr lang="en-US" sz="2667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𝐷𝑀</m:t>
                    </m:r>
                    <m:r>
                      <a:rPr lang="en-US" sz="2667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2667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defTabSz="609630">
                  <a:lnSpc>
                    <a:spcPct val="150000"/>
                  </a:lnSpc>
                </a:pPr>
                <a:r>
                  <a:rPr lang="en-US" sz="2667" b="1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US" sz="2667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1378255"/>
                <a:ext cx="11023600" cy="5462457"/>
              </a:xfrm>
              <a:prstGeom prst="rect">
                <a:avLst/>
              </a:prstGeom>
              <a:blipFill>
                <a:blip r:embed="rId9"/>
                <a:stretch>
                  <a:fillRect l="-1051" r="-10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7105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12800" y="3559654"/>
            <a:ext cx="9194800" cy="1967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438522" lvl="8" algn="just" defTabSz="609630">
              <a:lnSpc>
                <a:spcPct val="250000"/>
              </a:lnSpc>
            </a:pP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A.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Điểm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D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		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B.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Điểm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E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438522" lvl="8" algn="just" defTabSz="609630">
              <a:lnSpc>
                <a:spcPct val="250000"/>
              </a:lnSpc>
            </a:pP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C.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Điểm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O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		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D.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Cả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A, B, C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đều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sai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" y="109106"/>
            <a:ext cx="153568" cy="205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0960" tIns="30480" rIns="60960" bIns="30480" numCol="1" anchor="ctr" anchorCtr="0" compatLnSpc="1">
            <a:prstTxWarp prst="textNoShape">
              <a:avLst/>
            </a:prstTxWarp>
            <a:spAutoFit/>
          </a:bodyPr>
          <a:lstStyle/>
          <a:p>
            <a:pPr defTabSz="60963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933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altLang="en-US" sz="12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-585553" y="6293253"/>
            <a:ext cx="13360400" cy="9652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defRPr/>
            </a:pPr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556001" y="454683"/>
            <a:ext cx="5149556" cy="719273"/>
            <a:chOff x="-4598847" y="178390"/>
            <a:chExt cx="14947343" cy="1078910"/>
          </a:xfrm>
          <a:solidFill>
            <a:schemeClr val="accent5">
              <a:lumMod val="75000"/>
            </a:schemeClr>
          </a:solidFill>
        </p:grpSpPr>
        <p:sp>
          <p:nvSpPr>
            <p:cNvPr id="16" name="Rectangle 15"/>
            <p:cNvSpPr/>
            <p:nvPr/>
          </p:nvSpPr>
          <p:spPr>
            <a:xfrm>
              <a:off x="-4598847" y="190500"/>
              <a:ext cx="14737595" cy="1066800"/>
            </a:xfrm>
            <a:prstGeom prst="rect">
              <a:avLst/>
            </a:prstGeom>
            <a:grpFill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>
                <a:defRPr/>
              </a:pPr>
              <a:endParaRPr lang="en-US" sz="12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-2823452" y="178390"/>
              <a:ext cx="13171948" cy="1048845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algn="just" defTabSz="609630">
                <a:lnSpc>
                  <a:spcPct val="150000"/>
                </a:lnSpc>
                <a:spcAft>
                  <a:spcPts val="533"/>
                </a:spcAft>
                <a:defRPr/>
              </a:pPr>
              <a:r>
                <a:rPr lang="en-US" sz="3000" b="1" dirty="0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BÀI TẬP TRẮC NGHIỆM</a:t>
              </a:r>
              <a:endParaRPr lang="en-US" sz="3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0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101600" y="-128880"/>
            <a:ext cx="1117600" cy="1137506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5943600" y="3877416"/>
            <a:ext cx="2336800" cy="719985"/>
          </a:xfrm>
          <a:prstGeom prst="roundRect">
            <a:avLst/>
          </a:prstGeom>
          <a:noFill/>
          <a:ln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defRPr/>
            </a:pPr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17600" y="5616376"/>
            <a:ext cx="1168400" cy="855853"/>
          </a:xfrm>
          <a:prstGeom prst="rect">
            <a:avLst/>
          </a:prstGeom>
        </p:spPr>
      </p:pic>
      <p:pic>
        <p:nvPicPr>
          <p:cNvPr id="14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0769600" y="587008"/>
            <a:ext cx="508000" cy="53614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82847" y="1498497"/>
            <a:ext cx="11023600" cy="1863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09630">
              <a:lnSpc>
                <a:spcPct val="150000"/>
              </a:lnSpc>
            </a:pPr>
            <a:r>
              <a:rPr lang="en-US" sz="2667" b="1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Câu</a:t>
            </a:r>
            <a:r>
              <a:rPr lang="en-US" sz="2667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5. </a:t>
            </a:r>
            <a:r>
              <a:rPr lang="en-US" sz="2667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Cho tam </a:t>
            </a:r>
            <a:r>
              <a:rPr lang="en-US" sz="2667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giác</a:t>
            </a:r>
            <a:r>
              <a:rPr lang="en-US" sz="2667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ABC. </a:t>
            </a:r>
            <a:r>
              <a:rPr lang="en-US" sz="2667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Trên</a:t>
            </a:r>
            <a:r>
              <a:rPr lang="en-US" sz="2667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đường</a:t>
            </a:r>
            <a:r>
              <a:rPr lang="en-US" sz="2667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trung</a:t>
            </a:r>
            <a:r>
              <a:rPr lang="en-US" sz="2667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tuyến</a:t>
            </a:r>
            <a:r>
              <a:rPr lang="en-US" sz="2667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AM </a:t>
            </a:r>
            <a:r>
              <a:rPr lang="en-US" sz="2667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của</a:t>
            </a:r>
            <a:r>
              <a:rPr lang="en-US" sz="2667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tam </a:t>
            </a:r>
            <a:r>
              <a:rPr lang="en-US" sz="2667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giác</a:t>
            </a:r>
            <a:r>
              <a:rPr lang="en-US" sz="2667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đó</a:t>
            </a:r>
            <a:r>
              <a:rPr lang="en-US" sz="2667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2667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lấy</a:t>
            </a:r>
            <a:r>
              <a:rPr lang="en-US" sz="2667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hai</a:t>
            </a:r>
            <a:r>
              <a:rPr lang="en-US" sz="2667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điểm</a:t>
            </a:r>
            <a:r>
              <a:rPr lang="en-US" sz="2667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D </a:t>
            </a:r>
            <a:r>
              <a:rPr lang="en-US" sz="2667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và</a:t>
            </a:r>
            <a:r>
              <a:rPr lang="en-US" sz="2667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E </a:t>
            </a:r>
            <a:r>
              <a:rPr lang="en-US" sz="2667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sao</a:t>
            </a:r>
            <a:r>
              <a:rPr lang="en-US" sz="2667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cho</a:t>
            </a:r>
            <a:r>
              <a:rPr lang="en-US" sz="2667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AD = DE = EM. </a:t>
            </a:r>
            <a:r>
              <a:rPr lang="en-US" sz="2667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Gọi</a:t>
            </a:r>
            <a:r>
              <a:rPr lang="en-US" sz="2667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O </a:t>
            </a:r>
            <a:r>
              <a:rPr lang="en-US" sz="2667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là</a:t>
            </a:r>
            <a:r>
              <a:rPr lang="en-US" sz="2667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trung</a:t>
            </a:r>
            <a:r>
              <a:rPr lang="en-US" sz="2667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điểm</a:t>
            </a:r>
            <a:r>
              <a:rPr lang="en-US" sz="2667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của</a:t>
            </a:r>
            <a:r>
              <a:rPr lang="en-US" sz="2667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đoạn</a:t>
            </a:r>
            <a:r>
              <a:rPr lang="en-US" sz="2667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thẳng</a:t>
            </a:r>
            <a:r>
              <a:rPr lang="en-US" sz="2667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DE. </a:t>
            </a:r>
            <a:r>
              <a:rPr lang="en-US" sz="2667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Khi</a:t>
            </a:r>
            <a:r>
              <a:rPr lang="en-US" sz="2667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đó</a:t>
            </a:r>
            <a:r>
              <a:rPr lang="en-US" sz="2667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trọng</a:t>
            </a:r>
            <a:r>
              <a:rPr lang="en-US" sz="2667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tâm</a:t>
            </a:r>
            <a:r>
              <a:rPr lang="en-US" sz="2667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của</a:t>
            </a:r>
            <a:r>
              <a:rPr lang="en-US" sz="2667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tam </a:t>
            </a:r>
            <a:r>
              <a:rPr lang="en-US" sz="2667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giác</a:t>
            </a:r>
            <a:r>
              <a:rPr lang="en-US" sz="2667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ABC </a:t>
            </a:r>
            <a:r>
              <a:rPr lang="en-US" sz="2667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là</a:t>
            </a:r>
            <a:r>
              <a:rPr lang="en-US" sz="2667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511636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entagon 7"/>
          <p:cNvSpPr/>
          <p:nvPr/>
        </p:nvSpPr>
        <p:spPr>
          <a:xfrm>
            <a:off x="0" y="127000"/>
            <a:ext cx="3251200" cy="826149"/>
          </a:xfrm>
          <a:prstGeom prst="homePlate">
            <a:avLst/>
          </a:prstGeom>
          <a:solidFill>
            <a:srgbClr val="FFCC6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r>
              <a:rPr lang="en-US" sz="3334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  <p:pic>
        <p:nvPicPr>
          <p:cNvPr id="11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0972800" y="-407907"/>
            <a:ext cx="1219200" cy="136292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863600" y="1044264"/>
                <a:ext cx="10922000" cy="12574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09630">
                  <a:lnSpc>
                    <a:spcPct val="150000"/>
                  </a:lnSpc>
                </a:pP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tam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Ba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tuyến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𝐴𝑀</m:t>
                    </m:r>
                    <m:r>
                      <a:rPr lang="en-US" sz="2667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𝐵𝑁</m:t>
                    </m:r>
                    <m:r>
                      <a:rPr lang="en-US" sz="2667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𝐶𝑃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quy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𝐺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minh:</a:t>
                </a:r>
                <a:endParaRPr lang="en-US" sz="2133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600" y="1044264"/>
                <a:ext cx="10922000" cy="1257460"/>
              </a:xfrm>
              <a:prstGeom prst="rect">
                <a:avLst/>
              </a:prstGeom>
              <a:blipFill>
                <a:blip r:embed="rId5"/>
                <a:stretch>
                  <a:fillRect l="-1061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3275191" y="1661655"/>
                <a:ext cx="5674374" cy="12482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609630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67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𝐺𝐴</m:t>
                      </m:r>
                      <m:r>
                        <a:rPr lang="en-US" sz="2667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2667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𝐺𝐵</m:t>
                      </m:r>
                      <m:r>
                        <a:rPr lang="en-US" sz="2667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2667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𝐺𝐶</m:t>
                      </m:r>
                      <m:r>
                        <a:rPr lang="en-US" sz="2667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6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667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num>
                        <m:den>
                          <m:r>
                            <a:rPr lang="en-US" sz="2667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3</m:t>
                          </m:r>
                        </m:den>
                      </m:f>
                      <m:r>
                        <a:rPr lang="en-US" sz="2667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(</m:t>
                      </m:r>
                      <m:r>
                        <a:rPr lang="en-US" sz="2667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𝐴𝑀</m:t>
                      </m:r>
                      <m:r>
                        <a:rPr lang="en-US" sz="2667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2667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𝐵𝑁</m:t>
                      </m:r>
                      <m:r>
                        <a:rPr lang="en-US" sz="2667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2667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𝐶𝑃</m:t>
                      </m:r>
                      <m:r>
                        <a:rPr lang="en-US" sz="2667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).</m:t>
                      </m:r>
                    </m:oMath>
                  </m:oMathPara>
                </a14:m>
                <a:endParaRPr lang="en-US" sz="2133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191" y="1661655"/>
                <a:ext cx="5674374" cy="124822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0477" y="3225800"/>
            <a:ext cx="3424492" cy="27619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556000" y="173247"/>
            <a:ext cx="3434338" cy="6417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630">
              <a:lnSpc>
                <a:spcPct val="150000"/>
              </a:lnSpc>
            </a:pPr>
            <a:r>
              <a:rPr lang="fr-FR" sz="2667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fr-FR" sz="2667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1. (SGK – tr.107)</a:t>
            </a:r>
            <a:endParaRPr lang="en-US" sz="2133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4470400" y="3260476"/>
                <a:ext cx="7229642" cy="27399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defTabSz="609630">
                  <a:lnSpc>
                    <a:spcPct val="150000"/>
                  </a:lnSpc>
                </a:pP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Tam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ABC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tuyến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AM, BN, CP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cắt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G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G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trọng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tâm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ABC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</a:p>
              <a:p>
                <a:pPr algn="ctr" defTabSz="609630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667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𝐺𝐴</m:t>
                    </m:r>
                    <m:r>
                      <a:rPr lang="en-US" sz="2667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  <m:r>
                      <a:rPr lang="en-US" sz="2667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𝐴𝑀</m:t>
                    </m:r>
                    <m:r>
                      <a:rPr lang="en-US" sz="2667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;</m:t>
                    </m:r>
                    <m:r>
                      <a:rPr lang="en-US" sz="2667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𝐺𝐵</m:t>
                    </m:r>
                    <m:r>
                      <a:rPr lang="en-US" sz="2667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  <m:r>
                      <a:rPr lang="en-US" sz="2667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𝐵𝑁</m:t>
                    </m:r>
                    <m:r>
                      <a:rPr lang="en-US" sz="2667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;</m:t>
                    </m:r>
                    <m:r>
                      <a:rPr lang="en-US" sz="2667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𝐺𝐶</m:t>
                    </m:r>
                    <m:r>
                      <a:rPr lang="en-US" sz="2667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  <m:r>
                      <a:rPr lang="en-US" sz="2667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𝐶𝑃</m:t>
                    </m:r>
                  </m:oMath>
                </a14:m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667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0400" y="3260476"/>
                <a:ext cx="7229642" cy="2739917"/>
              </a:xfrm>
              <a:prstGeom prst="rect">
                <a:avLst/>
              </a:prstGeom>
              <a:blipFill>
                <a:blip r:embed="rId8"/>
                <a:stretch>
                  <a:fillRect l="-1602" r="-1602" b="-15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1168400" y="5881478"/>
                <a:ext cx="10007600" cy="8928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defTabSz="609630">
                  <a:lnSpc>
                    <a:spcPct val="150000"/>
                  </a:lnSpc>
                </a:pP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Do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𝐺𝐴</m:t>
                    </m:r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𝐺𝐵</m:t>
                    </m:r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𝐺𝐶</m:t>
                    </m:r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𝐴𝑀</m:t>
                    </m:r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f>
                      <m:fPr>
                        <m:ctrlP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𝐵𝑁</m:t>
                    </m:r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f>
                      <m:fPr>
                        <m:ctrlP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𝐶𝑃</m:t>
                    </m:r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𝐴𝑀</m:t>
                    </m:r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𝐵𝑁</m:t>
                    </m:r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𝐶𝑃</m:t>
                    </m:r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sz="2667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8400" y="5881478"/>
                <a:ext cx="10007600" cy="892873"/>
              </a:xfrm>
              <a:prstGeom prst="rect">
                <a:avLst/>
              </a:prstGeom>
              <a:blipFill>
                <a:blip r:embed="rId9"/>
                <a:stretch>
                  <a:fillRect l="-1158" b="-68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Oval Callout 19"/>
          <p:cNvSpPr/>
          <p:nvPr/>
        </p:nvSpPr>
        <p:spPr>
          <a:xfrm>
            <a:off x="3049614" y="2890118"/>
            <a:ext cx="1158765" cy="458641"/>
          </a:xfrm>
          <a:prstGeom prst="wedgeEllipseCallou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r>
              <a:rPr lang="vi-VN" sz="2667" b="1" dirty="0">
                <a:solidFill>
                  <a:prstClr val="black"/>
                </a:solidFill>
                <a:latin typeface="Arial" panose="020B0604020202020204" pitchFamily="34" charset="0"/>
              </a:rPr>
              <a:t>Giải</a:t>
            </a:r>
            <a:endParaRPr lang="en-US" sz="2667" b="1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76109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/>
      <p:bldP spid="3" grpId="0"/>
      <p:bldP spid="5" grpId="0"/>
      <p:bldP spid="7" grpId="0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-203200" y="6781361"/>
            <a:ext cx="12852400" cy="15240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1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0972800" y="-407907"/>
            <a:ext cx="1219200" cy="1362927"/>
          </a:xfrm>
          <a:prstGeom prst="rect">
            <a:avLst/>
          </a:prstGeom>
        </p:spPr>
      </p:pic>
      <p:sp>
        <p:nvSpPr>
          <p:cNvPr id="10" name="Pentagon 9"/>
          <p:cNvSpPr/>
          <p:nvPr/>
        </p:nvSpPr>
        <p:spPr>
          <a:xfrm>
            <a:off x="0" y="127000"/>
            <a:ext cx="3251200" cy="826149"/>
          </a:xfrm>
          <a:prstGeom prst="homePlate">
            <a:avLst/>
          </a:prstGeom>
          <a:solidFill>
            <a:srgbClr val="FFCC6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r>
              <a:rPr lang="en-US" sz="3334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556000" y="173247"/>
            <a:ext cx="3434338" cy="6417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630">
              <a:lnSpc>
                <a:spcPct val="150000"/>
              </a:lnSpc>
            </a:pPr>
            <a:r>
              <a:rPr lang="fr-FR" sz="2667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fr-FR" sz="2667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2. (SGK – tr.107)</a:t>
            </a:r>
            <a:endParaRPr lang="en-US" sz="2133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304800" y="1092200"/>
                <a:ext cx="11836400" cy="18731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09630">
                  <a:lnSpc>
                    <a:spcPct val="150000"/>
                  </a:lnSpc>
                </a:pP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tam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tuyến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𝐵𝑀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𝐶𝑁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cắt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𝐺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minh: </a:t>
                </a:r>
                <a:endParaRPr lang="en-US" sz="2667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 defTabSz="609630">
                  <a:lnSpc>
                    <a:spcPct val="150000"/>
                  </a:lnSpc>
                </a:pP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𝐵𝑀</m:t>
                    </m:r>
                    <m:r>
                      <a:rPr lang="en-US" sz="2667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𝐶𝑁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</a:t>
                </a:r>
                <a:r>
                  <a:rPr lang="en-US" sz="2667" dirty="0">
                    <a:solidFill>
                      <a:prstClr val="black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	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2667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△</m:t>
                    </m:r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𝐺𝐵𝐶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𝐺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667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1092200"/>
                <a:ext cx="11836400" cy="1873141"/>
              </a:xfrm>
              <a:prstGeom prst="rect">
                <a:avLst/>
              </a:prstGeom>
              <a:blipFill>
                <a:blip r:embed="rId5"/>
                <a:stretch>
                  <a:fillRect l="-978" r="-978" b="-74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800" y="3256965"/>
            <a:ext cx="2996568" cy="3424039"/>
          </a:xfrm>
          <a:prstGeom prst="rect">
            <a:avLst/>
          </a:prstGeom>
        </p:spPr>
      </p:pic>
      <p:sp>
        <p:nvSpPr>
          <p:cNvPr id="15" name="Oval Callout 14"/>
          <p:cNvSpPr/>
          <p:nvPr/>
        </p:nvSpPr>
        <p:spPr>
          <a:xfrm>
            <a:off x="6206958" y="3137595"/>
            <a:ext cx="1168400" cy="542383"/>
          </a:xfrm>
          <a:prstGeom prst="wedgeEllipseCallou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r>
              <a:rPr lang="vi-VN" sz="2667" b="1">
                <a:solidFill>
                  <a:prstClr val="black"/>
                </a:solidFill>
                <a:latin typeface="Arial" panose="020B0604020202020204" pitchFamily="34" charset="0"/>
              </a:rPr>
              <a:t>Giải</a:t>
            </a:r>
            <a:endParaRPr lang="en-US" sz="2667" b="1">
              <a:solidFill>
                <a:prstClr val="black"/>
              </a:solidFill>
              <a:latin typeface="Calibri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3556000" y="4002566"/>
                <a:ext cx="8372952" cy="32020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defTabSz="609630">
                  <a:lnSpc>
                    <a:spcPct val="150000"/>
                  </a:lnSpc>
                  <a:spcBef>
                    <a:spcPts val="400"/>
                  </a:spcBef>
                  <a:spcAft>
                    <a:spcPts val="533"/>
                  </a:spcAft>
                </a:pP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Tam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ABC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AB = AC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𝐴𝐵𝐶</m:t>
                        </m:r>
                      </m:e>
                    </m:acc>
                    <m:r>
                      <a:rPr lang="en-US" sz="2667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𝐴𝐶𝐵</m:t>
                        </m:r>
                      </m:e>
                    </m:acc>
                  </m:oMath>
                </a14:m>
                <a:endParaRPr lang="en-US" sz="2667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0321" marR="20321" algn="just" defTabSz="609630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Do BM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và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CN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là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hai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đường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trung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tuyến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của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tam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giác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ABC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nên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M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là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trung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điểm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của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AC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và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N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là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trung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điểm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của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AB.</a:t>
                </a:r>
                <a:endParaRPr lang="en-US" sz="2667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6000" y="4002566"/>
                <a:ext cx="8372952" cy="3202030"/>
              </a:xfrm>
              <a:prstGeom prst="rect">
                <a:avLst/>
              </a:prstGeom>
              <a:blipFill>
                <a:blip r:embed="rId7"/>
                <a:stretch>
                  <a:fillRect l="-1383" r="-1092"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877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" grpId="0"/>
      <p:bldP spid="15" grpId="0" animBg="1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812800" y="6694102"/>
            <a:ext cx="13889495" cy="1438442"/>
            <a:chOff x="0" y="0"/>
            <a:chExt cx="3762534" cy="32848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762534" cy="328484"/>
            </a:xfrm>
            <a:custGeom>
              <a:avLst/>
              <a:gdLst/>
              <a:ahLst/>
              <a:cxnLst/>
              <a:rect l="l" t="t" r="r" b="b"/>
              <a:pathLst>
                <a:path w="3762534" h="328484">
                  <a:moveTo>
                    <a:pt x="0" y="0"/>
                  </a:moveTo>
                  <a:lnTo>
                    <a:pt x="3762534" y="0"/>
                  </a:lnTo>
                  <a:lnTo>
                    <a:pt x="3762534" y="328484"/>
                  </a:lnTo>
                  <a:lnTo>
                    <a:pt x="0" y="328484"/>
                  </a:lnTo>
                  <a:close/>
                </a:path>
              </a:pathLst>
            </a:custGeom>
            <a:solidFill>
              <a:srgbClr val="FFD992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12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5769671"/>
            <a:ext cx="1063707" cy="907052"/>
          </a:xfrm>
          <a:prstGeom prst="rect">
            <a:avLst/>
          </a:prstGeom>
        </p:spPr>
      </p:pic>
      <p:pic>
        <p:nvPicPr>
          <p:cNvPr id="15" name="Pictur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18800" y="377980"/>
            <a:ext cx="1117600" cy="1047749"/>
          </a:xfrm>
          <a:prstGeom prst="rect">
            <a:avLst/>
          </a:prstGeom>
        </p:spPr>
      </p:pic>
      <p:sp>
        <p:nvSpPr>
          <p:cNvPr id="9" name="Oval Callout 8"/>
          <p:cNvSpPr/>
          <p:nvPr/>
        </p:nvSpPr>
        <p:spPr>
          <a:xfrm>
            <a:off x="5334000" y="497439"/>
            <a:ext cx="1168400" cy="542383"/>
          </a:xfrm>
          <a:prstGeom prst="wedgeEllipseCallou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r>
              <a:rPr lang="vi-VN" sz="2667" b="1" dirty="0">
                <a:solidFill>
                  <a:prstClr val="black"/>
                </a:solidFill>
                <a:latin typeface="Arial" panose="020B0604020202020204" pitchFamily="34" charset="0"/>
              </a:rPr>
              <a:t>Giải</a:t>
            </a:r>
            <a:endParaRPr lang="en-US" sz="2667" b="1" dirty="0">
              <a:solidFill>
                <a:prstClr val="black"/>
              </a:solidFill>
              <a:latin typeface="Calibri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4379075" y="1602441"/>
                <a:ext cx="6553200" cy="43486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0321" marR="20321" defTabSz="609630">
                  <a:lnSpc>
                    <a:spcPct val="150000"/>
                  </a:lnSpc>
                </a:pP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Do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đó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BN = MC.</a:t>
                </a:r>
                <a:endParaRPr lang="en-US" sz="2667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20321" marR="20321" defTabSz="609630">
                  <a:lnSpc>
                    <a:spcPct val="150000"/>
                  </a:lnSpc>
                </a:pP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Xét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∆NBC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và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∆MCB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có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:</a:t>
                </a:r>
                <a:endParaRPr lang="en-US" sz="2667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20321" marR="20321" algn="ctr" defTabSz="609630">
                  <a:lnSpc>
                    <a:spcPct val="150000"/>
                  </a:lnSpc>
                </a:pP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BN = MC (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chứng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minh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trên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).</a:t>
                </a:r>
                <a:endParaRPr lang="en-US" sz="2667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20321" marR="20321" algn="ctr" defTabSz="609630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6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26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𝑁𝐵𝐶</m:t>
                          </m:r>
                        </m:e>
                      </m:acc>
                      <m:r>
                        <a:rPr lang="en-US" sz="2667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26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26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𝑀𝐶𝐵</m:t>
                          </m:r>
                        </m:e>
                      </m:acc>
                    </m:oMath>
                  </m:oMathPara>
                </a14:m>
                <a:endParaRPr lang="en-US" sz="2667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20321" marR="20321" algn="ctr" defTabSz="609630">
                  <a:lnSpc>
                    <a:spcPct val="150000"/>
                  </a:lnSpc>
                </a:pP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BC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chung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.</a:t>
                </a:r>
                <a:endParaRPr lang="en-US" sz="2667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20321" marR="20321" defTabSz="609630">
                  <a:lnSpc>
                    <a:spcPct val="150000"/>
                  </a:lnSpc>
                </a:pP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Do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đó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∆NBC = ∆MCB (c - g - c).</a:t>
                </a:r>
                <a:endParaRPr lang="en-US" sz="2667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20321" marR="20321" defTabSz="609630">
                  <a:lnSpc>
                    <a:spcPct val="150000"/>
                  </a:lnSpc>
                </a:pP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Suy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ra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BM = CN (2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cạnh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tương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ứng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).</a:t>
                </a:r>
                <a:endParaRPr lang="en-US" sz="2667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9075" y="1602441"/>
                <a:ext cx="6553200" cy="4348626"/>
              </a:xfrm>
              <a:prstGeom prst="rect">
                <a:avLst/>
              </a:prstGeom>
              <a:blipFill>
                <a:blip r:embed="rId5"/>
                <a:stretch>
                  <a:fillRect l="-1488" b="-28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" y="1602441"/>
            <a:ext cx="2996568" cy="3424039"/>
          </a:xfrm>
          <a:prstGeom prst="rect">
            <a:avLst/>
          </a:prstGeom>
        </p:spPr>
      </p:pic>
      <p:sp>
        <p:nvSpPr>
          <p:cNvPr id="6" name="Right Brace 5"/>
          <p:cNvSpPr/>
          <p:nvPr/>
        </p:nvSpPr>
        <p:spPr>
          <a:xfrm>
            <a:off x="9916275" y="2842051"/>
            <a:ext cx="508000" cy="1727200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59517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1718</Words>
  <Application>Microsoft Office PowerPoint</Application>
  <PresentationFormat>Widescreen</PresentationFormat>
  <Paragraphs>157</Paragraphs>
  <Slides>24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Aptos</vt:lpstr>
      <vt:lpstr>Aptos Display</vt:lpstr>
      <vt:lpstr>Arial</vt:lpstr>
      <vt:lpstr>Calibri</vt:lpstr>
      <vt:lpstr>Cambria Math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Tú Anh</dc:creator>
  <cp:lastModifiedBy>Tú Anh</cp:lastModifiedBy>
  <cp:revision>1</cp:revision>
  <dcterms:created xsi:type="dcterms:W3CDTF">2024-08-20T06:57:56Z</dcterms:created>
  <dcterms:modified xsi:type="dcterms:W3CDTF">2024-08-20T06:58:25Z</dcterms:modified>
</cp:coreProperties>
</file>